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4" r:id="rId1"/>
  </p:sldMasterIdLst>
  <p:notesMasterIdLst>
    <p:notesMasterId r:id="rId77"/>
  </p:notesMasterIdLst>
  <p:sldIdLst>
    <p:sldId id="278" r:id="rId2"/>
    <p:sldId id="282" r:id="rId3"/>
    <p:sldId id="319" r:id="rId4"/>
    <p:sldId id="264" r:id="rId5"/>
    <p:sldId id="393" r:id="rId6"/>
    <p:sldId id="394" r:id="rId7"/>
    <p:sldId id="395" r:id="rId8"/>
    <p:sldId id="269" r:id="rId9"/>
    <p:sldId id="287" r:id="rId10"/>
    <p:sldId id="292" r:id="rId11"/>
    <p:sldId id="384" r:id="rId12"/>
    <p:sldId id="385" r:id="rId13"/>
    <p:sldId id="305" r:id="rId14"/>
    <p:sldId id="306" r:id="rId15"/>
    <p:sldId id="308" r:id="rId16"/>
    <p:sldId id="318" r:id="rId17"/>
    <p:sldId id="309" r:id="rId18"/>
    <p:sldId id="386" r:id="rId19"/>
    <p:sldId id="310" r:id="rId20"/>
    <p:sldId id="321" r:id="rId21"/>
    <p:sldId id="311" r:id="rId22"/>
    <p:sldId id="324" r:id="rId23"/>
    <p:sldId id="312" r:id="rId24"/>
    <p:sldId id="387" r:id="rId25"/>
    <p:sldId id="313" r:id="rId26"/>
    <p:sldId id="388" r:id="rId27"/>
    <p:sldId id="389" r:id="rId28"/>
    <p:sldId id="327" r:id="rId29"/>
    <p:sldId id="315" r:id="rId30"/>
    <p:sldId id="322" r:id="rId31"/>
    <p:sldId id="332" r:id="rId32"/>
    <p:sldId id="316" r:id="rId33"/>
    <p:sldId id="323" r:id="rId34"/>
    <p:sldId id="333" r:id="rId35"/>
    <p:sldId id="392" r:id="rId36"/>
    <p:sldId id="320" r:id="rId37"/>
    <p:sldId id="334" r:id="rId38"/>
    <p:sldId id="339" r:id="rId39"/>
    <p:sldId id="340" r:id="rId40"/>
    <p:sldId id="382" r:id="rId41"/>
    <p:sldId id="342" r:id="rId42"/>
    <p:sldId id="343" r:id="rId43"/>
    <p:sldId id="344" r:id="rId44"/>
    <p:sldId id="360" r:id="rId45"/>
    <p:sldId id="346" r:id="rId46"/>
    <p:sldId id="361" r:id="rId47"/>
    <p:sldId id="348" r:id="rId48"/>
    <p:sldId id="349" r:id="rId49"/>
    <p:sldId id="351" r:id="rId50"/>
    <p:sldId id="352" r:id="rId51"/>
    <p:sldId id="353" r:id="rId52"/>
    <p:sldId id="355" r:id="rId53"/>
    <p:sldId id="356" r:id="rId54"/>
    <p:sldId id="357" r:id="rId55"/>
    <p:sldId id="358" r:id="rId56"/>
    <p:sldId id="362" r:id="rId57"/>
    <p:sldId id="363" r:id="rId58"/>
    <p:sldId id="364" r:id="rId59"/>
    <p:sldId id="365" r:id="rId60"/>
    <p:sldId id="366" r:id="rId61"/>
    <p:sldId id="367" r:id="rId62"/>
    <p:sldId id="314" r:id="rId63"/>
    <p:sldId id="289" r:id="rId64"/>
    <p:sldId id="383" r:id="rId65"/>
    <p:sldId id="291" r:id="rId66"/>
    <p:sldId id="325" r:id="rId67"/>
    <p:sldId id="328" r:id="rId68"/>
    <p:sldId id="294" r:id="rId69"/>
    <p:sldId id="304" r:id="rId70"/>
    <p:sldId id="296" r:id="rId71"/>
    <p:sldId id="329" r:id="rId72"/>
    <p:sldId id="330" r:id="rId73"/>
    <p:sldId id="300" r:id="rId74"/>
    <p:sldId id="317" r:id="rId75"/>
    <p:sldId id="301" r:id="rId76"/>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F2FA"/>
    <a:srgbClr val="898989"/>
    <a:srgbClr val="009999"/>
    <a:srgbClr val="00CC5C"/>
    <a:srgbClr val="0078D2"/>
    <a:srgbClr val="FF3B3B"/>
    <a:srgbClr val="FFC5C5"/>
    <a:srgbClr val="89CCFF"/>
    <a:srgbClr val="89FFBE"/>
    <a:srgbClr val="FFE7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69" autoAdjust="0"/>
    <p:restoredTop sz="94710" autoAdjust="0"/>
  </p:normalViewPr>
  <p:slideViewPr>
    <p:cSldViewPr snapToGrid="0">
      <p:cViewPr varScale="1">
        <p:scale>
          <a:sx n="94" d="100"/>
          <a:sy n="94" d="100"/>
        </p:scale>
        <p:origin x="1166" y="91"/>
      </p:cViewPr>
      <p:guideLst/>
    </p:cSldViewPr>
  </p:slideViewPr>
  <p:notesTextViewPr>
    <p:cViewPr>
      <p:scale>
        <a:sx n="1" d="1"/>
        <a:sy n="1" d="1"/>
      </p:scale>
      <p:origin x="0" y="0"/>
    </p:cViewPr>
  </p:notesTextViewPr>
  <p:sorterViewPr>
    <p:cViewPr>
      <p:scale>
        <a:sx n="90" d="100"/>
        <a:sy n="90" d="100"/>
      </p:scale>
      <p:origin x="0" y="-17424"/>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5DE92D3-5CD3-44A1-981F-518E00180008}" type="datetimeFigureOut">
              <a:rPr kumimoji="1" lang="ja-JP" altLang="en-US" smtClean="0"/>
              <a:t>2024/6/20</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40229602-1221-4332-B972-97B9CC53B4E3}" type="slidenum">
              <a:rPr kumimoji="1" lang="ja-JP" altLang="en-US" smtClean="0"/>
              <a:t>‹#›</a:t>
            </a:fld>
            <a:endParaRPr kumimoji="1" lang="ja-JP" altLang="en-US"/>
          </a:p>
        </p:txBody>
      </p:sp>
    </p:spTree>
    <p:extLst>
      <p:ext uri="{BB962C8B-B14F-4D97-AF65-F5344CB8AC3E}">
        <p14:creationId xmlns:p14="http://schemas.microsoft.com/office/powerpoint/2010/main" val="21709908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0229602-1221-4332-B972-97B9CC53B4E3}" type="slidenum">
              <a:rPr kumimoji="1" lang="ja-JP" altLang="en-US" smtClean="0"/>
              <a:t>1</a:t>
            </a:fld>
            <a:endParaRPr kumimoji="1" lang="ja-JP" altLang="en-US" dirty="0"/>
          </a:p>
        </p:txBody>
      </p:sp>
    </p:spTree>
    <p:extLst>
      <p:ext uri="{BB962C8B-B14F-4D97-AF65-F5344CB8AC3E}">
        <p14:creationId xmlns:p14="http://schemas.microsoft.com/office/powerpoint/2010/main" val="1277966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A1AD5EF-7A62-4E60-B60B-5DF5B3DD5AF0}" type="datetime1">
              <a:rPr kumimoji="1" lang="ja-JP" altLang="en-US" smtClean="0"/>
              <a:t>2024/6/20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1D0668-0C6C-4C7F-AAAF-C0078F4BF5F6}" type="slidenum">
              <a:rPr kumimoji="1" lang="ja-JP" altLang="en-US" smtClean="0"/>
              <a:t>‹#›</a:t>
            </a:fld>
            <a:endParaRPr kumimoji="1" lang="ja-JP" altLang="en-US"/>
          </a:p>
        </p:txBody>
      </p:sp>
    </p:spTree>
    <p:extLst>
      <p:ext uri="{BB962C8B-B14F-4D97-AF65-F5344CB8AC3E}">
        <p14:creationId xmlns:p14="http://schemas.microsoft.com/office/powerpoint/2010/main" val="175539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E7242D-6B6F-468D-939B-BBB3252E87D8}" type="datetime1">
              <a:rPr kumimoji="1" lang="ja-JP" altLang="en-US" smtClean="0"/>
              <a:t>2024/6/20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D1D0668-0C6C-4C7F-AAAF-C0078F4BF5F6}" type="slidenum">
              <a:rPr kumimoji="1" lang="ja-JP" altLang="en-US" smtClean="0"/>
              <a:t>‹#›</a:t>
            </a:fld>
            <a:endParaRPr kumimoji="1" lang="ja-JP" altLang="en-US"/>
          </a:p>
        </p:txBody>
      </p:sp>
    </p:spTree>
    <p:extLst>
      <p:ext uri="{BB962C8B-B14F-4D97-AF65-F5344CB8AC3E}">
        <p14:creationId xmlns:p14="http://schemas.microsoft.com/office/powerpoint/2010/main" val="39368403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98090F-2DD5-4F38-A2FD-4D6A4CA0FCE0}" type="datetime1">
              <a:rPr kumimoji="1" lang="ja-JP" altLang="en-US" smtClean="0"/>
              <a:t>2024/6/20</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181750" y="6583675"/>
            <a:ext cx="720000" cy="216000"/>
          </a:xfrm>
          <a:prstGeom prst="rect">
            <a:avLst/>
          </a:prstGeom>
        </p:spPr>
        <p:txBody>
          <a:bodyPr vert="horz" lIns="91440" tIns="45720" rIns="91440" bIns="45720" rtlCol="0" anchor="ctr"/>
          <a:lstStyle>
            <a:lvl1pPr algn="r">
              <a:defRPr sz="1200">
                <a:solidFill>
                  <a:schemeClr val="tx1">
                    <a:tint val="75000"/>
                  </a:schemeClr>
                </a:solidFill>
                <a:latin typeface="HG創英角ｺﾞｼｯｸUB" panose="020B0909000000000000" pitchFamily="49" charset="-128"/>
                <a:ea typeface="HG創英角ｺﾞｼｯｸUB" panose="020B0909000000000000" pitchFamily="49" charset="-128"/>
              </a:defRPr>
            </a:lvl1pPr>
          </a:lstStyle>
          <a:p>
            <a:fld id="{4D1D0668-0C6C-4C7F-AAAF-C0078F4BF5F6}" type="slidenum">
              <a:rPr kumimoji="1" lang="ja-JP" altLang="en-US" smtClean="0"/>
              <a:pPr/>
              <a:t>‹#›</a:t>
            </a:fld>
            <a:endParaRPr kumimoji="1" lang="ja-JP" altLang="en-US"/>
          </a:p>
        </p:txBody>
      </p:sp>
    </p:spTree>
    <p:extLst>
      <p:ext uri="{BB962C8B-B14F-4D97-AF65-F5344CB8AC3E}">
        <p14:creationId xmlns:p14="http://schemas.microsoft.com/office/powerpoint/2010/main" val="3326398858"/>
      </p:ext>
    </p:extLst>
  </p:cSld>
  <p:clrMap bg1="lt1" tx1="dk1" bg2="lt2" tx2="dk2" accent1="accent1" accent2="accent2" accent3="accent3" accent4="accent4" accent5="accent5" accent6="accent6" hlink="hlink" folHlink="folHlink"/>
  <p:sldLayoutIdLst>
    <p:sldLayoutId id="2147483685" r:id="rId1"/>
    <p:sldLayoutId id="2147483691" r:id="rId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pref.osaka.lg.jp/kenkozukuri/hanokenkou/shikashingikai.html"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pref.osaka.lg.jp/kenkozukuri/syokuiku/syokuikusingikai.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pref.osaka.lg.jp/kenkozukuri/jyunkannki/chiikisyokuiki.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70457" y="2509029"/>
            <a:ext cx="9360000" cy="1440000"/>
          </a:xfrm>
          <a:prstGeom prst="rect">
            <a:avLst/>
          </a:prstGeom>
          <a:noFill/>
        </p:spPr>
        <p:txBody>
          <a:bodyPr wrap="square" lIns="72000" tIns="72000" rIns="72000" bIns="72000" rtlCol="0" anchor="t">
            <a:noAutofit/>
          </a:bodyPr>
          <a:lstStyle/>
          <a:p>
            <a:pPr algn="ctr">
              <a:lnSpc>
                <a:spcPct val="150000"/>
              </a:lnSpc>
            </a:pPr>
            <a:r>
              <a:rPr lang="ja-JP" altLang="en-US" sz="2800" dirty="0">
                <a:latin typeface="HG創英角ｺﾞｼｯｸUB" panose="020B0909000000000000" pitchFamily="49" charset="-128"/>
                <a:ea typeface="HG創英角ｺﾞｼｯｸUB" panose="020B0909000000000000" pitchFamily="49" charset="-128"/>
              </a:rPr>
              <a:t>大阪府健康づくり推進条例第</a:t>
            </a:r>
            <a:r>
              <a:rPr lang="en-US" altLang="ja-JP" sz="2800" dirty="0">
                <a:latin typeface="HG創英角ｺﾞｼｯｸUB" panose="020B0909000000000000" pitchFamily="49" charset="-128"/>
                <a:ea typeface="HG創英角ｺﾞｼｯｸUB" panose="020B0909000000000000" pitchFamily="49" charset="-128"/>
              </a:rPr>
              <a:t>19</a:t>
            </a:r>
            <a:r>
              <a:rPr lang="ja-JP" altLang="en-US" sz="2800" dirty="0">
                <a:latin typeface="HG創英角ｺﾞｼｯｸUB" panose="020B0909000000000000" pitchFamily="49" charset="-128"/>
                <a:ea typeface="HG創英角ｺﾞｼｯｸUB" panose="020B0909000000000000" pitchFamily="49" charset="-128"/>
              </a:rPr>
              <a:t>条に基づく年次報告書</a:t>
            </a:r>
          </a:p>
          <a:p>
            <a:pPr algn="ctr">
              <a:lnSpc>
                <a:spcPct val="150000"/>
              </a:lnSpc>
            </a:pPr>
            <a:r>
              <a:rPr lang="en-US" altLang="ja-JP" sz="2600" dirty="0">
                <a:latin typeface="HG創英角ｺﾞｼｯｸUB" panose="020B0909000000000000" pitchFamily="49" charset="-128"/>
                <a:ea typeface="HG創英角ｺﾞｼｯｸUB" panose="020B0909000000000000" pitchFamily="49" charset="-128"/>
              </a:rPr>
              <a:t>〈</a:t>
            </a:r>
            <a:r>
              <a:rPr lang="ja-JP" altLang="en-US" sz="2600" dirty="0">
                <a:latin typeface="HG創英角ｺﾞｼｯｸUB" panose="020B0909000000000000" pitchFamily="49" charset="-128"/>
                <a:ea typeface="HG創英角ｺﾞｼｯｸUB" panose="020B0909000000000000" pitchFamily="49" charset="-128"/>
              </a:rPr>
              <a:t>令和５年度</a:t>
            </a:r>
            <a:r>
              <a:rPr lang="en-US" altLang="ja-JP" sz="2600" dirty="0">
                <a:latin typeface="HG創英角ｺﾞｼｯｸUB" panose="020B0909000000000000" pitchFamily="49" charset="-128"/>
                <a:ea typeface="HG創英角ｺﾞｼｯｸUB" panose="020B0909000000000000" pitchFamily="49" charset="-128"/>
              </a:rPr>
              <a:t>〉</a:t>
            </a:r>
            <a:endParaRPr lang="ja-JP" altLang="en-US" sz="2600" dirty="0">
              <a:latin typeface="HG創英角ｺﾞｼｯｸUB" panose="020B0909000000000000" pitchFamily="49" charset="-128"/>
              <a:ea typeface="HG創英角ｺﾞｼｯｸUB" panose="020B0909000000000000" pitchFamily="49" charset="-128"/>
            </a:endParaRPr>
          </a:p>
        </p:txBody>
      </p:sp>
      <p:cxnSp>
        <p:nvCxnSpPr>
          <p:cNvPr id="6" name="直線コネクタ 5"/>
          <p:cNvCxnSpPr/>
          <p:nvPr/>
        </p:nvCxnSpPr>
        <p:spPr>
          <a:xfrm>
            <a:off x="270457" y="3254865"/>
            <a:ext cx="9360000" cy="0"/>
          </a:xfrm>
          <a:prstGeom prst="line">
            <a:avLst/>
          </a:prstGeom>
          <a:ln w="76200" cap="rnd" cmpd="thickThin">
            <a:solidFill>
              <a:srgbClr val="009999"/>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70457" y="6029815"/>
            <a:ext cx="9360000" cy="504000"/>
          </a:xfrm>
          <a:prstGeom prst="rect">
            <a:avLst/>
          </a:prstGeom>
          <a:noFill/>
        </p:spPr>
        <p:txBody>
          <a:bodyPr wrap="square" lIns="72000" tIns="72000" rIns="72000" bIns="72000" rtlCol="0" anchor="ctr">
            <a:noAutofit/>
          </a:bodyPr>
          <a:lstStyle/>
          <a:p>
            <a:pPr algn="ctr"/>
            <a:r>
              <a:rPr lang="ja-JP" altLang="en-US" dirty="0">
                <a:latin typeface="HG創英角ｺﾞｼｯｸUB" panose="020B0909000000000000" pitchFamily="49" charset="-128"/>
                <a:ea typeface="HG創英角ｺﾞｼｯｸUB" panose="020B0909000000000000" pitchFamily="49" charset="-128"/>
              </a:rPr>
              <a:t>大阪府 健康医療部 健康推進室 健康づくり課</a:t>
            </a:r>
          </a:p>
        </p:txBody>
      </p:sp>
      <p:pic>
        <p:nvPicPr>
          <p:cNvPr id="3" name="図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28861" y="5046953"/>
            <a:ext cx="1174300" cy="1440000"/>
          </a:xfrm>
          <a:prstGeom prst="rect">
            <a:avLst/>
          </a:prstGeom>
        </p:spPr>
      </p:pic>
      <p:sp>
        <p:nvSpPr>
          <p:cNvPr id="4" name="テキスト ボックス 3"/>
          <p:cNvSpPr txBox="1"/>
          <p:nvPr/>
        </p:nvSpPr>
        <p:spPr>
          <a:xfrm>
            <a:off x="4173583" y="5747853"/>
            <a:ext cx="1558834" cy="369332"/>
          </a:xfrm>
          <a:prstGeom prst="rect">
            <a:avLst/>
          </a:prstGeom>
          <a:noFill/>
        </p:spPr>
        <p:txBody>
          <a:bodyPr wrap="square" rtlCol="0">
            <a:spAutoFit/>
          </a:bodyPr>
          <a:lstStyle/>
          <a:p>
            <a:pPr algn="ctr"/>
            <a:r>
              <a:rPr kumimoji="1" lang="ja-JP" altLang="en-US" dirty="0">
                <a:latin typeface="HG創英角ｺﾞｼｯｸUB" panose="020B0909000000000000" pitchFamily="49" charset="-128"/>
                <a:ea typeface="HG創英角ｺﾞｼｯｸUB" panose="020B0909000000000000" pitchFamily="49" charset="-128"/>
              </a:rPr>
              <a:t>令和６年４月</a:t>
            </a:r>
          </a:p>
        </p:txBody>
      </p:sp>
    </p:spTree>
    <p:extLst>
      <p:ext uri="{BB962C8B-B14F-4D97-AF65-F5344CB8AC3E}">
        <p14:creationId xmlns:p14="http://schemas.microsoft.com/office/powerpoint/2010/main" val="1076844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13648" y="2949129"/>
            <a:ext cx="9919648" cy="720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lvl="0" algn="ctr">
              <a:defRPr/>
            </a:pPr>
            <a:r>
              <a:rPr kumimoji="1" lang="zh-TW" altLang="en-US" sz="2200" b="1" dirty="0">
                <a:solidFill>
                  <a:prstClr val="black"/>
                </a:solidFill>
                <a:latin typeface="游ゴシック" panose="020B0400000000000000" pitchFamily="50" charset="-128"/>
                <a:ea typeface="游ゴシック" panose="020B0400000000000000" pitchFamily="50" charset="-128"/>
              </a:rPr>
              <a:t>第</a:t>
            </a:r>
            <a:r>
              <a:rPr kumimoji="1" lang="ja-JP" altLang="en-US" sz="2200" b="1" dirty="0">
                <a:solidFill>
                  <a:prstClr val="black"/>
                </a:solidFill>
                <a:latin typeface="游ゴシック" panose="020B0400000000000000" pitchFamily="50" charset="-128"/>
                <a:ea typeface="游ゴシック" panose="020B0400000000000000" pitchFamily="50" charset="-128"/>
              </a:rPr>
              <a:t>３</a:t>
            </a:r>
            <a:r>
              <a:rPr kumimoji="1" lang="zh-TW" altLang="en-US" sz="2200" b="1" dirty="0">
                <a:solidFill>
                  <a:prstClr val="black"/>
                </a:solidFill>
                <a:latin typeface="游ゴシック" panose="020B0400000000000000" pitchFamily="50" charset="-128"/>
                <a:ea typeface="游ゴシック" panose="020B0400000000000000" pitchFamily="50" charset="-128"/>
              </a:rPr>
              <a:t>次大阪府健康増進計画</a:t>
            </a:r>
            <a:r>
              <a:rPr kumimoji="1" lang="ja-JP" altLang="en-US" sz="2200" b="1" dirty="0">
                <a:solidFill>
                  <a:prstClr val="black"/>
                </a:solidFill>
                <a:latin typeface="游ゴシック" panose="020B0400000000000000" pitchFamily="50" charset="-128"/>
                <a:ea typeface="游ゴシック" panose="020B0400000000000000" pitchFamily="50" charset="-128"/>
              </a:rPr>
              <a:t>　令和</a:t>
            </a:r>
            <a:r>
              <a:rPr kumimoji="1" lang="ja-JP" altLang="en-US" sz="2200" b="1" dirty="0">
                <a:solidFill>
                  <a:schemeClr val="tx1"/>
                </a:solidFill>
                <a:latin typeface="游ゴシック" panose="020B0400000000000000" pitchFamily="50" charset="-128"/>
                <a:ea typeface="游ゴシック" panose="020B0400000000000000" pitchFamily="50" charset="-128"/>
              </a:rPr>
              <a:t>５年</a:t>
            </a:r>
            <a:r>
              <a:rPr kumimoji="1" lang="ja-JP" altLang="en-US" sz="2200" b="1" dirty="0">
                <a:solidFill>
                  <a:prstClr val="black"/>
                </a:solidFill>
                <a:latin typeface="游ゴシック" panose="020B0400000000000000" pitchFamily="50" charset="-128"/>
                <a:ea typeface="游ゴシック" panose="020B0400000000000000" pitchFamily="50" charset="-128"/>
              </a:rPr>
              <a:t>度　</a:t>
            </a:r>
            <a:r>
              <a:rPr kumimoji="1" lang="en-US" altLang="zh-TW" sz="2200" b="1" dirty="0">
                <a:solidFill>
                  <a:prstClr val="black"/>
                </a:solidFill>
                <a:latin typeface="游ゴシック" panose="020B0400000000000000" pitchFamily="50" charset="-128"/>
                <a:ea typeface="游ゴシック" panose="020B0400000000000000" pitchFamily="50" charset="-128"/>
              </a:rPr>
              <a:t>PDCA</a:t>
            </a:r>
            <a:r>
              <a:rPr kumimoji="1" lang="zh-TW" altLang="en-US" sz="2200" b="1" dirty="0">
                <a:solidFill>
                  <a:prstClr val="black"/>
                </a:solidFill>
                <a:latin typeface="游ゴシック" panose="020B0400000000000000" pitchFamily="50" charset="-128"/>
                <a:ea typeface="游ゴシック" panose="020B0400000000000000" pitchFamily="50" charset="-128"/>
              </a:rPr>
              <a:t>進捗管理票</a:t>
            </a: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10</a:t>
            </a:fld>
            <a:endParaRPr kumimoji="1" lang="ja-JP" altLang="en-US"/>
          </a:p>
        </p:txBody>
      </p:sp>
      <p:pic>
        <p:nvPicPr>
          <p:cNvPr id="6" name="図 5"/>
          <p:cNvPicPr>
            <a:picLocks noChangeAspect="1"/>
          </p:cNvPicPr>
          <p:nvPr/>
        </p:nvPicPr>
        <p:blipFill>
          <a:blip r:embed="rId2"/>
          <a:stretch>
            <a:fillRect/>
          </a:stretch>
        </p:blipFill>
        <p:spPr>
          <a:xfrm>
            <a:off x="8582603" y="358877"/>
            <a:ext cx="1100769" cy="360000"/>
          </a:xfrm>
          <a:prstGeom prst="rect">
            <a:avLst/>
          </a:prstGeom>
        </p:spPr>
      </p:pic>
      <p:sp>
        <p:nvSpPr>
          <p:cNvPr id="8" name="テキスト ボックス 7"/>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a:solidFill>
                  <a:schemeClr val="bg1"/>
                </a:solidFill>
                <a:latin typeface="游ゴシック" panose="020B0400000000000000" pitchFamily="50" charset="-128"/>
                <a:ea typeface="游ゴシック" panose="020B0400000000000000" pitchFamily="50" charset="-128"/>
              </a:rPr>
              <a:t>大阪府健康づくり推進条例第</a:t>
            </a:r>
            <a:r>
              <a:rPr lang="en-US" altLang="ja-JP" sz="1100" b="1" dirty="0">
                <a:solidFill>
                  <a:schemeClr val="bg1"/>
                </a:solidFill>
                <a:latin typeface="游ゴシック" panose="020B0400000000000000" pitchFamily="50" charset="-128"/>
                <a:ea typeface="游ゴシック" panose="020B0400000000000000" pitchFamily="50" charset="-128"/>
              </a:rPr>
              <a:t>19</a:t>
            </a:r>
            <a:r>
              <a:rPr lang="ja-JP" altLang="en-US" sz="1100" b="1" dirty="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a:solidFill>
                  <a:schemeClr val="bg1"/>
                </a:solidFill>
                <a:latin typeface="游ゴシック" panose="020B0400000000000000" pitchFamily="50" charset="-128"/>
                <a:ea typeface="游ゴシック" panose="020B0400000000000000" pitchFamily="50" charset="-128"/>
              </a:rPr>
              <a:t>〈</a:t>
            </a:r>
            <a:r>
              <a:rPr lang="ja-JP" altLang="en-US" sz="1100" b="1" dirty="0">
                <a:solidFill>
                  <a:schemeClr val="bg1"/>
                </a:solidFill>
                <a:latin typeface="游ゴシック" panose="020B0400000000000000" pitchFamily="50" charset="-128"/>
                <a:ea typeface="游ゴシック" panose="020B0400000000000000" pitchFamily="50" charset="-128"/>
              </a:rPr>
              <a:t>令和</a:t>
            </a:r>
            <a:r>
              <a:rPr lang="en-US" altLang="ja-JP" sz="1100" b="1" dirty="0">
                <a:solidFill>
                  <a:schemeClr val="bg1"/>
                </a:solidFill>
                <a:latin typeface="游ゴシック" panose="020B0400000000000000" pitchFamily="50" charset="-128"/>
                <a:ea typeface="游ゴシック" panose="020B0400000000000000" pitchFamily="50" charset="-128"/>
              </a:rPr>
              <a:t>5</a:t>
            </a:r>
            <a:r>
              <a:rPr lang="ja-JP" altLang="en-US" sz="1100" b="1" dirty="0">
                <a:solidFill>
                  <a:schemeClr val="bg1"/>
                </a:solidFill>
                <a:latin typeface="游ゴシック" panose="020B0400000000000000" pitchFamily="50" charset="-128"/>
                <a:ea typeface="游ゴシック" panose="020B0400000000000000" pitchFamily="50" charset="-128"/>
              </a:rPr>
              <a:t>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777220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　　</a:t>
            </a:r>
            <a:r>
              <a:rPr kumimoji="1" lang="zh-TW" altLang="en-US" sz="2000" b="1" dirty="0">
                <a:solidFill>
                  <a:schemeClr val="tx1"/>
                </a:solidFill>
                <a:latin typeface="Meiryo UI" panose="020B0604030504040204" pitchFamily="50" charset="-128"/>
                <a:ea typeface="Meiryo UI" panose="020B0604030504040204" pitchFamily="50" charset="-128"/>
              </a:rPr>
              <a:t>第</a:t>
            </a:r>
            <a:r>
              <a:rPr kumimoji="1" lang="en-US" altLang="zh-TW" sz="2000" b="1" dirty="0">
                <a:solidFill>
                  <a:schemeClr val="tx1"/>
                </a:solidFill>
                <a:latin typeface="Meiryo UI" panose="020B0604030504040204" pitchFamily="50" charset="-128"/>
                <a:ea typeface="Meiryo UI" panose="020B0604030504040204" pitchFamily="50" charset="-128"/>
              </a:rPr>
              <a:t>3</a:t>
            </a:r>
            <a:r>
              <a:rPr kumimoji="1" lang="zh-TW" altLang="en-US" sz="2000" b="1" dirty="0">
                <a:solidFill>
                  <a:schemeClr val="tx1"/>
                </a:solidFill>
                <a:latin typeface="Meiryo UI" panose="020B0604030504040204" pitchFamily="50" charset="-128"/>
                <a:ea typeface="Meiryo UI" panose="020B0604030504040204" pitchFamily="50" charset="-128"/>
              </a:rPr>
              <a:t>次大阪府健康増進計画</a:t>
            </a:r>
            <a:r>
              <a:rPr kumimoji="1" lang="ja-JP" altLang="en-US" sz="2000" b="1" dirty="0">
                <a:solidFill>
                  <a:schemeClr val="tx1"/>
                </a:solidFill>
                <a:latin typeface="Meiryo UI" panose="020B0604030504040204" pitchFamily="50" charset="-128"/>
                <a:ea typeface="Meiryo UI" panose="020B0604030504040204" pitchFamily="50" charset="-128"/>
              </a:rPr>
              <a:t>（概要）</a:t>
            </a:r>
          </a:p>
        </p:txBody>
      </p:sp>
      <p:sp>
        <p:nvSpPr>
          <p:cNvPr id="43" name="正方形/長方形 42"/>
          <p:cNvSpPr/>
          <p:nvPr/>
        </p:nvSpPr>
        <p:spPr>
          <a:xfrm>
            <a:off x="216793" y="786518"/>
            <a:ext cx="9432000" cy="4932000"/>
          </a:xfrm>
          <a:prstGeom prst="rect">
            <a:avLst/>
          </a:prstGeom>
          <a:solidFill>
            <a:srgbClr val="D1E1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6" name="正方形/長方形 45"/>
          <p:cNvSpPr/>
          <p:nvPr/>
        </p:nvSpPr>
        <p:spPr>
          <a:xfrm>
            <a:off x="286012" y="845087"/>
            <a:ext cx="9288000" cy="720000"/>
          </a:xfrm>
          <a:prstGeom prst="rect">
            <a:avLst/>
          </a:prstGeom>
        </p:spPr>
        <p:txBody>
          <a:bodyPr wrap="square" lIns="36000" tIns="72000" rIns="36000" bIns="36000">
            <a:noAutofit/>
          </a:bodyPr>
          <a:lstStyle/>
          <a:p>
            <a:r>
              <a:rPr lang="en-US" altLang="ja-JP" sz="1300" b="1" dirty="0">
                <a:latin typeface="+mn-ea"/>
              </a:rPr>
              <a:t>▽</a:t>
            </a:r>
            <a:r>
              <a:rPr lang="ja-JP" altLang="en-US" sz="1300" b="1" dirty="0">
                <a:latin typeface="+mn-ea"/>
              </a:rPr>
              <a:t> 本計画では、基本目標として「健康寿命の延伸」、「健康格差の縮小」を掲げ、その実現に向けて、“</a:t>
            </a:r>
            <a:r>
              <a:rPr lang="en-US" altLang="ja-JP" sz="1300" b="1" dirty="0">
                <a:latin typeface="+mn-ea"/>
              </a:rPr>
              <a:t>3</a:t>
            </a:r>
            <a:r>
              <a:rPr lang="ja-JP" altLang="en-US" sz="1300" b="1" dirty="0" err="1">
                <a:latin typeface="+mn-ea"/>
              </a:rPr>
              <a:t>つの</a:t>
            </a:r>
            <a:r>
              <a:rPr lang="ja-JP" altLang="en-US" sz="1300" b="1" dirty="0">
                <a:latin typeface="+mn-ea"/>
              </a:rPr>
              <a:t>基本方針”の</a:t>
            </a:r>
            <a:endParaRPr lang="en-US" altLang="ja-JP" sz="1300" b="1" dirty="0">
              <a:latin typeface="+mn-ea"/>
            </a:endParaRPr>
          </a:p>
          <a:p>
            <a:r>
              <a:rPr lang="ja-JP" altLang="en-US" sz="1300" b="1" dirty="0">
                <a:latin typeface="+mn-ea"/>
              </a:rPr>
              <a:t>　 もと、“府民・行政等がめざす目標等”に沿って、</a:t>
            </a:r>
            <a:r>
              <a:rPr lang="en-US" altLang="ja-JP" sz="1300" b="1" dirty="0">
                <a:latin typeface="+mn-ea"/>
              </a:rPr>
              <a:t>『11</a:t>
            </a:r>
            <a:r>
              <a:rPr lang="ja-JP" altLang="en-US" sz="1300" b="1" dirty="0">
                <a:latin typeface="+mn-ea"/>
              </a:rPr>
              <a:t>分野の重点取組み</a:t>
            </a:r>
            <a:r>
              <a:rPr lang="en-US" altLang="ja-JP" sz="1300" b="1" dirty="0">
                <a:latin typeface="+mn-ea"/>
              </a:rPr>
              <a:t>』</a:t>
            </a:r>
            <a:r>
              <a:rPr lang="ja-JP" altLang="en-US" sz="1300" b="1" dirty="0">
                <a:latin typeface="+mn-ea"/>
              </a:rPr>
              <a:t>を推進</a:t>
            </a:r>
          </a:p>
          <a:p>
            <a:endParaRPr lang="en-US" altLang="ja-JP" sz="500" dirty="0">
              <a:latin typeface="+mn-ea"/>
            </a:endParaRPr>
          </a:p>
          <a:p>
            <a:r>
              <a:rPr lang="ja-JP" altLang="en-US" sz="1100" dirty="0">
                <a:latin typeface="+mn-ea"/>
              </a:rPr>
              <a:t>　</a:t>
            </a:r>
            <a:r>
              <a:rPr lang="en-US" altLang="ja-JP" sz="1100" dirty="0">
                <a:latin typeface="+mn-ea"/>
              </a:rPr>
              <a:t>※ </a:t>
            </a:r>
            <a:r>
              <a:rPr lang="ja-JP" altLang="en-US" sz="1100" dirty="0">
                <a:latin typeface="+mn-ea"/>
              </a:rPr>
              <a:t>計画期間は、</a:t>
            </a:r>
            <a:r>
              <a:rPr lang="en-US" altLang="ja-JP" sz="1100" dirty="0">
                <a:latin typeface="+mn-ea"/>
              </a:rPr>
              <a:t>2018</a:t>
            </a:r>
            <a:r>
              <a:rPr lang="ja-JP" altLang="en-US" sz="1100" dirty="0">
                <a:latin typeface="+mn-ea"/>
              </a:rPr>
              <a:t>年度～</a:t>
            </a:r>
            <a:r>
              <a:rPr lang="en-US" altLang="ja-JP" sz="1100" dirty="0">
                <a:latin typeface="+mn-ea"/>
              </a:rPr>
              <a:t>2023</a:t>
            </a:r>
            <a:r>
              <a:rPr lang="ja-JP" altLang="en-US" sz="1100" dirty="0">
                <a:latin typeface="+mn-ea"/>
              </a:rPr>
              <a:t>年度</a:t>
            </a:r>
            <a:r>
              <a:rPr lang="en-US" altLang="ja-JP" sz="1100" dirty="0">
                <a:latin typeface="+mn-ea"/>
              </a:rPr>
              <a:t>(6</a:t>
            </a:r>
            <a:r>
              <a:rPr lang="ja-JP" altLang="en-US" sz="1100" dirty="0">
                <a:latin typeface="+mn-ea"/>
              </a:rPr>
              <a:t>年間</a:t>
            </a:r>
            <a:r>
              <a:rPr lang="en-US" altLang="ja-JP" sz="1100" dirty="0">
                <a:latin typeface="+mn-ea"/>
              </a:rPr>
              <a:t>)</a:t>
            </a:r>
            <a:r>
              <a:rPr lang="ja-JP" altLang="en-US" sz="1100" dirty="0">
                <a:latin typeface="+mn-ea"/>
              </a:rPr>
              <a:t>で、府民の健康指標の向上・改善をめざす。</a:t>
            </a:r>
          </a:p>
        </p:txBody>
      </p:sp>
      <p:sp>
        <p:nvSpPr>
          <p:cNvPr id="48" name="角丸四角形 47"/>
          <p:cNvSpPr/>
          <p:nvPr/>
        </p:nvSpPr>
        <p:spPr>
          <a:xfrm>
            <a:off x="409420" y="1676219"/>
            <a:ext cx="9072000" cy="756000"/>
          </a:xfrm>
          <a:prstGeom prst="roundRect">
            <a:avLst>
              <a:gd name="adj" fmla="val 8499"/>
            </a:avLst>
          </a:prstGeom>
          <a:solidFill>
            <a:schemeClr val="bg1"/>
          </a:solidFill>
          <a:ln w="19050">
            <a:solidFill>
              <a:srgbClr val="2F528F"/>
            </a:solidFill>
          </a:ln>
        </p:spPr>
        <p:txBody>
          <a:bodyPr wrap="square" lIns="72000" tIns="72000" rIns="72000" bIns="72000" anchor="ctr">
            <a:noAutofit/>
          </a:bodyPr>
          <a:lstStyle/>
          <a:p>
            <a:r>
              <a:rPr lang="en-US" altLang="ja-JP" sz="1300" b="1" dirty="0">
                <a:latin typeface="+mn-ea"/>
              </a:rPr>
              <a:t>【</a:t>
            </a:r>
            <a:r>
              <a:rPr lang="ja-JP" altLang="en-US" sz="1300" b="1" dirty="0">
                <a:latin typeface="+mn-ea"/>
              </a:rPr>
              <a:t>基本目標</a:t>
            </a:r>
            <a:r>
              <a:rPr lang="en-US" altLang="ja-JP" sz="1300" b="1" dirty="0">
                <a:latin typeface="+mn-ea"/>
              </a:rPr>
              <a:t>】</a:t>
            </a:r>
          </a:p>
          <a:p>
            <a:r>
              <a:rPr lang="en-US" altLang="ja-JP" sz="1200" b="1" dirty="0">
                <a:latin typeface="+mn-ea"/>
              </a:rPr>
              <a:t>●</a:t>
            </a:r>
            <a:r>
              <a:rPr lang="ja-JP" altLang="en-US" sz="1200" b="1" dirty="0">
                <a:latin typeface="+mn-ea"/>
              </a:rPr>
              <a:t>健康寿命の延伸・・・生活習慣病の予防対策等の強化など、府民のライフステージに応じた府民の主体的な健康づくりを推進　</a:t>
            </a:r>
          </a:p>
          <a:p>
            <a:r>
              <a:rPr lang="ja-JP" altLang="en-US" sz="1200" b="1" dirty="0">
                <a:latin typeface="+mn-ea"/>
              </a:rPr>
              <a:t>●健康格差の縮小・・・市町村の健康指標の状況や健康課題などに応じた効果的な施策を展開</a:t>
            </a:r>
          </a:p>
        </p:txBody>
      </p:sp>
      <p:sp>
        <p:nvSpPr>
          <p:cNvPr id="49" name="角丸四角形 48"/>
          <p:cNvSpPr/>
          <p:nvPr/>
        </p:nvSpPr>
        <p:spPr>
          <a:xfrm>
            <a:off x="409420" y="2511006"/>
            <a:ext cx="9072000" cy="2484000"/>
          </a:xfrm>
          <a:prstGeom prst="roundRect">
            <a:avLst>
              <a:gd name="adj" fmla="val 2418"/>
            </a:avLst>
          </a:prstGeom>
          <a:solidFill>
            <a:schemeClr val="bg1"/>
          </a:solidFill>
          <a:ln w="19050">
            <a:solidFill>
              <a:srgbClr val="2F528F"/>
            </a:solidFill>
          </a:ln>
        </p:spPr>
        <p:txBody>
          <a:bodyPr wrap="square" lIns="72000" tIns="72000" rIns="72000" bIns="72000" anchor="ctr">
            <a:noAutofit/>
          </a:bodyPr>
          <a:lstStyle/>
          <a:p>
            <a:r>
              <a:rPr lang="en-US" altLang="ja-JP" sz="1300" b="1" dirty="0">
                <a:latin typeface="+mn-ea"/>
              </a:rPr>
              <a:t>【</a:t>
            </a:r>
            <a:r>
              <a:rPr lang="ja-JP" altLang="en-US" sz="1300" b="1" dirty="0">
                <a:latin typeface="+mn-ea"/>
              </a:rPr>
              <a:t>基本方針</a:t>
            </a:r>
            <a:r>
              <a:rPr lang="en-US" altLang="ja-JP" sz="1300" b="1" dirty="0">
                <a:latin typeface="+mn-ea"/>
              </a:rPr>
              <a:t>】</a:t>
            </a:r>
          </a:p>
          <a:p>
            <a:endParaRPr lang="en-US" altLang="ja-JP" sz="1200" b="1" dirty="0">
              <a:latin typeface="+mn-ea"/>
            </a:endParaRPr>
          </a:p>
          <a:p>
            <a:endParaRPr lang="en-US" altLang="ja-JP" sz="1200" b="1" dirty="0">
              <a:latin typeface="+mn-ea"/>
            </a:endParaRPr>
          </a:p>
          <a:p>
            <a:endParaRPr lang="en-US" altLang="ja-JP" sz="1200" b="1" dirty="0">
              <a:latin typeface="+mn-ea"/>
            </a:endParaRPr>
          </a:p>
          <a:p>
            <a:endParaRPr lang="en-US" altLang="ja-JP" sz="1200" b="1" dirty="0">
              <a:latin typeface="+mn-ea"/>
            </a:endParaRPr>
          </a:p>
          <a:p>
            <a:endParaRPr lang="en-US" altLang="ja-JP" sz="800" b="1" dirty="0">
              <a:latin typeface="+mn-ea"/>
            </a:endParaRPr>
          </a:p>
          <a:p>
            <a:r>
              <a:rPr lang="en-US" altLang="ja-JP" sz="1300" b="1" dirty="0">
                <a:latin typeface="+mn-ea"/>
              </a:rPr>
              <a:t>【</a:t>
            </a:r>
            <a:r>
              <a:rPr lang="ja-JP" altLang="en-US" sz="1300" b="1" dirty="0">
                <a:latin typeface="+mn-ea"/>
              </a:rPr>
              <a:t>府民・行政等みんなでめざす目標</a:t>
            </a:r>
            <a:r>
              <a:rPr lang="en-US" altLang="ja-JP" sz="1300" b="1" dirty="0">
                <a:latin typeface="+mn-ea"/>
              </a:rPr>
              <a:t>】</a:t>
            </a:r>
          </a:p>
          <a:p>
            <a:r>
              <a:rPr lang="ja-JP" altLang="en-US" sz="1200" b="1" dirty="0">
                <a:latin typeface="+mn-ea"/>
              </a:rPr>
              <a:t>●「健康への関心度を高めます」、「朝食欠食率を低くします」、「習慣的に運動に取り組む府民を増やします」など</a:t>
            </a:r>
            <a:r>
              <a:rPr lang="en-US" altLang="ja-JP" sz="1200" b="1" dirty="0">
                <a:latin typeface="+mn-ea"/>
              </a:rPr>
              <a:t>11</a:t>
            </a:r>
            <a:r>
              <a:rPr lang="ja-JP" altLang="en-US" sz="1200" b="1" dirty="0">
                <a:latin typeface="+mn-ea"/>
              </a:rPr>
              <a:t>項目の</a:t>
            </a:r>
            <a:endParaRPr lang="en-US" altLang="ja-JP" sz="1200" b="1" dirty="0">
              <a:latin typeface="+mn-ea"/>
            </a:endParaRPr>
          </a:p>
          <a:p>
            <a:r>
              <a:rPr lang="ja-JP" altLang="en-US" sz="1200" b="1" dirty="0">
                <a:latin typeface="+mn-ea"/>
              </a:rPr>
              <a:t>　目標を設定　（＊本目標に沿って「府民の行動目標」、「行政等が取り組む数値目標」を設定）</a:t>
            </a:r>
            <a:endParaRPr lang="en-US" altLang="ja-JP" sz="1200" b="1" dirty="0">
              <a:latin typeface="+mn-ea"/>
            </a:endParaRPr>
          </a:p>
          <a:p>
            <a:endParaRPr lang="en-US" altLang="ja-JP" sz="800" b="1" dirty="0">
              <a:latin typeface="+mn-ea"/>
            </a:endParaRPr>
          </a:p>
          <a:p>
            <a:r>
              <a:rPr lang="en-US" altLang="ja-JP" sz="1300" b="1" dirty="0">
                <a:latin typeface="+mn-ea"/>
              </a:rPr>
              <a:t>【11</a:t>
            </a:r>
            <a:r>
              <a:rPr lang="ja-JP" altLang="en-US" sz="1300" b="1" dirty="0">
                <a:latin typeface="+mn-ea"/>
              </a:rPr>
              <a:t>分野の重点取組み</a:t>
            </a:r>
            <a:r>
              <a:rPr lang="en-US" altLang="ja-JP" sz="1300" b="1" dirty="0">
                <a:latin typeface="+mn-ea"/>
              </a:rPr>
              <a:t>】</a:t>
            </a:r>
          </a:p>
          <a:p>
            <a:r>
              <a:rPr lang="ja-JP" altLang="en-US" sz="1200" b="1" dirty="0">
                <a:latin typeface="+mn-ea"/>
              </a:rPr>
              <a:t>●これらの目標達成に向けて、「１ 生活習慣病の予防」、「２ 生活習慣病の早期発見・重症化予防」、「３ 府民の健康を支える</a:t>
            </a:r>
            <a:endParaRPr lang="en-US" altLang="ja-JP" sz="1200" b="1" dirty="0">
              <a:latin typeface="+mn-ea"/>
            </a:endParaRPr>
          </a:p>
          <a:p>
            <a:r>
              <a:rPr lang="ja-JP" altLang="en-US" sz="1200" b="1" dirty="0">
                <a:latin typeface="+mn-ea"/>
              </a:rPr>
              <a:t>　社会環境整備」を進めるため、府民・行政・事業者など多様な主体の連携・協働により、</a:t>
            </a:r>
            <a:r>
              <a:rPr lang="en-US" altLang="ja-JP" sz="1200" b="1" dirty="0">
                <a:latin typeface="+mn-ea"/>
              </a:rPr>
              <a:t>『11</a:t>
            </a:r>
            <a:r>
              <a:rPr lang="ja-JP" altLang="en-US" sz="1200" b="1" dirty="0">
                <a:latin typeface="+mn-ea"/>
              </a:rPr>
              <a:t>分野の重点的取組み</a:t>
            </a:r>
            <a:r>
              <a:rPr lang="en-US" altLang="ja-JP" sz="1200" b="1" dirty="0">
                <a:latin typeface="+mn-ea"/>
              </a:rPr>
              <a:t>』</a:t>
            </a:r>
            <a:r>
              <a:rPr lang="ja-JP" altLang="en-US" sz="1200" b="1" dirty="0">
                <a:latin typeface="+mn-ea"/>
              </a:rPr>
              <a:t>を推進</a:t>
            </a:r>
          </a:p>
        </p:txBody>
      </p:sp>
      <p:sp>
        <p:nvSpPr>
          <p:cNvPr id="50" name="正方形/長方形 49"/>
          <p:cNvSpPr/>
          <p:nvPr/>
        </p:nvSpPr>
        <p:spPr>
          <a:xfrm>
            <a:off x="286012" y="5073460"/>
            <a:ext cx="9288000" cy="576000"/>
          </a:xfrm>
          <a:prstGeom prst="rect">
            <a:avLst/>
          </a:prstGeom>
        </p:spPr>
        <p:txBody>
          <a:bodyPr wrap="square" lIns="36000" tIns="72000" rIns="36000" bIns="36000">
            <a:noAutofit/>
          </a:bodyPr>
          <a:lstStyle/>
          <a:p>
            <a:r>
              <a:rPr lang="ja-JP" altLang="en-US" sz="1300" b="1" dirty="0">
                <a:latin typeface="+mn-ea"/>
              </a:rPr>
              <a:t>▽ 「大阪府健康づくり推進条例（</a:t>
            </a:r>
            <a:r>
              <a:rPr lang="en-US" altLang="ja-JP" sz="1300" b="1" dirty="0">
                <a:latin typeface="+mn-ea"/>
              </a:rPr>
              <a:t>H30.10.30</a:t>
            </a:r>
            <a:r>
              <a:rPr lang="ja-JP" altLang="en-US" sz="1300" b="1" dirty="0">
                <a:latin typeface="+mn-ea"/>
              </a:rPr>
              <a:t>施行）」において重点取組みを位置づけ（</a:t>
            </a:r>
            <a:r>
              <a:rPr lang="en-US" altLang="ja-JP" sz="1300" b="1" dirty="0">
                <a:latin typeface="+mn-ea"/>
              </a:rPr>
              <a:t>§12</a:t>
            </a:r>
            <a:r>
              <a:rPr lang="ja-JP" altLang="en-US" sz="1300" b="1" dirty="0">
                <a:latin typeface="+mn-ea"/>
              </a:rPr>
              <a:t>～</a:t>
            </a:r>
            <a:r>
              <a:rPr lang="en-US" altLang="ja-JP" sz="1300" b="1" dirty="0">
                <a:latin typeface="+mn-ea"/>
              </a:rPr>
              <a:t>§16</a:t>
            </a:r>
            <a:r>
              <a:rPr lang="ja-JP" altLang="en-US" sz="1300" b="1" dirty="0">
                <a:latin typeface="+mn-ea"/>
              </a:rPr>
              <a:t>）</a:t>
            </a:r>
          </a:p>
          <a:p>
            <a:endParaRPr lang="en-US" altLang="ja-JP" sz="500" dirty="0">
              <a:latin typeface="+mn-ea"/>
            </a:endParaRPr>
          </a:p>
          <a:p>
            <a:r>
              <a:rPr lang="ja-JP" altLang="en-US" sz="1100" dirty="0">
                <a:latin typeface="+mn-ea"/>
              </a:rPr>
              <a:t>　</a:t>
            </a:r>
            <a:r>
              <a:rPr lang="en-US" altLang="ja-JP" sz="1100" dirty="0">
                <a:latin typeface="+mn-ea"/>
              </a:rPr>
              <a:t>※ </a:t>
            </a:r>
            <a:r>
              <a:rPr lang="ja-JP" altLang="en-US" sz="1100" dirty="0">
                <a:latin typeface="+mn-ea"/>
              </a:rPr>
              <a:t>多様な主体の連携・協働による“オール大阪体制”を構築し、健康づくりの推進に関する施策を推進。</a:t>
            </a:r>
          </a:p>
        </p:txBody>
      </p:sp>
      <p:graphicFrame>
        <p:nvGraphicFramePr>
          <p:cNvPr id="51" name="表 50"/>
          <p:cNvGraphicFramePr>
            <a:graphicFrameLocks noGrp="1"/>
          </p:cNvGraphicFramePr>
          <p:nvPr/>
        </p:nvGraphicFramePr>
        <p:xfrm>
          <a:off x="562953" y="2842703"/>
          <a:ext cx="8784000" cy="646920"/>
        </p:xfrm>
        <a:graphic>
          <a:graphicData uri="http://schemas.openxmlformats.org/drawingml/2006/table">
            <a:tbl>
              <a:tblPr firstRow="1" bandRow="1">
                <a:tableStyleId>{5940675A-B579-460E-94D1-54222C63F5DA}</a:tableStyleId>
              </a:tblPr>
              <a:tblGrid>
                <a:gridCol w="2880000">
                  <a:extLst>
                    <a:ext uri="{9D8B030D-6E8A-4147-A177-3AD203B41FA5}">
                      <a16:colId xmlns:a16="http://schemas.microsoft.com/office/drawing/2014/main" val="4073086637"/>
                    </a:ext>
                  </a:extLst>
                </a:gridCol>
                <a:gridCol w="3024000">
                  <a:extLst>
                    <a:ext uri="{9D8B030D-6E8A-4147-A177-3AD203B41FA5}">
                      <a16:colId xmlns:a16="http://schemas.microsoft.com/office/drawing/2014/main" val="111291063"/>
                    </a:ext>
                  </a:extLst>
                </a:gridCol>
                <a:gridCol w="2880000">
                  <a:extLst>
                    <a:ext uri="{9D8B030D-6E8A-4147-A177-3AD203B41FA5}">
                      <a16:colId xmlns:a16="http://schemas.microsoft.com/office/drawing/2014/main" val="520564120"/>
                    </a:ext>
                  </a:extLst>
                </a:gridCol>
              </a:tblGrid>
              <a:tr h="130315">
                <a:tc>
                  <a:txBody>
                    <a:bodyPr/>
                    <a:lstStyle/>
                    <a:p>
                      <a:pPr algn="ctr"/>
                      <a:r>
                        <a:rPr kumimoji="1" lang="ja-JP" altLang="en-US" sz="1100" b="1" dirty="0">
                          <a:solidFill>
                            <a:schemeClr val="tx1"/>
                          </a:solidFill>
                        </a:rPr>
                        <a:t>生活習慣病の予防、早期発見、重症化予防</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kumimoji="1" lang="ja-JP" altLang="en-US" sz="1100" b="1" dirty="0">
                          <a:solidFill>
                            <a:schemeClr val="tx1"/>
                          </a:solidFill>
                        </a:rPr>
                        <a:t>ライフステージに応じた取組み</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kumimoji="1" lang="ja-JP" altLang="en-US" sz="1100" b="1" dirty="0">
                          <a:solidFill>
                            <a:schemeClr val="tx1"/>
                          </a:solidFill>
                        </a:rPr>
                        <a:t>府民の健康づくりを支える社会環境整備</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1363311713"/>
                  </a:ext>
                </a:extLst>
              </a:tr>
              <a:tr h="221477">
                <a:tc>
                  <a:txBody>
                    <a:bodyPr/>
                    <a:lstStyle/>
                    <a:p>
                      <a:r>
                        <a:rPr kumimoji="1" lang="ja-JP" altLang="en-US" sz="1100" b="0" baseline="0" dirty="0">
                          <a:solidFill>
                            <a:schemeClr val="tx1"/>
                          </a:solidFill>
                        </a:rPr>
                        <a:t>   </a:t>
                      </a:r>
                      <a:r>
                        <a:rPr kumimoji="1" lang="ja-JP" altLang="en-US" sz="1100" b="0" dirty="0">
                          <a:solidFill>
                            <a:schemeClr val="tx1"/>
                          </a:solidFill>
                        </a:rPr>
                        <a:t>生活習慣が大きく関与する生活習慣病は</a:t>
                      </a:r>
                      <a:endParaRPr kumimoji="1" lang="en-US" altLang="ja-JP" sz="1100" b="0" dirty="0">
                        <a:solidFill>
                          <a:schemeClr val="tx1"/>
                        </a:solidFill>
                      </a:endParaRPr>
                    </a:p>
                    <a:p>
                      <a:r>
                        <a:rPr kumimoji="1" lang="ja-JP" altLang="en-US" sz="1100" b="0" baseline="0" dirty="0">
                          <a:solidFill>
                            <a:schemeClr val="tx1"/>
                          </a:solidFill>
                        </a:rPr>
                        <a:t>   </a:t>
                      </a:r>
                      <a:r>
                        <a:rPr kumimoji="1" lang="ja-JP" altLang="en-US" sz="1100" b="0" dirty="0">
                          <a:solidFill>
                            <a:schemeClr val="tx1"/>
                          </a:solidFill>
                        </a:rPr>
                        <a:t>府民の死因の半数以上</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0" dirty="0">
                          <a:solidFill>
                            <a:schemeClr val="tx1"/>
                          </a:solidFill>
                        </a:rPr>
                        <a:t>若い世代から働く世代、高齢者に至る各世代</a:t>
                      </a:r>
                      <a:endParaRPr kumimoji="1" lang="en-US" altLang="ja-JP" sz="1100" b="0" dirty="0">
                        <a:solidFill>
                          <a:schemeClr val="tx1"/>
                        </a:solidFill>
                      </a:endParaRPr>
                    </a:p>
                    <a:p>
                      <a:r>
                        <a:rPr kumimoji="1" lang="ja-JP" altLang="en-US" sz="1100" b="0" dirty="0">
                          <a:solidFill>
                            <a:schemeClr val="tx1"/>
                          </a:solidFill>
                        </a:rPr>
                        <a:t>の身体的特性等を踏まえた健康づくりが重要</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0" baseline="0" dirty="0">
                          <a:solidFill>
                            <a:schemeClr val="tx1"/>
                          </a:solidFill>
                        </a:rPr>
                        <a:t>   </a:t>
                      </a:r>
                      <a:r>
                        <a:rPr kumimoji="1" lang="ja-JP" altLang="en-US" sz="1100" b="0" dirty="0">
                          <a:solidFill>
                            <a:schemeClr val="tx1"/>
                          </a:solidFill>
                        </a:rPr>
                        <a:t>府民の自主的な健康行動を誘導する社会</a:t>
                      </a:r>
                      <a:endParaRPr kumimoji="1" lang="en-US" altLang="ja-JP" sz="1100" b="0" dirty="0">
                        <a:solidFill>
                          <a:schemeClr val="tx1"/>
                        </a:solidFill>
                      </a:endParaRPr>
                    </a:p>
                    <a:p>
                      <a:r>
                        <a:rPr kumimoji="1" lang="ja-JP" altLang="en-US" sz="1100" b="0" dirty="0">
                          <a:solidFill>
                            <a:schemeClr val="tx1"/>
                          </a:solidFill>
                        </a:rPr>
                        <a:t>   環境の整備が重要</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6469417"/>
                  </a:ext>
                </a:extLst>
              </a:tr>
            </a:tbl>
          </a:graphicData>
        </a:graphic>
      </p:graphicFrame>
      <p:sp>
        <p:nvSpPr>
          <p:cNvPr id="44" name="角丸四角形 43"/>
          <p:cNvSpPr/>
          <p:nvPr/>
        </p:nvSpPr>
        <p:spPr>
          <a:xfrm>
            <a:off x="586844" y="5981197"/>
            <a:ext cx="8712000" cy="576000"/>
          </a:xfrm>
          <a:prstGeom prst="roundRect">
            <a:avLst>
              <a:gd name="adj" fmla="val 11145"/>
            </a:avLst>
          </a:prstGeom>
          <a:solidFill>
            <a:schemeClr val="bg1"/>
          </a:solidFill>
          <a:ln w="19050">
            <a:solidFill>
              <a:srgbClr val="2F528F"/>
            </a:solidFill>
            <a:prstDash val="sysDash"/>
          </a:ln>
        </p:spPr>
        <p:txBody>
          <a:bodyPr wrap="square" lIns="72000" tIns="72000" rIns="72000" bIns="72000" anchor="ctr">
            <a:noAutofit/>
          </a:bodyPr>
          <a:lstStyle/>
          <a:p>
            <a:r>
              <a:rPr lang="en-US" altLang="ja-JP" sz="1300" b="1" dirty="0">
                <a:latin typeface="+mn-ea"/>
              </a:rPr>
              <a:t>【</a:t>
            </a:r>
            <a:r>
              <a:rPr lang="ja-JP" altLang="en-US" sz="1300" b="1" dirty="0">
                <a:latin typeface="+mn-ea"/>
              </a:rPr>
              <a:t>府民の健康指標の向上・改善</a:t>
            </a:r>
            <a:r>
              <a:rPr lang="en-US" altLang="ja-JP" sz="1300" b="1" dirty="0">
                <a:latin typeface="+mn-ea"/>
              </a:rPr>
              <a:t>】</a:t>
            </a:r>
          </a:p>
          <a:p>
            <a:r>
              <a:rPr lang="ja-JP" altLang="en-US" sz="1200" b="1" dirty="0">
                <a:latin typeface="+mn-ea"/>
              </a:rPr>
              <a:t> ●健康寿命</a:t>
            </a:r>
            <a:r>
              <a:rPr lang="en-US" altLang="ja-JP" sz="1200" b="1" dirty="0">
                <a:latin typeface="+mn-ea"/>
              </a:rPr>
              <a:t>2</a:t>
            </a:r>
            <a:r>
              <a:rPr lang="ja-JP" altLang="en-US" sz="1200" b="1" dirty="0">
                <a:latin typeface="+mn-ea"/>
              </a:rPr>
              <a:t>歳以上延伸　●市町村の健康寿命の差を縮小　●</a:t>
            </a:r>
            <a:r>
              <a:rPr lang="en-US" altLang="ja-JP" sz="1200" b="1" dirty="0">
                <a:latin typeface="+mn-ea"/>
              </a:rPr>
              <a:t>75</a:t>
            </a:r>
            <a:r>
              <a:rPr lang="ja-JP" altLang="en-US" sz="1200" b="1" dirty="0">
                <a:latin typeface="+mn-ea"/>
              </a:rPr>
              <a:t>歳未満のがんの年齢調整死亡率</a:t>
            </a:r>
            <a:r>
              <a:rPr lang="en-US" altLang="ja-JP" sz="1200" b="1" dirty="0">
                <a:latin typeface="+mn-ea"/>
              </a:rPr>
              <a:t>(</a:t>
            </a:r>
            <a:r>
              <a:rPr lang="ja-JP" altLang="en-US" sz="1200" b="1" dirty="0">
                <a:latin typeface="+mn-ea"/>
              </a:rPr>
              <a:t>人口</a:t>
            </a:r>
            <a:r>
              <a:rPr lang="en-US" altLang="ja-JP" sz="1200" b="1" dirty="0">
                <a:latin typeface="+mn-ea"/>
              </a:rPr>
              <a:t>10</a:t>
            </a:r>
            <a:r>
              <a:rPr lang="ja-JP" altLang="en-US" sz="1200" b="1" dirty="0">
                <a:latin typeface="+mn-ea"/>
              </a:rPr>
              <a:t>万対</a:t>
            </a:r>
            <a:r>
              <a:rPr lang="en-US" altLang="ja-JP" sz="1200" b="1" dirty="0">
                <a:latin typeface="+mn-ea"/>
              </a:rPr>
              <a:t>)</a:t>
            </a:r>
            <a:r>
              <a:rPr lang="ja-JP" altLang="en-US" sz="1200" b="1" dirty="0">
                <a:latin typeface="+mn-ea"/>
              </a:rPr>
              <a:t>の改善　等</a:t>
            </a:r>
          </a:p>
        </p:txBody>
      </p:sp>
      <p:sp>
        <p:nvSpPr>
          <p:cNvPr id="45" name="二等辺三角形 22"/>
          <p:cNvSpPr>
            <a:spLocks noChangeArrowheads="1"/>
          </p:cNvSpPr>
          <p:nvPr/>
        </p:nvSpPr>
        <p:spPr bwMode="auto">
          <a:xfrm flipV="1">
            <a:off x="1870551" y="5781483"/>
            <a:ext cx="1440000" cy="144000"/>
          </a:xfrm>
          <a:prstGeom prst="triangle">
            <a:avLst>
              <a:gd name="adj" fmla="val 50000"/>
            </a:avLst>
          </a:prstGeom>
          <a:solidFill>
            <a:srgbClr val="82A5D0"/>
          </a:solidFill>
          <a:ln w="12700">
            <a:noFill/>
            <a:miter lim="800000"/>
            <a:headEnd/>
            <a:tailEnd/>
          </a:ln>
          <a:effectLst>
            <a:outerShdw dist="25400" dir="3780000" algn="ctr" rotWithShape="0">
              <a:srgbClr val="2F528F"/>
            </a:outerShdw>
          </a:effectLst>
        </p:spPr>
        <p:txBody>
          <a:bodyPr vert="horz" wrap="square" lIns="91440" tIns="45720" rIns="91440" bIns="45720" numCol="1" anchor="ctr" anchorCtr="0" compatLnSpc="1">
            <a:prstTxWarp prst="textNoShape">
              <a:avLst/>
            </a:prstTxWarp>
          </a:bodyPr>
          <a:lstStyle/>
          <a:p>
            <a:pPr defTabSz="914400" fontAlgn="base">
              <a:spcBef>
                <a:spcPct val="0"/>
              </a:spcBef>
              <a:spcAft>
                <a:spcPct val="0"/>
              </a:spcAft>
            </a:pPr>
            <a:endParaRPr kumimoji="1" lang="ja-JP" altLang="en-US">
              <a:solidFill>
                <a:prstClr val="black"/>
              </a:solidFill>
              <a:ea typeface="ＭＳ Ｐゴシック" pitchFamily="50" charset="-128"/>
            </a:endParaRPr>
          </a:p>
        </p:txBody>
      </p:sp>
      <p:sp>
        <p:nvSpPr>
          <p:cNvPr id="47" name="二等辺三角形 22"/>
          <p:cNvSpPr>
            <a:spLocks noChangeArrowheads="1"/>
          </p:cNvSpPr>
          <p:nvPr/>
        </p:nvSpPr>
        <p:spPr bwMode="auto">
          <a:xfrm flipV="1">
            <a:off x="6595368" y="5781483"/>
            <a:ext cx="1440000" cy="144000"/>
          </a:xfrm>
          <a:prstGeom prst="triangle">
            <a:avLst>
              <a:gd name="adj" fmla="val 50000"/>
            </a:avLst>
          </a:prstGeom>
          <a:solidFill>
            <a:srgbClr val="82A5D0"/>
          </a:solidFill>
          <a:ln w="12700">
            <a:noFill/>
            <a:miter lim="800000"/>
            <a:headEnd/>
            <a:tailEnd/>
          </a:ln>
          <a:effectLst>
            <a:outerShdw dist="25400" dir="3780000" algn="ctr" rotWithShape="0">
              <a:srgbClr val="2F528F"/>
            </a:outerShdw>
          </a:effectLst>
        </p:spPr>
        <p:txBody>
          <a:bodyPr vert="horz" wrap="square" lIns="91440" tIns="45720" rIns="91440" bIns="45720" numCol="1" anchor="ctr" anchorCtr="0" compatLnSpc="1">
            <a:prstTxWarp prst="textNoShape">
              <a:avLst/>
            </a:prstTxWarp>
          </a:bodyPr>
          <a:lstStyle/>
          <a:p>
            <a:pPr defTabSz="914400" fontAlgn="base">
              <a:spcBef>
                <a:spcPct val="0"/>
              </a:spcBef>
              <a:spcAft>
                <a:spcPct val="0"/>
              </a:spcAft>
            </a:pPr>
            <a:endParaRPr kumimoji="1" lang="ja-JP" altLang="en-US">
              <a:solidFill>
                <a:prstClr val="black"/>
              </a:solidFill>
              <a:ea typeface="ＭＳ Ｐゴシック" pitchFamily="50" charset="-128"/>
            </a:endParaRPr>
          </a:p>
        </p:txBody>
      </p:sp>
      <p:sp>
        <p:nvSpPr>
          <p:cNvPr id="52" name="二等辺三角形 22"/>
          <p:cNvSpPr>
            <a:spLocks noChangeArrowheads="1"/>
          </p:cNvSpPr>
          <p:nvPr/>
        </p:nvSpPr>
        <p:spPr bwMode="auto">
          <a:xfrm flipV="1">
            <a:off x="4232960" y="5781483"/>
            <a:ext cx="1440000" cy="144000"/>
          </a:xfrm>
          <a:prstGeom prst="triangle">
            <a:avLst>
              <a:gd name="adj" fmla="val 50000"/>
            </a:avLst>
          </a:prstGeom>
          <a:solidFill>
            <a:srgbClr val="82A5D0"/>
          </a:solidFill>
          <a:ln w="12700">
            <a:noFill/>
            <a:miter lim="800000"/>
            <a:headEnd/>
            <a:tailEnd/>
          </a:ln>
          <a:effectLst>
            <a:outerShdw dist="25400" dir="3780000" algn="ctr" rotWithShape="0">
              <a:srgbClr val="2F528F"/>
            </a:outerShdw>
          </a:effectLst>
        </p:spPr>
        <p:txBody>
          <a:bodyPr vert="horz" wrap="square" lIns="91440" tIns="45720" rIns="91440" bIns="45720" numCol="1" anchor="ctr" anchorCtr="0" compatLnSpc="1">
            <a:prstTxWarp prst="textNoShape">
              <a:avLst/>
            </a:prstTxWarp>
          </a:bodyPr>
          <a:lstStyle/>
          <a:p>
            <a:pPr defTabSz="914400" fontAlgn="base">
              <a:spcBef>
                <a:spcPct val="0"/>
              </a:spcBef>
              <a:spcAft>
                <a:spcPct val="0"/>
              </a:spcAft>
            </a:pPr>
            <a:endParaRPr kumimoji="1" lang="ja-JP" altLang="en-US">
              <a:solidFill>
                <a:prstClr val="black"/>
              </a:solidFill>
              <a:ea typeface="ＭＳ Ｐゴシック" pitchFamily="50" charset="-128"/>
            </a:endParaRP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11</a:t>
            </a:fld>
            <a:endParaRPr kumimoji="1" lang="ja-JP" altLang="en-US"/>
          </a:p>
        </p:txBody>
      </p:sp>
      <p:pic>
        <p:nvPicPr>
          <p:cNvPr id="15" name="図 14"/>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145270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55983" y="6032821"/>
            <a:ext cx="528651" cy="648000"/>
          </a:xfrm>
          <a:prstGeom prst="rect">
            <a:avLst/>
          </a:prstGeom>
        </p:spPr>
      </p:pic>
      <p:sp>
        <p:nvSpPr>
          <p:cNvPr id="31" name="正方形/長方形 30"/>
          <p:cNvSpPr/>
          <p:nvPr/>
        </p:nvSpPr>
        <p:spPr>
          <a:xfrm>
            <a:off x="216793" y="4097242"/>
            <a:ext cx="5976000" cy="1836000"/>
          </a:xfrm>
          <a:prstGeom prst="rect">
            <a:avLst/>
          </a:prstGeom>
          <a:solidFill>
            <a:srgbClr val="5880C8"/>
          </a:solidFill>
          <a:ln>
            <a:solidFill>
              <a:srgbClr val="5880C8"/>
            </a:solid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bIns="72000" rtlCol="0" anchor="t"/>
          <a:lstStyle/>
          <a:p>
            <a:pPr algn="ctr">
              <a:lnSpc>
                <a:spcPts val="2000"/>
              </a:lnSpc>
            </a:pPr>
            <a:r>
              <a:rPr kumimoji="1" lang="ja-JP" altLang="en-US" sz="1400" b="1" dirty="0">
                <a:solidFill>
                  <a:schemeClr val="bg1"/>
                </a:solidFill>
              </a:rPr>
              <a:t>２　生活習慣病の早期発見・重症化予防</a:t>
            </a:r>
          </a:p>
        </p:txBody>
      </p:sp>
      <p:sp>
        <p:nvSpPr>
          <p:cNvPr id="32" name="正方形/長方形 31"/>
          <p:cNvSpPr/>
          <p:nvPr/>
        </p:nvSpPr>
        <p:spPr>
          <a:xfrm>
            <a:off x="6408793" y="4095302"/>
            <a:ext cx="3240000" cy="1836000"/>
          </a:xfrm>
          <a:prstGeom prst="rect">
            <a:avLst/>
          </a:prstGeom>
          <a:solidFill>
            <a:srgbClr val="5880C8"/>
          </a:solidFill>
          <a:ln>
            <a:solidFill>
              <a:srgbClr val="5880C8"/>
            </a:solid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bIns="72000" rtlCol="0" anchor="t"/>
          <a:lstStyle/>
          <a:p>
            <a:pPr algn="ctr">
              <a:lnSpc>
                <a:spcPts val="2000"/>
              </a:lnSpc>
            </a:pPr>
            <a:r>
              <a:rPr kumimoji="1" lang="ja-JP" altLang="en-US" sz="1400" b="1" dirty="0">
                <a:solidFill>
                  <a:schemeClr val="bg1"/>
                </a:solidFill>
              </a:rPr>
              <a:t>３　府民の健康を支える社会環境整備</a:t>
            </a:r>
          </a:p>
        </p:txBody>
      </p:sp>
      <p:sp>
        <p:nvSpPr>
          <p:cNvPr id="17" name="正方形/長方形 16">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　　</a:t>
            </a:r>
            <a:r>
              <a:rPr kumimoji="1" lang="zh-TW" altLang="en-US" sz="2000" b="1" dirty="0">
                <a:solidFill>
                  <a:schemeClr val="tx1"/>
                </a:solidFill>
                <a:latin typeface="Meiryo UI" panose="020B0604030504040204" pitchFamily="50" charset="-128"/>
                <a:ea typeface="Meiryo UI" panose="020B0604030504040204" pitchFamily="50" charset="-128"/>
              </a:rPr>
              <a:t>第</a:t>
            </a:r>
            <a:r>
              <a:rPr kumimoji="1" lang="en-US" altLang="zh-TW" sz="2000" b="1" dirty="0">
                <a:solidFill>
                  <a:schemeClr val="tx1"/>
                </a:solidFill>
                <a:latin typeface="Meiryo UI" panose="020B0604030504040204" pitchFamily="50" charset="-128"/>
                <a:ea typeface="Meiryo UI" panose="020B0604030504040204" pitchFamily="50" charset="-128"/>
              </a:rPr>
              <a:t>3</a:t>
            </a:r>
            <a:r>
              <a:rPr kumimoji="1" lang="zh-TW" altLang="en-US" sz="2000" b="1" dirty="0">
                <a:solidFill>
                  <a:schemeClr val="tx1"/>
                </a:solidFill>
                <a:latin typeface="Meiryo UI" panose="020B0604030504040204" pitchFamily="50" charset="-128"/>
                <a:ea typeface="Meiryo UI" panose="020B0604030504040204" pitchFamily="50" charset="-128"/>
              </a:rPr>
              <a:t>次大阪府健康増進計画</a:t>
            </a:r>
            <a:r>
              <a:rPr kumimoji="1" lang="ja-JP" altLang="en-US" sz="2000" b="1" dirty="0">
                <a:solidFill>
                  <a:schemeClr val="tx1"/>
                </a:solidFill>
                <a:latin typeface="Meiryo UI" panose="020B0604030504040204" pitchFamily="50" charset="-128"/>
                <a:ea typeface="Meiryo UI" panose="020B0604030504040204" pitchFamily="50" charset="-128"/>
              </a:rPr>
              <a:t>（</a:t>
            </a:r>
            <a:r>
              <a:rPr kumimoji="1" lang="en-US" altLang="ja-JP" sz="2000" b="1" dirty="0">
                <a:solidFill>
                  <a:schemeClr val="tx1"/>
                </a:solidFill>
                <a:latin typeface="Meiryo UI" panose="020B0604030504040204" pitchFamily="50" charset="-128"/>
                <a:ea typeface="Meiryo UI" panose="020B0604030504040204" pitchFamily="50" charset="-128"/>
              </a:rPr>
              <a:t>11</a:t>
            </a:r>
            <a:r>
              <a:rPr kumimoji="1" lang="ja-JP" altLang="en-US" sz="2000" b="1" dirty="0">
                <a:solidFill>
                  <a:schemeClr val="tx1"/>
                </a:solidFill>
                <a:latin typeface="Meiryo UI" panose="020B0604030504040204" pitchFamily="50" charset="-128"/>
                <a:ea typeface="Meiryo UI" panose="020B0604030504040204" pitchFamily="50" charset="-128"/>
              </a:rPr>
              <a:t>分野の重点取組み）</a:t>
            </a:r>
          </a:p>
        </p:txBody>
      </p:sp>
      <p:sp>
        <p:nvSpPr>
          <p:cNvPr id="18" name="正方形/長方形 17"/>
          <p:cNvSpPr/>
          <p:nvPr/>
        </p:nvSpPr>
        <p:spPr>
          <a:xfrm>
            <a:off x="216793" y="786518"/>
            <a:ext cx="9432000" cy="3168000"/>
          </a:xfrm>
          <a:prstGeom prst="rect">
            <a:avLst/>
          </a:prstGeom>
          <a:solidFill>
            <a:srgbClr val="5880C8"/>
          </a:solidFill>
          <a:ln>
            <a:solidFill>
              <a:srgbClr val="5880C8"/>
            </a:solid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bIns="72000" rtlCol="0" anchor="t"/>
          <a:lstStyle/>
          <a:p>
            <a:pPr algn="ctr">
              <a:lnSpc>
                <a:spcPts val="2000"/>
              </a:lnSpc>
            </a:pPr>
            <a:r>
              <a:rPr kumimoji="1" lang="ja-JP" altLang="en-US" sz="1400" b="1" dirty="0">
                <a:solidFill>
                  <a:schemeClr val="bg1"/>
                </a:solidFill>
              </a:rPr>
              <a:t>１　生活習慣病の予防（生活習慣の改善）</a:t>
            </a:r>
            <a:endParaRPr kumimoji="1" lang="en-US" altLang="ja-JP" sz="1400" b="1" dirty="0">
              <a:solidFill>
                <a:schemeClr val="bg1"/>
              </a:solidFill>
            </a:endParaRPr>
          </a:p>
        </p:txBody>
      </p:sp>
      <p:graphicFrame>
        <p:nvGraphicFramePr>
          <p:cNvPr id="23" name="表 22"/>
          <p:cNvGraphicFramePr>
            <a:graphicFrameLocks noGrp="1"/>
          </p:cNvGraphicFramePr>
          <p:nvPr/>
        </p:nvGraphicFramePr>
        <p:xfrm>
          <a:off x="328135" y="1150894"/>
          <a:ext cx="9216000" cy="1572360"/>
        </p:xfrm>
        <a:graphic>
          <a:graphicData uri="http://schemas.openxmlformats.org/drawingml/2006/table">
            <a:tbl>
              <a:tblPr firstRow="1" bandRow="1">
                <a:tableStyleId>{5940675A-B579-460E-94D1-54222C63F5DA}</a:tableStyleId>
              </a:tblPr>
              <a:tblGrid>
                <a:gridCol w="2304000">
                  <a:extLst>
                    <a:ext uri="{9D8B030D-6E8A-4147-A177-3AD203B41FA5}">
                      <a16:colId xmlns:a16="http://schemas.microsoft.com/office/drawing/2014/main" val="4073086637"/>
                    </a:ext>
                  </a:extLst>
                </a:gridCol>
                <a:gridCol w="2304000">
                  <a:extLst>
                    <a:ext uri="{9D8B030D-6E8A-4147-A177-3AD203B41FA5}">
                      <a16:colId xmlns:a16="http://schemas.microsoft.com/office/drawing/2014/main" val="111291063"/>
                    </a:ext>
                  </a:extLst>
                </a:gridCol>
                <a:gridCol w="2304000">
                  <a:extLst>
                    <a:ext uri="{9D8B030D-6E8A-4147-A177-3AD203B41FA5}">
                      <a16:colId xmlns:a16="http://schemas.microsoft.com/office/drawing/2014/main" val="3290605964"/>
                    </a:ext>
                  </a:extLst>
                </a:gridCol>
                <a:gridCol w="2304000">
                  <a:extLst>
                    <a:ext uri="{9D8B030D-6E8A-4147-A177-3AD203B41FA5}">
                      <a16:colId xmlns:a16="http://schemas.microsoft.com/office/drawing/2014/main" val="520564120"/>
                    </a:ext>
                  </a:extLst>
                </a:gridCol>
              </a:tblGrid>
              <a:tr h="0">
                <a:tc>
                  <a:txBody>
                    <a:bodyPr/>
                    <a:lstStyle/>
                    <a:p>
                      <a:pPr algn="ctr"/>
                      <a:r>
                        <a:rPr kumimoji="1" lang="ja-JP" altLang="en-US" sz="1200" b="1" dirty="0">
                          <a:solidFill>
                            <a:schemeClr val="tx1"/>
                          </a:solidFill>
                        </a:rPr>
                        <a:t>❶</a:t>
                      </a:r>
                      <a:r>
                        <a:rPr kumimoji="1" lang="ja-JP" altLang="en-US" sz="1200" b="1" baseline="0" dirty="0">
                          <a:solidFill>
                            <a:schemeClr val="tx1"/>
                          </a:solidFill>
                        </a:rPr>
                        <a:t> </a:t>
                      </a:r>
                      <a:r>
                        <a:rPr kumimoji="1" lang="ja-JP" altLang="en-US" sz="1200" b="1" dirty="0">
                          <a:solidFill>
                            <a:schemeClr val="tx1"/>
                          </a:solidFill>
                        </a:rPr>
                        <a:t>ヘルスリテラシー</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a:solidFill>
                            <a:schemeClr val="tx1"/>
                          </a:solidFill>
                        </a:rPr>
                        <a:t>❷ 栄養・食生活</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a:solidFill>
                            <a:schemeClr val="tx1"/>
                          </a:solidFill>
                        </a:rPr>
                        <a:t>❸ 身体活動・運動</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a:solidFill>
                            <a:schemeClr val="tx1"/>
                          </a:solidFill>
                        </a:rPr>
                        <a:t>❹ 休養・睡眠</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363311713"/>
                  </a:ext>
                </a:extLst>
              </a:tr>
              <a:tr h="221477">
                <a:tc>
                  <a:txBody>
                    <a:bodyPr/>
                    <a:lstStyle/>
                    <a:p>
                      <a:r>
                        <a:rPr kumimoji="1" lang="en-US" altLang="ja-JP" sz="1100" b="1" baseline="0" dirty="0">
                          <a:solidFill>
                            <a:schemeClr val="tx1"/>
                          </a:solidFill>
                        </a:rPr>
                        <a:t>▼</a:t>
                      </a:r>
                      <a:r>
                        <a:rPr kumimoji="1" lang="ja-JP" altLang="en-US" sz="1100" b="1" baseline="0" dirty="0">
                          <a:solidFill>
                            <a:schemeClr val="tx1"/>
                          </a:solidFill>
                        </a:rPr>
                        <a:t>学校や大学、職場等における</a:t>
                      </a:r>
                      <a:endParaRPr kumimoji="1" lang="en-US" altLang="ja-JP" sz="1100" b="1" baseline="0" dirty="0">
                        <a:solidFill>
                          <a:schemeClr val="tx1"/>
                        </a:solidFill>
                      </a:endParaRPr>
                    </a:p>
                    <a:p>
                      <a:r>
                        <a:rPr kumimoji="1" lang="ja-JP" altLang="en-US" sz="1100" b="1" baseline="0" dirty="0">
                          <a:solidFill>
                            <a:schemeClr val="tx1"/>
                          </a:solidFill>
                        </a:rPr>
                        <a:t>　健康教育の推進</a:t>
                      </a:r>
                      <a:endParaRPr kumimoji="1" lang="en-US" altLang="ja-JP" sz="1100" b="1" baseline="0" dirty="0">
                        <a:solidFill>
                          <a:schemeClr val="tx1"/>
                        </a:solidFill>
                      </a:endParaRPr>
                    </a:p>
                    <a:p>
                      <a:r>
                        <a:rPr kumimoji="1" lang="ja-JP" altLang="en-US" sz="1100" b="1" baseline="0" dirty="0">
                          <a:solidFill>
                            <a:schemeClr val="tx1"/>
                          </a:solidFill>
                        </a:rPr>
                        <a:t>▼女性のヘルスリテラシー向上</a:t>
                      </a:r>
                      <a:endParaRPr kumimoji="1" lang="en-US" altLang="ja-JP" sz="1100" b="1" baseline="0" dirty="0">
                        <a:solidFill>
                          <a:schemeClr val="tx1"/>
                        </a:solidFill>
                      </a:endParaRPr>
                    </a:p>
                    <a:p>
                      <a:r>
                        <a:rPr kumimoji="1" lang="en-US" altLang="ja-JP" sz="1100" b="1" baseline="0" dirty="0">
                          <a:solidFill>
                            <a:schemeClr val="tx1"/>
                          </a:solidFill>
                        </a:rPr>
                        <a:t>▼</a:t>
                      </a:r>
                      <a:r>
                        <a:rPr kumimoji="1" lang="ja-JP" altLang="en-US" sz="1100" b="1" baseline="0" dirty="0">
                          <a:solidFill>
                            <a:schemeClr val="tx1"/>
                          </a:solidFill>
                        </a:rPr>
                        <a:t>中小企業における「健康経営」</a:t>
                      </a:r>
                      <a:endParaRPr kumimoji="1" lang="en-US" altLang="ja-JP" sz="1100" b="1" baseline="0" dirty="0">
                        <a:solidFill>
                          <a:schemeClr val="tx1"/>
                        </a:solidFill>
                      </a:endParaRPr>
                    </a:p>
                    <a:p>
                      <a:r>
                        <a:rPr kumimoji="1" lang="ja-JP" altLang="en-US" sz="1100" b="1" baseline="0" dirty="0">
                          <a:solidFill>
                            <a:schemeClr val="tx1"/>
                          </a:solidFill>
                        </a:rPr>
                        <a:t>　の普及</a:t>
                      </a:r>
                      <a:endParaRPr kumimoji="1" lang="en-US" altLang="ja-JP" sz="1100" b="1" baseline="0" dirty="0">
                        <a:solidFill>
                          <a:schemeClr val="tx1"/>
                        </a:solidFill>
                      </a:endParaRPr>
                    </a:p>
                    <a:p>
                      <a:r>
                        <a:rPr kumimoji="1" lang="en-US" altLang="ja-JP" sz="1100" b="1" baseline="0" dirty="0">
                          <a:solidFill>
                            <a:schemeClr val="tx1"/>
                          </a:solidFill>
                        </a:rPr>
                        <a:t>▼</a:t>
                      </a:r>
                      <a:r>
                        <a:rPr kumimoji="1" lang="ja-JP" altLang="en-US" sz="1100" b="1" baseline="0" dirty="0">
                          <a:solidFill>
                            <a:schemeClr val="tx1"/>
                          </a:solidFill>
                        </a:rPr>
                        <a:t>ヘルスリテラシー・健康づくり</a:t>
                      </a:r>
                      <a:endParaRPr kumimoji="1" lang="en-US" altLang="ja-JP" sz="1100" b="1" baseline="0" dirty="0">
                        <a:solidFill>
                          <a:schemeClr val="tx1"/>
                        </a:solidFill>
                      </a:endParaRPr>
                    </a:p>
                    <a:p>
                      <a:r>
                        <a:rPr kumimoji="1" lang="ja-JP" altLang="en-US" sz="1100" b="1" baseline="0" dirty="0">
                          <a:solidFill>
                            <a:schemeClr val="tx1"/>
                          </a:solidFill>
                        </a:rPr>
                        <a:t>　の機運醸成</a:t>
                      </a:r>
                      <a:endParaRPr kumimoji="1" lang="en-US" altLang="ja-JP" sz="1100" b="1" baseline="0" dirty="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1" dirty="0">
                          <a:solidFill>
                            <a:schemeClr val="tx1"/>
                          </a:solidFill>
                        </a:rPr>
                        <a:t>▼</a:t>
                      </a:r>
                      <a:r>
                        <a:rPr kumimoji="1" lang="ja-JP" altLang="en-US" sz="1100" b="1" dirty="0">
                          <a:solidFill>
                            <a:schemeClr val="tx1"/>
                          </a:solidFill>
                        </a:rPr>
                        <a:t>地域における栄養相談への支援、</a:t>
                      </a:r>
                      <a:endParaRPr kumimoji="1" lang="en-US" altLang="ja-JP" sz="1100" b="1" dirty="0">
                        <a:solidFill>
                          <a:schemeClr val="tx1"/>
                        </a:solidFill>
                      </a:endParaRPr>
                    </a:p>
                    <a:p>
                      <a:r>
                        <a:rPr kumimoji="1" lang="ja-JP" altLang="en-US" sz="1100" b="1" dirty="0">
                          <a:solidFill>
                            <a:schemeClr val="tx1"/>
                          </a:solidFill>
                        </a:rPr>
                        <a:t>　栄養管理の質の向上</a:t>
                      </a:r>
                      <a:endParaRPr kumimoji="1" lang="en-US" altLang="ja-JP" sz="1100" b="1" dirty="0">
                        <a:solidFill>
                          <a:schemeClr val="tx1"/>
                        </a:solidFill>
                      </a:endParaRPr>
                    </a:p>
                    <a:p>
                      <a:r>
                        <a:rPr kumimoji="1" lang="ja-JP" altLang="en-US" sz="1100" b="1" dirty="0">
                          <a:solidFill>
                            <a:schemeClr val="tx1"/>
                          </a:solidFill>
                        </a:rPr>
                        <a:t>▼大学や企業等との連携による</a:t>
                      </a:r>
                      <a:endParaRPr kumimoji="1" lang="en-US" altLang="ja-JP" sz="1100" b="1" dirty="0">
                        <a:solidFill>
                          <a:schemeClr val="tx1"/>
                        </a:solidFill>
                      </a:endParaRPr>
                    </a:p>
                    <a:p>
                      <a:r>
                        <a:rPr kumimoji="1" lang="ja-JP" altLang="en-US" sz="1100" b="1" dirty="0">
                          <a:solidFill>
                            <a:schemeClr val="tx1"/>
                          </a:solidFill>
                        </a:rPr>
                        <a:t>　食生活の改善</a:t>
                      </a:r>
                      <a:endParaRPr kumimoji="1" lang="en-US" altLang="ja-JP" sz="1100" b="1" dirty="0">
                        <a:solidFill>
                          <a:schemeClr val="tx1"/>
                        </a:solidFill>
                      </a:endParaRPr>
                    </a:p>
                    <a:p>
                      <a:r>
                        <a:rPr kumimoji="1" lang="en-US" altLang="ja-JP" sz="1100" b="1" dirty="0">
                          <a:solidFill>
                            <a:schemeClr val="tx1"/>
                          </a:solidFill>
                        </a:rPr>
                        <a:t>▼</a:t>
                      </a:r>
                      <a:r>
                        <a:rPr kumimoji="1" lang="ja-JP" altLang="en-US" sz="1100" b="1" dirty="0">
                          <a:solidFill>
                            <a:schemeClr val="tx1"/>
                          </a:solidFill>
                        </a:rPr>
                        <a:t>「食育」など食生活の改善に</a:t>
                      </a:r>
                      <a:endParaRPr kumimoji="1" lang="en-US" altLang="ja-JP" sz="1100" b="1" dirty="0">
                        <a:solidFill>
                          <a:schemeClr val="tx1"/>
                        </a:solidFill>
                      </a:endParaRPr>
                    </a:p>
                    <a:p>
                      <a:r>
                        <a:rPr kumimoji="1" lang="ja-JP" altLang="en-US" sz="1100" b="1" dirty="0">
                          <a:solidFill>
                            <a:schemeClr val="tx1"/>
                          </a:solidFill>
                        </a:rPr>
                        <a:t>　向けた普及啓発</a:t>
                      </a:r>
                      <a:endParaRPr kumimoji="1" lang="en-US" altLang="ja-JP" sz="1100" b="1" dirty="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1" dirty="0">
                          <a:solidFill>
                            <a:schemeClr val="tx1"/>
                          </a:solidFill>
                        </a:rPr>
                        <a:t>▼</a:t>
                      </a:r>
                      <a:r>
                        <a:rPr kumimoji="1" lang="ja-JP" altLang="en-US" sz="1100" b="1" dirty="0">
                          <a:solidFill>
                            <a:schemeClr val="tx1"/>
                          </a:solidFill>
                        </a:rPr>
                        <a:t>学校や大学、地域における運動</a:t>
                      </a:r>
                      <a:endParaRPr kumimoji="1" lang="en-US" altLang="ja-JP" sz="1100" b="1" dirty="0">
                        <a:solidFill>
                          <a:schemeClr val="tx1"/>
                        </a:solidFill>
                      </a:endParaRPr>
                    </a:p>
                    <a:p>
                      <a:r>
                        <a:rPr kumimoji="1" lang="ja-JP" altLang="en-US" sz="1100" b="1" dirty="0">
                          <a:solidFill>
                            <a:schemeClr val="tx1"/>
                          </a:solidFill>
                        </a:rPr>
                        <a:t>　・体力づくり</a:t>
                      </a:r>
                      <a:endParaRPr kumimoji="1" lang="en-US" altLang="ja-JP" sz="1100" b="1" dirty="0">
                        <a:solidFill>
                          <a:schemeClr val="tx1"/>
                        </a:solidFill>
                      </a:endParaRPr>
                    </a:p>
                    <a:p>
                      <a:r>
                        <a:rPr kumimoji="1" lang="ja-JP" altLang="en-US" sz="1100" b="1" dirty="0">
                          <a:solidFill>
                            <a:schemeClr val="tx1"/>
                          </a:solidFill>
                        </a:rPr>
                        <a:t>▼高齢者の運動機会の創出</a:t>
                      </a:r>
                      <a:endParaRPr kumimoji="1" lang="en-US" altLang="ja-JP" sz="1100" b="1" dirty="0">
                        <a:solidFill>
                          <a:schemeClr val="tx1"/>
                        </a:solidFill>
                      </a:endParaRPr>
                    </a:p>
                    <a:p>
                      <a:r>
                        <a:rPr kumimoji="1" lang="ja-JP" altLang="en-US" sz="1100" b="1" dirty="0">
                          <a:solidFill>
                            <a:schemeClr val="tx1"/>
                          </a:solidFill>
                        </a:rPr>
                        <a:t>▼民間企業等と連携した普及啓発</a:t>
                      </a:r>
                      <a:endParaRPr kumimoji="1" lang="en-US" altLang="ja-JP" sz="1100" b="1" dirty="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1" baseline="0" dirty="0">
                          <a:solidFill>
                            <a:schemeClr val="tx1"/>
                          </a:solidFill>
                        </a:rPr>
                        <a:t>▼</a:t>
                      </a:r>
                      <a:r>
                        <a:rPr kumimoji="1" lang="ja-JP" altLang="en-US" sz="1100" b="1" baseline="0" dirty="0">
                          <a:solidFill>
                            <a:schemeClr val="tx1"/>
                          </a:solidFill>
                        </a:rPr>
                        <a:t>ライフステージに応じた睡眠・</a:t>
                      </a:r>
                      <a:endParaRPr kumimoji="1" lang="en-US" altLang="ja-JP" sz="1100" b="1" baseline="0" dirty="0">
                        <a:solidFill>
                          <a:schemeClr val="tx1"/>
                        </a:solidFill>
                      </a:endParaRPr>
                    </a:p>
                    <a:p>
                      <a:r>
                        <a:rPr kumimoji="1" lang="ja-JP" altLang="en-US" sz="1100" b="1" baseline="0" dirty="0">
                          <a:solidFill>
                            <a:schemeClr val="tx1"/>
                          </a:solidFill>
                        </a:rPr>
                        <a:t>　休養の充実</a:t>
                      </a:r>
                      <a:endParaRPr kumimoji="1" lang="en-US" altLang="ja-JP" sz="1100" b="1" baseline="0" dirty="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6469417"/>
                  </a:ext>
                </a:extLst>
              </a:tr>
            </a:tbl>
          </a:graphicData>
        </a:graphic>
      </p:graphicFrame>
      <p:graphicFrame>
        <p:nvGraphicFramePr>
          <p:cNvPr id="28" name="表 27"/>
          <p:cNvGraphicFramePr>
            <a:graphicFrameLocks noGrp="1"/>
          </p:cNvGraphicFramePr>
          <p:nvPr/>
        </p:nvGraphicFramePr>
        <p:xfrm>
          <a:off x="328135" y="2800509"/>
          <a:ext cx="9216000" cy="1069440"/>
        </p:xfrm>
        <a:graphic>
          <a:graphicData uri="http://schemas.openxmlformats.org/drawingml/2006/table">
            <a:tbl>
              <a:tblPr firstRow="1" bandRow="1">
                <a:tableStyleId>{5940675A-B579-460E-94D1-54222C63F5DA}</a:tableStyleId>
              </a:tblPr>
              <a:tblGrid>
                <a:gridCol w="2304000">
                  <a:extLst>
                    <a:ext uri="{9D8B030D-6E8A-4147-A177-3AD203B41FA5}">
                      <a16:colId xmlns:a16="http://schemas.microsoft.com/office/drawing/2014/main" val="4073086637"/>
                    </a:ext>
                  </a:extLst>
                </a:gridCol>
                <a:gridCol w="2304000">
                  <a:extLst>
                    <a:ext uri="{9D8B030D-6E8A-4147-A177-3AD203B41FA5}">
                      <a16:colId xmlns:a16="http://schemas.microsoft.com/office/drawing/2014/main" val="111291063"/>
                    </a:ext>
                  </a:extLst>
                </a:gridCol>
                <a:gridCol w="2304000">
                  <a:extLst>
                    <a:ext uri="{9D8B030D-6E8A-4147-A177-3AD203B41FA5}">
                      <a16:colId xmlns:a16="http://schemas.microsoft.com/office/drawing/2014/main" val="3290605964"/>
                    </a:ext>
                  </a:extLst>
                </a:gridCol>
                <a:gridCol w="2304000">
                  <a:extLst>
                    <a:ext uri="{9D8B030D-6E8A-4147-A177-3AD203B41FA5}">
                      <a16:colId xmlns:a16="http://schemas.microsoft.com/office/drawing/2014/main" val="520564120"/>
                    </a:ext>
                  </a:extLst>
                </a:gridCol>
              </a:tblGrid>
              <a:tr h="0">
                <a:tc>
                  <a:txBody>
                    <a:bodyPr/>
                    <a:lstStyle/>
                    <a:p>
                      <a:pPr algn="ctr"/>
                      <a:r>
                        <a:rPr kumimoji="1" lang="ja-JP" altLang="en-US" sz="1200" b="1" dirty="0">
                          <a:solidFill>
                            <a:schemeClr val="tx1"/>
                          </a:solidFill>
                        </a:rPr>
                        <a:t>❺ 飲酒</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a:solidFill>
                            <a:schemeClr val="tx1"/>
                          </a:solidFill>
                        </a:rPr>
                        <a:t>❻ 喫煙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a:solidFill>
                            <a:schemeClr val="tx1"/>
                          </a:solidFill>
                        </a:rPr>
                        <a:t>❼ 歯と口の健康</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a:solidFill>
                            <a:schemeClr val="tx1"/>
                          </a:solidFill>
                        </a:rPr>
                        <a:t>❽ こころの健康</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363311713"/>
                  </a:ext>
                </a:extLst>
              </a:tr>
              <a:tr h="221477">
                <a:tc>
                  <a:txBody>
                    <a:bodyPr/>
                    <a:lstStyle/>
                    <a:p>
                      <a:r>
                        <a:rPr kumimoji="1" lang="en-US" altLang="ja-JP" sz="1100" b="1" baseline="0" dirty="0">
                          <a:solidFill>
                            <a:schemeClr val="tx1"/>
                          </a:solidFill>
                        </a:rPr>
                        <a:t>▼</a:t>
                      </a:r>
                      <a:r>
                        <a:rPr kumimoji="1" lang="ja-JP" altLang="en-US" sz="1100" b="1" baseline="0" dirty="0">
                          <a:solidFill>
                            <a:schemeClr val="tx1"/>
                          </a:solidFill>
                        </a:rPr>
                        <a:t>適量飲酒の指導</a:t>
                      </a:r>
                      <a:endParaRPr kumimoji="1" lang="en-US" altLang="ja-JP" sz="1100" b="1" baseline="0" dirty="0">
                        <a:solidFill>
                          <a:schemeClr val="tx1"/>
                        </a:solidFill>
                      </a:endParaRPr>
                    </a:p>
                    <a:p>
                      <a:r>
                        <a:rPr kumimoji="1" lang="ja-JP" altLang="en-US" sz="1100" b="1" baseline="0" dirty="0">
                          <a:solidFill>
                            <a:schemeClr val="tx1"/>
                          </a:solidFill>
                        </a:rPr>
                        <a:t>▼飲酒と健康に関する啓発・相談</a:t>
                      </a:r>
                      <a:endParaRPr kumimoji="1" lang="en-US" altLang="ja-JP" sz="1100" b="1" baseline="0" dirty="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1" dirty="0">
                          <a:solidFill>
                            <a:schemeClr val="tx1"/>
                          </a:solidFill>
                        </a:rPr>
                        <a:t>▼</a:t>
                      </a:r>
                      <a:r>
                        <a:rPr kumimoji="1" lang="ja-JP" altLang="en-US" sz="1100" b="1" dirty="0">
                          <a:solidFill>
                            <a:schemeClr val="tx1"/>
                          </a:solidFill>
                        </a:rPr>
                        <a:t>喫煙率の減少</a:t>
                      </a:r>
                      <a:endParaRPr kumimoji="1" lang="en-US" altLang="ja-JP" sz="1100" b="1" dirty="0">
                        <a:solidFill>
                          <a:schemeClr val="tx1"/>
                        </a:solidFill>
                      </a:endParaRPr>
                    </a:p>
                    <a:p>
                      <a:r>
                        <a:rPr kumimoji="1" lang="ja-JP" altLang="en-US" sz="1100" b="1" dirty="0">
                          <a:solidFill>
                            <a:schemeClr val="tx1"/>
                          </a:solidFill>
                        </a:rPr>
                        <a:t>▼望まない受動喫煙の防止</a:t>
                      </a:r>
                      <a:endParaRPr kumimoji="1" lang="en-US" altLang="ja-JP" sz="1100" b="1" dirty="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1" dirty="0">
                          <a:solidFill>
                            <a:schemeClr val="tx1"/>
                          </a:solidFill>
                        </a:rPr>
                        <a:t>▼</a:t>
                      </a:r>
                      <a:r>
                        <a:rPr kumimoji="1" lang="ja-JP" altLang="en-US" sz="1100" b="1" dirty="0">
                          <a:solidFill>
                            <a:schemeClr val="tx1"/>
                          </a:solidFill>
                        </a:rPr>
                        <a:t>歯磨き習慣の促進</a:t>
                      </a:r>
                      <a:endParaRPr kumimoji="1" lang="en-US" altLang="ja-JP" sz="1100" b="1" dirty="0">
                        <a:solidFill>
                          <a:schemeClr val="tx1"/>
                        </a:solidFill>
                      </a:endParaRPr>
                    </a:p>
                    <a:p>
                      <a:r>
                        <a:rPr kumimoji="1" lang="ja-JP" altLang="en-US" sz="1100" b="1" dirty="0">
                          <a:solidFill>
                            <a:schemeClr val="tx1"/>
                          </a:solidFill>
                        </a:rPr>
                        <a:t>▼歯と口の健康に係る普及啓発</a:t>
                      </a:r>
                      <a:endParaRPr kumimoji="1" lang="en-US" altLang="ja-JP" sz="1100" b="1" dirty="0">
                        <a:solidFill>
                          <a:schemeClr val="tx1"/>
                        </a:solidFill>
                      </a:endParaRPr>
                    </a:p>
                    <a:p>
                      <a:endParaRPr kumimoji="1" lang="ja-JP" altLang="en-US" sz="1100" b="1" dirty="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1" baseline="0" dirty="0">
                          <a:solidFill>
                            <a:schemeClr val="tx1"/>
                          </a:solidFill>
                        </a:rPr>
                        <a:t>▼職域等におけるこころの健康</a:t>
                      </a:r>
                      <a:endParaRPr kumimoji="1" lang="en-US" altLang="ja-JP" sz="1100" b="1" baseline="0" dirty="0">
                        <a:solidFill>
                          <a:schemeClr val="tx1"/>
                        </a:solidFill>
                      </a:endParaRPr>
                    </a:p>
                    <a:p>
                      <a:r>
                        <a:rPr kumimoji="1" lang="ja-JP" altLang="en-US" sz="1100" b="1" baseline="0" dirty="0">
                          <a:solidFill>
                            <a:schemeClr val="tx1"/>
                          </a:solidFill>
                        </a:rPr>
                        <a:t>　サポート</a:t>
                      </a:r>
                      <a:endParaRPr kumimoji="1" lang="en-US" altLang="ja-JP" sz="1100" b="1" baseline="0" dirty="0">
                        <a:solidFill>
                          <a:schemeClr val="tx1"/>
                        </a:solidFill>
                      </a:endParaRPr>
                    </a:p>
                    <a:p>
                      <a:r>
                        <a:rPr kumimoji="1" lang="en-US" altLang="ja-JP" sz="1100" b="1" baseline="0" dirty="0">
                          <a:solidFill>
                            <a:schemeClr val="tx1"/>
                          </a:solidFill>
                        </a:rPr>
                        <a:t>▼</a:t>
                      </a:r>
                      <a:r>
                        <a:rPr kumimoji="1" lang="ja-JP" altLang="en-US" sz="1100" b="1" spc="-50" baseline="0" dirty="0">
                          <a:solidFill>
                            <a:schemeClr val="tx1"/>
                          </a:solidFill>
                        </a:rPr>
                        <a:t>地域におけるこころの健康づくり</a:t>
                      </a:r>
                      <a:endParaRPr kumimoji="1" lang="en-US" altLang="ja-JP" sz="1100" b="1" spc="-50" baseline="0" dirty="0">
                        <a:solidFill>
                          <a:schemeClr val="tx1"/>
                        </a:solidFill>
                      </a:endParaRPr>
                    </a:p>
                    <a:p>
                      <a:r>
                        <a:rPr kumimoji="1" lang="en-US" altLang="ja-JP" sz="1100" b="1" baseline="0" dirty="0">
                          <a:solidFill>
                            <a:schemeClr val="tx1"/>
                          </a:solidFill>
                        </a:rPr>
                        <a:t>▼</a:t>
                      </a:r>
                      <a:r>
                        <a:rPr kumimoji="1" lang="ja-JP" altLang="en-US" sz="1100" b="1" baseline="0" dirty="0">
                          <a:solidFill>
                            <a:schemeClr val="tx1"/>
                          </a:solidFill>
                        </a:rPr>
                        <a:t>相談支援の実施</a:t>
                      </a:r>
                      <a:endParaRPr kumimoji="1" lang="en-US" altLang="ja-JP" sz="1100" b="1" baseline="0" dirty="0">
                        <a:solidFill>
                          <a:schemeClr val="tx1"/>
                        </a:solidFill>
                      </a:endParaRPr>
                    </a:p>
                  </a:txBody>
                  <a:tcPr marL="72000" marR="36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6469417"/>
                  </a:ext>
                </a:extLst>
              </a:tr>
            </a:tbl>
          </a:graphicData>
        </a:graphic>
      </p:graphicFrame>
      <p:graphicFrame>
        <p:nvGraphicFramePr>
          <p:cNvPr id="29" name="表 28"/>
          <p:cNvGraphicFramePr>
            <a:graphicFrameLocks noGrp="1"/>
          </p:cNvGraphicFramePr>
          <p:nvPr/>
        </p:nvGraphicFramePr>
        <p:xfrm>
          <a:off x="328135" y="4456462"/>
          <a:ext cx="5760000" cy="1404720"/>
        </p:xfrm>
        <a:graphic>
          <a:graphicData uri="http://schemas.openxmlformats.org/drawingml/2006/table">
            <a:tbl>
              <a:tblPr firstRow="1" bandRow="1">
                <a:tableStyleId>{5940675A-B579-460E-94D1-54222C63F5DA}</a:tableStyleId>
              </a:tblPr>
              <a:tblGrid>
                <a:gridCol w="2880000">
                  <a:extLst>
                    <a:ext uri="{9D8B030D-6E8A-4147-A177-3AD203B41FA5}">
                      <a16:colId xmlns:a16="http://schemas.microsoft.com/office/drawing/2014/main" val="4073086637"/>
                    </a:ext>
                  </a:extLst>
                </a:gridCol>
                <a:gridCol w="2880000">
                  <a:extLst>
                    <a:ext uri="{9D8B030D-6E8A-4147-A177-3AD203B41FA5}">
                      <a16:colId xmlns:a16="http://schemas.microsoft.com/office/drawing/2014/main" val="111291063"/>
                    </a:ext>
                  </a:extLst>
                </a:gridCol>
              </a:tblGrid>
              <a:tr h="0">
                <a:tc>
                  <a:txBody>
                    <a:bodyPr/>
                    <a:lstStyle/>
                    <a:p>
                      <a:pPr algn="ctr"/>
                      <a:r>
                        <a:rPr kumimoji="1" lang="ja-JP" altLang="en-US" sz="1200" b="1" dirty="0">
                          <a:solidFill>
                            <a:schemeClr val="tx1"/>
                          </a:solidFill>
                        </a:rPr>
                        <a:t>❶ けんしん（健診・がん検診）</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a:solidFill>
                            <a:schemeClr val="tx1"/>
                          </a:solidFill>
                        </a:rPr>
                        <a:t>❷ 重症化予防</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363311713"/>
                  </a:ext>
                </a:extLst>
              </a:tr>
              <a:tr h="505611">
                <a:tc>
                  <a:txBody>
                    <a:bodyPr/>
                    <a:lstStyle/>
                    <a:p>
                      <a:r>
                        <a:rPr kumimoji="1" lang="en-US" altLang="ja-JP" sz="1100" b="1" baseline="0" dirty="0">
                          <a:solidFill>
                            <a:schemeClr val="tx1"/>
                          </a:solidFill>
                        </a:rPr>
                        <a:t>▼</a:t>
                      </a:r>
                      <a:r>
                        <a:rPr kumimoji="1" lang="ja-JP" altLang="en-US" sz="1100" b="1" baseline="0" dirty="0">
                          <a:solidFill>
                            <a:schemeClr val="tx1"/>
                          </a:solidFill>
                        </a:rPr>
                        <a:t>受診率向上に向けた市町村支援</a:t>
                      </a:r>
                      <a:endParaRPr kumimoji="1" lang="en-US" altLang="ja-JP" sz="1100" b="1" baseline="0" dirty="0">
                        <a:solidFill>
                          <a:schemeClr val="tx1"/>
                        </a:solidFill>
                      </a:endParaRPr>
                    </a:p>
                    <a:p>
                      <a:r>
                        <a:rPr kumimoji="1" lang="ja-JP" altLang="en-US" sz="1100" b="1" baseline="0" dirty="0">
                          <a:solidFill>
                            <a:schemeClr val="tx1"/>
                          </a:solidFill>
                        </a:rPr>
                        <a:t>▼職域等における受診促進</a:t>
                      </a:r>
                      <a:endParaRPr kumimoji="1" lang="en-US" altLang="ja-JP" sz="1100" b="1" baseline="0" dirty="0">
                        <a:solidFill>
                          <a:schemeClr val="tx1"/>
                        </a:solidFill>
                      </a:endParaRPr>
                    </a:p>
                    <a:p>
                      <a:r>
                        <a:rPr kumimoji="1" lang="ja-JP" altLang="en-US" sz="1100" b="1" baseline="0" dirty="0">
                          <a:solidFill>
                            <a:schemeClr val="tx1"/>
                          </a:solidFill>
                        </a:rPr>
                        <a:t>▼医療保険者等における受診促進</a:t>
                      </a:r>
                      <a:endParaRPr kumimoji="1" lang="en-US" altLang="ja-JP" sz="1100" b="1" baseline="0" dirty="0">
                        <a:solidFill>
                          <a:schemeClr val="tx1"/>
                        </a:solidFill>
                      </a:endParaRPr>
                    </a:p>
                    <a:p>
                      <a:r>
                        <a:rPr kumimoji="1" lang="ja-JP" altLang="en-US" sz="1100" b="1" baseline="0" dirty="0">
                          <a:solidFill>
                            <a:schemeClr val="tx1"/>
                          </a:solidFill>
                        </a:rPr>
                        <a:t>▼ライフステージに応じた普及啓発</a:t>
                      </a:r>
                      <a:endParaRPr kumimoji="1" lang="en-US" altLang="ja-JP" sz="1100" b="1" baseline="0" dirty="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1" dirty="0">
                          <a:solidFill>
                            <a:schemeClr val="tx1"/>
                          </a:solidFill>
                        </a:rPr>
                        <a:t>▼</a:t>
                      </a:r>
                      <a:r>
                        <a:rPr kumimoji="1" lang="ja-JP" altLang="en-US" sz="1100" b="1" dirty="0">
                          <a:solidFill>
                            <a:schemeClr val="tx1"/>
                          </a:solidFill>
                        </a:rPr>
                        <a:t>特定保健指導の促進</a:t>
                      </a:r>
                      <a:endParaRPr kumimoji="1" lang="en-US" altLang="ja-JP" sz="1100" b="1" dirty="0">
                        <a:solidFill>
                          <a:schemeClr val="tx1"/>
                        </a:solidFill>
                      </a:endParaRPr>
                    </a:p>
                    <a:p>
                      <a:r>
                        <a:rPr kumimoji="1" lang="ja-JP" altLang="en-US" sz="1100" b="1" dirty="0">
                          <a:solidFill>
                            <a:schemeClr val="tx1"/>
                          </a:solidFill>
                        </a:rPr>
                        <a:t>▼未治療者や治療中断者に対する医療機関</a:t>
                      </a:r>
                      <a:endParaRPr kumimoji="1" lang="en-US" altLang="ja-JP" sz="1100" b="1" dirty="0">
                        <a:solidFill>
                          <a:schemeClr val="tx1"/>
                        </a:solidFill>
                      </a:endParaRPr>
                    </a:p>
                    <a:p>
                      <a:r>
                        <a:rPr kumimoji="1" lang="ja-JP" altLang="en-US" sz="1100" b="1" dirty="0">
                          <a:solidFill>
                            <a:schemeClr val="tx1"/>
                          </a:solidFill>
                        </a:rPr>
                        <a:t>　への受診勧奨の促進</a:t>
                      </a:r>
                      <a:endParaRPr kumimoji="1" lang="en-US" altLang="ja-JP" sz="1100" b="1" dirty="0">
                        <a:solidFill>
                          <a:schemeClr val="tx1"/>
                        </a:solidFill>
                      </a:endParaRPr>
                    </a:p>
                    <a:p>
                      <a:r>
                        <a:rPr kumimoji="1" lang="ja-JP" altLang="en-US" sz="1100" b="1" dirty="0">
                          <a:solidFill>
                            <a:schemeClr val="tx1"/>
                          </a:solidFill>
                        </a:rPr>
                        <a:t>▼医療データを活用した受診促進策の推進</a:t>
                      </a:r>
                      <a:endParaRPr kumimoji="1" lang="en-US" altLang="ja-JP" sz="1100" b="1" dirty="0">
                        <a:solidFill>
                          <a:schemeClr val="tx1"/>
                        </a:solidFill>
                      </a:endParaRPr>
                    </a:p>
                    <a:p>
                      <a:r>
                        <a:rPr kumimoji="1" lang="ja-JP" altLang="en-US" sz="1100" b="1" dirty="0">
                          <a:solidFill>
                            <a:schemeClr val="tx1"/>
                          </a:solidFill>
                        </a:rPr>
                        <a:t>▼糖尿病の重症化予防</a:t>
                      </a:r>
                      <a:endParaRPr kumimoji="1" lang="en-US" altLang="ja-JP" sz="1100" b="1" dirty="0">
                        <a:solidFill>
                          <a:schemeClr val="tx1"/>
                        </a:solidFill>
                      </a:endParaRPr>
                    </a:p>
                    <a:p>
                      <a:r>
                        <a:rPr kumimoji="1" lang="ja-JP" altLang="en-US" sz="1100" b="1" dirty="0">
                          <a:solidFill>
                            <a:schemeClr val="tx1"/>
                          </a:solidFill>
                        </a:rPr>
                        <a:t>▼早期治療・重症化予防に係る普及啓発</a:t>
                      </a:r>
                      <a:endParaRPr kumimoji="1" lang="en-US" altLang="ja-JP" sz="1100" b="1" dirty="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6469417"/>
                  </a:ext>
                </a:extLst>
              </a:tr>
            </a:tbl>
          </a:graphicData>
        </a:graphic>
      </p:graphicFrame>
      <p:graphicFrame>
        <p:nvGraphicFramePr>
          <p:cNvPr id="30" name="表 29"/>
          <p:cNvGraphicFramePr>
            <a:graphicFrameLocks noGrp="1"/>
          </p:cNvGraphicFramePr>
          <p:nvPr/>
        </p:nvGraphicFramePr>
        <p:xfrm>
          <a:off x="6591518" y="4456462"/>
          <a:ext cx="2880000" cy="1404720"/>
        </p:xfrm>
        <a:graphic>
          <a:graphicData uri="http://schemas.openxmlformats.org/drawingml/2006/table">
            <a:tbl>
              <a:tblPr firstRow="1" bandRow="1">
                <a:tableStyleId>{5940675A-B579-460E-94D1-54222C63F5DA}</a:tableStyleId>
              </a:tblPr>
              <a:tblGrid>
                <a:gridCol w="2880000">
                  <a:extLst>
                    <a:ext uri="{9D8B030D-6E8A-4147-A177-3AD203B41FA5}">
                      <a16:colId xmlns:a16="http://schemas.microsoft.com/office/drawing/2014/main" val="520564120"/>
                    </a:ext>
                  </a:extLst>
                </a:gridCol>
              </a:tblGrid>
              <a:tr h="1404720">
                <a:tc>
                  <a:txBody>
                    <a:bodyPr/>
                    <a:lstStyle/>
                    <a:p>
                      <a:r>
                        <a:rPr kumimoji="1" lang="ja-JP" altLang="en-US" sz="1100" b="1" baseline="0" dirty="0">
                          <a:solidFill>
                            <a:schemeClr val="tx1"/>
                          </a:solidFill>
                        </a:rPr>
                        <a:t>▼市町村における健康なまちづくり</a:t>
                      </a:r>
                      <a:endParaRPr kumimoji="1" lang="en-US" altLang="ja-JP" sz="1100" b="1" baseline="0" dirty="0">
                        <a:solidFill>
                          <a:schemeClr val="tx1"/>
                        </a:solidFill>
                      </a:endParaRPr>
                    </a:p>
                    <a:p>
                      <a:r>
                        <a:rPr kumimoji="1" lang="ja-JP" altLang="en-US" sz="1100" b="1" baseline="0" dirty="0">
                          <a:solidFill>
                            <a:schemeClr val="tx1"/>
                          </a:solidFill>
                        </a:rPr>
                        <a:t>▼市町村の健康格差の縮小</a:t>
                      </a:r>
                      <a:endParaRPr kumimoji="1" lang="en-US" altLang="ja-JP" sz="1100" b="1" baseline="0" dirty="0">
                        <a:solidFill>
                          <a:schemeClr val="tx1"/>
                        </a:solidFill>
                      </a:endParaRPr>
                    </a:p>
                    <a:p>
                      <a:r>
                        <a:rPr kumimoji="1" lang="ja-JP" altLang="en-US" sz="1100" b="1" baseline="0" dirty="0">
                          <a:solidFill>
                            <a:schemeClr val="tx1"/>
                          </a:solidFill>
                        </a:rPr>
                        <a:t>▼</a:t>
                      </a:r>
                      <a:r>
                        <a:rPr kumimoji="1" lang="ja-JP" altLang="en-US" sz="1100" b="1" baseline="0" dirty="0">
                          <a:solidFill>
                            <a:schemeClr val="tx1"/>
                          </a:solidFill>
                          <a:latin typeface="+mn-ea"/>
                          <a:ea typeface="+mn-ea"/>
                        </a:rPr>
                        <a:t>ＩＣＴ</a:t>
                      </a:r>
                      <a:r>
                        <a:rPr kumimoji="1" lang="ja-JP" altLang="en-US" sz="1100" b="1" baseline="0" dirty="0">
                          <a:solidFill>
                            <a:schemeClr val="tx1"/>
                          </a:solidFill>
                        </a:rPr>
                        <a:t>等を活用した健康情報等に係る</a:t>
                      </a:r>
                      <a:endParaRPr kumimoji="1" lang="en-US" altLang="ja-JP" sz="1100" b="1" baseline="0" dirty="0">
                        <a:solidFill>
                          <a:schemeClr val="tx1"/>
                        </a:solidFill>
                      </a:endParaRPr>
                    </a:p>
                    <a:p>
                      <a:r>
                        <a:rPr kumimoji="1" lang="ja-JP" altLang="en-US" sz="1100" b="1" baseline="0" dirty="0">
                          <a:solidFill>
                            <a:schemeClr val="tx1"/>
                          </a:solidFill>
                        </a:rPr>
                        <a:t>　基盤づくり</a:t>
                      </a:r>
                      <a:endParaRPr kumimoji="1" lang="en-US" altLang="ja-JP" sz="1100" b="1" baseline="0" dirty="0">
                        <a:solidFill>
                          <a:schemeClr val="tx1"/>
                        </a:solidFill>
                      </a:endParaRPr>
                    </a:p>
                    <a:p>
                      <a:r>
                        <a:rPr kumimoji="1" lang="ja-JP" altLang="en-US" sz="1100" b="1" baseline="0" dirty="0">
                          <a:solidFill>
                            <a:schemeClr val="tx1"/>
                          </a:solidFill>
                        </a:rPr>
                        <a:t>▼職場における健康づくり</a:t>
                      </a:r>
                      <a:endParaRPr kumimoji="1" lang="en-US" altLang="ja-JP" sz="1100" b="1" baseline="0" dirty="0">
                        <a:solidFill>
                          <a:schemeClr val="tx1"/>
                        </a:solidFill>
                      </a:endParaRPr>
                    </a:p>
                    <a:p>
                      <a:r>
                        <a:rPr kumimoji="1" lang="ja-JP" altLang="en-US" sz="1100" b="1" baseline="0" dirty="0">
                          <a:solidFill>
                            <a:schemeClr val="tx1"/>
                          </a:solidFill>
                        </a:rPr>
                        <a:t>▼地域等における健康づくり</a:t>
                      </a:r>
                      <a:endParaRPr kumimoji="1" lang="en-US" altLang="ja-JP" sz="1100" b="1" baseline="0" dirty="0">
                        <a:solidFill>
                          <a:schemeClr val="tx1"/>
                        </a:solidFill>
                      </a:endParaRPr>
                    </a:p>
                    <a:p>
                      <a:r>
                        <a:rPr kumimoji="1" lang="ja-JP" altLang="en-US" sz="1100" b="1" baseline="0" dirty="0">
                          <a:solidFill>
                            <a:schemeClr val="tx1"/>
                          </a:solidFill>
                        </a:rPr>
                        <a:t>▼多様な主体の連携・協働</a:t>
                      </a:r>
                      <a:endParaRPr kumimoji="1" lang="en-US" altLang="ja-JP" sz="1100" b="1" baseline="0" dirty="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6469417"/>
                  </a:ext>
                </a:extLst>
              </a:tr>
            </a:tbl>
          </a:graphicData>
        </a:graphic>
      </p:graphicFrame>
      <p:sp>
        <p:nvSpPr>
          <p:cNvPr id="12" name="正方形/長方形 11"/>
          <p:cNvSpPr/>
          <p:nvPr/>
        </p:nvSpPr>
        <p:spPr>
          <a:xfrm>
            <a:off x="266602" y="6200885"/>
            <a:ext cx="4320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r>
              <a:rPr kumimoji="1" lang="en-US" altLang="ja-JP" sz="1200" dirty="0">
                <a:solidFill>
                  <a:schemeClr val="tx1"/>
                </a:solidFill>
              </a:rPr>
              <a:t>※</a:t>
            </a:r>
            <a:r>
              <a:rPr kumimoji="1" lang="ja-JP" altLang="en-US" sz="1200" dirty="0">
                <a:solidFill>
                  <a:schemeClr val="tx1"/>
                </a:solidFill>
              </a:rPr>
              <a:t>「１  生活習慣病の予防（生活習慣の改善）」の８分野</a:t>
            </a:r>
          </a:p>
          <a:p>
            <a:r>
              <a:rPr kumimoji="1" lang="ja-JP" altLang="en-US" sz="1200" dirty="0">
                <a:solidFill>
                  <a:schemeClr val="tx1"/>
                </a:solidFill>
              </a:rPr>
              <a:t>　「２  生活習慣病の早期発見・重症化予防」の２分野</a:t>
            </a:r>
          </a:p>
        </p:txBody>
      </p:sp>
      <p:sp>
        <p:nvSpPr>
          <p:cNvPr id="3" name="右中かっこ 2"/>
          <p:cNvSpPr/>
          <p:nvPr/>
        </p:nvSpPr>
        <p:spPr>
          <a:xfrm>
            <a:off x="4392796" y="6164885"/>
            <a:ext cx="98823" cy="360000"/>
          </a:xfrm>
          <a:prstGeom prst="rightBrace">
            <a:avLst>
              <a:gd name="adj1" fmla="val 12783"/>
              <a:gd name="adj2" fmla="val 50000"/>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正方形/長方形 13"/>
          <p:cNvSpPr/>
          <p:nvPr/>
        </p:nvSpPr>
        <p:spPr>
          <a:xfrm>
            <a:off x="5185171" y="6200885"/>
            <a:ext cx="3672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r>
              <a:rPr kumimoji="1" lang="ja-JP" altLang="en-US" sz="1100" dirty="0">
                <a:solidFill>
                  <a:schemeClr val="tx1"/>
                </a:solidFill>
                <a:latin typeface="+mn-ea"/>
              </a:rPr>
              <a:t>生活習慣の改善や生活習慣病の予防等に向け、</a:t>
            </a:r>
            <a:endParaRPr kumimoji="1" lang="en-US" altLang="ja-JP" sz="1100" dirty="0">
              <a:solidFill>
                <a:schemeClr val="tx1"/>
              </a:solidFill>
              <a:latin typeface="+mn-ea"/>
            </a:endParaRPr>
          </a:p>
          <a:p>
            <a:r>
              <a:rPr kumimoji="1" lang="ja-JP" altLang="en-US" sz="1100" dirty="0">
                <a:solidFill>
                  <a:schemeClr val="tx1"/>
                </a:solidFill>
                <a:latin typeface="+mn-ea"/>
              </a:rPr>
              <a:t>府民に取り組んでいただきたい「</a:t>
            </a:r>
            <a:r>
              <a:rPr kumimoji="1" lang="en-US" altLang="ja-JP" sz="1100" dirty="0">
                <a:solidFill>
                  <a:schemeClr val="tx1"/>
                </a:solidFill>
                <a:latin typeface="+mn-ea"/>
              </a:rPr>
              <a:t>10</a:t>
            </a:r>
            <a:r>
              <a:rPr kumimoji="1" lang="ja-JP" altLang="en-US" sz="1100" dirty="0">
                <a:solidFill>
                  <a:schemeClr val="tx1"/>
                </a:solidFill>
                <a:latin typeface="+mn-ea"/>
              </a:rPr>
              <a:t>の健康づくり活動」</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12</a:t>
            </a:fld>
            <a:endParaRPr kumimoji="1" lang="ja-JP" altLang="en-US"/>
          </a:p>
        </p:txBody>
      </p:sp>
      <p:pic>
        <p:nvPicPr>
          <p:cNvPr id="19" name="図 18"/>
          <p:cNvPicPr>
            <a:picLocks noChangeAspect="1"/>
          </p:cNvPicPr>
          <p:nvPr/>
        </p:nvPicPr>
        <p:blipFill>
          <a:blip r:embed="rId3"/>
          <a:stretch>
            <a:fillRect/>
          </a:stretch>
        </p:blipFill>
        <p:spPr>
          <a:xfrm>
            <a:off x="8536240" y="74033"/>
            <a:ext cx="1320923" cy="432000"/>
          </a:xfrm>
          <a:prstGeom prst="rect">
            <a:avLst/>
          </a:prstGeom>
        </p:spPr>
      </p:pic>
    </p:spTree>
    <p:extLst>
      <p:ext uri="{BB962C8B-B14F-4D97-AF65-F5344CB8AC3E}">
        <p14:creationId xmlns:p14="http://schemas.microsoft.com/office/powerpoint/2010/main" val="985287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　　１　生活習慣病の予防（生活習慣の改善）</a:t>
            </a: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（１）ヘルスリテラシー</a:t>
            </a:r>
            <a:r>
              <a:rPr kumimoji="1" lang="ja-JP" altLang="en-US" sz="2000" b="1" dirty="0">
                <a:solidFill>
                  <a:schemeClr val="bg1"/>
                </a:solidFill>
              </a:rPr>
              <a:t>　</a:t>
            </a:r>
            <a:r>
              <a:rPr kumimoji="1" lang="ja-JP" altLang="en-US" sz="1600" b="1" dirty="0">
                <a:solidFill>
                  <a:schemeClr val="bg1"/>
                </a:solidFill>
              </a:rPr>
              <a:t>計画 </a:t>
            </a:r>
            <a:r>
              <a:rPr kumimoji="1" lang="en-US" altLang="ja-JP" sz="1600" b="1" dirty="0">
                <a:solidFill>
                  <a:schemeClr val="bg1"/>
                </a:solidFill>
              </a:rPr>
              <a:t>P.47-49</a:t>
            </a:r>
          </a:p>
        </p:txBody>
      </p:sp>
      <p:sp>
        <p:nvSpPr>
          <p:cNvPr id="17" name="正方形/長方形 16"/>
          <p:cNvSpPr/>
          <p:nvPr/>
        </p:nvSpPr>
        <p:spPr>
          <a:xfrm>
            <a:off x="363222" y="2120403"/>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431498"/>
            <a:ext cx="8856000" cy="720000"/>
          </a:xfrm>
          <a:prstGeom prst="rect">
            <a:avLst/>
          </a:prstGeom>
        </p:spPr>
        <p:txBody>
          <a:bodyPr wrap="square" lIns="36000" tIns="72000" rIns="36000" bIns="36000">
            <a:noAutofit/>
          </a:bodyPr>
          <a:lstStyle/>
          <a:p>
            <a:r>
              <a:rPr lang="ja-JP" altLang="en-US" sz="1200" b="1" dirty="0">
                <a:latin typeface="+mn-ea"/>
              </a:rPr>
              <a:t>▽健康の維持・向上を図るため、自分の健康状況に合った必要な情報を見極め、最善の選択を行うことができる、ヘルスリテラ</a:t>
            </a:r>
            <a:endParaRPr lang="en-US" altLang="ja-JP" sz="1200" b="1" dirty="0">
              <a:latin typeface="+mn-ea"/>
            </a:endParaRPr>
          </a:p>
          <a:p>
            <a:r>
              <a:rPr lang="ja-JP" altLang="en-US" sz="1200" b="1" dirty="0">
                <a:latin typeface="+mn-ea"/>
              </a:rPr>
              <a:t>　シーを習得します。</a:t>
            </a:r>
            <a:endParaRPr lang="en-US" altLang="ja-JP" sz="1200" b="1" dirty="0">
              <a:latin typeface="+mn-ea"/>
            </a:endParaRPr>
          </a:p>
          <a:p>
            <a:endParaRPr lang="en-US" altLang="ja-JP" sz="600" b="1" dirty="0">
              <a:latin typeface="+mn-ea"/>
            </a:endParaRPr>
          </a:p>
          <a:p>
            <a:r>
              <a:rPr lang="ja-JP" altLang="en-US" sz="1200" b="1" dirty="0">
                <a:latin typeface="+mn-ea"/>
              </a:rPr>
              <a:t>▽日常生活において、適切な健康行動を実践し、自己の健康管理する力の向上を図ります。</a:t>
            </a:r>
          </a:p>
        </p:txBody>
      </p:sp>
      <p:sp>
        <p:nvSpPr>
          <p:cNvPr id="24" name="正方形/長方形 23"/>
          <p:cNvSpPr/>
          <p:nvPr/>
        </p:nvSpPr>
        <p:spPr>
          <a:xfrm>
            <a:off x="363222" y="3488912"/>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行政等が取り組む数値目標</a:t>
            </a:r>
            <a:r>
              <a:rPr lang="en-US" altLang="ja-JP" sz="1600" b="1" dirty="0">
                <a:latin typeface="+mn-ea"/>
              </a:rPr>
              <a:t>】</a:t>
            </a:r>
            <a:endParaRPr lang="ja-JP" altLang="en-US" sz="1600" b="1" dirty="0">
              <a:latin typeface="+mn-ea"/>
            </a:endParaRPr>
          </a:p>
        </p:txBody>
      </p:sp>
      <p:graphicFrame>
        <p:nvGraphicFramePr>
          <p:cNvPr id="25" name="表 24"/>
          <p:cNvGraphicFramePr>
            <a:graphicFrameLocks noGrp="1"/>
          </p:cNvGraphicFramePr>
          <p:nvPr/>
        </p:nvGraphicFramePr>
        <p:xfrm>
          <a:off x="532980" y="3851075"/>
          <a:ext cx="8820000" cy="7200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2448000">
                  <a:extLst>
                    <a:ext uri="{9D8B030D-6E8A-4147-A177-3AD203B41FA5}">
                      <a16:colId xmlns:a16="http://schemas.microsoft.com/office/drawing/2014/main" val="20001"/>
                    </a:ext>
                  </a:extLst>
                </a:gridCol>
                <a:gridCol w="2232000">
                  <a:extLst>
                    <a:ext uri="{9D8B030D-6E8A-4147-A177-3AD203B41FA5}">
                      <a16:colId xmlns:a16="http://schemas.microsoft.com/office/drawing/2014/main" val="3549333295"/>
                    </a:ext>
                  </a:extLst>
                </a:gridCol>
                <a:gridCol w="2232000">
                  <a:extLst>
                    <a:ext uri="{9D8B030D-6E8A-4147-A177-3AD203B41FA5}">
                      <a16:colId xmlns:a16="http://schemas.microsoft.com/office/drawing/2014/main" val="20002"/>
                    </a:ext>
                  </a:extLst>
                </a:gridCol>
                <a:gridCol w="1548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solidFill>
                            <a:schemeClr val="bg1"/>
                          </a:solidFill>
                          <a:effectLst/>
                          <a:latin typeface="+mn-ea"/>
                          <a:ea typeface="+mn-ea"/>
                          <a:cs typeface="HG丸ｺﾞｼｯｸM-PRO"/>
                        </a:rPr>
                        <a:t>策定時の取組状況</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a:effectLst/>
                          <a:latin typeface="+mn-ea"/>
                          <a:ea typeface="+mn-ea"/>
                        </a:rPr>
                        <a:t>2023</a:t>
                      </a:r>
                      <a:r>
                        <a:rPr lang="ja-JP" sz="1200" dirty="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432000">
                <a:tc>
                  <a:txBody>
                    <a:bodyPr/>
                    <a:lstStyle/>
                    <a:p>
                      <a:pPr algn="ctr" fontAlgn="auto">
                        <a:lnSpc>
                          <a:spcPts val="1600"/>
                        </a:lnSpc>
                        <a:spcAft>
                          <a:spcPts val="0"/>
                        </a:spcAft>
                      </a:pPr>
                      <a:r>
                        <a:rPr lang="en-US" altLang="ja-JP" sz="1200" dirty="0">
                          <a:effectLst/>
                          <a:latin typeface="+mn-ea"/>
                          <a:ea typeface="+mn-ea"/>
                        </a:rPr>
                        <a:t>1</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rPr>
                        <a:t>健康への関心度（☆）</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200" b="1" dirty="0">
                          <a:solidFill>
                            <a:schemeClr val="tx1"/>
                          </a:solidFill>
                          <a:effectLst/>
                          <a:latin typeface="+mn-ea"/>
                          <a:ea typeface="+mn-ea"/>
                        </a:rPr>
                        <a:t>87.4%</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18</a:t>
                      </a:r>
                      <a:r>
                        <a:rPr lang="ja-JP" altLang="en-US" sz="1200" b="1" dirty="0">
                          <a:solidFill>
                            <a:schemeClr val="tx1"/>
                          </a:solidFill>
                          <a:effectLst/>
                          <a:latin typeface="+mn-ea"/>
                          <a:ea typeface="+mn-ea"/>
                        </a:rPr>
                        <a:t>歳以上）（</a:t>
                      </a:r>
                      <a:r>
                        <a:rPr lang="en-US" altLang="ja-JP" sz="1200" b="1" dirty="0">
                          <a:solidFill>
                            <a:schemeClr val="tx1"/>
                          </a:solidFill>
                          <a:effectLst/>
                          <a:latin typeface="+mn-ea"/>
                          <a:ea typeface="+mn-ea"/>
                        </a:rPr>
                        <a:t>H27</a:t>
                      </a:r>
                      <a:r>
                        <a:rPr lang="ja-JP" altLang="en-US" sz="1200" b="1" dirty="0">
                          <a:solidFill>
                            <a:schemeClr val="tx1"/>
                          </a:solidFill>
                          <a:effectLst/>
                          <a:latin typeface="+mn-ea"/>
                          <a:ea typeface="+mn-ea"/>
                        </a:rPr>
                        <a:t>）</a:t>
                      </a:r>
                      <a:endParaRPr lang="ja-JP" altLang="ja-JP" sz="11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a:solidFill>
                            <a:schemeClr val="tx1"/>
                          </a:solidFill>
                          <a:effectLst/>
                          <a:latin typeface="+mn-ea"/>
                          <a:ea typeface="+mn-ea"/>
                          <a:cs typeface="HG丸ｺﾞｼｯｸM-PRO"/>
                        </a:rPr>
                        <a:t>　</a:t>
                      </a:r>
                      <a:r>
                        <a:rPr lang="en-US" altLang="ja-JP" sz="1200" b="1" dirty="0">
                          <a:solidFill>
                            <a:schemeClr val="tx1"/>
                          </a:solidFill>
                          <a:effectLst/>
                          <a:latin typeface="+mn-ea"/>
                          <a:ea typeface="+mn-ea"/>
                          <a:cs typeface="HG丸ｺﾞｼｯｸM-PRO"/>
                        </a:rPr>
                        <a:t>94.7%</a:t>
                      </a:r>
                      <a:r>
                        <a:rPr lang="ja-JP" altLang="en-US" sz="1200" b="1" dirty="0">
                          <a:solidFill>
                            <a:schemeClr val="tx1"/>
                          </a:solidFill>
                          <a:effectLst/>
                          <a:latin typeface="+mn-ea"/>
                          <a:ea typeface="+mn-ea"/>
                          <a:cs typeface="HG丸ｺﾞｼｯｸM-PRO"/>
                        </a:rPr>
                        <a:t>（</a:t>
                      </a:r>
                      <a:r>
                        <a:rPr lang="en-US" altLang="ja-JP" sz="1200" b="1" dirty="0">
                          <a:solidFill>
                            <a:schemeClr val="tx1"/>
                          </a:solidFill>
                          <a:effectLst/>
                          <a:latin typeface="+mn-ea"/>
                          <a:ea typeface="+mn-ea"/>
                          <a:cs typeface="HG丸ｺﾞｼｯｸM-PRO"/>
                        </a:rPr>
                        <a:t>R4</a:t>
                      </a:r>
                      <a:r>
                        <a:rPr lang="ja-JP" altLang="en-US" sz="1200" b="1" dirty="0">
                          <a:solidFill>
                            <a:schemeClr val="tx1"/>
                          </a:solidFill>
                          <a:effectLst/>
                          <a:latin typeface="+mn-ea"/>
                          <a:ea typeface="+mn-ea"/>
                          <a:cs typeface="HG丸ｺﾞｼｯｸM-PRO"/>
                        </a:rPr>
                        <a:t>）</a:t>
                      </a:r>
                      <a:endParaRPr lang="ja-JP" alt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dirty="0">
                          <a:solidFill>
                            <a:schemeClr val="tx1"/>
                          </a:solidFill>
                          <a:effectLst/>
                          <a:latin typeface="+mn-ea"/>
                          <a:ea typeface="+mn-ea"/>
                        </a:rPr>
                        <a:t>100%</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6" name="正方形/長方形 25"/>
          <p:cNvSpPr/>
          <p:nvPr/>
        </p:nvSpPr>
        <p:spPr>
          <a:xfrm>
            <a:off x="6046921" y="3553352"/>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p>
        </p:txBody>
      </p:sp>
      <p:graphicFrame>
        <p:nvGraphicFramePr>
          <p:cNvPr id="19" name="表 18"/>
          <p:cNvGraphicFramePr>
            <a:graphicFrameLocks noGrp="1"/>
          </p:cNvGraphicFramePr>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a:latin typeface="+mn-ea"/>
                          <a:ea typeface="+mn-ea"/>
                        </a:rPr>
                        <a:t>現状･課題</a:t>
                      </a:r>
                      <a:endParaRPr kumimoji="1" lang="en-US" altLang="ja-JP" sz="1600" baseline="0" dirty="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a:solidFill>
                            <a:schemeClr val="tx1"/>
                          </a:solidFill>
                          <a:latin typeface="+mn-ea"/>
                          <a:ea typeface="+mn-ea"/>
                        </a:rPr>
                        <a:t>◆ 「健康への関心」について、「ある層」が府民の約</a:t>
                      </a:r>
                      <a:r>
                        <a:rPr kumimoji="1" lang="en-US" altLang="ja-JP" sz="1200" b="1" baseline="0" dirty="0">
                          <a:solidFill>
                            <a:schemeClr val="tx1"/>
                          </a:solidFill>
                          <a:latin typeface="+mn-ea"/>
                          <a:ea typeface="+mn-ea"/>
                        </a:rPr>
                        <a:t>9</a:t>
                      </a:r>
                      <a:r>
                        <a:rPr kumimoji="1" lang="ja-JP" altLang="en-US" sz="1200" b="1" baseline="0" dirty="0">
                          <a:solidFill>
                            <a:schemeClr val="tx1"/>
                          </a:solidFill>
                          <a:latin typeface="+mn-ea"/>
                          <a:ea typeface="+mn-ea"/>
                        </a:rPr>
                        <a:t>割を占めていますが、「ない層」や「関心があっても実践できていない層」に対し、日常生活における具体的な健康行動への誘導を図ることが必要です。</a:t>
                      </a:r>
                    </a:p>
                    <a:p>
                      <a:pPr marL="174625" indent="-174625">
                        <a:lnSpc>
                          <a:spcPct val="100000"/>
                        </a:lnSpc>
                      </a:pPr>
                      <a:endParaRPr kumimoji="1" lang="ja-JP" altLang="en-US" sz="1200" b="1" baseline="0" dirty="0">
                        <a:solidFill>
                          <a:schemeClr val="tx1"/>
                        </a:solidFill>
                        <a:latin typeface="+mn-ea"/>
                        <a:ea typeface="+mn-ea"/>
                      </a:endParaRPr>
                    </a:p>
                    <a:p>
                      <a:pPr marL="174625" indent="-174625">
                        <a:lnSpc>
                          <a:spcPct val="100000"/>
                        </a:lnSpc>
                      </a:pPr>
                      <a:r>
                        <a:rPr kumimoji="1" lang="ja-JP" altLang="en-US" sz="1200" b="1" baseline="0" dirty="0">
                          <a:solidFill>
                            <a:schemeClr val="tx1"/>
                          </a:solidFill>
                          <a:latin typeface="+mn-ea"/>
                          <a:ea typeface="+mn-ea"/>
                        </a:rPr>
                        <a:t>◆ また、健康に関する情報が氾濫する中で、信頼性の高い公的機関や研究機関等から、科学的根拠に基づく適切な情報を入手・理解・選択できる力を習得することが重要です。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6" name="角丸四角形 15"/>
          <p:cNvSpPr/>
          <p:nvPr/>
        </p:nvSpPr>
        <p:spPr>
          <a:xfrm>
            <a:off x="357909" y="1863824"/>
            <a:ext cx="9144000" cy="2952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20" name="角丸四角形 19"/>
          <p:cNvSpPr/>
          <p:nvPr/>
        </p:nvSpPr>
        <p:spPr>
          <a:xfrm>
            <a:off x="357909" y="1431824"/>
            <a:ext cx="2088000" cy="432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bg1"/>
                </a:solidFill>
              </a:rPr>
              <a:t>みんなでめざす目標</a:t>
            </a:r>
          </a:p>
        </p:txBody>
      </p:sp>
      <p:sp>
        <p:nvSpPr>
          <p:cNvPr id="21" name="角丸四角形 20"/>
          <p:cNvSpPr/>
          <p:nvPr/>
        </p:nvSpPr>
        <p:spPr>
          <a:xfrm>
            <a:off x="2445909" y="1431824"/>
            <a:ext cx="7056000" cy="432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健康への関心度を高めます　～健康に関心を持ちましょう～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13</a:t>
            </a:fld>
            <a:endParaRPr kumimoji="1" lang="ja-JP" altLang="en-US"/>
          </a:p>
        </p:txBody>
      </p:sp>
      <p:pic>
        <p:nvPicPr>
          <p:cNvPr id="22" name="図 21"/>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2680135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2829202881"/>
              </p:ext>
            </p:extLst>
          </p:nvPr>
        </p:nvGraphicFramePr>
        <p:xfrm>
          <a:off x="468793" y="279960"/>
          <a:ext cx="8928000" cy="629808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3654951">
                <a:tc>
                  <a:txBody>
                    <a:bodyPr/>
                    <a:lstStyle/>
                    <a:p>
                      <a:pPr>
                        <a:lnSpc>
                          <a:spcPct val="1000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ct val="100000"/>
                        </a:lnSpc>
                      </a:pPr>
                      <a:r>
                        <a:rPr kumimoji="1" lang="ja-JP" altLang="en-US" sz="1600" baseline="0" dirty="0">
                          <a:latin typeface="+mn-ea"/>
                          <a:ea typeface="+mn-ea"/>
                        </a:rPr>
                        <a:t>取組</a:t>
                      </a: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学校や大学、職場等における健康教育の推進</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■府より配付した講師リストを活用し、がん専門医、看護師等による、外部講師を活用したがん教育を府立学校及び府内中学校等にて実施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■授業等で活用できる全大学共通資材を作成、提供</a:t>
                      </a:r>
                    </a:p>
                    <a:p>
                      <a:pPr marL="174625" indent="-174625">
                        <a:lnSpc>
                          <a:spcPct val="100000"/>
                        </a:lnSpc>
                      </a:pPr>
                      <a:r>
                        <a:rPr kumimoji="1" lang="ja-JP" altLang="en-US" sz="1100" b="1" baseline="0" dirty="0">
                          <a:solidFill>
                            <a:schemeClr val="tx1"/>
                          </a:solidFill>
                          <a:latin typeface="+mn-ea"/>
                          <a:ea typeface="+mn-ea"/>
                        </a:rPr>
                        <a:t>■府内全大学職員を対象とした大学生の健康づくり推進のための研修会を実施</a:t>
                      </a:r>
                      <a:r>
                        <a:rPr kumimoji="1" lang="en-US" altLang="ja-JP" sz="1100" b="1" baseline="0" dirty="0">
                          <a:solidFill>
                            <a:schemeClr val="tx1"/>
                          </a:solidFill>
                          <a:latin typeface="+mn-ea"/>
                          <a:ea typeface="+mn-ea"/>
                        </a:rPr>
                        <a:t>【21</a:t>
                      </a:r>
                      <a:r>
                        <a:rPr kumimoji="1" lang="ja-JP" altLang="en-US" sz="1100" b="1" baseline="0" dirty="0">
                          <a:solidFill>
                            <a:schemeClr val="tx1"/>
                          </a:solidFill>
                          <a:latin typeface="+mn-ea"/>
                          <a:ea typeface="+mn-ea"/>
                        </a:rPr>
                        <a:t>大学･</a:t>
                      </a:r>
                      <a:r>
                        <a:rPr kumimoji="1" lang="en-US" altLang="ja-JP" sz="1100" b="1" baseline="0" dirty="0">
                          <a:solidFill>
                            <a:schemeClr val="tx1"/>
                          </a:solidFill>
                          <a:latin typeface="+mn-ea"/>
                          <a:ea typeface="+mn-ea"/>
                        </a:rPr>
                        <a:t>10</a:t>
                      </a:r>
                      <a:r>
                        <a:rPr kumimoji="1" lang="ja-JP" altLang="en-US" sz="1100" b="1" baseline="0" dirty="0">
                          <a:solidFill>
                            <a:schemeClr val="tx1"/>
                          </a:solidFill>
                          <a:latin typeface="+mn-ea"/>
                          <a:ea typeface="+mn-ea"/>
                        </a:rPr>
                        <a:t>保健所</a:t>
                      </a:r>
                      <a:r>
                        <a:rPr kumimoji="1" lang="en-US" altLang="ja-JP" sz="1100" b="1" baseline="0" dirty="0">
                          <a:solidFill>
                            <a:schemeClr val="tx1"/>
                          </a:solidFill>
                          <a:latin typeface="+mn-ea"/>
                          <a:ea typeface="+mn-ea"/>
                        </a:rPr>
                        <a:t>(40</a:t>
                      </a:r>
                      <a:r>
                        <a:rPr kumimoji="1" lang="ja-JP" altLang="en-US" sz="1100" b="1" baseline="0" dirty="0">
                          <a:solidFill>
                            <a:schemeClr val="tx1"/>
                          </a:solidFill>
                          <a:latin typeface="+mn-ea"/>
                          <a:ea typeface="+mn-ea"/>
                        </a:rPr>
                        <a:t>名</a:t>
                      </a:r>
                      <a:r>
                        <a:rPr kumimoji="1" lang="en-US" altLang="ja-JP" sz="1100" b="1" baseline="0" dirty="0">
                          <a:solidFill>
                            <a:schemeClr val="tx1"/>
                          </a:solidFill>
                          <a:latin typeface="+mn-ea"/>
                          <a:ea typeface="+mn-ea"/>
                        </a:rPr>
                        <a:t>)】</a:t>
                      </a:r>
                      <a:endParaRPr kumimoji="1" lang="en-US" altLang="ja-JP" sz="1100" b="0" baseline="0" dirty="0">
                        <a:solidFill>
                          <a:schemeClr val="tx1"/>
                        </a:solidFill>
                        <a:latin typeface="+mn-ea"/>
                        <a:ea typeface="+mn-ea"/>
                      </a:endParaRPr>
                    </a:p>
                    <a:p>
                      <a:pPr marL="174625" indent="-174625">
                        <a:lnSpc>
                          <a:spcPct val="100000"/>
                        </a:lnSpc>
                      </a:pPr>
                      <a:endParaRPr kumimoji="1" lang="en-US" altLang="ja-JP" sz="1200"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女性のヘルスリテラシー向上</a:t>
                      </a:r>
                      <a:r>
                        <a:rPr kumimoji="1" lang="en-US" altLang="ja-JP" sz="1200" b="1" baseline="0" dirty="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■保健所や市町村において、女性の健康週間にあわせ、イベントやロビー展示などで情報提供を実施</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中小企業における「健康経営」の普及</a:t>
                      </a:r>
                      <a:r>
                        <a:rPr kumimoji="1" lang="en-US" altLang="ja-JP" sz="1200" b="1" u="none"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■中小企業の抱える健康課題・ニーズに対応したセミナー及び健康経営優良法人認定取得に向けたセミナーを開催（「健康経営セミナー」）</a:t>
                      </a:r>
                      <a:r>
                        <a:rPr kumimoji="1" lang="en-US" altLang="ja-JP" sz="1100" b="1" baseline="0" dirty="0">
                          <a:solidFill>
                            <a:schemeClr val="tx1"/>
                          </a:solidFill>
                          <a:latin typeface="+mn-ea"/>
                          <a:ea typeface="+mn-ea"/>
                        </a:rPr>
                        <a:t>【3</a:t>
                      </a:r>
                      <a:r>
                        <a:rPr kumimoji="1" lang="ja-JP" altLang="en-US" sz="1100" b="1" baseline="0" dirty="0">
                          <a:solidFill>
                            <a:schemeClr val="tx1"/>
                          </a:solidFill>
                          <a:latin typeface="+mn-ea"/>
                          <a:ea typeface="+mn-ea"/>
                        </a:rPr>
                        <a:t>回オンライン開催</a:t>
                      </a:r>
                      <a:r>
                        <a:rPr kumimoji="1" lang="en-US" altLang="ja-JP" sz="1100" b="1" baseline="0" dirty="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ヘルスリテラシー・健康づくりの機運醸成</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■大阪・関西万博に向けた健康づくりの気運醸成として健活プロモーション事業を実施</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a:t>
                      </a:r>
                      <a:r>
                        <a:rPr kumimoji="1" lang="en-US" altLang="ja-JP" sz="1100" b="1" baseline="0" dirty="0">
                          <a:solidFill>
                            <a:schemeClr val="tx1"/>
                          </a:solidFill>
                          <a:latin typeface="+mn-ea"/>
                          <a:ea typeface="+mn-ea"/>
                        </a:rPr>
                        <a:t>JR</a:t>
                      </a:r>
                      <a:r>
                        <a:rPr kumimoji="1" lang="ja-JP" altLang="en-US" sz="1100" b="1" baseline="0" dirty="0">
                          <a:solidFill>
                            <a:schemeClr val="tx1"/>
                          </a:solidFill>
                          <a:latin typeface="+mn-ea"/>
                          <a:ea typeface="+mn-ea"/>
                        </a:rPr>
                        <a:t>大阪駅で「健活１０」と万博のコラボレーション広告を掲出</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・府内各地で健康づくりを体験できるイベントや啓発を実施</a:t>
                      </a:r>
                      <a:r>
                        <a:rPr kumimoji="1" lang="en-US" altLang="ja-JP" sz="1100" b="1" baseline="0" dirty="0">
                          <a:solidFill>
                            <a:schemeClr val="tx1"/>
                          </a:solidFill>
                          <a:latin typeface="+mn-ea"/>
                          <a:ea typeface="+mn-ea"/>
                        </a:rPr>
                        <a:t>【2/23</a:t>
                      </a:r>
                      <a:r>
                        <a:rPr kumimoji="1" lang="ja-JP" altLang="en-US" sz="1100" b="1" baseline="0" dirty="0">
                          <a:solidFill>
                            <a:schemeClr val="tx1"/>
                          </a:solidFill>
                          <a:latin typeface="+mn-ea"/>
                          <a:ea typeface="+mn-ea"/>
                        </a:rPr>
                        <a:t>～</a:t>
                      </a:r>
                      <a:r>
                        <a:rPr kumimoji="1" lang="en-US" altLang="ja-JP" sz="1100" b="1" baseline="0" dirty="0">
                          <a:solidFill>
                            <a:schemeClr val="tx1"/>
                          </a:solidFill>
                          <a:latin typeface="+mn-ea"/>
                          <a:ea typeface="+mn-ea"/>
                        </a:rPr>
                        <a:t>3/1】</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・ららぽーとエキスポシティにおいてイベント「大阪府健活１０ワクワク</a:t>
                      </a:r>
                      <a:r>
                        <a:rPr kumimoji="1" lang="en-US" altLang="ja-JP" sz="1100" b="1" baseline="0" dirty="0">
                          <a:solidFill>
                            <a:schemeClr val="tx1"/>
                          </a:solidFill>
                          <a:latin typeface="+mn-ea"/>
                          <a:ea typeface="+mn-ea"/>
                        </a:rPr>
                        <a:t>EXPO</a:t>
                      </a:r>
                      <a:r>
                        <a:rPr kumimoji="1" lang="ja-JP" altLang="en-US" sz="1100" b="1" baseline="0" dirty="0">
                          <a:solidFill>
                            <a:schemeClr val="tx1"/>
                          </a:solidFill>
                          <a:latin typeface="+mn-ea"/>
                          <a:ea typeface="+mn-ea"/>
                        </a:rPr>
                        <a:t>」を実施</a:t>
                      </a:r>
                      <a:r>
                        <a:rPr kumimoji="1" lang="en-US" altLang="ja-JP" sz="1100" b="1" baseline="0" dirty="0">
                          <a:solidFill>
                            <a:schemeClr val="tx1"/>
                          </a:solidFill>
                          <a:latin typeface="+mn-ea"/>
                          <a:ea typeface="+mn-ea"/>
                        </a:rPr>
                        <a:t>【3/2】</a:t>
                      </a:r>
                      <a:endParaRPr kumimoji="1" lang="ja-JP" altLang="en-US"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■公民連携によるオール大阪体制での健康づくり推進に向け設置する「健活おおさか推進府民会議」において総会を開催し、健康づくりの取組み事例を共有。</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■“万博に向けた健康づくり”をテーマにしたワークショップを開催</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■積極的に健康づくり活動を行っている企業・団体を表彰（「健康づくりアワード」）</a:t>
                      </a:r>
                      <a:r>
                        <a:rPr kumimoji="1" lang="en-US" altLang="ja-JP" sz="1100" b="1" baseline="0" dirty="0">
                          <a:solidFill>
                            <a:schemeClr val="tx1"/>
                          </a:solidFill>
                          <a:latin typeface="+mn-ea"/>
                          <a:ea typeface="+mn-ea"/>
                        </a:rPr>
                        <a:t>【</a:t>
                      </a:r>
                      <a:r>
                        <a:rPr kumimoji="1" lang="ja-JP" altLang="en-US" sz="1100" b="1" baseline="0" dirty="0">
                          <a:solidFill>
                            <a:schemeClr val="tx1"/>
                          </a:solidFill>
                          <a:latin typeface="+mn-ea"/>
                          <a:ea typeface="+mn-ea"/>
                        </a:rPr>
                        <a:t>応募</a:t>
                      </a:r>
                      <a:r>
                        <a:rPr kumimoji="1" lang="en-US" altLang="ja-JP" sz="1100" b="1" baseline="0" dirty="0">
                          <a:solidFill>
                            <a:schemeClr val="tx1"/>
                          </a:solidFill>
                          <a:latin typeface="+mn-ea"/>
                          <a:ea typeface="+mn-ea"/>
                        </a:rPr>
                        <a:t>40</a:t>
                      </a:r>
                      <a:r>
                        <a:rPr kumimoji="1" lang="ja-JP" altLang="en-US" sz="1100" b="1" baseline="0" dirty="0">
                          <a:solidFill>
                            <a:schemeClr val="tx1"/>
                          </a:solidFill>
                          <a:latin typeface="+mn-ea"/>
                          <a:ea typeface="+mn-ea"/>
                        </a:rPr>
                        <a:t>団体、受賞</a:t>
                      </a:r>
                      <a:r>
                        <a:rPr kumimoji="1" lang="en-US" altLang="ja-JP" sz="1100" b="1" baseline="0" dirty="0">
                          <a:solidFill>
                            <a:schemeClr val="tx1"/>
                          </a:solidFill>
                          <a:latin typeface="+mn-ea"/>
                          <a:ea typeface="+mn-ea"/>
                        </a:rPr>
                        <a:t>9</a:t>
                      </a:r>
                      <a:r>
                        <a:rPr kumimoji="1" lang="ja-JP" altLang="en-US" sz="1100" b="1" baseline="0" dirty="0">
                          <a:solidFill>
                            <a:schemeClr val="tx1"/>
                          </a:solidFill>
                          <a:latin typeface="+mn-ea"/>
                          <a:ea typeface="+mn-ea"/>
                        </a:rPr>
                        <a:t>団体</a:t>
                      </a:r>
                      <a:r>
                        <a:rPr kumimoji="1" lang="en-US" altLang="ja-JP" sz="1100" b="1" baseline="0" dirty="0">
                          <a:solidFill>
                            <a:schemeClr val="tx1"/>
                          </a:solidFill>
                          <a:latin typeface="+mn-ea"/>
                          <a:ea typeface="+mn-ea"/>
                        </a:rPr>
                        <a:t>】</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4977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今後の</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取組予定</a:t>
                      </a:r>
                      <a:endParaRPr kumimoji="1" lang="ja-JP" altLang="en-US" sz="18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課題等</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■健康教育（がん教育等）のさらなる充実　　　　■大学生等におけるヘルスリテラシーの向上</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■中小企業における健康経営の取組み拡大　　　　■府域における健康づくりの気運醸成</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次年度の主な取組</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■外部講師を活用した中学・高校生へのがん教育の充実を促進</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■全大学対象の情報交換会等を開催するとともに、学生の健康づくりに関する情報を発信</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■中小企業の健康経営に係る認知度向上に向けて、引き続きセミナーやアワードを実施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■民間企業や市町村、地域住民等、多様な主体を巻き込み、「健活１０」を活用した効果的なプロモーション活動を展開</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■「健活おおさか推進府民会議」として、団体間の交流や事例共有を図る取組みを実施</a:t>
                      </a:r>
                      <a:endParaRPr kumimoji="1" lang="en-US" altLang="ja-JP"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876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baseline="0" dirty="0">
                          <a:solidFill>
                            <a:schemeClr val="bg1"/>
                          </a:solidFill>
                          <a:latin typeface="+mn-ea"/>
                          <a:ea typeface="+mn-ea"/>
                        </a:rPr>
                        <a:t>最終予算（案）</a:t>
                      </a:r>
                      <a:endParaRPr kumimoji="1" lang="en-US" altLang="ja-JP" sz="105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baseline="0" dirty="0">
                          <a:solidFill>
                            <a:schemeClr val="bg1"/>
                          </a:solidFill>
                          <a:latin typeface="+mn-ea"/>
                          <a:ea typeface="+mn-ea"/>
                        </a:rPr>
                        <a:t>（主要事業）</a:t>
                      </a:r>
                      <a:endParaRPr kumimoji="1" lang="en-US" altLang="ja-JP" sz="1050" b="1" baseline="0" dirty="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a:solidFill>
                            <a:schemeClr val="tx1"/>
                          </a:solidFill>
                          <a:latin typeface="+mn-ea"/>
                          <a:ea typeface="+mn-ea"/>
                        </a:rPr>
                        <a:t>がん予防につながる学習活動の充実支援事業（</a:t>
                      </a:r>
                      <a:r>
                        <a:rPr kumimoji="1" lang="en-US" altLang="ja-JP" sz="1100" baseline="0" dirty="0">
                          <a:solidFill>
                            <a:schemeClr val="tx1"/>
                          </a:solidFill>
                          <a:latin typeface="+mn-ea"/>
                          <a:ea typeface="+mn-ea"/>
                        </a:rPr>
                        <a:t>410</a:t>
                      </a:r>
                      <a:r>
                        <a:rPr kumimoji="1" lang="ja-JP" altLang="en-US" sz="1100" baseline="0" dirty="0">
                          <a:solidFill>
                            <a:schemeClr val="tx1"/>
                          </a:solidFill>
                          <a:latin typeface="+mn-ea"/>
                          <a:ea typeface="+mn-ea"/>
                        </a:rPr>
                        <a:t>千円）、中小企業の健康づくり推進事業（</a:t>
                      </a:r>
                      <a:r>
                        <a:rPr kumimoji="1" lang="en-US" altLang="ja-JP" sz="1100" baseline="0" dirty="0">
                          <a:solidFill>
                            <a:schemeClr val="tx1"/>
                          </a:solidFill>
                          <a:latin typeface="+mn-ea"/>
                          <a:ea typeface="+mn-ea"/>
                        </a:rPr>
                        <a:t>4,495</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p>
                      <a:pPr>
                        <a:lnSpc>
                          <a:spcPct val="100000"/>
                        </a:lnSpc>
                      </a:pPr>
                      <a:r>
                        <a:rPr kumimoji="1" lang="ja-JP" altLang="en-US" sz="1100" baseline="0" dirty="0">
                          <a:solidFill>
                            <a:schemeClr val="tx1"/>
                          </a:solidFill>
                          <a:latin typeface="+mn-ea"/>
                          <a:ea typeface="+mn-ea"/>
                        </a:rPr>
                        <a:t>健康づくり気運醸成事業（</a:t>
                      </a:r>
                      <a:r>
                        <a:rPr kumimoji="1" lang="en-US" altLang="ja-JP" sz="1100" baseline="0" dirty="0">
                          <a:solidFill>
                            <a:schemeClr val="tx1"/>
                          </a:solidFill>
                          <a:latin typeface="+mn-ea"/>
                          <a:ea typeface="+mn-ea"/>
                        </a:rPr>
                        <a:t>18,134</a:t>
                      </a:r>
                      <a:r>
                        <a:rPr kumimoji="1" lang="ja-JP" altLang="en-US" sz="1100" baseline="0" dirty="0">
                          <a:solidFill>
                            <a:schemeClr val="tx1"/>
                          </a:solidFill>
                          <a:latin typeface="+mn-ea"/>
                          <a:ea typeface="+mn-ea"/>
                        </a:rPr>
                        <a:t>千円）、健康キャンパス・プロジェクト事業（</a:t>
                      </a:r>
                      <a:r>
                        <a:rPr kumimoji="1" lang="en-US" altLang="ja-JP" sz="1100" baseline="0" dirty="0">
                          <a:solidFill>
                            <a:schemeClr val="tx1"/>
                          </a:solidFill>
                          <a:latin typeface="+mn-ea"/>
                          <a:ea typeface="+mn-ea"/>
                        </a:rPr>
                        <a:t>2,460</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p>
                      <a:pPr>
                        <a:lnSpc>
                          <a:spcPct val="100000"/>
                        </a:lnSpc>
                      </a:pPr>
                      <a:r>
                        <a:rPr kumimoji="1" lang="ja-JP" altLang="en-US" sz="1100" baseline="0" dirty="0">
                          <a:solidFill>
                            <a:schemeClr val="tx1"/>
                          </a:solidFill>
                          <a:latin typeface="+mn-ea"/>
                          <a:ea typeface="+mn-ea"/>
                        </a:rPr>
                        <a:t>万博プレイベント　ワクワク</a:t>
                      </a:r>
                      <a:r>
                        <a:rPr kumimoji="1" lang="en-US" altLang="ja-JP" sz="1100" baseline="0" dirty="0">
                          <a:solidFill>
                            <a:schemeClr val="tx1"/>
                          </a:solidFill>
                          <a:latin typeface="+mn-ea"/>
                          <a:ea typeface="+mn-ea"/>
                        </a:rPr>
                        <a:t>EXPO2023</a:t>
                      </a:r>
                      <a:r>
                        <a:rPr kumimoji="1" lang="ja-JP" altLang="en-US" sz="1100" baseline="0" dirty="0">
                          <a:solidFill>
                            <a:schemeClr val="tx1"/>
                          </a:solidFill>
                          <a:latin typeface="+mn-ea"/>
                          <a:ea typeface="+mn-ea"/>
                        </a:rPr>
                        <a:t>　</a:t>
                      </a:r>
                      <a:r>
                        <a:rPr kumimoji="1" lang="en-US" altLang="ja-JP" sz="1100" baseline="0" dirty="0">
                          <a:solidFill>
                            <a:schemeClr val="tx1"/>
                          </a:solidFill>
                          <a:latin typeface="+mn-ea"/>
                          <a:ea typeface="+mn-ea"/>
                        </a:rPr>
                        <a:t>with</a:t>
                      </a:r>
                      <a:r>
                        <a:rPr kumimoji="1" lang="ja-JP" altLang="en-US" sz="1100" baseline="0" dirty="0">
                          <a:solidFill>
                            <a:schemeClr val="tx1"/>
                          </a:solidFill>
                          <a:latin typeface="+mn-ea"/>
                          <a:ea typeface="+mn-ea"/>
                        </a:rPr>
                        <a:t>健活１０（</a:t>
                      </a:r>
                      <a:r>
                        <a:rPr kumimoji="1" lang="en-US" altLang="ja-JP" sz="1100" baseline="0" dirty="0">
                          <a:solidFill>
                            <a:schemeClr val="tx1"/>
                          </a:solidFill>
                          <a:latin typeface="+mn-ea"/>
                          <a:ea typeface="+mn-ea"/>
                        </a:rPr>
                        <a:t>26,180</a:t>
                      </a:r>
                      <a:r>
                        <a:rPr kumimoji="1" lang="ja-JP" altLang="en-US" sz="1100" baseline="0" dirty="0">
                          <a:solidFill>
                            <a:schemeClr val="tx1"/>
                          </a:solidFill>
                          <a:latin typeface="+mn-ea"/>
                          <a:ea typeface="+mn-ea"/>
                        </a:rPr>
                        <a:t>千円）、健活会議関連推進事業（</a:t>
                      </a:r>
                      <a:r>
                        <a:rPr kumimoji="1" lang="en-US" altLang="ja-JP" sz="1100" baseline="0" dirty="0">
                          <a:solidFill>
                            <a:schemeClr val="tx1"/>
                          </a:solidFill>
                          <a:latin typeface="+mn-ea"/>
                          <a:ea typeface="+mn-ea"/>
                        </a:rPr>
                        <a:t>4,200</a:t>
                      </a:r>
                      <a:r>
                        <a:rPr kumimoji="1" lang="ja-JP" altLang="en-US" sz="1100" baseline="0" dirty="0">
                          <a:solidFill>
                            <a:schemeClr val="tx1"/>
                          </a:solidFill>
                          <a:latin typeface="+mn-ea"/>
                          <a:ea typeface="+mn-ea"/>
                        </a:rPr>
                        <a:t>千円）</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586435" y="2891213"/>
            <a:ext cx="792000" cy="720000"/>
            <a:chOff x="-2122749" y="3293333"/>
            <a:chExt cx="792000" cy="720000"/>
          </a:xfrm>
        </p:grpSpPr>
        <p:sp>
          <p:nvSpPr>
            <p:cNvPr id="11" name="角丸四角形 10"/>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a:ln w="0"/>
                  <a:solidFill>
                    <a:srgbClr val="193F61"/>
                  </a:solidFill>
                  <a:latin typeface="+mn-ea"/>
                </a:rPr>
                <a:t>本年度評価</a:t>
              </a:r>
              <a:endParaRPr kumimoji="1" lang="en-US" altLang="ja-JP" sz="1100" b="1" spc="-100" dirty="0">
                <a:ln w="0"/>
                <a:solidFill>
                  <a:srgbClr val="193F61"/>
                </a:solidFill>
                <a:latin typeface="+mn-ea"/>
              </a:endParaRPr>
            </a:p>
            <a:p>
              <a:pPr algn="ctr"/>
              <a:endParaRPr kumimoji="1" lang="en-US" altLang="ja-JP" sz="500" b="1" spc="-100" dirty="0">
                <a:ln w="0"/>
                <a:solidFill>
                  <a:srgbClr val="193F61"/>
                </a:solidFill>
                <a:latin typeface="+mn-ea"/>
              </a:endParaRPr>
            </a:p>
            <a:p>
              <a:pPr algn="ctr">
                <a:lnSpc>
                  <a:spcPts val="1600"/>
                </a:lnSpc>
              </a:pPr>
              <a:r>
                <a:rPr kumimoji="1" lang="ja-JP" altLang="en-US" sz="1400" b="1" spc="-100" dirty="0">
                  <a:ln w="0"/>
                  <a:solidFill>
                    <a:srgbClr val="193F61"/>
                  </a:solidFill>
                  <a:latin typeface="+mn-ea"/>
                </a:rPr>
                <a:t>概ね</a:t>
              </a:r>
              <a:endParaRPr kumimoji="1" lang="en-US" altLang="ja-JP" sz="1400" b="1" spc="-100" dirty="0">
                <a:ln w="0"/>
                <a:solidFill>
                  <a:srgbClr val="193F61"/>
                </a:solidFill>
                <a:latin typeface="+mn-ea"/>
              </a:endParaRPr>
            </a:p>
            <a:p>
              <a:pPr algn="ctr">
                <a:lnSpc>
                  <a:spcPts val="1600"/>
                </a:lnSpc>
              </a:pPr>
              <a:r>
                <a:rPr kumimoji="1" lang="ja-JP" altLang="en-US" sz="1400" b="1" spc="-250" dirty="0">
                  <a:ln w="0"/>
                  <a:solidFill>
                    <a:srgbClr val="193F61"/>
                  </a:solidFill>
                  <a:latin typeface="+mn-ea"/>
                </a:rPr>
                <a:t>予定</a:t>
              </a:r>
              <a:r>
                <a:rPr kumimoji="1" lang="ja-JP" altLang="en-US" sz="1400" b="1" spc="-350" dirty="0">
                  <a:ln w="0"/>
                  <a:solidFill>
                    <a:srgbClr val="193F61"/>
                  </a:solidFill>
                  <a:latin typeface="+mn-ea"/>
                </a:rPr>
                <a:t>どおり</a:t>
              </a:r>
            </a:p>
          </p:txBody>
        </p:sp>
        <p:cxnSp>
          <p:nvCxnSpPr>
            <p:cNvPr id="12" name="直線コネクタ 11"/>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14</a:t>
            </a:fld>
            <a:endParaRPr kumimoji="1" lang="ja-JP" altLang="en-US"/>
          </a:p>
        </p:txBody>
      </p:sp>
    </p:spTree>
    <p:extLst>
      <p:ext uri="{BB962C8B-B14F-4D97-AF65-F5344CB8AC3E}">
        <p14:creationId xmlns:p14="http://schemas.microsoft.com/office/powerpoint/2010/main" val="2200297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　　１　生活習慣病の予防（生活習慣の改善）</a:t>
            </a: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（２）栄養・食生活</a:t>
            </a:r>
            <a:r>
              <a:rPr kumimoji="1" lang="ja-JP" altLang="en-US" sz="2000" b="1" dirty="0">
                <a:solidFill>
                  <a:schemeClr val="bg1"/>
                </a:solidFill>
              </a:rPr>
              <a:t>　</a:t>
            </a:r>
            <a:r>
              <a:rPr kumimoji="1" lang="ja-JP" altLang="en-US" sz="1600" b="1" dirty="0">
                <a:solidFill>
                  <a:schemeClr val="bg1"/>
                </a:solidFill>
              </a:rPr>
              <a:t>計画 </a:t>
            </a:r>
            <a:r>
              <a:rPr kumimoji="1" lang="en-US" altLang="ja-JP" sz="1600" b="1" dirty="0">
                <a:solidFill>
                  <a:schemeClr val="bg1"/>
                </a:solidFill>
              </a:rPr>
              <a:t>P.49-50</a:t>
            </a:r>
          </a:p>
        </p:txBody>
      </p:sp>
      <p:sp>
        <p:nvSpPr>
          <p:cNvPr id="17" name="正方形/長方形 16"/>
          <p:cNvSpPr/>
          <p:nvPr/>
        </p:nvSpPr>
        <p:spPr>
          <a:xfrm>
            <a:off x="363222" y="2119120"/>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430215"/>
            <a:ext cx="8856000" cy="504000"/>
          </a:xfrm>
          <a:prstGeom prst="rect">
            <a:avLst/>
          </a:prstGeom>
        </p:spPr>
        <p:txBody>
          <a:bodyPr wrap="square" lIns="36000" tIns="72000" rIns="36000" bIns="36000">
            <a:noAutofit/>
          </a:bodyPr>
          <a:lstStyle/>
          <a:p>
            <a:r>
              <a:rPr lang="ja-JP" altLang="en-US" sz="1200" b="1" dirty="0">
                <a:latin typeface="+mn-ea"/>
              </a:rPr>
              <a:t>▽生涯を通じて健やかな生活を送ることができるよう、朝食や野菜摂取、栄養バランスのとれた食生活の重要性を理解し、習慣</a:t>
            </a:r>
            <a:endParaRPr lang="en-US" altLang="ja-JP" sz="1200" b="1" dirty="0">
              <a:latin typeface="+mn-ea"/>
            </a:endParaRPr>
          </a:p>
          <a:p>
            <a:r>
              <a:rPr lang="ja-JP" altLang="en-US" sz="1200" b="1" dirty="0">
                <a:latin typeface="+mn-ea"/>
              </a:rPr>
              <a:t>　的に実践します。</a:t>
            </a:r>
          </a:p>
        </p:txBody>
      </p:sp>
      <p:sp>
        <p:nvSpPr>
          <p:cNvPr id="24" name="正方形/長方形 23"/>
          <p:cNvSpPr/>
          <p:nvPr/>
        </p:nvSpPr>
        <p:spPr>
          <a:xfrm>
            <a:off x="363222" y="3144506"/>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行政等が取り組む数値目標</a:t>
            </a:r>
            <a:r>
              <a:rPr lang="en-US" altLang="ja-JP" sz="1600" b="1" dirty="0">
                <a:latin typeface="+mn-ea"/>
              </a:rPr>
              <a:t>】</a:t>
            </a:r>
            <a:endParaRPr lang="ja-JP" altLang="en-US" sz="1600" b="1" dirty="0">
              <a:latin typeface="+mn-ea"/>
            </a:endParaRPr>
          </a:p>
        </p:txBody>
      </p:sp>
      <p:graphicFrame>
        <p:nvGraphicFramePr>
          <p:cNvPr id="25" name="表 24"/>
          <p:cNvGraphicFramePr>
            <a:graphicFrameLocks noGrp="1"/>
          </p:cNvGraphicFramePr>
          <p:nvPr/>
        </p:nvGraphicFramePr>
        <p:xfrm>
          <a:off x="532980" y="3506669"/>
          <a:ext cx="8820000" cy="11520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168000">
                  <a:extLst>
                    <a:ext uri="{9D8B030D-6E8A-4147-A177-3AD203B41FA5}">
                      <a16:colId xmlns:a16="http://schemas.microsoft.com/office/drawing/2014/main" val="20001"/>
                    </a:ext>
                  </a:extLst>
                </a:gridCol>
                <a:gridCol w="1764000">
                  <a:extLst>
                    <a:ext uri="{9D8B030D-6E8A-4147-A177-3AD203B41FA5}">
                      <a16:colId xmlns:a16="http://schemas.microsoft.com/office/drawing/2014/main" val="3699942470"/>
                    </a:ext>
                  </a:extLst>
                </a:gridCol>
                <a:gridCol w="1764000">
                  <a:extLst>
                    <a:ext uri="{9D8B030D-6E8A-4147-A177-3AD203B41FA5}">
                      <a16:colId xmlns:a16="http://schemas.microsoft.com/office/drawing/2014/main" val="20002"/>
                    </a:ext>
                  </a:extLst>
                </a:gridCol>
                <a:gridCol w="1764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r>
                        <a:rPr lang="ja-JP" sz="1200" dirty="0">
                          <a:effectLst/>
                          <a:latin typeface="+mn-ea"/>
                          <a:ea typeface="+mn-ea"/>
                        </a:rPr>
                        <a:t>　</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a:effectLst/>
                          <a:latin typeface="+mn-ea"/>
                          <a:ea typeface="+mn-ea"/>
                        </a:rPr>
                        <a:t>2023</a:t>
                      </a:r>
                      <a:r>
                        <a:rPr lang="ja-JP" sz="1200" dirty="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rPr>
                        <a:t>2</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rPr>
                        <a:t>朝食欠食率（</a:t>
                      </a:r>
                      <a:r>
                        <a:rPr lang="en-US" altLang="ja-JP" sz="1200" b="1" dirty="0">
                          <a:solidFill>
                            <a:schemeClr val="tx1"/>
                          </a:solidFill>
                          <a:effectLst/>
                          <a:latin typeface="+mn-ea"/>
                          <a:ea typeface="+mn-ea"/>
                        </a:rPr>
                        <a:t>20-30</a:t>
                      </a:r>
                      <a:r>
                        <a:rPr lang="ja-JP" altLang="en-US" sz="1200" b="1" dirty="0">
                          <a:solidFill>
                            <a:schemeClr val="tx1"/>
                          </a:solidFill>
                          <a:effectLst/>
                          <a:latin typeface="+mn-ea"/>
                          <a:ea typeface="+mn-ea"/>
                        </a:rPr>
                        <a:t>歳代）（☆）</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25.2%</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H26</a:t>
                      </a:r>
                      <a:r>
                        <a:rPr lang="ja-JP" altLang="en-US"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24.8%</a:t>
                      </a:r>
                      <a:r>
                        <a:rPr lang="ja-JP" altLang="en-US" sz="1100" b="1" dirty="0">
                          <a:solidFill>
                            <a:schemeClr val="tx1"/>
                          </a:solidFill>
                          <a:effectLst/>
                          <a:latin typeface="+mn-ea"/>
                          <a:ea typeface="+mn-ea"/>
                        </a:rPr>
                        <a:t>（</a:t>
                      </a:r>
                      <a:r>
                        <a:rPr lang="en-US" altLang="ja-JP" sz="1100" b="1" dirty="0">
                          <a:solidFill>
                            <a:schemeClr val="tx1"/>
                          </a:solidFill>
                          <a:effectLst/>
                          <a:latin typeface="+mn-ea"/>
                          <a:ea typeface="+mn-ea"/>
                        </a:rPr>
                        <a:t>H29-R1</a:t>
                      </a:r>
                      <a:r>
                        <a:rPr lang="ja-JP" altLang="en-US" sz="1100" b="1" dirty="0">
                          <a:solidFill>
                            <a:schemeClr val="tx1"/>
                          </a:solidFill>
                          <a:effectLst/>
                          <a:latin typeface="+mn-ea"/>
                          <a:ea typeface="+mn-ea"/>
                        </a:rPr>
                        <a:t>平均）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15%</a:t>
                      </a:r>
                      <a:r>
                        <a:rPr lang="ja-JP" altLang="en-US" sz="1200" b="1" dirty="0">
                          <a:solidFill>
                            <a:schemeClr val="tx1"/>
                          </a:solidFill>
                          <a:effectLst/>
                          <a:latin typeface="+mn-ea"/>
                          <a:ea typeface="+mn-ea"/>
                        </a:rPr>
                        <a:t>以下</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3</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cs typeface="HG丸ｺﾞｼｯｸM-PRO"/>
                        </a:rPr>
                        <a:t>野菜摂取量（</a:t>
                      </a:r>
                      <a:r>
                        <a:rPr lang="en-US" altLang="ja-JP" sz="1200" b="1" dirty="0">
                          <a:solidFill>
                            <a:schemeClr val="tx1"/>
                          </a:solidFill>
                          <a:effectLst/>
                          <a:latin typeface="+mn-ea"/>
                          <a:ea typeface="+mn-ea"/>
                          <a:cs typeface="HG丸ｺﾞｼｯｸM-PRO"/>
                        </a:rPr>
                        <a:t>20</a:t>
                      </a:r>
                      <a:r>
                        <a:rPr lang="ja-JP" altLang="en-US" sz="1200" b="1" dirty="0">
                          <a:solidFill>
                            <a:schemeClr val="tx1"/>
                          </a:solidFill>
                          <a:effectLst/>
                          <a:latin typeface="+mn-ea"/>
                          <a:ea typeface="+mn-ea"/>
                          <a:cs typeface="HG丸ｺﾞｼｯｸM-PRO"/>
                        </a:rPr>
                        <a:t>歳以上）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269g</a:t>
                      </a:r>
                      <a:r>
                        <a:rPr lang="ja-JP" altLang="en-US" sz="1200" b="1" dirty="0">
                          <a:solidFill>
                            <a:schemeClr val="tx1"/>
                          </a:solidFill>
                          <a:effectLst/>
                          <a:latin typeface="+mn-ea"/>
                          <a:ea typeface="+mn-ea"/>
                          <a:cs typeface="HG丸ｺﾞｼｯｸM-PRO"/>
                        </a:rPr>
                        <a:t>（</a:t>
                      </a:r>
                      <a:r>
                        <a:rPr lang="en-US" altLang="ja-JP" sz="1200" b="1" dirty="0">
                          <a:solidFill>
                            <a:schemeClr val="tx1"/>
                          </a:solidFill>
                          <a:effectLst/>
                          <a:latin typeface="+mn-ea"/>
                          <a:ea typeface="+mn-ea"/>
                          <a:cs typeface="HG丸ｺﾞｼｯｸM-PRO"/>
                        </a:rPr>
                        <a:t>H26</a:t>
                      </a:r>
                      <a:r>
                        <a:rPr lang="ja-JP" altLang="en-US" sz="1200" b="1" dirty="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256g</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H29-R1</a:t>
                      </a:r>
                      <a:r>
                        <a:rPr lang="ja-JP" altLang="en-US" sz="1100" b="1" dirty="0">
                          <a:solidFill>
                            <a:schemeClr val="tx1"/>
                          </a:solidFill>
                          <a:effectLst/>
                          <a:latin typeface="+mn-ea"/>
                          <a:ea typeface="+mn-ea"/>
                          <a:cs typeface="HG丸ｺﾞｼｯｸM-PRO"/>
                        </a:rPr>
                        <a:t>平均）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350g</a:t>
                      </a:r>
                      <a:r>
                        <a:rPr lang="ja-JP" altLang="en-US" sz="1200" b="1" dirty="0">
                          <a:solidFill>
                            <a:schemeClr val="tx1"/>
                          </a:solidFill>
                          <a:effectLst/>
                          <a:latin typeface="+mn-ea"/>
                          <a:ea typeface="+mn-ea"/>
                          <a:cs typeface="HG丸ｺﾞｼｯｸM-PRO"/>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4</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cs typeface="HG丸ｺﾞｼｯｸM-PRO"/>
                        </a:rPr>
                        <a:t>食塩摂取量（</a:t>
                      </a:r>
                      <a:r>
                        <a:rPr lang="en-US" altLang="ja-JP" sz="1200" b="1" dirty="0">
                          <a:solidFill>
                            <a:schemeClr val="tx1"/>
                          </a:solidFill>
                          <a:effectLst/>
                          <a:latin typeface="+mn-ea"/>
                          <a:ea typeface="+mn-ea"/>
                          <a:cs typeface="HG丸ｺﾞｼｯｸM-PRO"/>
                        </a:rPr>
                        <a:t>20</a:t>
                      </a:r>
                      <a:r>
                        <a:rPr lang="ja-JP" altLang="en-US" sz="1200" b="1" dirty="0">
                          <a:solidFill>
                            <a:schemeClr val="tx1"/>
                          </a:solidFill>
                          <a:effectLst/>
                          <a:latin typeface="+mn-ea"/>
                          <a:ea typeface="+mn-ea"/>
                          <a:cs typeface="HG丸ｺﾞｼｯｸM-PRO"/>
                        </a:rPr>
                        <a:t>歳以上）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9.4g</a:t>
                      </a:r>
                      <a:r>
                        <a:rPr lang="ja-JP" altLang="en-US" sz="1200" b="1" dirty="0">
                          <a:solidFill>
                            <a:schemeClr val="tx1"/>
                          </a:solidFill>
                          <a:effectLst/>
                          <a:latin typeface="+mn-ea"/>
                          <a:ea typeface="+mn-ea"/>
                          <a:cs typeface="HG丸ｺﾞｼｯｸM-PRO"/>
                        </a:rPr>
                        <a:t>（</a:t>
                      </a:r>
                      <a:r>
                        <a:rPr lang="en-US" altLang="ja-JP" sz="1200" b="1" dirty="0">
                          <a:solidFill>
                            <a:schemeClr val="tx1"/>
                          </a:solidFill>
                          <a:effectLst/>
                          <a:latin typeface="+mn-ea"/>
                          <a:ea typeface="+mn-ea"/>
                          <a:cs typeface="HG丸ｺﾞｼｯｸM-PRO"/>
                        </a:rPr>
                        <a:t>H26</a:t>
                      </a:r>
                      <a:r>
                        <a:rPr lang="ja-JP" altLang="en-US" sz="1200" b="1" dirty="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9.7g</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H29-R1</a:t>
                      </a:r>
                      <a:r>
                        <a:rPr lang="ja-JP" altLang="en-US" sz="1100" b="1" dirty="0">
                          <a:solidFill>
                            <a:schemeClr val="tx1"/>
                          </a:solidFill>
                          <a:effectLst/>
                          <a:latin typeface="+mn-ea"/>
                          <a:ea typeface="+mn-ea"/>
                          <a:cs typeface="HG丸ｺﾞｼｯｸM-PRO"/>
                        </a:rPr>
                        <a:t>平均）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8g</a:t>
                      </a:r>
                      <a:r>
                        <a:rPr lang="ja-JP" altLang="en-US" sz="1200" b="1" dirty="0">
                          <a:solidFill>
                            <a:schemeClr val="tx1"/>
                          </a:solidFill>
                          <a:effectLst/>
                          <a:latin typeface="+mn-ea"/>
                          <a:ea typeface="+mn-ea"/>
                          <a:cs typeface="HG丸ｺﾞｼｯｸM-PRO"/>
                        </a:rPr>
                        <a:t>未満</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7347628"/>
                  </a:ext>
                </a:extLst>
              </a:tr>
            </a:tbl>
          </a:graphicData>
        </a:graphic>
      </p:graphicFrame>
      <p:sp>
        <p:nvSpPr>
          <p:cNvPr id="26" name="正方形/長方形 25"/>
          <p:cNvSpPr/>
          <p:nvPr/>
        </p:nvSpPr>
        <p:spPr>
          <a:xfrm>
            <a:off x="6046928" y="3208946"/>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p>
        </p:txBody>
      </p:sp>
      <p:graphicFrame>
        <p:nvGraphicFramePr>
          <p:cNvPr id="14" name="表 13"/>
          <p:cNvGraphicFramePr>
            <a:graphicFrameLocks noGrp="1"/>
          </p:cNvGraphicFramePr>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a:latin typeface="+mn-ea"/>
                          <a:ea typeface="+mn-ea"/>
                        </a:rPr>
                        <a:t>現状･課題</a:t>
                      </a:r>
                      <a:endParaRPr kumimoji="1" lang="en-US" altLang="ja-JP" sz="1600" baseline="0" dirty="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a:solidFill>
                            <a:schemeClr val="tx1"/>
                          </a:solidFill>
                          <a:latin typeface="+mn-ea"/>
                          <a:ea typeface="+mn-ea"/>
                        </a:rPr>
                        <a:t>◆ 朝食をほとんど毎日食べる人の割合は、若い世代で低くなっており、また、野菜摂取量は国の目標値（</a:t>
                      </a:r>
                      <a:r>
                        <a:rPr kumimoji="1" lang="en-US" altLang="ja-JP" sz="1200" b="1" baseline="0" dirty="0">
                          <a:solidFill>
                            <a:schemeClr val="tx1"/>
                          </a:solidFill>
                          <a:latin typeface="+mn-ea"/>
                          <a:ea typeface="+mn-ea"/>
                        </a:rPr>
                        <a:t>350g</a:t>
                      </a:r>
                      <a:r>
                        <a:rPr kumimoji="1" lang="ja-JP" altLang="en-US" sz="1200" b="1" baseline="0" dirty="0">
                          <a:solidFill>
                            <a:schemeClr val="tx1"/>
                          </a:solidFill>
                          <a:latin typeface="+mn-ea"/>
                          <a:ea typeface="+mn-ea"/>
                        </a:rPr>
                        <a:t>）よりも約</a:t>
                      </a:r>
                      <a:r>
                        <a:rPr kumimoji="1" lang="en-US" altLang="ja-JP" sz="1200" b="1" baseline="0" dirty="0">
                          <a:solidFill>
                            <a:schemeClr val="tx1"/>
                          </a:solidFill>
                          <a:latin typeface="+mn-ea"/>
                          <a:ea typeface="+mn-ea"/>
                        </a:rPr>
                        <a:t>80g</a:t>
                      </a:r>
                      <a:r>
                        <a:rPr kumimoji="1" lang="ja-JP" altLang="en-US" sz="1200" b="1" baseline="0" dirty="0">
                          <a:solidFill>
                            <a:schemeClr val="tx1"/>
                          </a:solidFill>
                          <a:latin typeface="+mn-ea"/>
                          <a:ea typeface="+mn-ea"/>
                        </a:rPr>
                        <a:t>少なく、全国平均も下回っています。</a:t>
                      </a:r>
                    </a:p>
                    <a:p>
                      <a:pPr marL="174625" indent="-174625">
                        <a:lnSpc>
                          <a:spcPct val="100000"/>
                        </a:lnSpc>
                      </a:pPr>
                      <a:endParaRPr kumimoji="1" lang="ja-JP" altLang="en-US" sz="1200" b="1" baseline="0" dirty="0">
                        <a:solidFill>
                          <a:schemeClr val="tx1"/>
                        </a:solidFill>
                        <a:latin typeface="+mn-ea"/>
                        <a:ea typeface="+mn-ea"/>
                      </a:endParaRPr>
                    </a:p>
                    <a:p>
                      <a:pPr marL="174625" indent="-174625">
                        <a:lnSpc>
                          <a:spcPct val="100000"/>
                        </a:lnSpc>
                      </a:pPr>
                      <a:r>
                        <a:rPr kumimoji="1" lang="ja-JP" altLang="en-US" sz="1200" b="1" baseline="0" dirty="0">
                          <a:solidFill>
                            <a:schemeClr val="tx1"/>
                          </a:solidFill>
                          <a:latin typeface="+mn-ea"/>
                          <a:ea typeface="+mn-ea"/>
                        </a:rPr>
                        <a:t>◆ 生活習慣病を予防するために、栄養バランスのとれた食事をとる習慣をつけ、日頃から減塩や野菜摂取を心がけるなど、健康的な食生活を送る実践が求められます。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22" name="角丸四角形 21"/>
          <p:cNvSpPr/>
          <p:nvPr/>
        </p:nvSpPr>
        <p:spPr>
          <a:xfrm>
            <a:off x="357909" y="1863824"/>
            <a:ext cx="9144000" cy="3024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23" name="角丸四角形 22"/>
          <p:cNvSpPr/>
          <p:nvPr/>
        </p:nvSpPr>
        <p:spPr>
          <a:xfrm>
            <a:off x="357909" y="1431824"/>
            <a:ext cx="2088000" cy="432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bg1"/>
                </a:solidFill>
              </a:rPr>
              <a:t>みんなでめざす目標</a:t>
            </a:r>
          </a:p>
        </p:txBody>
      </p:sp>
      <p:sp>
        <p:nvSpPr>
          <p:cNvPr id="21" name="角丸四角形 20"/>
          <p:cNvSpPr/>
          <p:nvPr/>
        </p:nvSpPr>
        <p:spPr>
          <a:xfrm>
            <a:off x="2445909" y="1431824"/>
            <a:ext cx="7056000" cy="432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朝食欠食率を低くします　～朝ごはんや野菜をしっかり食べましょう～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15</a:t>
            </a:fld>
            <a:endParaRPr kumimoji="1" lang="ja-JP" altLang="en-US"/>
          </a:p>
        </p:txBody>
      </p:sp>
      <p:pic>
        <p:nvPicPr>
          <p:cNvPr id="19" name="図 18"/>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24286200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nvGraphicFramePr>
        <p:xfrm>
          <a:off x="477311" y="434454"/>
          <a:ext cx="8928000" cy="6053924"/>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3438849">
                <a:tc>
                  <a:txBody>
                    <a:bodyPr/>
                    <a:lstStyle/>
                    <a:p>
                      <a:pPr>
                        <a:lnSpc>
                          <a:spcPct val="1000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ct val="100000"/>
                        </a:lnSpc>
                      </a:pPr>
                      <a:r>
                        <a:rPr kumimoji="1" lang="ja-JP" altLang="en-US" sz="1600" baseline="0" dirty="0">
                          <a:latin typeface="+mn-ea"/>
                          <a:ea typeface="+mn-ea"/>
                        </a:rPr>
                        <a:t>取組</a:t>
                      </a: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地域における栄養相談への支援、栄養管理の質の向上</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■大阪府栄養士会による子ども料理教室の開催</a:t>
                      </a:r>
                      <a:r>
                        <a:rPr kumimoji="1" lang="en-US" altLang="ja-JP" sz="1100" b="1" baseline="0" dirty="0">
                          <a:solidFill>
                            <a:schemeClr val="tx1"/>
                          </a:solidFill>
                          <a:latin typeface="+mn-ea"/>
                          <a:ea typeface="+mn-ea"/>
                        </a:rPr>
                        <a:t>【3</a:t>
                      </a:r>
                      <a:r>
                        <a:rPr kumimoji="1" lang="ja-JP" altLang="en-US" sz="1100" b="1" baseline="0" dirty="0">
                          <a:solidFill>
                            <a:schemeClr val="tx1"/>
                          </a:solidFill>
                          <a:latin typeface="+mn-ea"/>
                          <a:ea typeface="+mn-ea"/>
                        </a:rPr>
                        <a:t>回</a:t>
                      </a:r>
                      <a:r>
                        <a:rPr kumimoji="1" lang="en-US" altLang="ja-JP" sz="11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■大阪府栄養士会による無料栄養食事相談の実施</a:t>
                      </a:r>
                      <a:r>
                        <a:rPr kumimoji="1" lang="en-US" altLang="ja-JP" sz="1100" b="1" baseline="0" dirty="0">
                          <a:solidFill>
                            <a:schemeClr val="tx1"/>
                          </a:solidFill>
                          <a:latin typeface="+mn-ea"/>
                          <a:ea typeface="+mn-ea"/>
                        </a:rPr>
                        <a:t>【31</a:t>
                      </a:r>
                      <a:r>
                        <a:rPr kumimoji="1" lang="ja-JP" altLang="en-US" sz="1100" b="1" baseline="0" dirty="0">
                          <a:solidFill>
                            <a:schemeClr val="tx1"/>
                          </a:solidFill>
                          <a:latin typeface="+mn-ea"/>
                          <a:ea typeface="+mn-ea"/>
                        </a:rPr>
                        <a:t>件</a:t>
                      </a:r>
                      <a:r>
                        <a:rPr kumimoji="1" lang="en-US" altLang="ja-JP" sz="1100" b="1" baseline="0" dirty="0">
                          <a:solidFill>
                            <a:schemeClr val="tx1"/>
                          </a:solidFill>
                          <a:latin typeface="+mn-ea"/>
                          <a:ea typeface="+mn-ea"/>
                        </a:rPr>
                        <a:t>】</a:t>
                      </a:r>
                      <a:r>
                        <a:rPr kumimoji="1" lang="ja-JP" altLang="en-US" sz="1100" b="1" baseline="0" dirty="0">
                          <a:solidFill>
                            <a:schemeClr val="tx1"/>
                          </a:solidFill>
                          <a:latin typeface="+mn-ea"/>
                          <a:ea typeface="+mn-ea"/>
                        </a:rPr>
                        <a:t>（登録管理栄養士数</a:t>
                      </a:r>
                      <a:r>
                        <a:rPr kumimoji="1" lang="en-US" altLang="ja-JP" sz="1100" b="1" baseline="0" dirty="0">
                          <a:solidFill>
                            <a:schemeClr val="tx1"/>
                          </a:solidFill>
                          <a:latin typeface="+mn-ea"/>
                          <a:ea typeface="+mn-ea"/>
                        </a:rPr>
                        <a:t>226</a:t>
                      </a:r>
                      <a:r>
                        <a:rPr kumimoji="1" lang="ja-JP" altLang="en-US" sz="1100" b="1" baseline="0" dirty="0">
                          <a:solidFill>
                            <a:schemeClr val="tx1"/>
                          </a:solidFill>
                          <a:latin typeface="+mn-ea"/>
                          <a:ea typeface="+mn-ea"/>
                        </a:rPr>
                        <a:t>名、日本栄養士会認定栄養ケア・ステーション</a:t>
                      </a:r>
                      <a:r>
                        <a:rPr kumimoji="1" lang="en-US" altLang="ja-JP" sz="1100" b="1" baseline="0" dirty="0">
                          <a:solidFill>
                            <a:schemeClr val="tx1"/>
                          </a:solidFill>
                          <a:latin typeface="+mn-ea"/>
                          <a:ea typeface="+mn-ea"/>
                        </a:rPr>
                        <a:t>22</a:t>
                      </a:r>
                      <a:r>
                        <a:rPr kumimoji="1" lang="ja-JP" altLang="en-US" sz="1100" b="1" baseline="0" dirty="0">
                          <a:solidFill>
                            <a:schemeClr val="tx1"/>
                          </a:solidFill>
                          <a:latin typeface="+mn-ea"/>
                          <a:ea typeface="+mn-ea"/>
                        </a:rPr>
                        <a:t>団体、大阪府栄養士会登録栄養ケアチーム</a:t>
                      </a:r>
                      <a:r>
                        <a:rPr kumimoji="1" lang="en-US" altLang="ja-JP" sz="1100" b="1" baseline="0" dirty="0">
                          <a:solidFill>
                            <a:schemeClr val="tx1"/>
                          </a:solidFill>
                          <a:latin typeface="+mn-ea"/>
                          <a:ea typeface="+mn-ea"/>
                        </a:rPr>
                        <a:t>14</a:t>
                      </a:r>
                      <a:r>
                        <a:rPr kumimoji="1" lang="ja-JP" altLang="en-US" sz="1100" b="1" baseline="0" dirty="0">
                          <a:solidFill>
                            <a:schemeClr val="tx1"/>
                          </a:solidFill>
                          <a:latin typeface="+mn-ea"/>
                          <a:ea typeface="+mn-ea"/>
                        </a:rPr>
                        <a:t>団体）</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■保健所における特定給食施設指導において学校・企業での</a:t>
                      </a:r>
                      <a:r>
                        <a:rPr kumimoji="1" lang="en-US" altLang="ja-JP" sz="1100" b="1" baseline="0" dirty="0">
                          <a:solidFill>
                            <a:schemeClr val="tx1"/>
                          </a:solidFill>
                          <a:latin typeface="+mn-ea"/>
                          <a:ea typeface="+mn-ea"/>
                        </a:rPr>
                        <a:t>V.O.S.</a:t>
                      </a:r>
                      <a:r>
                        <a:rPr kumimoji="1" lang="ja-JP" altLang="en-US" sz="1100" b="1" baseline="0" dirty="0">
                          <a:solidFill>
                            <a:schemeClr val="tx1"/>
                          </a:solidFill>
                          <a:latin typeface="+mn-ea"/>
                          <a:ea typeface="+mn-ea"/>
                        </a:rPr>
                        <a:t>メニュー等の提供推進</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i="0" u="sng" baseline="0" dirty="0">
                          <a:solidFill>
                            <a:schemeClr val="tx1"/>
                          </a:solidFill>
                          <a:latin typeface="+mn-ea"/>
                          <a:ea typeface="+mn-ea"/>
                        </a:rPr>
                        <a:t>大学や企業等との連携による食生活の改善</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■府内全大学職員を対象とした大学生の健康づくり推進のための研修会を実施</a:t>
                      </a:r>
                      <a:r>
                        <a:rPr kumimoji="1" lang="en-US" altLang="ja-JP" sz="1100" b="1" baseline="0" dirty="0">
                          <a:solidFill>
                            <a:schemeClr val="tx1"/>
                          </a:solidFill>
                          <a:latin typeface="+mn-ea"/>
                          <a:ea typeface="+mn-ea"/>
                        </a:rPr>
                        <a:t>【21</a:t>
                      </a:r>
                      <a:r>
                        <a:rPr kumimoji="1" lang="ja-JP" altLang="en-US" sz="1100" b="1" baseline="0" dirty="0">
                          <a:solidFill>
                            <a:schemeClr val="tx1"/>
                          </a:solidFill>
                          <a:latin typeface="+mn-ea"/>
                          <a:ea typeface="+mn-ea"/>
                        </a:rPr>
                        <a:t>大学･</a:t>
                      </a:r>
                      <a:r>
                        <a:rPr kumimoji="1" lang="en-US" altLang="ja-JP" sz="1100" b="1" baseline="0" dirty="0">
                          <a:solidFill>
                            <a:schemeClr val="tx1"/>
                          </a:solidFill>
                          <a:latin typeface="+mn-ea"/>
                          <a:ea typeface="+mn-ea"/>
                        </a:rPr>
                        <a:t>10</a:t>
                      </a:r>
                      <a:r>
                        <a:rPr kumimoji="1" lang="ja-JP" altLang="en-US" sz="1100" b="1" baseline="0" dirty="0">
                          <a:solidFill>
                            <a:schemeClr val="tx1"/>
                          </a:solidFill>
                          <a:latin typeface="+mn-ea"/>
                          <a:ea typeface="+mn-ea"/>
                        </a:rPr>
                        <a:t>保健所</a:t>
                      </a:r>
                      <a:r>
                        <a:rPr kumimoji="1" lang="en-US" altLang="ja-JP" sz="1100" b="1" baseline="0" dirty="0">
                          <a:solidFill>
                            <a:schemeClr val="tx1"/>
                          </a:solidFill>
                          <a:latin typeface="+mn-ea"/>
                          <a:ea typeface="+mn-ea"/>
                        </a:rPr>
                        <a:t>(40</a:t>
                      </a:r>
                      <a:r>
                        <a:rPr kumimoji="1" lang="ja-JP" altLang="en-US" sz="1100" b="1" baseline="0" dirty="0">
                          <a:solidFill>
                            <a:schemeClr val="tx1"/>
                          </a:solidFill>
                          <a:latin typeface="+mn-ea"/>
                          <a:ea typeface="+mn-ea"/>
                        </a:rPr>
                        <a:t>名</a:t>
                      </a:r>
                      <a:r>
                        <a:rPr kumimoji="1" lang="en-US" altLang="ja-JP" sz="1100" b="1" baseline="0" dirty="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■大阪ヘルシー外食推進協議会との連携事業として、「うちのお店も健康づくり応援団の店」を対象としたヘルシー外食コンテストを開催</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■近畿大学と連携し、知事と学生の出演による</a:t>
                      </a:r>
                      <a:r>
                        <a:rPr kumimoji="1" lang="en-US" altLang="ja-JP" sz="1100" b="1" baseline="0" dirty="0">
                          <a:solidFill>
                            <a:schemeClr val="tx1"/>
                          </a:solidFill>
                          <a:latin typeface="+mn-ea"/>
                          <a:ea typeface="+mn-ea"/>
                        </a:rPr>
                        <a:t>V.O.S.</a:t>
                      </a:r>
                      <a:r>
                        <a:rPr kumimoji="1" lang="ja-JP" altLang="en-US" sz="1100" b="1" baseline="0" dirty="0">
                          <a:solidFill>
                            <a:schemeClr val="tx1"/>
                          </a:solidFill>
                          <a:latin typeface="+mn-ea"/>
                          <a:ea typeface="+mn-ea"/>
                        </a:rPr>
                        <a:t>メニュー紹介動画を作成し、「食育ワクワク</a:t>
                      </a:r>
                      <a:r>
                        <a:rPr kumimoji="1" lang="en-US" altLang="ja-JP" sz="1100" b="1" baseline="0" dirty="0">
                          <a:solidFill>
                            <a:schemeClr val="tx1"/>
                          </a:solidFill>
                          <a:latin typeface="+mn-ea"/>
                          <a:ea typeface="+mn-ea"/>
                        </a:rPr>
                        <a:t>EXPO</a:t>
                      </a:r>
                      <a:r>
                        <a:rPr kumimoji="1" lang="ja-JP" altLang="en-US" sz="1100" b="1" baseline="0" dirty="0">
                          <a:solidFill>
                            <a:schemeClr val="tx1"/>
                          </a:solidFill>
                          <a:latin typeface="+mn-ea"/>
                          <a:ea typeface="+mn-ea"/>
                        </a:rPr>
                        <a:t>」の会場で上映</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「食育」など食生活の改善に向けた普及啓発</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■食育推進ネットワーク会議や食品企業等と連携し、「食育ワクワク</a:t>
                      </a:r>
                      <a:r>
                        <a:rPr kumimoji="1" lang="en-US" altLang="ja-JP" sz="1100" b="1" baseline="0" dirty="0">
                          <a:solidFill>
                            <a:schemeClr val="tx1"/>
                          </a:solidFill>
                          <a:latin typeface="+mn-ea"/>
                          <a:ea typeface="+mn-ea"/>
                        </a:rPr>
                        <a:t>EXPO</a:t>
                      </a:r>
                      <a:r>
                        <a:rPr kumimoji="1" lang="ja-JP" altLang="en-US" sz="1100" b="1" baseline="0" dirty="0">
                          <a:solidFill>
                            <a:schemeClr val="tx1"/>
                          </a:solidFill>
                          <a:latin typeface="+mn-ea"/>
                          <a:ea typeface="+mn-ea"/>
                        </a:rPr>
                        <a:t>」を開催</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　</a:t>
                      </a:r>
                      <a:r>
                        <a:rPr kumimoji="1" lang="en-US" altLang="ja-JP" sz="1100" b="1" baseline="0" dirty="0">
                          <a:solidFill>
                            <a:schemeClr val="tx1"/>
                          </a:solidFill>
                          <a:latin typeface="+mn-ea"/>
                          <a:ea typeface="+mn-ea"/>
                        </a:rPr>
                        <a:t>【1/6</a:t>
                      </a:r>
                      <a:r>
                        <a:rPr kumimoji="1" lang="ja-JP" altLang="en-US" sz="1100" b="1" baseline="0" dirty="0">
                          <a:solidFill>
                            <a:schemeClr val="tx1"/>
                          </a:solidFill>
                          <a:latin typeface="+mn-ea"/>
                          <a:ea typeface="+mn-ea"/>
                        </a:rPr>
                        <a:t>＠阪急うめだホール（阪急百貨店うめだ本店</a:t>
                      </a:r>
                      <a:r>
                        <a:rPr kumimoji="1" lang="en-US" altLang="ja-JP" sz="1100" b="1" baseline="0" dirty="0">
                          <a:solidFill>
                            <a:schemeClr val="tx1"/>
                          </a:solidFill>
                          <a:latin typeface="+mn-ea"/>
                          <a:ea typeface="+mn-ea"/>
                        </a:rPr>
                        <a:t>9</a:t>
                      </a:r>
                      <a:r>
                        <a:rPr kumimoji="1" lang="ja-JP" altLang="en-US" sz="1100" b="1" baseline="0" dirty="0">
                          <a:solidFill>
                            <a:schemeClr val="tx1"/>
                          </a:solidFill>
                          <a:latin typeface="+mn-ea"/>
                          <a:ea typeface="+mn-ea"/>
                        </a:rPr>
                        <a:t>階） 参加者　約</a:t>
                      </a:r>
                      <a:r>
                        <a:rPr kumimoji="1" lang="en-US" altLang="ja-JP" sz="1100" b="1" baseline="0" dirty="0">
                          <a:solidFill>
                            <a:schemeClr val="tx1"/>
                          </a:solidFill>
                          <a:latin typeface="+mn-ea"/>
                          <a:ea typeface="+mn-ea"/>
                        </a:rPr>
                        <a:t>1,800</a:t>
                      </a:r>
                      <a:r>
                        <a:rPr kumimoji="1" lang="ja-JP" altLang="en-US" sz="1100" b="1" baseline="0" dirty="0">
                          <a:solidFill>
                            <a:schemeClr val="tx1"/>
                          </a:solidFill>
                          <a:latin typeface="+mn-ea"/>
                          <a:ea typeface="+mn-ea"/>
                        </a:rPr>
                        <a:t>名</a:t>
                      </a:r>
                      <a:r>
                        <a:rPr kumimoji="1" lang="en-US" altLang="ja-JP" sz="11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■保育所等の栄養士、調理員等を対象に「食事プロセスＰＤＣＡ</a:t>
                      </a:r>
                      <a:r>
                        <a:rPr kumimoji="1" lang="en-US" altLang="ja-JP" sz="1100" b="1" baseline="0" dirty="0">
                          <a:solidFill>
                            <a:schemeClr val="tx1"/>
                          </a:solidFill>
                          <a:latin typeface="+mn-ea"/>
                          <a:ea typeface="+mn-ea"/>
                        </a:rPr>
                        <a:t>2020</a:t>
                      </a:r>
                      <a:r>
                        <a:rPr kumimoji="1" lang="ja-JP" altLang="en-US" sz="1100" b="1" baseline="0" dirty="0">
                          <a:solidFill>
                            <a:schemeClr val="tx1"/>
                          </a:solidFill>
                          <a:latin typeface="+mn-ea"/>
                          <a:ea typeface="+mn-ea"/>
                        </a:rPr>
                        <a:t>年版」の普及・啓発研修会を開催</a:t>
                      </a:r>
                    </a:p>
                    <a:p>
                      <a:pPr marL="174625" indent="-174625">
                        <a:lnSpc>
                          <a:spcPct val="100000"/>
                        </a:lnSpc>
                      </a:pPr>
                      <a:r>
                        <a:rPr kumimoji="1" lang="ja-JP" altLang="en-US" sz="1100" b="1" baseline="0" dirty="0">
                          <a:solidFill>
                            <a:schemeClr val="tx1"/>
                          </a:solidFill>
                          <a:latin typeface="+mn-ea"/>
                          <a:ea typeface="+mn-ea"/>
                        </a:rPr>
                        <a:t>■「脳の働きから考える乳幼児期の食育の重要性」をテーマとした児童福祉施設研修会（食事提供関係：栄養士・調理員等対象）を実施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■学校給食に関する管理職研修会のオンデマンド配信</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■「うちのお店も健康づくり応援団の店」協力店に対して、掲示物等の情報発信ツールを提供</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9503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今後の</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課題等</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a:t>
                      </a:r>
                      <a:r>
                        <a:rPr kumimoji="1" lang="en-US" altLang="ja-JP" sz="1100" b="1" baseline="0" dirty="0">
                          <a:solidFill>
                            <a:schemeClr val="tx1"/>
                          </a:solidFill>
                          <a:latin typeface="+mn-ea"/>
                          <a:ea typeface="+mn-ea"/>
                        </a:rPr>
                        <a:t>V.O.S.</a:t>
                      </a:r>
                      <a:r>
                        <a:rPr kumimoji="1" lang="ja-JP" altLang="en-US" sz="1100" b="1" baseline="0" dirty="0">
                          <a:solidFill>
                            <a:schemeClr val="tx1"/>
                          </a:solidFill>
                          <a:latin typeface="+mn-ea"/>
                          <a:ea typeface="+mn-ea"/>
                        </a:rPr>
                        <a:t>ロゴマーク使用承認数の増加、「</a:t>
                      </a:r>
                      <a:r>
                        <a:rPr kumimoji="1" lang="en-US" altLang="ja-JP" sz="1100" b="1" baseline="0" dirty="0">
                          <a:solidFill>
                            <a:schemeClr val="tx1"/>
                          </a:solidFill>
                          <a:latin typeface="+mn-ea"/>
                          <a:ea typeface="+mn-ea"/>
                        </a:rPr>
                        <a:t>V.O.S.</a:t>
                      </a:r>
                      <a:r>
                        <a:rPr kumimoji="1" lang="ja-JP" altLang="en-US" sz="1100" b="1" baseline="0" dirty="0">
                          <a:solidFill>
                            <a:schemeClr val="tx1"/>
                          </a:solidFill>
                          <a:latin typeface="+mn-ea"/>
                          <a:ea typeface="+mn-ea"/>
                        </a:rPr>
                        <a:t>」及び「うちのお店も健康づくり応援団の店」の認知度向上</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■若い世代における食生活の改善</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■飲食店主等の健康・栄養への関心向上</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次年度の主な取組</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■大阪府栄養士会と連携し、在宅療養者の栄養ケアを担う人材の資質向上、推進体制の構築</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■全大学に学生の栄養・食生活に関する情報等の健康情報を発信</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■大阪ヘルシー外食推進協議会、連携協定企業等と連携した啓発事業の展開</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■大阪府食育推進ネットワーク会議を中心とした事業実施、参画団体と連携・協働した取組みの推進</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■府ホームページのほか、保健所、関係団体からの情報発信</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648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最終予算（案）</a:t>
                      </a:r>
                      <a:endParaRPr kumimoji="1" lang="en-US" altLang="ja-JP"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（主要事業）</a:t>
                      </a:r>
                      <a:endParaRPr kumimoji="1" lang="en-US" altLang="ja-JP"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a:solidFill>
                            <a:schemeClr val="tx1"/>
                          </a:solidFill>
                          <a:latin typeface="+mn-ea"/>
                          <a:ea typeface="+mn-ea"/>
                        </a:rPr>
                        <a:t>健康・栄養対策費（</a:t>
                      </a:r>
                      <a:r>
                        <a:rPr kumimoji="1" lang="en-US" altLang="ja-JP" sz="1100" baseline="0" dirty="0">
                          <a:solidFill>
                            <a:schemeClr val="tx1"/>
                          </a:solidFill>
                          <a:latin typeface="+mn-ea"/>
                          <a:ea typeface="+mn-ea"/>
                        </a:rPr>
                        <a:t>12,624</a:t>
                      </a:r>
                      <a:r>
                        <a:rPr kumimoji="1" lang="ja-JP" altLang="en-US" sz="1100" baseline="0" dirty="0">
                          <a:solidFill>
                            <a:schemeClr val="tx1"/>
                          </a:solidFill>
                          <a:latin typeface="+mn-ea"/>
                          <a:ea typeface="+mn-ea"/>
                        </a:rPr>
                        <a:t>千円）、健康キャンパス・プロジェクト事業（</a:t>
                      </a:r>
                      <a:r>
                        <a:rPr kumimoji="1" lang="en-US" altLang="ja-JP" sz="1100" baseline="0" dirty="0">
                          <a:solidFill>
                            <a:schemeClr val="tx1"/>
                          </a:solidFill>
                          <a:latin typeface="+mn-ea"/>
                          <a:ea typeface="+mn-ea"/>
                        </a:rPr>
                        <a:t>2,460</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8" name="グループ化 17"/>
          <p:cNvGrpSpPr/>
          <p:nvPr/>
        </p:nvGrpSpPr>
        <p:grpSpPr>
          <a:xfrm>
            <a:off x="586435" y="2487173"/>
            <a:ext cx="792000" cy="720000"/>
            <a:chOff x="-2122749" y="3293333"/>
            <a:chExt cx="792000" cy="720000"/>
          </a:xfrm>
        </p:grpSpPr>
        <p:sp>
          <p:nvSpPr>
            <p:cNvPr id="19" name="角丸四角形 18"/>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a:ln w="0"/>
                  <a:solidFill>
                    <a:srgbClr val="193F61"/>
                  </a:solidFill>
                  <a:latin typeface="+mn-ea"/>
                </a:rPr>
                <a:t>本年度評価</a:t>
              </a:r>
              <a:endParaRPr kumimoji="1" lang="en-US" altLang="ja-JP" sz="1100" b="1" spc="-100" dirty="0">
                <a:ln w="0"/>
                <a:solidFill>
                  <a:srgbClr val="193F61"/>
                </a:solidFill>
                <a:latin typeface="+mn-ea"/>
              </a:endParaRPr>
            </a:p>
            <a:p>
              <a:pPr algn="ctr"/>
              <a:endParaRPr kumimoji="1" lang="en-US" altLang="ja-JP" sz="500" b="1" spc="-100" dirty="0">
                <a:ln w="0"/>
                <a:solidFill>
                  <a:srgbClr val="193F61"/>
                </a:solidFill>
                <a:latin typeface="+mn-ea"/>
              </a:endParaRPr>
            </a:p>
            <a:p>
              <a:pPr algn="ctr">
                <a:lnSpc>
                  <a:spcPts val="1600"/>
                </a:lnSpc>
              </a:pPr>
              <a:r>
                <a:rPr kumimoji="1" lang="ja-JP" altLang="en-US" sz="1400" b="1" spc="-100" dirty="0">
                  <a:ln w="0"/>
                  <a:solidFill>
                    <a:srgbClr val="193F61"/>
                  </a:solidFill>
                  <a:latin typeface="+mn-ea"/>
                </a:rPr>
                <a:t>概ね</a:t>
              </a:r>
              <a:endParaRPr kumimoji="1" lang="en-US" altLang="ja-JP" sz="1400" b="1" spc="-100" dirty="0">
                <a:ln w="0"/>
                <a:solidFill>
                  <a:srgbClr val="193F61"/>
                </a:solidFill>
                <a:latin typeface="+mn-ea"/>
              </a:endParaRPr>
            </a:p>
            <a:p>
              <a:pPr algn="ctr">
                <a:lnSpc>
                  <a:spcPts val="1600"/>
                </a:lnSpc>
              </a:pPr>
              <a:r>
                <a:rPr kumimoji="1" lang="ja-JP" altLang="en-US" sz="1400" b="1" spc="-250" dirty="0">
                  <a:ln w="0"/>
                  <a:solidFill>
                    <a:srgbClr val="193F61"/>
                  </a:solidFill>
                  <a:latin typeface="+mn-ea"/>
                </a:rPr>
                <a:t>予定</a:t>
              </a:r>
              <a:r>
                <a:rPr kumimoji="1" lang="ja-JP" altLang="en-US" sz="1400" b="1" spc="-350" dirty="0">
                  <a:ln w="0"/>
                  <a:solidFill>
                    <a:srgbClr val="193F61"/>
                  </a:solidFill>
                  <a:latin typeface="+mn-ea"/>
                </a:rPr>
                <a:t>どおり</a:t>
              </a:r>
            </a:p>
          </p:txBody>
        </p:sp>
        <p:cxnSp>
          <p:nvCxnSpPr>
            <p:cNvPr id="20" name="直線コネクタ 19"/>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16</a:t>
            </a:fld>
            <a:endParaRPr kumimoji="1" lang="ja-JP" altLang="en-US"/>
          </a:p>
        </p:txBody>
      </p:sp>
    </p:spTree>
    <p:extLst>
      <p:ext uri="{BB962C8B-B14F-4D97-AF65-F5344CB8AC3E}">
        <p14:creationId xmlns:p14="http://schemas.microsoft.com/office/powerpoint/2010/main" val="1122936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　　１　生活習慣病の予防（生活習慣の改善）</a:t>
            </a: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（３）身体活動・運動</a:t>
            </a:r>
            <a:r>
              <a:rPr kumimoji="1" lang="ja-JP" altLang="en-US" sz="2000" b="1" dirty="0">
                <a:solidFill>
                  <a:schemeClr val="bg1"/>
                </a:solidFill>
              </a:rPr>
              <a:t>　</a:t>
            </a:r>
            <a:r>
              <a:rPr kumimoji="1" lang="ja-JP" altLang="en-US" sz="1600" b="1" dirty="0">
                <a:solidFill>
                  <a:schemeClr val="bg1"/>
                </a:solidFill>
              </a:rPr>
              <a:t>計画 </a:t>
            </a:r>
            <a:r>
              <a:rPr kumimoji="1" lang="en-US" altLang="ja-JP" sz="1600" b="1" dirty="0">
                <a:solidFill>
                  <a:schemeClr val="bg1"/>
                </a:solidFill>
              </a:rPr>
              <a:t>P.51-52</a:t>
            </a:r>
          </a:p>
        </p:txBody>
      </p:sp>
      <p:sp>
        <p:nvSpPr>
          <p:cNvPr id="17" name="正方形/長方形 16"/>
          <p:cNvSpPr/>
          <p:nvPr/>
        </p:nvSpPr>
        <p:spPr>
          <a:xfrm>
            <a:off x="363222" y="2291595"/>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602690"/>
            <a:ext cx="8856000" cy="504000"/>
          </a:xfrm>
          <a:prstGeom prst="rect">
            <a:avLst/>
          </a:prstGeom>
        </p:spPr>
        <p:txBody>
          <a:bodyPr wrap="square" lIns="36000" tIns="72000" rIns="36000" bIns="36000">
            <a:noAutofit/>
          </a:bodyPr>
          <a:lstStyle/>
          <a:p>
            <a:r>
              <a:rPr lang="ja-JP" altLang="en-US" sz="1200" b="1" dirty="0">
                <a:latin typeface="+mn-ea"/>
              </a:rPr>
              <a:t>▽生活習慣病の予防、健康の保持・向上を図るため、日常生活における「身体活動・運動」量を増やし、習慣的に取り組みます。</a:t>
            </a:r>
          </a:p>
        </p:txBody>
      </p:sp>
      <p:sp>
        <p:nvSpPr>
          <p:cNvPr id="24" name="正方形/長方形 23"/>
          <p:cNvSpPr/>
          <p:nvPr/>
        </p:nvSpPr>
        <p:spPr>
          <a:xfrm>
            <a:off x="363222" y="3127054"/>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行政等が取り組む数値目標</a:t>
            </a:r>
            <a:r>
              <a:rPr lang="en-US" altLang="ja-JP" sz="1600" b="1" dirty="0">
                <a:latin typeface="+mn-ea"/>
              </a:rPr>
              <a:t>】</a:t>
            </a:r>
            <a:endParaRPr lang="ja-JP" altLang="en-US" sz="1600" b="1" dirty="0">
              <a:latin typeface="+mn-ea"/>
            </a:endParaRPr>
          </a:p>
        </p:txBody>
      </p:sp>
      <p:graphicFrame>
        <p:nvGraphicFramePr>
          <p:cNvPr id="25" name="表 24"/>
          <p:cNvGraphicFramePr>
            <a:graphicFrameLocks noGrp="1"/>
          </p:cNvGraphicFramePr>
          <p:nvPr/>
        </p:nvGraphicFramePr>
        <p:xfrm>
          <a:off x="532234" y="3489217"/>
          <a:ext cx="8820000" cy="1046018"/>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168000">
                  <a:extLst>
                    <a:ext uri="{9D8B030D-6E8A-4147-A177-3AD203B41FA5}">
                      <a16:colId xmlns:a16="http://schemas.microsoft.com/office/drawing/2014/main" val="20001"/>
                    </a:ext>
                  </a:extLst>
                </a:gridCol>
                <a:gridCol w="1764000">
                  <a:extLst>
                    <a:ext uri="{9D8B030D-6E8A-4147-A177-3AD203B41FA5}">
                      <a16:colId xmlns:a16="http://schemas.microsoft.com/office/drawing/2014/main" val="2249044847"/>
                    </a:ext>
                  </a:extLst>
                </a:gridCol>
                <a:gridCol w="1764000">
                  <a:extLst>
                    <a:ext uri="{9D8B030D-6E8A-4147-A177-3AD203B41FA5}">
                      <a16:colId xmlns:a16="http://schemas.microsoft.com/office/drawing/2014/main" val="20002"/>
                    </a:ext>
                  </a:extLst>
                </a:gridCol>
                <a:gridCol w="1764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r>
                        <a:rPr lang="ja-JP" sz="1200" dirty="0">
                          <a:effectLst/>
                          <a:latin typeface="+mn-ea"/>
                          <a:ea typeface="+mn-ea"/>
                        </a:rPr>
                        <a:t>　</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a:effectLst/>
                          <a:latin typeface="+mn-ea"/>
                          <a:ea typeface="+mn-ea"/>
                        </a:rPr>
                        <a:t>2023</a:t>
                      </a:r>
                      <a:r>
                        <a:rPr lang="ja-JP" sz="1200" dirty="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rPr>
                        <a:t>5</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rPr>
                        <a:t>運動習慣のある者（＊）の割合（☆）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60.8%</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H28</a:t>
                      </a:r>
                      <a:r>
                        <a:rPr lang="ja-JP" altLang="en-US"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58.3%</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R3</a:t>
                      </a:r>
                      <a:r>
                        <a:rPr lang="ja-JP" altLang="en-US" sz="1200" b="1" dirty="0">
                          <a:solidFill>
                            <a:schemeClr val="tx1"/>
                          </a:solidFill>
                          <a:effectLst/>
                          <a:latin typeface="+mn-ea"/>
                          <a:ea typeface="+mn-ea"/>
                        </a:rPr>
                        <a:t>）</a:t>
                      </a:r>
                      <a:endParaRPr lang="en-US" altLang="ja-JP" sz="1200" b="1" dirty="0">
                        <a:solidFill>
                          <a:schemeClr val="tx1"/>
                        </a:solidFill>
                        <a:effectLst/>
                        <a:latin typeface="+mn-ea"/>
                        <a:ea typeface="+mn-ea"/>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67%</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6</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cs typeface="HG丸ｺﾞｼｯｸM-PRO"/>
                        </a:rPr>
                        <a:t>日常生活における歩数（男性</a:t>
                      </a:r>
                      <a:r>
                        <a:rPr lang="en-US" altLang="ja-JP" sz="1200" b="1" dirty="0">
                          <a:solidFill>
                            <a:schemeClr val="tx1"/>
                          </a:solidFill>
                          <a:effectLst/>
                          <a:latin typeface="+mn-ea"/>
                          <a:ea typeface="+mn-ea"/>
                          <a:cs typeface="HG丸ｺﾞｼｯｸM-PRO"/>
                        </a:rPr>
                        <a:t>/</a:t>
                      </a:r>
                      <a:r>
                        <a:rPr lang="ja-JP" altLang="en-US" sz="1200" b="1" dirty="0">
                          <a:solidFill>
                            <a:schemeClr val="tx1"/>
                          </a:solidFill>
                          <a:effectLst/>
                          <a:latin typeface="+mn-ea"/>
                          <a:ea typeface="+mn-ea"/>
                          <a:cs typeface="HG丸ｺﾞｼｯｸM-PRO"/>
                        </a:rPr>
                        <a:t>女性）</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7,524</a:t>
                      </a:r>
                      <a:r>
                        <a:rPr lang="ja-JP" altLang="en-US" sz="1200" b="1" dirty="0">
                          <a:solidFill>
                            <a:schemeClr val="tx1"/>
                          </a:solidFill>
                          <a:effectLst/>
                          <a:latin typeface="+mn-ea"/>
                          <a:ea typeface="+mn-ea"/>
                          <a:cs typeface="HG丸ｺﾞｼｯｸM-PRO"/>
                        </a:rPr>
                        <a:t>歩</a:t>
                      </a:r>
                      <a:r>
                        <a:rPr lang="en-US" altLang="ja-JP" sz="1200" b="1" dirty="0">
                          <a:solidFill>
                            <a:schemeClr val="tx1"/>
                          </a:solidFill>
                          <a:effectLst/>
                          <a:latin typeface="+mn-ea"/>
                          <a:ea typeface="+mn-ea"/>
                          <a:cs typeface="HG丸ｺﾞｼｯｸM-PRO"/>
                        </a:rPr>
                        <a:t>/6,579</a:t>
                      </a:r>
                      <a:r>
                        <a:rPr lang="ja-JP" altLang="en-US" sz="1200" b="1" dirty="0">
                          <a:solidFill>
                            <a:schemeClr val="tx1"/>
                          </a:solidFill>
                          <a:effectLst/>
                          <a:latin typeface="+mn-ea"/>
                          <a:ea typeface="+mn-ea"/>
                          <a:cs typeface="HG丸ｺﾞｼｯｸM-PRO"/>
                        </a:rPr>
                        <a:t>歩（</a:t>
                      </a:r>
                      <a:r>
                        <a:rPr lang="en-US" altLang="ja-JP" sz="1200" b="1" dirty="0">
                          <a:solidFill>
                            <a:schemeClr val="tx1"/>
                          </a:solidFill>
                          <a:effectLst/>
                          <a:latin typeface="+mn-ea"/>
                          <a:ea typeface="+mn-ea"/>
                          <a:cs typeface="HG丸ｺﾞｼｯｸM-PRO"/>
                        </a:rPr>
                        <a:t>H26</a:t>
                      </a:r>
                      <a:r>
                        <a:rPr lang="ja-JP" altLang="en-US" sz="1200" b="1" dirty="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7,790</a:t>
                      </a:r>
                      <a:r>
                        <a:rPr lang="ja-JP" altLang="en-US" sz="1200" b="1" dirty="0">
                          <a:solidFill>
                            <a:schemeClr val="tx1"/>
                          </a:solidFill>
                          <a:effectLst/>
                          <a:latin typeface="+mn-ea"/>
                          <a:ea typeface="+mn-ea"/>
                          <a:cs typeface="HG丸ｺﾞｼｯｸM-PRO"/>
                        </a:rPr>
                        <a:t>歩</a:t>
                      </a:r>
                      <a:r>
                        <a:rPr lang="en-US" altLang="ja-JP" sz="1200" b="1" dirty="0">
                          <a:solidFill>
                            <a:schemeClr val="tx1"/>
                          </a:solidFill>
                          <a:effectLst/>
                          <a:latin typeface="+mn-ea"/>
                          <a:ea typeface="+mn-ea"/>
                          <a:cs typeface="HG丸ｺﾞｼｯｸM-PRO"/>
                        </a:rPr>
                        <a:t>/6,391</a:t>
                      </a:r>
                      <a:r>
                        <a:rPr lang="ja-JP" altLang="en-US" sz="1200" b="1" dirty="0">
                          <a:solidFill>
                            <a:schemeClr val="tx1"/>
                          </a:solidFill>
                          <a:effectLst/>
                          <a:latin typeface="+mn-ea"/>
                          <a:ea typeface="+mn-ea"/>
                          <a:cs typeface="HG丸ｺﾞｼｯｸM-PRO"/>
                        </a:rPr>
                        <a:t>歩（</a:t>
                      </a:r>
                      <a:r>
                        <a:rPr lang="en-US" altLang="ja-JP" sz="1200" b="1" dirty="0">
                          <a:solidFill>
                            <a:schemeClr val="tx1"/>
                          </a:solidFill>
                          <a:effectLst/>
                          <a:latin typeface="+mn-ea"/>
                          <a:ea typeface="+mn-ea"/>
                          <a:cs typeface="HG丸ｺﾞｼｯｸM-PRO"/>
                        </a:rPr>
                        <a:t>H29-R1</a:t>
                      </a:r>
                      <a:r>
                        <a:rPr lang="ja-JP" altLang="en-US" sz="1200" b="1" dirty="0">
                          <a:solidFill>
                            <a:schemeClr val="tx1"/>
                          </a:solidFill>
                          <a:effectLst/>
                          <a:latin typeface="+mn-ea"/>
                          <a:ea typeface="+mn-ea"/>
                          <a:cs typeface="HG丸ｺﾞｼｯｸM-PRO"/>
                        </a:rPr>
                        <a:t>平均）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9,000</a:t>
                      </a:r>
                      <a:r>
                        <a:rPr lang="ja-JP" altLang="en-US" sz="1200" b="1" dirty="0">
                          <a:solidFill>
                            <a:schemeClr val="tx1"/>
                          </a:solidFill>
                          <a:effectLst/>
                          <a:latin typeface="+mn-ea"/>
                          <a:ea typeface="+mn-ea"/>
                          <a:cs typeface="HG丸ｺﾞｼｯｸM-PRO"/>
                        </a:rPr>
                        <a:t>歩</a:t>
                      </a:r>
                      <a:r>
                        <a:rPr lang="en-US" altLang="ja-JP" sz="1200" b="1" dirty="0">
                          <a:solidFill>
                            <a:schemeClr val="tx1"/>
                          </a:solidFill>
                          <a:effectLst/>
                          <a:latin typeface="+mn-ea"/>
                          <a:ea typeface="+mn-ea"/>
                          <a:cs typeface="HG丸ｺﾞｼｯｸM-PRO"/>
                        </a:rPr>
                        <a:t>/8,000</a:t>
                      </a:r>
                      <a:r>
                        <a:rPr lang="ja-JP" altLang="en-US" sz="1200" b="1" dirty="0">
                          <a:solidFill>
                            <a:schemeClr val="tx1"/>
                          </a:solidFill>
                          <a:effectLst/>
                          <a:latin typeface="+mn-ea"/>
                          <a:ea typeface="+mn-ea"/>
                          <a:cs typeface="HG丸ｺﾞｼｯｸM-PRO"/>
                        </a:rPr>
                        <a:t>歩</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bl>
          </a:graphicData>
        </a:graphic>
      </p:graphicFrame>
      <p:sp>
        <p:nvSpPr>
          <p:cNvPr id="26" name="正方形/長方形 25"/>
          <p:cNvSpPr/>
          <p:nvPr/>
        </p:nvSpPr>
        <p:spPr>
          <a:xfrm>
            <a:off x="6046918" y="3191494"/>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p>
        </p:txBody>
      </p:sp>
      <p:sp>
        <p:nvSpPr>
          <p:cNvPr id="20" name="正方形/長方形 19"/>
          <p:cNvSpPr/>
          <p:nvPr/>
        </p:nvSpPr>
        <p:spPr>
          <a:xfrm>
            <a:off x="932711" y="4541802"/>
            <a:ext cx="3384000" cy="288000"/>
          </a:xfrm>
          <a:prstGeom prst="rect">
            <a:avLst/>
          </a:prstGeom>
        </p:spPr>
        <p:txBody>
          <a:bodyPr wrap="square" lIns="36000" tIns="72000" rIns="36000" bIns="36000" anchor="ctr">
            <a:noAutofit/>
          </a:bodyPr>
          <a:lstStyle/>
          <a:p>
            <a:r>
              <a:rPr lang="ja-JP" altLang="en-US" sz="1100" dirty="0">
                <a:latin typeface="+mn-ea"/>
              </a:rPr>
              <a:t>＊</a:t>
            </a:r>
            <a:r>
              <a:rPr lang="en-US" altLang="ja-JP" sz="1100" dirty="0">
                <a:latin typeface="+mn-ea"/>
              </a:rPr>
              <a:t>1</a:t>
            </a:r>
            <a:r>
              <a:rPr lang="ja-JP" altLang="en-US" sz="1100" dirty="0">
                <a:latin typeface="+mn-ea"/>
              </a:rPr>
              <a:t>日</a:t>
            </a:r>
            <a:r>
              <a:rPr lang="en-US" altLang="ja-JP" sz="1100" dirty="0">
                <a:latin typeface="+mn-ea"/>
              </a:rPr>
              <a:t>30</a:t>
            </a:r>
            <a:r>
              <a:rPr lang="ja-JP" altLang="en-US" sz="1100" dirty="0">
                <a:latin typeface="+mn-ea"/>
              </a:rPr>
              <a:t>分以上の運動を週</a:t>
            </a:r>
            <a:r>
              <a:rPr lang="en-US" altLang="ja-JP" sz="1100" dirty="0">
                <a:latin typeface="+mn-ea"/>
              </a:rPr>
              <a:t>1</a:t>
            </a:r>
            <a:r>
              <a:rPr lang="ja-JP" altLang="en-US" sz="1100" dirty="0">
                <a:latin typeface="+mn-ea"/>
              </a:rPr>
              <a:t>回以上行っている者</a:t>
            </a:r>
          </a:p>
        </p:txBody>
      </p:sp>
      <p:graphicFrame>
        <p:nvGraphicFramePr>
          <p:cNvPr id="29" name="表 28"/>
          <p:cNvGraphicFramePr>
            <a:graphicFrameLocks noGrp="1"/>
          </p:cNvGraphicFramePr>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a:latin typeface="+mn-ea"/>
                          <a:ea typeface="+mn-ea"/>
                        </a:rPr>
                        <a:t>現状･課題</a:t>
                      </a:r>
                      <a:endParaRPr kumimoji="1" lang="en-US" altLang="ja-JP" sz="1600" baseline="0" dirty="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a:solidFill>
                            <a:schemeClr val="tx1"/>
                          </a:solidFill>
                          <a:latin typeface="+mn-ea"/>
                          <a:ea typeface="+mn-ea"/>
                        </a:rPr>
                        <a:t>◆ 府民の</a:t>
                      </a:r>
                      <a:r>
                        <a:rPr kumimoji="1" lang="en-US" altLang="ja-JP" sz="1200" b="1" baseline="0" dirty="0">
                          <a:solidFill>
                            <a:schemeClr val="tx1"/>
                          </a:solidFill>
                          <a:latin typeface="+mn-ea"/>
                          <a:ea typeface="+mn-ea"/>
                        </a:rPr>
                        <a:t>1</a:t>
                      </a:r>
                      <a:r>
                        <a:rPr kumimoji="1" lang="ja-JP" altLang="en-US" sz="1200" b="1" baseline="0" dirty="0">
                          <a:solidFill>
                            <a:schemeClr val="tx1"/>
                          </a:solidFill>
                          <a:latin typeface="+mn-ea"/>
                          <a:ea typeface="+mn-ea"/>
                        </a:rPr>
                        <a:t>日の歩数の平均値は、男女ともに全国よりも多くなっています。また、週</a:t>
                      </a:r>
                      <a:r>
                        <a:rPr kumimoji="1" lang="en-US" altLang="ja-JP" sz="1200" b="1" baseline="0" dirty="0">
                          <a:solidFill>
                            <a:schemeClr val="tx1"/>
                          </a:solidFill>
                          <a:latin typeface="+mn-ea"/>
                          <a:ea typeface="+mn-ea"/>
                        </a:rPr>
                        <a:t>1</a:t>
                      </a:r>
                      <a:r>
                        <a:rPr kumimoji="1" lang="ja-JP" altLang="en-US" sz="1200" b="1" baseline="0" dirty="0">
                          <a:solidFill>
                            <a:schemeClr val="tx1"/>
                          </a:solidFill>
                          <a:latin typeface="+mn-ea"/>
                          <a:ea typeface="+mn-ea"/>
                        </a:rPr>
                        <a:t>回以上、</a:t>
                      </a:r>
                      <a:r>
                        <a:rPr kumimoji="1" lang="en-US" altLang="ja-JP" sz="1200" b="1" baseline="0" dirty="0">
                          <a:solidFill>
                            <a:schemeClr val="tx1"/>
                          </a:solidFill>
                          <a:latin typeface="+mn-ea"/>
                          <a:ea typeface="+mn-ea"/>
                        </a:rPr>
                        <a:t>1</a:t>
                      </a:r>
                      <a:r>
                        <a:rPr kumimoji="1" lang="ja-JP" altLang="en-US" sz="1200" b="1" baseline="0" dirty="0">
                          <a:solidFill>
                            <a:schemeClr val="tx1"/>
                          </a:solidFill>
                          <a:latin typeface="+mn-ea"/>
                          <a:ea typeface="+mn-ea"/>
                        </a:rPr>
                        <a:t>日</a:t>
                      </a:r>
                      <a:r>
                        <a:rPr kumimoji="1" lang="en-US" altLang="ja-JP" sz="1200" b="1" baseline="0" dirty="0">
                          <a:solidFill>
                            <a:schemeClr val="tx1"/>
                          </a:solidFill>
                          <a:latin typeface="+mn-ea"/>
                          <a:ea typeface="+mn-ea"/>
                        </a:rPr>
                        <a:t>30</a:t>
                      </a:r>
                      <a:r>
                        <a:rPr kumimoji="1" lang="ja-JP" altLang="en-US" sz="1200" b="1" baseline="0" dirty="0">
                          <a:solidFill>
                            <a:schemeClr val="tx1"/>
                          </a:solidFill>
                          <a:latin typeface="+mn-ea"/>
                          <a:ea typeface="+mn-ea"/>
                        </a:rPr>
                        <a:t>分以上身体を動かしている府民は約</a:t>
                      </a:r>
                      <a:r>
                        <a:rPr kumimoji="1" lang="en-US" altLang="ja-JP" sz="1200" b="1" baseline="0" dirty="0">
                          <a:solidFill>
                            <a:schemeClr val="tx1"/>
                          </a:solidFill>
                          <a:latin typeface="+mn-ea"/>
                          <a:ea typeface="+mn-ea"/>
                        </a:rPr>
                        <a:t>6</a:t>
                      </a:r>
                      <a:r>
                        <a:rPr kumimoji="1" lang="ja-JP" altLang="en-US" sz="1200" b="1" baseline="0" dirty="0">
                          <a:solidFill>
                            <a:schemeClr val="tx1"/>
                          </a:solidFill>
                          <a:latin typeface="+mn-ea"/>
                          <a:ea typeface="+mn-ea"/>
                        </a:rPr>
                        <a:t>割に上りますが、年代別でみると、</a:t>
                      </a:r>
                      <a:r>
                        <a:rPr kumimoji="1" lang="en-US" altLang="ja-JP" sz="1200" b="1" baseline="0" dirty="0">
                          <a:solidFill>
                            <a:schemeClr val="tx1"/>
                          </a:solidFill>
                          <a:latin typeface="+mn-ea"/>
                          <a:ea typeface="+mn-ea"/>
                        </a:rPr>
                        <a:t>30</a:t>
                      </a:r>
                      <a:r>
                        <a:rPr kumimoji="1" lang="ja-JP" altLang="en-US" sz="1200" b="1" baseline="0" dirty="0">
                          <a:solidFill>
                            <a:schemeClr val="tx1"/>
                          </a:solidFill>
                          <a:latin typeface="+mn-ea"/>
                          <a:ea typeface="+mn-ea"/>
                        </a:rPr>
                        <a:t>歳代が低い状況にあります。</a:t>
                      </a:r>
                    </a:p>
                    <a:p>
                      <a:pPr marL="174625" indent="-174625">
                        <a:lnSpc>
                          <a:spcPct val="100000"/>
                        </a:lnSpc>
                      </a:pPr>
                      <a:endParaRPr kumimoji="1" lang="ja-JP" altLang="en-US" sz="1200" b="1" baseline="0" dirty="0">
                        <a:solidFill>
                          <a:schemeClr val="tx1"/>
                        </a:solidFill>
                        <a:latin typeface="+mn-ea"/>
                        <a:ea typeface="+mn-ea"/>
                      </a:endParaRPr>
                    </a:p>
                    <a:p>
                      <a:pPr marL="174625" indent="-174625">
                        <a:lnSpc>
                          <a:spcPct val="100000"/>
                        </a:lnSpc>
                      </a:pPr>
                      <a:r>
                        <a:rPr kumimoji="1" lang="ja-JP" altLang="en-US" sz="1200" b="1" baseline="0" dirty="0">
                          <a:solidFill>
                            <a:schemeClr val="tx1"/>
                          </a:solidFill>
                          <a:latin typeface="+mn-ea"/>
                          <a:ea typeface="+mn-ea"/>
                        </a:rPr>
                        <a:t>◆ 生活習慣病や高齢者の介護の予防のためには、若い世代から日常生活の中で、無理なく身体活動・運動に取り組むことが重要です。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6" name="角丸四角形 15"/>
          <p:cNvSpPr/>
          <p:nvPr/>
        </p:nvSpPr>
        <p:spPr>
          <a:xfrm>
            <a:off x="357909" y="1863824"/>
            <a:ext cx="9144000" cy="3060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21" name="角丸四角形 20"/>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bg1"/>
                </a:solidFill>
              </a:rPr>
              <a:t>みんなでめざす目標</a:t>
            </a:r>
          </a:p>
        </p:txBody>
      </p:sp>
      <p:sp>
        <p:nvSpPr>
          <p:cNvPr id="22" name="角丸四角形 21"/>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習慣的に運動に取り組む府民を増やします</a:t>
            </a:r>
          </a:p>
          <a:p>
            <a:pPr algn="ctr">
              <a:lnSpc>
                <a:spcPts val="2000"/>
              </a:lnSpc>
            </a:pPr>
            <a:r>
              <a:rPr kumimoji="1" lang="ja-JP" altLang="en-US" sz="1600" b="1" dirty="0">
                <a:solidFill>
                  <a:schemeClr val="tx1"/>
                </a:solidFill>
              </a:rPr>
              <a:t>～日頃から運動やスポーツを楽しみましょう～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17</a:t>
            </a:fld>
            <a:endParaRPr kumimoji="1" lang="ja-JP" altLang="en-US"/>
          </a:p>
        </p:txBody>
      </p:sp>
      <p:pic>
        <p:nvPicPr>
          <p:cNvPr id="23" name="図 22"/>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3555930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355992953"/>
              </p:ext>
            </p:extLst>
          </p:nvPr>
        </p:nvGraphicFramePr>
        <p:xfrm>
          <a:off x="468793" y="295898"/>
          <a:ext cx="8928000" cy="62676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2961889">
                <a:tc>
                  <a:txBody>
                    <a:bodyPr/>
                    <a:lstStyle/>
                    <a:p>
                      <a:pPr>
                        <a:lnSpc>
                          <a:spcPct val="1000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ct val="100000"/>
                        </a:lnSpc>
                      </a:pPr>
                      <a:r>
                        <a:rPr kumimoji="1" lang="ja-JP" altLang="en-US" sz="1600" baseline="0" dirty="0">
                          <a:latin typeface="+mn-ea"/>
                          <a:ea typeface="+mn-ea"/>
                        </a:rPr>
                        <a:t>取組</a:t>
                      </a: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学校や大学、地域における運動・体力づくり</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■高等学校運動部活動顧問、部活動指導員を対象に「大阪府運動部活動の在り方に関する研修」を実施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　</a:t>
                      </a:r>
                      <a:r>
                        <a:rPr kumimoji="1" lang="en-US" altLang="ja-JP" sz="1100" b="1" baseline="0" dirty="0">
                          <a:solidFill>
                            <a:schemeClr val="tx1"/>
                          </a:solidFill>
                          <a:latin typeface="+mn-ea"/>
                          <a:ea typeface="+mn-ea"/>
                        </a:rPr>
                        <a:t>【2</a:t>
                      </a:r>
                      <a:r>
                        <a:rPr kumimoji="1" lang="ja-JP" altLang="en-US" sz="1100" b="1" baseline="0" dirty="0">
                          <a:solidFill>
                            <a:schemeClr val="tx1"/>
                          </a:solidFill>
                          <a:latin typeface="+mn-ea"/>
                          <a:ea typeface="+mn-ea"/>
                        </a:rPr>
                        <a:t>回、延べ</a:t>
                      </a:r>
                      <a:r>
                        <a:rPr kumimoji="1" lang="en-US" altLang="ja-JP" sz="1100" b="1" baseline="0" dirty="0">
                          <a:solidFill>
                            <a:schemeClr val="tx1"/>
                          </a:solidFill>
                          <a:latin typeface="+mn-ea"/>
                          <a:ea typeface="+mn-ea"/>
                        </a:rPr>
                        <a:t>322</a:t>
                      </a:r>
                      <a:r>
                        <a:rPr kumimoji="1" lang="ja-JP" altLang="en-US" sz="1100" b="1" baseline="0" dirty="0">
                          <a:solidFill>
                            <a:schemeClr val="tx1"/>
                          </a:solidFill>
                          <a:latin typeface="+mn-ea"/>
                          <a:ea typeface="+mn-ea"/>
                        </a:rPr>
                        <a:t>名参加</a:t>
                      </a:r>
                      <a:r>
                        <a:rPr kumimoji="1" lang="en-US" altLang="ja-JP" sz="11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■府民の主体的な健康意識の向上と実践を促す健康アプリ「アスマイル」を全市町村において展開</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　</a:t>
                      </a:r>
                      <a:r>
                        <a:rPr kumimoji="1" lang="en-US" altLang="ja-JP" sz="1100" b="1" baseline="0" dirty="0">
                          <a:solidFill>
                            <a:schemeClr val="tx1"/>
                          </a:solidFill>
                          <a:latin typeface="+mn-ea"/>
                          <a:ea typeface="+mn-ea"/>
                        </a:rPr>
                        <a:t>【</a:t>
                      </a:r>
                      <a:r>
                        <a:rPr kumimoji="1" lang="ja-JP" altLang="en-US" sz="1100" b="1" baseline="0" dirty="0">
                          <a:solidFill>
                            <a:schemeClr val="tx1"/>
                          </a:solidFill>
                          <a:latin typeface="+mn-ea"/>
                          <a:ea typeface="+mn-ea"/>
                        </a:rPr>
                        <a:t>今年度目標会員数：</a:t>
                      </a:r>
                      <a:r>
                        <a:rPr kumimoji="1" lang="en-US" altLang="ja-JP" sz="1100" b="1" baseline="0" dirty="0">
                          <a:solidFill>
                            <a:schemeClr val="tx1"/>
                          </a:solidFill>
                          <a:latin typeface="+mn-ea"/>
                          <a:ea typeface="+mn-ea"/>
                        </a:rPr>
                        <a:t>50</a:t>
                      </a:r>
                      <a:r>
                        <a:rPr kumimoji="1" lang="ja-JP" altLang="en-US" sz="1100" b="1" baseline="0" dirty="0">
                          <a:solidFill>
                            <a:schemeClr val="tx1"/>
                          </a:solidFill>
                          <a:latin typeface="+mn-ea"/>
                          <a:ea typeface="+mn-ea"/>
                        </a:rPr>
                        <a:t>万人　実績：</a:t>
                      </a:r>
                      <a:r>
                        <a:rPr kumimoji="1" lang="en-US" altLang="ja-JP" sz="1100" b="1" baseline="0" dirty="0">
                          <a:solidFill>
                            <a:schemeClr val="tx1"/>
                          </a:solidFill>
                          <a:latin typeface="+mn-ea"/>
                          <a:ea typeface="+mn-ea"/>
                        </a:rPr>
                        <a:t>39</a:t>
                      </a:r>
                      <a:r>
                        <a:rPr kumimoji="1" lang="ja-JP" altLang="en-US" sz="1100" b="1" baseline="0" dirty="0">
                          <a:solidFill>
                            <a:schemeClr val="tx1"/>
                          </a:solidFill>
                          <a:latin typeface="+mn-ea"/>
                          <a:ea typeface="+mn-ea"/>
                        </a:rPr>
                        <a:t>万人（</a:t>
                      </a:r>
                      <a:r>
                        <a:rPr kumimoji="1" lang="en-US" altLang="ja-JP" sz="1100" b="1" baseline="0" dirty="0">
                          <a:solidFill>
                            <a:schemeClr val="tx1"/>
                          </a:solidFill>
                          <a:latin typeface="+mn-ea"/>
                          <a:ea typeface="+mn-ea"/>
                        </a:rPr>
                        <a:t>R6.2</a:t>
                      </a:r>
                      <a:r>
                        <a:rPr kumimoji="1" lang="ja-JP" altLang="en-US" sz="1100" b="1" baseline="0" dirty="0">
                          <a:solidFill>
                            <a:schemeClr val="tx1"/>
                          </a:solidFill>
                          <a:latin typeface="+mn-ea"/>
                          <a:ea typeface="+mn-ea"/>
                        </a:rPr>
                        <a:t>現在）</a:t>
                      </a:r>
                      <a:r>
                        <a:rPr kumimoji="1" lang="en-US" altLang="ja-JP" sz="11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■府内トップスポーツチーム等と連携し、体力測定会・スポーツ体験会を大型商業施設等で開催</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　</a:t>
                      </a:r>
                      <a:r>
                        <a:rPr kumimoji="1" lang="en-US" altLang="ja-JP" sz="1100" b="1" baseline="0" dirty="0">
                          <a:solidFill>
                            <a:schemeClr val="tx1"/>
                          </a:solidFill>
                          <a:latin typeface="+mn-ea"/>
                          <a:ea typeface="+mn-ea"/>
                        </a:rPr>
                        <a:t>【</a:t>
                      </a:r>
                      <a:r>
                        <a:rPr kumimoji="1" lang="ja-JP" altLang="en-US" sz="1100" b="1" baseline="0" dirty="0">
                          <a:solidFill>
                            <a:schemeClr val="tx1"/>
                          </a:solidFill>
                          <a:latin typeface="+mn-ea"/>
                          <a:ea typeface="+mn-ea"/>
                        </a:rPr>
                        <a:t>体力測定会：</a:t>
                      </a:r>
                      <a:r>
                        <a:rPr kumimoji="1" lang="en-US" altLang="ja-JP" sz="1100" b="1" baseline="0" dirty="0">
                          <a:solidFill>
                            <a:schemeClr val="tx1"/>
                          </a:solidFill>
                          <a:latin typeface="+mn-ea"/>
                          <a:ea typeface="+mn-ea"/>
                        </a:rPr>
                        <a:t>10</a:t>
                      </a:r>
                      <a:r>
                        <a:rPr kumimoji="1" lang="ja-JP" altLang="en-US" sz="1100" b="1" baseline="0" dirty="0">
                          <a:solidFill>
                            <a:schemeClr val="tx1"/>
                          </a:solidFill>
                          <a:latin typeface="+mn-ea"/>
                          <a:ea typeface="+mn-ea"/>
                        </a:rPr>
                        <a:t>回、スポーツ体験会：５回</a:t>
                      </a:r>
                      <a:r>
                        <a:rPr kumimoji="1" lang="en-US" altLang="ja-JP" sz="1100" b="1" baseline="0" dirty="0">
                          <a:solidFill>
                            <a:schemeClr val="tx1"/>
                          </a:solidFill>
                          <a:latin typeface="+mn-ea"/>
                          <a:ea typeface="+mn-ea"/>
                        </a:rPr>
                        <a:t>】</a:t>
                      </a:r>
                    </a:p>
                    <a:p>
                      <a:pPr marL="174625" indent="-174625">
                        <a:lnSpc>
                          <a:spcPct val="100000"/>
                        </a:lnSpc>
                      </a:pPr>
                      <a:endParaRPr kumimoji="1" lang="en-US" altLang="ja-JP" sz="1100" b="1"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高齢者の運動機会の創出</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■働く世代からのフレイル予防として、市町村でのフレイルチェックの導入支援及び職域における健康診断時のフレイルチェックの導入と研修会の実施</a:t>
                      </a:r>
                      <a:r>
                        <a:rPr kumimoji="1" lang="en-US" altLang="ja-JP" sz="1100" b="1" baseline="0" dirty="0">
                          <a:solidFill>
                            <a:schemeClr val="tx1"/>
                          </a:solidFill>
                          <a:latin typeface="+mn-ea"/>
                          <a:ea typeface="+mn-ea"/>
                        </a:rPr>
                        <a:t>【41</a:t>
                      </a:r>
                      <a:r>
                        <a:rPr kumimoji="1" lang="ja-JP" altLang="en-US" sz="1100" b="1" baseline="0" dirty="0">
                          <a:solidFill>
                            <a:schemeClr val="tx1"/>
                          </a:solidFill>
                          <a:latin typeface="+mn-ea"/>
                          <a:ea typeface="+mn-ea"/>
                        </a:rPr>
                        <a:t>市町村導入</a:t>
                      </a:r>
                      <a:r>
                        <a:rPr kumimoji="1" lang="en-US" altLang="ja-JP" sz="1100" b="1" baseline="0" dirty="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■市町村の介護予防の取組みを支援するアドバイザーの派遣や専門職の養成、生活機能改善等を目的とする短期集中予防サービスを通じた成功事例の創出等を支援</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■高齢者の運動機会の創出を図るため、ねんりんピックへ選手団を派遣</a:t>
                      </a:r>
                      <a:r>
                        <a:rPr kumimoji="1" lang="en-US" altLang="ja-JP" sz="1100" b="1" baseline="0" dirty="0">
                          <a:solidFill>
                            <a:schemeClr val="tx1"/>
                          </a:solidFill>
                          <a:latin typeface="+mn-ea"/>
                          <a:ea typeface="+mn-ea"/>
                        </a:rPr>
                        <a:t>【</a:t>
                      </a:r>
                      <a:r>
                        <a:rPr kumimoji="1" lang="ja-JP" altLang="en-US" sz="1100" b="1" baseline="0" dirty="0">
                          <a:solidFill>
                            <a:schemeClr val="tx1"/>
                          </a:solidFill>
                          <a:latin typeface="+mn-ea"/>
                          <a:ea typeface="+mn-ea"/>
                        </a:rPr>
                        <a:t>選手派遣人数：</a:t>
                      </a:r>
                      <a:r>
                        <a:rPr kumimoji="1" lang="en-US" altLang="ja-JP" sz="1100" b="1" baseline="0" dirty="0">
                          <a:solidFill>
                            <a:schemeClr val="tx1"/>
                          </a:solidFill>
                          <a:latin typeface="+mn-ea"/>
                          <a:ea typeface="+mn-ea"/>
                        </a:rPr>
                        <a:t>103</a:t>
                      </a:r>
                      <a:r>
                        <a:rPr kumimoji="1" lang="ja-JP" altLang="en-US" sz="1100" b="1" baseline="0" dirty="0">
                          <a:solidFill>
                            <a:schemeClr val="tx1"/>
                          </a:solidFill>
                          <a:latin typeface="+mn-ea"/>
                          <a:ea typeface="+mn-ea"/>
                        </a:rPr>
                        <a:t>人</a:t>
                      </a:r>
                      <a:r>
                        <a:rPr kumimoji="1" lang="en-US" altLang="ja-JP" sz="1100" b="1" baseline="0" dirty="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民間企業等と連携した普及啓発</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■大阪・関西万博に向けた健康づくりの気運醸成として健活プロモーション事業を実施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・イベントの一つとして「天神橋筋商店街謎解きクエスト」（ウォーキングイベント）を実施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■健活おおさか推進府民会議会員と連携し、ポスターやサイネージの掲出による「健活１０」</a:t>
                      </a:r>
                      <a:r>
                        <a:rPr kumimoji="1" lang="en-US" altLang="ja-JP" sz="1100" b="1" baseline="0" dirty="0">
                          <a:solidFill>
                            <a:schemeClr val="tx1"/>
                          </a:solidFill>
                          <a:latin typeface="+mn-ea"/>
                          <a:ea typeface="+mn-ea"/>
                        </a:rPr>
                        <a:t>(</a:t>
                      </a:r>
                      <a:r>
                        <a:rPr kumimoji="1" lang="ja-JP" altLang="en-US" sz="1100" b="1" baseline="0" dirty="0">
                          <a:solidFill>
                            <a:schemeClr val="tx1"/>
                          </a:solidFill>
                          <a:latin typeface="+mn-ea"/>
                          <a:ea typeface="+mn-ea"/>
                        </a:rPr>
                        <a:t>運動</a:t>
                      </a:r>
                      <a:r>
                        <a:rPr kumimoji="1" lang="en-US" altLang="ja-JP" sz="1100" b="1" baseline="0" dirty="0">
                          <a:solidFill>
                            <a:schemeClr val="tx1"/>
                          </a:solidFill>
                          <a:latin typeface="+mn-ea"/>
                          <a:ea typeface="+mn-ea"/>
                        </a:rPr>
                        <a:t>)</a:t>
                      </a:r>
                      <a:r>
                        <a:rPr kumimoji="1" lang="ja-JP" altLang="en-US" sz="1100" b="1" baseline="0" dirty="0">
                          <a:solidFill>
                            <a:schemeClr val="tx1"/>
                          </a:solidFill>
                          <a:latin typeface="+mn-ea"/>
                          <a:ea typeface="+mn-ea"/>
                        </a:rPr>
                        <a:t>の集中的な啓発を実施</a:t>
                      </a:r>
                      <a:endParaRPr kumimoji="1" lang="en-US" altLang="ja-JP"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9887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今後の</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課題等</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■学校や地域における運動・体力づくりの推進</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■府内トップスポーツチームや自治体、民間企業等と連携したスポーツイベントの推進（会場の確保、参加者数の増加等）</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■高齢者の生きがいづく</a:t>
                      </a:r>
                      <a:r>
                        <a:rPr kumimoji="1" lang="ja-JP" altLang="en-US" sz="1100" b="1" baseline="0" dirty="0" err="1">
                          <a:solidFill>
                            <a:schemeClr val="tx1"/>
                          </a:solidFill>
                          <a:latin typeface="+mn-ea"/>
                          <a:ea typeface="+mn-ea"/>
                        </a:rPr>
                        <a:t>りの</a:t>
                      </a:r>
                      <a:r>
                        <a:rPr kumimoji="1" lang="ja-JP" altLang="en-US" sz="1100" b="1" baseline="0" dirty="0">
                          <a:solidFill>
                            <a:schemeClr val="tx1"/>
                          </a:solidFill>
                          <a:latin typeface="+mn-ea"/>
                          <a:ea typeface="+mn-ea"/>
                        </a:rPr>
                        <a:t>推進（参加者数の増加等）</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■身体活動・運動に係る効果的な周知啓発</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次年度の主な取組</a:t>
                      </a:r>
                      <a:r>
                        <a:rPr kumimoji="1" lang="en-US" altLang="ja-JP" sz="1200" b="1" baseline="0" dirty="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■市町村や学校現場等での研修会の開催</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■大阪スポーツコミッション構成チームや各種競技団体等と連携した、取組内容の充実</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■働く世代からのフレイル予防の取組みについて、職場において取組みを展開するとともにフレイルの周知啓発を実施</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■高齢者の運動機会創出に向け、老人クラブへの助成や相談会による支援等を継続実施</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■「身体活動・運動」を含む「健活１０」による啓発を実施</a:t>
                      </a:r>
                      <a:endParaRPr kumimoji="1" lang="en-US" altLang="ja-JP"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72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最終予算（案）</a:t>
                      </a:r>
                      <a:endParaRPr kumimoji="1" lang="en-US" altLang="ja-JP"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（主要事業）</a:t>
                      </a:r>
                      <a:endParaRPr kumimoji="1" lang="en-US" altLang="ja-JP"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a:solidFill>
                            <a:schemeClr val="tx1"/>
                          </a:solidFill>
                          <a:latin typeface="+mn-ea"/>
                          <a:ea typeface="+mn-ea"/>
                        </a:rPr>
                        <a:t>大阪府健康づくり支援プラットフォーム整備等事業（</a:t>
                      </a:r>
                      <a:r>
                        <a:rPr kumimoji="1" lang="en-US" altLang="ja-JP" sz="1100" baseline="0" dirty="0">
                          <a:solidFill>
                            <a:schemeClr val="tx1"/>
                          </a:solidFill>
                          <a:latin typeface="+mn-ea"/>
                          <a:ea typeface="+mn-ea"/>
                        </a:rPr>
                        <a:t>570,750</a:t>
                      </a:r>
                      <a:r>
                        <a:rPr kumimoji="1" lang="ja-JP" altLang="en-US" sz="1100" baseline="0" dirty="0">
                          <a:solidFill>
                            <a:schemeClr val="tx1"/>
                          </a:solidFill>
                          <a:latin typeface="+mn-ea"/>
                          <a:ea typeface="+mn-ea"/>
                        </a:rPr>
                        <a:t>千円）、府民スポーツレクリエーション等負担金（</a:t>
                      </a:r>
                      <a:r>
                        <a:rPr kumimoji="1" lang="en-US" altLang="ja-JP" sz="1100" baseline="0" dirty="0">
                          <a:solidFill>
                            <a:schemeClr val="tx1"/>
                          </a:solidFill>
                          <a:latin typeface="+mn-ea"/>
                          <a:ea typeface="+mn-ea"/>
                        </a:rPr>
                        <a:t>5,712</a:t>
                      </a:r>
                      <a:r>
                        <a:rPr kumimoji="1" lang="ja-JP" altLang="en-US" sz="1100" baseline="0" dirty="0">
                          <a:solidFill>
                            <a:schemeClr val="tx1"/>
                          </a:solidFill>
                          <a:latin typeface="+mn-ea"/>
                          <a:ea typeface="+mn-ea"/>
                        </a:rPr>
                        <a:t>千円）、健康格差の解決プログラム促進事業（</a:t>
                      </a:r>
                      <a:r>
                        <a:rPr kumimoji="1" lang="en-US" altLang="ja-JP" sz="1100" baseline="0" dirty="0">
                          <a:solidFill>
                            <a:schemeClr val="tx1"/>
                          </a:solidFill>
                          <a:latin typeface="+mn-ea"/>
                          <a:ea typeface="+mn-ea"/>
                        </a:rPr>
                        <a:t>39,220</a:t>
                      </a:r>
                      <a:r>
                        <a:rPr kumimoji="1" lang="ja-JP" altLang="en-US" sz="1100" baseline="0" dirty="0">
                          <a:solidFill>
                            <a:schemeClr val="tx1"/>
                          </a:solidFill>
                          <a:latin typeface="+mn-ea"/>
                          <a:ea typeface="+mn-ea"/>
                        </a:rPr>
                        <a:t>千円の内数）、介護予防活動強化促進事業（</a:t>
                      </a:r>
                      <a:r>
                        <a:rPr kumimoji="1" lang="en-US" altLang="ja-JP" sz="1100" baseline="0" dirty="0">
                          <a:solidFill>
                            <a:schemeClr val="tx1"/>
                          </a:solidFill>
                          <a:latin typeface="+mn-ea"/>
                          <a:ea typeface="+mn-ea"/>
                        </a:rPr>
                        <a:t>19,746</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p>
                      <a:pPr>
                        <a:lnSpc>
                          <a:spcPct val="100000"/>
                        </a:lnSpc>
                      </a:pPr>
                      <a:r>
                        <a:rPr kumimoji="1" lang="ja-JP" altLang="en-US" sz="1100" baseline="0" dirty="0">
                          <a:solidFill>
                            <a:schemeClr val="tx1"/>
                          </a:solidFill>
                          <a:latin typeface="+mn-ea"/>
                          <a:ea typeface="+mn-ea"/>
                        </a:rPr>
                        <a:t>全国健康福祉祭派遣事業費（</a:t>
                      </a:r>
                      <a:r>
                        <a:rPr kumimoji="1" lang="en-US" altLang="ja-JP" sz="1100" baseline="0" dirty="0">
                          <a:solidFill>
                            <a:schemeClr val="tx1"/>
                          </a:solidFill>
                          <a:latin typeface="+mn-ea"/>
                          <a:ea typeface="+mn-ea"/>
                        </a:rPr>
                        <a:t>16,217</a:t>
                      </a:r>
                      <a:r>
                        <a:rPr kumimoji="1" lang="ja-JP" altLang="en-US" sz="1100" baseline="0" dirty="0">
                          <a:solidFill>
                            <a:schemeClr val="tx1"/>
                          </a:solidFill>
                          <a:latin typeface="+mn-ea"/>
                          <a:ea typeface="+mn-ea"/>
                        </a:rPr>
                        <a:t>千円）高齢者地域活動促進費（</a:t>
                      </a:r>
                      <a:r>
                        <a:rPr kumimoji="1" lang="en-US" altLang="ja-JP" sz="1100" baseline="0" dirty="0">
                          <a:solidFill>
                            <a:schemeClr val="tx1"/>
                          </a:solidFill>
                          <a:latin typeface="+mn-ea"/>
                          <a:ea typeface="+mn-ea"/>
                        </a:rPr>
                        <a:t>75,230</a:t>
                      </a:r>
                      <a:r>
                        <a:rPr kumimoji="1" lang="ja-JP" altLang="en-US" sz="1100" baseline="0" dirty="0">
                          <a:solidFill>
                            <a:schemeClr val="tx1"/>
                          </a:solidFill>
                          <a:latin typeface="+mn-ea"/>
                          <a:ea typeface="+mn-ea"/>
                        </a:rPr>
                        <a:t>千円）、健康づくり気運醸成事業（</a:t>
                      </a:r>
                      <a:r>
                        <a:rPr kumimoji="1" lang="en-US" altLang="ja-JP" sz="1100" baseline="0" dirty="0">
                          <a:solidFill>
                            <a:schemeClr val="tx1"/>
                          </a:solidFill>
                          <a:latin typeface="+mn-ea"/>
                          <a:ea typeface="+mn-ea"/>
                        </a:rPr>
                        <a:t>18,134</a:t>
                      </a:r>
                      <a:r>
                        <a:rPr kumimoji="1" lang="ja-JP" altLang="en-US" sz="1100" baseline="0" dirty="0">
                          <a:solidFill>
                            <a:schemeClr val="tx1"/>
                          </a:solidFill>
                          <a:latin typeface="+mn-ea"/>
                          <a:ea typeface="+mn-ea"/>
                        </a:rPr>
                        <a:t>千円）、万博プレイベント　ワクワク</a:t>
                      </a:r>
                      <a:r>
                        <a:rPr kumimoji="1" lang="en-US" altLang="ja-JP" sz="1100" baseline="0" dirty="0">
                          <a:solidFill>
                            <a:schemeClr val="tx1"/>
                          </a:solidFill>
                          <a:latin typeface="+mn-ea"/>
                          <a:ea typeface="+mn-ea"/>
                        </a:rPr>
                        <a:t>EXPO2023</a:t>
                      </a:r>
                      <a:r>
                        <a:rPr kumimoji="1" lang="ja-JP" altLang="en-US" sz="1100" baseline="0" dirty="0">
                          <a:solidFill>
                            <a:schemeClr val="tx1"/>
                          </a:solidFill>
                          <a:latin typeface="+mn-ea"/>
                          <a:ea typeface="+mn-ea"/>
                        </a:rPr>
                        <a:t>　</a:t>
                      </a:r>
                      <a:r>
                        <a:rPr kumimoji="1" lang="en-US" altLang="ja-JP" sz="1100" baseline="0" dirty="0">
                          <a:solidFill>
                            <a:schemeClr val="tx1"/>
                          </a:solidFill>
                          <a:latin typeface="+mn-ea"/>
                          <a:ea typeface="+mn-ea"/>
                        </a:rPr>
                        <a:t>with</a:t>
                      </a:r>
                      <a:r>
                        <a:rPr kumimoji="1" lang="ja-JP" altLang="en-US" sz="1100" baseline="0" dirty="0">
                          <a:solidFill>
                            <a:schemeClr val="tx1"/>
                          </a:solidFill>
                          <a:latin typeface="+mn-ea"/>
                          <a:ea typeface="+mn-ea"/>
                        </a:rPr>
                        <a:t>健活１０（</a:t>
                      </a:r>
                      <a:r>
                        <a:rPr kumimoji="1" lang="en-US" altLang="ja-JP" sz="1100" baseline="0" dirty="0">
                          <a:solidFill>
                            <a:schemeClr val="tx1"/>
                          </a:solidFill>
                          <a:latin typeface="+mn-ea"/>
                          <a:ea typeface="+mn-ea"/>
                        </a:rPr>
                        <a:t>26,180</a:t>
                      </a:r>
                      <a:r>
                        <a:rPr kumimoji="1" lang="ja-JP" altLang="en-US" sz="1100" baseline="0" dirty="0">
                          <a:solidFill>
                            <a:schemeClr val="tx1"/>
                          </a:solidFill>
                          <a:latin typeface="+mn-ea"/>
                          <a:ea typeface="+mn-ea"/>
                        </a:rPr>
                        <a:t>千円）、健活会議関連推進事業（</a:t>
                      </a:r>
                      <a:r>
                        <a:rPr kumimoji="1" lang="en-US" altLang="ja-JP" sz="1100" baseline="0" dirty="0">
                          <a:solidFill>
                            <a:schemeClr val="tx1"/>
                          </a:solidFill>
                          <a:latin typeface="+mn-ea"/>
                          <a:ea typeface="+mn-ea"/>
                        </a:rPr>
                        <a:t>4,200</a:t>
                      </a:r>
                      <a:r>
                        <a:rPr kumimoji="1" lang="ja-JP" altLang="en-US" sz="1100" baseline="0" dirty="0">
                          <a:solidFill>
                            <a:schemeClr val="tx1"/>
                          </a:solidFill>
                          <a:latin typeface="+mn-ea"/>
                          <a:ea typeface="+mn-ea"/>
                        </a:rPr>
                        <a:t>千円）</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5" name="グループ化 14"/>
          <p:cNvGrpSpPr/>
          <p:nvPr/>
        </p:nvGrpSpPr>
        <p:grpSpPr>
          <a:xfrm>
            <a:off x="586435" y="2284405"/>
            <a:ext cx="792000" cy="720000"/>
            <a:chOff x="-2122749" y="3293333"/>
            <a:chExt cx="792000" cy="720000"/>
          </a:xfrm>
        </p:grpSpPr>
        <p:sp>
          <p:nvSpPr>
            <p:cNvPr id="16" name="角丸四角形 15"/>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a:ln w="0"/>
                  <a:solidFill>
                    <a:srgbClr val="193F61"/>
                  </a:solidFill>
                  <a:latin typeface="+mn-ea"/>
                </a:rPr>
                <a:t>本年度評価</a:t>
              </a:r>
              <a:endParaRPr kumimoji="1" lang="en-US" altLang="ja-JP" sz="1100" b="1" spc="-100" dirty="0">
                <a:ln w="0"/>
                <a:solidFill>
                  <a:srgbClr val="193F61"/>
                </a:solidFill>
                <a:latin typeface="+mn-ea"/>
              </a:endParaRPr>
            </a:p>
            <a:p>
              <a:pPr algn="ctr"/>
              <a:endParaRPr kumimoji="1" lang="en-US" altLang="ja-JP" sz="500" b="1" spc="-100" dirty="0">
                <a:ln w="0"/>
                <a:solidFill>
                  <a:srgbClr val="193F61"/>
                </a:solidFill>
                <a:latin typeface="+mn-ea"/>
              </a:endParaRPr>
            </a:p>
            <a:p>
              <a:pPr algn="ctr">
                <a:lnSpc>
                  <a:spcPts val="1600"/>
                </a:lnSpc>
              </a:pPr>
              <a:r>
                <a:rPr kumimoji="1" lang="ja-JP" altLang="en-US" sz="1400" b="1" spc="-100" dirty="0">
                  <a:ln w="0"/>
                  <a:solidFill>
                    <a:srgbClr val="193F61"/>
                  </a:solidFill>
                  <a:latin typeface="+mn-ea"/>
                </a:rPr>
                <a:t>概ね</a:t>
              </a:r>
              <a:endParaRPr kumimoji="1" lang="en-US" altLang="ja-JP" sz="1400" b="1" spc="-100" dirty="0">
                <a:ln w="0"/>
                <a:solidFill>
                  <a:srgbClr val="193F61"/>
                </a:solidFill>
                <a:latin typeface="+mn-ea"/>
              </a:endParaRPr>
            </a:p>
            <a:p>
              <a:pPr algn="ctr">
                <a:lnSpc>
                  <a:spcPts val="1600"/>
                </a:lnSpc>
              </a:pPr>
              <a:r>
                <a:rPr kumimoji="1" lang="ja-JP" altLang="en-US" sz="1400" b="1" spc="-250" dirty="0">
                  <a:ln w="0"/>
                  <a:solidFill>
                    <a:srgbClr val="193F61"/>
                  </a:solidFill>
                  <a:latin typeface="+mn-ea"/>
                </a:rPr>
                <a:t>予定</a:t>
              </a:r>
              <a:r>
                <a:rPr kumimoji="1" lang="ja-JP" altLang="en-US" sz="1400" b="1" spc="-350" dirty="0">
                  <a:ln w="0"/>
                  <a:solidFill>
                    <a:srgbClr val="193F61"/>
                  </a:solidFill>
                  <a:latin typeface="+mn-ea"/>
                </a:rPr>
                <a:t>どおり</a:t>
              </a:r>
            </a:p>
          </p:txBody>
        </p:sp>
        <p:cxnSp>
          <p:nvCxnSpPr>
            <p:cNvPr id="17" name="直線コネクタ 16"/>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18</a:t>
            </a:fld>
            <a:endParaRPr kumimoji="1" lang="ja-JP" altLang="en-US"/>
          </a:p>
        </p:txBody>
      </p:sp>
    </p:spTree>
    <p:extLst>
      <p:ext uri="{BB962C8B-B14F-4D97-AF65-F5344CB8AC3E}">
        <p14:creationId xmlns:p14="http://schemas.microsoft.com/office/powerpoint/2010/main" val="771808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　　１　生活習慣病の予防（生活習慣の改善）</a:t>
            </a: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（４）休養・睡眠</a:t>
            </a:r>
            <a:r>
              <a:rPr kumimoji="1" lang="ja-JP" altLang="en-US" sz="2000" b="1" dirty="0">
                <a:solidFill>
                  <a:schemeClr val="bg1"/>
                </a:solidFill>
              </a:rPr>
              <a:t>　</a:t>
            </a:r>
            <a:r>
              <a:rPr kumimoji="1" lang="ja-JP" altLang="en-US" sz="1600" b="1" dirty="0">
                <a:solidFill>
                  <a:schemeClr val="bg1"/>
                </a:solidFill>
              </a:rPr>
              <a:t>計画 </a:t>
            </a:r>
            <a:r>
              <a:rPr kumimoji="1" lang="en-US" altLang="ja-JP" sz="1600" b="1" dirty="0">
                <a:solidFill>
                  <a:schemeClr val="bg1"/>
                </a:solidFill>
              </a:rPr>
              <a:t>P.53</a:t>
            </a:r>
          </a:p>
        </p:txBody>
      </p:sp>
      <p:sp>
        <p:nvSpPr>
          <p:cNvPr id="17" name="正方形/長方形 16"/>
          <p:cNvSpPr/>
          <p:nvPr/>
        </p:nvSpPr>
        <p:spPr>
          <a:xfrm>
            <a:off x="363222" y="2363821"/>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674916"/>
            <a:ext cx="8856000" cy="504000"/>
          </a:xfrm>
          <a:prstGeom prst="rect">
            <a:avLst/>
          </a:prstGeom>
        </p:spPr>
        <p:txBody>
          <a:bodyPr wrap="square" lIns="36000" tIns="72000" rIns="36000" bIns="36000">
            <a:noAutofit/>
          </a:bodyPr>
          <a:lstStyle/>
          <a:p>
            <a:r>
              <a:rPr lang="ja-JP" altLang="en-US" sz="1200" b="1" dirty="0">
                <a:latin typeface="+mn-ea"/>
              </a:rPr>
              <a:t>▽睡眠により十分休養を取ることができるよう、適切な睡眠のとり方を習得し、実践します。</a:t>
            </a:r>
          </a:p>
        </p:txBody>
      </p:sp>
      <p:sp>
        <p:nvSpPr>
          <p:cNvPr id="24" name="正方形/長方形 23"/>
          <p:cNvSpPr/>
          <p:nvPr/>
        </p:nvSpPr>
        <p:spPr>
          <a:xfrm>
            <a:off x="363222" y="3266928"/>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行政等が取り組む数値目標</a:t>
            </a:r>
            <a:r>
              <a:rPr lang="en-US" altLang="ja-JP" sz="1600" b="1" dirty="0">
                <a:latin typeface="+mn-ea"/>
              </a:rPr>
              <a:t>】</a:t>
            </a:r>
            <a:endParaRPr lang="ja-JP" altLang="en-US" sz="1600" b="1" dirty="0">
              <a:latin typeface="+mn-ea"/>
            </a:endParaRPr>
          </a:p>
        </p:txBody>
      </p:sp>
      <p:graphicFrame>
        <p:nvGraphicFramePr>
          <p:cNvPr id="25" name="表 24"/>
          <p:cNvGraphicFramePr>
            <a:graphicFrameLocks noGrp="1"/>
          </p:cNvGraphicFramePr>
          <p:nvPr/>
        </p:nvGraphicFramePr>
        <p:xfrm>
          <a:off x="532234" y="3629091"/>
          <a:ext cx="8820000" cy="758018"/>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168000">
                  <a:extLst>
                    <a:ext uri="{9D8B030D-6E8A-4147-A177-3AD203B41FA5}">
                      <a16:colId xmlns:a16="http://schemas.microsoft.com/office/drawing/2014/main" val="20001"/>
                    </a:ext>
                  </a:extLst>
                </a:gridCol>
                <a:gridCol w="1764000">
                  <a:extLst>
                    <a:ext uri="{9D8B030D-6E8A-4147-A177-3AD203B41FA5}">
                      <a16:colId xmlns:a16="http://schemas.microsoft.com/office/drawing/2014/main" val="2403724082"/>
                    </a:ext>
                  </a:extLst>
                </a:gridCol>
                <a:gridCol w="1764000">
                  <a:extLst>
                    <a:ext uri="{9D8B030D-6E8A-4147-A177-3AD203B41FA5}">
                      <a16:colId xmlns:a16="http://schemas.microsoft.com/office/drawing/2014/main" val="20002"/>
                    </a:ext>
                  </a:extLst>
                </a:gridCol>
                <a:gridCol w="1764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a:effectLst/>
                          <a:latin typeface="+mn-ea"/>
                          <a:ea typeface="+mn-ea"/>
                        </a:rPr>
                        <a:t>2023</a:t>
                      </a:r>
                      <a:r>
                        <a:rPr lang="ja-JP" sz="1200" dirty="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rPr>
                        <a:t>7</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rPr>
                        <a:t>睡眠による休養が十分とれている者の割合（☆）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76.9%</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H26</a:t>
                      </a:r>
                      <a:r>
                        <a:rPr lang="ja-JP" altLang="en-US"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80.7%</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H30</a:t>
                      </a:r>
                      <a:r>
                        <a:rPr lang="ja-JP" altLang="en-US"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85%</a:t>
                      </a:r>
                      <a:r>
                        <a:rPr lang="ja-JP" altLang="en-US" sz="1200" b="1" dirty="0">
                          <a:solidFill>
                            <a:schemeClr val="tx1"/>
                          </a:solidFill>
                          <a:effectLst/>
                          <a:latin typeface="+mn-ea"/>
                          <a:ea typeface="+mn-ea"/>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6" name="正方形/長方形 25"/>
          <p:cNvSpPr/>
          <p:nvPr/>
        </p:nvSpPr>
        <p:spPr>
          <a:xfrm>
            <a:off x="6046927" y="3331368"/>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p>
        </p:txBody>
      </p:sp>
      <p:graphicFrame>
        <p:nvGraphicFramePr>
          <p:cNvPr id="27" name="表 26"/>
          <p:cNvGraphicFramePr>
            <a:graphicFrameLocks noGrp="1"/>
          </p:cNvGraphicFramePr>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a:latin typeface="+mn-ea"/>
                          <a:ea typeface="+mn-ea"/>
                        </a:rPr>
                        <a:t>現状･課題</a:t>
                      </a:r>
                      <a:endParaRPr kumimoji="1" lang="en-US" altLang="ja-JP" sz="1600" baseline="0" dirty="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a:solidFill>
                            <a:schemeClr val="tx1"/>
                          </a:solidFill>
                          <a:latin typeface="+mn-ea"/>
                          <a:ea typeface="+mn-ea"/>
                        </a:rPr>
                        <a:t>◆ 府民の</a:t>
                      </a:r>
                      <a:r>
                        <a:rPr kumimoji="1" lang="en-US" altLang="ja-JP" sz="1200" b="1" baseline="0" dirty="0">
                          <a:solidFill>
                            <a:schemeClr val="tx1"/>
                          </a:solidFill>
                          <a:latin typeface="+mn-ea"/>
                          <a:ea typeface="+mn-ea"/>
                        </a:rPr>
                        <a:t>1</a:t>
                      </a:r>
                      <a:r>
                        <a:rPr kumimoji="1" lang="ja-JP" altLang="en-US" sz="1200" b="1" baseline="0" dirty="0">
                          <a:solidFill>
                            <a:schemeClr val="tx1"/>
                          </a:solidFill>
                          <a:latin typeface="+mn-ea"/>
                          <a:ea typeface="+mn-ea"/>
                        </a:rPr>
                        <a:t>日の平均睡眠時間は「</a:t>
                      </a:r>
                      <a:r>
                        <a:rPr kumimoji="1" lang="en-US" altLang="ja-JP" sz="1200" b="1" baseline="0" dirty="0">
                          <a:solidFill>
                            <a:schemeClr val="tx1"/>
                          </a:solidFill>
                          <a:latin typeface="+mn-ea"/>
                          <a:ea typeface="+mn-ea"/>
                        </a:rPr>
                        <a:t>5</a:t>
                      </a:r>
                      <a:r>
                        <a:rPr kumimoji="1" lang="ja-JP" altLang="en-US" sz="1200" b="1" baseline="0" dirty="0">
                          <a:solidFill>
                            <a:schemeClr val="tx1"/>
                          </a:solidFill>
                          <a:latin typeface="+mn-ea"/>
                          <a:ea typeface="+mn-ea"/>
                        </a:rPr>
                        <a:t>時間以上</a:t>
                      </a:r>
                      <a:r>
                        <a:rPr kumimoji="1" lang="en-US" altLang="ja-JP" sz="1200" b="1" baseline="0" dirty="0">
                          <a:solidFill>
                            <a:schemeClr val="tx1"/>
                          </a:solidFill>
                          <a:latin typeface="+mn-ea"/>
                          <a:ea typeface="+mn-ea"/>
                        </a:rPr>
                        <a:t>6</a:t>
                      </a:r>
                      <a:r>
                        <a:rPr kumimoji="1" lang="ja-JP" altLang="en-US" sz="1200" b="1" baseline="0" dirty="0">
                          <a:solidFill>
                            <a:schemeClr val="tx1"/>
                          </a:solidFill>
                          <a:latin typeface="+mn-ea"/>
                          <a:ea typeface="+mn-ea"/>
                        </a:rPr>
                        <a:t>時間未満」が最も多くなっています。また、睡眠で休養がとれていない府民が約</a:t>
                      </a:r>
                      <a:r>
                        <a:rPr kumimoji="1" lang="en-US" altLang="ja-JP" sz="1200" b="1" baseline="0" dirty="0">
                          <a:solidFill>
                            <a:schemeClr val="tx1"/>
                          </a:solidFill>
                          <a:latin typeface="+mn-ea"/>
                          <a:ea typeface="+mn-ea"/>
                        </a:rPr>
                        <a:t>2</a:t>
                      </a:r>
                      <a:r>
                        <a:rPr kumimoji="1" lang="ja-JP" altLang="en-US" sz="1200" b="1" baseline="0" dirty="0">
                          <a:solidFill>
                            <a:schemeClr val="tx1"/>
                          </a:solidFill>
                          <a:latin typeface="+mn-ea"/>
                          <a:ea typeface="+mn-ea"/>
                        </a:rPr>
                        <a:t>割を占め、年代別では</a:t>
                      </a:r>
                      <a:r>
                        <a:rPr kumimoji="1" lang="en-US" altLang="ja-JP" sz="1200" b="1" baseline="0" dirty="0">
                          <a:solidFill>
                            <a:schemeClr val="tx1"/>
                          </a:solidFill>
                          <a:latin typeface="+mn-ea"/>
                          <a:ea typeface="+mn-ea"/>
                        </a:rPr>
                        <a:t>40</a:t>
                      </a:r>
                      <a:r>
                        <a:rPr kumimoji="1" lang="ja-JP" altLang="en-US" sz="1200" b="1" baseline="0" dirty="0">
                          <a:solidFill>
                            <a:schemeClr val="tx1"/>
                          </a:solidFill>
                          <a:latin typeface="+mn-ea"/>
                          <a:ea typeface="+mn-ea"/>
                        </a:rPr>
                        <a:t>歳代・</a:t>
                      </a:r>
                      <a:r>
                        <a:rPr kumimoji="1" lang="en-US" altLang="ja-JP" sz="1200" b="1" baseline="0" dirty="0">
                          <a:solidFill>
                            <a:schemeClr val="tx1"/>
                          </a:solidFill>
                          <a:latin typeface="+mn-ea"/>
                          <a:ea typeface="+mn-ea"/>
                        </a:rPr>
                        <a:t>50</a:t>
                      </a:r>
                      <a:r>
                        <a:rPr kumimoji="1" lang="ja-JP" altLang="en-US" sz="1200" b="1" baseline="0" dirty="0">
                          <a:solidFill>
                            <a:schemeClr val="tx1"/>
                          </a:solidFill>
                          <a:latin typeface="+mn-ea"/>
                          <a:ea typeface="+mn-ea"/>
                        </a:rPr>
                        <a:t>歳代が</a:t>
                      </a:r>
                      <a:r>
                        <a:rPr kumimoji="1" lang="en-US" altLang="ja-JP" sz="1200" b="1" baseline="0" dirty="0">
                          <a:solidFill>
                            <a:schemeClr val="tx1"/>
                          </a:solidFill>
                          <a:latin typeface="+mn-ea"/>
                          <a:ea typeface="+mn-ea"/>
                        </a:rPr>
                        <a:t>3</a:t>
                      </a:r>
                      <a:r>
                        <a:rPr kumimoji="1" lang="ja-JP" altLang="en-US" sz="1200" b="1" baseline="0" dirty="0">
                          <a:solidFill>
                            <a:schemeClr val="tx1"/>
                          </a:solidFill>
                          <a:latin typeface="+mn-ea"/>
                          <a:ea typeface="+mn-ea"/>
                        </a:rPr>
                        <a:t>割を超えています。</a:t>
                      </a:r>
                    </a:p>
                    <a:p>
                      <a:pPr marL="174625" indent="-174625">
                        <a:lnSpc>
                          <a:spcPct val="100000"/>
                        </a:lnSpc>
                      </a:pPr>
                      <a:endParaRPr kumimoji="1" lang="ja-JP" altLang="en-US" sz="1200" b="1" baseline="0" dirty="0">
                        <a:solidFill>
                          <a:schemeClr val="tx1"/>
                        </a:solidFill>
                        <a:latin typeface="+mn-ea"/>
                        <a:ea typeface="+mn-ea"/>
                      </a:endParaRPr>
                    </a:p>
                    <a:p>
                      <a:pPr marL="174625" indent="-174625">
                        <a:lnSpc>
                          <a:spcPct val="100000"/>
                        </a:lnSpc>
                      </a:pPr>
                      <a:r>
                        <a:rPr kumimoji="1" lang="ja-JP" altLang="en-US" sz="1200" b="1" baseline="0" dirty="0">
                          <a:solidFill>
                            <a:schemeClr val="tx1"/>
                          </a:solidFill>
                          <a:latin typeface="+mn-ea"/>
                          <a:ea typeface="+mn-ea"/>
                        </a:rPr>
                        <a:t>◆ 長期にわたる睡眠不足は、日中の心身の状態に支障をもたらす可能性が高いことから、十分な睡眠によりしっかりと休養を取ることが重要です。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2880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bg1"/>
                </a:solidFill>
              </a:rPr>
              <a:t>みんなでめざす目標</a:t>
            </a: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睡眠による休養が十分とれている府民を増やします</a:t>
            </a:r>
          </a:p>
          <a:p>
            <a:pPr algn="ctr">
              <a:lnSpc>
                <a:spcPts val="2000"/>
              </a:lnSpc>
            </a:pPr>
            <a:r>
              <a:rPr kumimoji="1" lang="ja-JP" altLang="en-US" sz="1600" b="1" dirty="0">
                <a:solidFill>
                  <a:schemeClr val="tx1"/>
                </a:solidFill>
              </a:rPr>
              <a:t>～ぐっすり眠って心身の疲れを癒しましょう～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19</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3968528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1227220" y="1081153"/>
            <a:ext cx="7560000" cy="4104000"/>
          </a:xfrm>
          <a:prstGeom prst="roundRect">
            <a:avLst>
              <a:gd name="adj" fmla="val 0"/>
            </a:avLst>
          </a:prstGeom>
          <a:noFill/>
          <a:ln w="12700">
            <a:noFill/>
          </a:ln>
        </p:spPr>
        <p:txBody>
          <a:bodyPr wrap="square" lIns="72000" tIns="72000" rIns="72000" bIns="72000" rtlCol="0" anchor="t">
            <a:noAutofit/>
          </a:bodyPr>
          <a:lstStyle/>
          <a:p>
            <a:pPr>
              <a:lnSpc>
                <a:spcPts val="1800"/>
              </a:lnSpc>
            </a:pPr>
            <a:r>
              <a:rPr lang="ja-JP" altLang="en-US" sz="1400" dirty="0">
                <a:latin typeface="HG創英角ｺﾞｼｯｸUB" panose="020B0909000000000000" pitchFamily="49" charset="-128"/>
                <a:ea typeface="HG創英角ｺﾞｼｯｸUB" panose="020B0909000000000000" pitchFamily="49" charset="-128"/>
              </a:rPr>
              <a:t>＜ 目 次 ＞</a:t>
            </a:r>
            <a:endParaRPr lang="en-US" altLang="ja-JP" sz="1400" dirty="0">
              <a:latin typeface="HG創英角ｺﾞｼｯｸUB" panose="020B0909000000000000" pitchFamily="49" charset="-128"/>
              <a:ea typeface="HG創英角ｺﾞｼｯｸUB" panose="020B0909000000000000" pitchFamily="49" charset="-128"/>
            </a:endParaRPr>
          </a:p>
          <a:p>
            <a:pPr>
              <a:lnSpc>
                <a:spcPts val="1800"/>
              </a:lnSpc>
            </a:pPr>
            <a:endParaRPr lang="en-US" altLang="ja-JP" sz="1400" dirty="0">
              <a:latin typeface="HG創英角ｺﾞｼｯｸUB" panose="020B0909000000000000" pitchFamily="49" charset="-128"/>
              <a:ea typeface="HG創英角ｺﾞｼｯｸUB" panose="020B0909000000000000" pitchFamily="49" charset="-128"/>
            </a:endParaRPr>
          </a:p>
          <a:p>
            <a:pPr>
              <a:lnSpc>
                <a:spcPts val="1800"/>
              </a:lnSpc>
            </a:pPr>
            <a:r>
              <a:rPr lang="ja-JP" altLang="en-US" sz="1400" dirty="0">
                <a:latin typeface="HG創英角ｺﾞｼｯｸUB" panose="020B0909000000000000" pitchFamily="49" charset="-128"/>
                <a:ea typeface="HG創英角ｺﾞｼｯｸUB" panose="020B0909000000000000" pitchFamily="49" charset="-128"/>
              </a:rPr>
              <a:t>▸ 年次報告について</a:t>
            </a:r>
            <a:r>
              <a:rPr lang="en-US" altLang="ja-JP" sz="1400" dirty="0">
                <a:latin typeface="HG創英角ｺﾞｼｯｸUB" panose="020B0909000000000000" pitchFamily="49" charset="-128"/>
                <a:ea typeface="HG創英角ｺﾞｼｯｸUB" panose="020B0909000000000000" pitchFamily="49" charset="-128"/>
              </a:rPr>
              <a:t>											P.3</a:t>
            </a:r>
          </a:p>
          <a:p>
            <a:pPr>
              <a:lnSpc>
                <a:spcPts val="1800"/>
              </a:lnSpc>
            </a:pPr>
            <a:endParaRPr lang="ja-JP" altLang="en-US" sz="800" dirty="0">
              <a:latin typeface="HG創英角ｺﾞｼｯｸUB" panose="020B0909000000000000" pitchFamily="49" charset="-128"/>
              <a:ea typeface="HG創英角ｺﾞｼｯｸUB" panose="020B0909000000000000" pitchFamily="49" charset="-128"/>
            </a:endParaRPr>
          </a:p>
          <a:p>
            <a:pPr>
              <a:lnSpc>
                <a:spcPts val="1800"/>
              </a:lnSpc>
            </a:pPr>
            <a:r>
              <a:rPr lang="ja-JP" altLang="en-US" sz="1400" dirty="0">
                <a:latin typeface="HG創英角ｺﾞｼｯｸUB" panose="020B0909000000000000" pitchFamily="49" charset="-128"/>
                <a:ea typeface="HG創英角ｺﾞｼｯｸUB" panose="020B0909000000000000" pitchFamily="49" charset="-128"/>
              </a:rPr>
              <a:t>▸ 健康増進計画における目標の達成状況及び施策の実施状況について</a:t>
            </a:r>
            <a:r>
              <a:rPr lang="en-US" altLang="ja-JP" sz="1400" dirty="0">
                <a:latin typeface="HG創英角ｺﾞｼｯｸUB" panose="020B0909000000000000" pitchFamily="49" charset="-128"/>
                <a:ea typeface="HG創英角ｺﾞｼｯｸUB" panose="020B0909000000000000" pitchFamily="49" charset="-128"/>
              </a:rPr>
              <a:t>		P.4</a:t>
            </a:r>
          </a:p>
          <a:p>
            <a:pPr>
              <a:lnSpc>
                <a:spcPts val="1800"/>
              </a:lnSpc>
            </a:pPr>
            <a:r>
              <a:rPr lang="ja-JP" altLang="en-US" sz="1400" dirty="0">
                <a:latin typeface="HG創英角ｺﾞｼｯｸUB" panose="020B0909000000000000" pitchFamily="49" charset="-128"/>
                <a:ea typeface="HG創英角ｺﾞｼｯｸUB" panose="020B0909000000000000" pitchFamily="49" charset="-128"/>
              </a:rPr>
              <a:t>　・健康増進計画における目標の達成状況</a:t>
            </a:r>
            <a:r>
              <a:rPr lang="en-US" altLang="ja-JP" sz="1400" dirty="0">
                <a:latin typeface="HG創英角ｺﾞｼｯｸUB" panose="020B0909000000000000" pitchFamily="49" charset="-128"/>
                <a:ea typeface="HG創英角ｺﾞｼｯｸUB" panose="020B0909000000000000" pitchFamily="49" charset="-128"/>
              </a:rPr>
              <a:t>							P.5</a:t>
            </a:r>
          </a:p>
          <a:p>
            <a:pPr>
              <a:lnSpc>
                <a:spcPts val="1800"/>
              </a:lnSpc>
            </a:pPr>
            <a:r>
              <a:rPr lang="ja-JP" altLang="en-US" sz="1400" dirty="0">
                <a:latin typeface="HG創英角ｺﾞｼｯｸUB" panose="020B0909000000000000" pitchFamily="49" charset="-128"/>
                <a:ea typeface="HG創英角ｺﾞｼｯｸUB" panose="020B0909000000000000" pitchFamily="49" charset="-128"/>
              </a:rPr>
              <a:t>　・健康増進計画における施策の実施状況</a:t>
            </a:r>
            <a:r>
              <a:rPr lang="en-US" altLang="ja-JP" sz="1400" dirty="0">
                <a:latin typeface="HG創英角ｺﾞｼｯｸUB" panose="020B0909000000000000" pitchFamily="49" charset="-128"/>
                <a:ea typeface="HG創英角ｺﾞｼｯｸUB" panose="020B0909000000000000" pitchFamily="49" charset="-128"/>
              </a:rPr>
              <a:t>							P.6</a:t>
            </a:r>
          </a:p>
          <a:p>
            <a:pPr>
              <a:lnSpc>
                <a:spcPts val="1800"/>
              </a:lnSpc>
            </a:pPr>
            <a:r>
              <a:rPr lang="ja-JP" altLang="en-US" sz="1400" dirty="0">
                <a:latin typeface="HG創英角ｺﾞｼｯｸUB" panose="020B0909000000000000" pitchFamily="49" charset="-128"/>
                <a:ea typeface="HG創英角ｺﾞｼｯｸUB" panose="020B0909000000000000" pitchFamily="49" charset="-128"/>
              </a:rPr>
              <a:t>　・ＰＤＣＡ進捗管理票</a:t>
            </a:r>
            <a:r>
              <a:rPr lang="en-US" altLang="ja-JP" sz="1400" dirty="0">
                <a:latin typeface="HG創英角ｺﾞｼｯｸUB" panose="020B0909000000000000" pitchFamily="49" charset="-128"/>
                <a:ea typeface="HG創英角ｺﾞｼｯｸUB" panose="020B0909000000000000" pitchFamily="49" charset="-128"/>
              </a:rPr>
              <a:t>										P.10</a:t>
            </a:r>
          </a:p>
          <a:p>
            <a:pPr>
              <a:lnSpc>
                <a:spcPts val="1800"/>
              </a:lnSpc>
            </a:pPr>
            <a:endParaRPr lang="ja-JP" altLang="en-US" sz="800" dirty="0">
              <a:latin typeface="HG創英角ｺﾞｼｯｸUB" panose="020B0909000000000000" pitchFamily="49" charset="-128"/>
              <a:ea typeface="HG創英角ｺﾞｼｯｸUB" panose="020B0909000000000000" pitchFamily="49" charset="-128"/>
            </a:endParaRPr>
          </a:p>
          <a:p>
            <a:pPr>
              <a:lnSpc>
                <a:spcPts val="1800"/>
              </a:lnSpc>
            </a:pPr>
            <a:r>
              <a:rPr lang="ja-JP" altLang="en-US" sz="1400" dirty="0">
                <a:latin typeface="HG創英角ｺﾞｼｯｸUB" panose="020B0909000000000000" pitchFamily="49" charset="-128"/>
                <a:ea typeface="HG創英角ｺﾞｼｯｸUB" panose="020B0909000000000000" pitchFamily="49" charset="-128"/>
              </a:rPr>
              <a:t>▸ 歯科口腔保健計画における目標の達成状況及び施策の実施状況について</a:t>
            </a:r>
            <a:r>
              <a:rPr lang="en-US" altLang="ja-JP" sz="1400" dirty="0">
                <a:latin typeface="HG創英角ｺﾞｼｯｸUB" panose="020B0909000000000000" pitchFamily="49" charset="-128"/>
                <a:ea typeface="HG創英角ｺﾞｼｯｸUB" panose="020B0909000000000000" pitchFamily="49" charset="-128"/>
              </a:rPr>
              <a:t>		P.38</a:t>
            </a:r>
            <a:endParaRPr lang="ja-JP" altLang="en-US" sz="1400" dirty="0">
              <a:latin typeface="HG創英角ｺﾞｼｯｸUB" panose="020B0909000000000000" pitchFamily="49" charset="-128"/>
              <a:ea typeface="HG創英角ｺﾞｼｯｸUB" panose="020B0909000000000000" pitchFamily="49" charset="-128"/>
            </a:endParaRPr>
          </a:p>
          <a:p>
            <a:pPr>
              <a:lnSpc>
                <a:spcPts val="1800"/>
              </a:lnSpc>
            </a:pPr>
            <a:r>
              <a:rPr lang="ja-JP" altLang="en-US" sz="1400" dirty="0">
                <a:latin typeface="HG創英角ｺﾞｼｯｸUB" panose="020B0909000000000000" pitchFamily="49" charset="-128"/>
                <a:ea typeface="HG創英角ｺﾞｼｯｸUB" panose="020B0909000000000000" pitchFamily="49" charset="-128"/>
              </a:rPr>
              <a:t>　・歯科口腔保健計画における目標の達成状況</a:t>
            </a:r>
            <a:r>
              <a:rPr lang="en-US" altLang="ja-JP" sz="1400" dirty="0">
                <a:latin typeface="HG創英角ｺﾞｼｯｸUB" panose="020B0909000000000000" pitchFamily="49" charset="-128"/>
                <a:ea typeface="HG創英角ｺﾞｼｯｸUB" panose="020B0909000000000000" pitchFamily="49" charset="-128"/>
              </a:rPr>
              <a:t>						P.39</a:t>
            </a:r>
            <a:endParaRPr lang="ja-JP" altLang="en-US" sz="1400" dirty="0">
              <a:latin typeface="HG創英角ｺﾞｼｯｸUB" panose="020B0909000000000000" pitchFamily="49" charset="-128"/>
              <a:ea typeface="HG創英角ｺﾞｼｯｸUB" panose="020B0909000000000000" pitchFamily="49" charset="-128"/>
            </a:endParaRPr>
          </a:p>
          <a:p>
            <a:pPr>
              <a:lnSpc>
                <a:spcPts val="1800"/>
              </a:lnSpc>
            </a:pPr>
            <a:r>
              <a:rPr lang="ja-JP" altLang="en-US" sz="1400" dirty="0">
                <a:latin typeface="HG創英角ｺﾞｼｯｸUB" panose="020B0909000000000000" pitchFamily="49" charset="-128"/>
                <a:ea typeface="HG創英角ｺﾞｼｯｸUB" panose="020B0909000000000000" pitchFamily="49" charset="-128"/>
              </a:rPr>
              <a:t>　・歯科口腔保健計画における施策の実施状況</a:t>
            </a:r>
            <a:r>
              <a:rPr lang="en-US" altLang="ja-JP" sz="1400" dirty="0">
                <a:latin typeface="HG創英角ｺﾞｼｯｸUB" panose="020B0909000000000000" pitchFamily="49" charset="-128"/>
                <a:ea typeface="HG創英角ｺﾞｼｯｸUB" panose="020B0909000000000000" pitchFamily="49" charset="-128"/>
              </a:rPr>
              <a:t>						P.40</a:t>
            </a:r>
            <a:endParaRPr lang="ja-JP" altLang="en-US" sz="1400" dirty="0">
              <a:latin typeface="HG創英角ｺﾞｼｯｸUB" panose="020B0909000000000000" pitchFamily="49" charset="-128"/>
              <a:ea typeface="HG創英角ｺﾞｼｯｸUB" panose="020B0909000000000000" pitchFamily="49" charset="-128"/>
            </a:endParaRPr>
          </a:p>
          <a:p>
            <a:pPr>
              <a:lnSpc>
                <a:spcPts val="1800"/>
              </a:lnSpc>
            </a:pPr>
            <a:r>
              <a:rPr lang="ja-JP" altLang="en-US" sz="1400" dirty="0">
                <a:latin typeface="HG創英角ｺﾞｼｯｸUB" panose="020B0909000000000000" pitchFamily="49" charset="-128"/>
                <a:ea typeface="HG創英角ｺﾞｼｯｸUB" panose="020B0909000000000000" pitchFamily="49" charset="-128"/>
              </a:rPr>
              <a:t>　・ＰＤＣＡ進捗管理票</a:t>
            </a:r>
            <a:r>
              <a:rPr lang="en-US" altLang="ja-JP" sz="1400" dirty="0">
                <a:latin typeface="HG創英角ｺﾞｼｯｸUB" panose="020B0909000000000000" pitchFamily="49" charset="-128"/>
                <a:ea typeface="HG創英角ｺﾞｼｯｸUB" panose="020B0909000000000000" pitchFamily="49" charset="-128"/>
              </a:rPr>
              <a:t>										P.42</a:t>
            </a:r>
          </a:p>
          <a:p>
            <a:pPr>
              <a:lnSpc>
                <a:spcPts val="1800"/>
              </a:lnSpc>
            </a:pPr>
            <a:endParaRPr lang="ja-JP" altLang="en-US" sz="800" dirty="0">
              <a:latin typeface="HG創英角ｺﾞｼｯｸUB" panose="020B0909000000000000" pitchFamily="49" charset="-128"/>
              <a:ea typeface="HG創英角ｺﾞｼｯｸUB" panose="020B0909000000000000" pitchFamily="49" charset="-128"/>
            </a:endParaRPr>
          </a:p>
          <a:p>
            <a:pPr>
              <a:lnSpc>
                <a:spcPts val="1800"/>
              </a:lnSpc>
            </a:pPr>
            <a:r>
              <a:rPr lang="ja-JP" altLang="en-US" sz="1400" dirty="0">
                <a:latin typeface="HG創英角ｺﾞｼｯｸUB" panose="020B0909000000000000" pitchFamily="49" charset="-128"/>
                <a:ea typeface="HG創英角ｺﾞｼｯｸUB" panose="020B0909000000000000" pitchFamily="49" charset="-128"/>
              </a:rPr>
              <a:t>▸ </a:t>
            </a:r>
            <a:r>
              <a:rPr lang="zh-TW" altLang="en-US" sz="1400" dirty="0">
                <a:latin typeface="HG創英角ｺﾞｼｯｸUB" panose="020B0909000000000000" pitchFamily="49" charset="-128"/>
                <a:ea typeface="HG創英角ｺﾞｼｯｸUB" panose="020B0909000000000000" pitchFamily="49" charset="-128"/>
              </a:rPr>
              <a:t>食育推進計画</a:t>
            </a:r>
            <a:r>
              <a:rPr lang="ja-JP" altLang="en-US" sz="1400" dirty="0">
                <a:latin typeface="HG創英角ｺﾞｼｯｸUB" panose="020B0909000000000000" pitchFamily="49" charset="-128"/>
                <a:ea typeface="HG創英角ｺﾞｼｯｸUB" panose="020B0909000000000000" pitchFamily="49" charset="-128"/>
              </a:rPr>
              <a:t>における目標の達成状況及び施策の実施状況について</a:t>
            </a:r>
            <a:r>
              <a:rPr lang="en-US" altLang="ja-JP" sz="1400" dirty="0">
                <a:latin typeface="HG創英角ｺﾞｼｯｸUB" panose="020B0909000000000000" pitchFamily="49" charset="-128"/>
                <a:ea typeface="HG創英角ｺﾞｼｯｸUB" panose="020B0909000000000000" pitchFamily="49" charset="-128"/>
              </a:rPr>
              <a:t>		P.56</a:t>
            </a:r>
            <a:endParaRPr lang="ja-JP" altLang="en-US" sz="1400" dirty="0">
              <a:latin typeface="HG創英角ｺﾞｼｯｸUB" panose="020B0909000000000000" pitchFamily="49" charset="-128"/>
              <a:ea typeface="HG創英角ｺﾞｼｯｸUB" panose="020B0909000000000000" pitchFamily="49" charset="-128"/>
            </a:endParaRPr>
          </a:p>
          <a:p>
            <a:pPr>
              <a:lnSpc>
                <a:spcPts val="1800"/>
              </a:lnSpc>
            </a:pPr>
            <a:r>
              <a:rPr lang="ja-JP" altLang="en-US" sz="1400" dirty="0">
                <a:latin typeface="HG創英角ｺﾞｼｯｸUB" panose="020B0909000000000000" pitchFamily="49" charset="-128"/>
                <a:ea typeface="HG創英角ｺﾞｼｯｸUB" panose="020B0909000000000000" pitchFamily="49" charset="-128"/>
              </a:rPr>
              <a:t>　・</a:t>
            </a:r>
            <a:r>
              <a:rPr lang="zh-TW" altLang="en-US" sz="1400" dirty="0">
                <a:latin typeface="HG創英角ｺﾞｼｯｸUB" panose="020B0909000000000000" pitchFamily="49" charset="-128"/>
                <a:ea typeface="HG創英角ｺﾞｼｯｸUB" panose="020B0909000000000000" pitchFamily="49" charset="-128"/>
              </a:rPr>
              <a:t>食育推進計画</a:t>
            </a:r>
            <a:r>
              <a:rPr lang="ja-JP" altLang="en-US" sz="1400" dirty="0">
                <a:latin typeface="HG創英角ｺﾞｼｯｸUB" panose="020B0909000000000000" pitchFamily="49" charset="-128"/>
                <a:ea typeface="HG創英角ｺﾞｼｯｸUB" panose="020B0909000000000000" pitchFamily="49" charset="-128"/>
              </a:rPr>
              <a:t>における目標の達成状況</a:t>
            </a:r>
            <a:r>
              <a:rPr lang="en-US" altLang="ja-JP" sz="1400" dirty="0">
                <a:latin typeface="HG創英角ｺﾞｼｯｸUB" panose="020B0909000000000000" pitchFamily="49" charset="-128"/>
                <a:ea typeface="HG創英角ｺﾞｼｯｸUB" panose="020B0909000000000000" pitchFamily="49" charset="-128"/>
              </a:rPr>
              <a:t>							P.57</a:t>
            </a:r>
            <a:endParaRPr lang="ja-JP" altLang="en-US" sz="1400" dirty="0">
              <a:latin typeface="HG創英角ｺﾞｼｯｸUB" panose="020B0909000000000000" pitchFamily="49" charset="-128"/>
              <a:ea typeface="HG創英角ｺﾞｼｯｸUB" panose="020B0909000000000000" pitchFamily="49" charset="-128"/>
            </a:endParaRPr>
          </a:p>
          <a:p>
            <a:pPr>
              <a:lnSpc>
                <a:spcPts val="1800"/>
              </a:lnSpc>
            </a:pPr>
            <a:r>
              <a:rPr lang="ja-JP" altLang="en-US" sz="1400" dirty="0">
                <a:latin typeface="HG創英角ｺﾞｼｯｸUB" panose="020B0909000000000000" pitchFamily="49" charset="-128"/>
                <a:ea typeface="HG創英角ｺﾞｼｯｸUB" panose="020B0909000000000000" pitchFamily="49" charset="-128"/>
              </a:rPr>
              <a:t>　・</a:t>
            </a:r>
            <a:r>
              <a:rPr lang="zh-TW" altLang="en-US" sz="1400" dirty="0">
                <a:latin typeface="HG創英角ｺﾞｼｯｸUB" panose="020B0909000000000000" pitchFamily="49" charset="-128"/>
                <a:ea typeface="HG創英角ｺﾞｼｯｸUB" panose="020B0909000000000000" pitchFamily="49" charset="-128"/>
              </a:rPr>
              <a:t>食育推進計画</a:t>
            </a:r>
            <a:r>
              <a:rPr lang="ja-JP" altLang="en-US" sz="1400" dirty="0">
                <a:latin typeface="HG創英角ｺﾞｼｯｸUB" panose="020B0909000000000000" pitchFamily="49" charset="-128"/>
                <a:ea typeface="HG創英角ｺﾞｼｯｸUB" panose="020B0909000000000000" pitchFamily="49" charset="-128"/>
              </a:rPr>
              <a:t>における施策の実施状況</a:t>
            </a:r>
            <a:r>
              <a:rPr lang="en-US" altLang="ja-JP" sz="1400" dirty="0">
                <a:latin typeface="HG創英角ｺﾞｼｯｸUB" panose="020B0909000000000000" pitchFamily="49" charset="-128"/>
                <a:ea typeface="HG創英角ｺﾞｼｯｸUB" panose="020B0909000000000000" pitchFamily="49" charset="-128"/>
              </a:rPr>
              <a:t>							P.59</a:t>
            </a:r>
            <a:endParaRPr lang="ja-JP" altLang="en-US" sz="1400" dirty="0">
              <a:latin typeface="HG創英角ｺﾞｼｯｸUB" panose="020B0909000000000000" pitchFamily="49" charset="-128"/>
              <a:ea typeface="HG創英角ｺﾞｼｯｸUB" panose="020B0909000000000000" pitchFamily="49" charset="-128"/>
            </a:endParaRPr>
          </a:p>
          <a:p>
            <a:pPr>
              <a:lnSpc>
                <a:spcPts val="1800"/>
              </a:lnSpc>
            </a:pPr>
            <a:r>
              <a:rPr lang="ja-JP" altLang="en-US" sz="1400" dirty="0">
                <a:latin typeface="HG創英角ｺﾞｼｯｸUB" panose="020B0909000000000000" pitchFamily="49" charset="-128"/>
                <a:ea typeface="HG創英角ｺﾞｼｯｸUB" panose="020B0909000000000000" pitchFamily="49" charset="-128"/>
              </a:rPr>
              <a:t>　・ＰＤＣＡ進捗管理票</a:t>
            </a:r>
            <a:r>
              <a:rPr lang="en-US" altLang="ja-JP" sz="1400" dirty="0">
                <a:latin typeface="HG創英角ｺﾞｼｯｸUB" panose="020B0909000000000000" pitchFamily="49" charset="-128"/>
                <a:ea typeface="HG創英角ｺﾞｼｯｸUB" panose="020B0909000000000000" pitchFamily="49" charset="-128"/>
              </a:rPr>
              <a:t>										P.61</a:t>
            </a:r>
            <a:endParaRPr lang="ja-JP" altLang="en-US" sz="1400" dirty="0">
              <a:latin typeface="HG創英角ｺﾞｼｯｸUB" panose="020B0909000000000000" pitchFamily="49" charset="-128"/>
              <a:ea typeface="HG創英角ｺﾞｼｯｸUB" panose="020B0909000000000000" pitchFamily="49" charset="-128"/>
            </a:endParaRP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2</a:t>
            </a:fld>
            <a:endParaRPr kumimoji="1" lang="ja-JP" altLang="en-US" dirty="0"/>
          </a:p>
        </p:txBody>
      </p:sp>
      <p:sp>
        <p:nvSpPr>
          <p:cNvPr id="6" name="テキスト ボックス 5"/>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a:solidFill>
                  <a:schemeClr val="bg1"/>
                </a:solidFill>
                <a:latin typeface="游ゴシック" panose="020B0400000000000000" pitchFamily="50" charset="-128"/>
                <a:ea typeface="游ゴシック" panose="020B0400000000000000" pitchFamily="50" charset="-128"/>
              </a:rPr>
              <a:t>大阪府健康づくり推進条例第</a:t>
            </a:r>
            <a:r>
              <a:rPr lang="en-US" altLang="ja-JP" sz="1100" b="1" dirty="0">
                <a:solidFill>
                  <a:schemeClr val="bg1"/>
                </a:solidFill>
                <a:latin typeface="游ゴシック" panose="020B0400000000000000" pitchFamily="50" charset="-128"/>
                <a:ea typeface="游ゴシック" panose="020B0400000000000000" pitchFamily="50" charset="-128"/>
              </a:rPr>
              <a:t>19</a:t>
            </a:r>
            <a:r>
              <a:rPr lang="ja-JP" altLang="en-US" sz="1100" b="1" dirty="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a:solidFill>
                  <a:schemeClr val="bg1"/>
                </a:solidFill>
                <a:latin typeface="游ゴシック" panose="020B0400000000000000" pitchFamily="50" charset="-128"/>
                <a:ea typeface="游ゴシック" panose="020B0400000000000000" pitchFamily="50" charset="-128"/>
              </a:rPr>
              <a:t>〈</a:t>
            </a:r>
            <a:r>
              <a:rPr lang="ja-JP" altLang="en-US" sz="1100" b="1" dirty="0">
                <a:solidFill>
                  <a:schemeClr val="bg1"/>
                </a:solidFill>
                <a:latin typeface="游ゴシック" panose="020B0400000000000000" pitchFamily="50" charset="-128"/>
                <a:ea typeface="游ゴシック" panose="020B0400000000000000" pitchFamily="50" charset="-128"/>
              </a:rPr>
              <a:t>令和</a:t>
            </a:r>
            <a:r>
              <a:rPr lang="en-US" altLang="ja-JP" sz="1100" b="1" dirty="0">
                <a:solidFill>
                  <a:schemeClr val="bg1"/>
                </a:solidFill>
                <a:latin typeface="游ゴシック" panose="020B0400000000000000" pitchFamily="50" charset="-128"/>
                <a:ea typeface="游ゴシック" panose="020B0400000000000000" pitchFamily="50" charset="-128"/>
              </a:rPr>
              <a:t>5</a:t>
            </a:r>
            <a:r>
              <a:rPr lang="ja-JP" altLang="en-US" sz="1100" b="1" dirty="0">
                <a:solidFill>
                  <a:schemeClr val="bg1"/>
                </a:solidFill>
                <a:latin typeface="游ゴシック" panose="020B0400000000000000" pitchFamily="50" charset="-128"/>
                <a:ea typeface="游ゴシック" panose="020B0400000000000000" pitchFamily="50" charset="-128"/>
              </a:rPr>
              <a:t>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pic>
        <p:nvPicPr>
          <p:cNvPr id="7" name="図 6"/>
          <p:cNvPicPr>
            <a:picLocks noChangeAspect="1"/>
          </p:cNvPicPr>
          <p:nvPr/>
        </p:nvPicPr>
        <p:blipFill>
          <a:blip r:embed="rId2"/>
          <a:stretch>
            <a:fillRect/>
          </a:stretch>
        </p:blipFill>
        <p:spPr>
          <a:xfrm>
            <a:off x="8582603" y="358877"/>
            <a:ext cx="1100769" cy="360000"/>
          </a:xfrm>
          <a:prstGeom prst="rect">
            <a:avLst/>
          </a:prstGeom>
        </p:spPr>
      </p:pic>
    </p:spTree>
    <p:extLst>
      <p:ext uri="{BB962C8B-B14F-4D97-AF65-F5344CB8AC3E}">
        <p14:creationId xmlns:p14="http://schemas.microsoft.com/office/powerpoint/2010/main" val="25615324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4033505333"/>
              </p:ext>
            </p:extLst>
          </p:nvPr>
        </p:nvGraphicFramePr>
        <p:xfrm>
          <a:off x="477311" y="434454"/>
          <a:ext cx="8928000" cy="4176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2016000">
                <a:tc>
                  <a:txBody>
                    <a:bodyPr/>
                    <a:lstStyle/>
                    <a:p>
                      <a:pPr>
                        <a:lnSpc>
                          <a:spcPct val="1000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ct val="100000"/>
                        </a:lnSpc>
                      </a:pPr>
                      <a:r>
                        <a:rPr kumimoji="1" lang="ja-JP" altLang="en-US" sz="1600" baseline="0" dirty="0">
                          <a:latin typeface="+mn-ea"/>
                          <a:ea typeface="+mn-ea"/>
                        </a:rPr>
                        <a:t>取組</a:t>
                      </a: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ライフステージに応じた睡眠・休養の充実</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■大阪府立学校保健研究発表大会、大阪府小・中・高等学校保健主事合同研修会を開催し、健康教育（睡眠・休養）の充実を推進</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■事業者と連携し、中小企業労働環境向上塾の実施</a:t>
                      </a:r>
                      <a:r>
                        <a:rPr kumimoji="1" lang="en-US" altLang="ja-JP" sz="1100" b="1" baseline="0" dirty="0">
                          <a:solidFill>
                            <a:schemeClr val="tx1"/>
                          </a:solidFill>
                          <a:latin typeface="+mn-ea"/>
                          <a:ea typeface="+mn-ea"/>
                        </a:rPr>
                        <a:t>【22</a:t>
                      </a:r>
                      <a:r>
                        <a:rPr kumimoji="1" lang="ja-JP" altLang="en-US" sz="1100" b="1" baseline="0" dirty="0">
                          <a:solidFill>
                            <a:schemeClr val="tx1"/>
                          </a:solidFill>
                          <a:latin typeface="+mn-ea"/>
                          <a:ea typeface="+mn-ea"/>
                        </a:rPr>
                        <a:t>回 （</a:t>
                      </a:r>
                      <a:r>
                        <a:rPr kumimoji="1" lang="en-US" altLang="ja-JP" sz="1100" b="1" baseline="0" dirty="0">
                          <a:solidFill>
                            <a:schemeClr val="tx1"/>
                          </a:solidFill>
                          <a:latin typeface="+mn-ea"/>
                          <a:ea typeface="+mn-ea"/>
                        </a:rPr>
                        <a:t>R5.12</a:t>
                      </a:r>
                      <a:r>
                        <a:rPr kumimoji="1" lang="ja-JP" altLang="en-US" sz="1100" b="1" baseline="0" dirty="0">
                          <a:solidFill>
                            <a:schemeClr val="tx1"/>
                          </a:solidFill>
                          <a:latin typeface="+mn-ea"/>
                          <a:ea typeface="+mn-ea"/>
                        </a:rPr>
                        <a:t>現在）</a:t>
                      </a:r>
                      <a:r>
                        <a:rPr kumimoji="1" lang="en-US" altLang="ja-JP" sz="1100" b="1" baseline="0" dirty="0">
                          <a:solidFill>
                            <a:schemeClr val="tx1"/>
                          </a:solidFill>
                          <a:latin typeface="+mn-ea"/>
                          <a:ea typeface="+mn-ea"/>
                        </a:rPr>
                        <a:t>】</a:t>
                      </a:r>
                      <a:r>
                        <a:rPr kumimoji="1" lang="ja-JP" altLang="en-US" sz="1100" b="1" baseline="0" dirty="0">
                          <a:solidFill>
                            <a:schemeClr val="tx1"/>
                          </a:solidFill>
                          <a:latin typeface="+mn-ea"/>
                          <a:ea typeface="+mn-ea"/>
                        </a:rPr>
                        <a:t>、労働情報発信ステーションの実施</a:t>
                      </a:r>
                      <a:r>
                        <a:rPr kumimoji="1" lang="en-US" altLang="ja-JP" sz="1100" b="1" baseline="0" dirty="0">
                          <a:solidFill>
                            <a:schemeClr val="tx1"/>
                          </a:solidFill>
                          <a:latin typeface="+mn-ea"/>
                          <a:ea typeface="+mn-ea"/>
                        </a:rPr>
                        <a:t>【35</a:t>
                      </a:r>
                      <a:r>
                        <a:rPr kumimoji="1" lang="ja-JP" altLang="en-US" sz="1100" b="1" baseline="0" dirty="0">
                          <a:solidFill>
                            <a:schemeClr val="tx1"/>
                          </a:solidFill>
                          <a:latin typeface="+mn-ea"/>
                          <a:ea typeface="+mn-ea"/>
                        </a:rPr>
                        <a:t>回（</a:t>
                      </a:r>
                      <a:r>
                        <a:rPr kumimoji="1" lang="en-US" altLang="ja-JP" sz="1100" b="1" baseline="0" dirty="0">
                          <a:solidFill>
                            <a:schemeClr val="tx1"/>
                          </a:solidFill>
                          <a:latin typeface="+mn-ea"/>
                          <a:ea typeface="+mn-ea"/>
                        </a:rPr>
                        <a:t>R6.1</a:t>
                      </a:r>
                      <a:r>
                        <a:rPr kumimoji="1" lang="ja-JP" altLang="en-US" sz="1100" b="1" baseline="0" dirty="0">
                          <a:solidFill>
                            <a:schemeClr val="tx1"/>
                          </a:solidFill>
                          <a:latin typeface="+mn-ea"/>
                          <a:ea typeface="+mn-ea"/>
                        </a:rPr>
                        <a:t>現在）</a:t>
                      </a:r>
                      <a:r>
                        <a:rPr kumimoji="1" lang="en-US" altLang="ja-JP" sz="1100" b="1" baseline="0" dirty="0">
                          <a:solidFill>
                            <a:schemeClr val="tx1"/>
                          </a:solidFill>
                          <a:latin typeface="+mn-ea"/>
                          <a:ea typeface="+mn-ea"/>
                        </a:rPr>
                        <a:t>】</a:t>
                      </a:r>
                      <a:r>
                        <a:rPr kumimoji="1" lang="ja-JP" altLang="en-US" sz="1100" b="1" baseline="0" dirty="0">
                          <a:solidFill>
                            <a:schemeClr val="tx1"/>
                          </a:solidFill>
                          <a:latin typeface="+mn-ea"/>
                          <a:ea typeface="+mn-ea"/>
                        </a:rPr>
                        <a:t>、啓発冊子やチラシの作成・配布により普及啓発を実施</a:t>
                      </a:r>
                    </a:p>
                    <a:p>
                      <a:pPr marL="174625" indent="-174625">
                        <a:lnSpc>
                          <a:spcPct val="100000"/>
                        </a:lnSpc>
                      </a:pPr>
                      <a:r>
                        <a:rPr kumimoji="1" lang="ja-JP" altLang="en-US" sz="1100" b="1" baseline="0" dirty="0">
                          <a:solidFill>
                            <a:schemeClr val="tx1"/>
                          </a:solidFill>
                          <a:latin typeface="+mn-ea"/>
                          <a:ea typeface="+mn-ea"/>
                        </a:rPr>
                        <a:t>■府と包括連携協定を締結している企業と周知啓発イベントを実施。</a:t>
                      </a:r>
                      <a:r>
                        <a:rPr kumimoji="1" lang="en-US" altLang="ja-JP" sz="1100" b="1" baseline="0" dirty="0">
                          <a:solidFill>
                            <a:schemeClr val="tx1"/>
                          </a:solidFill>
                          <a:latin typeface="+mn-ea"/>
                          <a:ea typeface="+mn-ea"/>
                        </a:rPr>
                        <a:t>【</a:t>
                      </a:r>
                      <a:r>
                        <a:rPr kumimoji="1" lang="ja-JP" altLang="en-US" sz="1100" b="1" baseline="0" dirty="0">
                          <a:solidFill>
                            <a:schemeClr val="tx1"/>
                          </a:solidFill>
                          <a:latin typeface="+mn-ea"/>
                          <a:ea typeface="+mn-ea"/>
                        </a:rPr>
                        <a:t>「労働相談フェスタ」</a:t>
                      </a:r>
                      <a:r>
                        <a:rPr kumimoji="1" lang="en-US" altLang="ja-JP" sz="1100" b="1" baseline="0" dirty="0">
                          <a:solidFill>
                            <a:schemeClr val="tx1"/>
                          </a:solidFill>
                          <a:latin typeface="+mn-ea"/>
                          <a:ea typeface="+mn-ea"/>
                        </a:rPr>
                        <a:t>4</a:t>
                      </a:r>
                      <a:r>
                        <a:rPr kumimoji="1" lang="ja-JP" altLang="en-US" sz="1100" b="1" baseline="0" dirty="0">
                          <a:solidFill>
                            <a:schemeClr val="tx1"/>
                          </a:solidFill>
                          <a:latin typeface="+mn-ea"/>
                          <a:ea typeface="+mn-ea"/>
                        </a:rPr>
                        <a:t>回</a:t>
                      </a:r>
                      <a:r>
                        <a:rPr kumimoji="1" lang="en-US" altLang="ja-JP" sz="1100" b="1" baseline="0" dirty="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■大阪・関西万博に向けた健康づくりの気運醸成として健活プロモーション事業を実施</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a:t>
                      </a:r>
                      <a:r>
                        <a:rPr kumimoji="1" lang="en-US" altLang="ja-JP" sz="1100" b="1" baseline="0" dirty="0">
                          <a:solidFill>
                            <a:schemeClr val="tx1"/>
                          </a:solidFill>
                          <a:latin typeface="+mn-ea"/>
                          <a:ea typeface="+mn-ea"/>
                        </a:rPr>
                        <a:t>JR</a:t>
                      </a:r>
                      <a:r>
                        <a:rPr kumimoji="1" lang="ja-JP" altLang="en-US" sz="1100" b="1" baseline="0" dirty="0">
                          <a:solidFill>
                            <a:schemeClr val="tx1"/>
                          </a:solidFill>
                          <a:latin typeface="+mn-ea"/>
                          <a:ea typeface="+mn-ea"/>
                        </a:rPr>
                        <a:t>大阪駅で「健活１０」（休養・睡眠含む）と万博のコラボレーション広告を掲出</a:t>
                      </a:r>
                      <a:endParaRPr kumimoji="1" lang="en-US" altLang="ja-JP"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51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今後の</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課題等</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■睡眠・休養の充実に向けた普及啓発の推進</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■企業における働き方改革等のニーズの把握</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次年度の主な取組</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■チーム学校として連携できるよう研修会や発表会を開催し、引き続き、児童生徒が主体的に深く学べる機会を提供</a:t>
                      </a:r>
                    </a:p>
                    <a:p>
                      <a:pPr marL="174625" indent="-174625">
                        <a:lnSpc>
                          <a:spcPct val="100000"/>
                        </a:lnSpc>
                      </a:pPr>
                      <a:r>
                        <a:rPr kumimoji="1" lang="ja-JP" altLang="en-US" sz="1100" b="1" baseline="0" dirty="0">
                          <a:solidFill>
                            <a:schemeClr val="tx1"/>
                          </a:solidFill>
                          <a:latin typeface="+mn-ea"/>
                          <a:ea typeface="+mn-ea"/>
                        </a:rPr>
                        <a:t>■対象者や企業等のニーズに沿ったテーマ設定によるセミナー等を開催</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64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最終予算（案）</a:t>
                      </a:r>
                      <a:endParaRPr kumimoji="1" lang="en-US" altLang="ja-JP"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（主要事業）</a:t>
                      </a:r>
                      <a:endParaRPr kumimoji="1" lang="en-US" altLang="ja-JP"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aseline="0" dirty="0">
                          <a:solidFill>
                            <a:schemeClr val="tx1"/>
                          </a:solidFill>
                          <a:latin typeface="+mn-ea"/>
                          <a:ea typeface="+mn-ea"/>
                        </a:rPr>
                        <a:t>労働相談等事業費（</a:t>
                      </a:r>
                      <a:r>
                        <a:rPr kumimoji="1" lang="en-US" altLang="ja-JP" sz="1100" baseline="0" dirty="0">
                          <a:solidFill>
                            <a:schemeClr val="tx1"/>
                          </a:solidFill>
                          <a:latin typeface="+mn-ea"/>
                          <a:ea typeface="+mn-ea"/>
                        </a:rPr>
                        <a:t>38,245</a:t>
                      </a:r>
                      <a:r>
                        <a:rPr kumimoji="1" lang="ja-JP" altLang="en-US" sz="1100" baseline="0" dirty="0">
                          <a:solidFill>
                            <a:schemeClr val="tx1"/>
                          </a:solidFill>
                          <a:latin typeface="+mn-ea"/>
                          <a:ea typeface="+mn-ea"/>
                        </a:rPr>
                        <a:t>千円）、若者等へのワークルール等啓発事業（</a:t>
                      </a:r>
                      <a:r>
                        <a:rPr kumimoji="1" lang="en-US" altLang="ja-JP" sz="1100" baseline="0" dirty="0">
                          <a:solidFill>
                            <a:schemeClr val="tx1"/>
                          </a:solidFill>
                          <a:latin typeface="+mn-ea"/>
                          <a:ea typeface="+mn-ea"/>
                        </a:rPr>
                        <a:t>937</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aseline="0" dirty="0">
                          <a:solidFill>
                            <a:schemeClr val="tx1"/>
                          </a:solidFill>
                          <a:latin typeface="+mn-ea"/>
                          <a:ea typeface="+mn-ea"/>
                        </a:rPr>
                        <a:t>中小企業労働環境向上促進事業（</a:t>
                      </a:r>
                      <a:r>
                        <a:rPr kumimoji="1" lang="en-US" altLang="ja-JP" sz="1100" baseline="0" dirty="0">
                          <a:solidFill>
                            <a:schemeClr val="tx1"/>
                          </a:solidFill>
                          <a:latin typeface="+mn-ea"/>
                          <a:ea typeface="+mn-ea"/>
                        </a:rPr>
                        <a:t>1,150</a:t>
                      </a:r>
                      <a:r>
                        <a:rPr kumimoji="1" lang="ja-JP" altLang="en-US" sz="1100" baseline="0" dirty="0">
                          <a:solidFill>
                            <a:schemeClr val="tx1"/>
                          </a:solidFill>
                          <a:latin typeface="+mn-ea"/>
                          <a:ea typeface="+mn-ea"/>
                        </a:rPr>
                        <a:t>千円）、健康づくり気運醸成事業（</a:t>
                      </a:r>
                      <a:r>
                        <a:rPr kumimoji="1" lang="en-US" altLang="ja-JP" sz="1100" baseline="0" dirty="0">
                          <a:solidFill>
                            <a:schemeClr val="tx1"/>
                          </a:solidFill>
                          <a:latin typeface="+mn-ea"/>
                          <a:ea typeface="+mn-ea"/>
                        </a:rPr>
                        <a:t>18,134</a:t>
                      </a:r>
                      <a:r>
                        <a:rPr kumimoji="1" lang="ja-JP" altLang="en-US" sz="1100" baseline="0" dirty="0">
                          <a:solidFill>
                            <a:schemeClr val="tx1"/>
                          </a:solidFill>
                          <a:latin typeface="+mn-ea"/>
                          <a:ea typeface="+mn-ea"/>
                        </a:rPr>
                        <a:t>千円）</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6" name="グループ化 15"/>
          <p:cNvGrpSpPr/>
          <p:nvPr/>
        </p:nvGrpSpPr>
        <p:grpSpPr>
          <a:xfrm>
            <a:off x="586435" y="1551808"/>
            <a:ext cx="792000" cy="720000"/>
            <a:chOff x="-2122749" y="3293333"/>
            <a:chExt cx="792000" cy="720000"/>
          </a:xfrm>
        </p:grpSpPr>
        <p:sp>
          <p:nvSpPr>
            <p:cNvPr id="17" name="角丸四角形 16"/>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a:ln w="0"/>
                  <a:solidFill>
                    <a:srgbClr val="193F61"/>
                  </a:solidFill>
                  <a:latin typeface="+mn-ea"/>
                </a:rPr>
                <a:t>本年度評価</a:t>
              </a:r>
              <a:endParaRPr kumimoji="1" lang="en-US" altLang="ja-JP" sz="1100" b="1" spc="-100" dirty="0">
                <a:ln w="0"/>
                <a:solidFill>
                  <a:srgbClr val="193F61"/>
                </a:solidFill>
                <a:latin typeface="+mn-ea"/>
              </a:endParaRPr>
            </a:p>
            <a:p>
              <a:pPr algn="ctr"/>
              <a:endParaRPr kumimoji="1" lang="en-US" altLang="ja-JP" sz="500" b="1" spc="-100" dirty="0">
                <a:ln w="0"/>
                <a:solidFill>
                  <a:srgbClr val="193F61"/>
                </a:solidFill>
                <a:latin typeface="+mn-ea"/>
              </a:endParaRPr>
            </a:p>
            <a:p>
              <a:pPr algn="ctr">
                <a:lnSpc>
                  <a:spcPts val="1600"/>
                </a:lnSpc>
              </a:pPr>
              <a:r>
                <a:rPr kumimoji="1" lang="ja-JP" altLang="en-US" sz="1400" b="1" spc="-100" dirty="0">
                  <a:ln w="0"/>
                  <a:solidFill>
                    <a:srgbClr val="193F61"/>
                  </a:solidFill>
                  <a:latin typeface="+mn-ea"/>
                </a:rPr>
                <a:t>概ね</a:t>
              </a:r>
              <a:endParaRPr kumimoji="1" lang="en-US" altLang="ja-JP" sz="1400" b="1" spc="-100" dirty="0">
                <a:ln w="0"/>
                <a:solidFill>
                  <a:srgbClr val="193F61"/>
                </a:solidFill>
                <a:latin typeface="+mn-ea"/>
              </a:endParaRPr>
            </a:p>
            <a:p>
              <a:pPr algn="ctr">
                <a:lnSpc>
                  <a:spcPts val="1600"/>
                </a:lnSpc>
              </a:pPr>
              <a:r>
                <a:rPr kumimoji="1" lang="ja-JP" altLang="en-US" sz="1400" b="1" spc="-250" dirty="0">
                  <a:ln w="0"/>
                  <a:solidFill>
                    <a:srgbClr val="193F61"/>
                  </a:solidFill>
                  <a:latin typeface="+mn-ea"/>
                </a:rPr>
                <a:t>予定</a:t>
              </a:r>
              <a:r>
                <a:rPr kumimoji="1" lang="ja-JP" altLang="en-US" sz="1400" b="1" spc="-350" dirty="0">
                  <a:ln w="0"/>
                  <a:solidFill>
                    <a:srgbClr val="193F61"/>
                  </a:solidFill>
                  <a:latin typeface="+mn-ea"/>
                </a:rPr>
                <a:t>どおり</a:t>
              </a:r>
            </a:p>
          </p:txBody>
        </p:sp>
        <p:cxnSp>
          <p:nvCxnSpPr>
            <p:cNvPr id="18" name="直線コネクタ 17"/>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20</a:t>
            </a:fld>
            <a:endParaRPr kumimoji="1" lang="ja-JP" altLang="en-US"/>
          </a:p>
        </p:txBody>
      </p:sp>
    </p:spTree>
    <p:extLst>
      <p:ext uri="{BB962C8B-B14F-4D97-AF65-F5344CB8AC3E}">
        <p14:creationId xmlns:p14="http://schemas.microsoft.com/office/powerpoint/2010/main" val="16925036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　　１　生活習慣病の予防（生活習慣の改善）</a:t>
            </a: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（５）飲酒</a:t>
            </a:r>
            <a:r>
              <a:rPr kumimoji="1" lang="ja-JP" altLang="en-US" sz="2000" b="1" dirty="0">
                <a:solidFill>
                  <a:schemeClr val="bg1"/>
                </a:solidFill>
              </a:rPr>
              <a:t>　</a:t>
            </a:r>
            <a:r>
              <a:rPr kumimoji="1" lang="ja-JP" altLang="en-US" sz="1600" b="1" dirty="0">
                <a:solidFill>
                  <a:schemeClr val="bg1"/>
                </a:solidFill>
              </a:rPr>
              <a:t>計画 </a:t>
            </a:r>
            <a:r>
              <a:rPr kumimoji="1" lang="en-US" altLang="ja-JP" sz="1600" b="1" dirty="0">
                <a:solidFill>
                  <a:schemeClr val="bg1"/>
                </a:solidFill>
              </a:rPr>
              <a:t>P.54-55</a:t>
            </a:r>
          </a:p>
        </p:txBody>
      </p:sp>
      <p:sp>
        <p:nvSpPr>
          <p:cNvPr id="17" name="正方形/長方形 16"/>
          <p:cNvSpPr/>
          <p:nvPr/>
        </p:nvSpPr>
        <p:spPr>
          <a:xfrm>
            <a:off x="363222" y="2290438"/>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601533"/>
            <a:ext cx="8856000" cy="504000"/>
          </a:xfrm>
          <a:prstGeom prst="rect">
            <a:avLst/>
          </a:prstGeom>
        </p:spPr>
        <p:txBody>
          <a:bodyPr wrap="square" lIns="36000" tIns="72000" rIns="36000" bIns="36000">
            <a:noAutofit/>
          </a:bodyPr>
          <a:lstStyle/>
          <a:p>
            <a:r>
              <a:rPr lang="ja-JP" altLang="en-US" sz="1200" b="1" dirty="0">
                <a:latin typeface="+mn-ea"/>
              </a:rPr>
              <a:t>▽年齢、性別、持病等によって、飲酒が及ぼす身体への影響が異なることを理解し、自分の状況に合った適量飲酒を実践します。</a:t>
            </a:r>
          </a:p>
        </p:txBody>
      </p:sp>
      <p:sp>
        <p:nvSpPr>
          <p:cNvPr id="24" name="正方形/長方形 23"/>
          <p:cNvSpPr/>
          <p:nvPr/>
        </p:nvSpPr>
        <p:spPr>
          <a:xfrm>
            <a:off x="363222" y="3158638"/>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行政等が取り組む数値目標</a:t>
            </a:r>
            <a:r>
              <a:rPr lang="en-US" altLang="ja-JP" sz="1600" b="1" dirty="0">
                <a:latin typeface="+mn-ea"/>
              </a:rPr>
              <a:t>】</a:t>
            </a:r>
            <a:endParaRPr lang="ja-JP" altLang="en-US" sz="1600" b="1" dirty="0">
              <a:latin typeface="+mn-ea"/>
            </a:endParaRPr>
          </a:p>
        </p:txBody>
      </p:sp>
      <p:graphicFrame>
        <p:nvGraphicFramePr>
          <p:cNvPr id="25" name="表 24"/>
          <p:cNvGraphicFramePr>
            <a:graphicFrameLocks noGrp="1"/>
          </p:cNvGraphicFramePr>
          <p:nvPr/>
        </p:nvGraphicFramePr>
        <p:xfrm>
          <a:off x="532234" y="3520801"/>
          <a:ext cx="8820000" cy="1046018"/>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168000">
                  <a:extLst>
                    <a:ext uri="{9D8B030D-6E8A-4147-A177-3AD203B41FA5}">
                      <a16:colId xmlns:a16="http://schemas.microsoft.com/office/drawing/2014/main" val="20001"/>
                    </a:ext>
                  </a:extLst>
                </a:gridCol>
                <a:gridCol w="1764000">
                  <a:extLst>
                    <a:ext uri="{9D8B030D-6E8A-4147-A177-3AD203B41FA5}">
                      <a16:colId xmlns:a16="http://schemas.microsoft.com/office/drawing/2014/main" val="2198991935"/>
                    </a:ext>
                  </a:extLst>
                </a:gridCol>
                <a:gridCol w="1764000">
                  <a:extLst>
                    <a:ext uri="{9D8B030D-6E8A-4147-A177-3AD203B41FA5}">
                      <a16:colId xmlns:a16="http://schemas.microsoft.com/office/drawing/2014/main" val="20002"/>
                    </a:ext>
                  </a:extLst>
                </a:gridCol>
                <a:gridCol w="1764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a:effectLst/>
                          <a:latin typeface="+mn-ea"/>
                          <a:ea typeface="+mn-ea"/>
                        </a:rPr>
                        <a:t>2023</a:t>
                      </a:r>
                      <a:r>
                        <a:rPr lang="ja-JP" sz="1200" dirty="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rPr>
                        <a:t>8</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rPr>
                        <a:t>生活習慣病のリスクを高める量を飲酒している者の割合（男性</a:t>
                      </a:r>
                      <a:r>
                        <a:rPr lang="en-US" altLang="ja-JP" sz="1200" b="1" dirty="0">
                          <a:solidFill>
                            <a:schemeClr val="tx1"/>
                          </a:solidFill>
                          <a:effectLst/>
                          <a:latin typeface="+mn-ea"/>
                          <a:ea typeface="+mn-ea"/>
                        </a:rPr>
                        <a:t>/</a:t>
                      </a:r>
                      <a:r>
                        <a:rPr lang="ja-JP" altLang="en-US" sz="1200" b="1" dirty="0">
                          <a:solidFill>
                            <a:schemeClr val="tx1"/>
                          </a:solidFill>
                          <a:effectLst/>
                          <a:latin typeface="+mn-ea"/>
                          <a:ea typeface="+mn-ea"/>
                        </a:rPr>
                        <a:t>女性）（☆）</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17.7%/11.0%</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H26</a:t>
                      </a:r>
                      <a:r>
                        <a:rPr lang="ja-JP" altLang="en-US"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19.6%/10.9%</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H30</a:t>
                      </a:r>
                      <a:r>
                        <a:rPr lang="ja-JP" altLang="en-US"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13.0%/6.4%</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H33</a:t>
                      </a:r>
                      <a:r>
                        <a:rPr lang="ja-JP" altLang="en-US"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9</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cs typeface="HG丸ｺﾞｼｯｸM-PRO"/>
                        </a:rPr>
                        <a:t>妊婦の飲酒割合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1.4%</a:t>
                      </a:r>
                      <a:r>
                        <a:rPr lang="ja-JP" altLang="en-US" sz="1200" b="1" dirty="0">
                          <a:solidFill>
                            <a:schemeClr val="tx1"/>
                          </a:solidFill>
                          <a:effectLst/>
                          <a:latin typeface="+mn-ea"/>
                          <a:ea typeface="+mn-ea"/>
                          <a:cs typeface="HG丸ｺﾞｼｯｸM-PRO"/>
                        </a:rPr>
                        <a:t>（</a:t>
                      </a:r>
                      <a:r>
                        <a:rPr lang="en-US" altLang="ja-JP" sz="1200" b="1" dirty="0">
                          <a:solidFill>
                            <a:schemeClr val="tx1"/>
                          </a:solidFill>
                          <a:effectLst/>
                          <a:latin typeface="+mn-ea"/>
                          <a:ea typeface="+mn-ea"/>
                          <a:cs typeface="HG丸ｺﾞｼｯｸM-PRO"/>
                        </a:rPr>
                        <a:t>H28</a:t>
                      </a:r>
                      <a:r>
                        <a:rPr lang="ja-JP" altLang="en-US" sz="1200" b="1" dirty="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2.5%</a:t>
                      </a:r>
                      <a:r>
                        <a:rPr lang="ja-JP" altLang="en-US" sz="1200" b="1" dirty="0">
                          <a:solidFill>
                            <a:schemeClr val="tx1"/>
                          </a:solidFill>
                          <a:effectLst/>
                          <a:latin typeface="+mn-ea"/>
                          <a:ea typeface="+mn-ea"/>
                          <a:cs typeface="HG丸ｺﾞｼｯｸM-PRO"/>
                        </a:rPr>
                        <a:t>（</a:t>
                      </a:r>
                      <a:r>
                        <a:rPr lang="en-US" altLang="ja-JP" sz="1200" b="1" dirty="0">
                          <a:solidFill>
                            <a:schemeClr val="tx1"/>
                          </a:solidFill>
                          <a:effectLst/>
                          <a:latin typeface="+mn-ea"/>
                          <a:ea typeface="+mn-ea"/>
                          <a:cs typeface="HG丸ｺﾞｼｯｸM-PRO"/>
                        </a:rPr>
                        <a:t>R3</a:t>
                      </a:r>
                      <a:r>
                        <a:rPr lang="ja-JP" altLang="en-US" sz="1200" b="1" dirty="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0%</a:t>
                      </a:r>
                      <a:r>
                        <a:rPr lang="ja-JP" altLang="en-US" sz="1200" b="1" dirty="0">
                          <a:solidFill>
                            <a:schemeClr val="tx1"/>
                          </a:solidFill>
                          <a:effectLst/>
                          <a:latin typeface="+mn-ea"/>
                          <a:ea typeface="+mn-ea"/>
                          <a:cs typeface="HG丸ｺﾞｼｯｸM-PRO"/>
                        </a:rPr>
                        <a:t>（</a:t>
                      </a:r>
                      <a:r>
                        <a:rPr lang="en-US" altLang="ja-JP" sz="1200" b="1" dirty="0">
                          <a:solidFill>
                            <a:schemeClr val="tx1"/>
                          </a:solidFill>
                          <a:effectLst/>
                          <a:latin typeface="+mn-ea"/>
                          <a:ea typeface="+mn-ea"/>
                          <a:cs typeface="HG丸ｺﾞｼｯｸM-PRO"/>
                        </a:rPr>
                        <a:t>H33</a:t>
                      </a:r>
                      <a:r>
                        <a:rPr lang="ja-JP" altLang="en-US" sz="1200" b="1" dirty="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4451835"/>
                  </a:ext>
                </a:extLst>
              </a:tr>
            </a:tbl>
          </a:graphicData>
        </a:graphic>
      </p:graphicFrame>
      <p:sp>
        <p:nvSpPr>
          <p:cNvPr id="26" name="正方形/長方形 25"/>
          <p:cNvSpPr/>
          <p:nvPr/>
        </p:nvSpPr>
        <p:spPr>
          <a:xfrm>
            <a:off x="6046923" y="3223078"/>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p>
        </p:txBody>
      </p:sp>
      <p:graphicFrame>
        <p:nvGraphicFramePr>
          <p:cNvPr id="27" name="表 26"/>
          <p:cNvGraphicFramePr>
            <a:graphicFrameLocks noGrp="1"/>
          </p:cNvGraphicFramePr>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a:latin typeface="+mn-ea"/>
                          <a:ea typeface="+mn-ea"/>
                        </a:rPr>
                        <a:t>現状･課題</a:t>
                      </a:r>
                      <a:endParaRPr kumimoji="1" lang="en-US" altLang="ja-JP" sz="1600" baseline="0" dirty="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a:solidFill>
                            <a:schemeClr val="tx1"/>
                          </a:solidFill>
                          <a:latin typeface="+mn-ea"/>
                          <a:ea typeface="+mn-ea"/>
                        </a:rPr>
                        <a:t>◆ 飲酒習慣のある者の割合をみると、女性は全国を上回っています。また、生活習慣病のリスクを高める量を飲酒している者の割合をみると、男女とも</a:t>
                      </a:r>
                      <a:r>
                        <a:rPr kumimoji="1" lang="en-US" altLang="ja-JP" sz="1200" b="1" baseline="0" dirty="0">
                          <a:solidFill>
                            <a:schemeClr val="tx1"/>
                          </a:solidFill>
                          <a:latin typeface="+mn-ea"/>
                          <a:ea typeface="+mn-ea"/>
                        </a:rPr>
                        <a:t>50</a:t>
                      </a:r>
                      <a:r>
                        <a:rPr kumimoji="1" lang="ja-JP" altLang="en-US" sz="1200" b="1" baseline="0" dirty="0">
                          <a:solidFill>
                            <a:schemeClr val="tx1"/>
                          </a:solidFill>
                          <a:latin typeface="+mn-ea"/>
                          <a:ea typeface="+mn-ea"/>
                        </a:rPr>
                        <a:t>歳代において最も高くなっています。</a:t>
                      </a:r>
                    </a:p>
                    <a:p>
                      <a:pPr marL="174625" indent="-174625">
                        <a:lnSpc>
                          <a:spcPct val="100000"/>
                        </a:lnSpc>
                      </a:pPr>
                      <a:endParaRPr kumimoji="1" lang="ja-JP" altLang="en-US" sz="1200" b="1" baseline="0" dirty="0">
                        <a:solidFill>
                          <a:schemeClr val="tx1"/>
                        </a:solidFill>
                        <a:latin typeface="+mn-ea"/>
                        <a:ea typeface="+mn-ea"/>
                      </a:endParaRPr>
                    </a:p>
                    <a:p>
                      <a:pPr marL="174625" indent="-174625">
                        <a:lnSpc>
                          <a:spcPct val="100000"/>
                        </a:lnSpc>
                      </a:pPr>
                      <a:r>
                        <a:rPr kumimoji="1" lang="ja-JP" altLang="en-US" sz="1200" b="1" baseline="0" dirty="0">
                          <a:solidFill>
                            <a:schemeClr val="tx1"/>
                          </a:solidFill>
                          <a:latin typeface="+mn-ea"/>
                          <a:ea typeface="+mn-ea"/>
                        </a:rPr>
                        <a:t>◆ 多量飲酒による健康への影響やリスクの少ない飲酒方法の理解を促進し、飲酒する場合は、適量飲酒を実践することが必要です。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2952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bg1"/>
                </a:solidFill>
              </a:rPr>
              <a:t>みんなでめざす目標</a:t>
            </a: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生活習慣病のリスクを高める飲酒を減らします</a:t>
            </a:r>
          </a:p>
          <a:p>
            <a:pPr algn="ctr">
              <a:lnSpc>
                <a:spcPts val="2000"/>
              </a:lnSpc>
            </a:pPr>
            <a:r>
              <a:rPr kumimoji="1" lang="ja-JP" altLang="en-US" sz="1600" b="1" dirty="0">
                <a:solidFill>
                  <a:schemeClr val="tx1"/>
                </a:solidFill>
              </a:rPr>
              <a:t>～適量飲酒を心がけましょう～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21</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1814799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357421525"/>
              </p:ext>
            </p:extLst>
          </p:nvPr>
        </p:nvGraphicFramePr>
        <p:xfrm>
          <a:off x="477311" y="434454"/>
          <a:ext cx="8928000" cy="4716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2448000">
                <a:tc>
                  <a:txBody>
                    <a:bodyPr/>
                    <a:lstStyle/>
                    <a:p>
                      <a:pPr>
                        <a:lnSpc>
                          <a:spcPct val="1000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ct val="100000"/>
                        </a:lnSpc>
                      </a:pPr>
                      <a:r>
                        <a:rPr kumimoji="1" lang="ja-JP" altLang="en-US" sz="1600" baseline="0" dirty="0">
                          <a:latin typeface="+mn-ea"/>
                          <a:ea typeface="+mn-ea"/>
                        </a:rPr>
                        <a:t>取組</a:t>
                      </a: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適量飲酒の指導</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■アルコール関連問題啓発週間（</a:t>
                      </a:r>
                      <a:r>
                        <a:rPr kumimoji="1" lang="en-US" altLang="ja-JP" sz="1100" b="1" baseline="0" dirty="0">
                          <a:solidFill>
                            <a:schemeClr val="tx1"/>
                          </a:solidFill>
                          <a:latin typeface="+mn-ea"/>
                          <a:ea typeface="+mn-ea"/>
                        </a:rPr>
                        <a:t>11/10</a:t>
                      </a:r>
                      <a:r>
                        <a:rPr kumimoji="1" lang="ja-JP" altLang="en-US" sz="1100" b="1" baseline="0" dirty="0">
                          <a:solidFill>
                            <a:schemeClr val="tx1"/>
                          </a:solidFill>
                          <a:latin typeface="+mn-ea"/>
                          <a:ea typeface="+mn-ea"/>
                        </a:rPr>
                        <a:t>～</a:t>
                      </a:r>
                      <a:r>
                        <a:rPr kumimoji="1" lang="en-US" altLang="ja-JP" sz="1100" b="1" baseline="0" dirty="0">
                          <a:solidFill>
                            <a:schemeClr val="tx1"/>
                          </a:solidFill>
                          <a:latin typeface="+mn-ea"/>
                          <a:ea typeface="+mn-ea"/>
                        </a:rPr>
                        <a:t>11/16</a:t>
                      </a:r>
                      <a:r>
                        <a:rPr kumimoji="1" lang="ja-JP" altLang="en-US" sz="1100" b="1" baseline="0" dirty="0">
                          <a:solidFill>
                            <a:schemeClr val="tx1"/>
                          </a:solidFill>
                          <a:latin typeface="+mn-ea"/>
                          <a:ea typeface="+mn-ea"/>
                        </a:rPr>
                        <a:t>）に、市町村等へポスターを配布</a:t>
                      </a:r>
                    </a:p>
                    <a:p>
                      <a:pPr marL="174625" indent="-174625">
                        <a:lnSpc>
                          <a:spcPct val="100000"/>
                        </a:lnSpc>
                      </a:pPr>
                      <a:r>
                        <a:rPr kumimoji="1" lang="ja-JP" altLang="en-US" sz="1100" b="1" baseline="0" dirty="0">
                          <a:solidFill>
                            <a:schemeClr val="tx1"/>
                          </a:solidFill>
                          <a:latin typeface="+mn-ea"/>
                          <a:ea typeface="+mn-ea"/>
                        </a:rPr>
                        <a:t>■市町村の職員等を対象とした、依存症の基礎知識と相談支援に関する研修を実施</a:t>
                      </a:r>
                      <a:endParaRPr kumimoji="1" lang="en-US" altLang="ja-JP" sz="1100" b="1" strike="noStrik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■府ホームページや啓発チラシ等によるアルコール専門医療機関や相談機関、自助グループ等の情報を提供</a:t>
                      </a:r>
                    </a:p>
                    <a:p>
                      <a:pPr marL="174625" indent="-174625">
                        <a:lnSpc>
                          <a:spcPct val="100000"/>
                        </a:lnSpc>
                      </a:pPr>
                      <a:r>
                        <a:rPr kumimoji="1" lang="ja-JP" altLang="en-US" sz="1100" b="1" baseline="0" dirty="0">
                          <a:solidFill>
                            <a:schemeClr val="tx1"/>
                          </a:solidFill>
                          <a:latin typeface="+mn-ea"/>
                          <a:ea typeface="+mn-ea"/>
                        </a:rPr>
                        <a:t>■市町村における乳幼児健康診査を活用し、妊娠中の妊婦の飲酒率を把握</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■母子健康手帳の任意記載事項様式（妊娠中の飲酒が胎児、特に脳の発育に与える悪影響等）について国の通知を周知</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1"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飲酒と健康に関する啓発・相談</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■府立学校や市町村教育委員会に対して、不適切な飲酒の影響による心身の健康障害の予防に必要な注意を払うよう周知</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■薬物乱用防止教室推進講習会において、薬物乱用防止とともに飲酒、喫煙を含む依存症予防について啓発</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■保健所において、健康教育や広報紙等により飲酒に関する健康情報の提供を実施</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■大阪・関西万博に向けた健康づくりの気運醸成として健活プロモーション事業を実施</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a:t>
                      </a:r>
                      <a:r>
                        <a:rPr kumimoji="1" lang="en-US" altLang="ja-JP" sz="1100" b="1" baseline="0" dirty="0">
                          <a:solidFill>
                            <a:schemeClr val="tx1"/>
                          </a:solidFill>
                          <a:latin typeface="+mn-ea"/>
                          <a:ea typeface="+mn-ea"/>
                        </a:rPr>
                        <a:t>JR</a:t>
                      </a:r>
                      <a:r>
                        <a:rPr kumimoji="1" lang="ja-JP" altLang="en-US" sz="1100" b="1" baseline="0" dirty="0">
                          <a:solidFill>
                            <a:schemeClr val="tx1"/>
                          </a:solidFill>
                          <a:latin typeface="+mn-ea"/>
                          <a:ea typeface="+mn-ea"/>
                        </a:rPr>
                        <a:t>大阪駅で「健活１０」（飲酒含む）と万博のコラボレーション広告を掲出</a:t>
                      </a:r>
                      <a:endParaRPr kumimoji="1" lang="en-US" altLang="ja-JP"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69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今後の</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課題等</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■市町村の取組みの一層の情報共有</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次年度の主な取組</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■保健指導に関わる保健師等に対し、府が作成した簡易介入マニュアル等を普及</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■妊娠中の飲酒防止に関する保健指導の注意喚起と併せ、市町村における指導充実に向け研修等で周知</a:t>
                      </a:r>
                      <a:endParaRPr kumimoji="1" lang="en-US" altLang="ja-JP"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7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最終予算（案）</a:t>
                      </a:r>
                      <a:endParaRPr kumimoji="1" lang="en-US" altLang="ja-JP"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（主要事業）</a:t>
                      </a:r>
                      <a:endParaRPr kumimoji="1" lang="en-US" altLang="ja-JP"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a:solidFill>
                            <a:schemeClr val="tx1"/>
                          </a:solidFill>
                          <a:latin typeface="+mn-ea"/>
                          <a:ea typeface="+mn-ea"/>
                        </a:rPr>
                        <a:t>健康づくり気運醸成事業（</a:t>
                      </a:r>
                      <a:r>
                        <a:rPr kumimoji="1" lang="en-US" altLang="ja-JP" sz="1100" baseline="0" dirty="0">
                          <a:solidFill>
                            <a:schemeClr val="tx1"/>
                          </a:solidFill>
                          <a:latin typeface="+mn-ea"/>
                          <a:ea typeface="+mn-ea"/>
                        </a:rPr>
                        <a:t>18,134</a:t>
                      </a:r>
                      <a:r>
                        <a:rPr kumimoji="1" lang="ja-JP" altLang="en-US" sz="1100" baseline="0" dirty="0">
                          <a:solidFill>
                            <a:schemeClr val="tx1"/>
                          </a:solidFill>
                          <a:latin typeface="+mn-ea"/>
                          <a:ea typeface="+mn-ea"/>
                        </a:rPr>
                        <a:t>千円）</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5" name="グループ化 14"/>
          <p:cNvGrpSpPr/>
          <p:nvPr/>
        </p:nvGrpSpPr>
        <p:grpSpPr>
          <a:xfrm>
            <a:off x="586435" y="1912420"/>
            <a:ext cx="792000" cy="720000"/>
            <a:chOff x="-2122749" y="3293333"/>
            <a:chExt cx="792000" cy="720000"/>
          </a:xfrm>
        </p:grpSpPr>
        <p:sp>
          <p:nvSpPr>
            <p:cNvPr id="17" name="角丸四角形 16"/>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a:ln w="0"/>
                  <a:solidFill>
                    <a:srgbClr val="193F61"/>
                  </a:solidFill>
                  <a:latin typeface="+mn-ea"/>
                </a:rPr>
                <a:t>本年度評価</a:t>
              </a:r>
              <a:endParaRPr kumimoji="1" lang="en-US" altLang="ja-JP" sz="1100" b="1" spc="-100" dirty="0">
                <a:ln w="0"/>
                <a:solidFill>
                  <a:srgbClr val="193F61"/>
                </a:solidFill>
                <a:latin typeface="+mn-ea"/>
              </a:endParaRPr>
            </a:p>
            <a:p>
              <a:pPr algn="ctr"/>
              <a:endParaRPr kumimoji="1" lang="en-US" altLang="ja-JP" sz="500" b="1" spc="-100" dirty="0">
                <a:ln w="0"/>
                <a:solidFill>
                  <a:srgbClr val="193F61"/>
                </a:solidFill>
                <a:latin typeface="+mn-ea"/>
              </a:endParaRPr>
            </a:p>
            <a:p>
              <a:pPr algn="ctr">
                <a:lnSpc>
                  <a:spcPts val="1600"/>
                </a:lnSpc>
              </a:pPr>
              <a:r>
                <a:rPr kumimoji="1" lang="ja-JP" altLang="en-US" sz="1400" b="1" spc="-100" dirty="0">
                  <a:ln w="0"/>
                  <a:solidFill>
                    <a:srgbClr val="193F61"/>
                  </a:solidFill>
                  <a:latin typeface="+mn-ea"/>
                </a:rPr>
                <a:t>概ね</a:t>
              </a:r>
              <a:endParaRPr kumimoji="1" lang="en-US" altLang="ja-JP" sz="1400" b="1" spc="-100" dirty="0">
                <a:ln w="0"/>
                <a:solidFill>
                  <a:srgbClr val="193F61"/>
                </a:solidFill>
                <a:latin typeface="+mn-ea"/>
              </a:endParaRPr>
            </a:p>
            <a:p>
              <a:pPr algn="ctr">
                <a:lnSpc>
                  <a:spcPts val="1600"/>
                </a:lnSpc>
              </a:pPr>
              <a:r>
                <a:rPr kumimoji="1" lang="ja-JP" altLang="en-US" sz="1400" b="1" spc="-250" dirty="0">
                  <a:ln w="0"/>
                  <a:solidFill>
                    <a:srgbClr val="193F61"/>
                  </a:solidFill>
                  <a:latin typeface="+mn-ea"/>
                </a:rPr>
                <a:t>予定</a:t>
              </a:r>
              <a:r>
                <a:rPr kumimoji="1" lang="ja-JP" altLang="en-US" sz="1400" b="1" spc="-350" dirty="0">
                  <a:ln w="0"/>
                  <a:solidFill>
                    <a:srgbClr val="193F61"/>
                  </a:solidFill>
                  <a:latin typeface="+mn-ea"/>
                </a:rPr>
                <a:t>どおり</a:t>
              </a:r>
            </a:p>
          </p:txBody>
        </p:sp>
        <p:cxnSp>
          <p:nvCxnSpPr>
            <p:cNvPr id="18" name="直線コネクタ 17"/>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22</a:t>
            </a:fld>
            <a:endParaRPr kumimoji="1" lang="ja-JP" altLang="en-US"/>
          </a:p>
        </p:txBody>
      </p:sp>
    </p:spTree>
    <p:extLst>
      <p:ext uri="{BB962C8B-B14F-4D97-AF65-F5344CB8AC3E}">
        <p14:creationId xmlns:p14="http://schemas.microsoft.com/office/powerpoint/2010/main" val="11754726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　　１　生活習慣病の予防（生活習慣の改善）</a:t>
            </a: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（６）喫煙</a:t>
            </a:r>
            <a:r>
              <a:rPr kumimoji="1" lang="ja-JP" altLang="en-US" sz="2000" b="1" dirty="0">
                <a:solidFill>
                  <a:schemeClr val="bg1"/>
                </a:solidFill>
              </a:rPr>
              <a:t>　</a:t>
            </a:r>
            <a:r>
              <a:rPr kumimoji="1" lang="ja-JP" altLang="en-US" sz="1600" b="1" dirty="0">
                <a:solidFill>
                  <a:schemeClr val="bg1"/>
                </a:solidFill>
              </a:rPr>
              <a:t>計画 </a:t>
            </a:r>
            <a:r>
              <a:rPr kumimoji="1" lang="en-US" altLang="ja-JP" sz="1600" b="1" dirty="0">
                <a:solidFill>
                  <a:schemeClr val="bg1"/>
                </a:solidFill>
              </a:rPr>
              <a:t>P.55-56</a:t>
            </a:r>
          </a:p>
        </p:txBody>
      </p:sp>
      <p:sp>
        <p:nvSpPr>
          <p:cNvPr id="17" name="正方形/長方形 16"/>
          <p:cNvSpPr/>
          <p:nvPr/>
        </p:nvSpPr>
        <p:spPr>
          <a:xfrm>
            <a:off x="363222" y="2256002"/>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567097"/>
            <a:ext cx="8856000" cy="504000"/>
          </a:xfrm>
          <a:prstGeom prst="rect">
            <a:avLst/>
          </a:prstGeom>
        </p:spPr>
        <p:txBody>
          <a:bodyPr wrap="square" lIns="36000" tIns="72000" rIns="36000" bIns="36000">
            <a:noAutofit/>
          </a:bodyPr>
          <a:lstStyle/>
          <a:p>
            <a:r>
              <a:rPr lang="ja-JP" altLang="en-US" sz="1200" b="1" dirty="0">
                <a:latin typeface="+mn-ea"/>
              </a:rPr>
              <a:t>▽喫煙行動・受動喫煙が及ぼす健康への影響を正しく理解し、適切な行動に取り組みます。</a:t>
            </a:r>
          </a:p>
        </p:txBody>
      </p:sp>
      <p:sp>
        <p:nvSpPr>
          <p:cNvPr id="24" name="正方形/長方形 23"/>
          <p:cNvSpPr/>
          <p:nvPr/>
        </p:nvSpPr>
        <p:spPr>
          <a:xfrm>
            <a:off x="363222" y="3032970"/>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行政等が取り組む数値目標</a:t>
            </a:r>
            <a:r>
              <a:rPr lang="en-US" altLang="ja-JP" sz="1600" b="1" dirty="0">
                <a:latin typeface="+mn-ea"/>
              </a:rPr>
              <a:t>】</a:t>
            </a:r>
            <a:endParaRPr lang="ja-JP" altLang="en-US" sz="1600" b="1" dirty="0">
              <a:latin typeface="+mn-ea"/>
            </a:endParaRPr>
          </a:p>
        </p:txBody>
      </p:sp>
      <p:graphicFrame>
        <p:nvGraphicFramePr>
          <p:cNvPr id="25" name="表 24"/>
          <p:cNvGraphicFramePr>
            <a:graphicFrameLocks noGrp="1"/>
          </p:cNvGraphicFramePr>
          <p:nvPr/>
        </p:nvGraphicFramePr>
        <p:xfrm>
          <a:off x="532234" y="3395133"/>
          <a:ext cx="8820000" cy="16200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456000">
                  <a:extLst>
                    <a:ext uri="{9D8B030D-6E8A-4147-A177-3AD203B41FA5}">
                      <a16:colId xmlns:a16="http://schemas.microsoft.com/office/drawing/2014/main" val="20001"/>
                    </a:ext>
                  </a:extLst>
                </a:gridCol>
                <a:gridCol w="1872000">
                  <a:extLst>
                    <a:ext uri="{9D8B030D-6E8A-4147-A177-3AD203B41FA5}">
                      <a16:colId xmlns:a16="http://schemas.microsoft.com/office/drawing/2014/main" val="2333560460"/>
                    </a:ext>
                  </a:extLst>
                </a:gridCol>
                <a:gridCol w="1872000">
                  <a:extLst>
                    <a:ext uri="{9D8B030D-6E8A-4147-A177-3AD203B41FA5}">
                      <a16:colId xmlns:a16="http://schemas.microsoft.com/office/drawing/2014/main" val="20002"/>
                    </a:ext>
                  </a:extLst>
                </a:gridCol>
                <a:gridCol w="1260000">
                  <a:extLst>
                    <a:ext uri="{9D8B030D-6E8A-4147-A177-3AD203B41FA5}">
                      <a16:colId xmlns:a16="http://schemas.microsoft.com/office/drawing/2014/main" val="20003"/>
                    </a:ext>
                  </a:extLst>
                </a:gridCol>
              </a:tblGrid>
              <a:tr h="28231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a:effectLst/>
                          <a:latin typeface="+mn-ea"/>
                          <a:ea typeface="+mn-ea"/>
                        </a:rPr>
                        <a:t>2023</a:t>
                      </a:r>
                      <a:r>
                        <a:rPr lang="ja-JP" sz="1200" dirty="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2310">
                <a:tc>
                  <a:txBody>
                    <a:bodyPr/>
                    <a:lstStyle/>
                    <a:p>
                      <a:pPr algn="ctr" fontAlgn="auto">
                        <a:lnSpc>
                          <a:spcPts val="1600"/>
                        </a:lnSpc>
                        <a:spcAft>
                          <a:spcPts val="0"/>
                        </a:spcAft>
                      </a:pPr>
                      <a:r>
                        <a:rPr lang="en-US" altLang="ja-JP" sz="1200" dirty="0">
                          <a:solidFill>
                            <a:schemeClr val="bg1"/>
                          </a:solidFill>
                          <a:effectLst/>
                          <a:latin typeface="+mn-ea"/>
                          <a:ea typeface="+mn-ea"/>
                        </a:rPr>
                        <a:t>10</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rPr>
                        <a:t>成人（</a:t>
                      </a:r>
                      <a:r>
                        <a:rPr lang="en-US" altLang="ja-JP" sz="1200" b="1" dirty="0">
                          <a:solidFill>
                            <a:schemeClr val="tx1"/>
                          </a:solidFill>
                          <a:effectLst/>
                          <a:latin typeface="+mn-ea"/>
                          <a:ea typeface="+mn-ea"/>
                        </a:rPr>
                        <a:t>20</a:t>
                      </a:r>
                      <a:r>
                        <a:rPr lang="ja-JP" altLang="en-US" sz="1200" b="1" dirty="0">
                          <a:solidFill>
                            <a:schemeClr val="tx1"/>
                          </a:solidFill>
                          <a:effectLst/>
                          <a:latin typeface="+mn-ea"/>
                          <a:ea typeface="+mn-ea"/>
                        </a:rPr>
                        <a:t>歳以上）の喫煙率（男性</a:t>
                      </a:r>
                      <a:r>
                        <a:rPr lang="en-US" altLang="ja-JP" sz="1200" b="1" dirty="0">
                          <a:solidFill>
                            <a:schemeClr val="tx1"/>
                          </a:solidFill>
                          <a:effectLst/>
                          <a:latin typeface="+mn-ea"/>
                          <a:ea typeface="+mn-ea"/>
                        </a:rPr>
                        <a:t>/</a:t>
                      </a:r>
                      <a:r>
                        <a:rPr lang="ja-JP" altLang="en-US" sz="1200" b="1" dirty="0">
                          <a:solidFill>
                            <a:schemeClr val="tx1"/>
                          </a:solidFill>
                          <a:effectLst/>
                          <a:latin typeface="+mn-ea"/>
                          <a:ea typeface="+mn-ea"/>
                        </a:rPr>
                        <a:t>女性）（☆）</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30.4%/10.7%</a:t>
                      </a:r>
                      <a:r>
                        <a:rPr lang="ja-JP" altLang="en-US" sz="1100" b="1" dirty="0">
                          <a:solidFill>
                            <a:schemeClr val="tx1"/>
                          </a:solidFill>
                          <a:effectLst/>
                          <a:latin typeface="+mn-ea"/>
                          <a:ea typeface="+mn-ea"/>
                        </a:rPr>
                        <a:t>（</a:t>
                      </a:r>
                      <a:r>
                        <a:rPr lang="en-US" altLang="ja-JP" sz="1100" b="1" dirty="0">
                          <a:solidFill>
                            <a:schemeClr val="tx1"/>
                          </a:solidFill>
                          <a:effectLst/>
                          <a:latin typeface="+mn-ea"/>
                          <a:ea typeface="+mn-ea"/>
                        </a:rPr>
                        <a:t>H28</a:t>
                      </a:r>
                      <a:r>
                        <a:rPr lang="ja-JP" altLang="en-US" sz="1100" b="1" dirty="0">
                          <a:solidFill>
                            <a:schemeClr val="tx1"/>
                          </a:solidFill>
                          <a:effectLst/>
                          <a:latin typeface="+mn-ea"/>
                          <a:ea typeface="+mn-ea"/>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24.3%/8.6%</a:t>
                      </a:r>
                      <a:r>
                        <a:rPr lang="ja-JP" altLang="en-US" sz="1100" b="1" dirty="0">
                          <a:solidFill>
                            <a:schemeClr val="tx1"/>
                          </a:solidFill>
                          <a:effectLst/>
                          <a:latin typeface="+mn-ea"/>
                          <a:ea typeface="+mn-ea"/>
                        </a:rPr>
                        <a:t>（</a:t>
                      </a:r>
                      <a:r>
                        <a:rPr lang="en-US" altLang="ja-JP" sz="1100" b="1" dirty="0">
                          <a:solidFill>
                            <a:schemeClr val="tx1"/>
                          </a:solidFill>
                          <a:effectLst/>
                          <a:latin typeface="+mn-ea"/>
                          <a:ea typeface="+mn-ea"/>
                        </a:rPr>
                        <a:t>R4</a:t>
                      </a:r>
                      <a:r>
                        <a:rPr lang="ja-JP" altLang="en-US" sz="1100" b="1" dirty="0">
                          <a:solidFill>
                            <a:schemeClr val="tx1"/>
                          </a:solidFill>
                          <a:effectLst/>
                          <a:latin typeface="+mn-ea"/>
                          <a:ea typeface="+mn-ea"/>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15%/5%</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231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11</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spc="-50" baseline="0" dirty="0">
                          <a:solidFill>
                            <a:schemeClr val="tx1"/>
                          </a:solidFill>
                          <a:effectLst/>
                          <a:latin typeface="+mn-ea"/>
                          <a:ea typeface="+mn-ea"/>
                          <a:cs typeface="HG丸ｺﾞｼｯｸM-PRO"/>
                        </a:rPr>
                        <a:t>敷地内全面禁煙の割合（病院</a:t>
                      </a:r>
                      <a:r>
                        <a:rPr lang="en-US" altLang="ja-JP" sz="1200" b="1" spc="-50" baseline="0" dirty="0">
                          <a:solidFill>
                            <a:schemeClr val="tx1"/>
                          </a:solidFill>
                          <a:effectLst/>
                          <a:latin typeface="+mn-ea"/>
                          <a:ea typeface="+mn-ea"/>
                          <a:cs typeface="HG丸ｺﾞｼｯｸM-PRO"/>
                        </a:rPr>
                        <a:t>/</a:t>
                      </a:r>
                      <a:r>
                        <a:rPr lang="ja-JP" altLang="en-US" sz="1200" b="1" spc="-50" baseline="0" dirty="0">
                          <a:solidFill>
                            <a:schemeClr val="tx1"/>
                          </a:solidFill>
                          <a:effectLst/>
                          <a:latin typeface="+mn-ea"/>
                          <a:ea typeface="+mn-ea"/>
                          <a:cs typeface="HG丸ｺﾞｼｯｸM-PRO"/>
                        </a:rPr>
                        <a:t>私立小中高等学校）</a:t>
                      </a:r>
                      <a:endParaRPr lang="ja-JP" sz="1200" b="1" spc="-50" baseline="0" dirty="0">
                        <a:solidFill>
                          <a:schemeClr val="tx1"/>
                        </a:solidFill>
                        <a:effectLst/>
                        <a:latin typeface="+mn-ea"/>
                        <a:ea typeface="+mn-ea"/>
                        <a:cs typeface="HG丸ｺﾞｼｯｸM-PRO"/>
                      </a:endParaRPr>
                    </a:p>
                  </a:txBody>
                  <a:tcPr marL="72000" marR="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73.5%/51.9%</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H28</a:t>
                      </a:r>
                      <a:r>
                        <a:rPr lang="ja-JP" altLang="en-US" sz="1100" b="1" dirty="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97.4%/90.9%</a:t>
                      </a:r>
                      <a:r>
                        <a:rPr lang="ja-JP" altLang="en-US" sz="1100" b="1" spc="-50" baseline="0" dirty="0">
                          <a:solidFill>
                            <a:schemeClr val="tx1"/>
                          </a:solidFill>
                          <a:effectLst/>
                          <a:latin typeface="+mn-ea"/>
                          <a:ea typeface="+mn-ea"/>
                          <a:cs typeface="HG丸ｺﾞｼｯｸM-PRO"/>
                        </a:rPr>
                        <a:t>（</a:t>
                      </a:r>
                      <a:r>
                        <a:rPr lang="en-US" altLang="ja-JP" sz="1100" b="1" spc="-50" baseline="0" dirty="0">
                          <a:solidFill>
                            <a:schemeClr val="tx1"/>
                          </a:solidFill>
                          <a:effectLst/>
                          <a:latin typeface="+mn-ea"/>
                          <a:ea typeface="+mn-ea"/>
                          <a:cs typeface="HG丸ｺﾞｼｯｸM-PRO"/>
                        </a:rPr>
                        <a:t>R5</a:t>
                      </a:r>
                      <a:r>
                        <a:rPr lang="ja-JP" altLang="en-US" sz="1100" b="1" spc="-50" baseline="0" dirty="0">
                          <a:solidFill>
                            <a:schemeClr val="tx1"/>
                          </a:solidFill>
                          <a:effectLst/>
                          <a:latin typeface="+mn-ea"/>
                          <a:ea typeface="+mn-ea"/>
                          <a:cs typeface="HG丸ｺﾞｼｯｸM-PRO"/>
                        </a:rPr>
                        <a:t>）</a:t>
                      </a:r>
                      <a:endParaRPr lang="ja-JP" sz="1100" b="1" spc="-50" baseline="0"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100%</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4451835"/>
                  </a:ext>
                </a:extLst>
              </a:tr>
              <a:tr h="28231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12</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spc="-50" baseline="0" dirty="0">
                          <a:solidFill>
                            <a:schemeClr val="tx1"/>
                          </a:solidFill>
                          <a:effectLst/>
                          <a:latin typeface="+mn-ea"/>
                          <a:ea typeface="+mn-ea"/>
                          <a:cs typeface="HG丸ｺﾞｼｯｸM-PRO"/>
                        </a:rPr>
                        <a:t>敷地内全面</a:t>
                      </a:r>
                      <a:r>
                        <a:rPr lang="ja-JP" altLang="en-US" sz="1200" b="1" dirty="0">
                          <a:solidFill>
                            <a:schemeClr val="tx1"/>
                          </a:solidFill>
                          <a:effectLst/>
                          <a:latin typeface="+mn-ea"/>
                          <a:ea typeface="+mn-ea"/>
                          <a:cs typeface="HG丸ｺﾞｼｯｸM-PRO"/>
                        </a:rPr>
                        <a:t>禁煙の割合（官公庁</a:t>
                      </a:r>
                      <a:r>
                        <a:rPr lang="en-US" altLang="ja-JP" sz="1200" b="1" dirty="0">
                          <a:solidFill>
                            <a:schemeClr val="tx1"/>
                          </a:solidFill>
                          <a:effectLst/>
                          <a:latin typeface="+mn-ea"/>
                          <a:ea typeface="+mn-ea"/>
                          <a:cs typeface="HG丸ｺﾞｼｯｸM-PRO"/>
                        </a:rPr>
                        <a:t>/</a:t>
                      </a:r>
                      <a:r>
                        <a:rPr lang="ja-JP" altLang="en-US" sz="1200" b="1" dirty="0">
                          <a:solidFill>
                            <a:schemeClr val="tx1"/>
                          </a:solidFill>
                          <a:effectLst/>
                          <a:latin typeface="+mn-ea"/>
                          <a:ea typeface="+mn-ea"/>
                          <a:cs typeface="HG丸ｺﾞｼｯｸM-PRO"/>
                        </a:rPr>
                        <a:t>大学）</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strike="noStrike" dirty="0">
                          <a:solidFill>
                            <a:schemeClr val="tx1"/>
                          </a:solidFill>
                          <a:effectLst/>
                          <a:latin typeface="+mn-ea"/>
                          <a:ea typeface="+mn-ea"/>
                          <a:cs typeface="HG丸ｺﾞｼｯｸM-PRO"/>
                        </a:rPr>
                        <a:t>14.0</a:t>
                      </a:r>
                      <a:r>
                        <a:rPr lang="en-US" altLang="ja-JP" sz="1200" b="1" dirty="0">
                          <a:solidFill>
                            <a:schemeClr val="tx1"/>
                          </a:solidFill>
                          <a:effectLst/>
                          <a:latin typeface="+mn-ea"/>
                          <a:ea typeface="+mn-ea"/>
                          <a:cs typeface="HG丸ｺﾞｼｯｸM-PRO"/>
                        </a:rPr>
                        <a:t>%/28.6%</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H28</a:t>
                      </a:r>
                      <a:r>
                        <a:rPr lang="ja-JP" altLang="en-US" sz="1100" b="1" dirty="0">
                          <a:solidFill>
                            <a:schemeClr val="tx1"/>
                          </a:solidFill>
                          <a:effectLst/>
                          <a:latin typeface="+mn-ea"/>
                          <a:ea typeface="+mn-ea"/>
                          <a:cs typeface="HG丸ｺﾞｼｯｸM-PRO"/>
                        </a:rPr>
                        <a:t>）</a:t>
                      </a:r>
                      <a:endParaRPr lang="ja-JP" alt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82.3%/68.2%</a:t>
                      </a:r>
                      <a:r>
                        <a:rPr lang="ja-JP" altLang="en-US" sz="1200" b="1" dirty="0">
                          <a:solidFill>
                            <a:schemeClr val="tx1"/>
                          </a:solidFill>
                          <a:effectLst/>
                          <a:latin typeface="+mn-ea"/>
                          <a:ea typeface="+mn-ea"/>
                          <a:cs typeface="HG丸ｺﾞｼｯｸM-PRO"/>
                        </a:rPr>
                        <a:t>（</a:t>
                      </a:r>
                      <a:r>
                        <a:rPr lang="en-US" altLang="ja-JP" sz="1200" b="1" dirty="0">
                          <a:solidFill>
                            <a:schemeClr val="tx1"/>
                          </a:solidFill>
                          <a:effectLst/>
                          <a:latin typeface="+mn-ea"/>
                          <a:ea typeface="+mn-ea"/>
                          <a:cs typeface="HG丸ｺﾞｼｯｸM-PRO"/>
                        </a:rPr>
                        <a:t>R5</a:t>
                      </a:r>
                      <a:r>
                        <a:rPr lang="ja-JP" altLang="en-US" sz="1200" b="1" dirty="0">
                          <a:solidFill>
                            <a:schemeClr val="tx1"/>
                          </a:solidFill>
                          <a:effectLst/>
                          <a:latin typeface="+mn-ea"/>
                          <a:ea typeface="+mn-ea"/>
                          <a:cs typeface="HG丸ｺﾞｼｯｸM-PRO"/>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100%</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1281188"/>
                  </a:ext>
                </a:extLst>
              </a:tr>
              <a:tr h="49076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13</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spc="0" baseline="0" dirty="0">
                          <a:solidFill>
                            <a:schemeClr val="tx1"/>
                          </a:solidFill>
                          <a:effectLst/>
                          <a:latin typeface="+mn-ea"/>
                          <a:ea typeface="+mn-ea"/>
                          <a:cs typeface="HG丸ｺﾞｼｯｸM-PRO"/>
                        </a:rPr>
                        <a:t>受動喫煙の機会を有する者の割合</a:t>
                      </a:r>
                      <a:endParaRPr lang="en-US" altLang="ja-JP" sz="1200" b="1" spc="0" baseline="0" dirty="0">
                        <a:solidFill>
                          <a:schemeClr val="tx1"/>
                        </a:solidFill>
                        <a:effectLst/>
                        <a:latin typeface="+mn-ea"/>
                        <a:ea typeface="+mn-ea"/>
                        <a:cs typeface="HG丸ｺﾞｼｯｸM-PRO"/>
                      </a:endParaRPr>
                    </a:p>
                    <a:p>
                      <a:pPr algn="l" fontAlgn="auto">
                        <a:lnSpc>
                          <a:spcPts val="1600"/>
                        </a:lnSpc>
                        <a:spcAft>
                          <a:spcPts val="0"/>
                        </a:spcAft>
                      </a:pPr>
                      <a:r>
                        <a:rPr lang="ja-JP" altLang="en-US" sz="1200" b="1" spc="0" baseline="0" dirty="0">
                          <a:solidFill>
                            <a:schemeClr val="tx1"/>
                          </a:solidFill>
                          <a:effectLst/>
                          <a:latin typeface="+mn-ea"/>
                          <a:ea typeface="+mn-ea"/>
                          <a:cs typeface="HG丸ｺﾞｼｯｸM-PRO"/>
                        </a:rPr>
                        <a:t>（職場</a:t>
                      </a:r>
                      <a:r>
                        <a:rPr lang="en-US" altLang="ja-JP" sz="1200" b="1" spc="0" baseline="0" dirty="0">
                          <a:solidFill>
                            <a:schemeClr val="tx1"/>
                          </a:solidFill>
                          <a:effectLst/>
                          <a:latin typeface="+mn-ea"/>
                          <a:ea typeface="+mn-ea"/>
                          <a:cs typeface="HG丸ｺﾞｼｯｸM-PRO"/>
                        </a:rPr>
                        <a:t>/</a:t>
                      </a:r>
                      <a:r>
                        <a:rPr lang="ja-JP" altLang="en-US" sz="1200" b="1" spc="0" baseline="0" dirty="0">
                          <a:solidFill>
                            <a:schemeClr val="tx1"/>
                          </a:solidFill>
                          <a:effectLst/>
                          <a:latin typeface="+mn-ea"/>
                          <a:ea typeface="+mn-ea"/>
                          <a:cs typeface="HG丸ｺﾞｼｯｸM-PRO"/>
                        </a:rPr>
                        <a:t>飲食店）（☆）</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34.6%/54.4%</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H25</a:t>
                      </a:r>
                      <a:r>
                        <a:rPr lang="ja-JP" altLang="en-US" sz="1100" b="1" dirty="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26.4%/42.6%</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H30</a:t>
                      </a:r>
                      <a:r>
                        <a:rPr lang="ja-JP" altLang="en-US" sz="1100" b="1" dirty="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0%/15%</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557442"/>
                  </a:ext>
                </a:extLst>
              </a:tr>
            </a:tbl>
          </a:graphicData>
        </a:graphic>
      </p:graphicFrame>
      <p:sp>
        <p:nvSpPr>
          <p:cNvPr id="26" name="正方形/長方形 25"/>
          <p:cNvSpPr/>
          <p:nvPr/>
        </p:nvSpPr>
        <p:spPr>
          <a:xfrm>
            <a:off x="6053872" y="3097410"/>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p>
        </p:txBody>
      </p:sp>
      <p:graphicFrame>
        <p:nvGraphicFramePr>
          <p:cNvPr id="27" name="表 26"/>
          <p:cNvGraphicFramePr>
            <a:graphicFrameLocks noGrp="1"/>
          </p:cNvGraphicFramePr>
          <p:nvPr/>
        </p:nvGraphicFramePr>
        <p:xfrm>
          <a:off x="477311" y="5531953"/>
          <a:ext cx="8928000" cy="936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936000">
                <a:tc>
                  <a:txBody>
                    <a:bodyPr/>
                    <a:lstStyle/>
                    <a:p>
                      <a:pPr>
                        <a:lnSpc>
                          <a:spcPct val="100000"/>
                        </a:lnSpc>
                      </a:pPr>
                      <a:r>
                        <a:rPr kumimoji="1" lang="ja-JP" altLang="en-US" sz="1600" baseline="0" dirty="0">
                          <a:latin typeface="+mn-ea"/>
                          <a:ea typeface="+mn-ea"/>
                        </a:rPr>
                        <a:t>現状･課題</a:t>
                      </a:r>
                      <a:endParaRPr kumimoji="1" lang="en-US" altLang="ja-JP" sz="1600" baseline="0" dirty="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a:solidFill>
                            <a:schemeClr val="tx1"/>
                          </a:solidFill>
                          <a:latin typeface="+mn-ea"/>
                          <a:ea typeface="+mn-ea"/>
                        </a:rPr>
                        <a:t>◆ 喫煙率は全国とほぼ同じ（約</a:t>
                      </a:r>
                      <a:r>
                        <a:rPr kumimoji="1" lang="en-US" altLang="ja-JP" sz="1200" b="1" baseline="0" dirty="0">
                          <a:solidFill>
                            <a:schemeClr val="tx1"/>
                          </a:solidFill>
                          <a:latin typeface="+mn-ea"/>
                          <a:ea typeface="+mn-ea"/>
                        </a:rPr>
                        <a:t>2</a:t>
                      </a:r>
                      <a:r>
                        <a:rPr kumimoji="1" lang="ja-JP" altLang="en-US" sz="1200" b="1" baseline="0" dirty="0">
                          <a:solidFill>
                            <a:schemeClr val="tx1"/>
                          </a:solidFill>
                          <a:latin typeface="+mn-ea"/>
                          <a:ea typeface="+mn-ea"/>
                        </a:rPr>
                        <a:t>割）ですが、女性の喫煙率は全国と比べて高くなっています。</a:t>
                      </a:r>
                    </a:p>
                    <a:p>
                      <a:pPr marL="174625" indent="-174625">
                        <a:lnSpc>
                          <a:spcPct val="100000"/>
                        </a:lnSpc>
                      </a:pPr>
                      <a:endParaRPr kumimoji="1" lang="ja-JP" altLang="en-US" sz="1000" b="1" baseline="0" dirty="0">
                        <a:solidFill>
                          <a:schemeClr val="tx1"/>
                        </a:solidFill>
                        <a:latin typeface="+mn-ea"/>
                        <a:ea typeface="+mn-ea"/>
                      </a:endParaRPr>
                    </a:p>
                    <a:p>
                      <a:pPr marL="174625" indent="-174625">
                        <a:lnSpc>
                          <a:spcPct val="100000"/>
                        </a:lnSpc>
                      </a:pPr>
                      <a:r>
                        <a:rPr kumimoji="1" lang="ja-JP" altLang="en-US" sz="1200" b="1" baseline="0" dirty="0">
                          <a:solidFill>
                            <a:schemeClr val="tx1"/>
                          </a:solidFill>
                          <a:latin typeface="+mn-ea"/>
                          <a:ea typeface="+mn-ea"/>
                        </a:rPr>
                        <a:t>◆ 喫煙行動と受動喫煙が健康に与える影響を正しく理解し、禁煙等、適切な行動を促進するとともに、望まない受動喫煙の防止に向けた取組みが求められます。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75855"/>
            <a:ext cx="9144000" cy="3539939"/>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bg1"/>
                </a:solidFill>
              </a:rPr>
              <a:t>みんなでめざす目標</a:t>
            </a: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喫煙率を下げ、受動喫煙を減らします</a:t>
            </a:r>
          </a:p>
          <a:p>
            <a:pPr algn="ctr">
              <a:lnSpc>
                <a:spcPts val="2000"/>
              </a:lnSpc>
            </a:pPr>
            <a:r>
              <a:rPr kumimoji="1" lang="ja-JP" altLang="en-US" sz="1600" b="1" dirty="0">
                <a:solidFill>
                  <a:schemeClr val="tx1"/>
                </a:solidFill>
              </a:rPr>
              <a:t>～たばこから自分と周囲の人を守りましょう～</a:t>
            </a:r>
          </a:p>
        </p:txBody>
      </p:sp>
      <p:sp>
        <p:nvSpPr>
          <p:cNvPr id="29" name="正方形/長方形 28"/>
          <p:cNvSpPr/>
          <p:nvPr/>
        </p:nvSpPr>
        <p:spPr>
          <a:xfrm>
            <a:off x="661303" y="5073180"/>
            <a:ext cx="7874937" cy="284566"/>
          </a:xfrm>
          <a:prstGeom prst="rect">
            <a:avLst/>
          </a:prstGeom>
        </p:spPr>
        <p:txBody>
          <a:bodyPr wrap="square" lIns="36000" tIns="72000" rIns="36000" bIns="36000" anchor="ctr">
            <a:noAutofit/>
          </a:bodyPr>
          <a:lstStyle/>
          <a:p>
            <a:r>
              <a:rPr lang="en-US" altLang="ja-JP" sz="1050" dirty="0">
                <a:latin typeface="+mn-ea"/>
              </a:rPr>
              <a:t>※11</a:t>
            </a:r>
            <a:r>
              <a:rPr lang="ja-JP" altLang="en-US" sz="1050" dirty="0" err="1">
                <a:latin typeface="+mn-ea"/>
              </a:rPr>
              <a:t>、</a:t>
            </a:r>
            <a:r>
              <a:rPr lang="en-US" altLang="ja-JP" sz="1050" dirty="0">
                <a:latin typeface="+mn-ea"/>
              </a:rPr>
              <a:t>12</a:t>
            </a:r>
            <a:r>
              <a:rPr lang="ja-JP" altLang="en-US" sz="1050" dirty="0">
                <a:latin typeface="+mn-ea"/>
              </a:rPr>
              <a:t>については、令和４年３月の中間点検により項目を見直した。</a:t>
            </a:r>
            <a:endParaRPr lang="en-US" altLang="ja-JP" sz="1050" dirty="0">
              <a:latin typeface="+mn-ea"/>
            </a:endParaRPr>
          </a:p>
          <a:p>
            <a:r>
              <a:rPr lang="ja-JP" altLang="en-US" sz="1050" dirty="0">
                <a:latin typeface="+mn-ea"/>
              </a:rPr>
              <a:t>　それに伴い、</a:t>
            </a:r>
            <a:r>
              <a:rPr lang="en-US" altLang="ja-JP" sz="1050" dirty="0">
                <a:latin typeface="+mn-ea"/>
              </a:rPr>
              <a:t>12</a:t>
            </a:r>
            <a:r>
              <a:rPr lang="ja-JP" altLang="en-US" sz="1050" dirty="0">
                <a:latin typeface="+mn-ea"/>
              </a:rPr>
              <a:t>の「策定時の取組状況」の数値を令和４年度</a:t>
            </a:r>
            <a:r>
              <a:rPr lang="en-US" altLang="ja-JP" sz="1050" dirty="0">
                <a:latin typeface="+mn-ea"/>
              </a:rPr>
              <a:t>PDCA</a:t>
            </a:r>
            <a:r>
              <a:rPr lang="ja-JP" altLang="en-US" sz="1050" dirty="0">
                <a:latin typeface="+mn-ea"/>
              </a:rPr>
              <a:t>進捗管理から変更。</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23</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11097807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2515032200"/>
              </p:ext>
            </p:extLst>
          </p:nvPr>
        </p:nvGraphicFramePr>
        <p:xfrm>
          <a:off x="477311" y="434454"/>
          <a:ext cx="8928000" cy="5904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3456000">
                <a:tc>
                  <a:txBody>
                    <a:bodyPr/>
                    <a:lstStyle/>
                    <a:p>
                      <a:pPr>
                        <a:lnSpc>
                          <a:spcPct val="1000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ct val="100000"/>
                        </a:lnSpc>
                      </a:pPr>
                      <a:r>
                        <a:rPr kumimoji="1" lang="ja-JP" altLang="en-US" sz="1600" baseline="0" dirty="0">
                          <a:latin typeface="+mn-ea"/>
                          <a:ea typeface="+mn-ea"/>
                        </a:rPr>
                        <a:t>取組</a:t>
                      </a: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喫煙率の減少</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■府立学校及び市町村教育委員会に対して、児童・生徒を対象としたたばこの健康への影響に関する知識についての講習会等を実施。学校における喫煙防止教育を一層推進するよう周知</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■薬物乱用防止教室推進講習会において、薬物乱用防止とともに飲酒、喫煙を含む依存症予防について啓発</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■市町村における乳幼児健康診査を活用し、妊娠中の妊婦の喫煙率（令和</a:t>
                      </a:r>
                      <a:r>
                        <a:rPr kumimoji="1" lang="en-US" altLang="ja-JP" sz="1100" b="1" baseline="0" dirty="0">
                          <a:solidFill>
                            <a:schemeClr val="tx1"/>
                          </a:solidFill>
                          <a:latin typeface="+mn-ea"/>
                          <a:ea typeface="+mn-ea"/>
                        </a:rPr>
                        <a:t>4</a:t>
                      </a:r>
                      <a:r>
                        <a:rPr kumimoji="1" lang="ja-JP" altLang="en-US" sz="1100" b="1" baseline="0" dirty="0">
                          <a:solidFill>
                            <a:schemeClr val="tx1"/>
                          </a:solidFill>
                          <a:latin typeface="+mn-ea"/>
                          <a:ea typeface="+mn-ea"/>
                        </a:rPr>
                        <a:t>年度：</a:t>
                      </a:r>
                      <a:r>
                        <a:rPr kumimoji="1" lang="en-US" altLang="ja-JP" sz="1100" b="1" baseline="0" dirty="0">
                          <a:solidFill>
                            <a:schemeClr val="tx1"/>
                          </a:solidFill>
                          <a:latin typeface="+mn-ea"/>
                          <a:ea typeface="+mn-ea"/>
                        </a:rPr>
                        <a:t>2.4%</a:t>
                      </a:r>
                      <a:r>
                        <a:rPr kumimoji="1" lang="ja-JP" altLang="en-US" sz="1100" b="1" baseline="0" dirty="0">
                          <a:solidFill>
                            <a:schemeClr val="tx1"/>
                          </a:solidFill>
                          <a:latin typeface="+mn-ea"/>
                          <a:ea typeface="+mn-ea"/>
                        </a:rPr>
                        <a:t>）、育児期間中の両親の喫煙率（母親</a:t>
                      </a:r>
                      <a:r>
                        <a:rPr kumimoji="1" lang="en-US" altLang="ja-JP" sz="1100" b="1" baseline="0" dirty="0">
                          <a:solidFill>
                            <a:schemeClr val="tx1"/>
                          </a:solidFill>
                          <a:latin typeface="+mn-ea"/>
                          <a:ea typeface="+mn-ea"/>
                        </a:rPr>
                        <a:t>6.4%</a:t>
                      </a:r>
                      <a:r>
                        <a:rPr kumimoji="1" lang="ja-JP" altLang="en-US" sz="1100" b="1" baseline="0" dirty="0">
                          <a:solidFill>
                            <a:schemeClr val="tx1"/>
                          </a:solidFill>
                          <a:latin typeface="+mn-ea"/>
                          <a:ea typeface="+mn-ea"/>
                        </a:rPr>
                        <a:t>、父親</a:t>
                      </a:r>
                      <a:r>
                        <a:rPr kumimoji="1" lang="en-US" altLang="ja-JP" sz="1100" b="1" baseline="0" dirty="0">
                          <a:solidFill>
                            <a:schemeClr val="tx1"/>
                          </a:solidFill>
                          <a:latin typeface="+mn-ea"/>
                          <a:ea typeface="+mn-ea"/>
                        </a:rPr>
                        <a:t>29.2%</a:t>
                      </a:r>
                      <a:r>
                        <a:rPr kumimoji="1" lang="ja-JP" altLang="en-US" sz="1100" b="1" baseline="0" dirty="0">
                          <a:solidFill>
                            <a:schemeClr val="tx1"/>
                          </a:solidFill>
                          <a:latin typeface="+mn-ea"/>
                          <a:ea typeface="+mn-ea"/>
                        </a:rPr>
                        <a:t>）を把握し、喫煙の悪影響等について周知（数値は令和</a:t>
                      </a:r>
                      <a:r>
                        <a:rPr kumimoji="1" lang="en-US" altLang="ja-JP" sz="1100" b="1" baseline="0" dirty="0">
                          <a:solidFill>
                            <a:schemeClr val="tx1"/>
                          </a:solidFill>
                          <a:latin typeface="+mn-ea"/>
                          <a:ea typeface="+mn-ea"/>
                        </a:rPr>
                        <a:t>3</a:t>
                      </a:r>
                      <a:r>
                        <a:rPr kumimoji="1" lang="ja-JP" altLang="en-US" sz="1100" b="1" baseline="0" dirty="0">
                          <a:solidFill>
                            <a:schemeClr val="tx1"/>
                          </a:solidFill>
                          <a:latin typeface="+mn-ea"/>
                          <a:ea typeface="+mn-ea"/>
                        </a:rPr>
                        <a:t>年度より大阪市含む）</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■平成</a:t>
                      </a:r>
                      <a:r>
                        <a:rPr kumimoji="1" lang="en-US" altLang="ja-JP" sz="1100" b="1" baseline="0" dirty="0">
                          <a:solidFill>
                            <a:schemeClr val="tx1"/>
                          </a:solidFill>
                          <a:latin typeface="+mn-ea"/>
                          <a:ea typeface="+mn-ea"/>
                        </a:rPr>
                        <a:t>30</a:t>
                      </a:r>
                      <a:r>
                        <a:rPr kumimoji="1" lang="ja-JP" altLang="en-US" sz="1100" b="1" baseline="0" dirty="0">
                          <a:solidFill>
                            <a:schemeClr val="tx1"/>
                          </a:solidFill>
                          <a:latin typeface="+mn-ea"/>
                          <a:ea typeface="+mn-ea"/>
                        </a:rPr>
                        <a:t>年、令和元年に市町村保健事業ワーキングで検討した禁煙支援プログラムを改訂し、令和</a:t>
                      </a:r>
                      <a:r>
                        <a:rPr kumimoji="1" lang="en-US" altLang="ja-JP" sz="1100" b="1" baseline="0" dirty="0">
                          <a:solidFill>
                            <a:schemeClr val="tx1"/>
                          </a:solidFill>
                          <a:latin typeface="+mn-ea"/>
                          <a:ea typeface="+mn-ea"/>
                        </a:rPr>
                        <a:t>3</a:t>
                      </a:r>
                      <a:r>
                        <a:rPr kumimoji="1" lang="ja-JP" altLang="en-US" sz="1100" b="1" baseline="0" dirty="0">
                          <a:solidFill>
                            <a:schemeClr val="tx1"/>
                          </a:solidFill>
                          <a:latin typeface="+mn-ea"/>
                          <a:ea typeface="+mn-ea"/>
                        </a:rPr>
                        <a:t>年</a:t>
                      </a:r>
                      <a:r>
                        <a:rPr kumimoji="1" lang="en-US" altLang="ja-JP" sz="1100" b="1" baseline="0" dirty="0">
                          <a:solidFill>
                            <a:schemeClr val="tx1"/>
                          </a:solidFill>
                          <a:latin typeface="+mn-ea"/>
                          <a:ea typeface="+mn-ea"/>
                        </a:rPr>
                        <a:t>4</a:t>
                      </a:r>
                      <a:r>
                        <a:rPr kumimoji="1" lang="ja-JP" altLang="en-US" sz="1100" b="1" baseline="0" dirty="0">
                          <a:solidFill>
                            <a:schemeClr val="tx1"/>
                          </a:solidFill>
                          <a:latin typeface="+mn-ea"/>
                          <a:ea typeface="+mn-ea"/>
                        </a:rPr>
                        <a:t>月から運用開始。医療保険者（市町村国保）の保健事業の効率的・効果的な推進を支援</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strike="noStrike" baseline="0" dirty="0">
                          <a:solidFill>
                            <a:schemeClr val="tx1"/>
                          </a:solidFill>
                          <a:effectLst/>
                          <a:latin typeface="+mn-ea"/>
                          <a:ea typeface="+mn-ea"/>
                        </a:rPr>
                        <a:t>■市町村、医療保険者等に対し、喫煙に関する医学知識の講座や取組みの好事例の紹介等の研修会を実施</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■健康サポート薬局にかかる技能型研修会を実施</a:t>
                      </a:r>
                      <a:r>
                        <a:rPr kumimoji="1" lang="en-US" altLang="ja-JP" sz="1100" b="1" baseline="0" dirty="0">
                          <a:solidFill>
                            <a:schemeClr val="tx1"/>
                          </a:solidFill>
                          <a:latin typeface="+mn-ea"/>
                          <a:ea typeface="+mn-ea"/>
                        </a:rPr>
                        <a:t>【2</a:t>
                      </a:r>
                      <a:r>
                        <a:rPr kumimoji="1" lang="ja-JP" altLang="en-US" sz="1100" b="1" baseline="0" dirty="0">
                          <a:solidFill>
                            <a:schemeClr val="tx1"/>
                          </a:solidFill>
                          <a:latin typeface="+mn-ea"/>
                          <a:ea typeface="+mn-ea"/>
                        </a:rPr>
                        <a:t>回</a:t>
                      </a:r>
                      <a:r>
                        <a:rPr kumimoji="1" lang="en-US" altLang="ja-JP" sz="1100" b="1" baseline="0" dirty="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望まない受動喫煙の防止</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■健康増進法、大阪府受動喫煙防止条例及び子どもの受動喫煙防止条例の周知啓発</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　標識ステッカー・リーフレット配布、大阪シティバスラッピング、大阪駅前地下道ビジョン・大阪モノレール車内ビジョン、デジタルサイネージ広告等により周知</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■府内喫煙可能室設置施設（約</a:t>
                      </a:r>
                      <a:r>
                        <a:rPr kumimoji="1" lang="en-US" altLang="ja-JP" sz="1100" b="1" baseline="0" dirty="0">
                          <a:solidFill>
                            <a:schemeClr val="tx1"/>
                          </a:solidFill>
                          <a:latin typeface="+mn-ea"/>
                          <a:ea typeface="+mn-ea"/>
                        </a:rPr>
                        <a:t>2</a:t>
                      </a:r>
                      <a:r>
                        <a:rPr kumimoji="1" lang="ja-JP" altLang="en-US" sz="1100" b="1" baseline="0" dirty="0">
                          <a:solidFill>
                            <a:schemeClr val="tx1"/>
                          </a:solidFill>
                          <a:latin typeface="+mn-ea"/>
                          <a:ea typeface="+mn-ea"/>
                        </a:rPr>
                        <a:t>万店）に対し、リーフレット等配布とともに電話でのフォローアップを実施</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■大阪府受動喫煙防止対策相談ダイヤル等での問い合わせ、相談対応</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■条例の規制の対象となる飲食店に対する府独自の支援策を実施</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■屋外分煙所のモデル整備</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87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今後の</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課題等</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■児童・生徒を対象とした喫煙防止教育等の充実　　　　■改正健康増進法、府条例の円滑な実施とさらなる周知啓発</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■保健医療関係機関（医療機関・薬局等）が取り組む禁煙サポートの推進（取組機関の増加等）</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次年度の主な取組</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■学校等に対して講習会等を実施</a:t>
                      </a:r>
                      <a:endParaRPr kumimoji="1" lang="en-US" altLang="ja-JP" sz="1100" b="1" strike="sngStrik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■全大学に学生の喫煙及び受動喫煙防止に関する情報等の健康情報を発信</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■健康サポート薬局にかかる技能型研修会の講演を実施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■府民や管理権限者等に対し、受動喫煙防止対策の周知と啓発を実施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a:t>
                      </a:r>
                      <a:r>
                        <a:rPr kumimoji="1" lang="en-US" altLang="ja-JP" sz="1100" b="1" baseline="0" dirty="0">
                          <a:solidFill>
                            <a:schemeClr val="tx1"/>
                          </a:solidFill>
                          <a:latin typeface="+mn-ea"/>
                          <a:ea typeface="+mn-ea"/>
                        </a:rPr>
                        <a:t>2025</a:t>
                      </a:r>
                      <a:r>
                        <a:rPr kumimoji="1" lang="ja-JP" altLang="en-US" sz="1100" b="1" baseline="0" dirty="0">
                          <a:solidFill>
                            <a:schemeClr val="tx1"/>
                          </a:solidFill>
                          <a:latin typeface="+mn-ea"/>
                          <a:ea typeface="+mn-ea"/>
                        </a:rPr>
                        <a:t>年の府条例全面施行に向け、規制の対象となる飲食店に対し条例の周知と啓発を実施</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7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最終予算（案）</a:t>
                      </a:r>
                      <a:endParaRPr kumimoji="1" lang="en-US" altLang="ja-JP"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（主要事業）</a:t>
                      </a:r>
                      <a:endParaRPr kumimoji="1" lang="en-US" altLang="ja-JP"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a:solidFill>
                            <a:schemeClr val="tx1"/>
                          </a:solidFill>
                          <a:latin typeface="+mn-ea"/>
                          <a:ea typeface="+mn-ea"/>
                        </a:rPr>
                        <a:t>たばこ対策推進事業（</a:t>
                      </a:r>
                      <a:r>
                        <a:rPr kumimoji="1" lang="en-US" altLang="ja-JP" sz="1100" baseline="0" dirty="0">
                          <a:solidFill>
                            <a:schemeClr val="tx1"/>
                          </a:solidFill>
                          <a:latin typeface="+mn-ea"/>
                          <a:ea typeface="+mn-ea"/>
                        </a:rPr>
                        <a:t>114,675</a:t>
                      </a:r>
                      <a:r>
                        <a:rPr kumimoji="1" lang="ja-JP" altLang="en-US" sz="1100" baseline="0" dirty="0">
                          <a:solidFill>
                            <a:schemeClr val="tx1"/>
                          </a:solidFill>
                          <a:latin typeface="+mn-ea"/>
                          <a:ea typeface="+mn-ea"/>
                        </a:rPr>
                        <a:t>千円）、循環器疾患予防研究業務委託事業（</a:t>
                      </a:r>
                      <a:r>
                        <a:rPr kumimoji="1" lang="en-US" altLang="ja-JP" sz="1100" baseline="0" dirty="0">
                          <a:solidFill>
                            <a:schemeClr val="tx1"/>
                          </a:solidFill>
                          <a:latin typeface="+mn-ea"/>
                          <a:ea typeface="+mn-ea"/>
                        </a:rPr>
                        <a:t>32,656</a:t>
                      </a:r>
                      <a:r>
                        <a:rPr kumimoji="1" lang="ja-JP" altLang="en-US" sz="1100" baseline="0" dirty="0">
                          <a:solidFill>
                            <a:schemeClr val="tx1"/>
                          </a:solidFill>
                          <a:latin typeface="+mn-ea"/>
                          <a:ea typeface="+mn-ea"/>
                        </a:rPr>
                        <a:t>千円）</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8" name="グループ化 7"/>
          <p:cNvGrpSpPr/>
          <p:nvPr/>
        </p:nvGrpSpPr>
        <p:grpSpPr>
          <a:xfrm>
            <a:off x="586435" y="2710902"/>
            <a:ext cx="792000" cy="720000"/>
            <a:chOff x="-2122749" y="3293333"/>
            <a:chExt cx="792000" cy="720000"/>
          </a:xfrm>
        </p:grpSpPr>
        <p:sp>
          <p:nvSpPr>
            <p:cNvPr id="10" name="角丸四角形 9"/>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a:ln w="0"/>
                  <a:solidFill>
                    <a:srgbClr val="193F61"/>
                  </a:solidFill>
                  <a:latin typeface="+mn-ea"/>
                </a:rPr>
                <a:t>本年度評価</a:t>
              </a:r>
              <a:endParaRPr kumimoji="1" lang="en-US" altLang="ja-JP" sz="1100" b="1" spc="-100" dirty="0">
                <a:ln w="0"/>
                <a:solidFill>
                  <a:srgbClr val="193F61"/>
                </a:solidFill>
                <a:latin typeface="+mn-ea"/>
              </a:endParaRPr>
            </a:p>
            <a:p>
              <a:pPr algn="ctr"/>
              <a:endParaRPr kumimoji="1" lang="en-US" altLang="ja-JP" sz="500" b="1" spc="-100" dirty="0">
                <a:ln w="0"/>
                <a:solidFill>
                  <a:srgbClr val="193F61"/>
                </a:solidFill>
                <a:latin typeface="+mn-ea"/>
              </a:endParaRPr>
            </a:p>
            <a:p>
              <a:pPr algn="ctr">
                <a:lnSpc>
                  <a:spcPts val="1600"/>
                </a:lnSpc>
              </a:pPr>
              <a:r>
                <a:rPr kumimoji="1" lang="ja-JP" altLang="en-US" sz="1400" b="1" spc="-100" dirty="0">
                  <a:ln w="0"/>
                  <a:solidFill>
                    <a:srgbClr val="193F61"/>
                  </a:solidFill>
                  <a:latin typeface="+mn-ea"/>
                </a:rPr>
                <a:t>概ね</a:t>
              </a:r>
              <a:endParaRPr kumimoji="1" lang="en-US" altLang="ja-JP" sz="1400" b="1" spc="-100" dirty="0">
                <a:ln w="0"/>
                <a:solidFill>
                  <a:srgbClr val="193F61"/>
                </a:solidFill>
                <a:latin typeface="+mn-ea"/>
              </a:endParaRPr>
            </a:p>
            <a:p>
              <a:pPr algn="ctr">
                <a:lnSpc>
                  <a:spcPts val="1600"/>
                </a:lnSpc>
              </a:pPr>
              <a:r>
                <a:rPr kumimoji="1" lang="ja-JP" altLang="en-US" sz="1400" b="1" spc="-250" dirty="0">
                  <a:ln w="0"/>
                  <a:solidFill>
                    <a:srgbClr val="193F61"/>
                  </a:solidFill>
                  <a:latin typeface="+mn-ea"/>
                </a:rPr>
                <a:t>予定</a:t>
              </a:r>
              <a:r>
                <a:rPr kumimoji="1" lang="ja-JP" altLang="en-US" sz="1400" b="1" spc="-350" dirty="0">
                  <a:ln w="0"/>
                  <a:solidFill>
                    <a:srgbClr val="193F61"/>
                  </a:solidFill>
                  <a:latin typeface="+mn-ea"/>
                </a:rPr>
                <a:t>どおり</a:t>
              </a:r>
            </a:p>
          </p:txBody>
        </p:sp>
        <p:cxnSp>
          <p:nvCxnSpPr>
            <p:cNvPr id="11" name="直線コネクタ 10"/>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24</a:t>
            </a:fld>
            <a:endParaRPr kumimoji="1" lang="ja-JP" altLang="en-US"/>
          </a:p>
        </p:txBody>
      </p:sp>
    </p:spTree>
    <p:extLst>
      <p:ext uri="{BB962C8B-B14F-4D97-AF65-F5344CB8AC3E}">
        <p14:creationId xmlns:p14="http://schemas.microsoft.com/office/powerpoint/2010/main" val="34100166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　　１　生活習慣病の予防（生活習慣の改善）</a:t>
            </a: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（７）歯と口の健康</a:t>
            </a:r>
            <a:r>
              <a:rPr kumimoji="1" lang="ja-JP" altLang="en-US" sz="2000" b="1" dirty="0">
                <a:solidFill>
                  <a:schemeClr val="bg1"/>
                </a:solidFill>
              </a:rPr>
              <a:t>　</a:t>
            </a:r>
            <a:r>
              <a:rPr kumimoji="1" lang="ja-JP" altLang="en-US" sz="1600" b="1" dirty="0">
                <a:solidFill>
                  <a:schemeClr val="bg1"/>
                </a:solidFill>
              </a:rPr>
              <a:t>計画 </a:t>
            </a:r>
            <a:r>
              <a:rPr kumimoji="1" lang="en-US" altLang="ja-JP" sz="1600" b="1" dirty="0">
                <a:solidFill>
                  <a:schemeClr val="bg1"/>
                </a:solidFill>
              </a:rPr>
              <a:t>P.57-58</a:t>
            </a:r>
          </a:p>
        </p:txBody>
      </p:sp>
      <p:sp>
        <p:nvSpPr>
          <p:cNvPr id="17" name="正方形/長方形 16"/>
          <p:cNvSpPr/>
          <p:nvPr/>
        </p:nvSpPr>
        <p:spPr>
          <a:xfrm>
            <a:off x="363222" y="2229397"/>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540492"/>
            <a:ext cx="8856000" cy="504000"/>
          </a:xfrm>
          <a:prstGeom prst="rect">
            <a:avLst/>
          </a:prstGeom>
        </p:spPr>
        <p:txBody>
          <a:bodyPr wrap="square" lIns="36000" tIns="72000" rIns="36000" bIns="36000">
            <a:noAutofit/>
          </a:bodyPr>
          <a:lstStyle/>
          <a:p>
            <a:r>
              <a:rPr lang="ja-JP" altLang="en-US" sz="1200" b="1" dirty="0">
                <a:latin typeface="+mn-ea"/>
              </a:rPr>
              <a:t>▽歯と口の健康づくりに関する正しい知識を身につけ、定期的な歯科健診の受診を実践します。</a:t>
            </a:r>
          </a:p>
        </p:txBody>
      </p:sp>
      <p:sp>
        <p:nvSpPr>
          <p:cNvPr id="24" name="正方形/長方形 23"/>
          <p:cNvSpPr/>
          <p:nvPr/>
        </p:nvSpPr>
        <p:spPr>
          <a:xfrm>
            <a:off x="363222" y="3016058"/>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行政等が取り組む数値目標</a:t>
            </a:r>
            <a:r>
              <a:rPr lang="en-US" altLang="ja-JP" sz="1600" b="1" dirty="0">
                <a:latin typeface="+mn-ea"/>
              </a:rPr>
              <a:t>】</a:t>
            </a:r>
            <a:endParaRPr lang="ja-JP" altLang="en-US" sz="1600" b="1" dirty="0">
              <a:latin typeface="+mn-ea"/>
            </a:endParaRPr>
          </a:p>
        </p:txBody>
      </p:sp>
      <p:graphicFrame>
        <p:nvGraphicFramePr>
          <p:cNvPr id="25" name="表 24"/>
          <p:cNvGraphicFramePr>
            <a:graphicFrameLocks noGrp="1"/>
          </p:cNvGraphicFramePr>
          <p:nvPr/>
        </p:nvGraphicFramePr>
        <p:xfrm>
          <a:off x="532234" y="3378221"/>
          <a:ext cx="8856000" cy="14400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744000">
                  <a:extLst>
                    <a:ext uri="{9D8B030D-6E8A-4147-A177-3AD203B41FA5}">
                      <a16:colId xmlns:a16="http://schemas.microsoft.com/office/drawing/2014/main" val="20001"/>
                    </a:ext>
                  </a:extLst>
                </a:gridCol>
                <a:gridCol w="1620000">
                  <a:extLst>
                    <a:ext uri="{9D8B030D-6E8A-4147-A177-3AD203B41FA5}">
                      <a16:colId xmlns:a16="http://schemas.microsoft.com/office/drawing/2014/main" val="119978025"/>
                    </a:ext>
                  </a:extLst>
                </a:gridCol>
                <a:gridCol w="1620000">
                  <a:extLst>
                    <a:ext uri="{9D8B030D-6E8A-4147-A177-3AD203B41FA5}">
                      <a16:colId xmlns:a16="http://schemas.microsoft.com/office/drawing/2014/main" val="20002"/>
                    </a:ext>
                  </a:extLst>
                </a:gridCol>
                <a:gridCol w="1512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r>
                        <a:rPr lang="ja-JP" sz="1200" dirty="0">
                          <a:effectLst/>
                          <a:latin typeface="+mn-ea"/>
                          <a:ea typeface="+mn-ea"/>
                        </a:rPr>
                        <a:t>　</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a:effectLst/>
                          <a:latin typeface="+mn-ea"/>
                          <a:ea typeface="+mn-ea"/>
                        </a:rPr>
                        <a:t>2023</a:t>
                      </a:r>
                      <a:r>
                        <a:rPr lang="ja-JP" sz="1200" dirty="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rPr>
                        <a:t>14</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100" b="1" spc="-50" baseline="0" dirty="0">
                          <a:solidFill>
                            <a:schemeClr val="tx1"/>
                          </a:solidFill>
                          <a:effectLst/>
                          <a:latin typeface="+mn-ea"/>
                          <a:ea typeface="+mn-ea"/>
                        </a:rPr>
                        <a:t>過去</a:t>
                      </a:r>
                      <a:r>
                        <a:rPr lang="en-US" altLang="ja-JP" sz="1100" b="1" spc="-50" baseline="0" dirty="0">
                          <a:solidFill>
                            <a:schemeClr val="tx1"/>
                          </a:solidFill>
                          <a:effectLst/>
                          <a:latin typeface="+mn-ea"/>
                          <a:ea typeface="+mn-ea"/>
                        </a:rPr>
                        <a:t>1</a:t>
                      </a:r>
                      <a:r>
                        <a:rPr lang="ja-JP" altLang="en-US" sz="1100" b="1" spc="-50" baseline="0" dirty="0">
                          <a:solidFill>
                            <a:schemeClr val="tx1"/>
                          </a:solidFill>
                          <a:effectLst/>
                          <a:latin typeface="+mn-ea"/>
                          <a:ea typeface="+mn-ea"/>
                        </a:rPr>
                        <a:t>年に歯科健診を受診した者の割合（</a:t>
                      </a:r>
                      <a:r>
                        <a:rPr lang="en-US" altLang="ja-JP" sz="1100" b="1" spc="-50" baseline="0" dirty="0">
                          <a:solidFill>
                            <a:schemeClr val="tx1"/>
                          </a:solidFill>
                          <a:effectLst/>
                          <a:latin typeface="+mn-ea"/>
                          <a:ea typeface="+mn-ea"/>
                        </a:rPr>
                        <a:t>20</a:t>
                      </a:r>
                      <a:r>
                        <a:rPr lang="ja-JP" altLang="en-US" sz="1100" b="1" spc="-50" baseline="0" dirty="0">
                          <a:solidFill>
                            <a:schemeClr val="tx1"/>
                          </a:solidFill>
                          <a:effectLst/>
                          <a:latin typeface="+mn-ea"/>
                          <a:ea typeface="+mn-ea"/>
                        </a:rPr>
                        <a:t>歳以上）（☆）</a:t>
                      </a:r>
                      <a:endParaRPr lang="ja-JP" sz="1100" b="1" spc="-50" baseline="0"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51.4%</a:t>
                      </a:r>
                      <a:r>
                        <a:rPr lang="ja-JP" altLang="en-US" sz="1100" b="1" dirty="0">
                          <a:solidFill>
                            <a:schemeClr val="tx1"/>
                          </a:solidFill>
                          <a:effectLst/>
                          <a:latin typeface="+mn-ea"/>
                          <a:ea typeface="+mn-ea"/>
                        </a:rPr>
                        <a:t>（</a:t>
                      </a:r>
                      <a:r>
                        <a:rPr lang="en-US" altLang="ja-JP" sz="1100" b="1" dirty="0">
                          <a:solidFill>
                            <a:schemeClr val="tx1"/>
                          </a:solidFill>
                          <a:effectLst/>
                          <a:latin typeface="+mn-ea"/>
                          <a:ea typeface="+mn-ea"/>
                        </a:rPr>
                        <a:t>H28</a:t>
                      </a:r>
                      <a:r>
                        <a:rPr lang="ja-JP" altLang="en-US" sz="11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65.3%</a:t>
                      </a:r>
                      <a:r>
                        <a:rPr lang="ja-JP" altLang="en-US" sz="1100" b="1" dirty="0">
                          <a:solidFill>
                            <a:schemeClr val="tx1"/>
                          </a:solidFill>
                          <a:effectLst/>
                          <a:latin typeface="+mn-ea"/>
                          <a:ea typeface="+mn-ea"/>
                        </a:rPr>
                        <a:t>（</a:t>
                      </a:r>
                      <a:r>
                        <a:rPr lang="en-US" altLang="ja-JP" sz="1100" b="1" dirty="0">
                          <a:solidFill>
                            <a:schemeClr val="tx1"/>
                          </a:solidFill>
                          <a:effectLst/>
                          <a:latin typeface="+mn-ea"/>
                          <a:ea typeface="+mn-ea"/>
                        </a:rPr>
                        <a:t>R4</a:t>
                      </a:r>
                      <a:r>
                        <a:rPr lang="ja-JP" altLang="en-US" sz="11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55%</a:t>
                      </a:r>
                      <a:r>
                        <a:rPr lang="ja-JP" altLang="en-US" sz="1200" b="1" dirty="0">
                          <a:solidFill>
                            <a:schemeClr val="tx1"/>
                          </a:solidFill>
                          <a:effectLst/>
                          <a:latin typeface="+mn-ea"/>
                          <a:ea typeface="+mn-ea"/>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15</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cs typeface="HG丸ｺﾞｼｯｸM-PRO"/>
                        </a:rPr>
                        <a:t>歯磨き習慣のある者の割合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56.6%</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H28</a:t>
                      </a:r>
                      <a:r>
                        <a:rPr lang="ja-JP" altLang="en-US" sz="1100" b="1" dirty="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75.0%</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R3</a:t>
                      </a:r>
                      <a:r>
                        <a:rPr lang="ja-JP" altLang="en-US" sz="1100" b="1" dirty="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a:solidFill>
                            <a:schemeClr val="tx1"/>
                          </a:solidFill>
                          <a:effectLst/>
                          <a:latin typeface="+mn-ea"/>
                          <a:ea typeface="+mn-ea"/>
                          <a:cs typeface="HG丸ｺﾞｼｯｸM-PRO"/>
                        </a:rPr>
                        <a:t>増加</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4451835"/>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16</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cs typeface="HG丸ｺﾞｼｯｸM-PRO"/>
                        </a:rPr>
                        <a:t>咀嚼良好者の割合（</a:t>
                      </a:r>
                      <a:r>
                        <a:rPr lang="en-US" altLang="ja-JP" sz="1200" b="1" dirty="0">
                          <a:solidFill>
                            <a:schemeClr val="tx1"/>
                          </a:solidFill>
                          <a:effectLst/>
                          <a:latin typeface="+mn-ea"/>
                          <a:ea typeface="+mn-ea"/>
                          <a:cs typeface="HG丸ｺﾞｼｯｸM-PRO"/>
                        </a:rPr>
                        <a:t>60</a:t>
                      </a:r>
                      <a:r>
                        <a:rPr lang="ja-JP" altLang="en-US" sz="1200" b="1" dirty="0">
                          <a:solidFill>
                            <a:schemeClr val="tx1"/>
                          </a:solidFill>
                          <a:effectLst/>
                          <a:latin typeface="+mn-ea"/>
                          <a:ea typeface="+mn-ea"/>
                          <a:cs typeface="HG丸ｺﾞｼｯｸM-PRO"/>
                        </a:rPr>
                        <a:t>歳以上）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65.9%</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H28</a:t>
                      </a:r>
                      <a:r>
                        <a:rPr lang="ja-JP" altLang="en-US" sz="1100" b="1" dirty="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71.7%</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R4</a:t>
                      </a:r>
                      <a:r>
                        <a:rPr lang="ja-JP" altLang="en-US" sz="1100" b="1" dirty="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75%</a:t>
                      </a:r>
                      <a:r>
                        <a:rPr lang="ja-JP" altLang="en-US" sz="1200" b="1" dirty="0">
                          <a:solidFill>
                            <a:schemeClr val="tx1"/>
                          </a:solidFill>
                          <a:effectLst/>
                          <a:latin typeface="+mn-ea"/>
                          <a:ea typeface="+mn-ea"/>
                          <a:cs typeface="HG丸ｺﾞｼｯｸM-PRO"/>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1281188"/>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17</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en-US" altLang="ja-JP" sz="1200" b="1" dirty="0">
                          <a:solidFill>
                            <a:schemeClr val="tx1"/>
                          </a:solidFill>
                          <a:effectLst/>
                          <a:latin typeface="+mn-ea"/>
                          <a:ea typeface="+mn-ea"/>
                          <a:cs typeface="HG丸ｺﾞｼｯｸM-PRO"/>
                        </a:rPr>
                        <a:t>20</a:t>
                      </a:r>
                      <a:r>
                        <a:rPr lang="ja-JP" altLang="en-US" sz="1200" b="1" dirty="0">
                          <a:solidFill>
                            <a:schemeClr val="tx1"/>
                          </a:solidFill>
                          <a:effectLst/>
                          <a:latin typeface="+mn-ea"/>
                          <a:ea typeface="+mn-ea"/>
                          <a:cs typeface="HG丸ｺﾞｼｯｸM-PRO"/>
                        </a:rPr>
                        <a:t>本以上の歯を有する人の割合（</a:t>
                      </a:r>
                      <a:r>
                        <a:rPr lang="en-US" altLang="ja-JP" sz="1200" b="1" dirty="0">
                          <a:solidFill>
                            <a:schemeClr val="tx1"/>
                          </a:solidFill>
                          <a:effectLst/>
                          <a:latin typeface="+mn-ea"/>
                          <a:ea typeface="+mn-ea"/>
                          <a:cs typeface="HG丸ｺﾞｼｯｸM-PRO"/>
                        </a:rPr>
                        <a:t>80</a:t>
                      </a:r>
                      <a:r>
                        <a:rPr lang="ja-JP" altLang="en-US" sz="1200" b="1" dirty="0">
                          <a:solidFill>
                            <a:schemeClr val="tx1"/>
                          </a:solidFill>
                          <a:effectLst/>
                          <a:latin typeface="+mn-ea"/>
                          <a:ea typeface="+mn-ea"/>
                          <a:cs typeface="HG丸ｺﾞｼｯｸM-PRO"/>
                        </a:rPr>
                        <a:t>歳）</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42.1%</a:t>
                      </a:r>
                      <a:r>
                        <a:rPr lang="ja-JP" altLang="en-US" sz="1050" b="1" dirty="0">
                          <a:solidFill>
                            <a:schemeClr val="tx1"/>
                          </a:solidFill>
                          <a:effectLst/>
                          <a:latin typeface="+mn-ea"/>
                          <a:ea typeface="+mn-ea"/>
                          <a:cs typeface="HG丸ｺﾞｼｯｸM-PRO"/>
                        </a:rPr>
                        <a:t>（</a:t>
                      </a:r>
                      <a:r>
                        <a:rPr lang="en-US" altLang="ja-JP" sz="1050" b="1" dirty="0">
                          <a:solidFill>
                            <a:schemeClr val="tx1"/>
                          </a:solidFill>
                          <a:effectLst/>
                          <a:latin typeface="+mn-ea"/>
                          <a:ea typeface="+mn-ea"/>
                          <a:cs typeface="HG丸ｺﾞｼｯｸM-PRO"/>
                        </a:rPr>
                        <a:t>H25-27</a:t>
                      </a:r>
                      <a:r>
                        <a:rPr lang="ja-JP" altLang="en-US" sz="1050" b="1" dirty="0">
                          <a:solidFill>
                            <a:schemeClr val="tx1"/>
                          </a:solidFill>
                          <a:effectLst/>
                          <a:latin typeface="+mn-ea"/>
                          <a:ea typeface="+mn-ea"/>
                          <a:cs typeface="HG丸ｺﾞｼｯｸM-PRO"/>
                        </a:rPr>
                        <a:t>平均）</a:t>
                      </a:r>
                      <a:endParaRPr lang="ja-JP" sz="105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54.0%</a:t>
                      </a:r>
                      <a:r>
                        <a:rPr lang="ja-JP" altLang="en-US" sz="1050" b="1" dirty="0">
                          <a:solidFill>
                            <a:schemeClr val="tx1"/>
                          </a:solidFill>
                          <a:effectLst/>
                          <a:latin typeface="+mn-ea"/>
                          <a:ea typeface="+mn-ea"/>
                          <a:cs typeface="HG丸ｺﾞｼｯｸM-PRO"/>
                        </a:rPr>
                        <a:t>（</a:t>
                      </a:r>
                      <a:r>
                        <a:rPr lang="en-US" altLang="ja-JP" sz="1050" b="1" dirty="0">
                          <a:solidFill>
                            <a:schemeClr val="tx1"/>
                          </a:solidFill>
                          <a:effectLst/>
                          <a:latin typeface="+mn-ea"/>
                          <a:ea typeface="+mn-ea"/>
                          <a:cs typeface="HG丸ｺﾞｼｯｸM-PRO"/>
                        </a:rPr>
                        <a:t>H29-R1</a:t>
                      </a:r>
                      <a:r>
                        <a:rPr lang="ja-JP" altLang="en-US" sz="1050" b="1" dirty="0">
                          <a:solidFill>
                            <a:schemeClr val="tx1"/>
                          </a:solidFill>
                          <a:effectLst/>
                          <a:latin typeface="+mn-ea"/>
                          <a:ea typeface="+mn-ea"/>
                          <a:cs typeface="HG丸ｺﾞｼｯｸM-PRO"/>
                        </a:rPr>
                        <a:t>平均）</a:t>
                      </a:r>
                      <a:endParaRPr lang="ja-JP" sz="105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45%</a:t>
                      </a:r>
                      <a:r>
                        <a:rPr lang="ja-JP" altLang="en-US" sz="1200" b="1" dirty="0">
                          <a:solidFill>
                            <a:schemeClr val="tx1"/>
                          </a:solidFill>
                          <a:effectLst/>
                          <a:latin typeface="+mn-ea"/>
                          <a:ea typeface="+mn-ea"/>
                          <a:cs typeface="HG丸ｺﾞｼｯｸM-PRO"/>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557442"/>
                  </a:ext>
                </a:extLst>
              </a:tr>
            </a:tbl>
          </a:graphicData>
        </a:graphic>
      </p:graphicFrame>
      <p:sp>
        <p:nvSpPr>
          <p:cNvPr id="26" name="正方形/長方形 25"/>
          <p:cNvSpPr/>
          <p:nvPr/>
        </p:nvSpPr>
        <p:spPr>
          <a:xfrm>
            <a:off x="6053874" y="3080498"/>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p>
        </p:txBody>
      </p:sp>
      <p:graphicFrame>
        <p:nvGraphicFramePr>
          <p:cNvPr id="27" name="表 26"/>
          <p:cNvGraphicFramePr>
            <a:graphicFrameLocks noGrp="1"/>
          </p:cNvGraphicFramePr>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a:latin typeface="+mn-ea"/>
                          <a:ea typeface="+mn-ea"/>
                        </a:rPr>
                        <a:t>現状･課題</a:t>
                      </a:r>
                      <a:endParaRPr kumimoji="1" lang="en-US" altLang="ja-JP" sz="1600" baseline="0" dirty="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a:solidFill>
                            <a:schemeClr val="tx1"/>
                          </a:solidFill>
                          <a:latin typeface="+mn-ea"/>
                          <a:ea typeface="+mn-ea"/>
                        </a:rPr>
                        <a:t>◆ 歯周病の治療が必要な者の割合は年代が高くなるほど増えており、どの年代も約</a:t>
                      </a:r>
                      <a:r>
                        <a:rPr kumimoji="1" lang="en-US" altLang="ja-JP" sz="1200" b="1" baseline="0" dirty="0">
                          <a:solidFill>
                            <a:schemeClr val="tx1"/>
                          </a:solidFill>
                          <a:latin typeface="+mn-ea"/>
                          <a:ea typeface="+mn-ea"/>
                        </a:rPr>
                        <a:t>2</a:t>
                      </a:r>
                      <a:r>
                        <a:rPr kumimoji="1" lang="ja-JP" altLang="en-US" sz="1200" b="1" baseline="0" dirty="0">
                          <a:solidFill>
                            <a:schemeClr val="tx1"/>
                          </a:solidFill>
                          <a:latin typeface="+mn-ea"/>
                          <a:ea typeface="+mn-ea"/>
                        </a:rPr>
                        <a:t>人に</a:t>
                      </a:r>
                      <a:r>
                        <a:rPr kumimoji="1" lang="en-US" altLang="ja-JP" sz="1200" b="1" baseline="0" dirty="0">
                          <a:solidFill>
                            <a:schemeClr val="tx1"/>
                          </a:solidFill>
                          <a:latin typeface="+mn-ea"/>
                          <a:ea typeface="+mn-ea"/>
                        </a:rPr>
                        <a:t>1</a:t>
                      </a:r>
                      <a:r>
                        <a:rPr kumimoji="1" lang="ja-JP" altLang="en-US" sz="1200" b="1" baseline="0" dirty="0">
                          <a:solidFill>
                            <a:schemeClr val="tx1"/>
                          </a:solidFill>
                          <a:latin typeface="+mn-ea"/>
                          <a:ea typeface="+mn-ea"/>
                        </a:rPr>
                        <a:t>人が歯周病の治療が必要です。また、食後の歯磨き習慣が「ほとんどない」府民は約</a:t>
                      </a:r>
                      <a:r>
                        <a:rPr kumimoji="1" lang="en-US" altLang="ja-JP" sz="1200" b="1" baseline="0" dirty="0">
                          <a:solidFill>
                            <a:schemeClr val="tx1"/>
                          </a:solidFill>
                          <a:latin typeface="+mn-ea"/>
                          <a:ea typeface="+mn-ea"/>
                        </a:rPr>
                        <a:t>2</a:t>
                      </a:r>
                      <a:r>
                        <a:rPr kumimoji="1" lang="ja-JP" altLang="en-US" sz="1200" b="1" baseline="0" dirty="0">
                          <a:solidFill>
                            <a:schemeClr val="tx1"/>
                          </a:solidFill>
                          <a:latin typeface="+mn-ea"/>
                          <a:ea typeface="+mn-ea"/>
                        </a:rPr>
                        <a:t>割となっており、歯磨き習慣が定着していない状況がうかがえます。</a:t>
                      </a:r>
                    </a:p>
                    <a:p>
                      <a:pPr marL="174625" indent="-174625">
                        <a:lnSpc>
                          <a:spcPct val="100000"/>
                        </a:lnSpc>
                      </a:pPr>
                      <a:endParaRPr kumimoji="1" lang="ja-JP" altLang="en-US" sz="1200" b="1" baseline="0" dirty="0">
                        <a:solidFill>
                          <a:schemeClr val="tx1"/>
                        </a:solidFill>
                        <a:latin typeface="+mn-ea"/>
                        <a:ea typeface="+mn-ea"/>
                      </a:endParaRPr>
                    </a:p>
                    <a:p>
                      <a:pPr marL="174625" indent="-174625">
                        <a:lnSpc>
                          <a:spcPct val="100000"/>
                        </a:lnSpc>
                      </a:pPr>
                      <a:r>
                        <a:rPr kumimoji="1" lang="ja-JP" altLang="en-US" sz="1200" b="1" baseline="0" dirty="0">
                          <a:solidFill>
                            <a:schemeClr val="tx1"/>
                          </a:solidFill>
                          <a:latin typeface="+mn-ea"/>
                          <a:ea typeface="+mn-ea"/>
                        </a:rPr>
                        <a:t>◆ 歯科健診受診率をみると、</a:t>
                      </a:r>
                      <a:r>
                        <a:rPr kumimoji="1" lang="en-US" altLang="ja-JP" sz="1200" b="1" baseline="0" dirty="0">
                          <a:solidFill>
                            <a:schemeClr val="tx1"/>
                          </a:solidFill>
                          <a:latin typeface="+mn-ea"/>
                          <a:ea typeface="+mn-ea"/>
                        </a:rPr>
                        <a:t>20</a:t>
                      </a:r>
                      <a:r>
                        <a:rPr kumimoji="1" lang="ja-JP" altLang="en-US" sz="1200" b="1" baseline="0" dirty="0">
                          <a:solidFill>
                            <a:schemeClr val="tx1"/>
                          </a:solidFill>
                          <a:latin typeface="+mn-ea"/>
                          <a:ea typeface="+mn-ea"/>
                        </a:rPr>
                        <a:t>～</a:t>
                      </a:r>
                      <a:r>
                        <a:rPr kumimoji="1" lang="en-US" altLang="ja-JP" sz="1200" b="1" baseline="0" dirty="0">
                          <a:solidFill>
                            <a:schemeClr val="tx1"/>
                          </a:solidFill>
                          <a:latin typeface="+mn-ea"/>
                          <a:ea typeface="+mn-ea"/>
                        </a:rPr>
                        <a:t>30</a:t>
                      </a:r>
                      <a:r>
                        <a:rPr kumimoji="1" lang="ja-JP" altLang="en-US" sz="1200" b="1" baseline="0" dirty="0">
                          <a:solidFill>
                            <a:schemeClr val="tx1"/>
                          </a:solidFill>
                          <a:latin typeface="+mn-ea"/>
                          <a:ea typeface="+mn-ea"/>
                        </a:rPr>
                        <a:t>歳代が低く、若い世代から健診受診の必要性を働きかけることが重要です。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3096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bg1"/>
                </a:solidFill>
              </a:rPr>
              <a:t>みんなでめざす目標</a:t>
            </a: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定期的に歯科健診を受ける府民の割合を増やします</a:t>
            </a:r>
          </a:p>
          <a:p>
            <a:pPr algn="ctr">
              <a:lnSpc>
                <a:spcPts val="2000"/>
              </a:lnSpc>
            </a:pPr>
            <a:r>
              <a:rPr kumimoji="1" lang="ja-JP" altLang="en-US" sz="1600" b="1" dirty="0">
                <a:solidFill>
                  <a:schemeClr val="tx1"/>
                </a:solidFill>
              </a:rPr>
              <a:t>～歯と口の健康を大切にしましょう～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25</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11102648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4089682007"/>
              </p:ext>
            </p:extLst>
          </p:nvPr>
        </p:nvGraphicFramePr>
        <p:xfrm>
          <a:off x="477311" y="434454"/>
          <a:ext cx="8928000" cy="5748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3024000">
                <a:tc>
                  <a:txBody>
                    <a:bodyPr/>
                    <a:lstStyle/>
                    <a:p>
                      <a:pPr>
                        <a:lnSpc>
                          <a:spcPct val="1000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ct val="100000"/>
                        </a:lnSpc>
                      </a:pPr>
                      <a:r>
                        <a:rPr kumimoji="1" lang="ja-JP" altLang="en-US" sz="1600" baseline="0" dirty="0">
                          <a:latin typeface="+mn-ea"/>
                          <a:ea typeface="+mn-ea"/>
                        </a:rPr>
                        <a:t>取組</a:t>
                      </a: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歯磨き習慣の促進</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■「大阪府よい歯・口を守る学校・園表彰」、「大阪府歯・口の健康啓発標語コンクール」、「大阪府</a:t>
                      </a:r>
                      <a:r>
                        <a:rPr kumimoji="1" lang="en-US" altLang="ja-JP" sz="1100" b="1" baseline="0" dirty="0">
                          <a:solidFill>
                            <a:schemeClr val="tx1"/>
                          </a:solidFill>
                          <a:latin typeface="+mn-ea"/>
                          <a:ea typeface="+mn-ea"/>
                        </a:rPr>
                        <a:t>〈</a:t>
                      </a:r>
                      <a:r>
                        <a:rPr kumimoji="1" lang="ja-JP" altLang="en-US" sz="1100" b="1" baseline="0" dirty="0">
                          <a:solidFill>
                            <a:schemeClr val="tx1"/>
                          </a:solidFill>
                          <a:latin typeface="+mn-ea"/>
                          <a:ea typeface="+mn-ea"/>
                        </a:rPr>
                        <a:t>歯の保健</a:t>
                      </a:r>
                      <a:r>
                        <a:rPr kumimoji="1" lang="en-US" altLang="ja-JP" sz="1100" b="1" baseline="0" dirty="0">
                          <a:solidFill>
                            <a:schemeClr val="tx1"/>
                          </a:solidFill>
                          <a:latin typeface="+mn-ea"/>
                          <a:ea typeface="+mn-ea"/>
                        </a:rPr>
                        <a:t>〉</a:t>
                      </a:r>
                      <a:r>
                        <a:rPr kumimoji="1" lang="ja-JP" altLang="en-US" sz="1100" b="1" baseline="0" dirty="0">
                          <a:solidFill>
                            <a:schemeClr val="tx1"/>
                          </a:solidFill>
                          <a:latin typeface="+mn-ea"/>
                          <a:ea typeface="+mn-ea"/>
                        </a:rPr>
                        <a:t>図画・ポスターコンクール」への事業協力及び知事賞・教育委員会賞を授与</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■教職員を対象とする学校保健に関する研修会を通じて、学校保健活動の充実を図るよう働きかけを実施</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歯と口の健康に係る普及啓発</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■府独自のインセンティブ活用において、市町村国保保険者による歯周疾患検診の実施及び実績評価</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■府ホームページ、啓発冊子等を通じて歯と口の健康に係る情報提供を実施</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■健康アプリ「アスマイル」を活用した普及啓発（歯磨きや健診受診、イベント参加等に対するポイント付与、健康コラムで歯と口の話題配信）</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■「健康づくりと歯周病」をテーマに、大学でモデル授業を実施</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■日々の健康づくりの実践に役立つ情報を配信する「健活おおさかセミナー」のうち</a:t>
                      </a:r>
                      <a:r>
                        <a:rPr kumimoji="1" lang="en-US" altLang="ja-JP" sz="1100" b="1" baseline="0" dirty="0">
                          <a:solidFill>
                            <a:schemeClr val="tx1"/>
                          </a:solidFill>
                          <a:latin typeface="+mn-ea"/>
                          <a:ea typeface="+mn-ea"/>
                        </a:rPr>
                        <a:t>1</a:t>
                      </a:r>
                      <a:r>
                        <a:rPr kumimoji="1" lang="ja-JP" altLang="en-US" sz="1100" b="1" baseline="0" dirty="0">
                          <a:solidFill>
                            <a:schemeClr val="tx1"/>
                          </a:solidFill>
                          <a:latin typeface="+mn-ea"/>
                          <a:ea typeface="+mn-ea"/>
                        </a:rPr>
                        <a:t>回を「歯と口の健康」をテーマに開催</a:t>
                      </a:r>
                      <a:r>
                        <a:rPr kumimoji="1" lang="en-US" altLang="ja-JP" sz="1100" b="1" baseline="0" dirty="0">
                          <a:solidFill>
                            <a:schemeClr val="tx1"/>
                          </a:solidFill>
                          <a:latin typeface="+mn-ea"/>
                          <a:ea typeface="+mn-ea"/>
                        </a:rPr>
                        <a:t>【4,093</a:t>
                      </a:r>
                      <a:r>
                        <a:rPr kumimoji="1" lang="ja-JP" altLang="en-US" sz="1100" b="1" baseline="0" dirty="0">
                          <a:solidFill>
                            <a:schemeClr val="tx1"/>
                          </a:solidFill>
                          <a:latin typeface="+mn-ea"/>
                          <a:ea typeface="+mn-ea"/>
                        </a:rPr>
                        <a:t>回視聴</a:t>
                      </a:r>
                      <a:r>
                        <a:rPr kumimoji="1" lang="en-US" altLang="ja-JP" sz="1100" b="1" baseline="0" dirty="0">
                          <a:solidFill>
                            <a:schemeClr val="tx1"/>
                          </a:solidFill>
                          <a:latin typeface="+mn-ea"/>
                          <a:ea typeface="+mn-ea"/>
                        </a:rPr>
                        <a:t>】</a:t>
                      </a:r>
                      <a:endParaRPr kumimoji="1" lang="ja-JP" altLang="en-US"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■新しい生活様式に対応した口腔保健指導推進事業として、口の機能の維持・向上を図るための動画教材とリーフレットを作成し、デイサービス施設職員向け研修を実施</a:t>
                      </a:r>
                      <a:r>
                        <a:rPr kumimoji="1" lang="en-US" altLang="ja-JP" sz="1100" b="1" baseline="0" dirty="0">
                          <a:solidFill>
                            <a:schemeClr val="tx1"/>
                          </a:solidFill>
                          <a:latin typeface="+mn-ea"/>
                          <a:ea typeface="+mn-ea"/>
                        </a:rPr>
                        <a:t>【20</a:t>
                      </a:r>
                      <a:r>
                        <a:rPr kumimoji="1" lang="ja-JP" altLang="en-US" sz="1100" b="1" baseline="0" dirty="0">
                          <a:solidFill>
                            <a:schemeClr val="tx1"/>
                          </a:solidFill>
                          <a:latin typeface="+mn-ea"/>
                          <a:ea typeface="+mn-ea"/>
                        </a:rPr>
                        <a:t>地域で研修実施</a:t>
                      </a:r>
                      <a:r>
                        <a:rPr kumimoji="1" lang="en-US" altLang="ja-JP" sz="1100" b="1" baseline="0" dirty="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a:t>
                      </a:r>
                      <a:r>
                        <a:rPr kumimoji="1" lang="en-US" altLang="ja-JP" sz="1100" b="1" baseline="0" dirty="0">
                          <a:solidFill>
                            <a:schemeClr val="tx1"/>
                          </a:solidFill>
                          <a:latin typeface="+mn-ea"/>
                          <a:ea typeface="+mn-ea"/>
                        </a:rPr>
                        <a:t>8020</a:t>
                      </a:r>
                      <a:r>
                        <a:rPr kumimoji="1" lang="ja-JP" altLang="en-US" sz="1100" b="1" baseline="0" dirty="0">
                          <a:solidFill>
                            <a:schemeClr val="tx1"/>
                          </a:solidFill>
                          <a:latin typeface="+mn-ea"/>
                          <a:ea typeface="+mn-ea"/>
                        </a:rPr>
                        <a:t>推進アンバサダー養成事業を実施（地域で活動する保健医療関係者のため研修会を実施</a:t>
                      </a:r>
                      <a:r>
                        <a:rPr kumimoji="1" lang="en-US" altLang="ja-JP" sz="1100" b="1" baseline="0" dirty="0">
                          <a:solidFill>
                            <a:schemeClr val="tx1"/>
                          </a:solidFill>
                          <a:latin typeface="+mn-ea"/>
                          <a:ea typeface="+mn-ea"/>
                        </a:rPr>
                        <a:t>【</a:t>
                      </a:r>
                      <a:r>
                        <a:rPr kumimoji="1" lang="ja-JP" altLang="en-US" sz="1100" b="1" baseline="0" dirty="0">
                          <a:solidFill>
                            <a:schemeClr val="tx1"/>
                          </a:solidFill>
                          <a:latin typeface="+mn-ea"/>
                          <a:ea typeface="+mn-ea"/>
                        </a:rPr>
                        <a:t>４医療圏</a:t>
                      </a:r>
                      <a:r>
                        <a:rPr kumimoji="1" lang="en-US" altLang="ja-JP" sz="1100" b="1" baseline="0" dirty="0">
                          <a:solidFill>
                            <a:schemeClr val="tx1"/>
                          </a:solidFill>
                          <a:latin typeface="+mn-ea"/>
                          <a:ea typeface="+mn-ea"/>
                        </a:rPr>
                        <a:t>×</a:t>
                      </a:r>
                      <a:r>
                        <a:rPr kumimoji="1" lang="ja-JP" altLang="en-US" sz="1100" b="1" baseline="0" dirty="0">
                          <a:solidFill>
                            <a:schemeClr val="tx1"/>
                          </a:solidFill>
                          <a:latin typeface="+mn-ea"/>
                          <a:ea typeface="+mn-ea"/>
                        </a:rPr>
                        <a:t>２回実施</a:t>
                      </a:r>
                      <a:r>
                        <a:rPr kumimoji="1" lang="en-US" altLang="ja-JP" sz="1100" b="1" baseline="0" dirty="0">
                          <a:solidFill>
                            <a:schemeClr val="tx1"/>
                          </a:solidFill>
                          <a:latin typeface="+mn-ea"/>
                          <a:ea typeface="+mn-ea"/>
                        </a:rPr>
                        <a:t>】</a:t>
                      </a:r>
                      <a:endParaRPr kumimoji="1" lang="ja-JP" altLang="en-US"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■「口腔保健支援センター」による市町村支援</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■公民連携の枠組みを活用した普及啓発（ポスター等の展開、企業広報ツールの活用）</a:t>
                      </a:r>
                      <a:endParaRPr kumimoji="1" lang="en-US" altLang="ja-JP"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65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今後の</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課題等</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■歯磨き習慣の定着促進（事業への不参加校・園の減少）</a:t>
                      </a:r>
                      <a:endParaRPr kumimoji="1" lang="en-US" altLang="ja-JP" sz="1100" b="1" strike="sngStrik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■歯科保健の推進にかかる多職種との連携</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次年度の主な取組</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■各種研修等を通じて、学校保健関係教職員への周知及び学校歯科保健の充実等を推進</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■府の広報媒体、「アスマイル」、公民連携の枠組み等を活用し、幅広い世代の府民に啓発を実施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■多職種と連携した歯科保健の取組み推進</a:t>
                      </a:r>
                      <a:endParaRPr kumimoji="1" lang="en-US" altLang="ja-JP"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93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最終予算（案）</a:t>
                      </a:r>
                      <a:endParaRPr kumimoji="1" lang="en-US" altLang="ja-JP"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（主要事業）</a:t>
                      </a:r>
                      <a:endParaRPr kumimoji="1" lang="en-US" altLang="ja-JP"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a:solidFill>
                            <a:schemeClr val="tx1"/>
                          </a:solidFill>
                          <a:latin typeface="+mn-ea"/>
                          <a:ea typeface="+mn-ea"/>
                        </a:rPr>
                        <a:t>生涯歯科保健推進事業（</a:t>
                      </a:r>
                      <a:r>
                        <a:rPr kumimoji="1" lang="en-US" altLang="ja-JP" sz="1100" baseline="0" dirty="0">
                          <a:solidFill>
                            <a:schemeClr val="tx1"/>
                          </a:solidFill>
                          <a:latin typeface="+mn-ea"/>
                          <a:ea typeface="+mn-ea"/>
                        </a:rPr>
                        <a:t>1,809</a:t>
                      </a:r>
                      <a:r>
                        <a:rPr kumimoji="1" lang="ja-JP" altLang="en-US" sz="1100" baseline="0" dirty="0">
                          <a:solidFill>
                            <a:schemeClr val="tx1"/>
                          </a:solidFill>
                          <a:latin typeface="+mn-ea"/>
                          <a:ea typeface="+mn-ea"/>
                        </a:rPr>
                        <a:t>千円）、大阪府歯科口腔保健計画推進事業（</a:t>
                      </a:r>
                      <a:r>
                        <a:rPr kumimoji="1" lang="en-US" altLang="ja-JP" sz="1100" baseline="0" dirty="0">
                          <a:solidFill>
                            <a:schemeClr val="tx1"/>
                          </a:solidFill>
                          <a:latin typeface="+mn-ea"/>
                          <a:ea typeface="+mn-ea"/>
                        </a:rPr>
                        <a:t>5,059</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aseline="0" dirty="0">
                          <a:solidFill>
                            <a:schemeClr val="tx1"/>
                          </a:solidFill>
                          <a:latin typeface="+mn-ea"/>
                          <a:ea typeface="+mn-ea"/>
                        </a:rPr>
                        <a:t>８０２０運動推進特別事業（</a:t>
                      </a:r>
                      <a:r>
                        <a:rPr kumimoji="1" lang="en-US" altLang="ja-JP" sz="1100" baseline="0" dirty="0">
                          <a:solidFill>
                            <a:schemeClr val="tx1"/>
                          </a:solidFill>
                          <a:latin typeface="+mn-ea"/>
                          <a:ea typeface="+mn-ea"/>
                        </a:rPr>
                        <a:t>2,505</a:t>
                      </a:r>
                      <a:r>
                        <a:rPr kumimoji="1" lang="ja-JP" altLang="en-US" sz="1100" baseline="0" dirty="0">
                          <a:solidFill>
                            <a:schemeClr val="tx1"/>
                          </a:solidFill>
                          <a:latin typeface="+mn-ea"/>
                          <a:ea typeface="+mn-ea"/>
                        </a:rPr>
                        <a:t>千円）、在宅療養者経口摂取支援チーム育成事業（</a:t>
                      </a:r>
                      <a:r>
                        <a:rPr kumimoji="1" lang="en-US" altLang="ja-JP" sz="1100" baseline="0" dirty="0">
                          <a:solidFill>
                            <a:schemeClr val="tx1"/>
                          </a:solidFill>
                          <a:latin typeface="+mn-ea"/>
                          <a:ea typeface="+mn-ea"/>
                        </a:rPr>
                        <a:t>3,473</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p>
                      <a:pPr>
                        <a:lnSpc>
                          <a:spcPct val="100000"/>
                        </a:lnSpc>
                      </a:pPr>
                      <a:r>
                        <a:rPr kumimoji="1" lang="ja-JP" altLang="en-US" sz="1100" baseline="0" dirty="0">
                          <a:solidFill>
                            <a:schemeClr val="tx1"/>
                          </a:solidFill>
                          <a:latin typeface="+mn-ea"/>
                          <a:ea typeface="+mn-ea"/>
                        </a:rPr>
                        <a:t>新しい生活様式に対応した口腔保健指導推進事業（</a:t>
                      </a:r>
                      <a:r>
                        <a:rPr kumimoji="1" lang="en-US" altLang="ja-JP" sz="1100" baseline="0" dirty="0">
                          <a:solidFill>
                            <a:schemeClr val="tx1"/>
                          </a:solidFill>
                          <a:latin typeface="+mn-ea"/>
                          <a:ea typeface="+mn-ea"/>
                        </a:rPr>
                        <a:t>6,058</a:t>
                      </a:r>
                      <a:r>
                        <a:rPr kumimoji="1" lang="ja-JP" altLang="en-US" sz="1100" baseline="0" dirty="0">
                          <a:solidFill>
                            <a:schemeClr val="tx1"/>
                          </a:solidFill>
                          <a:latin typeface="+mn-ea"/>
                          <a:ea typeface="+mn-ea"/>
                        </a:rPr>
                        <a:t>千円）、</a:t>
                      </a:r>
                      <a:r>
                        <a:rPr kumimoji="1" lang="ja-JP" altLang="en-US" sz="1100" baseline="0" dirty="0" err="1">
                          <a:solidFill>
                            <a:schemeClr val="tx1"/>
                          </a:solidFill>
                          <a:latin typeface="+mn-ea"/>
                          <a:ea typeface="+mn-ea"/>
                        </a:rPr>
                        <a:t>障がい</a:t>
                      </a:r>
                      <a:r>
                        <a:rPr kumimoji="1" lang="ja-JP" altLang="en-US" sz="1100" baseline="0" dirty="0">
                          <a:solidFill>
                            <a:schemeClr val="tx1"/>
                          </a:solidFill>
                          <a:latin typeface="+mn-ea"/>
                          <a:ea typeface="+mn-ea"/>
                        </a:rPr>
                        <a:t>者歯科診療センター運営委託事業（</a:t>
                      </a:r>
                      <a:r>
                        <a:rPr kumimoji="1" lang="en-US" altLang="ja-JP" sz="1100" baseline="0" dirty="0">
                          <a:solidFill>
                            <a:schemeClr val="tx1"/>
                          </a:solidFill>
                          <a:latin typeface="+mn-ea"/>
                          <a:ea typeface="+mn-ea"/>
                        </a:rPr>
                        <a:t>23,968</a:t>
                      </a:r>
                      <a:r>
                        <a:rPr kumimoji="1" lang="ja-JP" altLang="en-US" sz="1100" baseline="0" dirty="0">
                          <a:solidFill>
                            <a:schemeClr val="tx1"/>
                          </a:solidFill>
                          <a:latin typeface="+mn-ea"/>
                          <a:ea typeface="+mn-ea"/>
                        </a:rPr>
                        <a:t>千円）、健康づくり気運醸成事業（</a:t>
                      </a:r>
                      <a:r>
                        <a:rPr kumimoji="1" lang="en-US" altLang="ja-JP" sz="1100" baseline="0" dirty="0">
                          <a:solidFill>
                            <a:schemeClr val="tx1"/>
                          </a:solidFill>
                          <a:latin typeface="+mn-ea"/>
                          <a:ea typeface="+mn-ea"/>
                        </a:rPr>
                        <a:t>18,134</a:t>
                      </a:r>
                      <a:r>
                        <a:rPr kumimoji="1" lang="ja-JP" altLang="en-US" sz="1100" baseline="0" dirty="0">
                          <a:solidFill>
                            <a:schemeClr val="tx1"/>
                          </a:solidFill>
                          <a:latin typeface="+mn-ea"/>
                          <a:ea typeface="+mn-ea"/>
                        </a:rPr>
                        <a:t>千円）、歯科医療サービス提供困難者への歯科保健医療推進事業（</a:t>
                      </a:r>
                      <a:r>
                        <a:rPr kumimoji="1" lang="en-US" altLang="ja-JP" sz="1100" baseline="0" dirty="0">
                          <a:solidFill>
                            <a:schemeClr val="tx1"/>
                          </a:solidFill>
                          <a:latin typeface="+mn-ea"/>
                          <a:ea typeface="+mn-ea"/>
                        </a:rPr>
                        <a:t>2,137</a:t>
                      </a:r>
                      <a:r>
                        <a:rPr kumimoji="1" lang="ja-JP" altLang="en-US" sz="1100" baseline="0" dirty="0">
                          <a:solidFill>
                            <a:schemeClr val="tx1"/>
                          </a:solidFill>
                          <a:latin typeface="+mn-ea"/>
                          <a:ea typeface="+mn-ea"/>
                        </a:rPr>
                        <a:t>千円）</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6" name="グループ化 15"/>
          <p:cNvGrpSpPr/>
          <p:nvPr/>
        </p:nvGrpSpPr>
        <p:grpSpPr>
          <a:xfrm>
            <a:off x="586435" y="2310268"/>
            <a:ext cx="792000" cy="720000"/>
            <a:chOff x="-2122749" y="3293333"/>
            <a:chExt cx="792000" cy="720000"/>
          </a:xfrm>
        </p:grpSpPr>
        <p:sp>
          <p:nvSpPr>
            <p:cNvPr id="17" name="角丸四角形 16"/>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a:ln w="0"/>
                  <a:solidFill>
                    <a:srgbClr val="193F61"/>
                  </a:solidFill>
                  <a:latin typeface="+mn-ea"/>
                </a:rPr>
                <a:t>本年度評価</a:t>
              </a:r>
              <a:endParaRPr kumimoji="1" lang="en-US" altLang="ja-JP" sz="1100" b="1" spc="-100" dirty="0">
                <a:ln w="0"/>
                <a:solidFill>
                  <a:srgbClr val="193F61"/>
                </a:solidFill>
                <a:latin typeface="+mn-ea"/>
              </a:endParaRPr>
            </a:p>
            <a:p>
              <a:pPr algn="ctr"/>
              <a:endParaRPr kumimoji="1" lang="en-US" altLang="ja-JP" sz="500" b="1" spc="-100" dirty="0">
                <a:ln w="0"/>
                <a:solidFill>
                  <a:srgbClr val="193F61"/>
                </a:solidFill>
                <a:latin typeface="+mn-ea"/>
              </a:endParaRPr>
            </a:p>
            <a:p>
              <a:pPr algn="ctr">
                <a:lnSpc>
                  <a:spcPts val="1600"/>
                </a:lnSpc>
              </a:pPr>
              <a:r>
                <a:rPr kumimoji="1" lang="ja-JP" altLang="en-US" sz="1400" b="1" spc="-100" dirty="0">
                  <a:ln w="0"/>
                  <a:solidFill>
                    <a:srgbClr val="193F61"/>
                  </a:solidFill>
                  <a:latin typeface="+mn-ea"/>
                </a:rPr>
                <a:t>概ね</a:t>
              </a:r>
              <a:endParaRPr kumimoji="1" lang="en-US" altLang="ja-JP" sz="1400" b="1" spc="-100" dirty="0">
                <a:ln w="0"/>
                <a:solidFill>
                  <a:srgbClr val="193F61"/>
                </a:solidFill>
                <a:latin typeface="+mn-ea"/>
              </a:endParaRPr>
            </a:p>
            <a:p>
              <a:pPr algn="ctr">
                <a:lnSpc>
                  <a:spcPts val="1600"/>
                </a:lnSpc>
              </a:pPr>
              <a:r>
                <a:rPr kumimoji="1" lang="ja-JP" altLang="en-US" sz="1400" b="1" spc="-250" dirty="0">
                  <a:ln w="0"/>
                  <a:solidFill>
                    <a:srgbClr val="193F61"/>
                  </a:solidFill>
                  <a:latin typeface="+mn-ea"/>
                </a:rPr>
                <a:t>予定</a:t>
              </a:r>
              <a:r>
                <a:rPr kumimoji="1" lang="ja-JP" altLang="en-US" sz="1400" b="1" spc="-350" dirty="0">
                  <a:ln w="0"/>
                  <a:solidFill>
                    <a:srgbClr val="193F61"/>
                  </a:solidFill>
                  <a:latin typeface="+mn-ea"/>
                </a:rPr>
                <a:t>どおり</a:t>
              </a:r>
            </a:p>
          </p:txBody>
        </p:sp>
        <p:cxnSp>
          <p:nvCxnSpPr>
            <p:cNvPr id="18" name="直線コネクタ 17"/>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26</a:t>
            </a:fld>
            <a:endParaRPr kumimoji="1" lang="ja-JP" altLang="en-US"/>
          </a:p>
        </p:txBody>
      </p:sp>
    </p:spTree>
    <p:extLst>
      <p:ext uri="{BB962C8B-B14F-4D97-AF65-F5344CB8AC3E}">
        <p14:creationId xmlns:p14="http://schemas.microsoft.com/office/powerpoint/2010/main" val="5086506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　　１　生活習慣病の予防（生活習慣の改善）</a:t>
            </a: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（８）こころの健康</a:t>
            </a:r>
            <a:r>
              <a:rPr kumimoji="1" lang="ja-JP" altLang="en-US" sz="2000" b="1" dirty="0">
                <a:solidFill>
                  <a:schemeClr val="bg1"/>
                </a:solidFill>
              </a:rPr>
              <a:t>　</a:t>
            </a:r>
            <a:r>
              <a:rPr kumimoji="1" lang="ja-JP" altLang="en-US" sz="1600" b="1" dirty="0">
                <a:solidFill>
                  <a:schemeClr val="bg1"/>
                </a:solidFill>
              </a:rPr>
              <a:t>計画 </a:t>
            </a:r>
            <a:r>
              <a:rPr kumimoji="1" lang="en-US" altLang="ja-JP" sz="1600" b="1" dirty="0">
                <a:solidFill>
                  <a:schemeClr val="bg1"/>
                </a:solidFill>
              </a:rPr>
              <a:t>P.58-59</a:t>
            </a:r>
          </a:p>
        </p:txBody>
      </p:sp>
      <p:sp>
        <p:nvSpPr>
          <p:cNvPr id="17" name="正方形/長方形 16"/>
          <p:cNvSpPr/>
          <p:nvPr/>
        </p:nvSpPr>
        <p:spPr>
          <a:xfrm>
            <a:off x="363222" y="2280374"/>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578590"/>
            <a:ext cx="8856000" cy="504000"/>
          </a:xfrm>
          <a:prstGeom prst="rect">
            <a:avLst/>
          </a:prstGeom>
        </p:spPr>
        <p:txBody>
          <a:bodyPr wrap="square" lIns="36000" tIns="72000" rIns="36000" bIns="36000">
            <a:noAutofit/>
          </a:bodyPr>
          <a:lstStyle/>
          <a:p>
            <a:r>
              <a:rPr lang="ja-JP" altLang="en-US" sz="1200" b="1" dirty="0">
                <a:latin typeface="+mn-ea"/>
              </a:rPr>
              <a:t>▽ストレスへの対処法に関する正しい知識を持ち、日常生活で実践するとともに、必要に応じて医療機関を受診するなど、専門</a:t>
            </a:r>
            <a:endParaRPr lang="en-US" altLang="ja-JP" sz="1200" b="1" dirty="0">
              <a:latin typeface="+mn-ea"/>
            </a:endParaRPr>
          </a:p>
          <a:p>
            <a:r>
              <a:rPr lang="ja-JP" altLang="en-US" sz="1200" b="1" dirty="0">
                <a:latin typeface="+mn-ea"/>
              </a:rPr>
              <a:t>　的な支援を受けます。</a:t>
            </a:r>
          </a:p>
        </p:txBody>
      </p:sp>
      <p:sp>
        <p:nvSpPr>
          <p:cNvPr id="24" name="正方形/長方形 23"/>
          <p:cNvSpPr/>
          <p:nvPr/>
        </p:nvSpPr>
        <p:spPr>
          <a:xfrm>
            <a:off x="363222" y="3256108"/>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行政等が取り組む数値目標</a:t>
            </a:r>
            <a:r>
              <a:rPr lang="en-US" altLang="ja-JP" sz="1600" b="1" dirty="0">
                <a:latin typeface="+mn-ea"/>
              </a:rPr>
              <a:t>】</a:t>
            </a:r>
            <a:endParaRPr lang="ja-JP" altLang="en-US" sz="1600" b="1" dirty="0">
              <a:latin typeface="+mn-ea"/>
            </a:endParaRPr>
          </a:p>
        </p:txBody>
      </p:sp>
      <p:graphicFrame>
        <p:nvGraphicFramePr>
          <p:cNvPr id="25" name="表 24"/>
          <p:cNvGraphicFramePr>
            <a:graphicFrameLocks noGrp="1"/>
          </p:cNvGraphicFramePr>
          <p:nvPr/>
        </p:nvGraphicFramePr>
        <p:xfrm>
          <a:off x="532234" y="3618271"/>
          <a:ext cx="8820000" cy="1046018"/>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600000">
                  <a:extLst>
                    <a:ext uri="{9D8B030D-6E8A-4147-A177-3AD203B41FA5}">
                      <a16:colId xmlns:a16="http://schemas.microsoft.com/office/drawing/2014/main" val="20001"/>
                    </a:ext>
                  </a:extLst>
                </a:gridCol>
                <a:gridCol w="1620000">
                  <a:extLst>
                    <a:ext uri="{9D8B030D-6E8A-4147-A177-3AD203B41FA5}">
                      <a16:colId xmlns:a16="http://schemas.microsoft.com/office/drawing/2014/main" val="2424026701"/>
                    </a:ext>
                  </a:extLst>
                </a:gridCol>
                <a:gridCol w="1620000">
                  <a:extLst>
                    <a:ext uri="{9D8B030D-6E8A-4147-A177-3AD203B41FA5}">
                      <a16:colId xmlns:a16="http://schemas.microsoft.com/office/drawing/2014/main" val="20002"/>
                    </a:ext>
                  </a:extLst>
                </a:gridCol>
                <a:gridCol w="1620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a:effectLst/>
                          <a:latin typeface="+mn-ea"/>
                          <a:ea typeface="+mn-ea"/>
                        </a:rPr>
                        <a:t>2023</a:t>
                      </a:r>
                      <a:r>
                        <a:rPr lang="ja-JP" sz="1200" dirty="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rPr>
                        <a:t>18</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err="1">
                          <a:solidFill>
                            <a:schemeClr val="tx1"/>
                          </a:solidFill>
                          <a:effectLst/>
                          <a:latin typeface="+mn-ea"/>
                          <a:ea typeface="+mn-ea"/>
                        </a:rPr>
                        <a:t>気分障がい</a:t>
                      </a:r>
                      <a:r>
                        <a:rPr lang="ja-JP" altLang="en-US" sz="1200" b="1" dirty="0">
                          <a:solidFill>
                            <a:schemeClr val="tx1"/>
                          </a:solidFill>
                          <a:effectLst/>
                          <a:latin typeface="+mn-ea"/>
                          <a:ea typeface="+mn-ea"/>
                        </a:rPr>
                        <a:t>・</a:t>
                      </a:r>
                      <a:r>
                        <a:rPr lang="ja-JP" altLang="en-US" sz="1200" b="1" dirty="0" err="1">
                          <a:solidFill>
                            <a:schemeClr val="tx1"/>
                          </a:solidFill>
                          <a:effectLst/>
                          <a:latin typeface="+mn-ea"/>
                          <a:ea typeface="+mn-ea"/>
                        </a:rPr>
                        <a:t>不安障がいに相</a:t>
                      </a:r>
                      <a:r>
                        <a:rPr lang="ja-JP" altLang="en-US" sz="1200" b="1" dirty="0">
                          <a:solidFill>
                            <a:schemeClr val="tx1"/>
                          </a:solidFill>
                          <a:effectLst/>
                          <a:latin typeface="+mn-ea"/>
                          <a:ea typeface="+mn-ea"/>
                        </a:rPr>
                        <a:t>応する心理的苦痛を感じている者の割合（</a:t>
                      </a:r>
                      <a:r>
                        <a:rPr lang="en-US" altLang="ja-JP" sz="1200" b="1" dirty="0">
                          <a:solidFill>
                            <a:schemeClr val="tx1"/>
                          </a:solidFill>
                          <a:effectLst/>
                          <a:latin typeface="+mn-ea"/>
                          <a:ea typeface="+mn-ea"/>
                        </a:rPr>
                        <a:t>20</a:t>
                      </a:r>
                      <a:r>
                        <a:rPr lang="ja-JP" altLang="en-US" sz="1200" b="1" dirty="0">
                          <a:solidFill>
                            <a:schemeClr val="tx1"/>
                          </a:solidFill>
                          <a:effectLst/>
                          <a:latin typeface="+mn-ea"/>
                          <a:ea typeface="+mn-ea"/>
                        </a:rPr>
                        <a:t>歳以上）（☆）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dirty="0">
                          <a:solidFill>
                            <a:schemeClr val="tx1"/>
                          </a:solidFill>
                          <a:effectLst/>
                          <a:latin typeface="+mn-ea"/>
                          <a:ea typeface="+mn-ea"/>
                        </a:rPr>
                        <a:t>10.6%</a:t>
                      </a:r>
                      <a:r>
                        <a:rPr lang="ja-JP" altLang="en-US" sz="1200" b="1" dirty="0">
                          <a:solidFill>
                            <a:schemeClr val="tx1"/>
                          </a:solidFill>
                          <a:effectLst/>
                          <a:latin typeface="+mn-ea"/>
                          <a:ea typeface="+mn-ea"/>
                        </a:rPr>
                        <a:t>（</a:t>
                      </a:r>
                      <a:r>
                        <a:rPr lang="en-US" sz="1200" b="1" dirty="0">
                          <a:solidFill>
                            <a:schemeClr val="tx1"/>
                          </a:solidFill>
                          <a:effectLst/>
                          <a:latin typeface="+mn-ea"/>
                          <a:ea typeface="+mn-ea"/>
                        </a:rPr>
                        <a:t>H28</a:t>
                      </a:r>
                      <a:r>
                        <a:rPr lang="ja-JP" altLang="en-US"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10.7%</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R4</a:t>
                      </a:r>
                      <a:r>
                        <a:rPr lang="ja-JP" altLang="en-US"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10%</a:t>
                      </a:r>
                      <a:r>
                        <a:rPr lang="ja-JP" altLang="en-US" sz="1200" b="1" dirty="0">
                          <a:solidFill>
                            <a:schemeClr val="tx1"/>
                          </a:solidFill>
                          <a:effectLst/>
                          <a:latin typeface="+mn-ea"/>
                          <a:ea typeface="+mn-ea"/>
                        </a:rPr>
                        <a:t>以下</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19</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cs typeface="HG丸ｺﾞｼｯｸM-PRO"/>
                        </a:rPr>
                        <a:t>地域の集まりやグループに参加する者の割合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24.1%</a:t>
                      </a:r>
                      <a:r>
                        <a:rPr lang="ja-JP" altLang="en-US" sz="1200" b="1" dirty="0">
                          <a:solidFill>
                            <a:schemeClr val="tx1"/>
                          </a:solidFill>
                          <a:effectLst/>
                          <a:latin typeface="+mn-ea"/>
                          <a:ea typeface="+mn-ea"/>
                          <a:cs typeface="HG丸ｺﾞｼｯｸM-PRO"/>
                        </a:rPr>
                        <a:t>（</a:t>
                      </a:r>
                      <a:r>
                        <a:rPr lang="en-US" altLang="ja-JP" sz="1200" b="1" dirty="0">
                          <a:solidFill>
                            <a:schemeClr val="tx1"/>
                          </a:solidFill>
                          <a:effectLst/>
                          <a:latin typeface="+mn-ea"/>
                          <a:ea typeface="+mn-ea"/>
                          <a:cs typeface="HG丸ｺﾞｼｯｸM-PRO"/>
                        </a:rPr>
                        <a:t>H28</a:t>
                      </a:r>
                      <a:r>
                        <a:rPr lang="ja-JP" altLang="en-US" sz="1200" b="1" dirty="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22.9%</a:t>
                      </a:r>
                      <a:r>
                        <a:rPr lang="ja-JP" altLang="en-US" sz="1200" b="1" dirty="0">
                          <a:solidFill>
                            <a:schemeClr val="tx1"/>
                          </a:solidFill>
                          <a:effectLst/>
                          <a:latin typeface="+mn-ea"/>
                          <a:ea typeface="+mn-ea"/>
                          <a:cs typeface="HG丸ｺﾞｼｯｸM-PRO"/>
                        </a:rPr>
                        <a:t>（</a:t>
                      </a:r>
                      <a:r>
                        <a:rPr lang="en-US" altLang="ja-JP" sz="1200" b="1" dirty="0">
                          <a:solidFill>
                            <a:schemeClr val="tx1"/>
                          </a:solidFill>
                          <a:effectLst/>
                          <a:latin typeface="+mn-ea"/>
                          <a:ea typeface="+mn-ea"/>
                          <a:cs typeface="HG丸ｺﾞｼｯｸM-PRO"/>
                        </a:rPr>
                        <a:t>R4</a:t>
                      </a:r>
                      <a:r>
                        <a:rPr lang="ja-JP" altLang="en-US" sz="1200" b="1" dirty="0">
                          <a:solidFill>
                            <a:schemeClr val="tx1"/>
                          </a:solidFill>
                          <a:effectLst/>
                          <a:latin typeface="+mn-ea"/>
                          <a:ea typeface="+mn-ea"/>
                          <a:cs typeface="HG丸ｺﾞｼｯｸM-PRO"/>
                        </a:rPr>
                        <a:t>）</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a:solidFill>
                            <a:schemeClr val="tx1"/>
                          </a:solidFill>
                          <a:effectLst/>
                          <a:latin typeface="+mn-ea"/>
                          <a:ea typeface="+mn-ea"/>
                          <a:cs typeface="HG丸ｺﾞｼｯｸM-PRO"/>
                        </a:rPr>
                        <a:t>増加</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3447809"/>
                  </a:ext>
                </a:extLst>
              </a:tr>
            </a:tbl>
          </a:graphicData>
        </a:graphic>
      </p:graphicFrame>
      <p:sp>
        <p:nvSpPr>
          <p:cNvPr id="26" name="正方形/長方形 25"/>
          <p:cNvSpPr/>
          <p:nvPr/>
        </p:nvSpPr>
        <p:spPr>
          <a:xfrm>
            <a:off x="6046918" y="3320548"/>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p>
        </p:txBody>
      </p:sp>
      <p:graphicFrame>
        <p:nvGraphicFramePr>
          <p:cNvPr id="27" name="表 26"/>
          <p:cNvGraphicFramePr>
            <a:graphicFrameLocks noGrp="1"/>
          </p:cNvGraphicFramePr>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a:latin typeface="+mn-ea"/>
                          <a:ea typeface="+mn-ea"/>
                        </a:rPr>
                        <a:t>現状･課題</a:t>
                      </a:r>
                      <a:endParaRPr kumimoji="1" lang="en-US" altLang="ja-JP" sz="1600" baseline="0" dirty="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a:solidFill>
                            <a:schemeClr val="tx1"/>
                          </a:solidFill>
                          <a:latin typeface="+mn-ea"/>
                          <a:ea typeface="+mn-ea"/>
                        </a:rPr>
                        <a:t>◆ 府民の約</a:t>
                      </a:r>
                      <a:r>
                        <a:rPr kumimoji="1" lang="en-US" altLang="ja-JP" sz="1200" b="1" baseline="0" dirty="0">
                          <a:solidFill>
                            <a:schemeClr val="tx1"/>
                          </a:solidFill>
                          <a:latin typeface="+mn-ea"/>
                          <a:ea typeface="+mn-ea"/>
                        </a:rPr>
                        <a:t>5</a:t>
                      </a:r>
                      <a:r>
                        <a:rPr kumimoji="1" lang="ja-JP" altLang="en-US" sz="1200" b="1" baseline="0" dirty="0">
                          <a:solidFill>
                            <a:schemeClr val="tx1"/>
                          </a:solidFill>
                          <a:latin typeface="+mn-ea"/>
                          <a:ea typeface="+mn-ea"/>
                        </a:rPr>
                        <a:t>％が、日常生活に影響がある疾患に「こころの病気」を挙げています。</a:t>
                      </a:r>
                    </a:p>
                    <a:p>
                      <a:pPr marL="174625" indent="-174625">
                        <a:lnSpc>
                          <a:spcPct val="100000"/>
                        </a:lnSpc>
                      </a:pPr>
                      <a:endParaRPr kumimoji="1" lang="ja-JP" altLang="en-US" sz="1200" b="1" baseline="0" dirty="0">
                        <a:solidFill>
                          <a:schemeClr val="tx1"/>
                        </a:solidFill>
                        <a:latin typeface="+mn-ea"/>
                        <a:ea typeface="+mn-ea"/>
                      </a:endParaRPr>
                    </a:p>
                    <a:p>
                      <a:pPr marL="174625" indent="-174625">
                        <a:lnSpc>
                          <a:spcPct val="100000"/>
                        </a:lnSpc>
                      </a:pPr>
                      <a:r>
                        <a:rPr kumimoji="1" lang="ja-JP" altLang="en-US" sz="1200" b="1" baseline="0" dirty="0">
                          <a:solidFill>
                            <a:schemeClr val="tx1"/>
                          </a:solidFill>
                          <a:latin typeface="+mn-ea"/>
                          <a:ea typeface="+mn-ea"/>
                        </a:rPr>
                        <a:t>◆ 府の自殺者数は減少しているものの、年代別では、</a:t>
                      </a:r>
                      <a:r>
                        <a:rPr kumimoji="1" lang="en-US" altLang="ja-JP" sz="1200" b="1" baseline="0" dirty="0">
                          <a:solidFill>
                            <a:schemeClr val="tx1"/>
                          </a:solidFill>
                          <a:latin typeface="+mn-ea"/>
                          <a:ea typeface="+mn-ea"/>
                        </a:rPr>
                        <a:t>40</a:t>
                      </a:r>
                      <a:r>
                        <a:rPr kumimoji="1" lang="ja-JP" altLang="en-US" sz="1200" b="1" baseline="0" dirty="0">
                          <a:solidFill>
                            <a:schemeClr val="tx1"/>
                          </a:solidFill>
                          <a:latin typeface="+mn-ea"/>
                          <a:ea typeface="+mn-ea"/>
                        </a:rPr>
                        <a:t>歳代、</a:t>
                      </a:r>
                      <a:r>
                        <a:rPr kumimoji="1" lang="en-US" altLang="ja-JP" sz="1200" b="1" baseline="0" dirty="0">
                          <a:solidFill>
                            <a:schemeClr val="tx1"/>
                          </a:solidFill>
                          <a:latin typeface="+mn-ea"/>
                          <a:ea typeface="+mn-ea"/>
                        </a:rPr>
                        <a:t>60</a:t>
                      </a:r>
                      <a:r>
                        <a:rPr kumimoji="1" lang="ja-JP" altLang="en-US" sz="1200" b="1" baseline="0" dirty="0">
                          <a:solidFill>
                            <a:schemeClr val="tx1"/>
                          </a:solidFill>
                          <a:latin typeface="+mn-ea"/>
                          <a:ea typeface="+mn-ea"/>
                        </a:rPr>
                        <a:t>歳代が多い状況にあります。さらに、職業別（全国）でみると、</a:t>
                      </a:r>
                      <a:r>
                        <a:rPr kumimoji="1" lang="en-US" altLang="ja-JP" sz="1200" b="1" baseline="0" dirty="0">
                          <a:solidFill>
                            <a:schemeClr val="tx1"/>
                          </a:solidFill>
                          <a:latin typeface="+mn-ea"/>
                          <a:ea typeface="+mn-ea"/>
                        </a:rPr>
                        <a:t>50</a:t>
                      </a:r>
                      <a:r>
                        <a:rPr kumimoji="1" lang="ja-JP" altLang="en-US" sz="1200" b="1" baseline="0" dirty="0">
                          <a:solidFill>
                            <a:schemeClr val="tx1"/>
                          </a:solidFill>
                          <a:latin typeface="+mn-ea"/>
                          <a:ea typeface="+mn-ea"/>
                        </a:rPr>
                        <a:t>歳未満の場合、「被雇用者・勤め人」が</a:t>
                      </a:r>
                      <a:r>
                        <a:rPr kumimoji="1" lang="en-US" altLang="ja-JP" sz="1200" b="1" baseline="0" dirty="0">
                          <a:solidFill>
                            <a:schemeClr val="tx1"/>
                          </a:solidFill>
                          <a:latin typeface="+mn-ea"/>
                          <a:ea typeface="+mn-ea"/>
                        </a:rPr>
                        <a:t>4</a:t>
                      </a:r>
                      <a:r>
                        <a:rPr kumimoji="1" lang="ja-JP" altLang="en-US" sz="1200" b="1" baseline="0" dirty="0">
                          <a:solidFill>
                            <a:schemeClr val="tx1"/>
                          </a:solidFill>
                          <a:latin typeface="+mn-ea"/>
                          <a:ea typeface="+mn-ea"/>
                        </a:rPr>
                        <a:t>割以上を占めており、職場におけるこころの健康づくりの充実・強化が求められます。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3024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bg1"/>
                </a:solidFill>
              </a:rPr>
              <a:t>みんなでめざす目標</a:t>
            </a: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過度のストレスを抱える府民の割合を減らします</a:t>
            </a:r>
          </a:p>
          <a:p>
            <a:pPr algn="ctr">
              <a:lnSpc>
                <a:spcPts val="2000"/>
              </a:lnSpc>
            </a:pPr>
            <a:r>
              <a:rPr kumimoji="1" lang="ja-JP" altLang="en-US" sz="1600" b="1" dirty="0">
                <a:solidFill>
                  <a:schemeClr val="tx1"/>
                </a:solidFill>
              </a:rPr>
              <a:t>～ストレスとうまく付き合いましょう～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27</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29858878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274847968"/>
              </p:ext>
            </p:extLst>
          </p:nvPr>
        </p:nvGraphicFramePr>
        <p:xfrm>
          <a:off x="477311" y="434454"/>
          <a:ext cx="8928000" cy="58974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2713695">
                <a:tc>
                  <a:txBody>
                    <a:bodyPr/>
                    <a:lstStyle/>
                    <a:p>
                      <a:pPr>
                        <a:lnSpc>
                          <a:spcPct val="1000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ct val="100000"/>
                        </a:lnSpc>
                      </a:pPr>
                      <a:r>
                        <a:rPr kumimoji="1" lang="ja-JP" altLang="en-US" sz="1600" baseline="0" dirty="0">
                          <a:latin typeface="+mn-ea"/>
                          <a:ea typeface="+mn-ea"/>
                        </a:rPr>
                        <a:t>取組</a:t>
                      </a: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職域等におけるこころの健康サポート</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■中小企業の人事担当者、労働者等の「こころの健康」に関する相談等を実施（職場のメンタルヘルス専門相談：第</a:t>
                      </a:r>
                      <a:r>
                        <a:rPr kumimoji="1" lang="en-US" altLang="ja-JP" sz="1100" b="1" baseline="0" dirty="0">
                          <a:solidFill>
                            <a:schemeClr val="tx1"/>
                          </a:solidFill>
                          <a:latin typeface="+mn-ea"/>
                          <a:ea typeface="+mn-ea"/>
                        </a:rPr>
                        <a:t>1</a:t>
                      </a:r>
                      <a:r>
                        <a:rPr kumimoji="1" lang="ja-JP" altLang="en-US" sz="1100" b="1" baseline="0" dirty="0">
                          <a:solidFill>
                            <a:schemeClr val="tx1"/>
                          </a:solidFill>
                          <a:latin typeface="+mn-ea"/>
                          <a:ea typeface="+mn-ea"/>
                        </a:rPr>
                        <a:t>･</a:t>
                      </a:r>
                      <a:r>
                        <a:rPr kumimoji="1" lang="en-US" altLang="ja-JP" sz="1100" b="1" baseline="0" dirty="0">
                          <a:solidFill>
                            <a:schemeClr val="tx1"/>
                          </a:solidFill>
                          <a:latin typeface="+mn-ea"/>
                          <a:ea typeface="+mn-ea"/>
                        </a:rPr>
                        <a:t>2</a:t>
                      </a:r>
                      <a:r>
                        <a:rPr kumimoji="1" lang="ja-JP" altLang="en-US" sz="1100" b="1" baseline="0" dirty="0">
                          <a:solidFill>
                            <a:schemeClr val="tx1"/>
                          </a:solidFill>
                          <a:latin typeface="+mn-ea"/>
                          <a:ea typeface="+mn-ea"/>
                        </a:rPr>
                        <a:t>･</a:t>
                      </a:r>
                      <a:r>
                        <a:rPr kumimoji="1" lang="en-US" altLang="ja-JP" sz="1100" b="1" baseline="0" dirty="0">
                          <a:solidFill>
                            <a:schemeClr val="tx1"/>
                          </a:solidFill>
                          <a:latin typeface="+mn-ea"/>
                          <a:ea typeface="+mn-ea"/>
                        </a:rPr>
                        <a:t>3</a:t>
                      </a:r>
                      <a:r>
                        <a:rPr kumimoji="1" lang="ja-JP" altLang="en-US" sz="1100" b="1" baseline="0" dirty="0">
                          <a:solidFill>
                            <a:schemeClr val="tx1"/>
                          </a:solidFill>
                          <a:latin typeface="+mn-ea"/>
                          <a:ea typeface="+mn-ea"/>
                        </a:rPr>
                        <a:t>･</a:t>
                      </a:r>
                      <a:r>
                        <a:rPr kumimoji="1" lang="en-US" altLang="ja-JP" sz="1100" b="1" baseline="0" dirty="0">
                          <a:solidFill>
                            <a:schemeClr val="tx1"/>
                          </a:solidFill>
                          <a:latin typeface="+mn-ea"/>
                          <a:ea typeface="+mn-ea"/>
                        </a:rPr>
                        <a:t>4</a:t>
                      </a:r>
                      <a:r>
                        <a:rPr kumimoji="1" lang="ja-JP" altLang="en-US" sz="1100" b="1" baseline="0" dirty="0">
                          <a:solidFill>
                            <a:schemeClr val="tx1"/>
                          </a:solidFill>
                          <a:latin typeface="+mn-ea"/>
                          <a:ea typeface="+mn-ea"/>
                        </a:rPr>
                        <a:t>火曜日、第</a:t>
                      </a:r>
                      <a:r>
                        <a:rPr kumimoji="1" lang="en-US" altLang="ja-JP" sz="1100" b="1" baseline="0" dirty="0">
                          <a:solidFill>
                            <a:schemeClr val="tx1"/>
                          </a:solidFill>
                          <a:latin typeface="+mn-ea"/>
                          <a:ea typeface="+mn-ea"/>
                        </a:rPr>
                        <a:t>1</a:t>
                      </a:r>
                      <a:r>
                        <a:rPr kumimoji="1" lang="ja-JP" altLang="en-US" sz="1100" b="1" baseline="0" dirty="0">
                          <a:solidFill>
                            <a:schemeClr val="tx1"/>
                          </a:solidFill>
                          <a:latin typeface="+mn-ea"/>
                          <a:ea typeface="+mn-ea"/>
                        </a:rPr>
                        <a:t>水曜日実施、</a:t>
                      </a:r>
                      <a:r>
                        <a:rPr kumimoji="1" lang="en-US" altLang="ja-JP" sz="1100" b="1" baseline="0" dirty="0">
                          <a:solidFill>
                            <a:schemeClr val="tx1"/>
                          </a:solidFill>
                          <a:latin typeface="+mn-ea"/>
                          <a:ea typeface="+mn-ea"/>
                        </a:rPr>
                        <a:t>24</a:t>
                      </a:r>
                      <a:r>
                        <a:rPr kumimoji="1" lang="ja-JP" altLang="en-US" sz="1100" b="1" baseline="0" dirty="0">
                          <a:solidFill>
                            <a:schemeClr val="tx1"/>
                          </a:solidFill>
                          <a:latin typeface="+mn-ea"/>
                          <a:ea typeface="+mn-ea"/>
                        </a:rPr>
                        <a:t>名 ／</a:t>
                      </a:r>
                      <a:r>
                        <a:rPr kumimoji="1" lang="ja-JP" altLang="en-US" sz="1100" b="1" strike="noStrike" baseline="0" dirty="0">
                          <a:solidFill>
                            <a:schemeClr val="tx1"/>
                          </a:solidFill>
                          <a:latin typeface="+mn-ea"/>
                          <a:ea typeface="+mn-ea"/>
                        </a:rPr>
                        <a:t>事業所のメンタルヘルス推進担当者研修会を実施</a:t>
                      </a:r>
                      <a:r>
                        <a:rPr kumimoji="1" lang="en-US" altLang="ja-JP" sz="1100" b="1" strike="noStrike" baseline="0" dirty="0">
                          <a:solidFill>
                            <a:schemeClr val="tx1"/>
                          </a:solidFill>
                          <a:latin typeface="+mn-ea"/>
                          <a:ea typeface="+mn-ea"/>
                        </a:rPr>
                        <a:t>【</a:t>
                      </a:r>
                      <a:r>
                        <a:rPr kumimoji="1" lang="en-US" altLang="ja-JP" sz="1100" b="1" baseline="0" dirty="0">
                          <a:solidFill>
                            <a:schemeClr val="tx1"/>
                          </a:solidFill>
                          <a:latin typeface="+mn-ea"/>
                          <a:ea typeface="+mn-ea"/>
                        </a:rPr>
                        <a:t>10/</a:t>
                      </a:r>
                      <a:r>
                        <a:rPr kumimoji="1" lang="ja-JP" altLang="en-US" sz="1100" b="1" baseline="0" dirty="0">
                          <a:solidFill>
                            <a:schemeClr val="tx1"/>
                          </a:solidFill>
                          <a:latin typeface="+mn-ea"/>
                          <a:ea typeface="+mn-ea"/>
                        </a:rPr>
                        <a:t>４（参加者</a:t>
                      </a:r>
                      <a:r>
                        <a:rPr kumimoji="1" lang="en-US" altLang="ja-JP" sz="1100" b="1" baseline="0" dirty="0">
                          <a:solidFill>
                            <a:schemeClr val="tx1"/>
                          </a:solidFill>
                          <a:latin typeface="+mn-ea"/>
                          <a:ea typeface="+mn-ea"/>
                        </a:rPr>
                        <a:t>234</a:t>
                      </a:r>
                      <a:r>
                        <a:rPr kumimoji="1" lang="ja-JP" altLang="en-US" sz="1100" b="1" baseline="0" dirty="0">
                          <a:solidFill>
                            <a:schemeClr val="tx1"/>
                          </a:solidFill>
                          <a:latin typeface="+mn-ea"/>
                          <a:ea typeface="+mn-ea"/>
                        </a:rPr>
                        <a:t>人）</a:t>
                      </a:r>
                      <a:r>
                        <a:rPr kumimoji="1" lang="en-US" altLang="ja-JP" sz="1100" b="1" baseline="0" dirty="0">
                          <a:solidFill>
                            <a:schemeClr val="tx1"/>
                          </a:solidFill>
                          <a:latin typeface="+mn-ea"/>
                          <a:ea typeface="+mn-ea"/>
                        </a:rPr>
                        <a:t>3/6</a:t>
                      </a:r>
                      <a:r>
                        <a:rPr kumimoji="1" lang="ja-JP" altLang="en-US" sz="1100" b="1" baseline="0" dirty="0">
                          <a:solidFill>
                            <a:schemeClr val="tx1"/>
                          </a:solidFill>
                          <a:latin typeface="+mn-ea"/>
                          <a:ea typeface="+mn-ea"/>
                        </a:rPr>
                        <a:t>（参加者</a:t>
                      </a:r>
                      <a:r>
                        <a:rPr kumimoji="1" lang="en-US" altLang="ja-JP" sz="1100" b="1" baseline="0" dirty="0">
                          <a:solidFill>
                            <a:schemeClr val="tx1"/>
                          </a:solidFill>
                          <a:latin typeface="+mn-ea"/>
                          <a:ea typeface="+mn-ea"/>
                        </a:rPr>
                        <a:t>189</a:t>
                      </a:r>
                      <a:r>
                        <a:rPr kumimoji="1" lang="ja-JP" altLang="en-US" sz="1100" b="1" baseline="0" dirty="0">
                          <a:solidFill>
                            <a:schemeClr val="tx1"/>
                          </a:solidFill>
                          <a:latin typeface="+mn-ea"/>
                          <a:ea typeface="+mn-ea"/>
                        </a:rPr>
                        <a:t>人）</a:t>
                      </a:r>
                      <a:r>
                        <a:rPr kumimoji="1" lang="en-US" altLang="ja-JP" sz="11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■中小企業の抱える健康課題・ニーズに対応したオンラインセミナー「健康経営セミナー」を</a:t>
                      </a:r>
                      <a:r>
                        <a:rPr kumimoji="1" lang="en-US" altLang="ja-JP" sz="1100" b="1" baseline="0" dirty="0">
                          <a:solidFill>
                            <a:schemeClr val="tx1"/>
                          </a:solidFill>
                          <a:latin typeface="+mn-ea"/>
                          <a:ea typeface="+mn-ea"/>
                        </a:rPr>
                        <a:t>3</a:t>
                      </a:r>
                      <a:r>
                        <a:rPr kumimoji="1" lang="ja-JP" altLang="en-US" sz="1100" b="1" baseline="0" dirty="0">
                          <a:solidFill>
                            <a:schemeClr val="tx1"/>
                          </a:solidFill>
                          <a:latin typeface="+mn-ea"/>
                          <a:ea typeface="+mn-ea"/>
                        </a:rPr>
                        <a:t>回開催、うち</a:t>
                      </a:r>
                      <a:r>
                        <a:rPr kumimoji="1" lang="en-US" altLang="ja-JP" sz="1100" b="1" baseline="0" dirty="0">
                          <a:solidFill>
                            <a:schemeClr val="tx1"/>
                          </a:solidFill>
                          <a:latin typeface="+mn-ea"/>
                          <a:ea typeface="+mn-ea"/>
                        </a:rPr>
                        <a:t>1</a:t>
                      </a:r>
                      <a:r>
                        <a:rPr kumimoji="1" lang="ja-JP" altLang="en-US" sz="1100" b="1" baseline="0" dirty="0">
                          <a:solidFill>
                            <a:schemeClr val="tx1"/>
                          </a:solidFill>
                          <a:latin typeface="+mn-ea"/>
                          <a:ea typeface="+mn-ea"/>
                        </a:rPr>
                        <a:t>回を「メンタルヘルス対策」をテーマに実施</a:t>
                      </a:r>
                      <a:r>
                        <a:rPr kumimoji="1" lang="en-US" altLang="ja-JP" sz="1100" b="1" baseline="0" dirty="0">
                          <a:solidFill>
                            <a:schemeClr val="tx1"/>
                          </a:solidFill>
                          <a:latin typeface="+mn-ea"/>
                          <a:ea typeface="+mn-ea"/>
                        </a:rPr>
                        <a:t>【8/3】</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■日々の健康づくりの実践に役立つ情報を配信するオンラインセミナー「健活おおさかセミナー」のうち</a:t>
                      </a:r>
                      <a:r>
                        <a:rPr kumimoji="1" lang="en-US" altLang="ja-JP" sz="1100" b="1" baseline="0" dirty="0">
                          <a:solidFill>
                            <a:schemeClr val="tx1"/>
                          </a:solidFill>
                          <a:latin typeface="+mn-ea"/>
                          <a:ea typeface="+mn-ea"/>
                        </a:rPr>
                        <a:t>1</a:t>
                      </a:r>
                      <a:r>
                        <a:rPr kumimoji="1" lang="ja-JP" altLang="en-US" sz="1100" b="1" baseline="0" dirty="0">
                          <a:solidFill>
                            <a:schemeClr val="tx1"/>
                          </a:solidFill>
                          <a:latin typeface="+mn-ea"/>
                          <a:ea typeface="+mn-ea"/>
                        </a:rPr>
                        <a:t>回を「こころの健康」をテーマに開催</a:t>
                      </a:r>
                      <a:r>
                        <a:rPr kumimoji="1" lang="en-US" altLang="ja-JP" sz="1100" b="1" baseline="0" dirty="0">
                          <a:solidFill>
                            <a:schemeClr val="tx1"/>
                          </a:solidFill>
                          <a:latin typeface="+mn-ea"/>
                          <a:ea typeface="+mn-ea"/>
                        </a:rPr>
                        <a:t>【3,781</a:t>
                      </a:r>
                      <a:r>
                        <a:rPr kumimoji="1" lang="ja-JP" altLang="en-US" sz="1100" b="1" baseline="0" dirty="0">
                          <a:solidFill>
                            <a:schemeClr val="tx1"/>
                          </a:solidFill>
                          <a:latin typeface="+mn-ea"/>
                          <a:ea typeface="+mn-ea"/>
                        </a:rPr>
                        <a:t>回視聴</a:t>
                      </a:r>
                      <a:r>
                        <a:rPr kumimoji="1" lang="en-US" altLang="ja-JP" sz="1100" b="1" baseline="0" dirty="0">
                          <a:solidFill>
                            <a:schemeClr val="tx1"/>
                          </a:solidFill>
                          <a:latin typeface="+mn-ea"/>
                          <a:ea typeface="+mn-ea"/>
                        </a:rPr>
                        <a:t>】</a:t>
                      </a:r>
                      <a:endParaRPr kumimoji="1" lang="ja-JP" altLang="en-US"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■大阪産業保健総合支援センターにおいて一般産業保健研修を計</a:t>
                      </a:r>
                      <a:r>
                        <a:rPr kumimoji="1" lang="en-US" altLang="ja-JP" sz="1100" b="1" baseline="0" dirty="0">
                          <a:solidFill>
                            <a:schemeClr val="tx1"/>
                          </a:solidFill>
                          <a:latin typeface="+mn-ea"/>
                          <a:ea typeface="+mn-ea"/>
                        </a:rPr>
                        <a:t>3</a:t>
                      </a:r>
                      <a:r>
                        <a:rPr kumimoji="1" lang="ja-JP" altLang="en-US" sz="1100" b="1" baseline="0" dirty="0">
                          <a:solidFill>
                            <a:schemeClr val="tx1"/>
                          </a:solidFill>
                          <a:latin typeface="+mn-ea"/>
                          <a:ea typeface="+mn-ea"/>
                        </a:rPr>
                        <a:t>回実施</a:t>
                      </a:r>
                      <a:r>
                        <a:rPr kumimoji="1" lang="en-US" altLang="ja-JP" sz="1100" b="1" baseline="0" dirty="0">
                          <a:solidFill>
                            <a:schemeClr val="tx1"/>
                          </a:solidFill>
                          <a:latin typeface="+mn-ea"/>
                          <a:ea typeface="+mn-ea"/>
                        </a:rPr>
                        <a:t>【</a:t>
                      </a:r>
                      <a:r>
                        <a:rPr kumimoji="1" lang="ja-JP" altLang="en-US" sz="1100" b="1" baseline="0" dirty="0">
                          <a:solidFill>
                            <a:schemeClr val="tx1"/>
                          </a:solidFill>
                          <a:latin typeface="+mn-ea"/>
                          <a:ea typeface="+mn-ea"/>
                        </a:rPr>
                        <a:t>計</a:t>
                      </a:r>
                      <a:r>
                        <a:rPr kumimoji="1" lang="en-US" altLang="ja-JP" sz="1100" b="1" baseline="0" dirty="0">
                          <a:solidFill>
                            <a:schemeClr val="tx1"/>
                          </a:solidFill>
                          <a:latin typeface="+mn-ea"/>
                          <a:ea typeface="+mn-ea"/>
                        </a:rPr>
                        <a:t>55</a:t>
                      </a:r>
                      <a:r>
                        <a:rPr kumimoji="1" lang="ja-JP" altLang="en-US" sz="1100" b="1" baseline="0" dirty="0">
                          <a:solidFill>
                            <a:schemeClr val="tx1"/>
                          </a:solidFill>
                          <a:latin typeface="+mn-ea"/>
                          <a:ea typeface="+mn-ea"/>
                        </a:rPr>
                        <a:t>名参加</a:t>
                      </a:r>
                      <a:r>
                        <a:rPr kumimoji="1" lang="en-US" altLang="ja-JP" sz="1100" b="1" baseline="0" dirty="0">
                          <a:solidFill>
                            <a:schemeClr val="tx1"/>
                          </a:solidFill>
                          <a:latin typeface="+mn-ea"/>
                          <a:ea typeface="+mn-ea"/>
                        </a:rPr>
                        <a:t>】</a:t>
                      </a: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地域におけるこころの健康づくり</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■学校等との連携により研修会等を開催（大阪府立学校保健研究発表大会、大阪府小・中・高等学校保健主事合同研修会）</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■保健所において、</a:t>
                      </a:r>
                      <a:r>
                        <a:rPr kumimoji="1" lang="en-US" altLang="ja-JP" sz="1100" b="1" baseline="0" dirty="0">
                          <a:solidFill>
                            <a:schemeClr val="tx1"/>
                          </a:solidFill>
                          <a:latin typeface="+mn-ea"/>
                          <a:ea typeface="+mn-ea"/>
                        </a:rPr>
                        <a:t>WEB</a:t>
                      </a:r>
                      <a:r>
                        <a:rPr kumimoji="1" lang="ja-JP" altLang="en-US" sz="1100" b="1" baseline="0" dirty="0">
                          <a:solidFill>
                            <a:schemeClr val="tx1"/>
                          </a:solidFill>
                          <a:latin typeface="+mn-ea"/>
                          <a:ea typeface="+mn-ea"/>
                        </a:rPr>
                        <a:t>講演会の開催やロビー展示等にてこころの健康の保持増進についての啓発を実施</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■ホームページ「こころのオアシス」にリーフレット「うつ病ってなに？」を掲載し啓発</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市町村社会福祉協議会における取組みに対して地域福祉・高齢者福祉交付金による財政支援を行うとともに、市町村地域福祉担当課長会議の場を活用し、市町村の実施状況、課題、対応策等の情報提供を実施</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相談支援の実施</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■保健所において電話・訪問・来所等によるこころの健康相談を実施、必要に応じて嘱託医師相談も実施</a:t>
                      </a:r>
                      <a:endParaRPr kumimoji="1" lang="en-US" altLang="ja-JP"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98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今後の</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課題等</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■中小企業等におけるメンタルヘルス対策の推進　　　　　　■メンタルヘルス対策に取り組む支援人材の資質向上</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■子どものこころの健やかな成長を育む健康教育の充実　　　■地域におけるこころの健康づくりの推進</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■うつ病の正しい知識の習得と早期の受診促進</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次年度の主な取組</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■職場のメンタルヘルス専門相談等、各種取組みのさらなる</a:t>
                      </a:r>
                      <a:r>
                        <a:rPr kumimoji="1" lang="en-US" altLang="ja-JP" sz="1100" b="1" baseline="0" dirty="0">
                          <a:solidFill>
                            <a:schemeClr val="tx1"/>
                          </a:solidFill>
                          <a:latin typeface="+mn-ea"/>
                          <a:ea typeface="+mn-ea"/>
                        </a:rPr>
                        <a:t>PR</a:t>
                      </a:r>
                      <a:r>
                        <a:rPr kumimoji="1" lang="ja-JP" altLang="en-US" sz="1100" b="1" baseline="0" dirty="0">
                          <a:solidFill>
                            <a:schemeClr val="tx1"/>
                          </a:solidFill>
                          <a:latin typeface="+mn-ea"/>
                          <a:ea typeface="+mn-ea"/>
                        </a:rPr>
                        <a:t>・周知を実施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■支援人材の資質向上を図る研修会を開催</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■地域福祉・高齢者福祉交付金による財政支援を行うとともに、市町村地域福祉担当課長会議等を通じて先進事例の情報提供</a:t>
                      </a:r>
                      <a:r>
                        <a:rPr kumimoji="1" lang="ja-JP" altLang="en-US" sz="1100" b="1" strike="noStrike" baseline="0" dirty="0">
                          <a:solidFill>
                            <a:schemeClr val="tx1"/>
                          </a:solidFill>
                          <a:latin typeface="+mn-ea"/>
                          <a:ea typeface="+mn-ea"/>
                        </a:rPr>
                        <a:t>等を実施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■相談支援事業を実施</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7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最終予算（案）</a:t>
                      </a:r>
                      <a:endParaRPr kumimoji="1" lang="en-US" altLang="ja-JP"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（主要事業）</a:t>
                      </a:r>
                      <a:endParaRPr kumimoji="1" lang="en-US" altLang="ja-JP"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a:solidFill>
                            <a:schemeClr val="tx1"/>
                          </a:solidFill>
                          <a:latin typeface="+mn-ea"/>
                          <a:ea typeface="+mn-ea"/>
                        </a:rPr>
                        <a:t>地域自殺対策強化運営費（</a:t>
                      </a:r>
                      <a:r>
                        <a:rPr kumimoji="1" lang="en-US" altLang="ja-JP" sz="1100" baseline="0" dirty="0">
                          <a:solidFill>
                            <a:schemeClr val="tx1"/>
                          </a:solidFill>
                          <a:latin typeface="+mn-ea"/>
                          <a:ea typeface="+mn-ea"/>
                        </a:rPr>
                        <a:t>2,626</a:t>
                      </a:r>
                      <a:r>
                        <a:rPr kumimoji="1" lang="ja-JP" altLang="en-US" sz="1100" baseline="0" dirty="0">
                          <a:solidFill>
                            <a:schemeClr val="tx1"/>
                          </a:solidFill>
                          <a:latin typeface="+mn-ea"/>
                          <a:ea typeface="+mn-ea"/>
                        </a:rPr>
                        <a:t>千円）、中小企業の健康づくり推進事業（</a:t>
                      </a:r>
                      <a:r>
                        <a:rPr kumimoji="1" lang="en-US" altLang="ja-JP" sz="1100" baseline="0" dirty="0">
                          <a:solidFill>
                            <a:schemeClr val="tx1"/>
                          </a:solidFill>
                          <a:latin typeface="+mn-ea"/>
                          <a:ea typeface="+mn-ea"/>
                        </a:rPr>
                        <a:t>4,495</a:t>
                      </a:r>
                      <a:r>
                        <a:rPr kumimoji="1" lang="ja-JP" altLang="en-US" sz="1100" baseline="0" dirty="0">
                          <a:solidFill>
                            <a:schemeClr val="tx1"/>
                          </a:solidFill>
                          <a:latin typeface="+mn-ea"/>
                          <a:ea typeface="+mn-ea"/>
                        </a:rPr>
                        <a:t>千円）、精神保健福祉関係運営費</a:t>
                      </a:r>
                      <a:endParaRPr kumimoji="1" lang="en-US" altLang="ja-JP" sz="1100" baseline="0" dirty="0">
                        <a:solidFill>
                          <a:schemeClr val="tx1"/>
                        </a:solidFill>
                        <a:latin typeface="+mn-ea"/>
                        <a:ea typeface="+mn-ea"/>
                      </a:endParaRPr>
                    </a:p>
                    <a:p>
                      <a:pPr>
                        <a:lnSpc>
                          <a:spcPct val="100000"/>
                        </a:lnSpc>
                      </a:pPr>
                      <a:r>
                        <a:rPr kumimoji="1" lang="ja-JP" altLang="en-US" sz="1100" baseline="0" dirty="0">
                          <a:solidFill>
                            <a:schemeClr val="tx1"/>
                          </a:solidFill>
                          <a:latin typeface="+mn-ea"/>
                          <a:ea typeface="+mn-ea"/>
                        </a:rPr>
                        <a:t>（</a:t>
                      </a:r>
                      <a:r>
                        <a:rPr kumimoji="1" lang="en-US" altLang="ja-JP" sz="1100" baseline="0" dirty="0">
                          <a:solidFill>
                            <a:schemeClr val="tx1"/>
                          </a:solidFill>
                          <a:latin typeface="+mn-ea"/>
                          <a:ea typeface="+mn-ea"/>
                        </a:rPr>
                        <a:t>2,089</a:t>
                      </a:r>
                      <a:r>
                        <a:rPr kumimoji="1" lang="ja-JP" altLang="en-US" sz="1100" baseline="0" dirty="0">
                          <a:solidFill>
                            <a:schemeClr val="tx1"/>
                          </a:solidFill>
                          <a:latin typeface="+mn-ea"/>
                          <a:ea typeface="+mn-ea"/>
                        </a:rPr>
                        <a:t>千円）、大阪府地域福祉・高齢者福祉交付金（</a:t>
                      </a:r>
                      <a:r>
                        <a:rPr kumimoji="1" lang="en-US" altLang="ja-JP" sz="1100" baseline="0" dirty="0">
                          <a:solidFill>
                            <a:schemeClr val="tx1"/>
                          </a:solidFill>
                          <a:latin typeface="+mn-ea"/>
                          <a:ea typeface="+mn-ea"/>
                        </a:rPr>
                        <a:t>901,598</a:t>
                      </a:r>
                      <a:r>
                        <a:rPr kumimoji="1" lang="ja-JP" altLang="en-US" sz="1100" baseline="0" dirty="0">
                          <a:solidFill>
                            <a:schemeClr val="tx1"/>
                          </a:solidFill>
                          <a:latin typeface="+mn-ea"/>
                          <a:ea typeface="+mn-ea"/>
                        </a:rPr>
                        <a:t>千円）、心の健康相談事業（</a:t>
                      </a:r>
                      <a:r>
                        <a:rPr kumimoji="1" lang="en-US" altLang="ja-JP" sz="1100" baseline="0" dirty="0">
                          <a:solidFill>
                            <a:schemeClr val="tx1"/>
                          </a:solidFill>
                          <a:latin typeface="+mn-ea"/>
                          <a:ea typeface="+mn-ea"/>
                        </a:rPr>
                        <a:t>2,232</a:t>
                      </a:r>
                      <a:r>
                        <a:rPr kumimoji="1" lang="ja-JP" altLang="en-US" sz="1100" baseline="0" dirty="0">
                          <a:solidFill>
                            <a:schemeClr val="tx1"/>
                          </a:solidFill>
                          <a:latin typeface="+mn-ea"/>
                          <a:ea typeface="+mn-ea"/>
                        </a:rPr>
                        <a:t>千円）</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6" name="グループ化 15"/>
          <p:cNvGrpSpPr/>
          <p:nvPr/>
        </p:nvGrpSpPr>
        <p:grpSpPr>
          <a:xfrm>
            <a:off x="599498" y="1811958"/>
            <a:ext cx="792000" cy="720000"/>
            <a:chOff x="-2122749" y="3293333"/>
            <a:chExt cx="792000" cy="720000"/>
          </a:xfrm>
        </p:grpSpPr>
        <p:sp>
          <p:nvSpPr>
            <p:cNvPr id="17" name="角丸四角形 16"/>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a:ln w="0"/>
                  <a:solidFill>
                    <a:srgbClr val="193F61"/>
                  </a:solidFill>
                  <a:latin typeface="+mn-ea"/>
                </a:rPr>
                <a:t>本年度評価</a:t>
              </a:r>
              <a:endParaRPr kumimoji="1" lang="en-US" altLang="ja-JP" sz="1100" b="1" spc="-100" dirty="0">
                <a:ln w="0"/>
                <a:solidFill>
                  <a:srgbClr val="193F61"/>
                </a:solidFill>
                <a:latin typeface="+mn-ea"/>
              </a:endParaRPr>
            </a:p>
            <a:p>
              <a:pPr algn="ctr"/>
              <a:endParaRPr kumimoji="1" lang="en-US" altLang="ja-JP" sz="500" b="1" spc="-100" dirty="0">
                <a:ln w="0"/>
                <a:solidFill>
                  <a:srgbClr val="193F61"/>
                </a:solidFill>
                <a:latin typeface="+mn-ea"/>
              </a:endParaRPr>
            </a:p>
            <a:p>
              <a:pPr algn="ctr">
                <a:lnSpc>
                  <a:spcPts val="1600"/>
                </a:lnSpc>
              </a:pPr>
              <a:r>
                <a:rPr kumimoji="1" lang="ja-JP" altLang="en-US" sz="1400" b="1" spc="-100" dirty="0">
                  <a:ln w="0"/>
                  <a:solidFill>
                    <a:srgbClr val="193F61"/>
                  </a:solidFill>
                  <a:latin typeface="+mn-ea"/>
                </a:rPr>
                <a:t>概ね</a:t>
              </a:r>
              <a:endParaRPr kumimoji="1" lang="en-US" altLang="ja-JP" sz="1400" b="1" spc="-100" dirty="0">
                <a:ln w="0"/>
                <a:solidFill>
                  <a:srgbClr val="193F61"/>
                </a:solidFill>
                <a:latin typeface="+mn-ea"/>
              </a:endParaRPr>
            </a:p>
            <a:p>
              <a:pPr algn="ctr">
                <a:lnSpc>
                  <a:spcPts val="1600"/>
                </a:lnSpc>
              </a:pPr>
              <a:r>
                <a:rPr kumimoji="1" lang="ja-JP" altLang="en-US" sz="1400" b="1" spc="-250" dirty="0">
                  <a:ln w="0"/>
                  <a:solidFill>
                    <a:srgbClr val="193F61"/>
                  </a:solidFill>
                  <a:latin typeface="+mn-ea"/>
                </a:rPr>
                <a:t>予定</a:t>
              </a:r>
              <a:r>
                <a:rPr kumimoji="1" lang="ja-JP" altLang="en-US" sz="1400" b="1" spc="-350" dirty="0">
                  <a:ln w="0"/>
                  <a:solidFill>
                    <a:srgbClr val="193F61"/>
                  </a:solidFill>
                  <a:latin typeface="+mn-ea"/>
                </a:rPr>
                <a:t>どおり</a:t>
              </a:r>
            </a:p>
          </p:txBody>
        </p:sp>
        <p:cxnSp>
          <p:nvCxnSpPr>
            <p:cNvPr id="18" name="直線コネクタ 17"/>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28</a:t>
            </a:fld>
            <a:endParaRPr kumimoji="1" lang="ja-JP" altLang="en-US"/>
          </a:p>
        </p:txBody>
      </p:sp>
    </p:spTree>
    <p:extLst>
      <p:ext uri="{BB962C8B-B14F-4D97-AF65-F5344CB8AC3E}">
        <p14:creationId xmlns:p14="http://schemas.microsoft.com/office/powerpoint/2010/main" val="35667716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　　２　生活習慣病の早期発見・重症化予防</a:t>
            </a:r>
          </a:p>
        </p:txBody>
      </p:sp>
      <p:sp>
        <p:nvSpPr>
          <p:cNvPr id="15" name="正方形/長方形 14"/>
          <p:cNvSpPr/>
          <p:nvPr/>
        </p:nvSpPr>
        <p:spPr>
          <a:xfrm>
            <a:off x="129324" y="777702"/>
            <a:ext cx="5400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（１）けんしん</a:t>
            </a:r>
            <a:r>
              <a:rPr kumimoji="1" lang="ja-JP" altLang="en-US" b="1" dirty="0">
                <a:ln w="0"/>
                <a:solidFill>
                  <a:schemeClr val="bg1"/>
                </a:solidFill>
                <a:effectLst>
                  <a:outerShdw blurRad="38100" dist="19050" dir="2700000" algn="tl" rotWithShape="0">
                    <a:schemeClr val="dk1">
                      <a:alpha val="40000"/>
                    </a:schemeClr>
                  </a:outerShdw>
                </a:effectLst>
              </a:rPr>
              <a:t>（健診・がん検診）</a:t>
            </a:r>
            <a:r>
              <a:rPr kumimoji="1" lang="ja-JP" altLang="en-US" sz="2000" b="1" dirty="0">
                <a:solidFill>
                  <a:schemeClr val="bg1"/>
                </a:solidFill>
              </a:rPr>
              <a:t>　</a:t>
            </a:r>
            <a:r>
              <a:rPr kumimoji="1" lang="ja-JP" altLang="en-US" sz="1600" b="1" dirty="0">
                <a:solidFill>
                  <a:schemeClr val="bg1"/>
                </a:solidFill>
              </a:rPr>
              <a:t>計画 </a:t>
            </a:r>
            <a:r>
              <a:rPr kumimoji="1" lang="en-US" altLang="ja-JP" sz="1600" b="1" dirty="0">
                <a:solidFill>
                  <a:schemeClr val="bg1"/>
                </a:solidFill>
              </a:rPr>
              <a:t>P.60-61</a:t>
            </a:r>
          </a:p>
        </p:txBody>
      </p:sp>
      <p:sp>
        <p:nvSpPr>
          <p:cNvPr id="17" name="正方形/長方形 16"/>
          <p:cNvSpPr/>
          <p:nvPr/>
        </p:nvSpPr>
        <p:spPr>
          <a:xfrm>
            <a:off x="363222" y="2274205"/>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585300"/>
            <a:ext cx="8856000" cy="504000"/>
          </a:xfrm>
          <a:prstGeom prst="rect">
            <a:avLst/>
          </a:prstGeom>
        </p:spPr>
        <p:txBody>
          <a:bodyPr wrap="square" lIns="36000" tIns="72000" rIns="36000" bIns="36000">
            <a:noAutofit/>
          </a:bodyPr>
          <a:lstStyle/>
          <a:p>
            <a:r>
              <a:rPr lang="ja-JP" altLang="en-US" sz="1200" b="1" dirty="0">
                <a:latin typeface="+mn-ea"/>
              </a:rPr>
              <a:t>▽定期的に「けんしん（健診・がん検診）」を受診することにより、自らの健康状態を正しく把握し、疾患の早期発見につなげ</a:t>
            </a:r>
            <a:endParaRPr lang="en-US" altLang="ja-JP" sz="1200" b="1" dirty="0">
              <a:latin typeface="+mn-ea"/>
            </a:endParaRPr>
          </a:p>
          <a:p>
            <a:r>
              <a:rPr lang="ja-JP" altLang="en-US" sz="1200" b="1" dirty="0">
                <a:latin typeface="+mn-ea"/>
              </a:rPr>
              <a:t>　ます。</a:t>
            </a:r>
          </a:p>
        </p:txBody>
      </p:sp>
      <p:sp>
        <p:nvSpPr>
          <p:cNvPr id="24" name="正方形/長方形 23"/>
          <p:cNvSpPr/>
          <p:nvPr/>
        </p:nvSpPr>
        <p:spPr>
          <a:xfrm>
            <a:off x="363222" y="3251236"/>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行政等が取り組む数値目標</a:t>
            </a:r>
            <a:r>
              <a:rPr lang="en-US" altLang="ja-JP" sz="1600" b="1" dirty="0">
                <a:latin typeface="+mn-ea"/>
              </a:rPr>
              <a:t>】</a:t>
            </a:r>
            <a:endParaRPr lang="ja-JP" altLang="en-US" sz="1600" b="1" dirty="0">
              <a:latin typeface="+mn-ea"/>
            </a:endParaRPr>
          </a:p>
        </p:txBody>
      </p:sp>
      <p:graphicFrame>
        <p:nvGraphicFramePr>
          <p:cNvPr id="25" name="表 24"/>
          <p:cNvGraphicFramePr>
            <a:graphicFrameLocks noGrp="1"/>
          </p:cNvGraphicFramePr>
          <p:nvPr/>
        </p:nvGraphicFramePr>
        <p:xfrm>
          <a:off x="513183" y="3613399"/>
          <a:ext cx="8898681" cy="1228036"/>
        </p:xfrm>
        <a:graphic>
          <a:graphicData uri="http://schemas.openxmlformats.org/drawingml/2006/table">
            <a:tbl>
              <a:tblPr firstRow="1" firstCol="1" bandRow="1">
                <a:tableStyleId>{5C22544A-7EE6-4342-B048-85BDC9FD1C3A}</a:tableStyleId>
              </a:tblPr>
              <a:tblGrid>
                <a:gridCol w="361735">
                  <a:extLst>
                    <a:ext uri="{9D8B030D-6E8A-4147-A177-3AD203B41FA5}">
                      <a16:colId xmlns:a16="http://schemas.microsoft.com/office/drawing/2014/main" val="20000"/>
                    </a:ext>
                  </a:extLst>
                </a:gridCol>
                <a:gridCol w="1591634">
                  <a:extLst>
                    <a:ext uri="{9D8B030D-6E8A-4147-A177-3AD203B41FA5}">
                      <a16:colId xmlns:a16="http://schemas.microsoft.com/office/drawing/2014/main" val="20001"/>
                    </a:ext>
                  </a:extLst>
                </a:gridCol>
                <a:gridCol w="2387451">
                  <a:extLst>
                    <a:ext uri="{9D8B030D-6E8A-4147-A177-3AD203B41FA5}">
                      <a16:colId xmlns:a16="http://schemas.microsoft.com/office/drawing/2014/main" val="954267069"/>
                    </a:ext>
                  </a:extLst>
                </a:gridCol>
                <a:gridCol w="2465265">
                  <a:extLst>
                    <a:ext uri="{9D8B030D-6E8A-4147-A177-3AD203B41FA5}">
                      <a16:colId xmlns:a16="http://schemas.microsoft.com/office/drawing/2014/main" val="20002"/>
                    </a:ext>
                  </a:extLst>
                </a:gridCol>
                <a:gridCol w="2092596">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a:effectLst/>
                          <a:latin typeface="+mn-ea"/>
                          <a:ea typeface="+mn-ea"/>
                        </a:rPr>
                        <a:t>2023</a:t>
                      </a:r>
                      <a:r>
                        <a:rPr lang="ja-JP" sz="1200" dirty="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mn-cs"/>
                        </a:rPr>
                        <a:t>20</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rPr>
                        <a:t>特定健診の受診率（☆）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45.6%</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H27</a:t>
                      </a:r>
                      <a:r>
                        <a:rPr lang="ja-JP" altLang="en-US" sz="1200" b="1" dirty="0">
                          <a:solidFill>
                            <a:schemeClr val="tx1"/>
                          </a:solidFill>
                          <a:effectLst/>
                          <a:latin typeface="+mn-ea"/>
                          <a:ea typeface="+mn-ea"/>
                        </a:rPr>
                        <a:t>）</a:t>
                      </a:r>
                    </a:p>
                    <a:p>
                      <a:pPr algn="ctr" fontAlgn="auto">
                        <a:lnSpc>
                          <a:spcPts val="1600"/>
                        </a:lnSpc>
                        <a:spcAft>
                          <a:spcPts val="0"/>
                        </a:spcAft>
                      </a:pPr>
                      <a:r>
                        <a:rPr lang="en-US" altLang="ja-JP" sz="1100" b="1" spc="-50" baseline="0" dirty="0">
                          <a:solidFill>
                            <a:schemeClr val="tx1"/>
                          </a:solidFill>
                          <a:effectLst/>
                          <a:latin typeface="+mn-ea"/>
                          <a:ea typeface="+mn-ea"/>
                        </a:rPr>
                        <a:t>[</a:t>
                      </a:r>
                      <a:r>
                        <a:rPr lang="ja-JP" altLang="en-US" sz="1100" b="1" spc="-50" baseline="0" dirty="0">
                          <a:solidFill>
                            <a:schemeClr val="tx1"/>
                          </a:solidFill>
                          <a:effectLst/>
                          <a:latin typeface="+mn-ea"/>
                          <a:ea typeface="+mn-ea"/>
                        </a:rPr>
                        <a:t>市町村国保</a:t>
                      </a:r>
                      <a:r>
                        <a:rPr lang="en-US" altLang="ja-JP" sz="1100" b="1" spc="-50" baseline="0" dirty="0">
                          <a:solidFill>
                            <a:schemeClr val="tx1"/>
                          </a:solidFill>
                          <a:effectLst/>
                          <a:latin typeface="+mn-ea"/>
                          <a:ea typeface="+mn-ea"/>
                        </a:rPr>
                        <a:t>29.9%, </a:t>
                      </a:r>
                      <a:r>
                        <a:rPr lang="ja-JP" altLang="en-US" sz="1100" b="1" spc="-50" baseline="0" dirty="0">
                          <a:solidFill>
                            <a:schemeClr val="tx1"/>
                          </a:solidFill>
                          <a:effectLst/>
                          <a:latin typeface="+mn-ea"/>
                          <a:ea typeface="+mn-ea"/>
                        </a:rPr>
                        <a:t>協会けんぽ</a:t>
                      </a:r>
                      <a:r>
                        <a:rPr lang="en-US" altLang="ja-JP" sz="1100" b="1" spc="-50" baseline="0" dirty="0">
                          <a:solidFill>
                            <a:schemeClr val="tx1"/>
                          </a:solidFill>
                          <a:effectLst/>
                          <a:latin typeface="+mn-ea"/>
                          <a:ea typeface="+mn-ea"/>
                        </a:rPr>
                        <a:t>33.4%]</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53.1%</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R3</a:t>
                      </a:r>
                      <a:r>
                        <a:rPr lang="ja-JP" altLang="en-US" sz="1200" b="1" dirty="0">
                          <a:solidFill>
                            <a:schemeClr val="tx1"/>
                          </a:solidFill>
                          <a:effectLst/>
                          <a:latin typeface="+mn-ea"/>
                          <a:ea typeface="+mn-ea"/>
                        </a:rPr>
                        <a:t>）</a:t>
                      </a:r>
                    </a:p>
                    <a:p>
                      <a:pPr algn="ctr" fontAlgn="auto">
                        <a:lnSpc>
                          <a:spcPts val="1600"/>
                        </a:lnSpc>
                        <a:spcAft>
                          <a:spcPts val="0"/>
                        </a:spcAft>
                      </a:pPr>
                      <a:r>
                        <a:rPr lang="en-US" altLang="ja-JP" sz="1100" b="1" dirty="0">
                          <a:solidFill>
                            <a:schemeClr val="tx1"/>
                          </a:solidFill>
                          <a:effectLst/>
                          <a:latin typeface="+mn-ea"/>
                          <a:ea typeface="+mn-ea"/>
                        </a:rPr>
                        <a:t>[</a:t>
                      </a:r>
                      <a:r>
                        <a:rPr lang="ja-JP" altLang="en-US" sz="1100" b="1" dirty="0">
                          <a:solidFill>
                            <a:schemeClr val="tx1"/>
                          </a:solidFill>
                          <a:effectLst/>
                          <a:latin typeface="+mn-ea"/>
                          <a:ea typeface="+mn-ea"/>
                        </a:rPr>
                        <a:t>市町村国保</a:t>
                      </a:r>
                      <a:r>
                        <a:rPr lang="en-US" altLang="ja-JP" sz="1100" b="1" dirty="0">
                          <a:solidFill>
                            <a:schemeClr val="tx1"/>
                          </a:solidFill>
                          <a:effectLst/>
                          <a:latin typeface="+mn-ea"/>
                          <a:ea typeface="+mn-ea"/>
                        </a:rPr>
                        <a:t>29.2%, </a:t>
                      </a:r>
                      <a:r>
                        <a:rPr lang="ja-JP" altLang="en-US" sz="1100" b="1" dirty="0">
                          <a:solidFill>
                            <a:schemeClr val="tx1"/>
                          </a:solidFill>
                          <a:effectLst/>
                          <a:latin typeface="+mn-ea"/>
                          <a:ea typeface="+mn-ea"/>
                        </a:rPr>
                        <a:t>協会けんぽ</a:t>
                      </a:r>
                      <a:r>
                        <a:rPr lang="en-US" altLang="ja-JP" sz="1100" b="1" dirty="0">
                          <a:solidFill>
                            <a:schemeClr val="tx1"/>
                          </a:solidFill>
                          <a:effectLst/>
                          <a:latin typeface="+mn-ea"/>
                          <a:ea typeface="+mn-ea"/>
                        </a:rPr>
                        <a:t>42.9%]</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70%</a:t>
                      </a:r>
                      <a:r>
                        <a:rPr lang="ja-JP" altLang="en-US" sz="1200" b="1" dirty="0">
                          <a:solidFill>
                            <a:schemeClr val="tx1"/>
                          </a:solidFill>
                          <a:effectLst/>
                          <a:latin typeface="+mn-ea"/>
                          <a:ea typeface="+mn-ea"/>
                        </a:rPr>
                        <a:t>以上</a:t>
                      </a:r>
                    </a:p>
                    <a:p>
                      <a:pPr algn="ctr" fontAlgn="auto">
                        <a:lnSpc>
                          <a:spcPts val="1600"/>
                        </a:lnSpc>
                        <a:spcAft>
                          <a:spcPts val="0"/>
                        </a:spcAft>
                      </a:pPr>
                      <a:r>
                        <a:rPr lang="en-US" altLang="ja-JP" sz="1100" b="1" spc="-50" baseline="0" dirty="0">
                          <a:solidFill>
                            <a:schemeClr val="tx1"/>
                          </a:solidFill>
                          <a:effectLst/>
                          <a:latin typeface="+mn-ea"/>
                          <a:ea typeface="+mn-ea"/>
                        </a:rPr>
                        <a:t>[</a:t>
                      </a:r>
                      <a:r>
                        <a:rPr lang="ja-JP" altLang="en-US" sz="1100" b="1" spc="-50" baseline="0" dirty="0">
                          <a:solidFill>
                            <a:schemeClr val="tx1"/>
                          </a:solidFill>
                          <a:effectLst/>
                          <a:latin typeface="+mn-ea"/>
                          <a:ea typeface="+mn-ea"/>
                        </a:rPr>
                        <a:t>市町村国保</a:t>
                      </a:r>
                      <a:r>
                        <a:rPr lang="en-US" altLang="ja-JP" sz="1100" b="1" spc="-50" baseline="0" dirty="0">
                          <a:solidFill>
                            <a:schemeClr val="tx1"/>
                          </a:solidFill>
                          <a:effectLst/>
                          <a:latin typeface="+mn-ea"/>
                          <a:ea typeface="+mn-ea"/>
                        </a:rPr>
                        <a:t>60%, </a:t>
                      </a:r>
                      <a:r>
                        <a:rPr lang="ja-JP" altLang="en-US" sz="1100" b="1" spc="-50" baseline="0" dirty="0">
                          <a:solidFill>
                            <a:schemeClr val="tx1"/>
                          </a:solidFill>
                          <a:effectLst/>
                          <a:latin typeface="+mn-ea"/>
                          <a:ea typeface="+mn-ea"/>
                        </a:rPr>
                        <a:t>協会けんぽ</a:t>
                      </a:r>
                      <a:r>
                        <a:rPr lang="en-US" altLang="ja-JP" sz="1100" b="1" spc="-50" baseline="0" dirty="0">
                          <a:solidFill>
                            <a:schemeClr val="tx1"/>
                          </a:solidFill>
                          <a:effectLst/>
                          <a:latin typeface="+mn-ea"/>
                          <a:ea typeface="+mn-ea"/>
                        </a:rPr>
                        <a:t>65%]</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21</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cs typeface="HG丸ｺﾞｼｯｸM-PRO"/>
                        </a:rPr>
                        <a:t>がん検診の受診率（☆）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胃</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33.7%, </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大腸</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34.4%, </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肺</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36.4%, </a:t>
                      </a:r>
                    </a:p>
                    <a:p>
                      <a:pPr algn="ctr" fontAlgn="auto">
                        <a:lnSpc>
                          <a:spcPts val="1600"/>
                        </a:lnSpc>
                        <a:spcAft>
                          <a:spcPts val="0"/>
                        </a:spcAft>
                      </a:pP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乳</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39.0%, </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子宮</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38.5%</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胃</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36.8%, </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大腸</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40.3%, </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肺</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42.2%, </a:t>
                      </a:r>
                    </a:p>
                    <a:p>
                      <a:pPr algn="ctr" fontAlgn="auto">
                        <a:lnSpc>
                          <a:spcPts val="1600"/>
                        </a:lnSpc>
                        <a:spcAft>
                          <a:spcPts val="0"/>
                        </a:spcAft>
                      </a:pP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乳</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42.2%, </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子宮</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39.9%</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R4</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胃</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40%, </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大腸</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40%, </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肺</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45%,</a:t>
                      </a:r>
                    </a:p>
                    <a:p>
                      <a:pPr algn="ctr" fontAlgn="auto">
                        <a:lnSpc>
                          <a:spcPts val="1600"/>
                        </a:lnSpc>
                        <a:spcAft>
                          <a:spcPts val="0"/>
                        </a:spcAft>
                      </a:pP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 </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乳</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45%, </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子宮</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45%</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bl>
          </a:graphicData>
        </a:graphic>
      </p:graphicFrame>
      <p:sp>
        <p:nvSpPr>
          <p:cNvPr id="26" name="正方形/長方形 25"/>
          <p:cNvSpPr/>
          <p:nvPr/>
        </p:nvSpPr>
        <p:spPr>
          <a:xfrm>
            <a:off x="6046915" y="3315676"/>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p>
        </p:txBody>
      </p:sp>
      <p:graphicFrame>
        <p:nvGraphicFramePr>
          <p:cNvPr id="27" name="表 26"/>
          <p:cNvGraphicFramePr>
            <a:graphicFrameLocks noGrp="1"/>
          </p:cNvGraphicFramePr>
          <p:nvPr/>
        </p:nvGraphicFramePr>
        <p:xfrm>
          <a:off x="477311" y="5303345"/>
          <a:ext cx="8928000" cy="1008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008000">
                <a:tc>
                  <a:txBody>
                    <a:bodyPr/>
                    <a:lstStyle/>
                    <a:p>
                      <a:pPr>
                        <a:lnSpc>
                          <a:spcPct val="100000"/>
                        </a:lnSpc>
                      </a:pPr>
                      <a:r>
                        <a:rPr kumimoji="1" lang="ja-JP" altLang="en-US" sz="1600" baseline="0" dirty="0">
                          <a:latin typeface="+mn-ea"/>
                          <a:ea typeface="+mn-ea"/>
                        </a:rPr>
                        <a:t>現状･課題</a:t>
                      </a:r>
                      <a:endParaRPr kumimoji="1" lang="en-US" altLang="ja-JP" sz="1600" baseline="0" dirty="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a:solidFill>
                            <a:schemeClr val="tx1"/>
                          </a:solidFill>
                          <a:latin typeface="+mn-ea"/>
                          <a:ea typeface="+mn-ea"/>
                        </a:rPr>
                        <a:t>◆ 特定健診及びがん検診受診率は向上していますが、全国比較では低位にあります。</a:t>
                      </a:r>
                    </a:p>
                    <a:p>
                      <a:pPr marL="174625" indent="-174625">
                        <a:lnSpc>
                          <a:spcPct val="100000"/>
                        </a:lnSpc>
                      </a:pPr>
                      <a:endParaRPr kumimoji="1" lang="ja-JP" altLang="en-US" sz="1200" b="1" baseline="0" dirty="0">
                        <a:solidFill>
                          <a:schemeClr val="tx1"/>
                        </a:solidFill>
                        <a:latin typeface="+mn-ea"/>
                        <a:ea typeface="+mn-ea"/>
                      </a:endParaRPr>
                    </a:p>
                    <a:p>
                      <a:pPr marL="174625" indent="-174625">
                        <a:lnSpc>
                          <a:spcPct val="100000"/>
                        </a:lnSpc>
                      </a:pPr>
                      <a:r>
                        <a:rPr kumimoji="1" lang="ja-JP" altLang="en-US" sz="1200" b="1" baseline="0" dirty="0">
                          <a:solidFill>
                            <a:schemeClr val="tx1"/>
                          </a:solidFill>
                          <a:latin typeface="+mn-ea"/>
                          <a:ea typeface="+mn-ea"/>
                        </a:rPr>
                        <a:t>◆ </a:t>
                      </a:r>
                      <a:r>
                        <a:rPr kumimoji="1" lang="ja-JP" altLang="en-US" sz="1200" b="1" baseline="0" dirty="0" err="1">
                          <a:solidFill>
                            <a:schemeClr val="tx1"/>
                          </a:solidFill>
                          <a:latin typeface="+mn-ea"/>
                          <a:ea typeface="+mn-ea"/>
                        </a:rPr>
                        <a:t>けん</a:t>
                      </a:r>
                      <a:r>
                        <a:rPr kumimoji="1" lang="ja-JP" altLang="en-US" sz="1200" b="1" baseline="0" dirty="0">
                          <a:solidFill>
                            <a:schemeClr val="tx1"/>
                          </a:solidFill>
                          <a:latin typeface="+mn-ea"/>
                          <a:ea typeface="+mn-ea"/>
                        </a:rPr>
                        <a:t>しんの実施主体である医療保険者とともに、受診率向上に向けた取組みを強化し、生活習慣病の早期発見・早期治療へつなげていくことが必要です。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3168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bg1"/>
                </a:solidFill>
              </a:rPr>
              <a:t>みんなでめざす目標</a:t>
            </a: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けんしん（健診・がん検診）の受診率を上げます</a:t>
            </a:r>
          </a:p>
          <a:p>
            <a:pPr algn="ctr">
              <a:lnSpc>
                <a:spcPts val="2000"/>
              </a:lnSpc>
            </a:pPr>
            <a:r>
              <a:rPr kumimoji="1" lang="ja-JP" altLang="en-US" sz="1600" b="1" dirty="0">
                <a:solidFill>
                  <a:schemeClr val="tx1"/>
                </a:solidFill>
              </a:rPr>
              <a:t>～</a:t>
            </a:r>
            <a:r>
              <a:rPr kumimoji="1" lang="ja-JP" altLang="en-US" sz="1600" b="1" dirty="0" err="1">
                <a:solidFill>
                  <a:schemeClr val="tx1"/>
                </a:solidFill>
              </a:rPr>
              <a:t>けん</a:t>
            </a:r>
            <a:r>
              <a:rPr kumimoji="1" lang="ja-JP" altLang="en-US" sz="1600" b="1" dirty="0">
                <a:solidFill>
                  <a:schemeClr val="tx1"/>
                </a:solidFill>
              </a:rPr>
              <a:t>しんで健康管理に努めましょう～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29</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2770130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83745" y="2243332"/>
            <a:ext cx="9072000" cy="1476000"/>
          </a:xfrm>
          <a:prstGeom prst="roundRect">
            <a:avLst>
              <a:gd name="adj" fmla="val 3204"/>
            </a:avLst>
          </a:prstGeom>
          <a:noFill/>
          <a:ln w="6350">
            <a:solidFill>
              <a:srgbClr val="00CC99"/>
            </a:solidFill>
          </a:ln>
        </p:spPr>
        <p:txBody>
          <a:bodyPr wrap="square" lIns="72000" tIns="61200" rIns="72000" bIns="54000" rtlCol="0" anchor="t">
            <a:noAutofit/>
          </a:bodyPr>
          <a:lstStyle/>
          <a:p>
            <a:r>
              <a:rPr lang="ja-JP" altLang="en-US" sz="1050" b="1" dirty="0">
                <a:latin typeface="游ゴシック" panose="020B0400000000000000" pitchFamily="50" charset="-128"/>
                <a:ea typeface="游ゴシック" panose="020B0400000000000000" pitchFamily="50" charset="-128"/>
              </a:rPr>
              <a:t>大阪府健康づくり推進条例</a:t>
            </a:r>
            <a:r>
              <a:rPr lang="ja-JP" altLang="en-US" sz="1050" dirty="0">
                <a:latin typeface="游ゴシック" panose="020B0400000000000000" pitchFamily="50" charset="-128"/>
                <a:ea typeface="游ゴシック" panose="020B0400000000000000" pitchFamily="50" charset="-128"/>
              </a:rPr>
              <a:t>（抄）</a:t>
            </a:r>
          </a:p>
        </p:txBody>
      </p:sp>
      <p:sp>
        <p:nvSpPr>
          <p:cNvPr id="5" name="テキスト ボックス 4"/>
          <p:cNvSpPr txBox="1"/>
          <p:nvPr/>
        </p:nvSpPr>
        <p:spPr>
          <a:xfrm>
            <a:off x="439020" y="2491876"/>
            <a:ext cx="4464000" cy="1224000"/>
          </a:xfrm>
          <a:prstGeom prst="rect">
            <a:avLst/>
          </a:prstGeom>
          <a:noFill/>
        </p:spPr>
        <p:txBody>
          <a:bodyPr wrap="square" lIns="72000" tIns="72000" rIns="72000" bIns="72000" rtlCol="0" anchor="t">
            <a:noAutofit/>
          </a:bodyPr>
          <a:lstStyle/>
          <a:p>
            <a:r>
              <a:rPr lang="ja-JP" altLang="en-US" sz="1000" dirty="0">
                <a:latin typeface="游ゴシック" panose="020B0400000000000000" pitchFamily="50" charset="-128"/>
                <a:ea typeface="游ゴシック" panose="020B0400000000000000" pitchFamily="50" charset="-128"/>
              </a:rPr>
              <a:t>（府の責務）</a:t>
            </a:r>
          </a:p>
          <a:p>
            <a:r>
              <a:rPr lang="ja-JP" altLang="en-US" sz="1000" dirty="0">
                <a:latin typeface="游ゴシック" panose="020B0400000000000000" pitchFamily="50" charset="-128"/>
                <a:ea typeface="游ゴシック" panose="020B0400000000000000" pitchFamily="50" charset="-128"/>
              </a:rPr>
              <a:t>第四条　府は、前条に定める基本理念にのっとり、府が定め、及び作成する</a:t>
            </a:r>
            <a:endParaRPr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　健康増進法第八条第一項の計画、歯科口腔保健の推進に関する法律（平成</a:t>
            </a:r>
            <a:endParaRPr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　二十三年法律第九十五号）第十三条第一項の基本的事項及び食育基本法</a:t>
            </a:r>
            <a:endParaRPr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　（平成十七年法律第六十三号）第十七条第一項の計画において健康づくり</a:t>
            </a:r>
            <a:endParaRPr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　の推進に関する目標を設定し、健康づくりに関する施策の総合的な策定及</a:t>
            </a:r>
            <a:endParaRPr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　</a:t>
            </a:r>
            <a:r>
              <a:rPr lang="ja-JP" altLang="en-US" sz="1000" dirty="0" err="1">
                <a:latin typeface="游ゴシック" panose="020B0400000000000000" pitchFamily="50" charset="-128"/>
                <a:ea typeface="游ゴシック" panose="020B0400000000000000" pitchFamily="50" charset="-128"/>
              </a:rPr>
              <a:t>び</a:t>
            </a:r>
            <a:r>
              <a:rPr lang="ja-JP" altLang="en-US" sz="1000" dirty="0">
                <a:latin typeface="游ゴシック" panose="020B0400000000000000" pitchFamily="50" charset="-128"/>
                <a:ea typeface="游ゴシック" panose="020B0400000000000000" pitchFamily="50" charset="-128"/>
              </a:rPr>
              <a:t>実施に努めるものとする。</a:t>
            </a:r>
          </a:p>
        </p:txBody>
      </p:sp>
      <p:sp>
        <p:nvSpPr>
          <p:cNvPr id="6" name="テキスト ボックス 5"/>
          <p:cNvSpPr txBox="1"/>
          <p:nvPr/>
        </p:nvSpPr>
        <p:spPr>
          <a:xfrm>
            <a:off x="5026500" y="2491876"/>
            <a:ext cx="4392000" cy="1224000"/>
          </a:xfrm>
          <a:prstGeom prst="rect">
            <a:avLst/>
          </a:prstGeom>
          <a:noFill/>
        </p:spPr>
        <p:txBody>
          <a:bodyPr wrap="square" lIns="72000" tIns="72000" rIns="72000" bIns="72000" rtlCol="0" anchor="t">
            <a:noAutofit/>
          </a:bodyPr>
          <a:lstStyle/>
          <a:p>
            <a:r>
              <a:rPr lang="ja-JP" altLang="en-US" sz="1000" dirty="0">
                <a:latin typeface="游ゴシック" panose="020B0400000000000000" pitchFamily="50" charset="-128"/>
                <a:ea typeface="游ゴシック" panose="020B0400000000000000" pitchFamily="50" charset="-128"/>
              </a:rPr>
              <a:t>（年次報告等）</a:t>
            </a:r>
          </a:p>
          <a:p>
            <a:r>
              <a:rPr lang="ja-JP" altLang="en-US" sz="1000" dirty="0">
                <a:latin typeface="游ゴシック" panose="020B0400000000000000" pitchFamily="50" charset="-128"/>
                <a:ea typeface="游ゴシック" panose="020B0400000000000000" pitchFamily="50" charset="-128"/>
              </a:rPr>
              <a:t>第十九条　知事は、毎年、第四条第一項の</a:t>
            </a:r>
            <a:r>
              <a:rPr lang="ja-JP" altLang="en-US" sz="1000" b="1" u="sng" dirty="0">
                <a:latin typeface="游ゴシック" panose="020B0400000000000000" pitchFamily="50" charset="-128"/>
                <a:ea typeface="游ゴシック" panose="020B0400000000000000" pitchFamily="50" charset="-128"/>
              </a:rPr>
              <a:t>目標の達成状況及び施策の実施</a:t>
            </a:r>
            <a:endParaRPr lang="en-US" altLang="ja-JP" sz="1000" b="1" u="sng"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　</a:t>
            </a:r>
            <a:r>
              <a:rPr lang="ja-JP" altLang="en-US" sz="1000" b="1" u="sng" dirty="0">
                <a:latin typeface="游ゴシック" panose="020B0400000000000000" pitchFamily="50" charset="-128"/>
                <a:ea typeface="游ゴシック" panose="020B0400000000000000" pitchFamily="50" charset="-128"/>
              </a:rPr>
              <a:t>状況について、報告書を作成し、及び公表する</a:t>
            </a:r>
            <a:r>
              <a:rPr lang="ja-JP" altLang="en-US" sz="1000" dirty="0">
                <a:latin typeface="游ゴシック" panose="020B0400000000000000" pitchFamily="50" charset="-128"/>
                <a:ea typeface="游ゴシック" panose="020B0400000000000000" pitchFamily="50" charset="-128"/>
              </a:rPr>
              <a:t>ものとする。</a:t>
            </a:r>
          </a:p>
          <a:p>
            <a:r>
              <a:rPr lang="ja-JP" altLang="en-US" sz="1000" dirty="0">
                <a:latin typeface="游ゴシック" panose="020B0400000000000000" pitchFamily="50" charset="-128"/>
                <a:ea typeface="游ゴシック" panose="020B0400000000000000" pitchFamily="50" charset="-128"/>
              </a:rPr>
              <a:t>２　知事は、前項の報告書の作成に当たっては、同項の目標の達成状況及</a:t>
            </a:r>
            <a:endParaRPr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　</a:t>
            </a:r>
            <a:r>
              <a:rPr lang="ja-JP" altLang="en-US" sz="1000" dirty="0" err="1">
                <a:latin typeface="游ゴシック" panose="020B0400000000000000" pitchFamily="50" charset="-128"/>
                <a:ea typeface="游ゴシック" panose="020B0400000000000000" pitchFamily="50" charset="-128"/>
              </a:rPr>
              <a:t>び</a:t>
            </a:r>
            <a:r>
              <a:rPr lang="ja-JP" altLang="en-US" sz="1000" dirty="0">
                <a:latin typeface="游ゴシック" panose="020B0400000000000000" pitchFamily="50" charset="-128"/>
                <a:ea typeface="游ゴシック" panose="020B0400000000000000" pitchFamily="50" charset="-128"/>
              </a:rPr>
              <a:t>施策の実施状況について、大阪府食育推進計画評価審議会、大阪府地</a:t>
            </a:r>
            <a:endParaRPr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　域職域連携推進協議会及び大阪府生涯歯科保健推進審議会の意見を聴く</a:t>
            </a:r>
            <a:endParaRPr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　ものとする。</a:t>
            </a:r>
          </a:p>
        </p:txBody>
      </p:sp>
      <p:cxnSp>
        <p:nvCxnSpPr>
          <p:cNvPr id="9" name="直線コネクタ 8"/>
          <p:cNvCxnSpPr/>
          <p:nvPr/>
        </p:nvCxnSpPr>
        <p:spPr>
          <a:xfrm>
            <a:off x="187995" y="735604"/>
            <a:ext cx="9504000" cy="0"/>
          </a:xfrm>
          <a:prstGeom prst="line">
            <a:avLst/>
          </a:prstGeom>
          <a:ln w="38100" cap="rnd" cmpd="sng">
            <a:solidFill>
              <a:srgbClr val="009999"/>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210214" y="324516"/>
            <a:ext cx="6383507" cy="432000"/>
          </a:xfrm>
          <a:prstGeom prst="rect">
            <a:avLst/>
          </a:prstGeom>
          <a:noFill/>
        </p:spPr>
        <p:txBody>
          <a:bodyPr wrap="square" lIns="72000" tIns="72000" rIns="72000" bIns="72000" rtlCol="0" anchor="t">
            <a:noAutofit/>
          </a:bodyPr>
          <a:lstStyle/>
          <a:p>
            <a:r>
              <a:rPr lang="ja-JP" altLang="en-US" b="1" dirty="0">
                <a:latin typeface="游ゴシック" panose="020B0400000000000000" pitchFamily="50" charset="-128"/>
                <a:ea typeface="游ゴシック" panose="020B0400000000000000" pitchFamily="50" charset="-128"/>
              </a:rPr>
              <a:t>年次報告について</a:t>
            </a:r>
          </a:p>
        </p:txBody>
      </p:sp>
      <p:sp>
        <p:nvSpPr>
          <p:cNvPr id="12" name="テキスト ボックス 11"/>
          <p:cNvSpPr txBox="1"/>
          <p:nvPr/>
        </p:nvSpPr>
        <p:spPr>
          <a:xfrm>
            <a:off x="265198" y="915414"/>
            <a:ext cx="9360000" cy="1152000"/>
          </a:xfrm>
          <a:prstGeom prst="roundRect">
            <a:avLst>
              <a:gd name="adj" fmla="val 0"/>
            </a:avLst>
          </a:prstGeom>
          <a:noFill/>
          <a:ln w="12700">
            <a:noFill/>
          </a:ln>
        </p:spPr>
        <p:txBody>
          <a:bodyPr wrap="square" lIns="72000" tIns="72000" rIns="72000" bIns="72000" rtlCol="0" anchor="t">
            <a:noAutofit/>
          </a:bodyPr>
          <a:lstStyle/>
          <a:p>
            <a:r>
              <a:rPr lang="ja-JP" altLang="en-US" sz="1200" dirty="0">
                <a:latin typeface="游ゴシック" panose="020B0400000000000000" pitchFamily="50" charset="-128"/>
                <a:ea typeface="游ゴシック" panose="020B0400000000000000" pitchFamily="50" charset="-128"/>
              </a:rPr>
              <a:t>　平成</a:t>
            </a:r>
            <a:r>
              <a:rPr lang="en-US" altLang="ja-JP" sz="1200" dirty="0">
                <a:latin typeface="游ゴシック" panose="020B0400000000000000" pitchFamily="50" charset="-128"/>
                <a:ea typeface="游ゴシック" panose="020B0400000000000000" pitchFamily="50" charset="-128"/>
              </a:rPr>
              <a:t>30</a:t>
            </a:r>
            <a:r>
              <a:rPr lang="ja-JP" altLang="en-US" sz="1200" dirty="0">
                <a:latin typeface="游ゴシック" panose="020B0400000000000000" pitchFamily="50" charset="-128"/>
                <a:ea typeface="游ゴシック" panose="020B0400000000000000" pitchFamily="50" charset="-128"/>
              </a:rPr>
              <a:t>年</a:t>
            </a:r>
            <a:r>
              <a:rPr lang="en-US" altLang="ja-JP" sz="1200" dirty="0">
                <a:latin typeface="游ゴシック" panose="020B0400000000000000" pitchFamily="50" charset="-128"/>
                <a:ea typeface="游ゴシック" panose="020B0400000000000000" pitchFamily="50" charset="-128"/>
              </a:rPr>
              <a:t>10</a:t>
            </a:r>
            <a:r>
              <a:rPr lang="ja-JP" altLang="en-US" sz="1200" dirty="0">
                <a:latin typeface="游ゴシック" panose="020B0400000000000000" pitchFamily="50" charset="-128"/>
                <a:ea typeface="游ゴシック" panose="020B0400000000000000" pitchFamily="50" charset="-128"/>
              </a:rPr>
              <a:t>月に制定した「大阪府健康づくり推進条例」では、第</a:t>
            </a:r>
            <a:r>
              <a:rPr lang="en-US" altLang="ja-JP" sz="1200" dirty="0">
                <a:latin typeface="游ゴシック" panose="020B0400000000000000" pitchFamily="50" charset="-128"/>
                <a:ea typeface="游ゴシック" panose="020B0400000000000000" pitchFamily="50" charset="-128"/>
              </a:rPr>
              <a:t>4</a:t>
            </a:r>
            <a:r>
              <a:rPr lang="ja-JP" altLang="en-US" sz="1200" dirty="0">
                <a:latin typeface="游ゴシック" panose="020B0400000000000000" pitchFamily="50" charset="-128"/>
                <a:ea typeface="游ゴシック" panose="020B0400000000000000" pitchFamily="50" charset="-128"/>
              </a:rPr>
              <a:t>条において大阪府は健康増進法に係る計画、歯科口腔保健の推進に関する法律に係る計画（基本的事項）及び食育基本法に係る計画において、健康づくりの推進に関する目標を設定し、健康づくりに関する施策の策定及び実施に努めることが規定されています。</a:t>
            </a:r>
            <a:endParaRPr lang="en-US" altLang="ja-JP" sz="1200" dirty="0">
              <a:latin typeface="游ゴシック" panose="020B0400000000000000" pitchFamily="50" charset="-128"/>
              <a:ea typeface="游ゴシック" panose="020B0400000000000000" pitchFamily="50" charset="-128"/>
            </a:endParaRPr>
          </a:p>
          <a:p>
            <a:r>
              <a:rPr lang="ja-JP" altLang="en-US" sz="1200" dirty="0">
                <a:latin typeface="游ゴシック" panose="020B0400000000000000" pitchFamily="50" charset="-128"/>
                <a:ea typeface="游ゴシック" panose="020B0400000000000000" pitchFamily="50" charset="-128"/>
              </a:rPr>
              <a:t>　また、条例第</a:t>
            </a:r>
            <a:r>
              <a:rPr lang="en-US" altLang="ja-JP" sz="1200" dirty="0">
                <a:latin typeface="游ゴシック" panose="020B0400000000000000" pitchFamily="50" charset="-128"/>
                <a:ea typeface="游ゴシック" panose="020B0400000000000000" pitchFamily="50" charset="-128"/>
              </a:rPr>
              <a:t>19</a:t>
            </a:r>
            <a:r>
              <a:rPr lang="ja-JP" altLang="en-US" sz="1200" dirty="0">
                <a:latin typeface="游ゴシック" panose="020B0400000000000000" pitchFamily="50" charset="-128"/>
                <a:ea typeface="游ゴシック" panose="020B0400000000000000" pitchFamily="50" charset="-128"/>
              </a:rPr>
              <a:t>条</a:t>
            </a:r>
            <a:r>
              <a:rPr lang="ja-JP" altLang="en-US" sz="1200">
                <a:latin typeface="游ゴシック" panose="020B0400000000000000" pitchFamily="50" charset="-128"/>
                <a:ea typeface="游ゴシック" panose="020B0400000000000000" pitchFamily="50" charset="-128"/>
              </a:rPr>
              <a:t>では、設定</a:t>
            </a:r>
            <a:r>
              <a:rPr lang="ja-JP" altLang="en-US" sz="1200" dirty="0">
                <a:latin typeface="游ゴシック" panose="020B0400000000000000" pitchFamily="50" charset="-128"/>
                <a:ea typeface="游ゴシック" panose="020B0400000000000000" pitchFamily="50" charset="-128"/>
              </a:rPr>
              <a:t>した目標の達成状況及び策定した施策の実施状況について、大阪府地域職域連携推進協議会等の意見を聴いたうえで毎年、報告書を作成し公表するものとしています。</a:t>
            </a:r>
            <a:endParaRPr lang="en-US" altLang="ja-JP" sz="1200" dirty="0">
              <a:latin typeface="游ゴシック" panose="020B0400000000000000" pitchFamily="50" charset="-128"/>
              <a:ea typeface="游ゴシック" panose="020B0400000000000000" pitchFamily="50" charset="-128"/>
            </a:endParaRPr>
          </a:p>
          <a:p>
            <a:r>
              <a:rPr lang="ja-JP" altLang="en-US" sz="1200" dirty="0">
                <a:latin typeface="游ゴシック" panose="020B0400000000000000" pitchFamily="50" charset="-128"/>
                <a:ea typeface="游ゴシック" panose="020B0400000000000000" pitchFamily="50" charset="-128"/>
              </a:rPr>
              <a:t>　本報告書は、上記の規定に基づき、当該年度における大阪府の健康づくりの取組みについてとりまとめたものです。</a:t>
            </a:r>
          </a:p>
        </p:txBody>
      </p:sp>
      <p:sp>
        <p:nvSpPr>
          <p:cNvPr id="13" name="テキスト ボックス 12"/>
          <p:cNvSpPr txBox="1"/>
          <p:nvPr/>
        </p:nvSpPr>
        <p:spPr>
          <a:xfrm>
            <a:off x="593968" y="4475417"/>
            <a:ext cx="2808000" cy="972000"/>
          </a:xfrm>
          <a:prstGeom prst="roundRect">
            <a:avLst>
              <a:gd name="adj" fmla="val 8526"/>
            </a:avLst>
          </a:prstGeom>
          <a:gradFill flip="none" rotWithShape="1">
            <a:gsLst>
              <a:gs pos="0">
                <a:srgbClr val="DDFFEC"/>
              </a:gs>
              <a:gs pos="50000">
                <a:srgbClr val="89FFBE"/>
              </a:gs>
              <a:gs pos="100000">
                <a:srgbClr val="DDFFEC"/>
              </a:gs>
            </a:gsLst>
            <a:lin ang="13500000" scaled="1"/>
            <a:tileRect/>
          </a:gradFill>
          <a:ln w="6350">
            <a:noFill/>
          </a:ln>
        </p:spPr>
        <p:txBody>
          <a:bodyPr wrap="none" lIns="36000" tIns="18000" rIns="18000" bIns="0" rtlCol="0" anchor="t">
            <a:noAutofit/>
          </a:bodyPr>
          <a:lstStyle/>
          <a:p>
            <a:pPr algn="ctr"/>
            <a:r>
              <a:rPr lang="en-US" altLang="ja-JP" sz="1100" b="1" dirty="0">
                <a:latin typeface="游ゴシック" panose="020B0400000000000000" pitchFamily="50" charset="-128"/>
                <a:ea typeface="游ゴシック" panose="020B0400000000000000" pitchFamily="50" charset="-128"/>
              </a:rPr>
              <a:t>- </a:t>
            </a:r>
            <a:r>
              <a:rPr lang="ja-JP" altLang="en-US" sz="1100" b="1" dirty="0">
                <a:latin typeface="游ゴシック" panose="020B0400000000000000" pitchFamily="50" charset="-128"/>
                <a:ea typeface="游ゴシック" panose="020B0400000000000000" pitchFamily="50" charset="-128"/>
              </a:rPr>
              <a:t>第３次大阪府健康増進計画 </a:t>
            </a:r>
            <a:r>
              <a:rPr lang="en-US" altLang="ja-JP" sz="1100" b="1" dirty="0">
                <a:latin typeface="游ゴシック" panose="020B0400000000000000" pitchFamily="50" charset="-128"/>
                <a:ea typeface="游ゴシック" panose="020B0400000000000000" pitchFamily="50" charset="-128"/>
              </a:rPr>
              <a:t>-</a:t>
            </a:r>
          </a:p>
          <a:p>
            <a:endParaRPr lang="en-US" altLang="ja-JP" sz="3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計画期間：平成</a:t>
            </a:r>
            <a:r>
              <a:rPr lang="en-US" altLang="ja-JP" sz="1000" dirty="0">
                <a:latin typeface="游ゴシック" panose="020B0400000000000000" pitchFamily="50" charset="-128"/>
                <a:ea typeface="游ゴシック" panose="020B0400000000000000" pitchFamily="50" charset="-128"/>
              </a:rPr>
              <a:t>30</a:t>
            </a:r>
            <a:r>
              <a:rPr lang="ja-JP" altLang="en-US" sz="1000" dirty="0">
                <a:latin typeface="游ゴシック" panose="020B0400000000000000" pitchFamily="50" charset="-128"/>
                <a:ea typeface="游ゴシック" panose="020B0400000000000000" pitchFamily="50" charset="-128"/>
              </a:rPr>
              <a:t>年度～令和</a:t>
            </a:r>
            <a:r>
              <a:rPr lang="en-US" altLang="ja-JP" sz="1000" dirty="0">
                <a:latin typeface="游ゴシック" panose="020B0400000000000000" pitchFamily="50" charset="-128"/>
                <a:ea typeface="游ゴシック" panose="020B0400000000000000" pitchFamily="50" charset="-128"/>
              </a:rPr>
              <a:t>5</a:t>
            </a:r>
            <a:r>
              <a:rPr lang="ja-JP" altLang="en-US" sz="1000" dirty="0">
                <a:latin typeface="游ゴシック" panose="020B0400000000000000" pitchFamily="50" charset="-128"/>
                <a:ea typeface="游ゴシック" panose="020B0400000000000000" pitchFamily="50" charset="-128"/>
              </a:rPr>
              <a:t>年度（</a:t>
            </a:r>
            <a:r>
              <a:rPr lang="en-US" altLang="ja-JP" sz="1000" dirty="0">
                <a:latin typeface="游ゴシック" panose="020B0400000000000000" pitchFamily="50" charset="-128"/>
                <a:ea typeface="游ゴシック" panose="020B0400000000000000" pitchFamily="50" charset="-128"/>
              </a:rPr>
              <a:t>6</a:t>
            </a:r>
            <a:r>
              <a:rPr lang="ja-JP" altLang="en-US" sz="1000" dirty="0">
                <a:latin typeface="游ゴシック" panose="020B0400000000000000" pitchFamily="50" charset="-128"/>
                <a:ea typeface="游ゴシック" panose="020B0400000000000000" pitchFamily="50" charset="-128"/>
              </a:rPr>
              <a:t>年間）</a:t>
            </a:r>
          </a:p>
          <a:p>
            <a:r>
              <a:rPr lang="ja-JP" altLang="en-US" sz="1000" dirty="0">
                <a:latin typeface="游ゴシック" panose="020B0400000000000000" pitchFamily="50" charset="-128"/>
                <a:ea typeface="游ゴシック" panose="020B0400000000000000" pitchFamily="50" charset="-128"/>
              </a:rPr>
              <a:t>位置づけ：健康増進法第</a:t>
            </a:r>
            <a:r>
              <a:rPr lang="en-US" altLang="ja-JP" sz="1000" dirty="0">
                <a:latin typeface="游ゴシック" panose="020B0400000000000000" pitchFamily="50" charset="-128"/>
                <a:ea typeface="游ゴシック" panose="020B0400000000000000" pitchFamily="50" charset="-128"/>
              </a:rPr>
              <a:t>8</a:t>
            </a:r>
            <a:r>
              <a:rPr lang="ja-JP" altLang="en-US" sz="1000" dirty="0">
                <a:latin typeface="游ゴシック" panose="020B0400000000000000" pitchFamily="50" charset="-128"/>
                <a:ea typeface="游ゴシック" panose="020B0400000000000000" pitchFamily="50" charset="-128"/>
              </a:rPr>
              <a:t>条第</a:t>
            </a:r>
            <a:r>
              <a:rPr lang="en-US" altLang="ja-JP" sz="1000" dirty="0">
                <a:latin typeface="游ゴシック" panose="020B0400000000000000" pitchFamily="50" charset="-128"/>
                <a:ea typeface="游ゴシック" panose="020B0400000000000000" pitchFamily="50" charset="-128"/>
              </a:rPr>
              <a:t>1</a:t>
            </a:r>
            <a:r>
              <a:rPr lang="ja-JP" altLang="en-US" sz="1000" dirty="0">
                <a:latin typeface="游ゴシック" panose="020B0400000000000000" pitchFamily="50" charset="-128"/>
                <a:ea typeface="游ゴシック" panose="020B0400000000000000" pitchFamily="50" charset="-128"/>
              </a:rPr>
              <a:t>項に基づく</a:t>
            </a:r>
            <a:endParaRPr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　　　　　都道府県計画</a:t>
            </a:r>
            <a:endParaRPr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審 議 会 ：大阪府地域職域連携推進協議会</a:t>
            </a:r>
          </a:p>
        </p:txBody>
      </p:sp>
      <p:sp>
        <p:nvSpPr>
          <p:cNvPr id="14" name="テキスト ボックス 13"/>
          <p:cNvSpPr txBox="1"/>
          <p:nvPr/>
        </p:nvSpPr>
        <p:spPr>
          <a:xfrm>
            <a:off x="3508556" y="4475417"/>
            <a:ext cx="2808000" cy="972000"/>
          </a:xfrm>
          <a:prstGeom prst="roundRect">
            <a:avLst>
              <a:gd name="adj" fmla="val 8526"/>
            </a:avLst>
          </a:prstGeom>
          <a:gradFill flip="none" rotWithShape="1">
            <a:gsLst>
              <a:gs pos="0">
                <a:srgbClr val="E1F2FF"/>
              </a:gs>
              <a:gs pos="50000">
                <a:srgbClr val="89CCFF"/>
              </a:gs>
              <a:gs pos="100000">
                <a:srgbClr val="E1F2FF"/>
              </a:gs>
            </a:gsLst>
            <a:lin ang="13500000" scaled="1"/>
            <a:tileRect/>
          </a:gradFill>
          <a:ln w="6350">
            <a:noFill/>
          </a:ln>
        </p:spPr>
        <p:txBody>
          <a:bodyPr wrap="none" lIns="36000" tIns="18000" rIns="18000" bIns="0" rtlCol="0" anchor="t">
            <a:noAutofit/>
          </a:bodyPr>
          <a:lstStyle/>
          <a:p>
            <a:pPr algn="ctr"/>
            <a:r>
              <a:rPr lang="en-US" altLang="ja-JP" sz="1100" b="1" dirty="0">
                <a:latin typeface="游ゴシック" panose="020B0400000000000000" pitchFamily="50" charset="-128"/>
                <a:ea typeface="游ゴシック" panose="020B0400000000000000" pitchFamily="50" charset="-128"/>
              </a:rPr>
              <a:t>- </a:t>
            </a:r>
            <a:r>
              <a:rPr lang="ja-JP" altLang="en-US" sz="1100" b="1" dirty="0">
                <a:latin typeface="游ゴシック" panose="020B0400000000000000" pitchFamily="50" charset="-128"/>
                <a:ea typeface="游ゴシック" panose="020B0400000000000000" pitchFamily="50" charset="-128"/>
              </a:rPr>
              <a:t>第２次大阪府歯科口腔保健計画 </a:t>
            </a:r>
            <a:r>
              <a:rPr lang="en-US" altLang="ja-JP" sz="1100" b="1" dirty="0">
                <a:latin typeface="游ゴシック" panose="020B0400000000000000" pitchFamily="50" charset="-128"/>
                <a:ea typeface="游ゴシック" panose="020B0400000000000000" pitchFamily="50" charset="-128"/>
              </a:rPr>
              <a:t>-</a:t>
            </a:r>
            <a:endParaRPr lang="en-US" altLang="ja-JP" sz="1050" dirty="0">
              <a:latin typeface="游ゴシック" panose="020B0400000000000000" pitchFamily="50" charset="-128"/>
              <a:ea typeface="游ゴシック" panose="020B0400000000000000" pitchFamily="50" charset="-128"/>
            </a:endParaRPr>
          </a:p>
          <a:p>
            <a:endParaRPr lang="en-US" altLang="ja-JP" sz="3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計画期間：平成</a:t>
            </a:r>
            <a:r>
              <a:rPr lang="en-US" altLang="ja-JP" sz="1000" dirty="0">
                <a:latin typeface="游ゴシック" panose="020B0400000000000000" pitchFamily="50" charset="-128"/>
                <a:ea typeface="游ゴシック" panose="020B0400000000000000" pitchFamily="50" charset="-128"/>
              </a:rPr>
              <a:t>30</a:t>
            </a:r>
            <a:r>
              <a:rPr lang="ja-JP" altLang="en-US" sz="1000" dirty="0">
                <a:latin typeface="游ゴシック" panose="020B0400000000000000" pitchFamily="50" charset="-128"/>
                <a:ea typeface="游ゴシック" panose="020B0400000000000000" pitchFamily="50" charset="-128"/>
              </a:rPr>
              <a:t>年度～令和</a:t>
            </a:r>
            <a:r>
              <a:rPr lang="en-US" altLang="ja-JP" sz="1000" dirty="0">
                <a:latin typeface="游ゴシック" panose="020B0400000000000000" pitchFamily="50" charset="-128"/>
                <a:ea typeface="游ゴシック" panose="020B0400000000000000" pitchFamily="50" charset="-128"/>
              </a:rPr>
              <a:t>5</a:t>
            </a:r>
            <a:r>
              <a:rPr lang="ja-JP" altLang="en-US" sz="1000" dirty="0">
                <a:latin typeface="游ゴシック" panose="020B0400000000000000" pitchFamily="50" charset="-128"/>
                <a:ea typeface="游ゴシック" panose="020B0400000000000000" pitchFamily="50" charset="-128"/>
              </a:rPr>
              <a:t>年度（</a:t>
            </a:r>
            <a:r>
              <a:rPr lang="en-US" altLang="ja-JP" sz="1000" dirty="0">
                <a:latin typeface="游ゴシック" panose="020B0400000000000000" pitchFamily="50" charset="-128"/>
                <a:ea typeface="游ゴシック" panose="020B0400000000000000" pitchFamily="50" charset="-128"/>
              </a:rPr>
              <a:t>6</a:t>
            </a:r>
            <a:r>
              <a:rPr lang="ja-JP" altLang="en-US" sz="1000" dirty="0">
                <a:latin typeface="游ゴシック" panose="020B0400000000000000" pitchFamily="50" charset="-128"/>
                <a:ea typeface="游ゴシック" panose="020B0400000000000000" pitchFamily="50" charset="-128"/>
              </a:rPr>
              <a:t>年間）</a:t>
            </a:r>
          </a:p>
          <a:p>
            <a:r>
              <a:rPr lang="ja-JP" altLang="en-US" sz="1000" dirty="0">
                <a:latin typeface="游ゴシック" panose="020B0400000000000000" pitchFamily="50" charset="-128"/>
                <a:ea typeface="游ゴシック" panose="020B0400000000000000" pitchFamily="50" charset="-128"/>
              </a:rPr>
              <a:t>位置づけ：歯科口腔保健の推進に関する法律</a:t>
            </a:r>
          </a:p>
          <a:p>
            <a:r>
              <a:rPr lang="ja-JP" altLang="en-US" sz="1000" dirty="0">
                <a:latin typeface="游ゴシック" panose="020B0400000000000000" pitchFamily="50" charset="-128"/>
                <a:ea typeface="游ゴシック" panose="020B0400000000000000" pitchFamily="50" charset="-128"/>
              </a:rPr>
              <a:t>　　　　　第</a:t>
            </a:r>
            <a:r>
              <a:rPr lang="en-US" altLang="ja-JP" sz="1000" dirty="0">
                <a:latin typeface="游ゴシック" panose="020B0400000000000000" pitchFamily="50" charset="-128"/>
                <a:ea typeface="游ゴシック" panose="020B0400000000000000" pitchFamily="50" charset="-128"/>
              </a:rPr>
              <a:t>13</a:t>
            </a:r>
            <a:r>
              <a:rPr lang="ja-JP" altLang="en-US" sz="1000" dirty="0">
                <a:latin typeface="游ゴシック" panose="020B0400000000000000" pitchFamily="50" charset="-128"/>
                <a:ea typeface="游ゴシック" panose="020B0400000000000000" pitchFamily="50" charset="-128"/>
              </a:rPr>
              <a:t>条第</a:t>
            </a:r>
            <a:r>
              <a:rPr lang="en-US" altLang="ja-JP" sz="1000" dirty="0">
                <a:latin typeface="游ゴシック" panose="020B0400000000000000" pitchFamily="50" charset="-128"/>
                <a:ea typeface="游ゴシック" panose="020B0400000000000000" pitchFamily="50" charset="-128"/>
              </a:rPr>
              <a:t>1</a:t>
            </a:r>
            <a:r>
              <a:rPr lang="ja-JP" altLang="en-US" sz="1000" dirty="0">
                <a:latin typeface="游ゴシック" panose="020B0400000000000000" pitchFamily="50" charset="-128"/>
                <a:ea typeface="游ゴシック" panose="020B0400000000000000" pitchFamily="50" charset="-128"/>
              </a:rPr>
              <a:t>項に基づく都道府県計画</a:t>
            </a:r>
          </a:p>
          <a:p>
            <a:r>
              <a:rPr lang="ja-JP" altLang="en-US" sz="1000" dirty="0">
                <a:latin typeface="游ゴシック" panose="020B0400000000000000" pitchFamily="50" charset="-128"/>
                <a:ea typeface="游ゴシック" panose="020B0400000000000000" pitchFamily="50" charset="-128"/>
              </a:rPr>
              <a:t>審 議 会 ：大阪府生涯歯科保健推進審議会</a:t>
            </a:r>
          </a:p>
        </p:txBody>
      </p:sp>
      <p:sp>
        <p:nvSpPr>
          <p:cNvPr id="15" name="テキスト ボックス 14"/>
          <p:cNvSpPr txBox="1"/>
          <p:nvPr/>
        </p:nvSpPr>
        <p:spPr>
          <a:xfrm>
            <a:off x="6423144" y="4475417"/>
            <a:ext cx="2808000" cy="972000"/>
          </a:xfrm>
          <a:prstGeom prst="roundRect">
            <a:avLst>
              <a:gd name="adj" fmla="val 7508"/>
            </a:avLst>
          </a:prstGeom>
          <a:gradFill flip="none" rotWithShape="1">
            <a:gsLst>
              <a:gs pos="0">
                <a:srgbClr val="FFE7E7"/>
              </a:gs>
              <a:gs pos="50000">
                <a:srgbClr val="FFC5C5"/>
              </a:gs>
              <a:gs pos="100000">
                <a:srgbClr val="FFE7E7"/>
              </a:gs>
            </a:gsLst>
            <a:lin ang="13500000" scaled="1"/>
            <a:tileRect/>
          </a:gradFill>
          <a:ln w="6350">
            <a:noFill/>
          </a:ln>
        </p:spPr>
        <p:txBody>
          <a:bodyPr wrap="none" lIns="36000" tIns="18000" rIns="18000" bIns="0" rtlCol="0" anchor="t">
            <a:noAutofit/>
          </a:bodyPr>
          <a:lstStyle/>
          <a:p>
            <a:pPr algn="ctr"/>
            <a:r>
              <a:rPr lang="en-US" altLang="ja-JP" sz="1100" b="1" dirty="0">
                <a:latin typeface="游ゴシック" panose="020B0400000000000000" pitchFamily="50" charset="-128"/>
                <a:ea typeface="游ゴシック" panose="020B0400000000000000" pitchFamily="50" charset="-128"/>
              </a:rPr>
              <a:t>- </a:t>
            </a:r>
            <a:r>
              <a:rPr lang="ja-JP" altLang="en-US" sz="1100" b="1" dirty="0">
                <a:latin typeface="游ゴシック" panose="020B0400000000000000" pitchFamily="50" charset="-128"/>
                <a:ea typeface="游ゴシック" panose="020B0400000000000000" pitchFamily="50" charset="-128"/>
              </a:rPr>
              <a:t>第３次大阪府食育推進計画 </a:t>
            </a:r>
            <a:r>
              <a:rPr lang="en-US" altLang="ja-JP" sz="1100" b="1" dirty="0">
                <a:latin typeface="游ゴシック" panose="020B0400000000000000" pitchFamily="50" charset="-128"/>
                <a:ea typeface="游ゴシック" panose="020B0400000000000000" pitchFamily="50" charset="-128"/>
              </a:rPr>
              <a:t>-</a:t>
            </a:r>
          </a:p>
          <a:p>
            <a:endParaRPr lang="en-US" altLang="ja-JP" sz="3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計画期間：平成</a:t>
            </a:r>
            <a:r>
              <a:rPr lang="en-US" altLang="ja-JP" sz="1000" dirty="0">
                <a:latin typeface="游ゴシック" panose="020B0400000000000000" pitchFamily="50" charset="-128"/>
                <a:ea typeface="游ゴシック" panose="020B0400000000000000" pitchFamily="50" charset="-128"/>
              </a:rPr>
              <a:t>30</a:t>
            </a:r>
            <a:r>
              <a:rPr lang="ja-JP" altLang="en-US" sz="1000" dirty="0">
                <a:latin typeface="游ゴシック" panose="020B0400000000000000" pitchFamily="50" charset="-128"/>
                <a:ea typeface="游ゴシック" panose="020B0400000000000000" pitchFamily="50" charset="-128"/>
              </a:rPr>
              <a:t>年度～令和</a:t>
            </a:r>
            <a:r>
              <a:rPr lang="en-US" altLang="ja-JP" sz="1000" dirty="0">
                <a:latin typeface="游ゴシック" panose="020B0400000000000000" pitchFamily="50" charset="-128"/>
                <a:ea typeface="游ゴシック" panose="020B0400000000000000" pitchFamily="50" charset="-128"/>
              </a:rPr>
              <a:t>5</a:t>
            </a:r>
            <a:r>
              <a:rPr lang="ja-JP" altLang="en-US" sz="1000" dirty="0">
                <a:latin typeface="游ゴシック" panose="020B0400000000000000" pitchFamily="50" charset="-128"/>
                <a:ea typeface="游ゴシック" panose="020B0400000000000000" pitchFamily="50" charset="-128"/>
              </a:rPr>
              <a:t>年度（</a:t>
            </a:r>
            <a:r>
              <a:rPr lang="en-US" altLang="ja-JP" sz="1000" dirty="0">
                <a:latin typeface="游ゴシック" panose="020B0400000000000000" pitchFamily="50" charset="-128"/>
                <a:ea typeface="游ゴシック" panose="020B0400000000000000" pitchFamily="50" charset="-128"/>
              </a:rPr>
              <a:t>6</a:t>
            </a:r>
            <a:r>
              <a:rPr lang="ja-JP" altLang="en-US" sz="1000" dirty="0">
                <a:latin typeface="游ゴシック" panose="020B0400000000000000" pitchFamily="50" charset="-128"/>
                <a:ea typeface="游ゴシック" panose="020B0400000000000000" pitchFamily="50" charset="-128"/>
              </a:rPr>
              <a:t>年間）</a:t>
            </a:r>
          </a:p>
          <a:p>
            <a:r>
              <a:rPr lang="ja-JP" altLang="en-US" sz="1000" dirty="0">
                <a:latin typeface="游ゴシック" panose="020B0400000000000000" pitchFamily="50" charset="-128"/>
                <a:ea typeface="游ゴシック" panose="020B0400000000000000" pitchFamily="50" charset="-128"/>
              </a:rPr>
              <a:t>位置づけ：食育基本法第</a:t>
            </a:r>
            <a:r>
              <a:rPr lang="en-US" altLang="ja-JP" sz="1000" dirty="0">
                <a:latin typeface="游ゴシック" panose="020B0400000000000000" pitchFamily="50" charset="-128"/>
                <a:ea typeface="游ゴシック" panose="020B0400000000000000" pitchFamily="50" charset="-128"/>
              </a:rPr>
              <a:t>17</a:t>
            </a:r>
            <a:r>
              <a:rPr lang="ja-JP" altLang="en-US" sz="1000" dirty="0">
                <a:latin typeface="游ゴシック" panose="020B0400000000000000" pitchFamily="50" charset="-128"/>
                <a:ea typeface="游ゴシック" panose="020B0400000000000000" pitchFamily="50" charset="-128"/>
              </a:rPr>
              <a:t>条第</a:t>
            </a:r>
            <a:r>
              <a:rPr lang="en-US" altLang="ja-JP" sz="1000" dirty="0">
                <a:latin typeface="游ゴシック" panose="020B0400000000000000" pitchFamily="50" charset="-128"/>
                <a:ea typeface="游ゴシック" panose="020B0400000000000000" pitchFamily="50" charset="-128"/>
              </a:rPr>
              <a:t>1</a:t>
            </a:r>
            <a:r>
              <a:rPr lang="ja-JP" altLang="en-US" sz="1000" dirty="0">
                <a:latin typeface="游ゴシック" panose="020B0400000000000000" pitchFamily="50" charset="-128"/>
                <a:ea typeface="游ゴシック" panose="020B0400000000000000" pitchFamily="50" charset="-128"/>
              </a:rPr>
              <a:t>項に基づく</a:t>
            </a:r>
          </a:p>
          <a:p>
            <a:r>
              <a:rPr lang="ja-JP" altLang="en-US" sz="1000" dirty="0">
                <a:latin typeface="游ゴシック" panose="020B0400000000000000" pitchFamily="50" charset="-128"/>
                <a:ea typeface="游ゴシック" panose="020B0400000000000000" pitchFamily="50" charset="-128"/>
              </a:rPr>
              <a:t>　　　　　都道府県計画</a:t>
            </a:r>
          </a:p>
          <a:p>
            <a:r>
              <a:rPr lang="ja-JP" altLang="en-US" sz="1000" dirty="0">
                <a:latin typeface="游ゴシック" panose="020B0400000000000000" pitchFamily="50" charset="-128"/>
                <a:ea typeface="游ゴシック" panose="020B0400000000000000" pitchFamily="50" charset="-128"/>
              </a:rPr>
              <a:t>審 議 会 ：大阪府食育推進計画評価審議会</a:t>
            </a:r>
          </a:p>
        </p:txBody>
      </p:sp>
      <p:sp>
        <p:nvSpPr>
          <p:cNvPr id="17" name="テキスト ボックス 16"/>
          <p:cNvSpPr txBox="1"/>
          <p:nvPr/>
        </p:nvSpPr>
        <p:spPr>
          <a:xfrm>
            <a:off x="2750067" y="6273508"/>
            <a:ext cx="4320000" cy="288000"/>
          </a:xfrm>
          <a:prstGeom prst="roundRect">
            <a:avLst>
              <a:gd name="adj" fmla="val 50000"/>
            </a:avLst>
          </a:prstGeom>
          <a:noFill/>
          <a:ln w="25400" cmpd="dbl">
            <a:solidFill>
              <a:srgbClr val="00CC99"/>
            </a:solidFill>
          </a:ln>
        </p:spPr>
        <p:txBody>
          <a:bodyPr wrap="square" lIns="36000" tIns="36000" rIns="36000" bIns="36000" rtlCol="0" anchor="ctr">
            <a:noAutofit/>
          </a:bodyPr>
          <a:lstStyle/>
          <a:p>
            <a:pPr algn="ctr"/>
            <a:r>
              <a:rPr lang="ja-JP" altLang="en-US" sz="1100" b="1" dirty="0">
                <a:latin typeface="游ゴシック" panose="020B0400000000000000" pitchFamily="50" charset="-128"/>
                <a:ea typeface="游ゴシック" panose="020B0400000000000000" pitchFamily="50" charset="-128"/>
              </a:rPr>
              <a:t>大阪府健康づくり推進条例第</a:t>
            </a:r>
            <a:r>
              <a:rPr lang="en-US" altLang="ja-JP" sz="1100" b="1" dirty="0">
                <a:latin typeface="游ゴシック" panose="020B0400000000000000" pitchFamily="50" charset="-128"/>
                <a:ea typeface="游ゴシック" panose="020B0400000000000000" pitchFamily="50" charset="-128"/>
              </a:rPr>
              <a:t>19</a:t>
            </a:r>
            <a:r>
              <a:rPr lang="ja-JP" altLang="en-US" sz="1100" b="1" dirty="0">
                <a:latin typeface="游ゴシック" panose="020B0400000000000000" pitchFamily="50" charset="-128"/>
                <a:ea typeface="游ゴシック" panose="020B0400000000000000" pitchFamily="50" charset="-128"/>
              </a:rPr>
              <a:t>条に基づく年次報告（本報告書）</a:t>
            </a:r>
            <a:endParaRPr lang="ja-JP" altLang="en-US" sz="1100" dirty="0">
              <a:latin typeface="游ゴシック" panose="020B0400000000000000" pitchFamily="50" charset="-128"/>
              <a:ea typeface="游ゴシック" panose="020B0400000000000000" pitchFamily="50" charset="-128"/>
            </a:endParaRPr>
          </a:p>
        </p:txBody>
      </p:sp>
      <p:sp>
        <p:nvSpPr>
          <p:cNvPr id="21" name="テキスト ボックス 20"/>
          <p:cNvSpPr txBox="1"/>
          <p:nvPr/>
        </p:nvSpPr>
        <p:spPr>
          <a:xfrm>
            <a:off x="874850" y="5541490"/>
            <a:ext cx="2232000" cy="432000"/>
          </a:xfrm>
          <a:prstGeom prst="roundRect">
            <a:avLst>
              <a:gd name="adj" fmla="val 0"/>
            </a:avLst>
          </a:prstGeom>
          <a:noFill/>
          <a:ln w="6350">
            <a:noFill/>
          </a:ln>
        </p:spPr>
        <p:txBody>
          <a:bodyPr wrap="none" lIns="18000" tIns="0" rIns="18000" bIns="18000" rtlCol="0" anchor="t">
            <a:noAutofit/>
          </a:bodyPr>
          <a:lstStyle/>
          <a:p>
            <a:r>
              <a:rPr lang="ja-JP" altLang="en-US" sz="1000" dirty="0">
                <a:latin typeface="游ゴシック" panose="020B0400000000000000" pitchFamily="50" charset="-128"/>
                <a:ea typeface="游ゴシック" panose="020B0400000000000000" pitchFamily="50" charset="-128"/>
              </a:rPr>
              <a:t>健康づくりに関する</a:t>
            </a:r>
            <a:endParaRPr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目標の達成状況及び施策の実施状況</a:t>
            </a:r>
            <a:endParaRPr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a:t>
            </a:r>
            <a:r>
              <a:rPr lang="en-US" altLang="ja-JP" sz="1000" dirty="0">
                <a:latin typeface="游ゴシック" panose="020B0400000000000000" pitchFamily="50" charset="-128"/>
                <a:ea typeface="游ゴシック" panose="020B0400000000000000" pitchFamily="50" charset="-128"/>
              </a:rPr>
              <a:t>PDCA</a:t>
            </a:r>
            <a:r>
              <a:rPr lang="ja-JP" altLang="en-US" sz="1000" dirty="0">
                <a:latin typeface="游ゴシック" panose="020B0400000000000000" pitchFamily="50" charset="-128"/>
                <a:ea typeface="游ゴシック" panose="020B0400000000000000" pitchFamily="50" charset="-128"/>
              </a:rPr>
              <a:t>進捗管理票）</a:t>
            </a:r>
          </a:p>
        </p:txBody>
      </p:sp>
      <p:sp>
        <p:nvSpPr>
          <p:cNvPr id="22" name="テキスト ボックス 21"/>
          <p:cNvSpPr txBox="1"/>
          <p:nvPr/>
        </p:nvSpPr>
        <p:spPr>
          <a:xfrm>
            <a:off x="3790546" y="5541490"/>
            <a:ext cx="2232000" cy="432000"/>
          </a:xfrm>
          <a:prstGeom prst="roundRect">
            <a:avLst>
              <a:gd name="adj" fmla="val 0"/>
            </a:avLst>
          </a:prstGeom>
          <a:noFill/>
          <a:ln w="6350">
            <a:noFill/>
          </a:ln>
        </p:spPr>
        <p:txBody>
          <a:bodyPr wrap="none" lIns="18000" tIns="0" rIns="18000" bIns="18000" rtlCol="0" anchor="t">
            <a:noAutofit/>
          </a:bodyPr>
          <a:lstStyle/>
          <a:p>
            <a:r>
              <a:rPr lang="ja-JP" altLang="en-US" sz="1000" dirty="0">
                <a:latin typeface="游ゴシック" panose="020B0400000000000000" pitchFamily="50" charset="-128"/>
                <a:ea typeface="游ゴシック" panose="020B0400000000000000" pitchFamily="50" charset="-128"/>
              </a:rPr>
              <a:t>歯科口腔保健に関する</a:t>
            </a:r>
            <a:endParaRPr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目標の達成状況及び施策の実施状況</a:t>
            </a:r>
            <a:endParaRPr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a:t>
            </a:r>
            <a:r>
              <a:rPr lang="en-US" altLang="ja-JP" sz="1000" dirty="0">
                <a:latin typeface="游ゴシック" panose="020B0400000000000000" pitchFamily="50" charset="-128"/>
                <a:ea typeface="游ゴシック" panose="020B0400000000000000" pitchFamily="50" charset="-128"/>
              </a:rPr>
              <a:t>PDCA</a:t>
            </a:r>
            <a:r>
              <a:rPr lang="ja-JP" altLang="en-US" sz="1000" dirty="0">
                <a:latin typeface="游ゴシック" panose="020B0400000000000000" pitchFamily="50" charset="-128"/>
                <a:ea typeface="游ゴシック" panose="020B0400000000000000" pitchFamily="50" charset="-128"/>
              </a:rPr>
              <a:t>進捗管理票）</a:t>
            </a:r>
          </a:p>
        </p:txBody>
      </p:sp>
      <p:sp>
        <p:nvSpPr>
          <p:cNvPr id="23" name="テキスト ボックス 22"/>
          <p:cNvSpPr txBox="1"/>
          <p:nvPr/>
        </p:nvSpPr>
        <p:spPr>
          <a:xfrm>
            <a:off x="6705134" y="5541490"/>
            <a:ext cx="2232000" cy="432000"/>
          </a:xfrm>
          <a:prstGeom prst="roundRect">
            <a:avLst>
              <a:gd name="adj" fmla="val 0"/>
            </a:avLst>
          </a:prstGeom>
          <a:noFill/>
          <a:ln w="6350">
            <a:noFill/>
          </a:ln>
        </p:spPr>
        <p:txBody>
          <a:bodyPr wrap="none" lIns="18000" tIns="0" rIns="18000" bIns="18000" rtlCol="0" anchor="t">
            <a:noAutofit/>
          </a:bodyPr>
          <a:lstStyle/>
          <a:p>
            <a:r>
              <a:rPr lang="ja-JP" altLang="en-US" sz="1000" dirty="0">
                <a:latin typeface="游ゴシック" panose="020B0400000000000000" pitchFamily="50" charset="-128"/>
                <a:ea typeface="游ゴシック" panose="020B0400000000000000" pitchFamily="50" charset="-128"/>
              </a:rPr>
              <a:t>食育に関する</a:t>
            </a:r>
            <a:endParaRPr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目標の達成状況及び施策の実施状況</a:t>
            </a:r>
            <a:endParaRPr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a:t>
            </a:r>
            <a:r>
              <a:rPr lang="en-US" altLang="ja-JP" sz="1000" dirty="0">
                <a:latin typeface="游ゴシック" panose="020B0400000000000000" pitchFamily="50" charset="-128"/>
                <a:ea typeface="游ゴシック" panose="020B0400000000000000" pitchFamily="50" charset="-128"/>
              </a:rPr>
              <a:t>PDCA</a:t>
            </a:r>
            <a:r>
              <a:rPr lang="ja-JP" altLang="en-US" sz="1000" dirty="0">
                <a:latin typeface="游ゴシック" panose="020B0400000000000000" pitchFamily="50" charset="-128"/>
                <a:ea typeface="游ゴシック" panose="020B0400000000000000" pitchFamily="50" charset="-128"/>
              </a:rPr>
              <a:t>進捗管理票）</a:t>
            </a:r>
            <a:endParaRPr lang="en-US" altLang="ja-JP" sz="1000" dirty="0">
              <a:latin typeface="游ゴシック" panose="020B0400000000000000" pitchFamily="50" charset="-128"/>
              <a:ea typeface="游ゴシック" panose="020B0400000000000000" pitchFamily="50" charset="-128"/>
            </a:endParaRPr>
          </a:p>
        </p:txBody>
      </p:sp>
      <p:sp>
        <p:nvSpPr>
          <p:cNvPr id="24" name="下矢印 23"/>
          <p:cNvSpPr/>
          <p:nvPr/>
        </p:nvSpPr>
        <p:spPr>
          <a:xfrm>
            <a:off x="1560979" y="5393493"/>
            <a:ext cx="864000" cy="108000"/>
          </a:xfrm>
          <a:prstGeom prst="downArrow">
            <a:avLst>
              <a:gd name="adj1" fmla="val 100000"/>
              <a:gd name="adj2" fmla="val 10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游ゴシック" panose="020B0400000000000000" pitchFamily="50" charset="-128"/>
              <a:ea typeface="游ゴシック" panose="020B0400000000000000" pitchFamily="50" charset="-128"/>
            </a:endParaRPr>
          </a:p>
        </p:txBody>
      </p:sp>
      <p:sp>
        <p:nvSpPr>
          <p:cNvPr id="25" name="下矢印 24"/>
          <p:cNvSpPr/>
          <p:nvPr/>
        </p:nvSpPr>
        <p:spPr>
          <a:xfrm>
            <a:off x="4482723" y="5393493"/>
            <a:ext cx="864000" cy="108000"/>
          </a:xfrm>
          <a:prstGeom prst="downArrow">
            <a:avLst>
              <a:gd name="adj1" fmla="val 100000"/>
              <a:gd name="adj2" fmla="val 10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游ゴシック" panose="020B0400000000000000" pitchFamily="50" charset="-128"/>
              <a:ea typeface="游ゴシック" panose="020B0400000000000000" pitchFamily="50" charset="-128"/>
            </a:endParaRPr>
          </a:p>
        </p:txBody>
      </p:sp>
      <p:sp>
        <p:nvSpPr>
          <p:cNvPr id="26" name="下矢印 25"/>
          <p:cNvSpPr/>
          <p:nvPr/>
        </p:nvSpPr>
        <p:spPr>
          <a:xfrm>
            <a:off x="7395332" y="5393493"/>
            <a:ext cx="864000" cy="108000"/>
          </a:xfrm>
          <a:prstGeom prst="downArrow">
            <a:avLst>
              <a:gd name="adj1" fmla="val 100000"/>
              <a:gd name="adj2" fmla="val 10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游ゴシック" panose="020B0400000000000000" pitchFamily="50" charset="-128"/>
              <a:ea typeface="游ゴシック" panose="020B0400000000000000" pitchFamily="50" charset="-128"/>
            </a:endParaRPr>
          </a:p>
        </p:txBody>
      </p:sp>
      <p:sp>
        <p:nvSpPr>
          <p:cNvPr id="3" name="曲折矢印 2"/>
          <p:cNvSpPr/>
          <p:nvPr/>
        </p:nvSpPr>
        <p:spPr>
          <a:xfrm rot="10800000">
            <a:off x="7096849" y="6079234"/>
            <a:ext cx="720000" cy="432000"/>
          </a:xfrm>
          <a:prstGeom prst="bentArrow">
            <a:avLst>
              <a:gd name="adj1" fmla="val 19120"/>
              <a:gd name="adj2" fmla="val 25000"/>
              <a:gd name="adj3" fmla="val 25000"/>
              <a:gd name="adj4" fmla="val 34457"/>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游ゴシック" panose="020B0400000000000000" pitchFamily="50" charset="-128"/>
              <a:ea typeface="游ゴシック" panose="020B0400000000000000" pitchFamily="50" charset="-128"/>
            </a:endParaRPr>
          </a:p>
        </p:txBody>
      </p:sp>
      <p:sp>
        <p:nvSpPr>
          <p:cNvPr id="27" name="曲折矢印 26"/>
          <p:cNvSpPr/>
          <p:nvPr/>
        </p:nvSpPr>
        <p:spPr>
          <a:xfrm rot="10800000" flipH="1">
            <a:off x="2010499" y="6079234"/>
            <a:ext cx="720000" cy="432000"/>
          </a:xfrm>
          <a:prstGeom prst="bentArrow">
            <a:avLst>
              <a:gd name="adj1" fmla="val 20223"/>
              <a:gd name="adj2" fmla="val 25000"/>
              <a:gd name="adj3" fmla="val 25000"/>
              <a:gd name="adj4" fmla="val 34457"/>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游ゴシック" panose="020B0400000000000000" pitchFamily="50" charset="-128"/>
              <a:ea typeface="游ゴシック" panose="020B0400000000000000" pitchFamily="50" charset="-128"/>
            </a:endParaRPr>
          </a:p>
        </p:txBody>
      </p:sp>
      <p:sp>
        <p:nvSpPr>
          <p:cNvPr id="29" name="下矢印 28"/>
          <p:cNvSpPr/>
          <p:nvPr/>
        </p:nvSpPr>
        <p:spPr>
          <a:xfrm flipH="1">
            <a:off x="4763115" y="6079234"/>
            <a:ext cx="288000" cy="180000"/>
          </a:xfrm>
          <a:prstGeom prst="downArrow">
            <a:avLst>
              <a:gd name="adj1" fmla="val 30156"/>
              <a:gd name="adj2" fmla="val 50000"/>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游ゴシック" panose="020B0400000000000000" pitchFamily="50" charset="-128"/>
              <a:ea typeface="游ゴシック" panose="020B0400000000000000" pitchFamily="50" charset="-128"/>
            </a:endParaRPr>
          </a:p>
        </p:txBody>
      </p:sp>
      <p:sp>
        <p:nvSpPr>
          <p:cNvPr id="28" name="テキスト ボックス 27"/>
          <p:cNvSpPr txBox="1"/>
          <p:nvPr/>
        </p:nvSpPr>
        <p:spPr>
          <a:xfrm>
            <a:off x="265198" y="3879585"/>
            <a:ext cx="9360000" cy="504000"/>
          </a:xfrm>
          <a:prstGeom prst="roundRect">
            <a:avLst>
              <a:gd name="adj" fmla="val 0"/>
            </a:avLst>
          </a:prstGeom>
          <a:noFill/>
          <a:ln w="12700">
            <a:noFill/>
          </a:ln>
        </p:spPr>
        <p:txBody>
          <a:bodyPr wrap="square" lIns="72000" tIns="72000" rIns="72000" bIns="72000" rtlCol="0" anchor="t">
            <a:noAutofit/>
          </a:bodyPr>
          <a:lstStyle/>
          <a:p>
            <a:r>
              <a:rPr lang="ja-JP" altLang="en-US" sz="1200" dirty="0">
                <a:latin typeface="游ゴシック" panose="020B0400000000000000" pitchFamily="50" charset="-128"/>
                <a:ea typeface="游ゴシック" panose="020B0400000000000000" pitchFamily="50" charset="-128"/>
              </a:rPr>
              <a:t>　本報告書の掲載内容は、３つの計画のそれぞれの審議会において審議・承認された、健康づくりに関する目標の達成状況及び施策の実施状況（令和４年度 </a:t>
            </a:r>
            <a:r>
              <a:rPr lang="en-US" altLang="ja-JP" sz="1200" dirty="0">
                <a:latin typeface="游ゴシック" panose="020B0400000000000000" pitchFamily="50" charset="-128"/>
                <a:ea typeface="游ゴシック" panose="020B0400000000000000" pitchFamily="50" charset="-128"/>
              </a:rPr>
              <a:t>PDCA</a:t>
            </a:r>
            <a:r>
              <a:rPr lang="ja-JP" altLang="en-US" sz="1200" dirty="0">
                <a:latin typeface="游ゴシック" panose="020B0400000000000000" pitchFamily="50" charset="-128"/>
                <a:ea typeface="游ゴシック" panose="020B0400000000000000" pitchFamily="50" charset="-128"/>
              </a:rPr>
              <a:t>進捗管理票）で構成されています。</a:t>
            </a: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3</a:t>
            </a:fld>
            <a:endParaRPr kumimoji="1" lang="ja-JP" altLang="en-US"/>
          </a:p>
        </p:txBody>
      </p:sp>
      <p:sp>
        <p:nvSpPr>
          <p:cNvPr id="31" name="テキスト ボックス 30"/>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a:solidFill>
                  <a:schemeClr val="bg1"/>
                </a:solidFill>
                <a:latin typeface="游ゴシック" panose="020B0400000000000000" pitchFamily="50" charset="-128"/>
                <a:ea typeface="游ゴシック" panose="020B0400000000000000" pitchFamily="50" charset="-128"/>
              </a:rPr>
              <a:t>大阪府健康づくり推進条例第</a:t>
            </a:r>
            <a:r>
              <a:rPr lang="en-US" altLang="ja-JP" sz="1100" b="1" dirty="0">
                <a:solidFill>
                  <a:schemeClr val="bg1"/>
                </a:solidFill>
                <a:latin typeface="游ゴシック" panose="020B0400000000000000" pitchFamily="50" charset="-128"/>
                <a:ea typeface="游ゴシック" panose="020B0400000000000000" pitchFamily="50" charset="-128"/>
              </a:rPr>
              <a:t>19</a:t>
            </a:r>
            <a:r>
              <a:rPr lang="ja-JP" altLang="en-US" sz="1100" b="1" dirty="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a:solidFill>
                  <a:schemeClr val="bg1"/>
                </a:solidFill>
                <a:latin typeface="游ゴシック" panose="020B0400000000000000" pitchFamily="50" charset="-128"/>
                <a:ea typeface="游ゴシック" panose="020B0400000000000000" pitchFamily="50" charset="-128"/>
              </a:rPr>
              <a:t>〈</a:t>
            </a:r>
            <a:r>
              <a:rPr lang="ja-JP" altLang="en-US" sz="1100" b="1" dirty="0">
                <a:solidFill>
                  <a:schemeClr val="bg1"/>
                </a:solidFill>
                <a:latin typeface="游ゴシック" panose="020B0400000000000000" pitchFamily="50" charset="-128"/>
                <a:ea typeface="游ゴシック" panose="020B0400000000000000" pitchFamily="50" charset="-128"/>
              </a:rPr>
              <a:t>令和</a:t>
            </a:r>
            <a:r>
              <a:rPr lang="en-US" altLang="ja-JP" sz="1100" b="1" dirty="0">
                <a:solidFill>
                  <a:schemeClr val="bg1"/>
                </a:solidFill>
                <a:latin typeface="游ゴシック" panose="020B0400000000000000" pitchFamily="50" charset="-128"/>
                <a:ea typeface="游ゴシック" panose="020B0400000000000000" pitchFamily="50" charset="-128"/>
              </a:rPr>
              <a:t>5</a:t>
            </a:r>
            <a:r>
              <a:rPr lang="ja-JP" altLang="en-US" sz="1100" b="1" dirty="0">
                <a:solidFill>
                  <a:schemeClr val="bg1"/>
                </a:solidFill>
                <a:latin typeface="游ゴシック" panose="020B0400000000000000" pitchFamily="50" charset="-128"/>
                <a:ea typeface="游ゴシック" panose="020B0400000000000000" pitchFamily="50" charset="-128"/>
              </a:rPr>
              <a:t>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pic>
        <p:nvPicPr>
          <p:cNvPr id="30" name="図 29"/>
          <p:cNvPicPr>
            <a:picLocks noChangeAspect="1"/>
          </p:cNvPicPr>
          <p:nvPr/>
        </p:nvPicPr>
        <p:blipFill>
          <a:blip r:embed="rId2"/>
          <a:stretch>
            <a:fillRect/>
          </a:stretch>
        </p:blipFill>
        <p:spPr>
          <a:xfrm>
            <a:off x="8582603" y="358877"/>
            <a:ext cx="1100769" cy="360000"/>
          </a:xfrm>
          <a:prstGeom prst="rect">
            <a:avLst/>
          </a:prstGeom>
        </p:spPr>
      </p:pic>
    </p:spTree>
    <p:extLst>
      <p:ext uri="{BB962C8B-B14F-4D97-AF65-F5344CB8AC3E}">
        <p14:creationId xmlns:p14="http://schemas.microsoft.com/office/powerpoint/2010/main" val="5860436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147463464"/>
              </p:ext>
            </p:extLst>
          </p:nvPr>
        </p:nvGraphicFramePr>
        <p:xfrm>
          <a:off x="477311" y="434454"/>
          <a:ext cx="8928000" cy="519816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5040000">
                <a:tc>
                  <a:txBody>
                    <a:bodyPr/>
                    <a:lstStyle/>
                    <a:p>
                      <a:pPr>
                        <a:lnSpc>
                          <a:spcPct val="1000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ct val="100000"/>
                        </a:lnSpc>
                      </a:pPr>
                      <a:r>
                        <a:rPr kumimoji="1" lang="ja-JP" altLang="en-US" sz="1600" baseline="0" dirty="0">
                          <a:latin typeface="+mn-ea"/>
                          <a:ea typeface="+mn-ea"/>
                        </a:rPr>
                        <a:t>取組</a:t>
                      </a: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受診率向上に向けた市町村支援</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■府民の主体的な健康意識の向上と実践を促す健康アプリ「アスマイル」を全市町村において展開、けんしん受診等に応じて電子マネー等と交換できるポイントを付与</a:t>
                      </a:r>
                      <a:r>
                        <a:rPr kumimoji="1" lang="en-US" altLang="ja-JP" sz="1100" b="1" baseline="0" dirty="0">
                          <a:solidFill>
                            <a:schemeClr val="tx1"/>
                          </a:solidFill>
                          <a:latin typeface="+mn-ea"/>
                          <a:ea typeface="+mn-ea"/>
                        </a:rPr>
                        <a:t>【</a:t>
                      </a:r>
                      <a:r>
                        <a:rPr kumimoji="1" lang="ja-JP" altLang="en-US" sz="1100" b="1" baseline="0" dirty="0">
                          <a:solidFill>
                            <a:schemeClr val="tx1"/>
                          </a:solidFill>
                          <a:latin typeface="+mn-ea"/>
                          <a:ea typeface="+mn-ea"/>
                        </a:rPr>
                        <a:t>今年度目標会員数：</a:t>
                      </a:r>
                      <a:r>
                        <a:rPr kumimoji="1" lang="en-US" altLang="ja-JP" sz="1100" b="1" baseline="0" dirty="0">
                          <a:solidFill>
                            <a:schemeClr val="tx1"/>
                          </a:solidFill>
                          <a:latin typeface="+mn-ea"/>
                          <a:ea typeface="+mn-ea"/>
                        </a:rPr>
                        <a:t>50</a:t>
                      </a:r>
                      <a:r>
                        <a:rPr kumimoji="1" lang="ja-JP" altLang="en-US" sz="1100" b="1" baseline="0" dirty="0">
                          <a:solidFill>
                            <a:schemeClr val="tx1"/>
                          </a:solidFill>
                          <a:latin typeface="+mn-ea"/>
                          <a:ea typeface="+mn-ea"/>
                        </a:rPr>
                        <a:t>万人　実績：</a:t>
                      </a:r>
                      <a:r>
                        <a:rPr kumimoji="1" lang="en-US" altLang="ja-JP" sz="1100" b="1" baseline="0" dirty="0">
                          <a:solidFill>
                            <a:schemeClr val="tx1"/>
                          </a:solidFill>
                          <a:latin typeface="+mn-ea"/>
                          <a:ea typeface="+mn-ea"/>
                        </a:rPr>
                        <a:t>39</a:t>
                      </a:r>
                      <a:r>
                        <a:rPr kumimoji="1" lang="ja-JP" altLang="en-US" sz="1100" b="1" baseline="0" dirty="0">
                          <a:solidFill>
                            <a:schemeClr val="tx1"/>
                          </a:solidFill>
                          <a:latin typeface="+mn-ea"/>
                          <a:ea typeface="+mn-ea"/>
                        </a:rPr>
                        <a:t>万人（</a:t>
                      </a:r>
                      <a:r>
                        <a:rPr kumimoji="1" lang="en-US" altLang="ja-JP" sz="1100" b="1" baseline="0" dirty="0">
                          <a:solidFill>
                            <a:schemeClr val="tx1"/>
                          </a:solidFill>
                          <a:latin typeface="+mn-ea"/>
                          <a:ea typeface="+mn-ea"/>
                        </a:rPr>
                        <a:t>R6.2</a:t>
                      </a:r>
                      <a:r>
                        <a:rPr kumimoji="1" lang="ja-JP" altLang="en-US" sz="1100" b="1" baseline="0" dirty="0">
                          <a:solidFill>
                            <a:schemeClr val="tx1"/>
                          </a:solidFill>
                          <a:latin typeface="+mn-ea"/>
                          <a:ea typeface="+mn-ea"/>
                        </a:rPr>
                        <a:t>現在）</a:t>
                      </a:r>
                      <a:r>
                        <a:rPr kumimoji="1" lang="en-US" altLang="ja-JP" sz="11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■「がん検診の精度管理センター事業」を通じて、</a:t>
                      </a:r>
                      <a:r>
                        <a:rPr kumimoji="1" lang="ja-JP" altLang="en-US" sz="1100" b="1" strike="noStrike" baseline="0" dirty="0">
                          <a:solidFill>
                            <a:schemeClr val="tx1"/>
                          </a:solidFill>
                          <a:latin typeface="+mn-ea"/>
                          <a:ea typeface="+mn-ea"/>
                        </a:rPr>
                        <a:t>市町村向けに研修会を開催したほか、各市町村の状況に応じた</a:t>
                      </a:r>
                      <a:r>
                        <a:rPr kumimoji="1" lang="ja-JP" altLang="en-US" sz="1100" b="1" baseline="0" dirty="0">
                          <a:solidFill>
                            <a:schemeClr val="tx1"/>
                          </a:solidFill>
                          <a:latin typeface="+mn-ea"/>
                          <a:ea typeface="+mn-ea"/>
                        </a:rPr>
                        <a:t>啓発資材作成・提供や個別受診勧奨実施に向けた助言等による支援を実施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■医師会と連携し、かかりつけ医による特定健診受診勧奨の推進</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strike="noStrike" baseline="0" dirty="0">
                          <a:solidFill>
                            <a:schemeClr val="tx1"/>
                          </a:solidFill>
                          <a:latin typeface="+mn-ea"/>
                          <a:ea typeface="+mn-ea"/>
                        </a:rPr>
                        <a:t>■</a:t>
                      </a:r>
                      <a:r>
                        <a:rPr kumimoji="1" lang="en-US" altLang="ja-JP" sz="1100" b="1" strike="noStrike" baseline="0" dirty="0">
                          <a:solidFill>
                            <a:schemeClr val="tx1"/>
                          </a:solidFill>
                          <a:latin typeface="+mn-ea"/>
                          <a:ea typeface="+mn-ea"/>
                        </a:rPr>
                        <a:t>KDB</a:t>
                      </a:r>
                      <a:r>
                        <a:rPr kumimoji="1" lang="ja-JP" altLang="en-US" sz="1100" b="1" strike="noStrike" baseline="0" dirty="0">
                          <a:solidFill>
                            <a:schemeClr val="tx1"/>
                          </a:solidFill>
                          <a:latin typeface="+mn-ea"/>
                          <a:ea typeface="+mn-ea"/>
                        </a:rPr>
                        <a:t>等を活用し、地域ごとの分析ができるよう、地図上で保健指導データを可視化した「地域差見える化ツール」をアップデートし市町村に提供するとともに、市町村のデータを踏まえた保健事業の推進を図るセミナーを開催</a:t>
                      </a:r>
                      <a:endParaRPr kumimoji="1" lang="en-US" altLang="ja-JP" sz="1100" b="1" strike="noStrik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医療保険者と連携し、特定健診・レセプトデータを収集分析するとともに、保健事業担当者説明会においてデータの読み解きポイントを解説。加えて、市町村単位でのより詳細な分析のために、特定健診情報等を格納する</a:t>
                      </a:r>
                      <a:r>
                        <a:rPr kumimoji="1" lang="en-US" altLang="ja-JP" sz="1100" b="1" baseline="0" dirty="0">
                          <a:solidFill>
                            <a:schemeClr val="tx1"/>
                          </a:solidFill>
                          <a:latin typeface="+mn-ea"/>
                          <a:ea typeface="+mn-ea"/>
                        </a:rPr>
                        <a:t>NDB</a:t>
                      </a:r>
                      <a:r>
                        <a:rPr kumimoji="1" lang="ja-JP" altLang="en-US" sz="1100" b="1" baseline="0" dirty="0">
                          <a:solidFill>
                            <a:schemeClr val="tx1"/>
                          </a:solidFill>
                          <a:latin typeface="+mn-ea"/>
                          <a:ea typeface="+mn-ea"/>
                        </a:rPr>
                        <a:t>データ（特別抽出）も分析</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職域等における受診促進</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■がん検診の受診率向上を目的に経営者向けチラシや健康担当者向けハンドブック、動画を活用した周知、啓発</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■保険者協議会において、特定健診受診率向上につながる研修を実施</a:t>
                      </a:r>
                      <a:endParaRPr kumimoji="1" lang="en-US" altLang="ja-JP" sz="1100" b="1" strike="sngStrike"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■民間企業等（生保会社等）との連携により、がん検診受診推進員を活用したがん検診の普及</a:t>
                      </a:r>
                      <a:r>
                        <a:rPr kumimoji="1" lang="en-US" altLang="ja-JP" sz="1100" b="1" baseline="0" dirty="0">
                          <a:solidFill>
                            <a:schemeClr val="tx1"/>
                          </a:solidFill>
                          <a:latin typeface="+mn-ea"/>
                          <a:ea typeface="+mn-ea"/>
                        </a:rPr>
                        <a:t>【</a:t>
                      </a:r>
                      <a:r>
                        <a:rPr kumimoji="1" lang="ja-JP" altLang="en-US" sz="1100" b="1" baseline="0" dirty="0">
                          <a:solidFill>
                            <a:schemeClr val="tx1"/>
                          </a:solidFill>
                          <a:latin typeface="+mn-ea"/>
                          <a:ea typeface="+mn-ea"/>
                        </a:rPr>
                        <a:t>連携企業</a:t>
                      </a:r>
                      <a:r>
                        <a:rPr kumimoji="1" lang="en-US" altLang="ja-JP" sz="1100" b="1" baseline="0" dirty="0">
                          <a:solidFill>
                            <a:schemeClr val="tx1"/>
                          </a:solidFill>
                          <a:latin typeface="+mn-ea"/>
                          <a:ea typeface="+mn-ea"/>
                        </a:rPr>
                        <a:t>10</a:t>
                      </a:r>
                      <a:r>
                        <a:rPr kumimoji="1" lang="ja-JP" altLang="en-US" sz="1100" b="1" baseline="0" dirty="0">
                          <a:solidFill>
                            <a:schemeClr val="tx1"/>
                          </a:solidFill>
                          <a:latin typeface="+mn-ea"/>
                          <a:ea typeface="+mn-ea"/>
                        </a:rPr>
                        <a:t>社</a:t>
                      </a:r>
                      <a:r>
                        <a:rPr kumimoji="1" lang="en-US" altLang="ja-JP" sz="1100" b="1" baseline="0" dirty="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■府として、がん対策推進企業アクションの推進パートナー企業に登録</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u="none" baseline="0" dirty="0">
                          <a:solidFill>
                            <a:schemeClr val="tx1"/>
                          </a:solidFill>
                          <a:latin typeface="+mn-ea"/>
                          <a:ea typeface="+mn-ea"/>
                        </a:rPr>
                        <a:t>《</a:t>
                      </a:r>
                      <a:r>
                        <a:rPr kumimoji="1" lang="ja-JP" altLang="en-US" sz="1200" i="0" u="sng" baseline="0" dirty="0">
                          <a:solidFill>
                            <a:schemeClr val="tx1"/>
                          </a:solidFill>
                          <a:latin typeface="+mn-ea"/>
                          <a:ea typeface="+mn-ea"/>
                        </a:rPr>
                        <a:t>医療保険者等における受診促進</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■府の健康づくり施策と医療保険者の取組みとの連携を図るため、国民健康保険団体連合会との共同により、大阪府保険者協議会の事務局を運営</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■がん検診と特定健診の同時受診等、身近に受診できる機会を創出</a:t>
                      </a:r>
                      <a:r>
                        <a:rPr kumimoji="1" lang="en-US" altLang="ja-JP" sz="1100" b="1" baseline="0" dirty="0">
                          <a:solidFill>
                            <a:schemeClr val="tx1"/>
                          </a:solidFill>
                          <a:latin typeface="+mn-ea"/>
                          <a:ea typeface="+mn-ea"/>
                        </a:rPr>
                        <a:t>【</a:t>
                      </a:r>
                      <a:r>
                        <a:rPr kumimoji="1" lang="ja-JP" altLang="en-US" sz="1100" b="1" baseline="0" dirty="0">
                          <a:solidFill>
                            <a:schemeClr val="tx1"/>
                          </a:solidFill>
                          <a:latin typeface="+mn-ea"/>
                          <a:ea typeface="+mn-ea"/>
                        </a:rPr>
                        <a:t>実施市町村数</a:t>
                      </a:r>
                      <a:r>
                        <a:rPr kumimoji="1" lang="en-US" altLang="ja-JP" sz="1100" b="1" baseline="0" dirty="0">
                          <a:solidFill>
                            <a:schemeClr val="tx1"/>
                          </a:solidFill>
                          <a:latin typeface="+mn-ea"/>
                          <a:ea typeface="+mn-ea"/>
                        </a:rPr>
                        <a:t>34</a:t>
                      </a:r>
                      <a:r>
                        <a:rPr kumimoji="1" lang="ja-JP" altLang="en-US" sz="1100" b="1" baseline="0" dirty="0">
                          <a:solidFill>
                            <a:schemeClr val="tx1"/>
                          </a:solidFill>
                          <a:latin typeface="+mn-ea"/>
                          <a:ea typeface="+mn-ea"/>
                        </a:rPr>
                        <a:t>市町</a:t>
                      </a:r>
                      <a:r>
                        <a:rPr kumimoji="1" lang="en-US" altLang="ja-JP" sz="11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■市町村や民間企業等との連携により、チラシ配布やオンライン上での講演会等の啓発を通じて、効果的な受診勧奨を実施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■保険者・市町村と連携し、被扶養者に大腸がん検診キットを送付し、集団での特定健診と大腸がん検診を同時実施</a:t>
                      </a:r>
                      <a:r>
                        <a:rPr kumimoji="1" lang="en-US" altLang="ja-JP" sz="1100" b="1" baseline="0" dirty="0">
                          <a:solidFill>
                            <a:schemeClr val="tx1"/>
                          </a:solidFill>
                          <a:latin typeface="+mn-ea"/>
                          <a:ea typeface="+mn-ea"/>
                        </a:rPr>
                        <a:t>【51</a:t>
                      </a:r>
                      <a:r>
                        <a:rPr kumimoji="1" lang="ja-JP" altLang="en-US" sz="1100" b="1" baseline="0" dirty="0">
                          <a:solidFill>
                            <a:schemeClr val="tx1"/>
                          </a:solidFill>
                          <a:latin typeface="+mn-ea"/>
                          <a:ea typeface="+mn-ea"/>
                        </a:rPr>
                        <a:t>名受診</a:t>
                      </a:r>
                      <a:r>
                        <a:rPr kumimoji="1" lang="en-US" altLang="ja-JP" sz="1100" b="1" baseline="0" dirty="0">
                          <a:solidFill>
                            <a:schemeClr val="tx1"/>
                          </a:solidFill>
                          <a:latin typeface="+mn-ea"/>
                          <a:ea typeface="+mn-ea"/>
                        </a:rPr>
                        <a:t>】</a:t>
                      </a: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ライフステージに応じた普及啓発</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■市町村における乳幼児健診や学校等を活用した保健指導等の普及啓発を実施</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■日々の健康づくりの実践に役立つ情報を配信するオンラインセミナー「健活おおさかセミナー」のうち</a:t>
                      </a:r>
                      <a:r>
                        <a:rPr kumimoji="1" lang="en-US" altLang="ja-JP" sz="1100" b="1" baseline="0" dirty="0">
                          <a:solidFill>
                            <a:schemeClr val="tx1"/>
                          </a:solidFill>
                          <a:latin typeface="+mn-ea"/>
                          <a:ea typeface="+mn-ea"/>
                        </a:rPr>
                        <a:t>1</a:t>
                      </a:r>
                      <a:r>
                        <a:rPr kumimoji="1" lang="ja-JP" altLang="en-US" sz="1100" b="1" baseline="0" dirty="0">
                          <a:solidFill>
                            <a:schemeClr val="tx1"/>
                          </a:solidFill>
                          <a:latin typeface="+mn-ea"/>
                          <a:ea typeface="+mn-ea"/>
                        </a:rPr>
                        <a:t>回を「がん予防」をテーマに開催</a:t>
                      </a:r>
                      <a:r>
                        <a:rPr kumimoji="1" lang="en-US" altLang="ja-JP" sz="1100" b="1" baseline="0" dirty="0">
                          <a:solidFill>
                            <a:schemeClr val="tx1"/>
                          </a:solidFill>
                          <a:latin typeface="+mn-ea"/>
                          <a:ea typeface="+mn-ea"/>
                        </a:rPr>
                        <a:t>【3,602</a:t>
                      </a:r>
                      <a:r>
                        <a:rPr kumimoji="1" lang="ja-JP" altLang="en-US" sz="1100" b="1" baseline="0" dirty="0">
                          <a:solidFill>
                            <a:schemeClr val="tx1"/>
                          </a:solidFill>
                          <a:latin typeface="+mn-ea"/>
                          <a:ea typeface="+mn-ea"/>
                        </a:rPr>
                        <a:t>回視聴</a:t>
                      </a:r>
                      <a:r>
                        <a:rPr kumimoji="1" lang="en-US" altLang="ja-JP" sz="1100" b="1" baseline="0" dirty="0">
                          <a:solidFill>
                            <a:schemeClr val="tx1"/>
                          </a:solidFill>
                          <a:latin typeface="+mn-ea"/>
                          <a:ea typeface="+mn-ea"/>
                        </a:rPr>
                        <a:t>】</a:t>
                      </a:r>
                      <a:endParaRPr kumimoji="1" lang="ja-JP" altLang="en-US"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grpSp>
        <p:nvGrpSpPr>
          <p:cNvPr id="22" name="グループ化 21"/>
          <p:cNvGrpSpPr/>
          <p:nvPr/>
        </p:nvGrpSpPr>
        <p:grpSpPr>
          <a:xfrm>
            <a:off x="586435" y="3535158"/>
            <a:ext cx="792000" cy="720000"/>
            <a:chOff x="-2122749" y="3293333"/>
            <a:chExt cx="792000" cy="720000"/>
          </a:xfrm>
        </p:grpSpPr>
        <p:sp>
          <p:nvSpPr>
            <p:cNvPr id="23" name="角丸四角形 22"/>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a:ln w="0"/>
                  <a:solidFill>
                    <a:srgbClr val="193F61"/>
                  </a:solidFill>
                  <a:latin typeface="+mn-ea"/>
                </a:rPr>
                <a:t>本年度評価</a:t>
              </a:r>
              <a:endParaRPr kumimoji="1" lang="en-US" altLang="ja-JP" sz="1100" b="1" spc="-100" dirty="0">
                <a:ln w="0"/>
                <a:solidFill>
                  <a:srgbClr val="193F61"/>
                </a:solidFill>
                <a:latin typeface="+mn-ea"/>
              </a:endParaRPr>
            </a:p>
            <a:p>
              <a:pPr algn="ctr"/>
              <a:endParaRPr kumimoji="1" lang="en-US" altLang="ja-JP" sz="500" b="1" spc="-100" dirty="0">
                <a:ln w="0"/>
                <a:solidFill>
                  <a:srgbClr val="193F61"/>
                </a:solidFill>
                <a:latin typeface="+mn-ea"/>
              </a:endParaRPr>
            </a:p>
            <a:p>
              <a:pPr algn="ctr">
                <a:lnSpc>
                  <a:spcPts val="1600"/>
                </a:lnSpc>
              </a:pPr>
              <a:r>
                <a:rPr kumimoji="1" lang="ja-JP" altLang="en-US" sz="1400" b="1" spc="-100" dirty="0">
                  <a:ln w="0"/>
                  <a:solidFill>
                    <a:srgbClr val="193F61"/>
                  </a:solidFill>
                  <a:latin typeface="+mn-ea"/>
                </a:rPr>
                <a:t>概ね</a:t>
              </a:r>
              <a:endParaRPr kumimoji="1" lang="en-US" altLang="ja-JP" sz="1400" b="1" spc="-100" dirty="0">
                <a:ln w="0"/>
                <a:solidFill>
                  <a:srgbClr val="193F61"/>
                </a:solidFill>
                <a:latin typeface="+mn-ea"/>
              </a:endParaRPr>
            </a:p>
            <a:p>
              <a:pPr algn="ctr">
                <a:lnSpc>
                  <a:spcPts val="1600"/>
                </a:lnSpc>
              </a:pPr>
              <a:r>
                <a:rPr kumimoji="1" lang="ja-JP" altLang="en-US" sz="1400" b="1" spc="-250" dirty="0">
                  <a:ln w="0"/>
                  <a:solidFill>
                    <a:srgbClr val="193F61"/>
                  </a:solidFill>
                  <a:latin typeface="+mn-ea"/>
                </a:rPr>
                <a:t>予定</a:t>
              </a:r>
              <a:r>
                <a:rPr kumimoji="1" lang="ja-JP" altLang="en-US" sz="1400" b="1" spc="-350" dirty="0">
                  <a:ln w="0"/>
                  <a:solidFill>
                    <a:srgbClr val="193F61"/>
                  </a:solidFill>
                  <a:latin typeface="+mn-ea"/>
                </a:rPr>
                <a:t>どおり</a:t>
              </a:r>
            </a:p>
          </p:txBody>
        </p:sp>
        <p:cxnSp>
          <p:nvCxnSpPr>
            <p:cNvPr id="24" name="直線コネクタ 23"/>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30</a:t>
            </a:fld>
            <a:endParaRPr kumimoji="1" lang="ja-JP" altLang="en-US"/>
          </a:p>
        </p:txBody>
      </p:sp>
    </p:spTree>
    <p:extLst>
      <p:ext uri="{BB962C8B-B14F-4D97-AF65-F5344CB8AC3E}">
        <p14:creationId xmlns:p14="http://schemas.microsoft.com/office/powerpoint/2010/main" val="31249628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4050932065"/>
              </p:ext>
            </p:extLst>
          </p:nvPr>
        </p:nvGraphicFramePr>
        <p:xfrm>
          <a:off x="477311" y="434454"/>
          <a:ext cx="8928000" cy="385344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9729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今後の</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課題等</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■全国と比較して低位にある「けんしん受診率」の向上　</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■民間企業等との連携による職域等におけるがん検診の受診促進</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次年度の主な取組</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■アスマイルにおいて、参加者数</a:t>
                      </a:r>
                      <a:r>
                        <a:rPr kumimoji="1" lang="en-US" altLang="ja-JP" sz="1100" b="1" baseline="0" dirty="0">
                          <a:solidFill>
                            <a:schemeClr val="tx1"/>
                          </a:solidFill>
                          <a:latin typeface="+mn-ea"/>
                          <a:ea typeface="+mn-ea"/>
                        </a:rPr>
                        <a:t>70</a:t>
                      </a:r>
                      <a:r>
                        <a:rPr kumimoji="1" lang="ja-JP" altLang="en-US" sz="1100" b="1" baseline="0" dirty="0">
                          <a:solidFill>
                            <a:schemeClr val="tx1"/>
                          </a:solidFill>
                          <a:latin typeface="+mn-ea"/>
                          <a:ea typeface="+mn-ea"/>
                        </a:rPr>
                        <a:t>万人達成（令和</a:t>
                      </a:r>
                      <a:r>
                        <a:rPr kumimoji="1" lang="en-US" altLang="ja-JP" sz="1100" b="1" baseline="0" dirty="0">
                          <a:solidFill>
                            <a:schemeClr val="tx1"/>
                          </a:solidFill>
                          <a:latin typeface="+mn-ea"/>
                          <a:ea typeface="+mn-ea"/>
                        </a:rPr>
                        <a:t>7</a:t>
                      </a:r>
                      <a:r>
                        <a:rPr kumimoji="1" lang="ja-JP" altLang="en-US" sz="1100" b="1" baseline="0" dirty="0">
                          <a:solidFill>
                            <a:schemeClr val="tx1"/>
                          </a:solidFill>
                          <a:latin typeface="+mn-ea"/>
                          <a:ea typeface="+mn-ea"/>
                        </a:rPr>
                        <a:t>年度末）に向けたより魅力的なコンテンツを提供</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■保健事業担当者説明会において、保健事業担当者のデータ分析、読み解き能力の向上をめざす</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■動画等啓発資材を活用した職域のがん検診普及啓発</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■中小企業に健康経営セミナー等を通じた啓発の実施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■民間企業等と連携したがん検診受診推進員養成のほか、大学生・社会人向けセミナーを開催して検診の必要性を周知</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■大学と連携し、女子大学生を対象に、子宮頸がん検診の受診を促すとともに、がん検診の重要性について理解してもらう啓発を実施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■保険者・市町村と連携し、被扶養者向けがん検診受診促進事業の展開</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136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最終予算（案）</a:t>
                      </a:r>
                      <a:endParaRPr kumimoji="1" lang="en-US" altLang="ja-JP"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（主要事業）</a:t>
                      </a:r>
                      <a:endParaRPr kumimoji="1" lang="en-US" altLang="ja-JP"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a:solidFill>
                            <a:schemeClr val="tx1"/>
                          </a:solidFill>
                          <a:latin typeface="+mn-ea"/>
                          <a:ea typeface="+mn-ea"/>
                        </a:rPr>
                        <a:t>がん検診普及事業（</a:t>
                      </a:r>
                      <a:r>
                        <a:rPr kumimoji="1" lang="en-US" altLang="ja-JP" sz="1100" baseline="0" dirty="0">
                          <a:solidFill>
                            <a:schemeClr val="tx1"/>
                          </a:solidFill>
                          <a:latin typeface="+mn-ea"/>
                          <a:ea typeface="+mn-ea"/>
                        </a:rPr>
                        <a:t>1,504</a:t>
                      </a:r>
                      <a:r>
                        <a:rPr kumimoji="1" lang="ja-JP" altLang="en-US" sz="1100" baseline="0" dirty="0">
                          <a:solidFill>
                            <a:schemeClr val="tx1"/>
                          </a:solidFill>
                          <a:latin typeface="+mn-ea"/>
                          <a:ea typeface="+mn-ea"/>
                        </a:rPr>
                        <a:t>千円）、がん検診精度管理委託事業（</a:t>
                      </a:r>
                      <a:r>
                        <a:rPr kumimoji="1" lang="en-US" altLang="ja-JP" sz="1100" baseline="0" dirty="0">
                          <a:solidFill>
                            <a:schemeClr val="tx1"/>
                          </a:solidFill>
                          <a:latin typeface="+mn-ea"/>
                          <a:ea typeface="+mn-ea"/>
                        </a:rPr>
                        <a:t>57,354</a:t>
                      </a:r>
                      <a:r>
                        <a:rPr kumimoji="1" lang="ja-JP" altLang="en-US" sz="1100" baseline="0" dirty="0">
                          <a:solidFill>
                            <a:schemeClr val="tx1"/>
                          </a:solidFill>
                          <a:latin typeface="+mn-ea"/>
                          <a:ea typeface="+mn-ea"/>
                        </a:rPr>
                        <a:t>千円）、組織型検診体制推進事業（</a:t>
                      </a:r>
                      <a:r>
                        <a:rPr kumimoji="1" lang="en-US" altLang="ja-JP" sz="1100" baseline="0" dirty="0">
                          <a:solidFill>
                            <a:schemeClr val="tx1"/>
                          </a:solidFill>
                          <a:latin typeface="+mn-ea"/>
                          <a:ea typeface="+mn-ea"/>
                        </a:rPr>
                        <a:t>10,951</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aseline="0" dirty="0">
                          <a:solidFill>
                            <a:schemeClr val="tx1"/>
                          </a:solidFill>
                          <a:latin typeface="+mn-ea"/>
                          <a:ea typeface="+mn-ea"/>
                        </a:rPr>
                        <a:t>がん検診受診促進事業（</a:t>
                      </a:r>
                      <a:r>
                        <a:rPr kumimoji="1" lang="en-US" altLang="ja-JP" sz="1100" baseline="0" dirty="0">
                          <a:solidFill>
                            <a:schemeClr val="tx1"/>
                          </a:solidFill>
                          <a:latin typeface="+mn-ea"/>
                          <a:ea typeface="+mn-ea"/>
                        </a:rPr>
                        <a:t>5,700</a:t>
                      </a:r>
                      <a:r>
                        <a:rPr kumimoji="1" lang="ja-JP" altLang="en-US" sz="1100" baseline="0" dirty="0">
                          <a:solidFill>
                            <a:schemeClr val="tx1"/>
                          </a:solidFill>
                          <a:latin typeface="+mn-ea"/>
                          <a:ea typeface="+mn-ea"/>
                        </a:rPr>
                        <a:t>千円）、大阪府健康づくり支援プラットフォーム整備等事業（</a:t>
                      </a:r>
                      <a:r>
                        <a:rPr kumimoji="1" lang="en-US" altLang="ja-JP" sz="1100" baseline="0" dirty="0">
                          <a:solidFill>
                            <a:schemeClr val="tx1"/>
                          </a:solidFill>
                          <a:latin typeface="+mn-ea"/>
                          <a:ea typeface="+mn-ea"/>
                        </a:rPr>
                        <a:t>570,750</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aseline="0" dirty="0">
                          <a:solidFill>
                            <a:schemeClr val="tx1"/>
                          </a:solidFill>
                          <a:latin typeface="+mn-ea"/>
                          <a:ea typeface="+mn-ea"/>
                        </a:rPr>
                        <a:t>健康格差の解決プログラム促進事業（</a:t>
                      </a:r>
                      <a:r>
                        <a:rPr kumimoji="1" lang="en-US" altLang="ja-JP" sz="1100" baseline="0" dirty="0">
                          <a:solidFill>
                            <a:schemeClr val="tx1"/>
                          </a:solidFill>
                          <a:latin typeface="+mn-ea"/>
                          <a:ea typeface="+mn-ea"/>
                        </a:rPr>
                        <a:t>39,220</a:t>
                      </a:r>
                      <a:r>
                        <a:rPr kumimoji="1" lang="ja-JP" altLang="en-US" sz="1100" baseline="0" dirty="0">
                          <a:solidFill>
                            <a:schemeClr val="tx1"/>
                          </a:solidFill>
                          <a:latin typeface="+mn-ea"/>
                          <a:ea typeface="+mn-ea"/>
                        </a:rPr>
                        <a:t>千円の内数）、循環器疾患予防研究業務委託事業（</a:t>
                      </a:r>
                      <a:r>
                        <a:rPr kumimoji="1" lang="en-US" altLang="ja-JP" sz="1100" baseline="0" dirty="0">
                          <a:solidFill>
                            <a:schemeClr val="tx1"/>
                          </a:solidFill>
                          <a:latin typeface="+mn-ea"/>
                          <a:ea typeface="+mn-ea"/>
                        </a:rPr>
                        <a:t>32,656</a:t>
                      </a:r>
                      <a:r>
                        <a:rPr kumimoji="1" lang="ja-JP" altLang="en-US" sz="1100" baseline="0" dirty="0">
                          <a:solidFill>
                            <a:schemeClr val="tx1"/>
                          </a:solidFill>
                          <a:latin typeface="+mn-ea"/>
                          <a:ea typeface="+mn-ea"/>
                        </a:rPr>
                        <a:t>千円の内数）、</a:t>
                      </a:r>
                      <a:endParaRPr kumimoji="1" lang="en-US" altLang="ja-JP" sz="1100" baseline="0" dirty="0">
                        <a:solidFill>
                          <a:schemeClr val="tx1"/>
                        </a:solidFill>
                        <a:latin typeface="+mn-ea"/>
                        <a:ea typeface="+mn-ea"/>
                      </a:endParaRPr>
                    </a:p>
                    <a:p>
                      <a:pPr>
                        <a:lnSpc>
                          <a:spcPct val="100000"/>
                        </a:lnSpc>
                      </a:pPr>
                      <a:r>
                        <a:rPr kumimoji="1" lang="ja-JP" altLang="en-US" sz="1100" baseline="0" dirty="0">
                          <a:solidFill>
                            <a:schemeClr val="tx1"/>
                          </a:solidFill>
                          <a:latin typeface="+mn-ea"/>
                          <a:ea typeface="+mn-ea"/>
                        </a:rPr>
                        <a:t>国保ヘルスアップ支援事業［市町村保健事業への介入支援事業（</a:t>
                      </a:r>
                      <a:r>
                        <a:rPr kumimoji="1" lang="en-US" altLang="ja-JP" sz="1100" baseline="0" dirty="0">
                          <a:solidFill>
                            <a:schemeClr val="tx1"/>
                          </a:solidFill>
                          <a:latin typeface="+mn-ea"/>
                          <a:ea typeface="+mn-ea"/>
                        </a:rPr>
                        <a:t>9,152</a:t>
                      </a:r>
                      <a:r>
                        <a:rPr kumimoji="1" lang="ja-JP" altLang="en-US" sz="1100" baseline="0" dirty="0">
                          <a:solidFill>
                            <a:schemeClr val="tx1"/>
                          </a:solidFill>
                          <a:latin typeface="+mn-ea"/>
                          <a:ea typeface="+mn-ea"/>
                        </a:rPr>
                        <a:t>千円）、保健事業の促進・充実を図るための人材の確保・育成事業（</a:t>
                      </a:r>
                      <a:r>
                        <a:rPr kumimoji="1" lang="en-US" altLang="ja-JP" sz="1100" baseline="0" dirty="0">
                          <a:solidFill>
                            <a:schemeClr val="tx1"/>
                          </a:solidFill>
                          <a:latin typeface="+mn-ea"/>
                          <a:ea typeface="+mn-ea"/>
                        </a:rPr>
                        <a:t>12,347</a:t>
                      </a:r>
                      <a:r>
                        <a:rPr kumimoji="1" lang="ja-JP" altLang="en-US" sz="1100" baseline="0" dirty="0">
                          <a:solidFill>
                            <a:schemeClr val="tx1"/>
                          </a:solidFill>
                          <a:latin typeface="+mn-ea"/>
                          <a:ea typeface="+mn-ea"/>
                        </a:rPr>
                        <a:t>千円）</a:t>
                      </a:r>
                      <a:r>
                        <a:rPr kumimoji="1" lang="en-US" altLang="ja-JP" sz="1100" baseline="0" dirty="0">
                          <a:solidFill>
                            <a:schemeClr val="tx1"/>
                          </a:solidFill>
                          <a:latin typeface="+mn-ea"/>
                          <a:ea typeface="+mn-ea"/>
                        </a:rPr>
                        <a:t>]</a:t>
                      </a:r>
                      <a:r>
                        <a:rPr kumimoji="1" lang="ja-JP" altLang="en-US" sz="1100" baseline="0" dirty="0">
                          <a:solidFill>
                            <a:schemeClr val="tx1"/>
                          </a:solidFill>
                          <a:latin typeface="+mn-ea"/>
                          <a:ea typeface="+mn-ea"/>
                        </a:rPr>
                        <a:t>、地域と医師会との連携強化事業（</a:t>
                      </a:r>
                      <a:r>
                        <a:rPr kumimoji="1" lang="en-US" altLang="ja-JP" sz="1100" baseline="0" dirty="0">
                          <a:solidFill>
                            <a:schemeClr val="tx1"/>
                          </a:solidFill>
                          <a:latin typeface="+mn-ea"/>
                          <a:ea typeface="+mn-ea"/>
                        </a:rPr>
                        <a:t>12,000</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31</a:t>
            </a:fld>
            <a:endParaRPr kumimoji="1" lang="ja-JP" altLang="en-US"/>
          </a:p>
        </p:txBody>
      </p:sp>
    </p:spTree>
    <p:extLst>
      <p:ext uri="{BB962C8B-B14F-4D97-AF65-F5344CB8AC3E}">
        <p14:creationId xmlns:p14="http://schemas.microsoft.com/office/powerpoint/2010/main" val="34262535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　　２　生活習慣病の早期発見・重症化予防</a:t>
            </a:r>
          </a:p>
        </p:txBody>
      </p:sp>
      <p:sp>
        <p:nvSpPr>
          <p:cNvPr id="15" name="正方形/長方形 14"/>
          <p:cNvSpPr/>
          <p:nvPr/>
        </p:nvSpPr>
        <p:spPr>
          <a:xfrm>
            <a:off x="129324" y="777702"/>
            <a:ext cx="5400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（２）重症化予防</a:t>
            </a:r>
            <a:r>
              <a:rPr kumimoji="1" lang="ja-JP" altLang="en-US" sz="2000" b="1" dirty="0">
                <a:solidFill>
                  <a:schemeClr val="bg1"/>
                </a:solidFill>
              </a:rPr>
              <a:t>　</a:t>
            </a:r>
            <a:r>
              <a:rPr kumimoji="1" lang="ja-JP" altLang="en-US" sz="1600" b="1" dirty="0">
                <a:solidFill>
                  <a:schemeClr val="bg1"/>
                </a:solidFill>
              </a:rPr>
              <a:t>計画 </a:t>
            </a:r>
            <a:r>
              <a:rPr kumimoji="1" lang="en-US" altLang="ja-JP" sz="1600" b="1" dirty="0">
                <a:solidFill>
                  <a:schemeClr val="bg1"/>
                </a:solidFill>
              </a:rPr>
              <a:t>P.62-63</a:t>
            </a:r>
          </a:p>
        </p:txBody>
      </p:sp>
      <p:sp>
        <p:nvSpPr>
          <p:cNvPr id="17" name="正方形/長方形 16"/>
          <p:cNvSpPr/>
          <p:nvPr/>
        </p:nvSpPr>
        <p:spPr>
          <a:xfrm>
            <a:off x="363222" y="2248447"/>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559542"/>
            <a:ext cx="8856000" cy="504000"/>
          </a:xfrm>
          <a:prstGeom prst="rect">
            <a:avLst/>
          </a:prstGeom>
        </p:spPr>
        <p:txBody>
          <a:bodyPr wrap="square" lIns="36000" tIns="72000" rIns="36000" bIns="36000">
            <a:noAutofit/>
          </a:bodyPr>
          <a:lstStyle/>
          <a:p>
            <a:r>
              <a:rPr lang="ja-JP" altLang="en-US" sz="1200" b="1" dirty="0">
                <a:latin typeface="+mn-ea"/>
              </a:rPr>
              <a:t>▽けんしんの結果、疾患（高血圧・メタボリックシンドローム・糖尿病・脂質異常症等）が見つかった場合、速やかに医療機関</a:t>
            </a:r>
            <a:endParaRPr lang="en-US" altLang="ja-JP" sz="1200" b="1" dirty="0">
              <a:latin typeface="+mn-ea"/>
            </a:endParaRPr>
          </a:p>
          <a:p>
            <a:r>
              <a:rPr lang="ja-JP" altLang="en-US" sz="1200" b="1" dirty="0">
                <a:latin typeface="+mn-ea"/>
              </a:rPr>
              <a:t>　を受診するとともに、疾患に応じて継続的な治療を受けます。</a:t>
            </a:r>
          </a:p>
        </p:txBody>
      </p:sp>
      <p:sp>
        <p:nvSpPr>
          <p:cNvPr id="24" name="正方形/長方形 23"/>
          <p:cNvSpPr/>
          <p:nvPr/>
        </p:nvSpPr>
        <p:spPr>
          <a:xfrm>
            <a:off x="363222" y="3223513"/>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行政等が取り組む数値目標</a:t>
            </a:r>
            <a:r>
              <a:rPr lang="en-US" altLang="ja-JP" sz="1600" b="1" dirty="0">
                <a:latin typeface="+mn-ea"/>
              </a:rPr>
              <a:t>】</a:t>
            </a:r>
            <a:endParaRPr lang="ja-JP" altLang="en-US" sz="1600" b="1" dirty="0">
              <a:latin typeface="+mn-ea"/>
            </a:endParaRPr>
          </a:p>
        </p:txBody>
      </p:sp>
      <p:graphicFrame>
        <p:nvGraphicFramePr>
          <p:cNvPr id="25" name="表 24"/>
          <p:cNvGraphicFramePr>
            <a:graphicFrameLocks noGrp="1"/>
          </p:cNvGraphicFramePr>
          <p:nvPr/>
        </p:nvGraphicFramePr>
        <p:xfrm>
          <a:off x="532234" y="3585676"/>
          <a:ext cx="8820000" cy="1249218"/>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060000">
                  <a:extLst>
                    <a:ext uri="{9D8B030D-6E8A-4147-A177-3AD203B41FA5}">
                      <a16:colId xmlns:a16="http://schemas.microsoft.com/office/drawing/2014/main" val="20001"/>
                    </a:ext>
                  </a:extLst>
                </a:gridCol>
                <a:gridCol w="1980000">
                  <a:extLst>
                    <a:ext uri="{9D8B030D-6E8A-4147-A177-3AD203B41FA5}">
                      <a16:colId xmlns:a16="http://schemas.microsoft.com/office/drawing/2014/main" val="1104546935"/>
                    </a:ext>
                  </a:extLst>
                </a:gridCol>
                <a:gridCol w="1980000">
                  <a:extLst>
                    <a:ext uri="{9D8B030D-6E8A-4147-A177-3AD203B41FA5}">
                      <a16:colId xmlns:a16="http://schemas.microsoft.com/office/drawing/2014/main" val="20002"/>
                    </a:ext>
                  </a:extLst>
                </a:gridCol>
                <a:gridCol w="1440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a:effectLst/>
                          <a:latin typeface="+mn-ea"/>
                          <a:ea typeface="+mn-ea"/>
                        </a:rPr>
                        <a:t>2023</a:t>
                      </a:r>
                      <a:r>
                        <a:rPr lang="ja-JP" sz="1200" dirty="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mn-cs"/>
                        </a:rPr>
                        <a:t>22</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rPr>
                        <a:t>生活習慣による疾患（高血圧・糖尿病等）に係る未治療者の割合（☆）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a:solidFill>
                            <a:schemeClr val="tx1"/>
                          </a:solidFill>
                          <a:effectLst/>
                          <a:latin typeface="+mn-ea"/>
                          <a:ea typeface="+mn-ea"/>
                        </a:rPr>
                        <a:t>高血圧</a:t>
                      </a:r>
                      <a:r>
                        <a:rPr lang="en-US" altLang="ja-JP" sz="1200" b="1" dirty="0">
                          <a:solidFill>
                            <a:schemeClr val="tx1"/>
                          </a:solidFill>
                          <a:effectLst/>
                          <a:latin typeface="+mn-ea"/>
                          <a:ea typeface="+mn-ea"/>
                        </a:rPr>
                        <a:t>38.0%</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H26</a:t>
                      </a:r>
                      <a:r>
                        <a:rPr lang="ja-JP" altLang="en-US" sz="1200" b="1" dirty="0">
                          <a:solidFill>
                            <a:schemeClr val="tx1"/>
                          </a:solidFill>
                          <a:effectLst/>
                          <a:latin typeface="+mn-ea"/>
                          <a:ea typeface="+mn-ea"/>
                        </a:rPr>
                        <a:t>）</a:t>
                      </a:r>
                      <a:endParaRPr lang="en-US" altLang="ja-JP" sz="1200" b="1" dirty="0">
                        <a:solidFill>
                          <a:schemeClr val="tx1"/>
                        </a:solidFill>
                        <a:effectLst/>
                        <a:latin typeface="+mn-ea"/>
                        <a:ea typeface="+mn-ea"/>
                      </a:endParaRPr>
                    </a:p>
                    <a:p>
                      <a:pPr algn="ctr" fontAlgn="auto">
                        <a:lnSpc>
                          <a:spcPts val="1600"/>
                        </a:lnSpc>
                        <a:spcAft>
                          <a:spcPts val="0"/>
                        </a:spcAft>
                      </a:pPr>
                      <a:r>
                        <a:rPr lang="ja-JP" altLang="en-US" sz="1200" b="1" dirty="0">
                          <a:solidFill>
                            <a:schemeClr val="tx1"/>
                          </a:solidFill>
                          <a:effectLst/>
                          <a:latin typeface="+mn-ea"/>
                          <a:ea typeface="+mn-ea"/>
                        </a:rPr>
                        <a:t>糖尿病</a:t>
                      </a:r>
                      <a:r>
                        <a:rPr lang="en-US" altLang="ja-JP" sz="1200" b="1" dirty="0">
                          <a:solidFill>
                            <a:schemeClr val="tx1"/>
                          </a:solidFill>
                          <a:effectLst/>
                          <a:latin typeface="+mn-ea"/>
                          <a:ea typeface="+mn-ea"/>
                        </a:rPr>
                        <a:t>36.0%</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H26</a:t>
                      </a:r>
                      <a:r>
                        <a:rPr lang="ja-JP" altLang="en-US" sz="1200" b="1" dirty="0">
                          <a:solidFill>
                            <a:schemeClr val="tx1"/>
                          </a:solidFill>
                          <a:effectLst/>
                          <a:latin typeface="+mn-ea"/>
                          <a:ea typeface="+mn-ea"/>
                        </a:rPr>
                        <a:t>）</a:t>
                      </a:r>
                      <a:endParaRPr lang="en-US" altLang="ja-JP" sz="1200" b="1" dirty="0">
                        <a:solidFill>
                          <a:schemeClr val="tx1"/>
                        </a:solidFill>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200" b="1" dirty="0">
                          <a:solidFill>
                            <a:schemeClr val="tx1"/>
                          </a:solidFill>
                          <a:effectLst/>
                          <a:latin typeface="+mn-ea"/>
                          <a:ea typeface="+mn-ea"/>
                        </a:rPr>
                        <a:t>脂質異常症</a:t>
                      </a:r>
                      <a:r>
                        <a:rPr lang="en-US" altLang="ja-JP" sz="1200" b="1" dirty="0">
                          <a:solidFill>
                            <a:schemeClr val="tx1"/>
                          </a:solidFill>
                          <a:effectLst/>
                          <a:latin typeface="+mn-ea"/>
                          <a:ea typeface="+mn-ea"/>
                        </a:rPr>
                        <a:t>78.2%</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H26</a:t>
                      </a:r>
                      <a:r>
                        <a:rPr lang="ja-JP" altLang="en-US" sz="1200" b="1" dirty="0">
                          <a:solidFill>
                            <a:schemeClr val="tx1"/>
                          </a:solidFill>
                          <a:effectLst/>
                          <a:latin typeface="+mn-ea"/>
                          <a:ea typeface="+mn-ea"/>
                        </a:rPr>
                        <a:t>）</a:t>
                      </a:r>
                      <a:endParaRPr lang="en-US" altLang="ja-JP" sz="1200" b="1" dirty="0">
                        <a:solidFill>
                          <a:schemeClr val="tx1"/>
                        </a:solidFill>
                        <a:effectLst/>
                        <a:latin typeface="+mn-ea"/>
                        <a:ea typeface="+mn-ea"/>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a:solidFill>
                            <a:schemeClr val="tx1"/>
                          </a:solidFill>
                          <a:effectLst/>
                          <a:latin typeface="+mn-ea"/>
                          <a:ea typeface="+mn-ea"/>
                        </a:rPr>
                        <a:t>高血圧</a:t>
                      </a:r>
                      <a:r>
                        <a:rPr lang="en-US" altLang="ja-JP" sz="1200" b="1" dirty="0">
                          <a:solidFill>
                            <a:schemeClr val="tx1"/>
                          </a:solidFill>
                          <a:effectLst/>
                          <a:latin typeface="+mn-ea"/>
                          <a:ea typeface="+mn-ea"/>
                        </a:rPr>
                        <a:t>36.3%</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R2</a:t>
                      </a:r>
                      <a:r>
                        <a:rPr lang="ja-JP" altLang="en-US" sz="1200" b="1" dirty="0">
                          <a:solidFill>
                            <a:schemeClr val="tx1"/>
                          </a:solidFill>
                          <a:effectLst/>
                          <a:latin typeface="+mn-ea"/>
                          <a:ea typeface="+mn-ea"/>
                        </a:rPr>
                        <a:t>）</a:t>
                      </a:r>
                      <a:endParaRPr lang="en-US" altLang="ja-JP" sz="1200" b="1" dirty="0">
                        <a:solidFill>
                          <a:schemeClr val="tx1"/>
                        </a:solidFill>
                        <a:effectLst/>
                        <a:latin typeface="+mn-ea"/>
                        <a:ea typeface="+mn-ea"/>
                      </a:endParaRPr>
                    </a:p>
                    <a:p>
                      <a:pPr algn="ctr" fontAlgn="auto">
                        <a:lnSpc>
                          <a:spcPts val="1600"/>
                        </a:lnSpc>
                        <a:spcAft>
                          <a:spcPts val="0"/>
                        </a:spcAft>
                      </a:pPr>
                      <a:r>
                        <a:rPr lang="ja-JP" altLang="en-US" sz="1200" b="1" dirty="0">
                          <a:solidFill>
                            <a:schemeClr val="tx1"/>
                          </a:solidFill>
                          <a:effectLst/>
                          <a:latin typeface="+mn-ea"/>
                          <a:ea typeface="+mn-ea"/>
                        </a:rPr>
                        <a:t>糖尿病</a:t>
                      </a:r>
                      <a:r>
                        <a:rPr lang="en-US" altLang="ja-JP" sz="1200" b="1" dirty="0">
                          <a:solidFill>
                            <a:schemeClr val="tx1"/>
                          </a:solidFill>
                          <a:effectLst/>
                          <a:latin typeface="+mn-ea"/>
                          <a:ea typeface="+mn-ea"/>
                        </a:rPr>
                        <a:t>34.2%</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R2</a:t>
                      </a:r>
                      <a:r>
                        <a:rPr lang="ja-JP" altLang="en-US" sz="1200" b="1" dirty="0">
                          <a:solidFill>
                            <a:schemeClr val="tx1"/>
                          </a:solidFill>
                          <a:effectLst/>
                          <a:latin typeface="+mn-ea"/>
                          <a:ea typeface="+mn-ea"/>
                        </a:rPr>
                        <a:t>）</a:t>
                      </a:r>
                      <a:endParaRPr lang="en-US" altLang="ja-JP" sz="1200" b="1" dirty="0">
                        <a:solidFill>
                          <a:schemeClr val="tx1"/>
                        </a:solidFill>
                        <a:effectLst/>
                        <a:latin typeface="+mn-ea"/>
                        <a:ea typeface="+mn-ea"/>
                      </a:endParaRPr>
                    </a:p>
                    <a:p>
                      <a:pPr algn="ctr" fontAlgn="auto">
                        <a:lnSpc>
                          <a:spcPts val="1600"/>
                        </a:lnSpc>
                        <a:spcAft>
                          <a:spcPts val="0"/>
                        </a:spcAft>
                      </a:pPr>
                      <a:r>
                        <a:rPr lang="ja-JP" altLang="en-US" sz="1200" b="1" dirty="0">
                          <a:solidFill>
                            <a:schemeClr val="tx1"/>
                          </a:solidFill>
                          <a:effectLst/>
                          <a:latin typeface="+mn-ea"/>
                          <a:ea typeface="+mn-ea"/>
                        </a:rPr>
                        <a:t>脂質異常症</a:t>
                      </a:r>
                      <a:r>
                        <a:rPr lang="en-US" altLang="ja-JP" sz="1200" b="1" dirty="0">
                          <a:solidFill>
                            <a:schemeClr val="tx1"/>
                          </a:solidFill>
                          <a:effectLst/>
                          <a:latin typeface="+mn-ea"/>
                          <a:ea typeface="+mn-ea"/>
                        </a:rPr>
                        <a:t>66.8%</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R2</a:t>
                      </a:r>
                      <a:r>
                        <a:rPr lang="ja-JP" altLang="en-US" sz="1200" b="1" dirty="0">
                          <a:solidFill>
                            <a:schemeClr val="tx1"/>
                          </a:solidFill>
                          <a:effectLst/>
                          <a:latin typeface="+mn-ea"/>
                          <a:ea typeface="+mn-ea"/>
                        </a:rPr>
                        <a:t>）</a:t>
                      </a:r>
                      <a:endParaRPr lang="en-US" altLang="ja-JP" sz="1200" b="1" dirty="0">
                        <a:solidFill>
                          <a:schemeClr val="tx1"/>
                        </a:solidFill>
                        <a:effectLst/>
                        <a:latin typeface="+mn-ea"/>
                        <a:ea typeface="+mn-ea"/>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a:solidFill>
                            <a:schemeClr val="tx1"/>
                          </a:solidFill>
                          <a:effectLst/>
                          <a:latin typeface="+mn-ea"/>
                          <a:ea typeface="+mn-ea"/>
                        </a:rPr>
                        <a:t>減少</a:t>
                      </a:r>
                      <a:endParaRPr lang="en-US" altLang="ja-JP" sz="1100" b="1" dirty="0">
                        <a:solidFill>
                          <a:schemeClr val="tx1"/>
                        </a:solidFill>
                        <a:effectLst/>
                        <a:latin typeface="+mn-ea"/>
                        <a:ea typeface="+mn-ea"/>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23</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cs typeface="HG丸ｺﾞｼｯｸM-PRO"/>
                        </a:rPr>
                        <a:t>特定保健指導の実施率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13.1%</a:t>
                      </a:r>
                      <a:r>
                        <a:rPr lang="ja-JP"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H27</a:t>
                      </a:r>
                      <a:r>
                        <a:rPr lang="ja-JP"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游ゴシック" panose="020B0400000000000000" pitchFamily="50" charset="-128"/>
                          <a:ea typeface="+mn-ea"/>
                          <a:cs typeface="HG丸ｺﾞｼｯｸM-PRO"/>
                        </a:rPr>
                        <a:t>22.1%</a:t>
                      </a:r>
                      <a:r>
                        <a:rPr lang="ja-JP" altLang="en-US" sz="1200" b="1" dirty="0">
                          <a:solidFill>
                            <a:schemeClr val="tx1"/>
                          </a:solidFill>
                          <a:effectLst/>
                          <a:latin typeface="游ゴシック" panose="020B0400000000000000" pitchFamily="50" charset="-128"/>
                          <a:ea typeface="+mn-ea"/>
                          <a:cs typeface="HG丸ｺﾞｼｯｸM-PRO"/>
                        </a:rPr>
                        <a:t>（</a:t>
                      </a:r>
                      <a:r>
                        <a:rPr lang="en-US" altLang="ja-JP" sz="1200" b="1" dirty="0">
                          <a:solidFill>
                            <a:schemeClr val="tx1"/>
                          </a:solidFill>
                          <a:effectLst/>
                          <a:latin typeface="+mn-ea"/>
                          <a:ea typeface="+mn-ea"/>
                        </a:rPr>
                        <a:t>R3</a:t>
                      </a:r>
                      <a:r>
                        <a:rPr lang="ja-JP" altLang="en-US" sz="1200" b="1" dirty="0">
                          <a:solidFill>
                            <a:schemeClr val="tx1"/>
                          </a:solidFill>
                          <a:effectLst/>
                          <a:latin typeface="游ゴシック" panose="020B0400000000000000" pitchFamily="50" charset="-128"/>
                          <a:ea typeface="+mn-ea"/>
                          <a:cs typeface="HG丸ｺﾞｼｯｸM-PRO"/>
                        </a:rPr>
                        <a:t>）</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45%</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bl>
          </a:graphicData>
        </a:graphic>
      </p:graphicFrame>
      <p:sp>
        <p:nvSpPr>
          <p:cNvPr id="26" name="正方形/長方形 25"/>
          <p:cNvSpPr/>
          <p:nvPr/>
        </p:nvSpPr>
        <p:spPr>
          <a:xfrm>
            <a:off x="6046918" y="3287953"/>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p>
        </p:txBody>
      </p:sp>
      <p:graphicFrame>
        <p:nvGraphicFramePr>
          <p:cNvPr id="27" name="表 26"/>
          <p:cNvGraphicFramePr>
            <a:graphicFrameLocks noGrp="1"/>
          </p:cNvGraphicFramePr>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a:latin typeface="+mn-ea"/>
                          <a:ea typeface="+mn-ea"/>
                        </a:rPr>
                        <a:t>現状･課題</a:t>
                      </a:r>
                      <a:endParaRPr kumimoji="1" lang="en-US" altLang="ja-JP" sz="1600" baseline="0" dirty="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a:solidFill>
                            <a:schemeClr val="tx1"/>
                          </a:solidFill>
                          <a:latin typeface="+mn-ea"/>
                          <a:ea typeface="+mn-ea"/>
                        </a:rPr>
                        <a:t>◆ 糖尿病や高血圧、脂質異常症などは未治療者が多い状況にあり、疾患に対する正しい理解促進と重症化予防に向けた継続的な治療等の取組み強化が重要です。</a:t>
                      </a:r>
                    </a:p>
                    <a:p>
                      <a:pPr marL="174625" indent="-174625">
                        <a:lnSpc>
                          <a:spcPct val="100000"/>
                        </a:lnSpc>
                      </a:pPr>
                      <a:endParaRPr kumimoji="1" lang="ja-JP" altLang="en-US" sz="1200" b="1" baseline="0" dirty="0">
                        <a:solidFill>
                          <a:schemeClr val="tx1"/>
                        </a:solidFill>
                        <a:latin typeface="+mn-ea"/>
                        <a:ea typeface="+mn-ea"/>
                      </a:endParaRPr>
                    </a:p>
                    <a:p>
                      <a:pPr marL="174625" indent="-174625">
                        <a:lnSpc>
                          <a:spcPct val="100000"/>
                        </a:lnSpc>
                      </a:pPr>
                      <a:r>
                        <a:rPr kumimoji="1" lang="ja-JP" altLang="en-US" sz="1200" b="1" baseline="0" dirty="0">
                          <a:solidFill>
                            <a:schemeClr val="tx1"/>
                          </a:solidFill>
                          <a:latin typeface="+mn-ea"/>
                          <a:ea typeface="+mn-ea"/>
                        </a:rPr>
                        <a:t>◆ また、メタボリックシンドロームや肥満・やせは、生活習慣病の発症リスクが高くなることから、若い世代からの生活習慣の改善や保健指導を通じた必要な治療継続等の取組みが求められます。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3132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bg1"/>
                </a:solidFill>
              </a:rPr>
              <a:t>みんなでめざす目標</a:t>
            </a: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生活習慣による疾患</a:t>
            </a:r>
            <a:r>
              <a:rPr kumimoji="1" lang="ja-JP" altLang="en-US" sz="1400" b="1" dirty="0">
                <a:solidFill>
                  <a:schemeClr val="tx1"/>
                </a:solidFill>
              </a:rPr>
              <a:t>（高血圧、糖尿病等）</a:t>
            </a:r>
            <a:r>
              <a:rPr kumimoji="1" lang="ja-JP" altLang="en-US" sz="1600" b="1" dirty="0">
                <a:solidFill>
                  <a:schemeClr val="tx1"/>
                </a:solidFill>
              </a:rPr>
              <a:t>の未治療者の割合を減らします</a:t>
            </a:r>
          </a:p>
          <a:p>
            <a:pPr algn="ctr">
              <a:lnSpc>
                <a:spcPts val="2000"/>
              </a:lnSpc>
            </a:pPr>
            <a:r>
              <a:rPr kumimoji="1" lang="ja-JP" altLang="en-US" sz="1600" b="1" dirty="0">
                <a:solidFill>
                  <a:schemeClr val="tx1"/>
                </a:solidFill>
              </a:rPr>
              <a:t>～疾患に応じて早期治療と継続受診を行いましょう～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32</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10843467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2931509471"/>
              </p:ext>
            </p:extLst>
          </p:nvPr>
        </p:nvGraphicFramePr>
        <p:xfrm>
          <a:off x="477311" y="434454"/>
          <a:ext cx="8928000" cy="5184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5184000">
                <a:tc>
                  <a:txBody>
                    <a:bodyPr/>
                    <a:lstStyle/>
                    <a:p>
                      <a:pPr>
                        <a:lnSpc>
                          <a:spcPct val="1000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ct val="100000"/>
                        </a:lnSpc>
                      </a:pPr>
                      <a:r>
                        <a:rPr kumimoji="1" lang="ja-JP" altLang="en-US" sz="1600" baseline="0" dirty="0">
                          <a:latin typeface="+mn-ea"/>
                          <a:ea typeface="+mn-ea"/>
                        </a:rPr>
                        <a:t>取組</a:t>
                      </a: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特定保健指導の促進</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大学と連携して、職域での特定保健指導に関する調査と要因分析を行い、特定保健指導実施率向上に向けた効果的な手法を検討するとともに、行動変容を促すための資材を開発し特定の保険者でのモデル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■平成</a:t>
                      </a:r>
                      <a:r>
                        <a:rPr kumimoji="1" lang="en-US" altLang="ja-JP" sz="1100" b="1" baseline="0" dirty="0">
                          <a:solidFill>
                            <a:schemeClr val="tx1"/>
                          </a:solidFill>
                          <a:latin typeface="+mn-ea"/>
                          <a:ea typeface="+mn-ea"/>
                        </a:rPr>
                        <a:t>30</a:t>
                      </a:r>
                      <a:r>
                        <a:rPr kumimoji="1" lang="ja-JP" altLang="en-US" sz="1100" b="1" baseline="0" dirty="0">
                          <a:solidFill>
                            <a:schemeClr val="tx1"/>
                          </a:solidFill>
                          <a:latin typeface="+mn-ea"/>
                          <a:ea typeface="+mn-ea"/>
                        </a:rPr>
                        <a:t>年、令和元年に市町村保健事業ワーキングで検討したプログラムを改訂し、令和</a:t>
                      </a:r>
                      <a:r>
                        <a:rPr kumimoji="1" lang="en-US" altLang="ja-JP" sz="1100" b="1" baseline="0" dirty="0">
                          <a:solidFill>
                            <a:schemeClr val="tx1"/>
                          </a:solidFill>
                          <a:latin typeface="+mn-ea"/>
                          <a:ea typeface="+mn-ea"/>
                        </a:rPr>
                        <a:t>3</a:t>
                      </a:r>
                      <a:r>
                        <a:rPr kumimoji="1" lang="ja-JP" altLang="en-US" sz="1100" b="1" baseline="0" dirty="0">
                          <a:solidFill>
                            <a:schemeClr val="tx1"/>
                          </a:solidFill>
                          <a:latin typeface="+mn-ea"/>
                          <a:ea typeface="+mn-ea"/>
                        </a:rPr>
                        <a:t>年</a:t>
                      </a:r>
                      <a:r>
                        <a:rPr kumimoji="1" lang="en-US" altLang="ja-JP" sz="1100" b="1" baseline="0" dirty="0">
                          <a:solidFill>
                            <a:schemeClr val="tx1"/>
                          </a:solidFill>
                          <a:latin typeface="+mn-ea"/>
                          <a:ea typeface="+mn-ea"/>
                        </a:rPr>
                        <a:t>4</a:t>
                      </a:r>
                      <a:r>
                        <a:rPr kumimoji="1" lang="ja-JP" altLang="en-US" sz="1100" b="1" baseline="0" dirty="0">
                          <a:solidFill>
                            <a:schemeClr val="tx1"/>
                          </a:solidFill>
                          <a:latin typeface="+mn-ea"/>
                          <a:ea typeface="+mn-ea"/>
                        </a:rPr>
                        <a:t>月から運用開始。医療保険者（市町村国保）の保健事業の効率的・効果的な推進を支援</a:t>
                      </a:r>
                      <a:endParaRPr kumimoji="1" lang="en-US" altLang="ja-JP" sz="1100" b="1" strike="sngStrike"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未治療者や治療中断者に対する医療機関への受診勧奨の促進</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■治療中断者等、受診勧奨の対象者の抽出方法等について、国保連合会と連携し、助言及び支援</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医療データを活用した受診促進策の推進</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strike="noStrike" baseline="0" dirty="0">
                          <a:solidFill>
                            <a:schemeClr val="tx1"/>
                          </a:solidFill>
                          <a:latin typeface="+mn-ea"/>
                          <a:ea typeface="+mn-ea"/>
                        </a:rPr>
                        <a:t>■</a:t>
                      </a:r>
                      <a:r>
                        <a:rPr kumimoji="1" lang="en-US" altLang="ja-JP" sz="1100" b="1" strike="noStrike" baseline="0" dirty="0">
                          <a:solidFill>
                            <a:schemeClr val="tx1"/>
                          </a:solidFill>
                          <a:latin typeface="+mn-ea"/>
                          <a:ea typeface="+mn-ea"/>
                        </a:rPr>
                        <a:t>KDB</a:t>
                      </a:r>
                      <a:r>
                        <a:rPr kumimoji="1" lang="ja-JP" altLang="en-US" sz="1100" b="1" strike="noStrike" baseline="0" dirty="0">
                          <a:solidFill>
                            <a:schemeClr val="tx1"/>
                          </a:solidFill>
                          <a:latin typeface="+mn-ea"/>
                          <a:ea typeface="+mn-ea"/>
                        </a:rPr>
                        <a:t>等を活用し、地域ごとの分析ができるよう、地図上で保健指導データを可視化した「地域差見える化ツール」をアップデートし市町村に提供するとともに、市町村のデータを踏まえた保健事業の推進を図るセミナーを開催</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糖尿病の重症化予防</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■専門医等のアドバイザーとともに、糖尿病性腎症重症化予防事業の実施に課題を抱える市町村を支援。市町村と地区医師会、専門医と連携強化した受診勧奨体制を構築</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■地域で診療に携わる医療従事者間で医療連携の状況を共有する会議を開催し、地域の実情に応じて連携体制の充実を促進</a:t>
                      </a: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早期治療・重症化予防に係る普及啓発</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■平成</a:t>
                      </a:r>
                      <a:r>
                        <a:rPr kumimoji="1" lang="en-US" altLang="ja-JP" sz="1100" b="1" baseline="0" dirty="0">
                          <a:solidFill>
                            <a:schemeClr val="tx1"/>
                          </a:solidFill>
                          <a:latin typeface="+mn-ea"/>
                          <a:ea typeface="+mn-ea"/>
                        </a:rPr>
                        <a:t>30</a:t>
                      </a:r>
                      <a:r>
                        <a:rPr kumimoji="1" lang="ja-JP" altLang="en-US" sz="1100" b="1" baseline="0" dirty="0">
                          <a:solidFill>
                            <a:schemeClr val="tx1"/>
                          </a:solidFill>
                          <a:latin typeface="+mn-ea"/>
                          <a:ea typeface="+mn-ea"/>
                        </a:rPr>
                        <a:t>年、令和元年に市町村保健事業ワーキングで検討したプログラムを改訂し、令和</a:t>
                      </a:r>
                      <a:r>
                        <a:rPr kumimoji="1" lang="en-US" altLang="ja-JP" sz="1100" b="1" baseline="0" dirty="0">
                          <a:solidFill>
                            <a:schemeClr val="tx1"/>
                          </a:solidFill>
                          <a:latin typeface="+mn-ea"/>
                          <a:ea typeface="+mn-ea"/>
                        </a:rPr>
                        <a:t>3</a:t>
                      </a:r>
                      <a:r>
                        <a:rPr kumimoji="1" lang="ja-JP" altLang="en-US" sz="1100" b="1" baseline="0" dirty="0">
                          <a:solidFill>
                            <a:schemeClr val="tx1"/>
                          </a:solidFill>
                          <a:latin typeface="+mn-ea"/>
                          <a:ea typeface="+mn-ea"/>
                        </a:rPr>
                        <a:t>年</a:t>
                      </a:r>
                      <a:r>
                        <a:rPr kumimoji="1" lang="en-US" altLang="ja-JP" sz="1100" b="1" baseline="0" dirty="0">
                          <a:solidFill>
                            <a:schemeClr val="tx1"/>
                          </a:solidFill>
                          <a:latin typeface="+mn-ea"/>
                          <a:ea typeface="+mn-ea"/>
                        </a:rPr>
                        <a:t>4</a:t>
                      </a:r>
                      <a:r>
                        <a:rPr kumimoji="1" lang="ja-JP" altLang="en-US" sz="1100" b="1" baseline="0" dirty="0">
                          <a:solidFill>
                            <a:schemeClr val="tx1"/>
                          </a:solidFill>
                          <a:latin typeface="+mn-ea"/>
                          <a:ea typeface="+mn-ea"/>
                        </a:rPr>
                        <a:t>月から運用開始。医療保険者（市町村国保）の保健事業の効率的・効果的な推進を支援</a:t>
                      </a:r>
                      <a:endParaRPr kumimoji="1" lang="en-US" altLang="ja-JP" sz="1100" b="1" strike="sngStrike"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■協会けんぽが実施する糖尿病性腎症重症化予防事業の実施体制に助言</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grpSp>
        <p:nvGrpSpPr>
          <p:cNvPr id="19" name="グループ化 18"/>
          <p:cNvGrpSpPr/>
          <p:nvPr/>
        </p:nvGrpSpPr>
        <p:grpSpPr>
          <a:xfrm>
            <a:off x="586435" y="3535158"/>
            <a:ext cx="792000" cy="720000"/>
            <a:chOff x="-2122749" y="3293333"/>
            <a:chExt cx="792000" cy="720000"/>
          </a:xfrm>
        </p:grpSpPr>
        <p:sp>
          <p:nvSpPr>
            <p:cNvPr id="20" name="角丸四角形 19"/>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a:ln w="0"/>
                  <a:solidFill>
                    <a:srgbClr val="193F61"/>
                  </a:solidFill>
                  <a:latin typeface="+mn-ea"/>
                </a:rPr>
                <a:t>本年度評価</a:t>
              </a:r>
              <a:endParaRPr kumimoji="1" lang="en-US" altLang="ja-JP" sz="1100" b="1" spc="-100" dirty="0">
                <a:ln w="0"/>
                <a:solidFill>
                  <a:srgbClr val="193F61"/>
                </a:solidFill>
                <a:latin typeface="+mn-ea"/>
              </a:endParaRPr>
            </a:p>
            <a:p>
              <a:pPr algn="ctr"/>
              <a:endParaRPr kumimoji="1" lang="en-US" altLang="ja-JP" sz="500" b="1" spc="-100" dirty="0">
                <a:ln w="0"/>
                <a:solidFill>
                  <a:srgbClr val="193F61"/>
                </a:solidFill>
                <a:latin typeface="+mn-ea"/>
              </a:endParaRPr>
            </a:p>
            <a:p>
              <a:pPr algn="ctr">
                <a:lnSpc>
                  <a:spcPts val="1600"/>
                </a:lnSpc>
              </a:pPr>
              <a:r>
                <a:rPr kumimoji="1" lang="ja-JP" altLang="en-US" sz="1400" b="1" spc="-100" dirty="0">
                  <a:ln w="0"/>
                  <a:solidFill>
                    <a:srgbClr val="193F61"/>
                  </a:solidFill>
                  <a:latin typeface="+mn-ea"/>
                </a:rPr>
                <a:t>概ね</a:t>
              </a:r>
              <a:endParaRPr kumimoji="1" lang="en-US" altLang="ja-JP" sz="1400" b="1" spc="-100" dirty="0">
                <a:ln w="0"/>
                <a:solidFill>
                  <a:srgbClr val="193F61"/>
                </a:solidFill>
                <a:latin typeface="+mn-ea"/>
              </a:endParaRPr>
            </a:p>
            <a:p>
              <a:pPr algn="ctr">
                <a:lnSpc>
                  <a:spcPts val="1600"/>
                </a:lnSpc>
              </a:pPr>
              <a:r>
                <a:rPr kumimoji="1" lang="ja-JP" altLang="en-US" sz="1400" b="1" spc="-250" dirty="0">
                  <a:ln w="0"/>
                  <a:solidFill>
                    <a:srgbClr val="193F61"/>
                  </a:solidFill>
                  <a:latin typeface="+mn-ea"/>
                </a:rPr>
                <a:t>予定</a:t>
              </a:r>
              <a:r>
                <a:rPr kumimoji="1" lang="ja-JP" altLang="en-US" sz="1400" b="1" spc="-350" dirty="0">
                  <a:ln w="0"/>
                  <a:solidFill>
                    <a:srgbClr val="193F61"/>
                  </a:solidFill>
                  <a:latin typeface="+mn-ea"/>
                </a:rPr>
                <a:t>どおり</a:t>
              </a:r>
            </a:p>
          </p:txBody>
        </p:sp>
        <p:cxnSp>
          <p:nvCxnSpPr>
            <p:cNvPr id="21" name="直線コネクタ 20"/>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33</a:t>
            </a:fld>
            <a:endParaRPr kumimoji="1" lang="ja-JP" altLang="en-US"/>
          </a:p>
        </p:txBody>
      </p:sp>
    </p:spTree>
    <p:extLst>
      <p:ext uri="{BB962C8B-B14F-4D97-AF65-F5344CB8AC3E}">
        <p14:creationId xmlns:p14="http://schemas.microsoft.com/office/powerpoint/2010/main" val="23045202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2085618588"/>
              </p:ext>
            </p:extLst>
          </p:nvPr>
        </p:nvGraphicFramePr>
        <p:xfrm>
          <a:off x="477311" y="434454"/>
          <a:ext cx="8928000" cy="3456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252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今後の</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課題等</a:t>
                      </a:r>
                      <a:r>
                        <a:rPr kumimoji="1" lang="en-US" altLang="ja-JP" sz="1200" b="1" baseline="0" dirty="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■特定保健指導の実施率向上</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■保険者別にみると、被用者保険における被扶養者の特定保健指導実施率が特に低い</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■未治療者、治療中断者の減少　　　　　　　　　　　　■医師会との連携による受診勧奨体制の構築</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a:t>
                      </a:r>
                      <a:r>
                        <a:rPr kumimoji="1" lang="en-US" altLang="ja-JP" sz="1100" b="1" baseline="0" dirty="0">
                          <a:solidFill>
                            <a:schemeClr val="tx1"/>
                          </a:solidFill>
                          <a:latin typeface="+mn-ea"/>
                          <a:ea typeface="+mn-ea"/>
                        </a:rPr>
                        <a:t>KDB</a:t>
                      </a:r>
                      <a:r>
                        <a:rPr kumimoji="1" lang="ja-JP" altLang="en-US" sz="1100" b="1" baseline="0" dirty="0">
                          <a:solidFill>
                            <a:schemeClr val="tx1"/>
                          </a:solidFill>
                          <a:latin typeface="+mn-ea"/>
                          <a:ea typeface="+mn-ea"/>
                        </a:rPr>
                        <a:t>等を活用した保健事業の推進　　　　　　　　　   ■医療保険者における糖尿病重症化予防事業の質の向上</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次年度の主な取組</a:t>
                      </a:r>
                      <a:r>
                        <a:rPr kumimoji="1" lang="en-US" altLang="ja-JP" sz="1200" b="1" baseline="0" dirty="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■モデル事業の効果検証を行うとともに、開発資材を府内保険者へ展開</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■職域における被用者保険の被扶養者対象アンケート調査結果をふまえ、特定保健指導実施率向上に向けた効果的な手法をモデル実施</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■市町村におけるデータヘルスの推進を図りデータ活用研修会等を開催するとともに、市町村保健事業介入支援事業、糖尿病性腎症重症化予防アドバイザー事業を実施</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■事業主が健診結果に基づいた医療機関の受診の重要性を理解し、従業員に対して適切に対応できるよう啓発動画を作成し、府内事業所へ配布</a:t>
                      </a:r>
                      <a:endParaRPr kumimoji="1" lang="en-US" altLang="ja-JP"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93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最終予算（案）</a:t>
                      </a:r>
                      <a:endParaRPr kumimoji="1" lang="en-US" altLang="ja-JP"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（主要事業）</a:t>
                      </a:r>
                      <a:endParaRPr kumimoji="1" lang="en-US" altLang="ja-JP"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aseline="0" dirty="0">
                          <a:solidFill>
                            <a:schemeClr val="tx1"/>
                          </a:solidFill>
                          <a:latin typeface="+mn-ea"/>
                          <a:ea typeface="+mn-ea"/>
                        </a:rPr>
                        <a:t>健康格差の解決プログラム促進事業（</a:t>
                      </a:r>
                      <a:r>
                        <a:rPr kumimoji="1" lang="en-US" altLang="ja-JP" sz="1100" baseline="0" dirty="0">
                          <a:solidFill>
                            <a:schemeClr val="tx1"/>
                          </a:solidFill>
                          <a:latin typeface="+mn-ea"/>
                          <a:ea typeface="+mn-ea"/>
                        </a:rPr>
                        <a:t>39,220</a:t>
                      </a:r>
                      <a:r>
                        <a:rPr kumimoji="1" lang="ja-JP" altLang="en-US" sz="1100" baseline="0" dirty="0">
                          <a:solidFill>
                            <a:schemeClr val="tx1"/>
                          </a:solidFill>
                          <a:latin typeface="+mn-ea"/>
                          <a:ea typeface="+mn-ea"/>
                        </a:rPr>
                        <a:t>千円の内数）、循環器疾患予防研究業務委託事業（</a:t>
                      </a:r>
                      <a:r>
                        <a:rPr kumimoji="1" lang="en-US" altLang="ja-JP" sz="1100" baseline="0" dirty="0">
                          <a:solidFill>
                            <a:schemeClr val="tx1"/>
                          </a:solidFill>
                          <a:latin typeface="+mn-ea"/>
                          <a:ea typeface="+mn-ea"/>
                        </a:rPr>
                        <a:t>32,656</a:t>
                      </a:r>
                      <a:r>
                        <a:rPr kumimoji="1" lang="ja-JP" altLang="en-US" sz="1100" baseline="0" dirty="0">
                          <a:solidFill>
                            <a:schemeClr val="tx1"/>
                          </a:solidFill>
                          <a:latin typeface="+mn-ea"/>
                          <a:ea typeface="+mn-ea"/>
                        </a:rPr>
                        <a:t>千円の内数）</a:t>
                      </a:r>
                      <a:endParaRPr kumimoji="1" lang="en-US" altLang="ja-JP" sz="1100" baseline="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aseline="0" dirty="0">
                          <a:solidFill>
                            <a:schemeClr val="tx1"/>
                          </a:solidFill>
                          <a:latin typeface="+mn-ea"/>
                          <a:ea typeface="+mn-ea"/>
                        </a:rPr>
                        <a:t>国保ヘルスアップ支援事業［保健事業の促進・充実を図るための人材の確保・育成事業（</a:t>
                      </a:r>
                      <a:r>
                        <a:rPr kumimoji="1" lang="en-US" altLang="ja-JP" sz="1100" baseline="0" dirty="0">
                          <a:solidFill>
                            <a:schemeClr val="tx1"/>
                          </a:solidFill>
                          <a:latin typeface="+mn-ea"/>
                          <a:ea typeface="+mn-ea"/>
                        </a:rPr>
                        <a:t>12,347</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p>
                      <a:pPr>
                        <a:lnSpc>
                          <a:spcPct val="100000"/>
                        </a:lnSpc>
                      </a:pPr>
                      <a:r>
                        <a:rPr kumimoji="1" lang="ja-JP" altLang="en-US" sz="1100" baseline="0" dirty="0">
                          <a:solidFill>
                            <a:schemeClr val="tx1"/>
                          </a:solidFill>
                          <a:latin typeface="+mn-ea"/>
                          <a:ea typeface="+mn-ea"/>
                        </a:rPr>
                        <a:t>市町村保健事業への介入支援事業（</a:t>
                      </a:r>
                      <a:r>
                        <a:rPr kumimoji="1" lang="en-US" altLang="ja-JP" sz="1100" baseline="0" dirty="0">
                          <a:solidFill>
                            <a:schemeClr val="tx1"/>
                          </a:solidFill>
                          <a:latin typeface="+mn-ea"/>
                          <a:ea typeface="+mn-ea"/>
                        </a:rPr>
                        <a:t>9,152</a:t>
                      </a:r>
                      <a:r>
                        <a:rPr kumimoji="1" lang="ja-JP" altLang="en-US" sz="1100" baseline="0" dirty="0">
                          <a:solidFill>
                            <a:schemeClr val="tx1"/>
                          </a:solidFill>
                          <a:latin typeface="+mn-ea"/>
                          <a:ea typeface="+mn-ea"/>
                        </a:rPr>
                        <a:t>千円）、糖尿病性腎症重症化予防アドバイザー事業（</a:t>
                      </a:r>
                      <a:r>
                        <a:rPr kumimoji="1" lang="en-US" altLang="ja-JP" sz="1100" baseline="0" dirty="0">
                          <a:solidFill>
                            <a:schemeClr val="tx1"/>
                          </a:solidFill>
                          <a:latin typeface="+mn-ea"/>
                          <a:ea typeface="+mn-ea"/>
                        </a:rPr>
                        <a:t>20,985</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34</a:t>
            </a:fld>
            <a:endParaRPr kumimoji="1" lang="ja-JP" altLang="en-US"/>
          </a:p>
        </p:txBody>
      </p:sp>
    </p:spTree>
    <p:extLst>
      <p:ext uri="{BB962C8B-B14F-4D97-AF65-F5344CB8AC3E}">
        <p14:creationId xmlns:p14="http://schemas.microsoft.com/office/powerpoint/2010/main" val="38922072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　　３　府民の健康づくりを支える社会環境整備</a:t>
            </a:r>
          </a:p>
        </p:txBody>
      </p:sp>
      <p:sp>
        <p:nvSpPr>
          <p:cNvPr id="15" name="正方形/長方形 14"/>
          <p:cNvSpPr/>
          <p:nvPr/>
        </p:nvSpPr>
        <p:spPr>
          <a:xfrm>
            <a:off x="129324" y="777702"/>
            <a:ext cx="172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　</a:t>
            </a:r>
            <a:r>
              <a:rPr kumimoji="1" lang="ja-JP" altLang="en-US" sz="1600" b="1" dirty="0">
                <a:solidFill>
                  <a:schemeClr val="bg1"/>
                </a:solidFill>
              </a:rPr>
              <a:t>計画 </a:t>
            </a:r>
            <a:r>
              <a:rPr kumimoji="1" lang="en-US" altLang="ja-JP" sz="1600" b="1" dirty="0">
                <a:solidFill>
                  <a:schemeClr val="bg1"/>
                </a:solidFill>
              </a:rPr>
              <a:t>P.64-66</a:t>
            </a:r>
          </a:p>
        </p:txBody>
      </p:sp>
      <p:sp>
        <p:nvSpPr>
          <p:cNvPr id="17" name="正方形/長方形 16"/>
          <p:cNvSpPr/>
          <p:nvPr/>
        </p:nvSpPr>
        <p:spPr>
          <a:xfrm>
            <a:off x="363222" y="2145260"/>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443476"/>
            <a:ext cx="8856000" cy="504000"/>
          </a:xfrm>
          <a:prstGeom prst="rect">
            <a:avLst/>
          </a:prstGeom>
        </p:spPr>
        <p:txBody>
          <a:bodyPr wrap="square" lIns="36000" tIns="72000" rIns="36000" bIns="36000">
            <a:noAutofit/>
          </a:bodyPr>
          <a:lstStyle/>
          <a:p>
            <a:r>
              <a:rPr lang="ja-JP" altLang="en-US" sz="1200" b="1" dirty="0">
                <a:latin typeface="+mn-ea"/>
              </a:rPr>
              <a:t>▽学校・職域・地域等における健康づくりの取組みや活動に積極的に参加するとともに、地域社会の一員として、健康な</a:t>
            </a:r>
            <a:r>
              <a:rPr lang="ja-JP" altLang="en-US" sz="1200" b="1" dirty="0" err="1">
                <a:latin typeface="+mn-ea"/>
              </a:rPr>
              <a:t>まちづ</a:t>
            </a:r>
            <a:endParaRPr lang="en-US" altLang="ja-JP" sz="1200" b="1" dirty="0">
              <a:latin typeface="+mn-ea"/>
            </a:endParaRPr>
          </a:p>
          <a:p>
            <a:r>
              <a:rPr lang="ja-JP" altLang="en-US" sz="1200" b="1" dirty="0">
                <a:latin typeface="+mn-ea"/>
              </a:rPr>
              <a:t>　くりに参画・協力します。</a:t>
            </a:r>
          </a:p>
          <a:p>
            <a:r>
              <a:rPr lang="ja-JP" altLang="en-US" sz="1200" b="1" dirty="0">
                <a:latin typeface="+mn-ea"/>
              </a:rPr>
              <a:t>▽Ｉ</a:t>
            </a:r>
            <a:r>
              <a:rPr lang="en-US" altLang="ja-JP" sz="1200" b="1" dirty="0">
                <a:latin typeface="+mn-ea"/>
              </a:rPr>
              <a:t>C</a:t>
            </a:r>
            <a:r>
              <a:rPr lang="ja-JP" altLang="en-US" sz="1200" b="1" dirty="0">
                <a:latin typeface="+mn-ea"/>
              </a:rPr>
              <a:t>Ｔ等を活用し、自分にあった健康情報等を取得するとともに、必要に応じて健康教育の機会や健康相談を利用するなど、</a:t>
            </a:r>
            <a:endParaRPr lang="en-US" altLang="ja-JP" sz="1200" b="1" dirty="0">
              <a:latin typeface="+mn-ea"/>
            </a:endParaRPr>
          </a:p>
          <a:p>
            <a:r>
              <a:rPr lang="ja-JP" altLang="en-US" sz="1200" b="1" dirty="0">
                <a:latin typeface="+mn-ea"/>
              </a:rPr>
              <a:t>　自主的な健康づくりに取り組みます。</a:t>
            </a:r>
          </a:p>
        </p:txBody>
      </p:sp>
      <p:sp>
        <p:nvSpPr>
          <p:cNvPr id="24" name="正方形/長方形 23"/>
          <p:cNvSpPr/>
          <p:nvPr/>
        </p:nvSpPr>
        <p:spPr>
          <a:xfrm>
            <a:off x="363222" y="3402806"/>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行政等が取り組む数値目標</a:t>
            </a:r>
            <a:r>
              <a:rPr lang="en-US" altLang="ja-JP" sz="1600" b="1" dirty="0">
                <a:latin typeface="+mn-ea"/>
              </a:rPr>
              <a:t>】</a:t>
            </a:r>
            <a:endParaRPr lang="ja-JP" altLang="en-US" sz="1600" b="1" dirty="0">
              <a:latin typeface="+mn-ea"/>
            </a:endParaRPr>
          </a:p>
        </p:txBody>
      </p:sp>
      <p:graphicFrame>
        <p:nvGraphicFramePr>
          <p:cNvPr id="25" name="表 24"/>
          <p:cNvGraphicFramePr>
            <a:graphicFrameLocks noGrp="1"/>
          </p:cNvGraphicFramePr>
          <p:nvPr/>
        </p:nvGraphicFramePr>
        <p:xfrm>
          <a:off x="532234" y="3764969"/>
          <a:ext cx="8820000" cy="11520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4464000">
                  <a:extLst>
                    <a:ext uri="{9D8B030D-6E8A-4147-A177-3AD203B41FA5}">
                      <a16:colId xmlns:a16="http://schemas.microsoft.com/office/drawing/2014/main" val="20001"/>
                    </a:ext>
                  </a:extLst>
                </a:gridCol>
                <a:gridCol w="1404000">
                  <a:extLst>
                    <a:ext uri="{9D8B030D-6E8A-4147-A177-3AD203B41FA5}">
                      <a16:colId xmlns:a16="http://schemas.microsoft.com/office/drawing/2014/main" val="993675360"/>
                    </a:ext>
                  </a:extLst>
                </a:gridCol>
                <a:gridCol w="1404000">
                  <a:extLst>
                    <a:ext uri="{9D8B030D-6E8A-4147-A177-3AD203B41FA5}">
                      <a16:colId xmlns:a16="http://schemas.microsoft.com/office/drawing/2014/main" val="20002"/>
                    </a:ext>
                  </a:extLst>
                </a:gridCol>
                <a:gridCol w="1188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a:effectLst/>
                          <a:latin typeface="+mn-ea"/>
                          <a:ea typeface="+mn-ea"/>
                        </a:rPr>
                        <a:t>2023</a:t>
                      </a:r>
                      <a:r>
                        <a:rPr lang="ja-JP" sz="1200" dirty="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rPr>
                        <a:t>24</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rPr>
                        <a:t>健康づくりを進める住民の自主組織の数（☆）</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715</a:t>
                      </a:r>
                      <a:r>
                        <a:rPr lang="ja-JP" altLang="en-US" sz="1200" b="1" dirty="0">
                          <a:solidFill>
                            <a:schemeClr val="tx1"/>
                          </a:solidFill>
                          <a:effectLst/>
                          <a:latin typeface="+mn-ea"/>
                          <a:ea typeface="+mn-ea"/>
                        </a:rPr>
                        <a:t>団体</a:t>
                      </a:r>
                      <a:r>
                        <a:rPr lang="ja-JP" altLang="en-US" sz="1100" b="1" dirty="0">
                          <a:solidFill>
                            <a:schemeClr val="tx1"/>
                          </a:solidFill>
                          <a:effectLst/>
                          <a:latin typeface="+mn-ea"/>
                          <a:ea typeface="+mn-ea"/>
                        </a:rPr>
                        <a:t>（</a:t>
                      </a:r>
                      <a:r>
                        <a:rPr lang="en-US" sz="1100" b="1" dirty="0">
                          <a:solidFill>
                            <a:schemeClr val="tx1"/>
                          </a:solidFill>
                          <a:effectLst/>
                          <a:latin typeface="+mn-ea"/>
                          <a:ea typeface="+mn-ea"/>
                        </a:rPr>
                        <a:t>H28</a:t>
                      </a:r>
                      <a:r>
                        <a:rPr lang="ja-JP" altLang="en-US" sz="1100" b="1" dirty="0">
                          <a:solidFill>
                            <a:schemeClr val="tx1"/>
                          </a:solidFill>
                          <a:effectLst/>
                          <a:latin typeface="+mn-ea"/>
                          <a:ea typeface="+mn-ea"/>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1,068</a:t>
                      </a:r>
                      <a:r>
                        <a:rPr lang="ja-JP" altLang="en-US" sz="1200" b="1" dirty="0">
                          <a:solidFill>
                            <a:schemeClr val="tx1"/>
                          </a:solidFill>
                          <a:effectLst/>
                          <a:latin typeface="+mn-ea"/>
                          <a:ea typeface="+mn-ea"/>
                        </a:rPr>
                        <a:t>団体</a:t>
                      </a:r>
                      <a:r>
                        <a:rPr lang="ja-JP" altLang="en-US" sz="1100" b="1" dirty="0">
                          <a:solidFill>
                            <a:schemeClr val="tx1"/>
                          </a:solidFill>
                          <a:effectLst/>
                          <a:latin typeface="+mn-ea"/>
                          <a:ea typeface="+mn-ea"/>
                        </a:rPr>
                        <a:t>（</a:t>
                      </a:r>
                      <a:r>
                        <a:rPr lang="en-US" altLang="ja-JP" sz="1100" b="1" dirty="0">
                          <a:solidFill>
                            <a:schemeClr val="tx1"/>
                          </a:solidFill>
                          <a:effectLst/>
                          <a:latin typeface="+mn-ea"/>
                          <a:ea typeface="+mn-ea"/>
                        </a:rPr>
                        <a:t>R5.5</a:t>
                      </a:r>
                      <a:r>
                        <a:rPr lang="ja-JP" altLang="en-US" sz="1100" b="1" dirty="0">
                          <a:solidFill>
                            <a:schemeClr val="tx1"/>
                          </a:solidFill>
                          <a:effectLst/>
                          <a:latin typeface="+mn-ea"/>
                          <a:ea typeface="+mn-ea"/>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a:solidFill>
                            <a:schemeClr val="tx1"/>
                          </a:solidFill>
                          <a:effectLst/>
                          <a:latin typeface="+mn-ea"/>
                          <a:ea typeface="+mn-ea"/>
                        </a:rPr>
                        <a:t>増加</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25</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cs typeface="HG丸ｺﾞｼｯｸM-PRO"/>
                        </a:rPr>
                        <a:t>ボランティア活動の参加者数</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20.6%</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H28</a:t>
                      </a:r>
                      <a:r>
                        <a:rPr lang="ja-JP" altLang="en-US" sz="1100" b="1" dirty="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14.5%</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R3</a:t>
                      </a:r>
                      <a:r>
                        <a:rPr lang="ja-JP" altLang="en-US" sz="1100" b="1" dirty="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a:solidFill>
                            <a:schemeClr val="tx1"/>
                          </a:solidFill>
                          <a:effectLst/>
                          <a:latin typeface="+mn-ea"/>
                          <a:ea typeface="+mn-ea"/>
                          <a:cs typeface="HG丸ｺﾞｼｯｸM-PRO"/>
                        </a:rPr>
                        <a:t>増加</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26</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spc="-50" baseline="0" dirty="0">
                          <a:solidFill>
                            <a:schemeClr val="tx1"/>
                          </a:solidFill>
                          <a:effectLst/>
                          <a:latin typeface="+mn-ea"/>
                          <a:ea typeface="+mn-ea"/>
                          <a:cs typeface="HG丸ｺﾞｼｯｸM-PRO"/>
                        </a:rPr>
                        <a:t>“健康経営”に取り組む中小企業数</a:t>
                      </a:r>
                      <a:r>
                        <a:rPr lang="ja-JP" altLang="en-US" sz="1050" b="1" spc="-50" baseline="0" dirty="0">
                          <a:solidFill>
                            <a:schemeClr val="tx1"/>
                          </a:solidFill>
                          <a:effectLst/>
                          <a:latin typeface="+mn-ea"/>
                          <a:ea typeface="+mn-ea"/>
                          <a:cs typeface="HG丸ｺﾞｼｯｸM-PRO"/>
                        </a:rPr>
                        <a:t>（「健康宣言企業」数  協会けんぽ）</a:t>
                      </a:r>
                      <a:endParaRPr lang="ja-JP" altLang="en-US" sz="1100" b="1" spc="-50" baseline="0"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142</a:t>
                      </a:r>
                      <a:r>
                        <a:rPr lang="ja-JP" altLang="en-US" sz="1200" b="1" dirty="0">
                          <a:solidFill>
                            <a:schemeClr val="tx1"/>
                          </a:solidFill>
                          <a:effectLst/>
                          <a:latin typeface="+mn-ea"/>
                          <a:ea typeface="+mn-ea"/>
                          <a:cs typeface="HG丸ｺﾞｼｯｸM-PRO"/>
                        </a:rPr>
                        <a:t>企業</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H30.3</a:t>
                      </a:r>
                      <a:r>
                        <a:rPr lang="ja-JP" altLang="en-US" sz="1100" b="1" dirty="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4,067</a:t>
                      </a:r>
                      <a:r>
                        <a:rPr lang="ja-JP" altLang="en-US" sz="1200" b="1" dirty="0">
                          <a:solidFill>
                            <a:schemeClr val="tx1"/>
                          </a:solidFill>
                          <a:effectLst/>
                          <a:latin typeface="+mn-ea"/>
                          <a:ea typeface="+mn-ea"/>
                          <a:cs typeface="HG丸ｺﾞｼｯｸM-PRO"/>
                        </a:rPr>
                        <a:t>企業</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R5.6</a:t>
                      </a:r>
                      <a:r>
                        <a:rPr lang="ja-JP" altLang="en-US" sz="1100" b="1" dirty="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2,000</a:t>
                      </a:r>
                      <a:r>
                        <a:rPr lang="ja-JP" altLang="en-US" sz="1200" b="1" dirty="0">
                          <a:solidFill>
                            <a:schemeClr val="tx1"/>
                          </a:solidFill>
                          <a:effectLst/>
                          <a:latin typeface="+mn-ea"/>
                          <a:ea typeface="+mn-ea"/>
                          <a:cs typeface="HG丸ｺﾞｼｯｸM-PRO"/>
                        </a:rPr>
                        <a:t>企業</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7347628"/>
                  </a:ext>
                </a:extLst>
              </a:tr>
            </a:tbl>
          </a:graphicData>
        </a:graphic>
      </p:graphicFrame>
      <p:sp>
        <p:nvSpPr>
          <p:cNvPr id="26" name="正方形/長方形 25"/>
          <p:cNvSpPr/>
          <p:nvPr/>
        </p:nvSpPr>
        <p:spPr>
          <a:xfrm>
            <a:off x="6046925" y="3467246"/>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p>
        </p:txBody>
      </p:sp>
      <p:graphicFrame>
        <p:nvGraphicFramePr>
          <p:cNvPr id="27" name="表 26"/>
          <p:cNvGraphicFramePr>
            <a:graphicFrameLocks noGrp="1"/>
          </p:cNvGraphicFramePr>
          <p:nvPr/>
        </p:nvGraphicFramePr>
        <p:xfrm>
          <a:off x="477311" y="5275555"/>
          <a:ext cx="8928000" cy="1188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88000">
                <a:tc>
                  <a:txBody>
                    <a:bodyPr/>
                    <a:lstStyle/>
                    <a:p>
                      <a:pPr>
                        <a:lnSpc>
                          <a:spcPct val="100000"/>
                        </a:lnSpc>
                      </a:pPr>
                      <a:r>
                        <a:rPr kumimoji="1" lang="ja-JP" altLang="en-US" sz="1600" baseline="0" dirty="0">
                          <a:latin typeface="+mn-ea"/>
                          <a:ea typeface="+mn-ea"/>
                        </a:rPr>
                        <a:t>現状･課題</a:t>
                      </a:r>
                      <a:endParaRPr kumimoji="1" lang="en-US" altLang="ja-JP" sz="1600" baseline="0" dirty="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a:solidFill>
                            <a:schemeClr val="tx1"/>
                          </a:solidFill>
                          <a:latin typeface="+mn-ea"/>
                          <a:ea typeface="+mn-ea"/>
                        </a:rPr>
                        <a:t>◆ スポーツ関係等のグループや自治会等の自主活動やボランティアに参加している府民の割合は少ない状況にあることから、主体的に社会参加できる健康な地域コミュニティの形成が求められています。</a:t>
                      </a:r>
                    </a:p>
                    <a:p>
                      <a:pPr marL="174625" indent="-174625">
                        <a:lnSpc>
                          <a:spcPct val="100000"/>
                        </a:lnSpc>
                      </a:pPr>
                      <a:endParaRPr kumimoji="1" lang="ja-JP" altLang="en-US" sz="800" b="1" baseline="0" dirty="0">
                        <a:solidFill>
                          <a:schemeClr val="tx1"/>
                        </a:solidFill>
                        <a:latin typeface="+mn-ea"/>
                        <a:ea typeface="+mn-ea"/>
                      </a:endParaRPr>
                    </a:p>
                    <a:p>
                      <a:pPr marL="174625" indent="-174625">
                        <a:lnSpc>
                          <a:spcPct val="100000"/>
                        </a:lnSpc>
                      </a:pPr>
                      <a:r>
                        <a:rPr kumimoji="1" lang="ja-JP" altLang="en-US" sz="1200" b="1" baseline="0" dirty="0">
                          <a:solidFill>
                            <a:schemeClr val="tx1"/>
                          </a:solidFill>
                          <a:latin typeface="+mn-ea"/>
                          <a:ea typeface="+mn-ea"/>
                        </a:rPr>
                        <a:t>◆ 市町村における健康ポイント等のインセンティブの導入や、事業者等における「健康経営」の普及促進をはじめ、地域の活動団体等による健康づくりへの取組みなど、公民の多様な主体の連携・協働により、府民の健康づくりを社会全体で支える環境整備に取り組んでいくことが必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783614"/>
            <a:ext cx="9144000" cy="3276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35161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bg1"/>
                </a:solidFill>
              </a:rPr>
              <a:t>みんなでめざす目標</a:t>
            </a:r>
          </a:p>
        </p:txBody>
      </p:sp>
      <p:sp>
        <p:nvSpPr>
          <p:cNvPr id="20" name="角丸四角形 19"/>
          <p:cNvSpPr/>
          <p:nvPr/>
        </p:nvSpPr>
        <p:spPr>
          <a:xfrm>
            <a:off x="2445909" y="135161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地域や職場における健康づくりへの参加を増やします</a:t>
            </a:r>
          </a:p>
          <a:p>
            <a:pPr algn="ctr">
              <a:lnSpc>
                <a:spcPts val="2000"/>
              </a:lnSpc>
            </a:pPr>
            <a:r>
              <a:rPr kumimoji="1" lang="ja-JP" altLang="en-US" sz="1600" b="1" dirty="0">
                <a:solidFill>
                  <a:schemeClr val="tx1"/>
                </a:solidFill>
              </a:rPr>
              <a:t>～みんなで健康づくりを楽しみましょう～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35</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13867354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4210775114"/>
              </p:ext>
            </p:extLst>
          </p:nvPr>
        </p:nvGraphicFramePr>
        <p:xfrm>
          <a:off x="477311" y="434454"/>
          <a:ext cx="8928000" cy="5040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5040000">
                <a:tc>
                  <a:txBody>
                    <a:bodyPr/>
                    <a:lstStyle/>
                    <a:p>
                      <a:pPr>
                        <a:lnSpc>
                          <a:spcPct val="1000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ct val="100000"/>
                        </a:lnSpc>
                      </a:pPr>
                      <a:r>
                        <a:rPr kumimoji="1" lang="ja-JP" altLang="en-US" sz="1600" baseline="0" dirty="0">
                          <a:latin typeface="+mn-ea"/>
                          <a:ea typeface="+mn-ea"/>
                        </a:rPr>
                        <a:t>取組</a:t>
                      </a: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市町村における健康なまちづくり</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■大阪・関西万博に向けた健康づくりの気運醸成として健活プロモーション事業を実施</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a:t>
                      </a:r>
                      <a:r>
                        <a:rPr kumimoji="1" lang="en-US" altLang="ja-JP" sz="1100" b="1" baseline="0" dirty="0">
                          <a:solidFill>
                            <a:schemeClr val="tx1"/>
                          </a:solidFill>
                          <a:latin typeface="+mn-ea"/>
                          <a:ea typeface="+mn-ea"/>
                        </a:rPr>
                        <a:t>JR</a:t>
                      </a:r>
                      <a:r>
                        <a:rPr kumimoji="1" lang="ja-JP" altLang="en-US" sz="1100" b="1" baseline="0" dirty="0">
                          <a:solidFill>
                            <a:schemeClr val="tx1"/>
                          </a:solidFill>
                          <a:latin typeface="+mn-ea"/>
                          <a:ea typeface="+mn-ea"/>
                        </a:rPr>
                        <a:t>大阪駅で「健活１０」と万博のコラボレーション広告を掲出</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・府内各地で健康づくりを体験できるイベントや啓発を実施</a:t>
                      </a:r>
                      <a:r>
                        <a:rPr kumimoji="1" lang="en-US" altLang="ja-JP" sz="1100" b="1" baseline="0" dirty="0">
                          <a:solidFill>
                            <a:schemeClr val="tx1"/>
                          </a:solidFill>
                          <a:latin typeface="+mn-ea"/>
                          <a:ea typeface="+mn-ea"/>
                        </a:rPr>
                        <a:t>【2/23</a:t>
                      </a:r>
                      <a:r>
                        <a:rPr kumimoji="1" lang="ja-JP" altLang="en-US" sz="1100" b="1" baseline="0" dirty="0">
                          <a:solidFill>
                            <a:schemeClr val="tx1"/>
                          </a:solidFill>
                          <a:latin typeface="+mn-ea"/>
                          <a:ea typeface="+mn-ea"/>
                        </a:rPr>
                        <a:t>～</a:t>
                      </a:r>
                      <a:r>
                        <a:rPr kumimoji="1" lang="en-US" altLang="ja-JP" sz="1100" b="1" baseline="0" dirty="0">
                          <a:solidFill>
                            <a:schemeClr val="tx1"/>
                          </a:solidFill>
                          <a:latin typeface="+mn-ea"/>
                          <a:ea typeface="+mn-ea"/>
                        </a:rPr>
                        <a:t>3/1】</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・ららぽーとエキスポシティにおいてイベント「大阪府健活１０ワクワク</a:t>
                      </a:r>
                      <a:r>
                        <a:rPr kumimoji="1" lang="en-US" altLang="ja-JP" sz="1100" b="1" baseline="0" dirty="0">
                          <a:solidFill>
                            <a:schemeClr val="tx1"/>
                          </a:solidFill>
                          <a:latin typeface="+mn-ea"/>
                          <a:ea typeface="+mn-ea"/>
                        </a:rPr>
                        <a:t>EXPO</a:t>
                      </a:r>
                      <a:r>
                        <a:rPr kumimoji="1" lang="ja-JP" altLang="en-US" sz="1100" b="1" baseline="0" dirty="0">
                          <a:solidFill>
                            <a:schemeClr val="tx1"/>
                          </a:solidFill>
                          <a:latin typeface="+mn-ea"/>
                          <a:ea typeface="+mn-ea"/>
                        </a:rPr>
                        <a:t>」を実施</a:t>
                      </a:r>
                      <a:r>
                        <a:rPr kumimoji="1" lang="en-US" altLang="ja-JP" sz="1100" b="1" baseline="0" dirty="0">
                          <a:solidFill>
                            <a:schemeClr val="tx1"/>
                          </a:solidFill>
                          <a:latin typeface="+mn-ea"/>
                          <a:ea typeface="+mn-ea"/>
                        </a:rPr>
                        <a:t>【3/2】</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■総合型地域スポーツクラブの登録・認証制度の審査会の開催協力</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府・堺市等で構成する泉北ニューデザイン推進協議会において、泉ヶ丘駅前地域のエリア価値創造に向け、公園・緑道を活用した取組みを検討。特に、ビッグバン及び泉ヶ丘公園においては、公園内外の周遊が可能となる園路整備等に向けた実施設計を進めるととともに、年度末には工事に着手</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■広域サイクルルートの形成のための連携会議の開催やサイクリングマップのデジタル化による情報発信の充実等の自転車を活用した広域連携型まちづくりを推進</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■うめきた</a:t>
                      </a:r>
                      <a:r>
                        <a:rPr kumimoji="1" lang="en-US" altLang="ja-JP" sz="1100" b="1" baseline="0" dirty="0">
                          <a:solidFill>
                            <a:schemeClr val="tx1"/>
                          </a:solidFill>
                          <a:latin typeface="+mn-ea"/>
                          <a:ea typeface="+mn-ea"/>
                        </a:rPr>
                        <a:t>2</a:t>
                      </a:r>
                      <a:r>
                        <a:rPr kumimoji="1" lang="ja-JP" altLang="en-US" sz="1100" b="1" baseline="0" dirty="0">
                          <a:solidFill>
                            <a:schemeClr val="tx1"/>
                          </a:solidFill>
                          <a:latin typeface="+mn-ea"/>
                          <a:ea typeface="+mn-ea"/>
                        </a:rPr>
                        <a:t>期区域に</a:t>
                      </a:r>
                      <a:r>
                        <a:rPr kumimoji="1" lang="ja-JP" altLang="en-US" sz="1100" b="1" strike="noStrike" baseline="0" dirty="0">
                          <a:solidFill>
                            <a:schemeClr val="tx1"/>
                          </a:solidFill>
                          <a:latin typeface="+mn-ea"/>
                          <a:ea typeface="+mn-ea"/>
                        </a:rPr>
                        <a:t>おいて</a:t>
                      </a:r>
                      <a:r>
                        <a:rPr kumimoji="1" lang="ja-JP" altLang="en-US" sz="1100" b="1" baseline="0" dirty="0">
                          <a:solidFill>
                            <a:schemeClr val="tx1"/>
                          </a:solidFill>
                          <a:latin typeface="+mn-ea"/>
                          <a:ea typeface="+mn-ea"/>
                        </a:rPr>
                        <a:t>、都市公園整備工事を実施（大阪市へ補助「うめきたまちづくりの推進」）</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市町村の健康格差の縮小</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a:t>
                      </a:r>
                      <a:r>
                        <a:rPr kumimoji="1" lang="en-US" altLang="ja-JP" sz="1100" b="1" strike="noStrike" baseline="0" dirty="0">
                          <a:solidFill>
                            <a:schemeClr val="tx1"/>
                          </a:solidFill>
                          <a:latin typeface="+mn-ea"/>
                          <a:ea typeface="+mn-ea"/>
                        </a:rPr>
                        <a:t>KDB</a:t>
                      </a:r>
                      <a:r>
                        <a:rPr kumimoji="1" lang="ja-JP" altLang="en-US" sz="1100" b="1" strike="noStrike" baseline="0" dirty="0">
                          <a:solidFill>
                            <a:schemeClr val="tx1"/>
                          </a:solidFill>
                          <a:latin typeface="+mn-ea"/>
                          <a:ea typeface="+mn-ea"/>
                        </a:rPr>
                        <a:t>等を活用し、地域ごとの分析ができるよう、地図上で保健指導データを可視化した「地域差見える化ツール」をアップデートし市町村に提供するとともに、市町村のデータを踏まえた保健事業の推進を図るセミナーを開催</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■「健活１０」ポータルサイトで市町村別の健康寿命やけんしん受診率等のデータを掲載し、健康指標を見える化</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Ｉ</a:t>
                      </a:r>
                      <a:r>
                        <a:rPr kumimoji="1" lang="en-US" altLang="ja-JP" sz="1200" u="sng" baseline="0" dirty="0">
                          <a:solidFill>
                            <a:schemeClr val="tx1"/>
                          </a:solidFill>
                          <a:latin typeface="+mn-ea"/>
                          <a:ea typeface="+mn-ea"/>
                        </a:rPr>
                        <a:t>C</a:t>
                      </a:r>
                      <a:r>
                        <a:rPr kumimoji="1" lang="ja-JP" altLang="en-US" sz="1200" u="sng" baseline="0" dirty="0">
                          <a:solidFill>
                            <a:schemeClr val="tx1"/>
                          </a:solidFill>
                          <a:latin typeface="+mn-ea"/>
                          <a:ea typeface="+mn-ea"/>
                        </a:rPr>
                        <a:t>Ｔ等を活用した健康情報等に係る基盤づくり</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■府民の主体的な健康意識の向上と実践を促す健康アプリ「アスマイル」を全市町村において展開</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　</a:t>
                      </a:r>
                      <a:r>
                        <a:rPr kumimoji="1" lang="en-US" altLang="ja-JP" sz="1100" b="1" baseline="0" dirty="0">
                          <a:solidFill>
                            <a:schemeClr val="tx1"/>
                          </a:solidFill>
                          <a:latin typeface="+mn-ea"/>
                          <a:ea typeface="+mn-ea"/>
                        </a:rPr>
                        <a:t>【</a:t>
                      </a:r>
                      <a:r>
                        <a:rPr kumimoji="1" lang="ja-JP" altLang="en-US" sz="1100" b="1" baseline="0" dirty="0">
                          <a:solidFill>
                            <a:schemeClr val="tx1"/>
                          </a:solidFill>
                          <a:latin typeface="+mn-ea"/>
                          <a:ea typeface="+mn-ea"/>
                        </a:rPr>
                        <a:t>今年度目標会員数：</a:t>
                      </a:r>
                      <a:r>
                        <a:rPr kumimoji="1" lang="en-US" altLang="ja-JP" sz="1100" b="1" baseline="0" dirty="0">
                          <a:solidFill>
                            <a:schemeClr val="tx1"/>
                          </a:solidFill>
                          <a:latin typeface="+mn-ea"/>
                          <a:ea typeface="+mn-ea"/>
                        </a:rPr>
                        <a:t>50</a:t>
                      </a:r>
                      <a:r>
                        <a:rPr kumimoji="1" lang="ja-JP" altLang="en-US" sz="1100" b="1" baseline="0" dirty="0">
                          <a:solidFill>
                            <a:schemeClr val="tx1"/>
                          </a:solidFill>
                          <a:latin typeface="+mn-ea"/>
                          <a:ea typeface="+mn-ea"/>
                        </a:rPr>
                        <a:t>万人　実績：</a:t>
                      </a:r>
                      <a:r>
                        <a:rPr kumimoji="1" lang="en-US" altLang="ja-JP" sz="1100" b="1" baseline="0" dirty="0">
                          <a:solidFill>
                            <a:schemeClr val="tx1"/>
                          </a:solidFill>
                          <a:latin typeface="+mn-ea"/>
                          <a:ea typeface="+mn-ea"/>
                        </a:rPr>
                        <a:t>39</a:t>
                      </a:r>
                      <a:r>
                        <a:rPr kumimoji="1" lang="ja-JP" altLang="en-US" sz="1100" b="1" baseline="0" dirty="0">
                          <a:solidFill>
                            <a:schemeClr val="tx1"/>
                          </a:solidFill>
                          <a:latin typeface="+mn-ea"/>
                          <a:ea typeface="+mn-ea"/>
                        </a:rPr>
                        <a:t>万人（</a:t>
                      </a:r>
                      <a:r>
                        <a:rPr kumimoji="1" lang="en-US" altLang="ja-JP" sz="1100" b="1" baseline="0" dirty="0">
                          <a:solidFill>
                            <a:schemeClr val="tx1"/>
                          </a:solidFill>
                          <a:latin typeface="+mn-ea"/>
                          <a:ea typeface="+mn-ea"/>
                        </a:rPr>
                        <a:t>R6.2</a:t>
                      </a:r>
                      <a:r>
                        <a:rPr kumimoji="1" lang="ja-JP" altLang="en-US" sz="1100" b="1" baseline="0" dirty="0">
                          <a:solidFill>
                            <a:schemeClr val="tx1"/>
                          </a:solidFill>
                          <a:latin typeface="+mn-ea"/>
                          <a:ea typeface="+mn-ea"/>
                        </a:rPr>
                        <a:t>現在）</a:t>
                      </a:r>
                      <a:r>
                        <a:rPr kumimoji="1" lang="en-US" altLang="ja-JP" sz="1100" b="1" baseline="0" dirty="0">
                          <a:solidFill>
                            <a:schemeClr val="tx1"/>
                          </a:solidFill>
                          <a:latin typeface="+mn-ea"/>
                          <a:ea typeface="+mn-ea"/>
                        </a:rPr>
                        <a:t>】</a:t>
                      </a: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職場における健康づくり</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■中小企業の抱える健康課題・ニーズに対応したセミナー「健康経営セミナー」を開催</a:t>
                      </a:r>
                      <a:r>
                        <a:rPr kumimoji="1" lang="en-US" altLang="ja-JP" sz="1100" b="1" baseline="0" dirty="0">
                          <a:solidFill>
                            <a:schemeClr val="tx1"/>
                          </a:solidFill>
                          <a:latin typeface="+mn-ea"/>
                          <a:ea typeface="+mn-ea"/>
                        </a:rPr>
                        <a:t>【3</a:t>
                      </a:r>
                      <a:r>
                        <a:rPr kumimoji="1" lang="ja-JP" altLang="en-US" sz="1100" b="1" baseline="0" dirty="0">
                          <a:solidFill>
                            <a:schemeClr val="tx1"/>
                          </a:solidFill>
                          <a:latin typeface="+mn-ea"/>
                          <a:ea typeface="+mn-ea"/>
                        </a:rPr>
                        <a:t>回オンライン開催</a:t>
                      </a:r>
                      <a:r>
                        <a:rPr kumimoji="1" lang="en-US" altLang="ja-JP" sz="11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■府内事業者向けに、健康経営に取り組むメリットや取組みの基本ステップ等を掲載したリーフレットを作成</a:t>
                      </a:r>
                      <a:endParaRPr kumimoji="1" lang="en-US" altLang="ja-JP"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grpSp>
        <p:nvGrpSpPr>
          <p:cNvPr id="22" name="グループ化 21"/>
          <p:cNvGrpSpPr/>
          <p:nvPr/>
        </p:nvGrpSpPr>
        <p:grpSpPr>
          <a:xfrm>
            <a:off x="586435" y="3535158"/>
            <a:ext cx="792000" cy="720000"/>
            <a:chOff x="-2122749" y="3293333"/>
            <a:chExt cx="792000" cy="720000"/>
          </a:xfrm>
        </p:grpSpPr>
        <p:sp>
          <p:nvSpPr>
            <p:cNvPr id="32" name="角丸四角形 31"/>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a:ln w="0"/>
                  <a:solidFill>
                    <a:srgbClr val="193F61"/>
                  </a:solidFill>
                  <a:latin typeface="+mn-ea"/>
                </a:rPr>
                <a:t>本年度評価</a:t>
              </a:r>
              <a:endParaRPr kumimoji="1" lang="en-US" altLang="ja-JP" sz="1100" b="1" spc="-100" dirty="0">
                <a:ln w="0"/>
                <a:solidFill>
                  <a:srgbClr val="193F61"/>
                </a:solidFill>
                <a:latin typeface="+mn-ea"/>
              </a:endParaRPr>
            </a:p>
            <a:p>
              <a:pPr algn="ctr"/>
              <a:endParaRPr kumimoji="1" lang="en-US" altLang="ja-JP" sz="500" b="1" spc="-100" dirty="0">
                <a:ln w="0"/>
                <a:solidFill>
                  <a:srgbClr val="193F61"/>
                </a:solidFill>
                <a:latin typeface="+mn-ea"/>
              </a:endParaRPr>
            </a:p>
            <a:p>
              <a:pPr algn="ctr">
                <a:lnSpc>
                  <a:spcPts val="1600"/>
                </a:lnSpc>
              </a:pPr>
              <a:r>
                <a:rPr kumimoji="1" lang="ja-JP" altLang="en-US" sz="1400" b="1" spc="-100" dirty="0">
                  <a:ln w="0"/>
                  <a:solidFill>
                    <a:srgbClr val="193F61"/>
                  </a:solidFill>
                  <a:latin typeface="+mn-ea"/>
                </a:rPr>
                <a:t>概ね</a:t>
              </a:r>
              <a:endParaRPr kumimoji="1" lang="en-US" altLang="ja-JP" sz="1400" b="1" spc="-100" dirty="0">
                <a:ln w="0"/>
                <a:solidFill>
                  <a:srgbClr val="193F61"/>
                </a:solidFill>
                <a:latin typeface="+mn-ea"/>
              </a:endParaRPr>
            </a:p>
            <a:p>
              <a:pPr algn="ctr">
                <a:lnSpc>
                  <a:spcPts val="1600"/>
                </a:lnSpc>
              </a:pPr>
              <a:r>
                <a:rPr kumimoji="1" lang="ja-JP" altLang="en-US" sz="1400" b="1" spc="-250" dirty="0">
                  <a:ln w="0"/>
                  <a:solidFill>
                    <a:srgbClr val="193F61"/>
                  </a:solidFill>
                  <a:latin typeface="+mn-ea"/>
                </a:rPr>
                <a:t>予定</a:t>
              </a:r>
              <a:r>
                <a:rPr kumimoji="1" lang="ja-JP" altLang="en-US" sz="1400" b="1" spc="-350" dirty="0">
                  <a:ln w="0"/>
                  <a:solidFill>
                    <a:srgbClr val="193F61"/>
                  </a:solidFill>
                  <a:latin typeface="+mn-ea"/>
                </a:rPr>
                <a:t>どおり</a:t>
              </a:r>
            </a:p>
          </p:txBody>
        </p:sp>
        <p:cxnSp>
          <p:nvCxnSpPr>
            <p:cNvPr id="33" name="直線コネクタ 32"/>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36</a:t>
            </a:fld>
            <a:endParaRPr kumimoji="1" lang="ja-JP" altLang="en-US"/>
          </a:p>
        </p:txBody>
      </p:sp>
    </p:spTree>
    <p:extLst>
      <p:ext uri="{BB962C8B-B14F-4D97-AF65-F5344CB8AC3E}">
        <p14:creationId xmlns:p14="http://schemas.microsoft.com/office/powerpoint/2010/main" val="683533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832032662"/>
              </p:ext>
            </p:extLst>
          </p:nvPr>
        </p:nvGraphicFramePr>
        <p:xfrm>
          <a:off x="477311" y="434454"/>
          <a:ext cx="8928000" cy="547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2304000">
                <a:tc>
                  <a:txBody>
                    <a:bodyPr/>
                    <a:lstStyle/>
                    <a:p>
                      <a:pPr>
                        <a:lnSpc>
                          <a:spcPct val="1000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ct val="100000"/>
                        </a:lnSpc>
                      </a:pPr>
                      <a:r>
                        <a:rPr kumimoji="1" lang="ja-JP" altLang="en-US" sz="1600" baseline="0" dirty="0">
                          <a:latin typeface="+mn-ea"/>
                          <a:ea typeface="+mn-ea"/>
                        </a:rPr>
                        <a:t>取組</a:t>
                      </a:r>
                      <a:endParaRPr kumimoji="1" lang="en-US" altLang="ja-JP"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地域等における健康づくり</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■府内全大学職員を対象とした大学生の健康づくり推進のための研修会を実施</a:t>
                      </a:r>
                      <a:r>
                        <a:rPr kumimoji="1" lang="en-US" altLang="ja-JP" sz="1100" b="1" baseline="0" dirty="0">
                          <a:solidFill>
                            <a:schemeClr val="tx1"/>
                          </a:solidFill>
                          <a:latin typeface="+mn-ea"/>
                          <a:ea typeface="+mn-ea"/>
                        </a:rPr>
                        <a:t>【21</a:t>
                      </a:r>
                      <a:r>
                        <a:rPr kumimoji="1" lang="ja-JP" altLang="en-US" sz="1100" b="1" baseline="0" dirty="0">
                          <a:solidFill>
                            <a:schemeClr val="tx1"/>
                          </a:solidFill>
                          <a:latin typeface="+mn-ea"/>
                          <a:ea typeface="+mn-ea"/>
                        </a:rPr>
                        <a:t>大学･</a:t>
                      </a:r>
                      <a:r>
                        <a:rPr kumimoji="1" lang="en-US" altLang="ja-JP" sz="1100" b="1" baseline="0" dirty="0">
                          <a:solidFill>
                            <a:schemeClr val="tx1"/>
                          </a:solidFill>
                          <a:latin typeface="+mn-ea"/>
                          <a:ea typeface="+mn-ea"/>
                        </a:rPr>
                        <a:t>10</a:t>
                      </a:r>
                      <a:r>
                        <a:rPr kumimoji="1" lang="ja-JP" altLang="en-US" sz="1100" b="1" baseline="0" dirty="0">
                          <a:solidFill>
                            <a:schemeClr val="tx1"/>
                          </a:solidFill>
                          <a:latin typeface="+mn-ea"/>
                          <a:ea typeface="+mn-ea"/>
                        </a:rPr>
                        <a:t>保健所</a:t>
                      </a:r>
                      <a:r>
                        <a:rPr kumimoji="1" lang="en-US" altLang="ja-JP" sz="1100" b="1" baseline="0" dirty="0">
                          <a:solidFill>
                            <a:schemeClr val="tx1"/>
                          </a:solidFill>
                          <a:latin typeface="+mn-ea"/>
                          <a:ea typeface="+mn-ea"/>
                        </a:rPr>
                        <a:t>(40</a:t>
                      </a:r>
                      <a:r>
                        <a:rPr kumimoji="1" lang="ja-JP" altLang="en-US" sz="1100" b="1" baseline="0" dirty="0">
                          <a:solidFill>
                            <a:schemeClr val="tx1"/>
                          </a:solidFill>
                          <a:latin typeface="+mn-ea"/>
                          <a:ea typeface="+mn-ea"/>
                        </a:rPr>
                        <a:t>名</a:t>
                      </a:r>
                      <a:r>
                        <a:rPr kumimoji="1" lang="en-US" altLang="ja-JP" sz="1100" b="1" baseline="0" dirty="0">
                          <a:solidFill>
                            <a:schemeClr val="tx1"/>
                          </a:solidFill>
                          <a:latin typeface="+mn-ea"/>
                          <a:ea typeface="+mn-ea"/>
                        </a:rPr>
                        <a:t>)】</a:t>
                      </a:r>
                      <a:endParaRPr kumimoji="1" lang="en-US" altLang="ja-JP" sz="1100" b="0"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■授業等で活用できる全大学共通資材を作成、提供</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健康サポート薬局」の認知度向上に向け、健康アプリ「アスマイル」でコラム配信及びアンケート調査実施のほか、健康サポート薬局の概要を含む「薬の知識」にかかる啓発資材を府内保健所や関係団体に配布</a:t>
                      </a:r>
                    </a:p>
                    <a:p>
                      <a:pPr marL="174625" indent="-174625">
                        <a:lnSpc>
                          <a:spcPct val="100000"/>
                        </a:lnSpc>
                      </a:pPr>
                      <a:r>
                        <a:rPr kumimoji="1" lang="ja-JP" altLang="en-US" sz="1100" b="1" baseline="0" dirty="0">
                          <a:solidFill>
                            <a:schemeClr val="tx1"/>
                          </a:solidFill>
                          <a:latin typeface="+mn-ea"/>
                          <a:ea typeface="+mn-ea"/>
                        </a:rPr>
                        <a:t>■市町村における高齢者の生きがいづく</a:t>
                      </a:r>
                      <a:r>
                        <a:rPr kumimoji="1" lang="ja-JP" altLang="en-US" sz="1100" b="1" baseline="0" dirty="0" err="1">
                          <a:solidFill>
                            <a:schemeClr val="tx1"/>
                          </a:solidFill>
                          <a:latin typeface="+mn-ea"/>
                          <a:ea typeface="+mn-ea"/>
                        </a:rPr>
                        <a:t>りや</a:t>
                      </a:r>
                      <a:r>
                        <a:rPr kumimoji="1" lang="ja-JP" altLang="en-US" sz="1100" b="1" baseline="0" dirty="0">
                          <a:solidFill>
                            <a:schemeClr val="tx1"/>
                          </a:solidFill>
                          <a:latin typeface="+mn-ea"/>
                          <a:ea typeface="+mn-ea"/>
                        </a:rPr>
                        <a:t>健康づくりの取組みである街かどデイハウスについて、市町村が実情に応じてサービスの提供を行えるよう、地域福祉・高齢者福祉交付金で支援</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■団地集会所等を活用した健康教室でロコモチェックなどの健康相談を「まちかど保健室」として実施</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200"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多様な主体の連携・協働</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■企業等に対して、健活おおさか推進府民会議への入会を促すとともに健活会議を通じた公民連携を働きかけ</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■府民の健康づくりをオール大阪で推進する「健活１０」の普及啓発を、企業や保健医療団体、市町村等と連携して展開</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21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今後の</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課題等</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■アスマイル登録者数のさらなる増加　　　　　　　　■中小企業における健康経営の取組拡大</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■保険者における格差の縮小　■多様な主体との連携、健活会議の拡大</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次年度の主な取組</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■アスマイルにおいて、参加者数</a:t>
                      </a:r>
                      <a:r>
                        <a:rPr kumimoji="1" lang="en-US" altLang="ja-JP" sz="1100" b="1" baseline="0" dirty="0">
                          <a:solidFill>
                            <a:schemeClr val="tx1"/>
                          </a:solidFill>
                          <a:latin typeface="+mn-ea"/>
                          <a:ea typeface="+mn-ea"/>
                        </a:rPr>
                        <a:t>70</a:t>
                      </a:r>
                      <a:r>
                        <a:rPr kumimoji="1" lang="ja-JP" altLang="en-US" sz="1100" b="1" baseline="0" dirty="0">
                          <a:solidFill>
                            <a:schemeClr val="tx1"/>
                          </a:solidFill>
                          <a:latin typeface="+mn-ea"/>
                          <a:ea typeface="+mn-ea"/>
                        </a:rPr>
                        <a:t>万人達成（令和</a:t>
                      </a:r>
                      <a:r>
                        <a:rPr kumimoji="1" lang="en-US" altLang="ja-JP" sz="1100" b="1" baseline="0" dirty="0">
                          <a:solidFill>
                            <a:schemeClr val="tx1"/>
                          </a:solidFill>
                          <a:latin typeface="+mn-ea"/>
                          <a:ea typeface="+mn-ea"/>
                        </a:rPr>
                        <a:t>7</a:t>
                      </a:r>
                      <a:r>
                        <a:rPr kumimoji="1" lang="ja-JP" altLang="en-US" sz="1100" b="1" baseline="0" dirty="0">
                          <a:solidFill>
                            <a:schemeClr val="tx1"/>
                          </a:solidFill>
                          <a:latin typeface="+mn-ea"/>
                          <a:ea typeface="+mn-ea"/>
                        </a:rPr>
                        <a:t>年度末）に向けたより魅力的なコンテンツを提供</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■ニュータウン再生やうめきたまちづくりなど、健康なまちづくりに向けた取組み推進</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■中小企業の健康経営に係る認知度向上に向けて、引き続きセミナー等を実施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■各圏域の課題に応じて地域保健・職域保健の連携事業を支援</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■「健活おおさか推進府民会議」を通じ、団体間の交流や連携を促進</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10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最終予算（案）</a:t>
                      </a:r>
                      <a:endParaRPr kumimoji="1" lang="en-US" altLang="ja-JP"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（主要事業）</a:t>
                      </a:r>
                      <a:endParaRPr kumimoji="1" lang="en-US" altLang="ja-JP"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a:solidFill>
                            <a:schemeClr val="tx1"/>
                          </a:solidFill>
                          <a:latin typeface="+mn-ea"/>
                          <a:ea typeface="+mn-ea"/>
                        </a:rPr>
                        <a:t>大阪府健康づくり支援プラットフォーム整備等事業（</a:t>
                      </a:r>
                      <a:r>
                        <a:rPr kumimoji="1" lang="en-US" altLang="ja-JP" sz="1100" baseline="0" dirty="0">
                          <a:solidFill>
                            <a:schemeClr val="tx1"/>
                          </a:solidFill>
                          <a:latin typeface="+mn-ea"/>
                          <a:ea typeface="+mn-ea"/>
                        </a:rPr>
                        <a:t>570,750</a:t>
                      </a:r>
                      <a:r>
                        <a:rPr kumimoji="1" lang="ja-JP" altLang="en-US" sz="1100" baseline="0" dirty="0">
                          <a:solidFill>
                            <a:schemeClr val="tx1"/>
                          </a:solidFill>
                          <a:latin typeface="+mn-ea"/>
                          <a:ea typeface="+mn-ea"/>
                        </a:rPr>
                        <a:t>千円）、ニュータウン再生事業（</a:t>
                      </a:r>
                      <a:r>
                        <a:rPr kumimoji="1" lang="en-US" altLang="ja-JP" sz="1100" baseline="0" dirty="0">
                          <a:solidFill>
                            <a:schemeClr val="tx1"/>
                          </a:solidFill>
                          <a:latin typeface="+mn-ea"/>
                          <a:ea typeface="+mn-ea"/>
                        </a:rPr>
                        <a:t>635</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p>
                      <a:pPr>
                        <a:lnSpc>
                          <a:spcPct val="100000"/>
                        </a:lnSpc>
                      </a:pPr>
                      <a:r>
                        <a:rPr kumimoji="1" lang="ja-JP" altLang="en-US" sz="1100" baseline="0" dirty="0">
                          <a:solidFill>
                            <a:schemeClr val="tx1"/>
                          </a:solidFill>
                          <a:latin typeface="+mn-ea"/>
                          <a:ea typeface="+mn-ea"/>
                        </a:rPr>
                        <a:t>広域連携推進事業（</a:t>
                      </a:r>
                      <a:r>
                        <a:rPr kumimoji="1" lang="en-US" altLang="ja-JP" sz="1100" baseline="0" dirty="0">
                          <a:solidFill>
                            <a:schemeClr val="tx1"/>
                          </a:solidFill>
                          <a:latin typeface="+mn-ea"/>
                          <a:ea typeface="+mn-ea"/>
                        </a:rPr>
                        <a:t>4,600</a:t>
                      </a:r>
                      <a:r>
                        <a:rPr kumimoji="1" lang="ja-JP" altLang="en-US" sz="1100" baseline="0" dirty="0">
                          <a:solidFill>
                            <a:schemeClr val="tx1"/>
                          </a:solidFill>
                          <a:latin typeface="+mn-ea"/>
                          <a:ea typeface="+mn-ea"/>
                        </a:rPr>
                        <a:t>千円）、うめきたまちづくり推進費（</a:t>
                      </a:r>
                      <a:r>
                        <a:rPr kumimoji="1" lang="en-US" altLang="ja-JP" sz="1100" baseline="0" dirty="0">
                          <a:solidFill>
                            <a:schemeClr val="tx1"/>
                          </a:solidFill>
                          <a:latin typeface="+mn-ea"/>
                          <a:ea typeface="+mn-ea"/>
                        </a:rPr>
                        <a:t>153,450</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p>
                      <a:pPr>
                        <a:lnSpc>
                          <a:spcPct val="100000"/>
                        </a:lnSpc>
                      </a:pPr>
                      <a:r>
                        <a:rPr kumimoji="1" lang="ja-JP" altLang="en-US" sz="1100" baseline="0" dirty="0">
                          <a:solidFill>
                            <a:schemeClr val="tx1"/>
                          </a:solidFill>
                          <a:latin typeface="+mn-ea"/>
                          <a:ea typeface="+mn-ea"/>
                        </a:rPr>
                        <a:t>健康格差の解決プログラム促進事業（</a:t>
                      </a:r>
                      <a:r>
                        <a:rPr kumimoji="1" lang="en-US" altLang="ja-JP" sz="1100" baseline="0" dirty="0">
                          <a:solidFill>
                            <a:schemeClr val="tx1"/>
                          </a:solidFill>
                          <a:latin typeface="+mn-ea"/>
                          <a:ea typeface="+mn-ea"/>
                        </a:rPr>
                        <a:t>39,160</a:t>
                      </a:r>
                      <a:r>
                        <a:rPr kumimoji="1" lang="ja-JP" altLang="en-US" sz="1100" baseline="0" dirty="0">
                          <a:solidFill>
                            <a:schemeClr val="tx1"/>
                          </a:solidFill>
                          <a:latin typeface="+mn-ea"/>
                          <a:ea typeface="+mn-ea"/>
                        </a:rPr>
                        <a:t>千円の内数）、中小企業の健康づくり推進事業（</a:t>
                      </a:r>
                      <a:r>
                        <a:rPr kumimoji="1" lang="en-US" altLang="ja-JP" sz="1100" baseline="0" dirty="0">
                          <a:solidFill>
                            <a:schemeClr val="tx1"/>
                          </a:solidFill>
                          <a:latin typeface="+mn-ea"/>
                          <a:ea typeface="+mn-ea"/>
                        </a:rPr>
                        <a:t>4,495</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p>
                      <a:pPr>
                        <a:lnSpc>
                          <a:spcPct val="100000"/>
                        </a:lnSpc>
                      </a:pPr>
                      <a:r>
                        <a:rPr kumimoji="1" lang="ja-JP" altLang="en-US" sz="1100" baseline="0" dirty="0">
                          <a:solidFill>
                            <a:schemeClr val="tx1"/>
                          </a:solidFill>
                          <a:latin typeface="+mn-ea"/>
                          <a:ea typeface="+mn-ea"/>
                        </a:rPr>
                        <a:t>大阪府地域福祉・高齢者福祉交付金（</a:t>
                      </a:r>
                      <a:r>
                        <a:rPr kumimoji="1" lang="en-US" altLang="ja-JP" sz="1100" baseline="0" dirty="0">
                          <a:solidFill>
                            <a:schemeClr val="tx1"/>
                          </a:solidFill>
                          <a:latin typeface="+mn-ea"/>
                          <a:ea typeface="+mn-ea"/>
                        </a:rPr>
                        <a:t>901,598</a:t>
                      </a:r>
                      <a:r>
                        <a:rPr kumimoji="1" lang="ja-JP" altLang="en-US" sz="1100" baseline="0" dirty="0">
                          <a:solidFill>
                            <a:schemeClr val="tx1"/>
                          </a:solidFill>
                          <a:latin typeface="+mn-ea"/>
                          <a:ea typeface="+mn-ea"/>
                        </a:rPr>
                        <a:t>千円）、健康づくり気運醸成事業（</a:t>
                      </a:r>
                      <a:r>
                        <a:rPr kumimoji="1" lang="en-US" altLang="ja-JP" sz="1100" baseline="0" dirty="0">
                          <a:solidFill>
                            <a:schemeClr val="tx1"/>
                          </a:solidFill>
                          <a:latin typeface="+mn-ea"/>
                          <a:ea typeface="+mn-ea"/>
                        </a:rPr>
                        <a:t>18,134</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aseline="0" dirty="0">
                          <a:solidFill>
                            <a:schemeClr val="tx1"/>
                          </a:solidFill>
                          <a:latin typeface="+mn-ea"/>
                          <a:ea typeface="+mn-ea"/>
                        </a:rPr>
                        <a:t>万博プレイベント　ワクワク</a:t>
                      </a:r>
                      <a:r>
                        <a:rPr kumimoji="1" lang="en-US" altLang="ja-JP" sz="1100" baseline="0" dirty="0">
                          <a:solidFill>
                            <a:schemeClr val="tx1"/>
                          </a:solidFill>
                          <a:latin typeface="+mn-ea"/>
                          <a:ea typeface="+mn-ea"/>
                        </a:rPr>
                        <a:t>EXPO2023</a:t>
                      </a:r>
                      <a:r>
                        <a:rPr kumimoji="1" lang="ja-JP" altLang="en-US" sz="1100" baseline="0" dirty="0">
                          <a:solidFill>
                            <a:schemeClr val="tx1"/>
                          </a:solidFill>
                          <a:latin typeface="+mn-ea"/>
                          <a:ea typeface="+mn-ea"/>
                        </a:rPr>
                        <a:t>　</a:t>
                      </a:r>
                      <a:r>
                        <a:rPr kumimoji="1" lang="en-US" altLang="ja-JP" sz="1100" baseline="0" dirty="0">
                          <a:solidFill>
                            <a:schemeClr val="tx1"/>
                          </a:solidFill>
                          <a:latin typeface="+mn-ea"/>
                          <a:ea typeface="+mn-ea"/>
                        </a:rPr>
                        <a:t>with</a:t>
                      </a:r>
                      <a:r>
                        <a:rPr kumimoji="1" lang="ja-JP" altLang="en-US" sz="1100" baseline="0" dirty="0">
                          <a:solidFill>
                            <a:schemeClr val="tx1"/>
                          </a:solidFill>
                          <a:latin typeface="+mn-ea"/>
                          <a:ea typeface="+mn-ea"/>
                        </a:rPr>
                        <a:t>健活１０（</a:t>
                      </a:r>
                      <a:r>
                        <a:rPr kumimoji="1" lang="en-US" altLang="ja-JP" sz="1100" baseline="0" dirty="0">
                          <a:solidFill>
                            <a:schemeClr val="tx1"/>
                          </a:solidFill>
                          <a:latin typeface="+mn-ea"/>
                          <a:ea typeface="+mn-ea"/>
                        </a:rPr>
                        <a:t>26,180</a:t>
                      </a:r>
                      <a:r>
                        <a:rPr kumimoji="1" lang="ja-JP" altLang="en-US" sz="1100" baseline="0" dirty="0">
                          <a:solidFill>
                            <a:schemeClr val="tx1"/>
                          </a:solidFill>
                          <a:latin typeface="+mn-ea"/>
                          <a:ea typeface="+mn-ea"/>
                        </a:rPr>
                        <a:t>千円）、健活会議関連推進事業（</a:t>
                      </a:r>
                      <a:r>
                        <a:rPr kumimoji="1" lang="en-US" altLang="ja-JP" sz="1100" baseline="0" dirty="0">
                          <a:solidFill>
                            <a:schemeClr val="tx1"/>
                          </a:solidFill>
                          <a:latin typeface="+mn-ea"/>
                          <a:ea typeface="+mn-ea"/>
                        </a:rPr>
                        <a:t>4,200</a:t>
                      </a:r>
                      <a:r>
                        <a:rPr kumimoji="1" lang="ja-JP" altLang="en-US" sz="1100" baseline="0" dirty="0">
                          <a:solidFill>
                            <a:schemeClr val="tx1"/>
                          </a:solidFill>
                          <a:latin typeface="+mn-ea"/>
                          <a:ea typeface="+mn-ea"/>
                        </a:rPr>
                        <a:t>千円）</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37</a:t>
            </a:fld>
            <a:endParaRPr kumimoji="1" lang="ja-JP" altLang="en-US" dirty="0"/>
          </a:p>
        </p:txBody>
      </p:sp>
    </p:spTree>
    <p:extLst>
      <p:ext uri="{BB962C8B-B14F-4D97-AF65-F5344CB8AC3E}">
        <p14:creationId xmlns:p14="http://schemas.microsoft.com/office/powerpoint/2010/main" val="4609786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971584" y="2901300"/>
            <a:ext cx="7200000" cy="432000"/>
          </a:xfrm>
          <a:prstGeom prst="rect">
            <a:avLst/>
          </a:prstGeom>
          <a:noFill/>
        </p:spPr>
        <p:txBody>
          <a:bodyPr wrap="square" lIns="72000" tIns="72000" rIns="72000" bIns="72000" rtlCol="0" anchor="t">
            <a:noAutofit/>
          </a:bodyPr>
          <a:lstStyle/>
          <a:p>
            <a:pPr>
              <a:lnSpc>
                <a:spcPts val="3200"/>
              </a:lnSpc>
            </a:pPr>
            <a:r>
              <a:rPr lang="ja-JP" altLang="en-US" sz="2400" dirty="0">
                <a:latin typeface="HG創英角ｺﾞｼｯｸUB" panose="020B0909000000000000" pitchFamily="49" charset="-128"/>
                <a:ea typeface="HG創英角ｺﾞｼｯｸUB" panose="020B0909000000000000" pitchFamily="49" charset="-128"/>
              </a:rPr>
              <a:t>歯科口腔保健計画における</a:t>
            </a:r>
            <a:endParaRPr lang="en-US" altLang="ja-JP" sz="2400" dirty="0">
              <a:latin typeface="HG創英角ｺﾞｼｯｸUB" panose="020B0909000000000000" pitchFamily="49" charset="-128"/>
              <a:ea typeface="HG創英角ｺﾞｼｯｸUB" panose="020B0909000000000000" pitchFamily="49" charset="-128"/>
            </a:endParaRPr>
          </a:p>
          <a:p>
            <a:pPr>
              <a:lnSpc>
                <a:spcPts val="3200"/>
              </a:lnSpc>
            </a:pPr>
            <a:r>
              <a:rPr lang="ja-JP" altLang="en-US" sz="2400" dirty="0">
                <a:latin typeface="HG創英角ｺﾞｼｯｸUB" panose="020B0909000000000000" pitchFamily="49" charset="-128"/>
                <a:ea typeface="HG創英角ｺﾞｼｯｸUB" panose="020B0909000000000000" pitchFamily="49" charset="-128"/>
              </a:rPr>
              <a:t>目標の達成状況及び施策の実施状況について</a:t>
            </a:r>
          </a:p>
        </p:txBody>
      </p:sp>
      <p:sp>
        <p:nvSpPr>
          <p:cNvPr id="7" name="正方形/長方形 6"/>
          <p:cNvSpPr/>
          <p:nvPr/>
        </p:nvSpPr>
        <p:spPr>
          <a:xfrm>
            <a:off x="698572" y="2935585"/>
            <a:ext cx="144000" cy="1008000"/>
          </a:xfrm>
          <a:prstGeom prst="rect">
            <a:avLst/>
          </a:prstGeom>
          <a:solidFill>
            <a:srgbClr val="0078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HG創英角ｺﾞｼｯｸUB" panose="020B0909000000000000" pitchFamily="49" charset="-128"/>
              <a:ea typeface="HG創英角ｺﾞｼｯｸUB" panose="020B0909000000000000" pitchFamily="49" charset="-128"/>
            </a:endParaRPr>
          </a:p>
        </p:txBody>
      </p:sp>
      <p:cxnSp>
        <p:nvCxnSpPr>
          <p:cNvPr id="8" name="直線コネクタ 7"/>
          <p:cNvCxnSpPr/>
          <p:nvPr/>
        </p:nvCxnSpPr>
        <p:spPr>
          <a:xfrm>
            <a:off x="774389" y="3851709"/>
            <a:ext cx="8856000" cy="0"/>
          </a:xfrm>
          <a:prstGeom prst="line">
            <a:avLst/>
          </a:prstGeom>
          <a:ln w="12700">
            <a:solidFill>
              <a:srgbClr val="0078D2"/>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38</a:t>
            </a:fld>
            <a:endParaRPr kumimoji="1" lang="ja-JP" altLang="en-US"/>
          </a:p>
        </p:txBody>
      </p:sp>
      <p:pic>
        <p:nvPicPr>
          <p:cNvPr id="9" name="図 8"/>
          <p:cNvPicPr>
            <a:picLocks noChangeAspect="1"/>
          </p:cNvPicPr>
          <p:nvPr/>
        </p:nvPicPr>
        <p:blipFill>
          <a:blip r:embed="rId2"/>
          <a:stretch>
            <a:fillRect/>
          </a:stretch>
        </p:blipFill>
        <p:spPr>
          <a:xfrm>
            <a:off x="8582603" y="358877"/>
            <a:ext cx="1100769" cy="360000"/>
          </a:xfrm>
          <a:prstGeom prst="rect">
            <a:avLst/>
          </a:prstGeom>
        </p:spPr>
      </p:pic>
      <p:sp>
        <p:nvSpPr>
          <p:cNvPr id="11" name="テキスト ボックス 10"/>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a:solidFill>
                  <a:schemeClr val="bg1"/>
                </a:solidFill>
                <a:latin typeface="游ゴシック" panose="020B0400000000000000" pitchFamily="50" charset="-128"/>
                <a:ea typeface="游ゴシック" panose="020B0400000000000000" pitchFamily="50" charset="-128"/>
              </a:rPr>
              <a:t>大阪府健康づくり推進条例第</a:t>
            </a:r>
            <a:r>
              <a:rPr lang="en-US" altLang="ja-JP" sz="1100" b="1" dirty="0">
                <a:solidFill>
                  <a:schemeClr val="bg1"/>
                </a:solidFill>
                <a:latin typeface="游ゴシック" panose="020B0400000000000000" pitchFamily="50" charset="-128"/>
                <a:ea typeface="游ゴシック" panose="020B0400000000000000" pitchFamily="50" charset="-128"/>
              </a:rPr>
              <a:t>19</a:t>
            </a:r>
            <a:r>
              <a:rPr lang="ja-JP" altLang="en-US" sz="1100" b="1" dirty="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a:solidFill>
                  <a:schemeClr val="bg1"/>
                </a:solidFill>
                <a:latin typeface="游ゴシック" panose="020B0400000000000000" pitchFamily="50" charset="-128"/>
                <a:ea typeface="游ゴシック" panose="020B0400000000000000" pitchFamily="50" charset="-128"/>
              </a:rPr>
              <a:t>〈</a:t>
            </a:r>
            <a:r>
              <a:rPr lang="ja-JP" altLang="en-US" sz="1100" b="1" dirty="0">
                <a:solidFill>
                  <a:schemeClr val="bg1"/>
                </a:solidFill>
                <a:latin typeface="游ゴシック" panose="020B0400000000000000" pitchFamily="50" charset="-128"/>
                <a:ea typeface="游ゴシック" panose="020B0400000000000000" pitchFamily="50" charset="-128"/>
              </a:rPr>
              <a:t>令和</a:t>
            </a:r>
            <a:r>
              <a:rPr lang="en-US" altLang="ja-JP" sz="1100" b="1" dirty="0">
                <a:solidFill>
                  <a:schemeClr val="bg1"/>
                </a:solidFill>
                <a:latin typeface="游ゴシック" panose="020B0400000000000000" pitchFamily="50" charset="-128"/>
                <a:ea typeface="游ゴシック" panose="020B0400000000000000" pitchFamily="50" charset="-128"/>
              </a:rPr>
              <a:t>5</a:t>
            </a:r>
            <a:r>
              <a:rPr lang="ja-JP" altLang="en-US" sz="1100" b="1" dirty="0">
                <a:solidFill>
                  <a:schemeClr val="bg1"/>
                </a:solidFill>
                <a:latin typeface="游ゴシック" panose="020B0400000000000000" pitchFamily="50" charset="-128"/>
                <a:ea typeface="游ゴシック" panose="020B0400000000000000" pitchFamily="50" charset="-128"/>
              </a:rPr>
              <a:t>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9749675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598644955"/>
              </p:ext>
            </p:extLst>
          </p:nvPr>
        </p:nvGraphicFramePr>
        <p:xfrm>
          <a:off x="268762" y="1149709"/>
          <a:ext cx="9360000" cy="5039997"/>
        </p:xfrm>
        <a:graphic>
          <a:graphicData uri="http://schemas.openxmlformats.org/drawingml/2006/table">
            <a:tbl>
              <a:tblPr firstRow="1" bandRow="1">
                <a:tableStyleId>{7DF18680-E054-41AD-8BC1-D1AEF772440D}</a:tableStyleId>
              </a:tblPr>
              <a:tblGrid>
                <a:gridCol w="972000">
                  <a:extLst>
                    <a:ext uri="{9D8B030D-6E8A-4147-A177-3AD203B41FA5}">
                      <a16:colId xmlns:a16="http://schemas.microsoft.com/office/drawing/2014/main" val="1381500425"/>
                    </a:ext>
                  </a:extLst>
                </a:gridCol>
                <a:gridCol w="288000">
                  <a:extLst>
                    <a:ext uri="{9D8B030D-6E8A-4147-A177-3AD203B41FA5}">
                      <a16:colId xmlns:a16="http://schemas.microsoft.com/office/drawing/2014/main" val="2419697869"/>
                    </a:ext>
                  </a:extLst>
                </a:gridCol>
                <a:gridCol w="2448000">
                  <a:extLst>
                    <a:ext uri="{9D8B030D-6E8A-4147-A177-3AD203B41FA5}">
                      <a16:colId xmlns:a16="http://schemas.microsoft.com/office/drawing/2014/main" val="218902946"/>
                    </a:ext>
                  </a:extLst>
                </a:gridCol>
                <a:gridCol w="1800000">
                  <a:extLst>
                    <a:ext uri="{9D8B030D-6E8A-4147-A177-3AD203B41FA5}">
                      <a16:colId xmlns:a16="http://schemas.microsoft.com/office/drawing/2014/main" val="3716218903"/>
                    </a:ext>
                  </a:extLst>
                </a:gridCol>
                <a:gridCol w="1800000">
                  <a:extLst>
                    <a:ext uri="{9D8B030D-6E8A-4147-A177-3AD203B41FA5}">
                      <a16:colId xmlns:a16="http://schemas.microsoft.com/office/drawing/2014/main" val="522624669"/>
                    </a:ext>
                  </a:extLst>
                </a:gridCol>
                <a:gridCol w="1188000">
                  <a:extLst>
                    <a:ext uri="{9D8B030D-6E8A-4147-A177-3AD203B41FA5}">
                      <a16:colId xmlns:a16="http://schemas.microsoft.com/office/drawing/2014/main" val="1531965585"/>
                    </a:ext>
                  </a:extLst>
                </a:gridCol>
                <a:gridCol w="864000">
                  <a:extLst>
                    <a:ext uri="{9D8B030D-6E8A-4147-A177-3AD203B41FA5}">
                      <a16:colId xmlns:a16="http://schemas.microsoft.com/office/drawing/2014/main" val="3974975104"/>
                    </a:ext>
                  </a:extLst>
                </a:gridCol>
              </a:tblGrid>
              <a:tr h="418570">
                <a:tc>
                  <a:txBody>
                    <a:bodyPr/>
                    <a:lstStyle/>
                    <a:p>
                      <a:pPr algn="ctr">
                        <a:lnSpc>
                          <a:spcPts val="1100"/>
                        </a:lnSpc>
                      </a:pPr>
                      <a:r>
                        <a:rPr kumimoji="1" lang="ja-JP" altLang="en-US" sz="1050" baseline="0" dirty="0">
                          <a:latin typeface="游ゴシック" panose="020B0400000000000000" pitchFamily="50" charset="-128"/>
                          <a:ea typeface="游ゴシック" panose="020B0400000000000000" pitchFamily="50" charset="-128"/>
                        </a:rPr>
                        <a:t>分野</a:t>
                      </a:r>
                      <a:endParaRPr kumimoji="1" lang="en-US" altLang="ja-JP"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ja-JP" altLang="en-US" sz="1050" baseline="0" dirty="0">
                          <a:latin typeface="游ゴシック" panose="020B0400000000000000" pitchFamily="50" charset="-128"/>
                          <a:ea typeface="游ゴシック" panose="020B0400000000000000" pitchFamily="50" charset="-128"/>
                        </a:rPr>
                        <a:t>個別目標</a:t>
                      </a:r>
                    </a:p>
                  </a:txBody>
                  <a:tcPr marL="36000" marR="36000" marT="36000" marB="36000" anchor="ctr"/>
                </a:tc>
                <a:tc>
                  <a:txBody>
                    <a:bodyPr/>
                    <a:lstStyle/>
                    <a:p>
                      <a:pPr algn="ctr">
                        <a:lnSpc>
                          <a:spcPts val="1100"/>
                        </a:lnSpc>
                      </a:pPr>
                      <a:r>
                        <a:rPr kumimoji="1" lang="ja-JP" altLang="en-US" sz="1050" baseline="0" dirty="0">
                          <a:latin typeface="游ゴシック" panose="020B0400000000000000" pitchFamily="50" charset="-128"/>
                          <a:ea typeface="游ゴシック" panose="020B0400000000000000" pitchFamily="50" charset="-128"/>
                        </a:rPr>
                        <a:t>計画策定時の状況</a:t>
                      </a:r>
                    </a:p>
                  </a:txBody>
                  <a:tcPr marL="36000" marR="36000" marT="36000" marB="36000" anchor="ctr"/>
                </a:tc>
                <a:tc>
                  <a:txBody>
                    <a:bodyPr/>
                    <a:lstStyle/>
                    <a:p>
                      <a:pPr algn="ctr">
                        <a:lnSpc>
                          <a:spcPts val="1100"/>
                        </a:lnSpc>
                      </a:pPr>
                      <a:r>
                        <a:rPr kumimoji="1" lang="ja-JP" altLang="en-US" sz="1050" baseline="0" dirty="0">
                          <a:latin typeface="游ゴシック" panose="020B0400000000000000" pitchFamily="50" charset="-128"/>
                          <a:ea typeface="游ゴシック" panose="020B0400000000000000" pitchFamily="50" charset="-128"/>
                        </a:rPr>
                        <a:t>現在の状況</a:t>
                      </a:r>
                    </a:p>
                  </a:txBody>
                  <a:tcPr marL="36000" marR="36000" marT="36000" marB="36000" anchor="ctr"/>
                </a:tc>
                <a:tc>
                  <a:txBody>
                    <a:bodyPr/>
                    <a:lstStyle/>
                    <a:p>
                      <a:pPr algn="ctr">
                        <a:lnSpc>
                          <a:spcPts val="1100"/>
                        </a:lnSpc>
                      </a:pPr>
                      <a:r>
                        <a:rPr kumimoji="1" lang="en-US" altLang="ja-JP" sz="1050" baseline="0" dirty="0">
                          <a:latin typeface="游ゴシック" panose="020B0400000000000000" pitchFamily="50" charset="-128"/>
                          <a:ea typeface="游ゴシック" panose="020B0400000000000000" pitchFamily="50" charset="-128"/>
                        </a:rPr>
                        <a:t>2023</a:t>
                      </a:r>
                      <a:r>
                        <a:rPr kumimoji="1" lang="ja-JP" altLang="en-US" sz="1050" baseline="0" dirty="0">
                          <a:latin typeface="游ゴシック" panose="020B0400000000000000" pitchFamily="50" charset="-128"/>
                          <a:ea typeface="游ゴシック" panose="020B0400000000000000" pitchFamily="50" charset="-128"/>
                        </a:rPr>
                        <a:t>年度目標</a:t>
                      </a:r>
                    </a:p>
                  </a:txBody>
                  <a:tcPr marL="36000" marR="36000" marT="36000" marB="36000" anchor="ctr"/>
                </a:tc>
                <a:tc>
                  <a:txBody>
                    <a:bodyPr/>
                    <a:lstStyle/>
                    <a:p>
                      <a:pPr algn="ctr">
                        <a:lnSpc>
                          <a:spcPts val="1100"/>
                        </a:lnSpc>
                      </a:pPr>
                      <a:r>
                        <a:rPr kumimoji="1" lang="ja-JP" altLang="en-US" sz="1050" baseline="0" dirty="0">
                          <a:latin typeface="游ゴシック" panose="020B0400000000000000" pitchFamily="50" charset="-128"/>
                          <a:ea typeface="游ゴシック" panose="020B0400000000000000" pitchFamily="50" charset="-128"/>
                        </a:rPr>
                        <a:t>年次報告書</a:t>
                      </a:r>
                      <a:endParaRPr kumimoji="1" lang="en-US" altLang="ja-JP" sz="1050" baseline="0" dirty="0">
                        <a:latin typeface="游ゴシック" panose="020B0400000000000000" pitchFamily="50" charset="-128"/>
                        <a:ea typeface="游ゴシック" panose="020B0400000000000000" pitchFamily="50" charset="-128"/>
                      </a:endParaRPr>
                    </a:p>
                    <a:p>
                      <a:pPr algn="ctr">
                        <a:lnSpc>
                          <a:spcPts val="1100"/>
                        </a:lnSpc>
                      </a:pPr>
                      <a:r>
                        <a:rPr kumimoji="1" lang="ja-JP" altLang="en-US" sz="1050" baseline="0" dirty="0">
                          <a:latin typeface="游ゴシック" panose="020B0400000000000000" pitchFamily="50" charset="-128"/>
                          <a:ea typeface="游ゴシック" panose="020B0400000000000000" pitchFamily="50" charset="-128"/>
                        </a:rPr>
                        <a:t>のページ</a:t>
                      </a:r>
                    </a:p>
                  </a:txBody>
                  <a:tcPr marL="36000" marR="36000" marT="36000" marB="36000" anchor="ctr"/>
                </a:tc>
                <a:extLst>
                  <a:ext uri="{0D108BD9-81ED-4DB2-BD59-A6C34878D82A}">
                    <a16:rowId xmlns:a16="http://schemas.microsoft.com/office/drawing/2014/main" val="879328102"/>
                  </a:ext>
                </a:extLst>
              </a:tr>
              <a:tr h="274634">
                <a:tc>
                  <a:txBody>
                    <a:bodyPr/>
                    <a:lstStyle/>
                    <a:p>
                      <a:r>
                        <a:rPr kumimoji="1" lang="ja-JP" altLang="en-US" sz="1050" b="1" baseline="0" dirty="0">
                          <a:latin typeface="游ゴシック" panose="020B0400000000000000" pitchFamily="50" charset="-128"/>
                          <a:ea typeface="游ゴシック" panose="020B0400000000000000" pitchFamily="50" charset="-128"/>
                        </a:rPr>
                        <a:t>乳幼児期</a:t>
                      </a:r>
                    </a:p>
                  </a:txBody>
                  <a:tcPr marL="36000" marR="36000" marT="36000" marB="36000" anchor="ctr"/>
                </a:tc>
                <a:tc>
                  <a:txBody>
                    <a:bodyPr/>
                    <a:lstStyle/>
                    <a:p>
                      <a:pPr algn="ctr"/>
                      <a:r>
                        <a:rPr kumimoji="1" lang="en-US" altLang="ja-JP" sz="1050" baseline="0" dirty="0">
                          <a:latin typeface="游ゴシック" panose="020B0400000000000000" pitchFamily="50" charset="-128"/>
                          <a:ea typeface="游ゴシック" panose="020B0400000000000000" pitchFamily="50" charset="-128"/>
                        </a:rPr>
                        <a:t>1</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r>
                        <a:rPr kumimoji="1" lang="ja-JP" altLang="en-US" sz="1050" baseline="0" dirty="0">
                          <a:latin typeface="游ゴシック" panose="020B0400000000000000" pitchFamily="50" charset="-128"/>
                          <a:ea typeface="游ゴシック" panose="020B0400000000000000" pitchFamily="50" charset="-128"/>
                        </a:rPr>
                        <a:t>むし歯のない者の割合（３歳児）</a:t>
                      </a:r>
                    </a:p>
                  </a:txBody>
                  <a:tcPr marL="36000" marR="36000" marT="36000" marB="36000" anchor="ctr"/>
                </a:tc>
                <a:tc>
                  <a:txBody>
                    <a:bodyPr/>
                    <a:lstStyle/>
                    <a:p>
                      <a:pPr algn="ctr"/>
                      <a:r>
                        <a:rPr kumimoji="1" lang="en-US" altLang="ja-JP" sz="1050" baseline="0" dirty="0">
                          <a:latin typeface="游ゴシック" panose="020B0400000000000000" pitchFamily="50" charset="-128"/>
                          <a:ea typeface="游ゴシック" panose="020B0400000000000000" pitchFamily="50" charset="-128"/>
                        </a:rPr>
                        <a:t>80.9%</a:t>
                      </a:r>
                      <a:r>
                        <a:rPr kumimoji="1" lang="ja-JP" altLang="en-US" sz="1050" baseline="0" dirty="0">
                          <a:latin typeface="游ゴシック" panose="020B0400000000000000" pitchFamily="50" charset="-128"/>
                          <a:ea typeface="游ゴシック" panose="020B0400000000000000" pitchFamily="50" charset="-128"/>
                        </a:rPr>
                        <a:t>（</a:t>
                      </a:r>
                      <a:r>
                        <a:rPr kumimoji="1" lang="en-US" altLang="ja-JP" sz="1050" baseline="0" dirty="0">
                          <a:latin typeface="游ゴシック" panose="020B0400000000000000" pitchFamily="50" charset="-128"/>
                          <a:ea typeface="游ゴシック" panose="020B0400000000000000" pitchFamily="50" charset="-128"/>
                        </a:rPr>
                        <a:t>H27</a:t>
                      </a:r>
                      <a:r>
                        <a:rPr kumimoji="1" lang="ja-JP" altLang="en-US" sz="1050" baseline="0" dirty="0">
                          <a:latin typeface="游ゴシック" panose="020B0400000000000000" pitchFamily="50" charset="-128"/>
                          <a:ea typeface="游ゴシック" panose="020B0400000000000000" pitchFamily="50" charset="-128"/>
                        </a:rPr>
                        <a:t>）</a:t>
                      </a:r>
                    </a:p>
                  </a:txBody>
                  <a:tcPr marL="36000" marR="36000" marT="36000" marB="36000" anchor="ctr"/>
                </a:tc>
                <a:tc>
                  <a:txBody>
                    <a:bodyPr/>
                    <a:lstStyle/>
                    <a:p>
                      <a:pPr algn="ctr"/>
                      <a:r>
                        <a:rPr kumimoji="1" lang="en-US" altLang="ja-JP" sz="1050" baseline="0" dirty="0">
                          <a:solidFill>
                            <a:schemeClr val="tx1"/>
                          </a:solidFill>
                          <a:latin typeface="游ゴシック" panose="020B0400000000000000" pitchFamily="50" charset="-128"/>
                          <a:ea typeface="+mn-ea"/>
                        </a:rPr>
                        <a:t>88.4%</a:t>
                      </a:r>
                      <a:r>
                        <a:rPr kumimoji="1" lang="ja-JP" altLang="en-US" sz="1050" baseline="0" dirty="0">
                          <a:solidFill>
                            <a:schemeClr val="tx1"/>
                          </a:solidFill>
                          <a:latin typeface="游ゴシック" panose="020B0400000000000000" pitchFamily="50" charset="-128"/>
                          <a:ea typeface="+mn-ea"/>
                        </a:rPr>
                        <a:t>（</a:t>
                      </a:r>
                      <a:r>
                        <a:rPr kumimoji="1" lang="en-US" altLang="ja-JP" sz="1050" baseline="0" dirty="0">
                          <a:solidFill>
                            <a:schemeClr val="tx1"/>
                          </a:solidFill>
                          <a:latin typeface="游ゴシック" panose="020B0400000000000000" pitchFamily="50" charset="-128"/>
                          <a:ea typeface="+mn-ea"/>
                        </a:rPr>
                        <a:t>R3</a:t>
                      </a:r>
                      <a:r>
                        <a:rPr kumimoji="1" lang="ja-JP" altLang="en-US" sz="1050" baseline="0" dirty="0">
                          <a:solidFill>
                            <a:schemeClr val="tx1"/>
                          </a:solidFill>
                          <a:latin typeface="游ゴシック" panose="020B0400000000000000" pitchFamily="50" charset="-128"/>
                          <a:ea typeface="+mn-ea"/>
                        </a:rPr>
                        <a:t>）</a:t>
                      </a:r>
                      <a:endParaRPr kumimoji="1" lang="en-US" altLang="ja-JP" sz="1050" baseline="0" dirty="0">
                        <a:solidFill>
                          <a:schemeClr val="tx1"/>
                        </a:solidFill>
                        <a:latin typeface="游ゴシック" panose="020B0400000000000000" pitchFamily="50" charset="-128"/>
                        <a:ea typeface="+mn-ea"/>
                      </a:endParaRPr>
                    </a:p>
                  </a:txBody>
                  <a:tcPr marL="36000" marR="36000" marT="36000" marB="36000" anchor="ctr"/>
                </a:tc>
                <a:tc>
                  <a:txBody>
                    <a:bodyPr/>
                    <a:lstStyle/>
                    <a:p>
                      <a:pPr algn="ctr"/>
                      <a:r>
                        <a:rPr kumimoji="1" lang="en-US" altLang="ja-JP" sz="1050" baseline="0" dirty="0">
                          <a:latin typeface="游ゴシック" panose="020B0400000000000000" pitchFamily="50" charset="-128"/>
                          <a:ea typeface="游ゴシック" panose="020B0400000000000000" pitchFamily="50" charset="-128"/>
                        </a:rPr>
                        <a:t>85%</a:t>
                      </a:r>
                      <a:r>
                        <a:rPr kumimoji="1" lang="ja-JP" altLang="en-US" sz="1050" baseline="0" dirty="0">
                          <a:latin typeface="游ゴシック" panose="020B0400000000000000" pitchFamily="50" charset="-128"/>
                          <a:ea typeface="游ゴシック" panose="020B0400000000000000" pitchFamily="50" charset="-128"/>
                        </a:rPr>
                        <a:t>以上</a:t>
                      </a:r>
                    </a:p>
                  </a:txBody>
                  <a:tcPr marL="36000" marR="36000" marT="36000" marB="36000" anchor="ctr"/>
                </a:tc>
                <a:tc>
                  <a:txBody>
                    <a:bodyPr/>
                    <a:lstStyle/>
                    <a:p>
                      <a:pPr algn="ctr"/>
                      <a:r>
                        <a:rPr kumimoji="1" lang="en-US" altLang="ja-JP" sz="1050" baseline="0" dirty="0">
                          <a:latin typeface="游ゴシック" panose="020B0400000000000000" pitchFamily="50" charset="-128"/>
                          <a:ea typeface="游ゴシック" panose="020B0400000000000000" pitchFamily="50" charset="-128"/>
                        </a:rPr>
                        <a:t>43-44</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extLst>
                  <a:ext uri="{0D108BD9-81ED-4DB2-BD59-A6C34878D82A}">
                    <a16:rowId xmlns:a16="http://schemas.microsoft.com/office/drawing/2014/main" val="3588048588"/>
                  </a:ext>
                </a:extLst>
              </a:tr>
              <a:tr h="274634">
                <a:tc rowSpan="2">
                  <a:txBody>
                    <a:bodyPr/>
                    <a:lstStyle/>
                    <a:p>
                      <a:r>
                        <a:rPr kumimoji="1" lang="zh-CN" altLang="en-US" sz="1050" b="1" baseline="0" dirty="0">
                          <a:latin typeface="游ゴシック" panose="020B0400000000000000" pitchFamily="50" charset="-128"/>
                          <a:ea typeface="游ゴシック" panose="020B0400000000000000" pitchFamily="50" charset="-128"/>
                        </a:rPr>
                        <a:t>学齢期</a:t>
                      </a:r>
                      <a:endParaRPr kumimoji="1" lang="ja-JP" altLang="en-US" sz="1050" b="1"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r>
                        <a:rPr kumimoji="1" lang="en-US" altLang="ja-JP" sz="1050" baseline="0" dirty="0">
                          <a:latin typeface="游ゴシック" panose="020B0400000000000000" pitchFamily="50" charset="-128"/>
                          <a:ea typeface="游ゴシック" panose="020B0400000000000000" pitchFamily="50" charset="-128"/>
                        </a:rPr>
                        <a:t>2</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spcAft>
                          <a:spcPts val="0"/>
                        </a:spcAft>
                      </a:pP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むし歯のある者の割合（</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12</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歳）</a:t>
                      </a: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39.7%</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H</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27</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a:txBody>
                    <a:bodyPr/>
                    <a:lstStyle/>
                    <a:p>
                      <a:pPr algn="ctr"/>
                      <a:r>
                        <a:rPr kumimoji="1" lang="en-US" altLang="ja-JP" sz="1050" baseline="0" dirty="0">
                          <a:solidFill>
                            <a:schemeClr val="tx1"/>
                          </a:solidFill>
                          <a:latin typeface="游ゴシック" panose="020B0400000000000000" pitchFamily="50" charset="-128"/>
                          <a:ea typeface="+mn-ea"/>
                        </a:rPr>
                        <a:t>27.6%</a:t>
                      </a:r>
                      <a:r>
                        <a:rPr kumimoji="1" lang="ja-JP" altLang="en-US" sz="1050" baseline="0" dirty="0">
                          <a:solidFill>
                            <a:schemeClr val="tx1"/>
                          </a:solidFill>
                          <a:latin typeface="游ゴシック" panose="020B0400000000000000" pitchFamily="50" charset="-128"/>
                          <a:ea typeface="+mn-ea"/>
                        </a:rPr>
                        <a:t>（</a:t>
                      </a:r>
                      <a:r>
                        <a:rPr kumimoji="1" lang="en-US" altLang="ja-JP" sz="1050" baseline="0" dirty="0">
                          <a:solidFill>
                            <a:schemeClr val="tx1"/>
                          </a:solidFill>
                          <a:latin typeface="游ゴシック" panose="020B0400000000000000" pitchFamily="50" charset="-128"/>
                          <a:ea typeface="+mn-ea"/>
                        </a:rPr>
                        <a:t>R3</a:t>
                      </a:r>
                      <a:r>
                        <a:rPr kumimoji="1" lang="ja-JP" altLang="en-US" sz="1050" baseline="0" dirty="0">
                          <a:solidFill>
                            <a:schemeClr val="tx1"/>
                          </a:solidFill>
                          <a:latin typeface="游ゴシック" panose="020B0400000000000000" pitchFamily="50" charset="-128"/>
                          <a:ea typeface="+mn-ea"/>
                        </a:rPr>
                        <a:t>）</a:t>
                      </a:r>
                      <a:endParaRPr kumimoji="1" lang="ja-JP" altLang="en-US" sz="1050" baseline="0" dirty="0">
                        <a:solidFill>
                          <a:schemeClr val="tx1"/>
                        </a:solidFill>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35%</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以下</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rowSpan="2">
                  <a:txBody>
                    <a:bodyPr/>
                    <a:lstStyle/>
                    <a:p>
                      <a:pPr algn="ctr">
                        <a:spcAft>
                          <a:spcPts val="0"/>
                        </a:spcAft>
                      </a:pPr>
                      <a:r>
                        <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45-46</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extLst>
                  <a:ext uri="{0D108BD9-81ED-4DB2-BD59-A6C34878D82A}">
                    <a16:rowId xmlns:a16="http://schemas.microsoft.com/office/drawing/2014/main" val="2936606705"/>
                  </a:ext>
                </a:extLst>
              </a:tr>
              <a:tr h="274634">
                <a:tc v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050" baseline="0" dirty="0">
                          <a:latin typeface="游ゴシック" panose="020B0400000000000000" pitchFamily="50" charset="-128"/>
                          <a:ea typeface="游ゴシック" panose="020B0400000000000000" pitchFamily="50" charset="-128"/>
                        </a:rPr>
                        <a:t>3</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spcAft>
                          <a:spcPts val="0"/>
                        </a:spcAft>
                      </a:pP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むし歯のある者の割合（</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16</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歳）</a:t>
                      </a: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53.3%</a:t>
                      </a:r>
                      <a:r>
                        <a:rPr lang="ja-JP" alt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H</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27</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a:txBody>
                    <a:bodyPr/>
                    <a:lstStyle/>
                    <a:p>
                      <a:pPr algn="ctr"/>
                      <a:r>
                        <a:rPr kumimoji="1" lang="en-US" altLang="ja-JP" sz="1050" baseline="0" dirty="0">
                          <a:solidFill>
                            <a:schemeClr val="tx1"/>
                          </a:solidFill>
                          <a:latin typeface="游ゴシック" panose="020B0400000000000000" pitchFamily="50" charset="-128"/>
                          <a:ea typeface="+mn-ea"/>
                        </a:rPr>
                        <a:t>40.8%</a:t>
                      </a:r>
                      <a:r>
                        <a:rPr kumimoji="1" lang="ja-JP" altLang="en-US" sz="1050" baseline="0" dirty="0">
                          <a:solidFill>
                            <a:schemeClr val="tx1"/>
                          </a:solidFill>
                          <a:latin typeface="游ゴシック" panose="020B0400000000000000" pitchFamily="50" charset="-128"/>
                          <a:ea typeface="+mn-ea"/>
                        </a:rPr>
                        <a:t>（</a:t>
                      </a:r>
                      <a:r>
                        <a:rPr kumimoji="1" lang="en-US" altLang="ja-JP" sz="1050" baseline="0" dirty="0">
                          <a:solidFill>
                            <a:schemeClr val="tx1"/>
                          </a:solidFill>
                          <a:latin typeface="游ゴシック" panose="020B0400000000000000" pitchFamily="50" charset="-128"/>
                          <a:ea typeface="+mn-ea"/>
                        </a:rPr>
                        <a:t>R3</a:t>
                      </a:r>
                      <a:r>
                        <a:rPr kumimoji="1" lang="ja-JP" altLang="en-US" sz="1050" baseline="0" dirty="0">
                          <a:solidFill>
                            <a:schemeClr val="tx1"/>
                          </a:solidFill>
                          <a:latin typeface="游ゴシック" panose="020B0400000000000000" pitchFamily="50" charset="-128"/>
                          <a:ea typeface="+mn-ea"/>
                        </a:rPr>
                        <a:t>）</a:t>
                      </a:r>
                      <a:endParaRPr kumimoji="1" lang="ja-JP" altLang="en-US" sz="1050" baseline="0" dirty="0">
                        <a:solidFill>
                          <a:schemeClr val="tx1"/>
                        </a:solidFill>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45%</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以下</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vMerge="1">
                  <a:txBody>
                    <a:bodyPr/>
                    <a:lstStyle/>
                    <a:p>
                      <a:pPr algn="ctr">
                        <a:spcAft>
                          <a:spcPts val="0"/>
                        </a:spcAft>
                      </a:pPr>
                      <a:endParaRPr lang="ja-JP" sz="1050" kern="100" dirty="0">
                        <a:solidFill>
                          <a:srgbClr val="000000"/>
                        </a:solidFill>
                        <a:effectLst/>
                        <a:latin typeface="ＭＳ Ｐゴシック" panose="020B0600070205080204" pitchFamily="50" charset="-128"/>
                        <a:ea typeface="ＭＳ Ｐゴシック" panose="020B0600070205080204" pitchFamily="50" charset="-128"/>
                        <a:cs typeface="HG丸ｺﾞｼｯｸM-PRO" panose="020F0600000000000000" pitchFamily="50" charset="-128"/>
                      </a:endParaRPr>
                    </a:p>
                  </a:txBody>
                  <a:tcPr marL="36000" marR="36000" marT="36000" marB="36000" anchor="ctr"/>
                </a:tc>
                <a:extLst>
                  <a:ext uri="{0D108BD9-81ED-4DB2-BD59-A6C34878D82A}">
                    <a16:rowId xmlns:a16="http://schemas.microsoft.com/office/drawing/2014/main" val="3291367303"/>
                  </a:ext>
                </a:extLst>
              </a:tr>
              <a:tr h="274634">
                <a:tc rowSpan="3">
                  <a:txBody>
                    <a:bodyPr/>
                    <a:lstStyle/>
                    <a:p>
                      <a:r>
                        <a:rPr kumimoji="1" lang="ja-JP" altLang="en-US" sz="1050" b="1" baseline="0" dirty="0">
                          <a:latin typeface="游ゴシック" panose="020B0400000000000000" pitchFamily="50" charset="-128"/>
                          <a:ea typeface="游ゴシック" panose="020B0400000000000000" pitchFamily="50" charset="-128"/>
                        </a:rPr>
                        <a:t>成人期</a:t>
                      </a:r>
                    </a:p>
                  </a:txBody>
                  <a:tcPr marL="36000" marR="36000" marT="36000" marB="36000" anchor="ctr"/>
                </a:tc>
                <a:tc>
                  <a:txBody>
                    <a:bodyPr/>
                    <a:lstStyle/>
                    <a:p>
                      <a:pPr algn="ctr"/>
                      <a:r>
                        <a:rPr kumimoji="1" lang="en-US" altLang="ja-JP" sz="1050" baseline="0" dirty="0">
                          <a:latin typeface="游ゴシック" panose="020B0400000000000000" pitchFamily="50" charset="-128"/>
                          <a:ea typeface="游ゴシック" panose="020B0400000000000000" pitchFamily="50" charset="-128"/>
                        </a:rPr>
                        <a:t>4</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spcAft>
                          <a:spcPts val="0"/>
                        </a:spcAft>
                      </a:pP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むし歯治療が必要な者の割合（</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40</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歳）</a:t>
                      </a: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36.9%</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H</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27</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a:txBody>
                    <a:bodyPr/>
                    <a:lstStyle/>
                    <a:p>
                      <a:pPr algn="ctr"/>
                      <a:r>
                        <a:rPr kumimoji="1" lang="en-US" altLang="ja-JP" sz="1050" baseline="0" dirty="0">
                          <a:solidFill>
                            <a:schemeClr val="tx1"/>
                          </a:solidFill>
                          <a:latin typeface="游ゴシック" panose="020B0400000000000000" pitchFamily="50" charset="-128"/>
                          <a:ea typeface="+mn-ea"/>
                        </a:rPr>
                        <a:t>27.9%</a:t>
                      </a:r>
                      <a:r>
                        <a:rPr kumimoji="1" lang="ja-JP" altLang="en-US" sz="1050" baseline="0" dirty="0">
                          <a:solidFill>
                            <a:schemeClr val="tx1"/>
                          </a:solidFill>
                          <a:latin typeface="游ゴシック" panose="020B0400000000000000" pitchFamily="50" charset="-128"/>
                          <a:ea typeface="+mn-ea"/>
                        </a:rPr>
                        <a:t>（</a:t>
                      </a:r>
                      <a:r>
                        <a:rPr kumimoji="1" lang="en-US" altLang="ja-JP" sz="1050" baseline="0" dirty="0">
                          <a:solidFill>
                            <a:schemeClr val="tx1"/>
                          </a:solidFill>
                          <a:latin typeface="游ゴシック" panose="020B0400000000000000" pitchFamily="50" charset="-128"/>
                          <a:ea typeface="+mn-ea"/>
                        </a:rPr>
                        <a:t>R3</a:t>
                      </a:r>
                      <a:r>
                        <a:rPr kumimoji="1" lang="ja-JP" altLang="en-US" sz="1050" baseline="0" dirty="0">
                          <a:solidFill>
                            <a:schemeClr val="tx1"/>
                          </a:solidFill>
                          <a:latin typeface="游ゴシック" panose="020B0400000000000000" pitchFamily="50" charset="-128"/>
                          <a:ea typeface="+mn-ea"/>
                        </a:rPr>
                        <a:t>）</a:t>
                      </a:r>
                      <a:endParaRPr kumimoji="1" lang="ja-JP" altLang="en-US" sz="1050" baseline="0" dirty="0">
                        <a:solidFill>
                          <a:schemeClr val="tx1"/>
                        </a:solidFill>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30%</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以下</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rowSpan="3">
                  <a:txBody>
                    <a:bodyPr/>
                    <a:lstStyle/>
                    <a:p>
                      <a:pPr algn="ctr">
                        <a:spcAft>
                          <a:spcPts val="0"/>
                        </a:spcAft>
                      </a:pPr>
                      <a:r>
                        <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47-48</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extLst>
                  <a:ext uri="{0D108BD9-81ED-4DB2-BD59-A6C34878D82A}">
                    <a16:rowId xmlns:a16="http://schemas.microsoft.com/office/drawing/2014/main" val="2053383278"/>
                  </a:ext>
                </a:extLst>
              </a:tr>
              <a:tr h="274634">
                <a:tc v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050" baseline="0" dirty="0">
                          <a:latin typeface="游ゴシック" panose="020B0400000000000000" pitchFamily="50" charset="-128"/>
                          <a:ea typeface="游ゴシック" panose="020B0400000000000000" pitchFamily="50" charset="-128"/>
                        </a:rPr>
                        <a:t>5</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spcAft>
                          <a:spcPts val="0"/>
                        </a:spcAft>
                      </a:pP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歯周治療が必要な者の割合（</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40</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歳）</a:t>
                      </a: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43.9%</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H</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27</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a:txBody>
                    <a:bodyPr/>
                    <a:lstStyle/>
                    <a:p>
                      <a:pPr algn="ctr"/>
                      <a:r>
                        <a:rPr kumimoji="1" lang="en-US" altLang="ja-JP" sz="1050" baseline="0" dirty="0">
                          <a:solidFill>
                            <a:schemeClr val="tx1"/>
                          </a:solidFill>
                          <a:latin typeface="游ゴシック" panose="020B0400000000000000" pitchFamily="50" charset="-128"/>
                          <a:ea typeface="+mn-ea"/>
                        </a:rPr>
                        <a:t>50.9%</a:t>
                      </a:r>
                      <a:r>
                        <a:rPr kumimoji="1" lang="ja-JP" altLang="en-US" sz="1050" baseline="0" dirty="0">
                          <a:solidFill>
                            <a:schemeClr val="tx1"/>
                          </a:solidFill>
                          <a:latin typeface="游ゴシック" panose="020B0400000000000000" pitchFamily="50" charset="-128"/>
                          <a:ea typeface="+mn-ea"/>
                        </a:rPr>
                        <a:t>（</a:t>
                      </a:r>
                      <a:r>
                        <a:rPr kumimoji="1" lang="en-US" altLang="ja-JP" sz="1050" baseline="0" dirty="0">
                          <a:solidFill>
                            <a:schemeClr val="tx1"/>
                          </a:solidFill>
                          <a:latin typeface="游ゴシック" panose="020B0400000000000000" pitchFamily="50" charset="-128"/>
                          <a:ea typeface="+mn-ea"/>
                        </a:rPr>
                        <a:t>R3</a:t>
                      </a:r>
                      <a:r>
                        <a:rPr kumimoji="1" lang="ja-JP" altLang="en-US" sz="1050" baseline="0" dirty="0">
                          <a:solidFill>
                            <a:schemeClr val="tx1"/>
                          </a:solidFill>
                          <a:latin typeface="游ゴシック" panose="020B0400000000000000" pitchFamily="50" charset="-128"/>
                          <a:ea typeface="+mn-ea"/>
                        </a:rPr>
                        <a:t>）</a:t>
                      </a:r>
                      <a:endParaRPr kumimoji="1" lang="ja-JP" altLang="en-US" sz="1050" baseline="0" dirty="0">
                        <a:solidFill>
                          <a:schemeClr val="tx1"/>
                        </a:solidFill>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33%</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以下</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vMerge="1">
                  <a:txBody>
                    <a:bodyPr/>
                    <a:lstStyle/>
                    <a:p>
                      <a:pPr algn="ctr">
                        <a:spcAft>
                          <a:spcPts val="0"/>
                        </a:spcAft>
                      </a:pPr>
                      <a:endParaRPr lang="ja-JP" sz="1050" kern="100" dirty="0">
                        <a:solidFill>
                          <a:srgbClr val="000000"/>
                        </a:solidFill>
                        <a:effectLst/>
                        <a:latin typeface="ＭＳ Ｐゴシック" panose="020B0600070205080204" pitchFamily="50" charset="-128"/>
                        <a:ea typeface="ＭＳ Ｐゴシック" panose="020B0600070205080204" pitchFamily="50" charset="-128"/>
                        <a:cs typeface="HG丸ｺﾞｼｯｸM-PRO" panose="020F0600000000000000" pitchFamily="50" charset="-128"/>
                      </a:endParaRPr>
                    </a:p>
                  </a:txBody>
                  <a:tcPr marL="36000" marR="36000" marT="36000" marB="36000" anchor="ctr"/>
                </a:tc>
                <a:extLst>
                  <a:ext uri="{0D108BD9-81ED-4DB2-BD59-A6C34878D82A}">
                    <a16:rowId xmlns:a16="http://schemas.microsoft.com/office/drawing/2014/main" val="1323446362"/>
                  </a:ext>
                </a:extLst>
              </a:tr>
              <a:tr h="464033">
                <a:tc v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050" baseline="0" dirty="0">
                          <a:latin typeface="游ゴシック" panose="020B0400000000000000" pitchFamily="50" charset="-128"/>
                          <a:ea typeface="游ゴシック" panose="020B0400000000000000" pitchFamily="50" charset="-128"/>
                        </a:rPr>
                        <a:t>6</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spcAft>
                          <a:spcPts val="0"/>
                        </a:spcAft>
                      </a:pP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過去</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1</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年に歯科健診を受診した者の</a:t>
                      </a:r>
                      <a:endPar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p>
                      <a:pPr algn="l">
                        <a:spcAft>
                          <a:spcPts val="0"/>
                        </a:spcAft>
                      </a:pP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割合</a:t>
                      </a:r>
                      <a:r>
                        <a:rPr lang="ja-JP" altLang="en-US"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a:t>
                      </a:r>
                      <a:r>
                        <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20</a:t>
                      </a:r>
                      <a:r>
                        <a:rPr lang="ja-JP" altLang="en-US"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歳以上）</a:t>
                      </a:r>
                      <a:endPar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51.4%</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H</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28</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a:txBody>
                    <a:bodyPr/>
                    <a:lstStyle/>
                    <a:p>
                      <a:pPr algn="ctr"/>
                      <a:r>
                        <a:rPr kumimoji="1" lang="en-US" altLang="ja-JP" sz="1050" baseline="0" dirty="0">
                          <a:solidFill>
                            <a:schemeClr val="tx1"/>
                          </a:solidFill>
                          <a:latin typeface="游ゴシック" panose="020B0400000000000000" pitchFamily="50" charset="-128"/>
                          <a:ea typeface="+mn-ea"/>
                        </a:rPr>
                        <a:t>65.3%</a:t>
                      </a:r>
                      <a:r>
                        <a:rPr kumimoji="1" lang="ja-JP" altLang="en-US" sz="1050" baseline="0" dirty="0">
                          <a:solidFill>
                            <a:schemeClr val="tx1"/>
                          </a:solidFill>
                          <a:latin typeface="游ゴシック" panose="020B0400000000000000" pitchFamily="50" charset="-128"/>
                          <a:ea typeface="+mn-ea"/>
                        </a:rPr>
                        <a:t>（</a:t>
                      </a:r>
                      <a:r>
                        <a:rPr kumimoji="1" lang="en-US" altLang="ja-JP" sz="1050" baseline="0" dirty="0">
                          <a:solidFill>
                            <a:schemeClr val="tx1"/>
                          </a:solidFill>
                          <a:latin typeface="游ゴシック" panose="020B0400000000000000" pitchFamily="50" charset="-128"/>
                          <a:ea typeface="+mn-ea"/>
                        </a:rPr>
                        <a:t>R4</a:t>
                      </a:r>
                      <a:r>
                        <a:rPr kumimoji="1" lang="ja-JP" altLang="en-US" sz="1050" baseline="0" dirty="0">
                          <a:solidFill>
                            <a:schemeClr val="tx1"/>
                          </a:solidFill>
                          <a:latin typeface="游ゴシック" panose="020B0400000000000000" pitchFamily="50" charset="-128"/>
                          <a:ea typeface="+mn-ea"/>
                        </a:rPr>
                        <a:t>）</a:t>
                      </a:r>
                      <a:endParaRPr kumimoji="1" lang="ja-JP" altLang="en-US" sz="1050" baseline="0" dirty="0">
                        <a:solidFill>
                          <a:schemeClr val="tx1"/>
                        </a:solidFill>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55%</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以上</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vMerge="1">
                  <a:txBody>
                    <a:bodyPr/>
                    <a:lstStyle/>
                    <a:p>
                      <a:pPr algn="ctr">
                        <a:spcAft>
                          <a:spcPts val="0"/>
                        </a:spcAft>
                      </a:pPr>
                      <a:endParaRPr lang="ja-JP" sz="1050" kern="100" dirty="0">
                        <a:solidFill>
                          <a:srgbClr val="000000"/>
                        </a:solidFill>
                        <a:effectLst/>
                        <a:latin typeface="ＭＳ Ｐゴシック" panose="020B0600070205080204" pitchFamily="50" charset="-128"/>
                        <a:ea typeface="ＭＳ Ｐゴシック" panose="020B0600070205080204" pitchFamily="50" charset="-128"/>
                        <a:cs typeface="HG丸ｺﾞｼｯｸM-PRO" panose="020F0600000000000000" pitchFamily="50" charset="-128"/>
                      </a:endParaRPr>
                    </a:p>
                  </a:txBody>
                  <a:tcPr marL="36000" marR="36000" marT="36000" marB="36000" anchor="ctr"/>
                </a:tc>
                <a:extLst>
                  <a:ext uri="{0D108BD9-81ED-4DB2-BD59-A6C34878D82A}">
                    <a16:rowId xmlns:a16="http://schemas.microsoft.com/office/drawing/2014/main" val="1351729897"/>
                  </a:ext>
                </a:extLst>
              </a:tr>
              <a:tr h="464033">
                <a:tc rowSpan="5">
                  <a:txBody>
                    <a:bodyPr/>
                    <a:lstStyle/>
                    <a:p>
                      <a:r>
                        <a:rPr kumimoji="1" lang="ja-JP" altLang="en-US" sz="1050" b="1" baseline="0" dirty="0">
                          <a:latin typeface="游ゴシック" panose="020B0400000000000000" pitchFamily="50" charset="-128"/>
                          <a:ea typeface="游ゴシック" panose="020B0400000000000000" pitchFamily="50" charset="-128"/>
                        </a:rPr>
                        <a:t>高齢期</a:t>
                      </a:r>
                    </a:p>
                  </a:txBody>
                  <a:tcPr marL="36000" marR="36000" marT="36000" marB="36000" anchor="ctr"/>
                </a:tc>
                <a:tc>
                  <a:txBody>
                    <a:bodyPr/>
                    <a:lstStyle/>
                    <a:p>
                      <a:pPr algn="ctr"/>
                      <a:r>
                        <a:rPr kumimoji="1" lang="en-US" altLang="ja-JP" sz="1050" baseline="0" dirty="0">
                          <a:latin typeface="游ゴシック" panose="020B0400000000000000" pitchFamily="50" charset="-128"/>
                          <a:ea typeface="游ゴシック" panose="020B0400000000000000" pitchFamily="50" charset="-128"/>
                        </a:rPr>
                        <a:t>7</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24</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本以上の歯を有する者の割合</a:t>
                      </a:r>
                      <a:endPar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p>
                      <a:pPr algn="l">
                        <a:spcAft>
                          <a:spcPts val="0"/>
                        </a:spcAft>
                      </a:pP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60</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歳）</a:t>
                      </a: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71.4%</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H</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25-</a:t>
                      </a:r>
                      <a:r>
                        <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H</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27</a:t>
                      </a:r>
                      <a:r>
                        <a:rPr lang="ja-JP" alt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の平均</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a:txBody>
                    <a:bodyPr/>
                    <a:lstStyle/>
                    <a:p>
                      <a:pPr algn="ctr"/>
                      <a:r>
                        <a:rPr kumimoji="1" lang="en-US" altLang="ja-JP" sz="1050" baseline="0" dirty="0">
                          <a:solidFill>
                            <a:schemeClr val="tx1"/>
                          </a:solidFill>
                          <a:latin typeface="游ゴシック" panose="020B0400000000000000" pitchFamily="50" charset="-128"/>
                          <a:ea typeface="+mn-ea"/>
                        </a:rPr>
                        <a:t>68.9%</a:t>
                      </a:r>
                      <a:r>
                        <a:rPr kumimoji="1" lang="ja-JP" altLang="en-US" sz="1050" baseline="0" dirty="0">
                          <a:solidFill>
                            <a:schemeClr val="tx1"/>
                          </a:solidFill>
                          <a:latin typeface="游ゴシック" panose="020B0400000000000000" pitchFamily="50" charset="-128"/>
                          <a:ea typeface="游ゴシック" panose="020B0400000000000000" pitchFamily="50" charset="-128"/>
                        </a:rPr>
                        <a:t>（</a:t>
                      </a:r>
                      <a:r>
                        <a:rPr kumimoji="1" lang="en-US" altLang="ja-JP" sz="1050" baseline="0" dirty="0">
                          <a:solidFill>
                            <a:schemeClr val="tx1"/>
                          </a:solidFill>
                          <a:latin typeface="游ゴシック" panose="020B0400000000000000" pitchFamily="50" charset="-128"/>
                          <a:ea typeface="游ゴシック" panose="020B0400000000000000" pitchFamily="50" charset="-128"/>
                        </a:rPr>
                        <a:t>H29-R1</a:t>
                      </a:r>
                      <a:r>
                        <a:rPr kumimoji="1" lang="ja-JP" altLang="en-US" sz="1050" baseline="0" dirty="0">
                          <a:solidFill>
                            <a:schemeClr val="tx1"/>
                          </a:solidFill>
                          <a:latin typeface="游ゴシック" panose="020B0400000000000000" pitchFamily="50" charset="-128"/>
                          <a:ea typeface="游ゴシック" panose="020B0400000000000000" pitchFamily="50" charset="-128"/>
                        </a:rPr>
                        <a:t>の平均）</a:t>
                      </a: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75%</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以上</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rowSpan="5">
                  <a:txBody>
                    <a:bodyPr/>
                    <a:lstStyle/>
                    <a:p>
                      <a:pPr algn="ctr">
                        <a:spcAft>
                          <a:spcPts val="0"/>
                        </a:spcAft>
                      </a:pPr>
                      <a:r>
                        <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49-51</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extLst>
                  <a:ext uri="{0D108BD9-81ED-4DB2-BD59-A6C34878D82A}">
                    <a16:rowId xmlns:a16="http://schemas.microsoft.com/office/drawing/2014/main" val="1384130235"/>
                  </a:ext>
                </a:extLst>
              </a:tr>
              <a:tr h="464033">
                <a:tc v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050" baseline="0" dirty="0">
                          <a:latin typeface="游ゴシック" panose="020B0400000000000000" pitchFamily="50" charset="-128"/>
                          <a:ea typeface="游ゴシック" panose="020B0400000000000000" pitchFamily="50" charset="-128"/>
                        </a:rPr>
                        <a:t>8</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20</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本以上の歯を有する者の割合</a:t>
                      </a:r>
                    </a:p>
                    <a:p>
                      <a:pPr algn="l">
                        <a:spcAft>
                          <a:spcPts val="0"/>
                        </a:spcAft>
                      </a:pP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80</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歳）</a:t>
                      </a: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42.1%</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H</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25-H27</a:t>
                      </a:r>
                      <a:r>
                        <a:rPr lang="ja-JP" alt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の平均</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a:txBody>
                    <a:bodyPr/>
                    <a:lstStyle/>
                    <a:p>
                      <a:pPr algn="ctr"/>
                      <a:r>
                        <a:rPr kumimoji="1" lang="en-US" altLang="ja-JP" sz="1050" baseline="0" dirty="0">
                          <a:solidFill>
                            <a:schemeClr val="tx1"/>
                          </a:solidFill>
                          <a:latin typeface="游ゴシック" panose="020B0400000000000000" pitchFamily="50" charset="-128"/>
                          <a:ea typeface="+mn-ea"/>
                        </a:rPr>
                        <a:t>54.0%</a:t>
                      </a:r>
                      <a:r>
                        <a:rPr kumimoji="1" lang="ja-JP" altLang="en-US" sz="1050" baseline="0" dirty="0">
                          <a:solidFill>
                            <a:schemeClr val="tx1"/>
                          </a:solidFill>
                          <a:latin typeface="游ゴシック" panose="020B0400000000000000" pitchFamily="50" charset="-128"/>
                          <a:ea typeface="游ゴシック" panose="020B0400000000000000" pitchFamily="50" charset="-128"/>
                        </a:rPr>
                        <a:t>（</a:t>
                      </a:r>
                      <a:r>
                        <a:rPr kumimoji="1" lang="en-US" altLang="ja-JP" sz="1050" baseline="0" dirty="0">
                          <a:solidFill>
                            <a:schemeClr val="tx1"/>
                          </a:solidFill>
                          <a:latin typeface="游ゴシック" panose="020B0400000000000000" pitchFamily="50" charset="-128"/>
                          <a:ea typeface="游ゴシック" panose="020B0400000000000000" pitchFamily="50" charset="-128"/>
                        </a:rPr>
                        <a:t>H29-R1</a:t>
                      </a:r>
                      <a:r>
                        <a:rPr kumimoji="1" lang="ja-JP" altLang="en-US" sz="1050" baseline="0" dirty="0">
                          <a:solidFill>
                            <a:schemeClr val="tx1"/>
                          </a:solidFill>
                          <a:latin typeface="游ゴシック" panose="020B0400000000000000" pitchFamily="50" charset="-128"/>
                          <a:ea typeface="游ゴシック" panose="020B0400000000000000" pitchFamily="50" charset="-128"/>
                        </a:rPr>
                        <a:t>の平均）</a:t>
                      </a: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45%</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以上</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vMerge="1">
                  <a:txBody>
                    <a:bodyPr/>
                    <a:lstStyle/>
                    <a:p>
                      <a:pPr algn="ctr">
                        <a:spcAft>
                          <a:spcPts val="0"/>
                        </a:spcAft>
                      </a:pPr>
                      <a:endParaRPr lang="ja-JP" sz="1050" kern="100" dirty="0">
                        <a:solidFill>
                          <a:srgbClr val="000000"/>
                        </a:solidFill>
                        <a:effectLst/>
                        <a:latin typeface="ＭＳ Ｐゴシック" panose="020B0600070205080204" pitchFamily="50" charset="-128"/>
                        <a:ea typeface="ＭＳ Ｐゴシック" panose="020B0600070205080204" pitchFamily="50" charset="-128"/>
                        <a:cs typeface="HG丸ｺﾞｼｯｸM-PRO" panose="020F0600000000000000" pitchFamily="50" charset="-128"/>
                      </a:endParaRPr>
                    </a:p>
                  </a:txBody>
                  <a:tcPr marL="36000" marR="36000" marT="36000" marB="36000" anchor="ctr"/>
                </a:tc>
                <a:extLst>
                  <a:ext uri="{0D108BD9-81ED-4DB2-BD59-A6C34878D82A}">
                    <a16:rowId xmlns:a16="http://schemas.microsoft.com/office/drawing/2014/main" val="2334380222"/>
                  </a:ext>
                </a:extLst>
              </a:tr>
              <a:tr h="274634">
                <a:tc v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050" baseline="0" dirty="0">
                          <a:latin typeface="游ゴシック" panose="020B0400000000000000" pitchFamily="50" charset="-128"/>
                          <a:ea typeface="游ゴシック" panose="020B0400000000000000" pitchFamily="50" charset="-128"/>
                        </a:rPr>
                        <a:t>9</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spcAft>
                          <a:spcPts val="0"/>
                        </a:spcAft>
                      </a:pP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咀嚼良好者の割合（</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60</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歳以上）</a:t>
                      </a: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65.9%</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H</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28</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a:txBody>
                    <a:bodyPr/>
                    <a:lstStyle/>
                    <a:p>
                      <a:pPr algn="ctr"/>
                      <a:r>
                        <a:rPr kumimoji="1" lang="en-US" altLang="ja-JP" sz="1050" baseline="0" dirty="0">
                          <a:solidFill>
                            <a:schemeClr val="tx1"/>
                          </a:solidFill>
                          <a:latin typeface="游ゴシック" panose="020B0400000000000000" pitchFamily="50" charset="-128"/>
                          <a:ea typeface="+mn-ea"/>
                        </a:rPr>
                        <a:t>71.7%</a:t>
                      </a:r>
                      <a:r>
                        <a:rPr kumimoji="1" lang="ja-JP" altLang="en-US" sz="1050" baseline="0" dirty="0">
                          <a:solidFill>
                            <a:schemeClr val="tx1"/>
                          </a:solidFill>
                          <a:latin typeface="游ゴシック" panose="020B0400000000000000" pitchFamily="50" charset="-128"/>
                          <a:ea typeface="+mn-ea"/>
                        </a:rPr>
                        <a:t>（</a:t>
                      </a:r>
                      <a:r>
                        <a:rPr kumimoji="1" lang="en-US" altLang="ja-JP" sz="1050" baseline="0" dirty="0">
                          <a:solidFill>
                            <a:schemeClr val="tx1"/>
                          </a:solidFill>
                          <a:latin typeface="游ゴシック" panose="020B0400000000000000" pitchFamily="50" charset="-128"/>
                          <a:ea typeface="+mn-ea"/>
                        </a:rPr>
                        <a:t>R4</a:t>
                      </a:r>
                      <a:r>
                        <a:rPr kumimoji="1" lang="ja-JP" altLang="en-US" sz="1050" baseline="0" dirty="0">
                          <a:solidFill>
                            <a:schemeClr val="tx1"/>
                          </a:solidFill>
                          <a:latin typeface="游ゴシック" panose="020B0400000000000000" pitchFamily="50" charset="-128"/>
                          <a:ea typeface="+mn-ea"/>
                        </a:rPr>
                        <a:t>）</a:t>
                      </a:r>
                      <a:endParaRPr kumimoji="1" lang="en-US" altLang="ja-JP" sz="1050" baseline="0" dirty="0">
                        <a:solidFill>
                          <a:schemeClr val="tx1"/>
                        </a:solidFill>
                        <a:latin typeface="游ゴシック" panose="020B0400000000000000" pitchFamily="50" charset="-128"/>
                        <a:ea typeface="+mn-ea"/>
                      </a:endParaRP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75%</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以上</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vMerge="1">
                  <a:txBody>
                    <a:bodyPr/>
                    <a:lstStyle/>
                    <a:p>
                      <a:pPr algn="ctr">
                        <a:spcAft>
                          <a:spcPts val="0"/>
                        </a:spcAft>
                      </a:pPr>
                      <a:endParaRPr lang="ja-JP" sz="1050" kern="100" dirty="0">
                        <a:solidFill>
                          <a:srgbClr val="000000"/>
                        </a:solidFill>
                        <a:effectLst/>
                        <a:latin typeface="ＭＳ Ｐゴシック" panose="020B0600070205080204" pitchFamily="50" charset="-128"/>
                        <a:ea typeface="ＭＳ Ｐゴシック" panose="020B0600070205080204" pitchFamily="50" charset="-128"/>
                        <a:cs typeface="HG丸ｺﾞｼｯｸM-PRO" panose="020F0600000000000000" pitchFamily="50" charset="-128"/>
                      </a:endParaRPr>
                    </a:p>
                  </a:txBody>
                  <a:tcPr marL="36000" marR="36000" marT="36000" marB="36000" anchor="ctr"/>
                </a:tc>
                <a:extLst>
                  <a:ext uri="{0D108BD9-81ED-4DB2-BD59-A6C34878D82A}">
                    <a16:rowId xmlns:a16="http://schemas.microsoft.com/office/drawing/2014/main" val="917268872"/>
                  </a:ext>
                </a:extLst>
              </a:tr>
              <a:tr h="274634">
                <a:tc v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050" baseline="0" dirty="0">
                          <a:latin typeface="游ゴシック" panose="020B0400000000000000" pitchFamily="50" charset="-128"/>
                          <a:ea typeface="游ゴシック" panose="020B0400000000000000" pitchFamily="50" charset="-128"/>
                        </a:rPr>
                        <a:t>10</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spcAft>
                          <a:spcPts val="0"/>
                        </a:spcAft>
                      </a:pP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むし歯治療が必要な者の割合（</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60</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歳）</a:t>
                      </a: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30.4%</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H</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27</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a:txBody>
                    <a:bodyPr/>
                    <a:lstStyle/>
                    <a:p>
                      <a:pPr algn="ctr"/>
                      <a:r>
                        <a:rPr kumimoji="1" lang="en-US" altLang="ja-JP" sz="1050" baseline="0" dirty="0">
                          <a:solidFill>
                            <a:schemeClr val="tx1"/>
                          </a:solidFill>
                          <a:latin typeface="游ゴシック" panose="020B0400000000000000" pitchFamily="50" charset="-128"/>
                          <a:ea typeface="+mn-ea"/>
                        </a:rPr>
                        <a:t>23.8%</a:t>
                      </a:r>
                      <a:r>
                        <a:rPr kumimoji="1" lang="ja-JP" altLang="en-US" sz="1050" baseline="0" dirty="0">
                          <a:solidFill>
                            <a:schemeClr val="tx1"/>
                          </a:solidFill>
                          <a:latin typeface="游ゴシック" panose="020B0400000000000000" pitchFamily="50" charset="-128"/>
                          <a:ea typeface="+mn-ea"/>
                        </a:rPr>
                        <a:t>（</a:t>
                      </a:r>
                      <a:r>
                        <a:rPr kumimoji="1" lang="en-US" altLang="ja-JP" sz="1050" baseline="0" dirty="0">
                          <a:solidFill>
                            <a:schemeClr val="tx1"/>
                          </a:solidFill>
                          <a:latin typeface="游ゴシック" panose="020B0400000000000000" pitchFamily="50" charset="-128"/>
                          <a:ea typeface="+mn-ea"/>
                        </a:rPr>
                        <a:t>R3</a:t>
                      </a:r>
                      <a:r>
                        <a:rPr kumimoji="1" lang="ja-JP" altLang="en-US" sz="1050" baseline="0" dirty="0">
                          <a:solidFill>
                            <a:schemeClr val="tx1"/>
                          </a:solidFill>
                          <a:latin typeface="游ゴシック" panose="020B0400000000000000" pitchFamily="50" charset="-128"/>
                          <a:ea typeface="+mn-ea"/>
                        </a:rPr>
                        <a:t>）</a:t>
                      </a:r>
                      <a:endParaRPr kumimoji="1" lang="ja-JP" altLang="en-US" sz="1050" baseline="0" dirty="0">
                        <a:solidFill>
                          <a:schemeClr val="tx1"/>
                        </a:solidFill>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25%</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以下</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vMerge="1">
                  <a:txBody>
                    <a:bodyPr/>
                    <a:lstStyle/>
                    <a:p>
                      <a:pPr algn="ctr">
                        <a:spcAft>
                          <a:spcPts val="0"/>
                        </a:spcAft>
                      </a:pPr>
                      <a:endParaRPr lang="ja-JP" sz="1050" kern="100" dirty="0">
                        <a:solidFill>
                          <a:srgbClr val="000000"/>
                        </a:solidFill>
                        <a:effectLst/>
                        <a:latin typeface="ＭＳ Ｐゴシック" panose="020B0600070205080204" pitchFamily="50" charset="-128"/>
                        <a:ea typeface="ＭＳ Ｐゴシック" panose="020B0600070205080204" pitchFamily="50" charset="-128"/>
                        <a:cs typeface="HG丸ｺﾞｼｯｸM-PRO" panose="020F0600000000000000" pitchFamily="50" charset="-128"/>
                      </a:endParaRPr>
                    </a:p>
                  </a:txBody>
                  <a:tcPr marL="36000" marR="36000" marT="36000" marB="36000" anchor="ctr"/>
                </a:tc>
                <a:extLst>
                  <a:ext uri="{0D108BD9-81ED-4DB2-BD59-A6C34878D82A}">
                    <a16:rowId xmlns:a16="http://schemas.microsoft.com/office/drawing/2014/main" val="2363339255"/>
                  </a:ext>
                </a:extLst>
              </a:tr>
              <a:tr h="274634">
                <a:tc v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050" baseline="0" dirty="0">
                          <a:latin typeface="游ゴシック" panose="020B0400000000000000" pitchFamily="50" charset="-128"/>
                          <a:ea typeface="游ゴシック" panose="020B0400000000000000" pitchFamily="50" charset="-128"/>
                        </a:rPr>
                        <a:t>11</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spcAft>
                          <a:spcPts val="0"/>
                        </a:spcAft>
                      </a:pP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歯周治療が必要な者の割合（</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60</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歳）</a:t>
                      </a: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54.2%</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H</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27</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a:txBody>
                    <a:bodyPr/>
                    <a:lstStyle/>
                    <a:p>
                      <a:pPr algn="ctr"/>
                      <a:r>
                        <a:rPr kumimoji="1" lang="en-US" altLang="ja-JP" sz="1050" baseline="0" dirty="0">
                          <a:solidFill>
                            <a:schemeClr val="tx1"/>
                          </a:solidFill>
                          <a:latin typeface="游ゴシック" panose="020B0400000000000000" pitchFamily="50" charset="-128"/>
                          <a:ea typeface="+mn-ea"/>
                        </a:rPr>
                        <a:t>59.9%</a:t>
                      </a:r>
                      <a:r>
                        <a:rPr kumimoji="1" lang="ja-JP" altLang="en-US" sz="1050" baseline="0" dirty="0">
                          <a:solidFill>
                            <a:schemeClr val="tx1"/>
                          </a:solidFill>
                          <a:latin typeface="游ゴシック" panose="020B0400000000000000" pitchFamily="50" charset="-128"/>
                          <a:ea typeface="+mn-ea"/>
                        </a:rPr>
                        <a:t>（</a:t>
                      </a:r>
                      <a:r>
                        <a:rPr kumimoji="1" lang="en-US" altLang="ja-JP" sz="1050" baseline="0" dirty="0">
                          <a:solidFill>
                            <a:schemeClr val="tx1"/>
                          </a:solidFill>
                          <a:latin typeface="游ゴシック" panose="020B0400000000000000" pitchFamily="50" charset="-128"/>
                          <a:ea typeface="+mn-ea"/>
                        </a:rPr>
                        <a:t>R3</a:t>
                      </a:r>
                      <a:r>
                        <a:rPr kumimoji="1" lang="ja-JP" altLang="en-US" sz="1050" baseline="0" dirty="0">
                          <a:solidFill>
                            <a:schemeClr val="tx1"/>
                          </a:solidFill>
                          <a:latin typeface="游ゴシック" panose="020B0400000000000000" pitchFamily="50" charset="-128"/>
                          <a:ea typeface="+mn-ea"/>
                        </a:rPr>
                        <a:t>）</a:t>
                      </a:r>
                      <a:endParaRPr kumimoji="1" lang="ja-JP" altLang="en-US" sz="1050" baseline="0" dirty="0">
                        <a:solidFill>
                          <a:schemeClr val="tx1"/>
                        </a:solidFill>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48%</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以下</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vMerge="1">
                  <a:txBody>
                    <a:bodyPr/>
                    <a:lstStyle/>
                    <a:p>
                      <a:pPr algn="ctr">
                        <a:spcAft>
                          <a:spcPts val="0"/>
                        </a:spcAft>
                      </a:pPr>
                      <a:endParaRPr lang="ja-JP" sz="1050" kern="100" dirty="0">
                        <a:solidFill>
                          <a:srgbClr val="000000"/>
                        </a:solidFill>
                        <a:effectLst/>
                        <a:latin typeface="ＭＳ Ｐゴシック" panose="020B0600070205080204" pitchFamily="50" charset="-128"/>
                        <a:ea typeface="ＭＳ Ｐゴシック" panose="020B0600070205080204" pitchFamily="50" charset="-128"/>
                        <a:cs typeface="HG丸ｺﾞｼｯｸM-PRO" panose="020F0600000000000000" pitchFamily="50" charset="-128"/>
                      </a:endParaRPr>
                    </a:p>
                  </a:txBody>
                  <a:tcPr marL="36000" marR="36000" marT="36000" marB="36000" anchor="ctr"/>
                </a:tc>
                <a:extLst>
                  <a:ext uri="{0D108BD9-81ED-4DB2-BD59-A6C34878D82A}">
                    <a16:rowId xmlns:a16="http://schemas.microsoft.com/office/drawing/2014/main" val="3310948996"/>
                  </a:ext>
                </a:extLst>
              </a:tr>
              <a:tr h="464033">
                <a:tc rowSpan="2">
                  <a:txBody>
                    <a:bodyPr/>
                    <a:lstStyle/>
                    <a:p>
                      <a:r>
                        <a:rPr kumimoji="1" lang="ja-JP" altLang="en-US" sz="1050" b="1" baseline="0" dirty="0">
                          <a:latin typeface="游ゴシック" panose="020B0400000000000000" pitchFamily="50" charset="-128"/>
                          <a:ea typeface="游ゴシック" panose="020B0400000000000000" pitchFamily="50" charset="-128"/>
                        </a:rPr>
                        <a:t>歯科健診を</a:t>
                      </a:r>
                      <a:endParaRPr kumimoji="1" lang="en-US" altLang="ja-JP" sz="1050" b="1" baseline="0" dirty="0">
                        <a:latin typeface="游ゴシック" panose="020B0400000000000000" pitchFamily="50" charset="-128"/>
                        <a:ea typeface="游ゴシック" panose="020B0400000000000000" pitchFamily="50" charset="-128"/>
                      </a:endParaRPr>
                    </a:p>
                    <a:p>
                      <a:r>
                        <a:rPr kumimoji="1" lang="ja-JP" altLang="en-US" sz="1050" b="1" baseline="0" dirty="0">
                          <a:latin typeface="游ゴシック" panose="020B0400000000000000" pitchFamily="50" charset="-128"/>
                          <a:ea typeface="游ゴシック" panose="020B0400000000000000" pitchFamily="50" charset="-128"/>
                        </a:rPr>
                        <a:t>受診すること</a:t>
                      </a:r>
                      <a:endParaRPr kumimoji="1" lang="en-US" altLang="ja-JP" sz="1050" b="1" baseline="0" dirty="0">
                        <a:latin typeface="游ゴシック" panose="020B0400000000000000" pitchFamily="50" charset="-128"/>
                        <a:ea typeface="游ゴシック" panose="020B0400000000000000" pitchFamily="50" charset="-128"/>
                      </a:endParaRPr>
                    </a:p>
                    <a:p>
                      <a:r>
                        <a:rPr kumimoji="1" lang="ja-JP" altLang="en-US" sz="1050" b="1" baseline="0" dirty="0">
                          <a:latin typeface="游ゴシック" panose="020B0400000000000000" pitchFamily="50" charset="-128"/>
                          <a:ea typeface="游ゴシック" panose="020B0400000000000000" pitchFamily="50" charset="-128"/>
                        </a:rPr>
                        <a:t>が困難など</a:t>
                      </a:r>
                      <a:endParaRPr kumimoji="1" lang="en-US" altLang="ja-JP" sz="1050" b="1" baseline="0" dirty="0">
                        <a:latin typeface="游ゴシック" panose="020B0400000000000000" pitchFamily="50" charset="-128"/>
                        <a:ea typeface="游ゴシック" panose="020B0400000000000000" pitchFamily="50" charset="-128"/>
                      </a:endParaRPr>
                    </a:p>
                    <a:p>
                      <a:r>
                        <a:rPr kumimoji="1" lang="ja-JP" altLang="en-US" sz="1050" b="1" baseline="0" dirty="0">
                          <a:latin typeface="游ゴシック" panose="020B0400000000000000" pitchFamily="50" charset="-128"/>
                          <a:ea typeface="游ゴシック" panose="020B0400000000000000" pitchFamily="50" charset="-128"/>
                        </a:rPr>
                        <a:t>配慮の</a:t>
                      </a:r>
                      <a:endParaRPr kumimoji="1" lang="en-US" altLang="ja-JP" sz="1050" b="1" baseline="0" dirty="0">
                        <a:latin typeface="游ゴシック" panose="020B0400000000000000" pitchFamily="50" charset="-128"/>
                        <a:ea typeface="游ゴシック" panose="020B0400000000000000" pitchFamily="50" charset="-128"/>
                      </a:endParaRPr>
                    </a:p>
                    <a:p>
                      <a:r>
                        <a:rPr kumimoji="1" lang="ja-JP" altLang="en-US" sz="1050" b="1" baseline="0" dirty="0">
                          <a:latin typeface="游ゴシック" panose="020B0400000000000000" pitchFamily="50" charset="-128"/>
                          <a:ea typeface="游ゴシック" panose="020B0400000000000000" pitchFamily="50" charset="-128"/>
                        </a:rPr>
                        <a:t>必要な人</a:t>
                      </a:r>
                    </a:p>
                  </a:txBody>
                  <a:tcPr marL="36000" marR="36000" marT="36000" marB="36000" anchor="ctr"/>
                </a:tc>
                <a:tc>
                  <a:txBody>
                    <a:bodyPr/>
                    <a:lstStyle/>
                    <a:p>
                      <a:pPr algn="ctr"/>
                      <a:r>
                        <a:rPr kumimoji="1" lang="en-US" altLang="ja-JP" sz="1050" baseline="0" dirty="0">
                          <a:latin typeface="游ゴシック" panose="020B0400000000000000" pitchFamily="50" charset="-128"/>
                          <a:ea typeface="游ゴシック" panose="020B0400000000000000" pitchFamily="50" charset="-128"/>
                        </a:rPr>
                        <a:t>12</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spcAft>
                          <a:spcPts val="0"/>
                        </a:spcAft>
                      </a:pP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介護老人保健施設での</a:t>
                      </a:r>
                      <a:endPar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p>
                      <a:pPr algn="l">
                        <a:spcAft>
                          <a:spcPts val="0"/>
                        </a:spcAft>
                      </a:pP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定期的な歯科健診の実施</a:t>
                      </a: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29.5%</a:t>
                      </a:r>
                      <a:r>
                        <a:rPr lang="ja-JP" alt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H28</a:t>
                      </a:r>
                      <a:r>
                        <a:rPr lang="ja-JP" alt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endParaRPr>
                    </a:p>
                  </a:txBody>
                  <a:tcPr marL="36000" marR="36000" marT="36000" marB="36000" anchor="ctr"/>
                </a:tc>
                <a:tc>
                  <a:txBody>
                    <a:bodyPr/>
                    <a:lstStyle/>
                    <a:p>
                      <a:pPr algn="ctr"/>
                      <a:r>
                        <a:rPr kumimoji="1" lang="en-US" altLang="ja-JP" sz="1050" baseline="0" dirty="0">
                          <a:solidFill>
                            <a:schemeClr val="tx1"/>
                          </a:solidFill>
                          <a:latin typeface="游ゴシック" panose="020B0400000000000000" pitchFamily="50" charset="-128"/>
                          <a:ea typeface="游ゴシック" panose="020B0400000000000000" pitchFamily="50" charset="-128"/>
                        </a:rPr>
                        <a:t>44.2</a:t>
                      </a:r>
                      <a:r>
                        <a:rPr kumimoji="1" lang="ja-JP" altLang="en-US" sz="1050" baseline="0" dirty="0">
                          <a:solidFill>
                            <a:schemeClr val="tx1"/>
                          </a:solidFill>
                          <a:latin typeface="游ゴシック" panose="020B0400000000000000" pitchFamily="50" charset="-128"/>
                          <a:ea typeface="游ゴシック" panose="020B0400000000000000" pitchFamily="50" charset="-128"/>
                        </a:rPr>
                        <a:t>％（</a:t>
                      </a:r>
                      <a:r>
                        <a:rPr kumimoji="1" lang="en-US" altLang="ja-JP" sz="1050" baseline="0" dirty="0">
                          <a:solidFill>
                            <a:schemeClr val="tx1"/>
                          </a:solidFill>
                          <a:latin typeface="游ゴシック" panose="020B0400000000000000" pitchFamily="50" charset="-128"/>
                          <a:ea typeface="游ゴシック" panose="020B0400000000000000" pitchFamily="50" charset="-128"/>
                        </a:rPr>
                        <a:t>R4</a:t>
                      </a:r>
                      <a:r>
                        <a:rPr kumimoji="1" lang="ja-JP" altLang="en-US" sz="1050" baseline="0" dirty="0">
                          <a:solidFill>
                            <a:schemeClr val="tx1"/>
                          </a:solidFill>
                          <a:latin typeface="游ゴシック" panose="020B0400000000000000" pitchFamily="50" charset="-128"/>
                          <a:ea typeface="游ゴシック" panose="020B0400000000000000" pitchFamily="50" charset="-128"/>
                        </a:rPr>
                        <a:t>）</a:t>
                      </a: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35%</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以上</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rowSpan="2">
                  <a:txBody>
                    <a:bodyPr/>
                    <a:lstStyle/>
                    <a:p>
                      <a:pPr algn="ctr">
                        <a:spcAft>
                          <a:spcPts val="0"/>
                        </a:spcAft>
                      </a:pPr>
                      <a:r>
                        <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52-53</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extLst>
                  <a:ext uri="{0D108BD9-81ED-4DB2-BD59-A6C34878D82A}">
                    <a16:rowId xmlns:a16="http://schemas.microsoft.com/office/drawing/2014/main" val="4071395646"/>
                  </a:ext>
                </a:extLst>
              </a:tr>
              <a:tr h="568223">
                <a:tc v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050" baseline="0" dirty="0">
                          <a:latin typeface="游ゴシック" panose="020B0400000000000000" pitchFamily="50" charset="-128"/>
                          <a:ea typeface="游ゴシック" panose="020B0400000000000000" pitchFamily="50" charset="-128"/>
                        </a:rPr>
                        <a:t>13</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spcAft>
                          <a:spcPts val="0"/>
                        </a:spcAft>
                      </a:pPr>
                      <a:r>
                        <a:rPr lang="ja-JP" sz="1050" kern="100" baseline="0" dirty="0" err="1">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障がい</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児及び障がい者入所施設での</a:t>
                      </a:r>
                      <a:endPar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p>
                      <a:pPr algn="l">
                        <a:spcAft>
                          <a:spcPts val="0"/>
                        </a:spcAft>
                      </a:pP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定期的な歯科健診の実施</a:t>
                      </a: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63.9%</a:t>
                      </a:r>
                      <a:r>
                        <a:rPr lang="ja-JP" alt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H28</a:t>
                      </a:r>
                      <a:r>
                        <a:rPr lang="ja-JP" alt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a:txBody>
                    <a:bodyPr/>
                    <a:lstStyle/>
                    <a:p>
                      <a:pPr algn="ctr"/>
                      <a:r>
                        <a:rPr kumimoji="1" lang="en-US" altLang="ja-JP" sz="1050" baseline="0" dirty="0">
                          <a:latin typeface="游ゴシック" panose="020B0400000000000000" pitchFamily="50" charset="-128"/>
                          <a:ea typeface="游ゴシック" panose="020B0400000000000000" pitchFamily="50" charset="-128"/>
                        </a:rPr>
                        <a:t>70.0</a:t>
                      </a:r>
                      <a:r>
                        <a:rPr kumimoji="1" lang="ja-JP" altLang="en-US" sz="1050" baseline="0" dirty="0">
                          <a:latin typeface="游ゴシック" panose="020B0400000000000000" pitchFamily="50" charset="-128"/>
                          <a:ea typeface="游ゴシック" panose="020B0400000000000000" pitchFamily="50" charset="-128"/>
                        </a:rPr>
                        <a:t>％（</a:t>
                      </a:r>
                      <a:r>
                        <a:rPr kumimoji="1" lang="en-US" altLang="ja-JP" sz="1050" baseline="0" dirty="0">
                          <a:latin typeface="游ゴシック" panose="020B0400000000000000" pitchFamily="50" charset="-128"/>
                          <a:ea typeface="游ゴシック" panose="020B0400000000000000" pitchFamily="50" charset="-128"/>
                        </a:rPr>
                        <a:t>R4</a:t>
                      </a:r>
                      <a:r>
                        <a:rPr kumimoji="1" lang="ja-JP" altLang="en-US" sz="1050" baseline="0" dirty="0">
                          <a:latin typeface="游ゴシック" panose="020B0400000000000000" pitchFamily="50" charset="-128"/>
                          <a:ea typeface="游ゴシック" panose="020B0400000000000000" pitchFamily="50" charset="-128"/>
                        </a:rPr>
                        <a:t>）</a:t>
                      </a: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75%</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以上</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vMerge="1">
                  <a:txBody>
                    <a:bodyPr/>
                    <a:lstStyle/>
                    <a:p>
                      <a:pPr algn="ctr">
                        <a:spcAft>
                          <a:spcPts val="0"/>
                        </a:spcAft>
                      </a:pPr>
                      <a:endParaRPr lang="ja-JP" sz="1050" kern="100" dirty="0">
                        <a:solidFill>
                          <a:srgbClr val="000000"/>
                        </a:solidFill>
                        <a:effectLst/>
                        <a:latin typeface="ＭＳ Ｐゴシック" panose="020B0600070205080204" pitchFamily="50" charset="-128"/>
                        <a:ea typeface="ＭＳ Ｐゴシック" panose="020B0600070205080204" pitchFamily="50" charset="-128"/>
                        <a:cs typeface="HG丸ｺﾞｼｯｸM-PRO" panose="020F0600000000000000" pitchFamily="50" charset="-128"/>
                      </a:endParaRPr>
                    </a:p>
                  </a:txBody>
                  <a:tcPr marL="36000" marR="36000" marT="36000" marB="36000" anchor="ctr"/>
                </a:tc>
                <a:extLst>
                  <a:ext uri="{0D108BD9-81ED-4DB2-BD59-A6C34878D82A}">
                    <a16:rowId xmlns:a16="http://schemas.microsoft.com/office/drawing/2014/main" val="2843797983"/>
                  </a:ext>
                </a:extLst>
              </a:tr>
            </a:tbl>
          </a:graphicData>
        </a:graphic>
      </p:graphicFrame>
      <p:cxnSp>
        <p:nvCxnSpPr>
          <p:cNvPr id="6" name="直線コネクタ 5"/>
          <p:cNvCxnSpPr/>
          <p:nvPr/>
        </p:nvCxnSpPr>
        <p:spPr>
          <a:xfrm>
            <a:off x="187995" y="735604"/>
            <a:ext cx="9504000" cy="0"/>
          </a:xfrm>
          <a:prstGeom prst="line">
            <a:avLst/>
          </a:prstGeom>
          <a:ln w="38100" cap="rnd" cmpd="sng">
            <a:solidFill>
              <a:srgbClr val="009999"/>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20953" y="330676"/>
            <a:ext cx="6383507" cy="432000"/>
          </a:xfrm>
          <a:prstGeom prst="rect">
            <a:avLst/>
          </a:prstGeom>
          <a:noFill/>
        </p:spPr>
        <p:txBody>
          <a:bodyPr wrap="square" lIns="72000" tIns="72000" rIns="72000" bIns="72000" rtlCol="0" anchor="t">
            <a:noAutofit/>
          </a:bodyPr>
          <a:lstStyle/>
          <a:p>
            <a:r>
              <a:rPr lang="ja-JP" altLang="en-US" b="1" dirty="0">
                <a:latin typeface="游ゴシック" panose="020B0400000000000000" pitchFamily="50" charset="-128"/>
                <a:ea typeface="游ゴシック" panose="020B0400000000000000" pitchFamily="50" charset="-128"/>
              </a:rPr>
              <a:t>歯科口腔保健計画における目標の達成状況</a:t>
            </a:r>
          </a:p>
        </p:txBody>
      </p:sp>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39</a:t>
            </a:fld>
            <a:endParaRPr kumimoji="1" lang="ja-JP" altLang="en-US"/>
          </a:p>
        </p:txBody>
      </p:sp>
      <p:pic>
        <p:nvPicPr>
          <p:cNvPr id="8" name="図 7"/>
          <p:cNvPicPr>
            <a:picLocks noChangeAspect="1"/>
          </p:cNvPicPr>
          <p:nvPr/>
        </p:nvPicPr>
        <p:blipFill>
          <a:blip r:embed="rId2"/>
          <a:stretch>
            <a:fillRect/>
          </a:stretch>
        </p:blipFill>
        <p:spPr>
          <a:xfrm>
            <a:off x="8582603" y="358877"/>
            <a:ext cx="1100769" cy="360000"/>
          </a:xfrm>
          <a:prstGeom prst="rect">
            <a:avLst/>
          </a:prstGeom>
        </p:spPr>
      </p:pic>
      <p:sp>
        <p:nvSpPr>
          <p:cNvPr id="10" name="テキスト ボックス 9"/>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a:solidFill>
                  <a:schemeClr val="bg1"/>
                </a:solidFill>
                <a:latin typeface="游ゴシック" panose="020B0400000000000000" pitchFamily="50" charset="-128"/>
                <a:ea typeface="游ゴシック" panose="020B0400000000000000" pitchFamily="50" charset="-128"/>
              </a:rPr>
              <a:t>大阪府健康づくり推進条例第</a:t>
            </a:r>
            <a:r>
              <a:rPr lang="en-US" altLang="ja-JP" sz="1100" b="1" dirty="0">
                <a:solidFill>
                  <a:schemeClr val="bg1"/>
                </a:solidFill>
                <a:latin typeface="游ゴシック" panose="020B0400000000000000" pitchFamily="50" charset="-128"/>
                <a:ea typeface="游ゴシック" panose="020B0400000000000000" pitchFamily="50" charset="-128"/>
              </a:rPr>
              <a:t>19</a:t>
            </a:r>
            <a:r>
              <a:rPr lang="ja-JP" altLang="en-US" sz="1100" b="1" dirty="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a:solidFill>
                  <a:schemeClr val="bg1"/>
                </a:solidFill>
                <a:latin typeface="游ゴシック" panose="020B0400000000000000" pitchFamily="50" charset="-128"/>
                <a:ea typeface="游ゴシック" panose="020B0400000000000000" pitchFamily="50" charset="-128"/>
              </a:rPr>
              <a:t>〈</a:t>
            </a:r>
            <a:r>
              <a:rPr lang="ja-JP" altLang="en-US" sz="1100" b="1" dirty="0">
                <a:solidFill>
                  <a:schemeClr val="bg1"/>
                </a:solidFill>
                <a:latin typeface="游ゴシック" panose="020B0400000000000000" pitchFamily="50" charset="-128"/>
                <a:ea typeface="游ゴシック" panose="020B0400000000000000" pitchFamily="50" charset="-128"/>
              </a:rPr>
              <a:t>令和</a:t>
            </a:r>
            <a:r>
              <a:rPr lang="en-US" altLang="ja-JP" sz="1100" b="1" dirty="0">
                <a:solidFill>
                  <a:schemeClr val="bg1"/>
                </a:solidFill>
                <a:latin typeface="游ゴシック" panose="020B0400000000000000" pitchFamily="50" charset="-128"/>
                <a:ea typeface="游ゴシック" panose="020B0400000000000000" pitchFamily="50" charset="-128"/>
              </a:rPr>
              <a:t>5</a:t>
            </a:r>
            <a:r>
              <a:rPr lang="ja-JP" altLang="en-US" sz="1100" b="1" dirty="0">
                <a:solidFill>
                  <a:schemeClr val="bg1"/>
                </a:solidFill>
                <a:latin typeface="游ゴシック" panose="020B0400000000000000" pitchFamily="50" charset="-128"/>
                <a:ea typeface="游ゴシック" panose="020B0400000000000000" pitchFamily="50" charset="-128"/>
              </a:rPr>
              <a:t>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4234044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971584" y="2901300"/>
            <a:ext cx="7200000" cy="432000"/>
          </a:xfrm>
          <a:prstGeom prst="rect">
            <a:avLst/>
          </a:prstGeom>
          <a:noFill/>
        </p:spPr>
        <p:txBody>
          <a:bodyPr wrap="square" lIns="72000" tIns="72000" rIns="72000" bIns="72000" rtlCol="0" anchor="t">
            <a:noAutofit/>
          </a:bodyPr>
          <a:lstStyle/>
          <a:p>
            <a:pPr>
              <a:lnSpc>
                <a:spcPts val="3200"/>
              </a:lnSpc>
            </a:pPr>
            <a:r>
              <a:rPr lang="zh-TW" altLang="en-US" sz="2400" dirty="0">
                <a:latin typeface="HG創英角ｺﾞｼｯｸUB" panose="020B0909000000000000" pitchFamily="49" charset="-128"/>
                <a:ea typeface="HG創英角ｺﾞｼｯｸUB" panose="020B0909000000000000" pitchFamily="49" charset="-128"/>
              </a:rPr>
              <a:t>健康増進計画</a:t>
            </a:r>
            <a:r>
              <a:rPr lang="ja-JP" altLang="en-US" sz="2400" dirty="0">
                <a:latin typeface="HG創英角ｺﾞｼｯｸUB" panose="020B0909000000000000" pitchFamily="49" charset="-128"/>
                <a:ea typeface="HG創英角ｺﾞｼｯｸUB" panose="020B0909000000000000" pitchFamily="49" charset="-128"/>
              </a:rPr>
              <a:t>における</a:t>
            </a:r>
            <a:endParaRPr lang="en-US" altLang="ja-JP" sz="2400" dirty="0">
              <a:latin typeface="HG創英角ｺﾞｼｯｸUB" panose="020B0909000000000000" pitchFamily="49" charset="-128"/>
              <a:ea typeface="HG創英角ｺﾞｼｯｸUB" panose="020B0909000000000000" pitchFamily="49" charset="-128"/>
            </a:endParaRPr>
          </a:p>
          <a:p>
            <a:pPr>
              <a:lnSpc>
                <a:spcPts val="3200"/>
              </a:lnSpc>
            </a:pPr>
            <a:r>
              <a:rPr lang="ja-JP" altLang="en-US" sz="2400" dirty="0">
                <a:latin typeface="HG創英角ｺﾞｼｯｸUB" panose="020B0909000000000000" pitchFamily="49" charset="-128"/>
                <a:ea typeface="HG創英角ｺﾞｼｯｸUB" panose="020B0909000000000000" pitchFamily="49" charset="-128"/>
              </a:rPr>
              <a:t>目標の達成状況及び施策の実施状況について</a:t>
            </a:r>
          </a:p>
        </p:txBody>
      </p:sp>
      <p:sp>
        <p:nvSpPr>
          <p:cNvPr id="7" name="正方形/長方形 6"/>
          <p:cNvSpPr/>
          <p:nvPr/>
        </p:nvSpPr>
        <p:spPr>
          <a:xfrm>
            <a:off x="698572" y="2935585"/>
            <a:ext cx="144000" cy="1008000"/>
          </a:xfrm>
          <a:prstGeom prst="rect">
            <a:avLst/>
          </a:prstGeom>
          <a:solidFill>
            <a:srgbClr val="00CC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創英角ｺﾞｼｯｸUB" panose="020B0909000000000000" pitchFamily="49" charset="-128"/>
              <a:ea typeface="HG創英角ｺﾞｼｯｸUB" panose="020B0909000000000000" pitchFamily="49" charset="-128"/>
            </a:endParaRPr>
          </a:p>
        </p:txBody>
      </p:sp>
      <p:cxnSp>
        <p:nvCxnSpPr>
          <p:cNvPr id="8" name="直線コネクタ 7"/>
          <p:cNvCxnSpPr/>
          <p:nvPr/>
        </p:nvCxnSpPr>
        <p:spPr>
          <a:xfrm>
            <a:off x="774389" y="3851709"/>
            <a:ext cx="8856000" cy="0"/>
          </a:xfrm>
          <a:prstGeom prst="line">
            <a:avLst/>
          </a:prstGeom>
          <a:ln w="12700">
            <a:solidFill>
              <a:srgbClr val="00CC5C"/>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4</a:t>
            </a:fld>
            <a:endParaRPr kumimoji="1" lang="ja-JP" altLang="en-US"/>
          </a:p>
        </p:txBody>
      </p:sp>
      <p:pic>
        <p:nvPicPr>
          <p:cNvPr id="9" name="図 8"/>
          <p:cNvPicPr>
            <a:picLocks noChangeAspect="1"/>
          </p:cNvPicPr>
          <p:nvPr/>
        </p:nvPicPr>
        <p:blipFill>
          <a:blip r:embed="rId2"/>
          <a:stretch>
            <a:fillRect/>
          </a:stretch>
        </p:blipFill>
        <p:spPr>
          <a:xfrm>
            <a:off x="8582603" y="358877"/>
            <a:ext cx="1100769" cy="360000"/>
          </a:xfrm>
          <a:prstGeom prst="rect">
            <a:avLst/>
          </a:prstGeom>
        </p:spPr>
      </p:pic>
      <p:sp>
        <p:nvSpPr>
          <p:cNvPr id="12" name="テキスト ボックス 11"/>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a:solidFill>
                  <a:schemeClr val="bg1"/>
                </a:solidFill>
                <a:latin typeface="游ゴシック" panose="020B0400000000000000" pitchFamily="50" charset="-128"/>
                <a:ea typeface="游ゴシック" panose="020B0400000000000000" pitchFamily="50" charset="-128"/>
              </a:rPr>
              <a:t>大阪府健康づくり推進条例第</a:t>
            </a:r>
            <a:r>
              <a:rPr lang="en-US" altLang="ja-JP" sz="1100" b="1" dirty="0">
                <a:solidFill>
                  <a:schemeClr val="bg1"/>
                </a:solidFill>
                <a:latin typeface="游ゴシック" panose="020B0400000000000000" pitchFamily="50" charset="-128"/>
                <a:ea typeface="游ゴシック" panose="020B0400000000000000" pitchFamily="50" charset="-128"/>
              </a:rPr>
              <a:t>19</a:t>
            </a:r>
            <a:r>
              <a:rPr lang="ja-JP" altLang="en-US" sz="1100" b="1" dirty="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a:solidFill>
                  <a:schemeClr val="bg1"/>
                </a:solidFill>
                <a:latin typeface="游ゴシック" panose="020B0400000000000000" pitchFamily="50" charset="-128"/>
                <a:ea typeface="游ゴシック" panose="020B0400000000000000" pitchFamily="50" charset="-128"/>
              </a:rPr>
              <a:t>〈</a:t>
            </a:r>
            <a:r>
              <a:rPr lang="ja-JP" altLang="en-US" sz="1100" b="1" dirty="0">
                <a:solidFill>
                  <a:schemeClr val="bg1"/>
                </a:solidFill>
                <a:latin typeface="游ゴシック" panose="020B0400000000000000" pitchFamily="50" charset="-128"/>
                <a:ea typeface="游ゴシック" panose="020B0400000000000000" pitchFamily="50" charset="-128"/>
              </a:rPr>
              <a:t>令和</a:t>
            </a:r>
            <a:r>
              <a:rPr lang="en-US" altLang="ja-JP" sz="1100" b="1" dirty="0">
                <a:solidFill>
                  <a:schemeClr val="bg1"/>
                </a:solidFill>
                <a:latin typeface="游ゴシック" panose="020B0400000000000000" pitchFamily="50" charset="-128"/>
                <a:ea typeface="游ゴシック" panose="020B0400000000000000" pitchFamily="50" charset="-128"/>
              </a:rPr>
              <a:t>5</a:t>
            </a:r>
            <a:r>
              <a:rPr lang="ja-JP" altLang="en-US" sz="1100" b="1" dirty="0">
                <a:solidFill>
                  <a:schemeClr val="bg1"/>
                </a:solidFill>
                <a:latin typeface="游ゴシック" panose="020B0400000000000000" pitchFamily="50" charset="-128"/>
                <a:ea typeface="游ゴシック" panose="020B0400000000000000" pitchFamily="50" charset="-128"/>
              </a:rPr>
              <a:t>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3551996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187995" y="735604"/>
            <a:ext cx="9504000" cy="0"/>
          </a:xfrm>
          <a:prstGeom prst="line">
            <a:avLst/>
          </a:prstGeom>
          <a:ln w="38100" cap="rnd" cmpd="sng">
            <a:solidFill>
              <a:srgbClr val="009999"/>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20953" y="330676"/>
            <a:ext cx="6383507" cy="432000"/>
          </a:xfrm>
          <a:prstGeom prst="rect">
            <a:avLst/>
          </a:prstGeom>
          <a:noFill/>
        </p:spPr>
        <p:txBody>
          <a:bodyPr wrap="square" lIns="72000" tIns="72000" rIns="72000" bIns="72000" rtlCol="0" anchor="t">
            <a:noAutofit/>
          </a:bodyPr>
          <a:lstStyle/>
          <a:p>
            <a:r>
              <a:rPr lang="ja-JP" altLang="en-US" b="1" dirty="0">
                <a:latin typeface="游ゴシック" panose="020B0400000000000000" pitchFamily="50" charset="-128"/>
                <a:ea typeface="游ゴシック" panose="020B0400000000000000" pitchFamily="50" charset="-128"/>
              </a:rPr>
              <a:t>歯科口腔保健計画における施策の実施状況</a:t>
            </a:r>
          </a:p>
        </p:txBody>
      </p:sp>
      <p:sp>
        <p:nvSpPr>
          <p:cNvPr id="15" name="テキスト ボックス 14"/>
          <p:cNvSpPr txBox="1"/>
          <p:nvPr/>
        </p:nvSpPr>
        <p:spPr>
          <a:xfrm>
            <a:off x="820218" y="2067414"/>
            <a:ext cx="4824000" cy="4219085"/>
          </a:xfrm>
          <a:prstGeom prst="roundRect">
            <a:avLst>
              <a:gd name="adj" fmla="val 2706"/>
            </a:avLst>
          </a:prstGeom>
          <a:solidFill>
            <a:schemeClr val="accent5">
              <a:lumMod val="20000"/>
              <a:lumOff val="80000"/>
            </a:schemeClr>
          </a:solidFill>
          <a:ln w="12700">
            <a:noFill/>
          </a:ln>
        </p:spPr>
        <p:txBody>
          <a:bodyPr wrap="square" lIns="108000" tIns="72000" rIns="72000" bIns="72000" rtlCol="0" anchor="t">
            <a:noAutofit/>
          </a:bodyPr>
          <a:lstStyle/>
          <a:p>
            <a:r>
              <a:rPr lang="zh-TW" altLang="en-US" sz="1000" b="1" dirty="0">
                <a:latin typeface="游ゴシック" panose="020B0400000000000000" pitchFamily="50" charset="-128"/>
                <a:ea typeface="游ゴシック" panose="020B0400000000000000" pitchFamily="50" charset="-128"/>
              </a:rPr>
              <a:t>＜審議会開催状況＞</a:t>
            </a:r>
            <a:endParaRPr lang="zh-TW" altLang="en-US" sz="1000" dirty="0">
              <a:latin typeface="游ゴシック" panose="020B0400000000000000" pitchFamily="50" charset="-128"/>
              <a:ea typeface="游ゴシック" panose="020B0400000000000000" pitchFamily="50" charset="-128"/>
            </a:endParaRPr>
          </a:p>
          <a:p>
            <a:endParaRPr lang="zh-TW" altLang="en-US" sz="1000" dirty="0">
              <a:latin typeface="游ゴシック" panose="020B0400000000000000" pitchFamily="50" charset="-128"/>
              <a:ea typeface="游ゴシック" panose="020B0400000000000000" pitchFamily="50" charset="-128"/>
            </a:endParaRPr>
          </a:p>
          <a:p>
            <a:r>
              <a:rPr lang="zh-TW" altLang="en-US" sz="1000" u="sng" dirty="0">
                <a:latin typeface="游ゴシック" panose="020B0400000000000000" pitchFamily="50" charset="-128"/>
                <a:ea typeface="游ゴシック" panose="020B0400000000000000" pitchFamily="50" charset="-128"/>
              </a:rPr>
              <a:t>令和</a:t>
            </a:r>
            <a:r>
              <a:rPr lang="en-US" altLang="ja-JP" sz="1000" u="sng" dirty="0">
                <a:latin typeface="游ゴシック" panose="020B0400000000000000" pitchFamily="50" charset="-128"/>
                <a:ea typeface="游ゴシック" panose="020B0400000000000000" pitchFamily="50" charset="-128"/>
              </a:rPr>
              <a:t>5</a:t>
            </a:r>
            <a:r>
              <a:rPr lang="zh-TW" altLang="en-US" sz="1000" u="sng" dirty="0">
                <a:latin typeface="游ゴシック" panose="020B0400000000000000" pitchFamily="50" charset="-128"/>
                <a:ea typeface="游ゴシック" panose="020B0400000000000000" pitchFamily="50" charset="-128"/>
              </a:rPr>
              <a:t>年度　</a:t>
            </a:r>
            <a:r>
              <a:rPr lang="ja-JP" altLang="en-US" sz="1000" u="sng" dirty="0">
                <a:latin typeface="游ゴシック" panose="020B0400000000000000" pitchFamily="50" charset="-128"/>
                <a:ea typeface="游ゴシック" panose="020B0400000000000000" pitchFamily="50" charset="-128"/>
              </a:rPr>
              <a:t>第</a:t>
            </a:r>
            <a:r>
              <a:rPr lang="en-US" altLang="ja-JP" sz="1000" u="sng" dirty="0">
                <a:latin typeface="游ゴシック" panose="020B0400000000000000" pitchFamily="50" charset="-128"/>
                <a:ea typeface="游ゴシック" panose="020B0400000000000000" pitchFamily="50" charset="-128"/>
              </a:rPr>
              <a:t>1</a:t>
            </a:r>
            <a:r>
              <a:rPr lang="ja-JP" altLang="en-US" sz="1000" u="sng" dirty="0">
                <a:latin typeface="游ゴシック" panose="020B0400000000000000" pitchFamily="50" charset="-128"/>
                <a:ea typeface="游ゴシック" panose="020B0400000000000000" pitchFamily="50" charset="-128"/>
              </a:rPr>
              <a:t>回</a:t>
            </a:r>
            <a:r>
              <a:rPr lang="zh-TW" altLang="en-US" sz="1000" u="sng" dirty="0">
                <a:latin typeface="游ゴシック" panose="020B0400000000000000" pitchFamily="50" charset="-128"/>
                <a:ea typeface="游ゴシック" panose="020B0400000000000000" pitchFamily="50" charset="-128"/>
              </a:rPr>
              <a:t>大阪府生涯歯科保健推進審議会</a:t>
            </a:r>
          </a:p>
          <a:p>
            <a:endParaRPr lang="zh-TW" altLang="en-US" sz="1000" dirty="0">
              <a:latin typeface="游ゴシック" panose="020B0400000000000000" pitchFamily="50" charset="-128"/>
              <a:ea typeface="游ゴシック" panose="020B0400000000000000" pitchFamily="50" charset="-128"/>
            </a:endParaRPr>
          </a:p>
          <a:p>
            <a:r>
              <a:rPr lang="zh-TW" altLang="en-US" sz="1000" dirty="0">
                <a:latin typeface="游ゴシック" panose="020B0400000000000000" pitchFamily="50" charset="-128"/>
                <a:ea typeface="游ゴシック" panose="020B0400000000000000" pitchFamily="50" charset="-128"/>
              </a:rPr>
              <a:t>　日時　　</a:t>
            </a:r>
            <a:r>
              <a:rPr lang="ja-JP" altLang="en-US" sz="1000" dirty="0">
                <a:latin typeface="游ゴシック" panose="020B0400000000000000" pitchFamily="50" charset="-128"/>
              </a:rPr>
              <a:t>令和</a:t>
            </a:r>
            <a:r>
              <a:rPr lang="en-US" altLang="ja-JP" sz="1000" dirty="0">
                <a:latin typeface="游ゴシック" panose="020B0400000000000000" pitchFamily="50" charset="-128"/>
              </a:rPr>
              <a:t>5</a:t>
            </a:r>
            <a:r>
              <a:rPr lang="ja-JP" altLang="en-US" sz="1000" dirty="0">
                <a:latin typeface="游ゴシック" panose="020B0400000000000000" pitchFamily="50" charset="-128"/>
              </a:rPr>
              <a:t>年</a:t>
            </a:r>
            <a:r>
              <a:rPr lang="en-US" altLang="ja-JP" sz="1000" dirty="0">
                <a:latin typeface="游ゴシック" panose="020B0400000000000000" pitchFamily="50" charset="-128"/>
              </a:rPr>
              <a:t>8</a:t>
            </a:r>
            <a:r>
              <a:rPr lang="ja-JP" altLang="en-US" sz="1000" dirty="0">
                <a:latin typeface="游ゴシック" panose="020B0400000000000000" pitchFamily="50" charset="-128"/>
              </a:rPr>
              <a:t>月</a:t>
            </a:r>
            <a:r>
              <a:rPr lang="en-US" altLang="ja-JP" sz="1000" dirty="0">
                <a:latin typeface="游ゴシック" panose="020B0400000000000000" pitchFamily="50" charset="-128"/>
              </a:rPr>
              <a:t>24</a:t>
            </a:r>
            <a:r>
              <a:rPr lang="ja-JP" altLang="en-US" sz="1000" dirty="0">
                <a:latin typeface="游ゴシック" panose="020B0400000000000000" pitchFamily="50" charset="-128"/>
              </a:rPr>
              <a:t>日</a:t>
            </a:r>
            <a:endParaRPr lang="en-US" altLang="ja-JP" sz="1000" dirty="0">
              <a:latin typeface="游ゴシック" panose="020B0400000000000000" pitchFamily="50" charset="-128"/>
            </a:endParaRPr>
          </a:p>
          <a:p>
            <a:r>
              <a:rPr lang="zh-TW" altLang="en-US" sz="1000" dirty="0">
                <a:latin typeface="游ゴシック" panose="020B0400000000000000" pitchFamily="50" charset="-128"/>
                <a:ea typeface="游ゴシック" panose="020B0400000000000000" pitchFamily="50" charset="-128"/>
              </a:rPr>
              <a:t>　議題　</a:t>
            </a:r>
            <a:r>
              <a:rPr lang="ja-JP" altLang="en-US" sz="1000" dirty="0">
                <a:latin typeface="游ゴシック" panose="020B0400000000000000" pitchFamily="50" charset="-128"/>
                <a:ea typeface="游ゴシック" panose="020B0400000000000000" pitchFamily="50" charset="-128"/>
              </a:rPr>
              <a:t>（１</a:t>
            </a:r>
            <a:r>
              <a:rPr lang="ja-JP" altLang="en-US" sz="1000" dirty="0">
                <a:latin typeface="游ゴシック" panose="020B0400000000000000" pitchFamily="50" charset="-128"/>
              </a:rPr>
              <a:t>）第２大阪府歯科口腔計画最終評価（案）について</a:t>
            </a:r>
            <a:endParaRPr lang="ja-JP" altLang="en-US"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　　　　（</a:t>
            </a:r>
            <a:r>
              <a:rPr lang="ja-JP" altLang="en-US" sz="1000" dirty="0">
                <a:latin typeface="游ゴシック" panose="020B0400000000000000" pitchFamily="50" charset="-128"/>
              </a:rPr>
              <a:t>２）第３次大阪府歯科口腔保健計画（素案）の検討について</a:t>
            </a:r>
            <a:endParaRPr lang="en-US" altLang="ja-JP" sz="1000" dirty="0">
              <a:latin typeface="游ゴシック" panose="020B0400000000000000" pitchFamily="50" charset="-128"/>
            </a:endParaRPr>
          </a:p>
          <a:p>
            <a:r>
              <a:rPr lang="ja-JP" altLang="en-US" sz="1000" dirty="0">
                <a:latin typeface="游ゴシック" panose="020B0400000000000000" pitchFamily="50" charset="-128"/>
              </a:rPr>
              <a:t>　　　　（３）その他</a:t>
            </a:r>
            <a:endParaRPr lang="en-US" altLang="ja-JP" sz="1000" dirty="0">
              <a:latin typeface="游ゴシック" panose="020B0400000000000000" pitchFamily="50" charset="-128"/>
            </a:endParaRPr>
          </a:p>
          <a:p>
            <a:endParaRPr lang="en-US" altLang="ja-JP" sz="1000" dirty="0">
              <a:latin typeface="游ゴシック" panose="020B0400000000000000" pitchFamily="50" charset="-128"/>
            </a:endParaRPr>
          </a:p>
          <a:p>
            <a:endParaRPr lang="en-US" altLang="ja-JP" sz="1000" dirty="0">
              <a:latin typeface="游ゴシック" panose="020B0400000000000000" pitchFamily="50" charset="-128"/>
            </a:endParaRPr>
          </a:p>
          <a:p>
            <a:r>
              <a:rPr lang="zh-TW" altLang="en-US" sz="1000" u="sng" dirty="0">
                <a:latin typeface="游ゴシック" panose="020B0400000000000000" pitchFamily="50" charset="-128"/>
                <a:ea typeface="游ゴシック" panose="020B0400000000000000" pitchFamily="50" charset="-128"/>
              </a:rPr>
              <a:t>令和</a:t>
            </a:r>
            <a:r>
              <a:rPr lang="en-US" altLang="ja-JP" sz="1000" u="sng" dirty="0">
                <a:latin typeface="游ゴシック" panose="020B0400000000000000" pitchFamily="50" charset="-128"/>
              </a:rPr>
              <a:t>5</a:t>
            </a:r>
            <a:r>
              <a:rPr lang="zh-TW" altLang="en-US" sz="1000" u="sng" dirty="0">
                <a:latin typeface="游ゴシック" panose="020B0400000000000000" pitchFamily="50" charset="-128"/>
                <a:ea typeface="游ゴシック" panose="020B0400000000000000" pitchFamily="50" charset="-128"/>
              </a:rPr>
              <a:t>年度　</a:t>
            </a:r>
            <a:r>
              <a:rPr lang="ja-JP" altLang="en-US" sz="1000" u="sng" dirty="0">
                <a:latin typeface="游ゴシック" panose="020B0400000000000000" pitchFamily="50" charset="-128"/>
                <a:ea typeface="游ゴシック" panose="020B0400000000000000" pitchFamily="50" charset="-128"/>
              </a:rPr>
              <a:t>第</a:t>
            </a:r>
            <a:r>
              <a:rPr lang="en-US" altLang="ja-JP" sz="1000" u="sng" dirty="0">
                <a:latin typeface="游ゴシック" panose="020B0400000000000000" pitchFamily="50" charset="-128"/>
                <a:ea typeface="游ゴシック" panose="020B0400000000000000" pitchFamily="50" charset="-128"/>
              </a:rPr>
              <a:t>2</a:t>
            </a:r>
            <a:r>
              <a:rPr lang="ja-JP" altLang="en-US" sz="1000" u="sng" dirty="0">
                <a:latin typeface="游ゴシック" panose="020B0400000000000000" pitchFamily="50" charset="-128"/>
                <a:ea typeface="游ゴシック" panose="020B0400000000000000" pitchFamily="50" charset="-128"/>
              </a:rPr>
              <a:t>回</a:t>
            </a:r>
            <a:r>
              <a:rPr lang="zh-TW" altLang="en-US" sz="1000" u="sng" dirty="0">
                <a:latin typeface="游ゴシック" panose="020B0400000000000000" pitchFamily="50" charset="-128"/>
                <a:ea typeface="游ゴシック" panose="020B0400000000000000" pitchFamily="50" charset="-128"/>
              </a:rPr>
              <a:t>大阪府生涯歯科保健推進審議会</a:t>
            </a:r>
          </a:p>
          <a:p>
            <a:endParaRPr lang="zh-TW" altLang="en-US" sz="1000" dirty="0">
              <a:latin typeface="游ゴシック" panose="020B0400000000000000" pitchFamily="50" charset="-128"/>
              <a:ea typeface="游ゴシック" panose="020B0400000000000000" pitchFamily="50" charset="-128"/>
            </a:endParaRPr>
          </a:p>
          <a:p>
            <a:r>
              <a:rPr lang="zh-TW" altLang="en-US" sz="1000" dirty="0">
                <a:latin typeface="游ゴシック" panose="020B0400000000000000" pitchFamily="50" charset="-128"/>
                <a:ea typeface="游ゴシック" panose="020B0400000000000000" pitchFamily="50" charset="-128"/>
              </a:rPr>
              <a:t>　日時　　</a:t>
            </a:r>
            <a:r>
              <a:rPr lang="ja-JP" altLang="en-US" sz="1000" dirty="0">
                <a:latin typeface="游ゴシック" panose="020B0400000000000000" pitchFamily="50" charset="-128"/>
              </a:rPr>
              <a:t>令和</a:t>
            </a:r>
            <a:r>
              <a:rPr lang="en-US" altLang="ja-JP" sz="1000" dirty="0">
                <a:latin typeface="游ゴシック" panose="020B0400000000000000" pitchFamily="50" charset="-128"/>
              </a:rPr>
              <a:t>5</a:t>
            </a:r>
            <a:r>
              <a:rPr lang="ja-JP" altLang="en-US" sz="1000" dirty="0">
                <a:latin typeface="游ゴシック" panose="020B0400000000000000" pitchFamily="50" charset="-128"/>
              </a:rPr>
              <a:t>年</a:t>
            </a:r>
            <a:r>
              <a:rPr lang="en-US" altLang="ja-JP" sz="1000" dirty="0">
                <a:latin typeface="游ゴシック" panose="020B0400000000000000" pitchFamily="50" charset="-128"/>
              </a:rPr>
              <a:t>12</a:t>
            </a:r>
            <a:r>
              <a:rPr lang="ja-JP" altLang="en-US" sz="1000" dirty="0">
                <a:latin typeface="游ゴシック" panose="020B0400000000000000" pitchFamily="50" charset="-128"/>
              </a:rPr>
              <a:t>月</a:t>
            </a:r>
            <a:r>
              <a:rPr lang="en-US" altLang="ja-JP" sz="1000" dirty="0">
                <a:latin typeface="游ゴシック" panose="020B0400000000000000" pitchFamily="50" charset="-128"/>
              </a:rPr>
              <a:t>11</a:t>
            </a:r>
            <a:r>
              <a:rPr lang="ja-JP" altLang="en-US" sz="1000" dirty="0">
                <a:latin typeface="游ゴシック" panose="020B0400000000000000" pitchFamily="50" charset="-128"/>
              </a:rPr>
              <a:t>日</a:t>
            </a:r>
            <a:endParaRPr lang="en-US" altLang="ja-JP" sz="1000" dirty="0">
              <a:latin typeface="游ゴシック" panose="020B0400000000000000" pitchFamily="50" charset="-128"/>
            </a:endParaRPr>
          </a:p>
          <a:p>
            <a:r>
              <a:rPr lang="zh-TW" altLang="en-US" sz="1000" dirty="0">
                <a:latin typeface="游ゴシック" panose="020B0400000000000000" pitchFamily="50" charset="-128"/>
                <a:ea typeface="游ゴシック" panose="020B0400000000000000" pitchFamily="50" charset="-128"/>
              </a:rPr>
              <a:t>　議題　</a:t>
            </a:r>
            <a:r>
              <a:rPr lang="ja-JP" altLang="en-US" sz="1000" dirty="0">
                <a:latin typeface="游ゴシック" panose="020B0400000000000000" pitchFamily="50" charset="-128"/>
              </a:rPr>
              <a:t>（１）第２大阪府歯科口腔計画最終評価（案）について</a:t>
            </a:r>
            <a:endParaRPr lang="en-US" altLang="ja-JP" sz="1000" dirty="0">
              <a:latin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r>
              <a:rPr lang="zh-TW" altLang="en-US" sz="1000" u="sng" dirty="0">
                <a:latin typeface="游ゴシック" panose="020B0400000000000000" pitchFamily="50" charset="-128"/>
                <a:ea typeface="游ゴシック" panose="020B0400000000000000" pitchFamily="50" charset="-128"/>
              </a:rPr>
              <a:t>令和</a:t>
            </a:r>
            <a:r>
              <a:rPr lang="en-US" altLang="ja-JP" sz="1000" u="sng" dirty="0">
                <a:latin typeface="游ゴシック" panose="020B0400000000000000" pitchFamily="50" charset="-128"/>
              </a:rPr>
              <a:t>5</a:t>
            </a:r>
            <a:r>
              <a:rPr lang="zh-TW" altLang="en-US" sz="1000" u="sng" dirty="0">
                <a:latin typeface="游ゴシック" panose="020B0400000000000000" pitchFamily="50" charset="-128"/>
                <a:ea typeface="游ゴシック" panose="020B0400000000000000" pitchFamily="50" charset="-128"/>
              </a:rPr>
              <a:t>年度　</a:t>
            </a:r>
            <a:r>
              <a:rPr lang="ja-JP" altLang="en-US" sz="1000" u="sng" dirty="0">
                <a:latin typeface="游ゴシック" panose="020B0400000000000000" pitchFamily="50" charset="-128"/>
              </a:rPr>
              <a:t>第</a:t>
            </a:r>
            <a:r>
              <a:rPr lang="en-US" altLang="ja-JP" sz="1000" u="sng" dirty="0">
                <a:latin typeface="游ゴシック" panose="020B0400000000000000" pitchFamily="50" charset="-128"/>
              </a:rPr>
              <a:t>3</a:t>
            </a:r>
            <a:r>
              <a:rPr lang="ja-JP" altLang="en-US" sz="1000" u="sng" dirty="0">
                <a:latin typeface="游ゴシック" panose="020B0400000000000000" pitchFamily="50" charset="-128"/>
              </a:rPr>
              <a:t>回</a:t>
            </a:r>
            <a:r>
              <a:rPr lang="zh-TW" altLang="en-US" sz="1000" u="sng" dirty="0">
                <a:latin typeface="游ゴシック" panose="020B0400000000000000" pitchFamily="50" charset="-128"/>
                <a:ea typeface="游ゴシック" panose="020B0400000000000000" pitchFamily="50" charset="-128"/>
              </a:rPr>
              <a:t>大阪府生涯歯科保健推進審議会</a:t>
            </a:r>
          </a:p>
          <a:p>
            <a:endParaRPr lang="zh-TW" altLang="en-US" sz="1000" dirty="0">
              <a:latin typeface="游ゴシック" panose="020B0400000000000000" pitchFamily="50" charset="-128"/>
              <a:ea typeface="游ゴシック" panose="020B0400000000000000" pitchFamily="50" charset="-128"/>
            </a:endParaRPr>
          </a:p>
          <a:p>
            <a:r>
              <a:rPr lang="zh-TW" altLang="en-US" sz="1000" dirty="0">
                <a:latin typeface="游ゴシック" panose="020B0400000000000000" pitchFamily="50" charset="-128"/>
                <a:ea typeface="游ゴシック" panose="020B0400000000000000" pitchFamily="50" charset="-128"/>
              </a:rPr>
              <a:t>　日時　　</a:t>
            </a:r>
            <a:r>
              <a:rPr lang="ja-JP" altLang="en-US" sz="1000" dirty="0">
                <a:latin typeface="游ゴシック" panose="020B0400000000000000" pitchFamily="50" charset="-128"/>
              </a:rPr>
              <a:t>令和</a:t>
            </a:r>
            <a:r>
              <a:rPr lang="en-US" altLang="ja-JP" sz="1000" dirty="0">
                <a:latin typeface="游ゴシック" panose="020B0400000000000000" pitchFamily="50" charset="-128"/>
              </a:rPr>
              <a:t>6</a:t>
            </a:r>
            <a:r>
              <a:rPr lang="ja-JP" altLang="en-US" sz="1000" dirty="0">
                <a:latin typeface="游ゴシック" panose="020B0400000000000000" pitchFamily="50" charset="-128"/>
              </a:rPr>
              <a:t>年</a:t>
            </a:r>
            <a:r>
              <a:rPr lang="en-US" altLang="ja-JP" sz="1000" dirty="0">
                <a:latin typeface="游ゴシック" panose="020B0400000000000000" pitchFamily="50" charset="-128"/>
              </a:rPr>
              <a:t>3</a:t>
            </a:r>
            <a:r>
              <a:rPr lang="ja-JP" altLang="en-US" sz="1000" dirty="0">
                <a:latin typeface="游ゴシック" panose="020B0400000000000000" pitchFamily="50" charset="-128"/>
              </a:rPr>
              <a:t>月</a:t>
            </a:r>
            <a:r>
              <a:rPr lang="en-US" altLang="ja-JP" sz="1000" dirty="0">
                <a:latin typeface="游ゴシック" panose="020B0400000000000000" pitchFamily="50" charset="-128"/>
              </a:rPr>
              <a:t>19</a:t>
            </a:r>
            <a:r>
              <a:rPr lang="ja-JP" altLang="en-US" sz="1000" dirty="0">
                <a:latin typeface="游ゴシック" panose="020B0400000000000000" pitchFamily="50" charset="-128"/>
              </a:rPr>
              <a:t>日</a:t>
            </a:r>
            <a:endParaRPr lang="en-US" altLang="ja-JP" sz="1000" dirty="0">
              <a:latin typeface="游ゴシック" panose="020B0400000000000000" pitchFamily="50" charset="-128"/>
            </a:endParaRPr>
          </a:p>
          <a:p>
            <a:r>
              <a:rPr lang="zh-TW" altLang="en-US" sz="1000" dirty="0">
                <a:latin typeface="游ゴシック" panose="020B0400000000000000" pitchFamily="50" charset="-128"/>
                <a:ea typeface="游ゴシック" panose="020B0400000000000000" pitchFamily="50" charset="-128"/>
              </a:rPr>
              <a:t>　議題　</a:t>
            </a:r>
            <a:r>
              <a:rPr lang="ja-JP" altLang="en-US" sz="1000" dirty="0">
                <a:latin typeface="游ゴシック" panose="020B0400000000000000" pitchFamily="50" charset="-128"/>
              </a:rPr>
              <a:t>（１） 第２次大阪府歯科口腔保健計画の進捗管理について</a:t>
            </a:r>
            <a:endParaRPr lang="en-US" altLang="ja-JP" sz="1000" dirty="0">
              <a:latin typeface="游ゴシック" panose="020B0400000000000000" pitchFamily="50" charset="-128"/>
            </a:endParaRPr>
          </a:p>
          <a:p>
            <a:r>
              <a:rPr lang="ja-JP" altLang="en-US" sz="1000" dirty="0">
                <a:latin typeface="游ゴシック" panose="020B0400000000000000" pitchFamily="50" charset="-128"/>
              </a:rPr>
              <a:t>　　　　（２） 第３次大阪府歯科口腔保健計画（最終案）について</a:t>
            </a:r>
            <a:endParaRPr lang="en-US" altLang="ja-JP" sz="1000" dirty="0">
              <a:latin typeface="游ゴシック" panose="020B0400000000000000" pitchFamily="50" charset="-128"/>
            </a:endParaRPr>
          </a:p>
          <a:p>
            <a:r>
              <a:rPr lang="ja-JP" altLang="en-US" sz="1000" dirty="0">
                <a:latin typeface="游ゴシック" panose="020B0400000000000000" pitchFamily="50" charset="-128"/>
              </a:rPr>
              <a:t>　　　　（３）８０２０運動推進特別事業の取組みについて</a:t>
            </a:r>
            <a:endParaRPr lang="en-US" altLang="ja-JP" sz="1000" dirty="0">
              <a:latin typeface="游ゴシック" panose="020B0400000000000000" pitchFamily="50" charset="-128"/>
            </a:endParaRPr>
          </a:p>
          <a:p>
            <a:r>
              <a:rPr lang="ja-JP" altLang="en-US" sz="1000" dirty="0">
                <a:latin typeface="游ゴシック" panose="020B0400000000000000" pitchFamily="50" charset="-128"/>
              </a:rPr>
              <a:t>　　　　（４）その他</a:t>
            </a:r>
            <a:endParaRPr lang="en-US" altLang="ja-JP" sz="1000" dirty="0">
              <a:latin typeface="游ゴシック" panose="020B0400000000000000" pitchFamily="50" charset="-128"/>
            </a:endParaRPr>
          </a:p>
          <a:p>
            <a:endParaRPr lang="en-US" altLang="zh-TW" sz="1000" dirty="0">
              <a:latin typeface="游ゴシック" panose="020B0400000000000000" pitchFamily="50" charset="-128"/>
              <a:ea typeface="游ゴシック" panose="020B0400000000000000" pitchFamily="50" charset="-128"/>
            </a:endParaRPr>
          </a:p>
          <a:p>
            <a:endParaRPr lang="zh-TW" altLang="en-US" sz="1000" dirty="0">
              <a:latin typeface="游ゴシック" panose="020B0400000000000000" pitchFamily="50" charset="-128"/>
              <a:ea typeface="游ゴシック" panose="020B0400000000000000" pitchFamily="50" charset="-128"/>
            </a:endParaRPr>
          </a:p>
          <a:p>
            <a:r>
              <a:rPr lang="en-US" altLang="zh-TW" sz="1000" dirty="0">
                <a:latin typeface="游ゴシック" panose="020B0400000000000000" pitchFamily="50" charset="-128"/>
                <a:ea typeface="游ゴシック" panose="020B0400000000000000" pitchFamily="50" charset="-128"/>
                <a:hlinkClick r:id="rId2"/>
              </a:rPr>
              <a:t>http://www.pref.osaka.lg.jp/kenkozukuri/hanokenkou/shikashingikai.html</a:t>
            </a:r>
            <a:endParaRPr lang="en-US" altLang="zh-TW" sz="1000" dirty="0">
              <a:latin typeface="游ゴシック" panose="020B0400000000000000" pitchFamily="50" charset="-128"/>
              <a:ea typeface="游ゴシック" panose="020B0400000000000000" pitchFamily="50" charset="-128"/>
            </a:endParaRPr>
          </a:p>
          <a:p>
            <a:endParaRPr lang="en-US" altLang="zh-TW" sz="1000" dirty="0">
              <a:latin typeface="游ゴシック" panose="020B0400000000000000" pitchFamily="50" charset="-128"/>
              <a:ea typeface="游ゴシック" panose="020B0400000000000000" pitchFamily="50" charset="-128"/>
            </a:endParaRPr>
          </a:p>
        </p:txBody>
      </p:sp>
      <p:sp>
        <p:nvSpPr>
          <p:cNvPr id="16" name="テキスト ボックス 15"/>
          <p:cNvSpPr txBox="1"/>
          <p:nvPr/>
        </p:nvSpPr>
        <p:spPr>
          <a:xfrm>
            <a:off x="265198" y="915414"/>
            <a:ext cx="9360000" cy="1152000"/>
          </a:xfrm>
          <a:prstGeom prst="roundRect">
            <a:avLst>
              <a:gd name="adj" fmla="val 0"/>
            </a:avLst>
          </a:prstGeom>
          <a:noFill/>
          <a:ln w="12700">
            <a:noFill/>
          </a:ln>
        </p:spPr>
        <p:txBody>
          <a:bodyPr wrap="square" lIns="72000" tIns="72000" rIns="72000" bIns="72000" rtlCol="0" anchor="t">
            <a:noAutofit/>
          </a:bodyPr>
          <a:lstStyle/>
          <a:p>
            <a:r>
              <a:rPr lang="ja-JP" altLang="en-US" sz="1200" dirty="0">
                <a:latin typeface="游ゴシック" panose="020B0400000000000000" pitchFamily="50" charset="-128"/>
                <a:ea typeface="游ゴシック" panose="020B0400000000000000" pitchFamily="50" charset="-128"/>
              </a:rPr>
              <a:t>　歯科口腔保健計画の審議会である大阪府生涯歯科保健推進審議会において、歯科保健の推進に関する施策の実施状況（本年度の取組み及び今後の取組み予定等）をとりまとめた進捗管理票を審議・承認いただきました。</a:t>
            </a:r>
          </a:p>
          <a:p>
            <a:endParaRPr lang="ja-JP" altLang="en-US" sz="1200" dirty="0">
              <a:latin typeface="游ゴシック" panose="020B0400000000000000" pitchFamily="50" charset="-128"/>
              <a:ea typeface="游ゴシック" panose="020B0400000000000000" pitchFamily="50" charset="-128"/>
            </a:endParaRPr>
          </a:p>
          <a:p>
            <a:r>
              <a:rPr lang="ja-JP" altLang="en-US" sz="1200" dirty="0">
                <a:latin typeface="游ゴシック" panose="020B0400000000000000" pitchFamily="50" charset="-128"/>
                <a:ea typeface="游ゴシック" panose="020B0400000000000000" pitchFamily="50" charset="-128"/>
              </a:rPr>
              <a:t>　本年度における「歯科口腔保健計画における施策の実施状況」の報告資料として、当該進捗管理票を掲載します。</a:t>
            </a:r>
          </a:p>
        </p:txBody>
      </p:sp>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40</a:t>
            </a:fld>
            <a:endParaRPr kumimoji="1" lang="ja-JP" altLang="en-US"/>
          </a:p>
        </p:txBody>
      </p:sp>
      <p:sp>
        <p:nvSpPr>
          <p:cNvPr id="17" name="テキスト ボックス 16"/>
          <p:cNvSpPr txBox="1"/>
          <p:nvPr/>
        </p:nvSpPr>
        <p:spPr>
          <a:xfrm>
            <a:off x="7467488" y="1965665"/>
            <a:ext cx="1944000" cy="216000"/>
          </a:xfrm>
          <a:prstGeom prst="roundRect">
            <a:avLst>
              <a:gd name="adj" fmla="val 0"/>
            </a:avLst>
          </a:prstGeom>
          <a:noFill/>
          <a:ln w="12700">
            <a:noFill/>
          </a:ln>
        </p:spPr>
        <p:txBody>
          <a:bodyPr wrap="square" lIns="36000" tIns="36000" rIns="36000" bIns="36000" rtlCol="0" anchor="ctr">
            <a:noAutofit/>
          </a:bodyPr>
          <a:lstStyle/>
          <a:p>
            <a:pPr algn="r"/>
            <a:r>
              <a:rPr lang="ja-JP" altLang="en-US" sz="800" dirty="0">
                <a:latin typeface="游ゴシック" panose="020B0400000000000000" pitchFamily="50" charset="-128"/>
                <a:ea typeface="游ゴシック" panose="020B0400000000000000" pitchFamily="50" charset="-128"/>
              </a:rPr>
              <a:t>令和５年８月現在（敬称略、五十音順）</a:t>
            </a:r>
            <a:endParaRPr lang="en-US" altLang="ja-JP" sz="800" dirty="0">
              <a:latin typeface="游ゴシック" panose="020B0400000000000000" pitchFamily="50" charset="-128"/>
              <a:ea typeface="游ゴシック" panose="020B0400000000000000"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4117841448"/>
              </p:ext>
            </p:extLst>
          </p:nvPr>
        </p:nvGraphicFramePr>
        <p:xfrm>
          <a:off x="6160512" y="2188746"/>
          <a:ext cx="3168000" cy="3602754"/>
        </p:xfrm>
        <a:graphic>
          <a:graphicData uri="http://schemas.openxmlformats.org/drawingml/2006/table">
            <a:tbl>
              <a:tblPr firstRow="1" bandRow="1">
                <a:tableStyleId>{5940675A-B579-460E-94D1-54222C63F5DA}</a:tableStyleId>
              </a:tblPr>
              <a:tblGrid>
                <a:gridCol w="2376000">
                  <a:extLst>
                    <a:ext uri="{9D8B030D-6E8A-4147-A177-3AD203B41FA5}">
                      <a16:colId xmlns:a16="http://schemas.microsoft.com/office/drawing/2014/main" val="2555586693"/>
                    </a:ext>
                  </a:extLst>
                </a:gridCol>
                <a:gridCol w="792000">
                  <a:extLst>
                    <a:ext uri="{9D8B030D-6E8A-4147-A177-3AD203B41FA5}">
                      <a16:colId xmlns:a16="http://schemas.microsoft.com/office/drawing/2014/main" val="3536010129"/>
                    </a:ext>
                  </a:extLst>
                </a:gridCol>
              </a:tblGrid>
              <a:tr h="84647">
                <a:tc>
                  <a:txBody>
                    <a:bodyPr/>
                    <a:lstStyle/>
                    <a:p>
                      <a:pPr algn="ctr" fontAlgn="ct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職　　名</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氏　　名</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3797500543"/>
                  </a:ext>
                </a:extLst>
              </a:tr>
              <a:tr h="84647">
                <a:tc>
                  <a:txBody>
                    <a:bodyPr/>
                    <a:lstStyle/>
                    <a:p>
                      <a:pPr algn="l" fontAlgn="ctr"/>
                      <a:r>
                        <a:rPr lang="zh-TW" altLang="en-US" sz="800" b="0" i="0" u="none" strike="noStrike" dirty="0">
                          <a:solidFill>
                            <a:schemeClr val="tx1"/>
                          </a:solidFill>
                          <a:effectLst/>
                          <a:latin typeface="游ゴシック" panose="020B0400000000000000" pitchFamily="50" charset="-128"/>
                          <a:ea typeface="游ゴシック" panose="020B0400000000000000" pitchFamily="50" charset="-128"/>
                        </a:rPr>
                        <a:t>大阪府町村長会</a:t>
                      </a:r>
                      <a:endParaRPr lang="en-US" altLang="zh-TW" sz="800" b="0" i="0" u="none" strike="noStrike" dirty="0">
                        <a:solidFill>
                          <a:schemeClr val="tx1"/>
                        </a:solidFill>
                        <a:effectLst/>
                        <a:latin typeface="游ゴシック" panose="020B0400000000000000" pitchFamily="50" charset="-128"/>
                        <a:ea typeface="游ゴシック" panose="020B0400000000000000" pitchFamily="50" charset="-128"/>
                      </a:endParaRPr>
                    </a:p>
                    <a:p>
                      <a:pPr algn="l" fontAlgn="ctr"/>
                      <a:r>
                        <a:rPr lang="zh-TW" altLang="en-US" sz="800" b="0" i="0" u="none" strike="noStrike" dirty="0">
                          <a:solidFill>
                            <a:schemeClr val="tx1"/>
                          </a:solidFill>
                          <a:effectLst/>
                          <a:latin typeface="游ゴシック" panose="020B0400000000000000" pitchFamily="50" charset="-128"/>
                          <a:ea typeface="游ゴシック" panose="020B0400000000000000" pitchFamily="50" charset="-128"/>
                        </a:rPr>
                        <a:t>（豊能町保健福祉部理事兼健康増進課長）</a:t>
                      </a:r>
                      <a:endParaRPr lang="zh-CN"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游ゴシック" panose="020B0400000000000000" pitchFamily="50" charset="-128"/>
                          <a:ea typeface="+mn-ea"/>
                        </a:rPr>
                        <a:t>浅海　毅</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1806829"/>
                  </a:ext>
                </a:extLst>
              </a:tr>
              <a:tr h="84647">
                <a:tc>
                  <a:txBody>
                    <a:bodyPr/>
                    <a:lstStyle/>
                    <a:p>
                      <a:pPr algn="l" fontAlgn="ctr"/>
                      <a:r>
                        <a:rPr lang="zh-TW" altLang="en-US" sz="800" b="0" i="0" u="none" strike="noStrike" dirty="0">
                          <a:solidFill>
                            <a:schemeClr val="tx1"/>
                          </a:solidFill>
                          <a:effectLst/>
                          <a:latin typeface="游ゴシック" panose="020B0400000000000000" pitchFamily="50" charset="-128"/>
                          <a:ea typeface="游ゴシック" panose="020B0400000000000000" pitchFamily="50" charset="-128"/>
                        </a:rPr>
                        <a:t>大阪労働局労働基準部健康課長</a:t>
                      </a:r>
                      <a:endParaRPr lang="zh-CN"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游ゴシック" panose="020B0400000000000000" pitchFamily="50" charset="-128"/>
                          <a:ea typeface="+mn-ea"/>
                        </a:rPr>
                        <a:t>東　裕之</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0741214"/>
                  </a:ext>
                </a:extLst>
              </a:tr>
              <a:tr h="164514">
                <a:tc>
                  <a:txBody>
                    <a:bodyPr/>
                    <a:lstStyle/>
                    <a:p>
                      <a:pPr algn="l" fontAlgn="ctr"/>
                      <a:r>
                        <a:rPr lang="zh-CN" altLang="en-US" sz="800" b="0" i="0" u="none" strike="noStrike" dirty="0">
                          <a:solidFill>
                            <a:schemeClr val="tx1"/>
                          </a:solidFill>
                          <a:effectLst/>
                          <a:latin typeface="游ゴシック" panose="020B0400000000000000" pitchFamily="50" charset="-128"/>
                          <a:ea typeface="游ゴシック" panose="020B0400000000000000" pitchFamily="50" charset="-128"/>
                        </a:rPr>
                        <a:t>大阪大学大学院歯学研究科予防歯科学教室教授</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天野　敦雄</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8775845"/>
                  </a:ext>
                </a:extLst>
              </a:tr>
              <a:tr h="84647">
                <a:tc>
                  <a:txBody>
                    <a:bodyPr/>
                    <a:lstStyle/>
                    <a:p>
                      <a:pPr algn="l" fontAlgn="ctr"/>
                      <a:r>
                        <a:rPr lang="zh-TW" altLang="en-US" sz="800" b="0" i="0" u="none" strike="noStrike" dirty="0">
                          <a:solidFill>
                            <a:schemeClr val="tx1"/>
                          </a:solidFill>
                          <a:effectLst/>
                          <a:latin typeface="游ゴシック" panose="020B0400000000000000" pitchFamily="50" charset="-128"/>
                          <a:ea typeface="游ゴシック" panose="020B0400000000000000" pitchFamily="50" charset="-128"/>
                        </a:rPr>
                        <a:t>大阪市教育委員会事務局指導部保健体育担当課長</a:t>
                      </a:r>
                      <a:endParaRPr lang="zh-CN"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游ゴシック" panose="020B0400000000000000" pitchFamily="50" charset="-128"/>
                          <a:ea typeface="+mn-ea"/>
                        </a:rPr>
                        <a:t>上田　慎一</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4700336"/>
                  </a:ext>
                </a:extLst>
              </a:tr>
              <a:tr h="84647">
                <a:tc>
                  <a:txBody>
                    <a:bodyPr/>
                    <a:lstStyle/>
                    <a:p>
                      <a:pPr algn="l" fontAlgn="ctr"/>
                      <a:r>
                        <a:rPr lang="zh-CN" altLang="en-US" sz="800" b="0" i="0" u="none" strike="noStrike" dirty="0">
                          <a:solidFill>
                            <a:schemeClr val="tx1"/>
                          </a:solidFill>
                          <a:effectLst/>
                          <a:latin typeface="游ゴシック" panose="020B0400000000000000" pitchFamily="50" charset="-128"/>
                          <a:ea typeface="游ゴシック" panose="020B0400000000000000" pitchFamily="50" charset="-128"/>
                        </a:rPr>
                        <a:t>大阪府国民健康保険団体連合会管理部長</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游ゴシック" panose="020B0400000000000000" pitchFamily="50" charset="-128"/>
                          <a:ea typeface="+mn-ea"/>
                        </a:rPr>
                        <a:t>宇賀　高志</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0998161"/>
                  </a:ext>
                </a:extLst>
              </a:tr>
              <a:tr h="84647">
                <a:tc>
                  <a:txBody>
                    <a:bodyPr/>
                    <a:lstStyle/>
                    <a:p>
                      <a:pPr algn="l" fontAlgn="ctr"/>
                      <a:r>
                        <a:rPr lang="zh-CN" altLang="en-US" sz="800" b="0" i="0" u="none" strike="noStrike" dirty="0">
                          <a:solidFill>
                            <a:schemeClr val="tx1"/>
                          </a:solidFill>
                          <a:effectLst/>
                          <a:latin typeface="游ゴシック" panose="020B0400000000000000" pitchFamily="50" charset="-128"/>
                          <a:ea typeface="游ゴシック" panose="020B0400000000000000" pitchFamily="50" charset="-128"/>
                        </a:rPr>
                        <a:t>一般社団法人大阪府学校歯科医会副会長</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游ゴシック" panose="020B0400000000000000" pitchFamily="50" charset="-128"/>
                          <a:ea typeface="+mn-ea"/>
                        </a:rPr>
                        <a:t>金本 均</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2928669"/>
                  </a:ext>
                </a:extLst>
              </a:tr>
              <a:tr h="84647">
                <a:tc>
                  <a:txBody>
                    <a:bodyPr/>
                    <a:lstStyle/>
                    <a:p>
                      <a:pPr algn="l" fontAlgn="ctr"/>
                      <a:r>
                        <a:rPr lang="zh-CN" altLang="en-US" sz="800" b="0" i="0" u="none" strike="noStrike" dirty="0">
                          <a:solidFill>
                            <a:schemeClr val="tx1"/>
                          </a:solidFill>
                          <a:effectLst/>
                          <a:latin typeface="游ゴシック" panose="020B0400000000000000" pitchFamily="50" charset="-128"/>
                          <a:ea typeface="游ゴシック" panose="020B0400000000000000" pitchFamily="50" charset="-128"/>
                        </a:rPr>
                        <a:t>一般社団法人大阪府歯科医師会理事</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北垣　英俊</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6308371"/>
                  </a:ext>
                </a:extLst>
              </a:tr>
              <a:tr h="84647">
                <a:tc>
                  <a:txBody>
                    <a:bodyPr/>
                    <a:lstStyle/>
                    <a:p>
                      <a:pPr algn="l" fontAlgn="ctr"/>
                      <a:r>
                        <a:rPr lang="zh-CN" altLang="en-US" sz="800" b="0" i="0" u="none" strike="noStrike" dirty="0">
                          <a:solidFill>
                            <a:schemeClr val="tx1"/>
                          </a:solidFill>
                          <a:effectLst/>
                          <a:latin typeface="游ゴシック" panose="020B0400000000000000" pitchFamily="50" charset="-128"/>
                          <a:ea typeface="游ゴシック" panose="020B0400000000000000" pitchFamily="50" charset="-128"/>
                        </a:rPr>
                        <a:t>一般社団法人大阪府歯科医師会理事</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小谷　泰子</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2116355"/>
                  </a:ext>
                </a:extLst>
              </a:tr>
              <a:tr h="84647">
                <a:tc>
                  <a:txBody>
                    <a:bodyPr/>
                    <a:lstStyle/>
                    <a:p>
                      <a:pPr algn="l" fontAlgn="ctr"/>
                      <a:r>
                        <a:rPr lang="zh-CN" altLang="en-US" sz="800" b="0" i="0" u="none" strike="noStrike" dirty="0">
                          <a:solidFill>
                            <a:schemeClr val="tx1"/>
                          </a:solidFill>
                          <a:effectLst/>
                          <a:latin typeface="游ゴシック" panose="020B0400000000000000" pitchFamily="50" charset="-128"/>
                          <a:ea typeface="游ゴシック" panose="020B0400000000000000" pitchFamily="50" charset="-128"/>
                        </a:rPr>
                        <a:t>一般社団法人大阪府歯科医師会副会長</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津田　高司</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1975783"/>
                  </a:ext>
                </a:extLst>
              </a:tr>
              <a:tr h="84647">
                <a:tc>
                  <a:txBody>
                    <a:bodyPr/>
                    <a:lstStyle/>
                    <a:p>
                      <a:pPr algn="l" fontAlgn="ctr"/>
                      <a:r>
                        <a:rPr lang="zh-CN" altLang="en-US" sz="800" b="0" i="0" u="none" strike="noStrike" dirty="0">
                          <a:solidFill>
                            <a:schemeClr val="tx1"/>
                          </a:solidFill>
                          <a:effectLst/>
                          <a:latin typeface="游ゴシック" panose="020B0400000000000000" pitchFamily="50" charset="-128"/>
                          <a:ea typeface="游ゴシック" panose="020B0400000000000000" pitchFamily="50" charset="-128"/>
                        </a:rPr>
                        <a:t>健康保険組合連合会大阪連合会参与 </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長井　輝臣</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7865960"/>
                  </a:ext>
                </a:extLst>
              </a:tr>
              <a:tr h="84647">
                <a:tc>
                  <a:txBody>
                    <a:bodyPr/>
                    <a:lstStyle/>
                    <a:p>
                      <a:pPr algn="l" fontAlgn="ctr"/>
                      <a:r>
                        <a:rPr lang="zh-CN" altLang="en-US" sz="800" b="0" i="0" u="none" strike="noStrike" dirty="0">
                          <a:solidFill>
                            <a:schemeClr val="tx1"/>
                          </a:solidFill>
                          <a:effectLst/>
                          <a:latin typeface="游ゴシック" panose="020B0400000000000000" pitchFamily="50" charset="-128"/>
                          <a:ea typeface="游ゴシック" panose="020B0400000000000000" pitchFamily="50" charset="-128"/>
                        </a:rPr>
                        <a:t>一般社団法人大阪府医師会副会長</a:t>
                      </a:r>
                      <a:endParaRPr lang="zh-TW"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中尾　正俊</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1053298"/>
                  </a:ext>
                </a:extLst>
              </a:tr>
              <a:tr h="84647">
                <a:tc>
                  <a:txBody>
                    <a:bodyPr/>
                    <a:lstStyle/>
                    <a:p>
                      <a:pPr algn="l" fontAlgn="ctr"/>
                      <a:r>
                        <a:rPr lang="zh-TW" altLang="en-US" sz="800" b="0" i="0" u="none" strike="noStrike" dirty="0">
                          <a:solidFill>
                            <a:schemeClr val="tx1"/>
                          </a:solidFill>
                          <a:effectLst/>
                          <a:latin typeface="游ゴシック" panose="020B0400000000000000" pitchFamily="50" charset="-128"/>
                          <a:ea typeface="游ゴシック" panose="020B0400000000000000" pitchFamily="50" charset="-128"/>
                        </a:rPr>
                        <a:t>大阪市保健所長</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游ゴシック" panose="020B0400000000000000" pitchFamily="50" charset="-128"/>
                          <a:ea typeface="+mn-ea"/>
                        </a:rPr>
                        <a:t>中山　浩二</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7125538"/>
                  </a:ext>
                </a:extLst>
              </a:tr>
              <a:tr h="84647">
                <a:tc>
                  <a:txBody>
                    <a:bodyPr/>
                    <a:lstStyle/>
                    <a:p>
                      <a:pPr algn="l" fontAlgn="ctr"/>
                      <a:r>
                        <a:rPr lang="zh-TW" altLang="en-US" sz="800" b="0" i="0" u="none" strike="noStrike" dirty="0">
                          <a:solidFill>
                            <a:schemeClr val="tx1"/>
                          </a:solidFill>
                          <a:effectLst/>
                          <a:latin typeface="游ゴシック" panose="020B0400000000000000" pitchFamily="50" charset="-128"/>
                          <a:ea typeface="游ゴシック" panose="020B0400000000000000" pitchFamily="50" charset="-128"/>
                        </a:rPr>
                        <a:t>公益社団法人大阪府栄養士会副会長</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西村　智子</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6084254"/>
                  </a:ext>
                </a:extLst>
              </a:tr>
              <a:tr h="84647">
                <a:tc>
                  <a:txBody>
                    <a:bodyPr/>
                    <a:lstStyle/>
                    <a:p>
                      <a:pPr algn="l" fontAlgn="ctr"/>
                      <a:r>
                        <a:rPr lang="zh-TW" altLang="en-US" sz="800" b="0" i="0" u="none" strike="noStrike" dirty="0">
                          <a:solidFill>
                            <a:schemeClr val="tx1"/>
                          </a:solidFill>
                          <a:effectLst/>
                          <a:latin typeface="游ゴシック" panose="020B0400000000000000" pitchFamily="50" charset="-128"/>
                          <a:ea typeface="游ゴシック" panose="020B0400000000000000" pitchFamily="50" charset="-128"/>
                        </a:rPr>
                        <a:t>大阪市地域女性団体協議会会長</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前田　葉子</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0619654"/>
                  </a:ext>
                </a:extLst>
              </a:tr>
              <a:tr h="84647">
                <a:tc>
                  <a:txBody>
                    <a:bodyPr/>
                    <a:lstStyle/>
                    <a:p>
                      <a:pPr algn="l" fontAlgn="ctr"/>
                      <a:r>
                        <a:rPr lang="ja-JP" altLang="en-US" sz="800" b="0" i="0" u="none" strike="noStrike" dirty="0">
                          <a:solidFill>
                            <a:schemeClr val="tx1"/>
                          </a:solidFill>
                          <a:effectLst/>
                          <a:latin typeface="游ゴシック" panose="020B0400000000000000" pitchFamily="50" charset="-128"/>
                          <a:ea typeface="+mn-ea"/>
                        </a:rPr>
                        <a:t>大阪市健康局健康推進部健康づくり課長</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游ゴシック" panose="020B0400000000000000" pitchFamily="50" charset="-128"/>
                          <a:ea typeface="+mn-ea"/>
                        </a:rPr>
                        <a:t>松尾　吉人</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4950593"/>
                  </a:ext>
                </a:extLst>
              </a:tr>
              <a:tr h="84647">
                <a:tc>
                  <a:txBody>
                    <a:bodyPr/>
                    <a:lstStyle/>
                    <a:p>
                      <a:pPr algn="l" fontAlgn="ctr"/>
                      <a:r>
                        <a:rPr lang="zh-TW" altLang="en-US" sz="800" b="0" i="0" u="none" strike="noStrike" dirty="0">
                          <a:solidFill>
                            <a:schemeClr val="tx1"/>
                          </a:solidFill>
                          <a:effectLst/>
                          <a:latin typeface="游ゴシック" panose="020B0400000000000000" pitchFamily="50" charset="-128"/>
                          <a:ea typeface="游ゴシック" panose="020B0400000000000000" pitchFamily="50" charset="-128"/>
                        </a:rPr>
                        <a:t>大阪歯科大学口腔衛生学講座主任教授</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三宅　達郎</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9633152"/>
                  </a:ext>
                </a:extLst>
              </a:tr>
              <a:tr h="84647">
                <a:tc>
                  <a:txBody>
                    <a:bodyPr/>
                    <a:lstStyle/>
                    <a:p>
                      <a:pPr algn="l" fontAlgn="ctr"/>
                      <a:r>
                        <a:rPr lang="zh-TW" altLang="en-US" sz="800" b="0" i="0" u="none" strike="noStrike" dirty="0">
                          <a:solidFill>
                            <a:schemeClr val="tx1"/>
                          </a:solidFill>
                          <a:effectLst/>
                          <a:latin typeface="游ゴシック" panose="020B0400000000000000" pitchFamily="50" charset="-128"/>
                          <a:ea typeface="游ゴシック" panose="020B0400000000000000" pitchFamily="50" charset="-128"/>
                        </a:rPr>
                        <a:t>大阪府市長会（大東市保健医療部地域保健課長）</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游ゴシック" panose="020B0400000000000000" pitchFamily="50" charset="-128"/>
                          <a:ea typeface="+mn-ea"/>
                        </a:rPr>
                        <a:t>宮本　靖久</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6971272"/>
                  </a:ext>
                </a:extLst>
              </a:tr>
              <a:tr h="84647">
                <a:tc>
                  <a:txBody>
                    <a:bodyPr/>
                    <a:lstStyle/>
                    <a:p>
                      <a:pPr algn="l" fontAlgn="ctr"/>
                      <a:r>
                        <a:rPr lang="zh-TW" altLang="en-US" sz="800" b="0" i="0" u="none" strike="noStrike" dirty="0">
                          <a:solidFill>
                            <a:schemeClr val="tx1"/>
                          </a:solidFill>
                          <a:effectLst/>
                          <a:latin typeface="游ゴシック" panose="020B0400000000000000" pitchFamily="50" charset="-128"/>
                          <a:ea typeface="游ゴシック" panose="020B0400000000000000" pitchFamily="50" charset="-128"/>
                        </a:rPr>
                        <a:t>堺市健康福祉局健康部健康推進課長</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游ゴシック" panose="020B0400000000000000" pitchFamily="50" charset="-128"/>
                          <a:ea typeface="+mn-ea"/>
                        </a:rPr>
                        <a:t>安岡　香織</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4026417"/>
                  </a:ext>
                </a:extLst>
              </a:tr>
              <a:tr h="84647">
                <a:tc>
                  <a:txBody>
                    <a:bodyPr/>
                    <a:lstStyle/>
                    <a:p>
                      <a:pPr algn="l" fontAlgn="ctr"/>
                      <a:r>
                        <a:rPr lang="zh-TW" altLang="en-US" sz="800" b="0" i="0" u="none" strike="noStrike" dirty="0">
                          <a:solidFill>
                            <a:schemeClr val="tx1"/>
                          </a:solidFill>
                          <a:effectLst/>
                          <a:latin typeface="游ゴシック" panose="020B0400000000000000" pitchFamily="50" charset="-128"/>
                          <a:ea typeface="游ゴシック" panose="020B0400000000000000" pitchFamily="50" charset="-128"/>
                        </a:rPr>
                        <a:t>公益社団法人大阪府歯科衛生士会会長</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山口　千里</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1511315"/>
                  </a:ext>
                </a:extLst>
              </a:tr>
              <a:tr h="84647">
                <a:tc>
                  <a:txBody>
                    <a:bodyPr/>
                    <a:lstStyle/>
                    <a:p>
                      <a:pPr algn="l" fontAlgn="ctr"/>
                      <a:r>
                        <a:rPr lang="ja-JP" altLang="en-US" sz="800" b="0" i="0" u="none" strike="noStrike" dirty="0">
                          <a:solidFill>
                            <a:schemeClr val="tx1"/>
                          </a:solidFill>
                          <a:effectLst/>
                          <a:latin typeface="游ゴシック" panose="020B0400000000000000" pitchFamily="50" charset="-128"/>
                          <a:ea typeface="+mn-ea"/>
                        </a:rPr>
                        <a:t>一般社団法人大阪府歯科医師会常務理事</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山本　道也</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4480961"/>
                  </a:ext>
                </a:extLst>
              </a:tr>
              <a:tr h="84647">
                <a:tc>
                  <a:txBody>
                    <a:bodyPr/>
                    <a:lstStyle/>
                    <a:p>
                      <a:pPr algn="l" fontAlgn="ctr"/>
                      <a:r>
                        <a:rPr lang="zh-CN" altLang="en-US" sz="800" b="0" i="0" u="none" strike="noStrike" dirty="0">
                          <a:solidFill>
                            <a:schemeClr val="tx1"/>
                          </a:solidFill>
                          <a:effectLst/>
                          <a:latin typeface="游ゴシック" panose="020B0400000000000000" pitchFamily="50" charset="-128"/>
                          <a:ea typeface="游ゴシック" panose="020B0400000000000000" pitchFamily="50" charset="-128"/>
                        </a:rPr>
                        <a:t>一般社団法人大阪府歯科医師会</a:t>
                      </a: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理事</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柚木　求見</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26034874"/>
                  </a:ext>
                </a:extLst>
              </a:tr>
            </a:tbl>
          </a:graphicData>
        </a:graphic>
      </p:graphicFrame>
      <p:pic>
        <p:nvPicPr>
          <p:cNvPr id="12" name="図 11"/>
          <p:cNvPicPr>
            <a:picLocks noChangeAspect="1"/>
          </p:cNvPicPr>
          <p:nvPr/>
        </p:nvPicPr>
        <p:blipFill>
          <a:blip r:embed="rId3"/>
          <a:stretch>
            <a:fillRect/>
          </a:stretch>
        </p:blipFill>
        <p:spPr>
          <a:xfrm>
            <a:off x="8582603" y="358877"/>
            <a:ext cx="1100769" cy="360000"/>
          </a:xfrm>
          <a:prstGeom prst="rect">
            <a:avLst/>
          </a:prstGeom>
        </p:spPr>
      </p:pic>
      <p:sp>
        <p:nvSpPr>
          <p:cNvPr id="18" name="テキスト ボックス 17"/>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a:solidFill>
                  <a:schemeClr val="bg1"/>
                </a:solidFill>
                <a:latin typeface="游ゴシック" panose="020B0400000000000000" pitchFamily="50" charset="-128"/>
                <a:ea typeface="游ゴシック" panose="020B0400000000000000" pitchFamily="50" charset="-128"/>
              </a:rPr>
              <a:t>大阪府健康づくり推進条例第</a:t>
            </a:r>
            <a:r>
              <a:rPr lang="en-US" altLang="ja-JP" sz="1100" b="1" dirty="0">
                <a:solidFill>
                  <a:schemeClr val="bg1"/>
                </a:solidFill>
                <a:latin typeface="游ゴシック" panose="020B0400000000000000" pitchFamily="50" charset="-128"/>
                <a:ea typeface="游ゴシック" panose="020B0400000000000000" pitchFamily="50" charset="-128"/>
              </a:rPr>
              <a:t>19</a:t>
            </a:r>
            <a:r>
              <a:rPr lang="ja-JP" altLang="en-US" sz="1100" b="1" dirty="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a:solidFill>
                  <a:schemeClr val="bg1"/>
                </a:solidFill>
                <a:latin typeface="游ゴシック" panose="020B0400000000000000" pitchFamily="50" charset="-128"/>
                <a:ea typeface="游ゴシック" panose="020B0400000000000000" pitchFamily="50" charset="-128"/>
              </a:rPr>
              <a:t>〈</a:t>
            </a:r>
            <a:r>
              <a:rPr lang="ja-JP" altLang="en-US" sz="1100" b="1" dirty="0">
                <a:solidFill>
                  <a:schemeClr val="bg1"/>
                </a:solidFill>
                <a:latin typeface="游ゴシック" panose="020B0400000000000000" pitchFamily="50" charset="-128"/>
                <a:ea typeface="游ゴシック" panose="020B0400000000000000" pitchFamily="50" charset="-128"/>
              </a:rPr>
              <a:t>令和</a:t>
            </a:r>
            <a:r>
              <a:rPr lang="en-US" altLang="ja-JP" sz="1100" b="1" dirty="0">
                <a:solidFill>
                  <a:schemeClr val="bg1"/>
                </a:solidFill>
                <a:latin typeface="游ゴシック" panose="020B0400000000000000" pitchFamily="50" charset="-128"/>
                <a:ea typeface="游ゴシック" panose="020B0400000000000000" pitchFamily="50" charset="-128"/>
              </a:rPr>
              <a:t>5</a:t>
            </a:r>
            <a:r>
              <a:rPr lang="ja-JP" altLang="en-US" sz="1100" b="1" dirty="0">
                <a:solidFill>
                  <a:schemeClr val="bg1"/>
                </a:solidFill>
                <a:latin typeface="游ゴシック" panose="020B0400000000000000" pitchFamily="50" charset="-128"/>
                <a:ea typeface="游ゴシック" panose="020B0400000000000000" pitchFamily="50" charset="-128"/>
              </a:rPr>
              <a:t>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8560476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187995" y="735604"/>
            <a:ext cx="9504000" cy="0"/>
          </a:xfrm>
          <a:prstGeom prst="line">
            <a:avLst/>
          </a:prstGeom>
          <a:ln w="38100" cap="rnd" cmpd="sng">
            <a:solidFill>
              <a:srgbClr val="009999"/>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20953" y="330676"/>
            <a:ext cx="6383507" cy="432000"/>
          </a:xfrm>
          <a:prstGeom prst="rect">
            <a:avLst/>
          </a:prstGeom>
          <a:noFill/>
        </p:spPr>
        <p:txBody>
          <a:bodyPr wrap="square" lIns="72000" tIns="72000" rIns="72000" bIns="72000" rtlCol="0" anchor="t">
            <a:noAutofit/>
          </a:bodyPr>
          <a:lstStyle/>
          <a:p>
            <a:r>
              <a:rPr lang="ja-JP" altLang="en-US" b="1" dirty="0">
                <a:latin typeface="游ゴシック" panose="020B0400000000000000" pitchFamily="50" charset="-128"/>
                <a:ea typeface="游ゴシック" panose="020B0400000000000000" pitchFamily="50" charset="-128"/>
              </a:rPr>
              <a:t>歯科口腔保健計画における施策の実施状況</a:t>
            </a:r>
          </a:p>
        </p:txBody>
      </p:sp>
      <p:sp>
        <p:nvSpPr>
          <p:cNvPr id="15" name="テキスト ボックス 14"/>
          <p:cNvSpPr txBox="1"/>
          <p:nvPr/>
        </p:nvSpPr>
        <p:spPr>
          <a:xfrm>
            <a:off x="373611" y="1019984"/>
            <a:ext cx="3024000" cy="3672000"/>
          </a:xfrm>
          <a:prstGeom prst="roundRect">
            <a:avLst>
              <a:gd name="adj" fmla="val 0"/>
            </a:avLst>
          </a:prstGeom>
          <a:noFill/>
          <a:ln w="12700">
            <a:noFill/>
          </a:ln>
        </p:spPr>
        <p:txBody>
          <a:bodyPr wrap="square" lIns="72000" tIns="72000" rIns="72000" bIns="72000" rtlCol="0" anchor="t">
            <a:noAutofit/>
          </a:bodyPr>
          <a:lstStyle/>
          <a:p>
            <a:endParaRPr lang="ja-JP" altLang="en-US"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（趣旨）</a:t>
            </a:r>
          </a:p>
          <a:p>
            <a:r>
              <a:rPr lang="ja-JP" altLang="en-US" sz="800" dirty="0">
                <a:latin typeface="游ゴシック" panose="020B0400000000000000" pitchFamily="50" charset="-128"/>
                <a:ea typeface="游ゴシック" panose="020B0400000000000000" pitchFamily="50" charset="-128"/>
              </a:rPr>
              <a:t>第一条　この条例は、法律若しくはこれに基づく政令又は他の</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条例に定めるもののほか、府が設置する執行機関の附属機関</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について、地方自治法</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昭和二十二年法律第六十七号</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第百三</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十八条の四第三項、第二百二条の三第一項及び第二百三条の</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二第四項の規定に基づき、その設置、担任する事務、委員</a:t>
            </a:r>
            <a:r>
              <a:rPr lang="ja-JP" altLang="en-US" sz="800" dirty="0" err="1">
                <a:latin typeface="游ゴシック" panose="020B0400000000000000" pitchFamily="50" charset="-128"/>
                <a:ea typeface="游ゴシック" panose="020B0400000000000000" pitchFamily="50" charset="-128"/>
              </a:rPr>
              <a:t>そ</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の他の構成員</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以下「委員等」という。</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の報酬及び費用弁償</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並びにその支給方法その他附属機関に関し必要な事項を定め</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err="1">
                <a:latin typeface="游ゴシック" panose="020B0400000000000000" pitchFamily="50" charset="-128"/>
                <a:ea typeface="游ゴシック" panose="020B0400000000000000" pitchFamily="50" charset="-128"/>
              </a:rPr>
              <a:t>る</a:t>
            </a:r>
            <a:r>
              <a:rPr lang="ja-JP" altLang="en-US" sz="800" dirty="0">
                <a:latin typeface="游ゴシック" panose="020B0400000000000000" pitchFamily="50" charset="-128"/>
                <a:ea typeface="游ゴシック" panose="020B0400000000000000" pitchFamily="50" charset="-128"/>
              </a:rPr>
              <a:t>ものとする。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（設置）</a:t>
            </a:r>
          </a:p>
          <a:p>
            <a:r>
              <a:rPr lang="ja-JP" altLang="en-US" sz="800" dirty="0">
                <a:latin typeface="游ゴシック" panose="020B0400000000000000" pitchFamily="50" charset="-128"/>
                <a:ea typeface="游ゴシック" panose="020B0400000000000000" pitchFamily="50" charset="-128"/>
              </a:rPr>
              <a:t>第二条　執行機関の附属機関として、別表第一に掲げる附属機</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関を置く。</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（中略）</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別表第一</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第二条関係</a:t>
            </a:r>
            <a:r>
              <a:rPr lang="en-US" altLang="ja-JP" sz="800" dirty="0">
                <a:latin typeface="游ゴシック" panose="020B0400000000000000" pitchFamily="50" charset="-128"/>
                <a:ea typeface="游ゴシック" panose="020B0400000000000000" pitchFamily="50" charset="-128"/>
              </a:rPr>
              <a:t>)</a:t>
            </a:r>
          </a:p>
          <a:p>
            <a:r>
              <a:rPr lang="ja-JP" altLang="en-US" sz="800" dirty="0">
                <a:latin typeface="游ゴシック" panose="020B0400000000000000" pitchFamily="50" charset="-128"/>
                <a:ea typeface="游ゴシック" panose="020B0400000000000000" pitchFamily="50" charset="-128"/>
              </a:rPr>
              <a:t>一　知事の附属機関</a:t>
            </a:r>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（中略）</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附則</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平成二九年条例第八九号</a:t>
            </a:r>
            <a:r>
              <a:rPr lang="en-US" altLang="ja-JP" sz="800" dirty="0">
                <a:latin typeface="游ゴシック" panose="020B0400000000000000" pitchFamily="50" charset="-128"/>
                <a:ea typeface="游ゴシック" panose="020B0400000000000000" pitchFamily="50" charset="-128"/>
              </a:rPr>
              <a:t>)</a:t>
            </a:r>
          </a:p>
          <a:p>
            <a:r>
              <a:rPr lang="ja-JP" altLang="en-US" sz="800" dirty="0">
                <a:latin typeface="游ゴシック" panose="020B0400000000000000" pitchFamily="50" charset="-128"/>
                <a:ea typeface="游ゴシック" panose="020B0400000000000000" pitchFamily="50" charset="-128"/>
              </a:rPr>
              <a:t>この条例は、公布の日から施行する。</a:t>
            </a:r>
          </a:p>
        </p:txBody>
      </p:sp>
      <p:graphicFrame>
        <p:nvGraphicFramePr>
          <p:cNvPr id="16" name="表 15"/>
          <p:cNvGraphicFramePr>
            <a:graphicFrameLocks noGrp="1"/>
          </p:cNvGraphicFramePr>
          <p:nvPr/>
        </p:nvGraphicFramePr>
        <p:xfrm>
          <a:off x="437893" y="3578601"/>
          <a:ext cx="2880000" cy="1152000"/>
        </p:xfrm>
        <a:graphic>
          <a:graphicData uri="http://schemas.openxmlformats.org/drawingml/2006/table">
            <a:tbl>
              <a:tblPr firstRow="1" bandRow="1">
                <a:tableStyleId>{5940675A-B579-460E-94D1-54222C63F5DA}</a:tableStyleId>
              </a:tblPr>
              <a:tblGrid>
                <a:gridCol w="864000">
                  <a:extLst>
                    <a:ext uri="{9D8B030D-6E8A-4147-A177-3AD203B41FA5}">
                      <a16:colId xmlns:a16="http://schemas.microsoft.com/office/drawing/2014/main" val="1618736453"/>
                    </a:ext>
                  </a:extLst>
                </a:gridCol>
                <a:gridCol w="2016000">
                  <a:extLst>
                    <a:ext uri="{9D8B030D-6E8A-4147-A177-3AD203B41FA5}">
                      <a16:colId xmlns:a16="http://schemas.microsoft.com/office/drawing/2014/main" val="2555586693"/>
                    </a:ext>
                  </a:extLst>
                </a:gridCol>
              </a:tblGrid>
              <a:tr h="180000">
                <a:tc>
                  <a:txBody>
                    <a:bodyPr/>
                    <a:lstStyle/>
                    <a:p>
                      <a:pPr algn="ctr"/>
                      <a:r>
                        <a:rPr kumimoji="1" lang="ja-JP" altLang="en-US" sz="800" dirty="0">
                          <a:latin typeface="游ゴシック" panose="020B0400000000000000" pitchFamily="50" charset="-128"/>
                          <a:ea typeface="游ゴシック" panose="020B0400000000000000" pitchFamily="50" charset="-128"/>
                        </a:rPr>
                        <a:t>名称</a:t>
                      </a: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800" dirty="0">
                          <a:latin typeface="游ゴシック" panose="020B0400000000000000" pitchFamily="50" charset="-128"/>
                          <a:ea typeface="游ゴシック" panose="020B0400000000000000" pitchFamily="50" charset="-128"/>
                        </a:rPr>
                        <a:t>担任する事務</a:t>
                      </a: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7500543"/>
                  </a:ext>
                </a:extLst>
              </a:tr>
              <a:tr h="180000">
                <a:tc>
                  <a:txBody>
                    <a:bodyPr/>
                    <a:lstStyle/>
                    <a:p>
                      <a:pPr algn="ctr"/>
                      <a:r>
                        <a:rPr kumimoji="1" lang="ja-JP" altLang="en-US" sz="800" dirty="0">
                          <a:latin typeface="游ゴシック" panose="020B0400000000000000" pitchFamily="50" charset="-128"/>
                          <a:ea typeface="游ゴシック" panose="020B0400000000000000" pitchFamily="50" charset="-128"/>
                        </a:rPr>
                        <a:t>（中略）</a:t>
                      </a: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800" dirty="0">
                          <a:latin typeface="游ゴシック" panose="020B0400000000000000" pitchFamily="50" charset="-128"/>
                          <a:ea typeface="游ゴシック" panose="020B0400000000000000" pitchFamily="50" charset="-128"/>
                        </a:rPr>
                        <a:t>（中略）</a:t>
                      </a: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0741214"/>
                  </a:ext>
                </a:extLst>
              </a:tr>
              <a:tr h="612000">
                <a:tc>
                  <a:txBody>
                    <a:bodyPr/>
                    <a:lstStyle/>
                    <a:p>
                      <a:pPr algn="l"/>
                      <a:r>
                        <a:rPr kumimoji="1" lang="zh-TW" altLang="en-US" sz="800" dirty="0">
                          <a:latin typeface="游ゴシック" panose="020B0400000000000000" pitchFamily="50" charset="-128"/>
                          <a:ea typeface="游ゴシック" panose="020B0400000000000000" pitchFamily="50" charset="-128"/>
                        </a:rPr>
                        <a:t>大阪府生涯歯科保健推進審議会</a:t>
                      </a:r>
                    </a:p>
                  </a:txBody>
                  <a:tcPr marL="36000" marR="36000" marT="18000" marB="18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ja-JP" altLang="en-US" sz="800" spc="-50" baseline="0" dirty="0">
                          <a:latin typeface="游ゴシック" panose="020B0400000000000000" pitchFamily="50" charset="-128"/>
                          <a:ea typeface="游ゴシック" panose="020B0400000000000000" pitchFamily="50" charset="-128"/>
                        </a:rPr>
                        <a:t>歯科保健の推進に関する施策及び大阪府健康づくり推進条例第四条第一項の目標（歯科保健に係るものに限る。）の達成状況の評価についての調査審議に関する事務</a:t>
                      </a:r>
                    </a:p>
                  </a:txBody>
                  <a:tcPr marL="36000" marR="36000" marT="18000" marB="18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1678305"/>
                  </a:ext>
                </a:extLst>
              </a:tr>
              <a:tr h="180000">
                <a:tc>
                  <a:txBody>
                    <a:bodyPr/>
                    <a:lstStyle/>
                    <a:p>
                      <a:pPr algn="ctr"/>
                      <a:r>
                        <a:rPr kumimoji="1" lang="ja-JP" altLang="en-US" sz="800" dirty="0">
                          <a:latin typeface="游ゴシック" panose="020B0400000000000000" pitchFamily="50" charset="-128"/>
                          <a:ea typeface="游ゴシック" panose="020B0400000000000000" pitchFamily="50" charset="-128"/>
                        </a:rPr>
                        <a:t>（中略）</a:t>
                      </a: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800" dirty="0">
                          <a:latin typeface="游ゴシック" panose="020B0400000000000000" pitchFamily="50" charset="-128"/>
                          <a:ea typeface="游ゴシック" panose="020B0400000000000000" pitchFamily="50" charset="-128"/>
                        </a:rPr>
                        <a:t>（中略）</a:t>
                      </a: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382657"/>
                  </a:ext>
                </a:extLst>
              </a:tr>
            </a:tbl>
          </a:graphicData>
        </a:graphic>
      </p:graphicFrame>
      <p:cxnSp>
        <p:nvCxnSpPr>
          <p:cNvPr id="17" name="直線コネクタ 16"/>
          <p:cNvCxnSpPr/>
          <p:nvPr/>
        </p:nvCxnSpPr>
        <p:spPr>
          <a:xfrm>
            <a:off x="3603383" y="1093677"/>
            <a:ext cx="0" cy="5400000"/>
          </a:xfrm>
          <a:prstGeom prst="line">
            <a:avLst/>
          </a:prstGeom>
          <a:ln>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3749662" y="1019984"/>
            <a:ext cx="2880000" cy="3672000"/>
          </a:xfrm>
          <a:prstGeom prst="roundRect">
            <a:avLst>
              <a:gd name="adj" fmla="val 0"/>
            </a:avLst>
          </a:prstGeom>
          <a:noFill/>
          <a:ln w="12700">
            <a:noFill/>
          </a:ln>
        </p:spPr>
        <p:txBody>
          <a:bodyPr wrap="square" lIns="72000" tIns="72000" rIns="72000" bIns="72000" rtlCol="0" anchor="t">
            <a:noAutofit/>
          </a:bodyPr>
          <a:lstStyle/>
          <a:p>
            <a:endParaRPr lang="ja-JP" altLang="en-US" sz="800" b="1" dirty="0">
              <a:latin typeface="游ゴシック" panose="020B0400000000000000" pitchFamily="50" charset="-128"/>
              <a:ea typeface="游ゴシック" panose="020B0400000000000000" pitchFamily="50" charset="-128"/>
            </a:endParaRP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（趣旨）</a:t>
            </a:r>
          </a:p>
          <a:p>
            <a:r>
              <a:rPr lang="ja-JP" altLang="en-US" sz="800" dirty="0">
                <a:latin typeface="游ゴシック" panose="020B0400000000000000" pitchFamily="50" charset="-128"/>
                <a:ea typeface="游ゴシック" panose="020B0400000000000000" pitchFamily="50" charset="-128"/>
              </a:rPr>
              <a:t>第一条　この規則は、大阪府附属機関条例（昭和二十七年</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大阪府条例第三十九号）第六条の規定に基づき、大阪府</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生涯歯科保健推進審議会（以下「審議会」という。）の</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組織、委員及び専門委員（以下「委員等」という。）の</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報酬及び費用弁償の額その他審議会に関し必要な事項を</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定めるものとする。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（組織）</a:t>
            </a:r>
          </a:p>
          <a:p>
            <a:r>
              <a:rPr lang="ja-JP" altLang="en-US" sz="800" dirty="0">
                <a:latin typeface="游ゴシック" panose="020B0400000000000000" pitchFamily="50" charset="-128"/>
                <a:ea typeface="游ゴシック" panose="020B0400000000000000" pitchFamily="50" charset="-128"/>
              </a:rPr>
              <a:t>第二条　審議会は、委員三十人以内で組織する。</a:t>
            </a:r>
          </a:p>
          <a:p>
            <a:r>
              <a:rPr lang="ja-JP" altLang="en-US" sz="800" dirty="0">
                <a:latin typeface="游ゴシック" panose="020B0400000000000000" pitchFamily="50" charset="-128"/>
                <a:ea typeface="游ゴシック" panose="020B0400000000000000" pitchFamily="50" charset="-128"/>
              </a:rPr>
              <a:t>２　委員は、次に掲げる者のうちから、知事が任命する。</a:t>
            </a:r>
          </a:p>
          <a:p>
            <a:r>
              <a:rPr lang="ja-JP" altLang="en-US" sz="800" dirty="0">
                <a:latin typeface="游ゴシック" panose="020B0400000000000000" pitchFamily="50" charset="-128"/>
                <a:ea typeface="游ゴシック" panose="020B0400000000000000" pitchFamily="50" charset="-128"/>
              </a:rPr>
              <a:t>　一　学識経験のある者</a:t>
            </a:r>
          </a:p>
          <a:p>
            <a:r>
              <a:rPr lang="ja-JP" altLang="en-US" sz="800" dirty="0">
                <a:latin typeface="游ゴシック" panose="020B0400000000000000" pitchFamily="50" charset="-128"/>
                <a:ea typeface="游ゴシック" panose="020B0400000000000000" pitchFamily="50" charset="-128"/>
              </a:rPr>
              <a:t>　二　医療関係団体の代表者</a:t>
            </a:r>
          </a:p>
          <a:p>
            <a:r>
              <a:rPr lang="ja-JP" altLang="en-US" sz="800" dirty="0">
                <a:latin typeface="游ゴシック" panose="020B0400000000000000" pitchFamily="50" charset="-128"/>
                <a:ea typeface="游ゴシック" panose="020B0400000000000000" pitchFamily="50" charset="-128"/>
              </a:rPr>
              <a:t>　三　関係行政機関の職員</a:t>
            </a:r>
          </a:p>
          <a:p>
            <a:r>
              <a:rPr lang="ja-JP" altLang="en-US" sz="800" dirty="0">
                <a:latin typeface="游ゴシック" panose="020B0400000000000000" pitchFamily="50" charset="-128"/>
                <a:ea typeface="游ゴシック" panose="020B0400000000000000" pitchFamily="50" charset="-128"/>
              </a:rPr>
              <a:t>３　委員（関係行政機関の職員のうちから任命された委員</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を除く。）の任期は、二年とする。ただし、補欠の委員</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の任期は、前任者の残任期間とする。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（専門委員）</a:t>
            </a:r>
          </a:p>
          <a:p>
            <a:r>
              <a:rPr lang="ja-JP" altLang="en-US" sz="800" dirty="0">
                <a:latin typeface="游ゴシック" panose="020B0400000000000000" pitchFamily="50" charset="-128"/>
                <a:ea typeface="游ゴシック" panose="020B0400000000000000" pitchFamily="50" charset="-128"/>
              </a:rPr>
              <a:t>第三条　審議会に、専門の事項を調査審議させるため必要</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があるときは、専門委員を置くことができる。</a:t>
            </a:r>
          </a:p>
          <a:p>
            <a:r>
              <a:rPr lang="ja-JP" altLang="en-US" sz="800" dirty="0">
                <a:latin typeface="游ゴシック" panose="020B0400000000000000" pitchFamily="50" charset="-128"/>
                <a:ea typeface="游ゴシック" panose="020B0400000000000000" pitchFamily="50" charset="-128"/>
              </a:rPr>
              <a:t>２　専門委員は、知事が任命する。</a:t>
            </a:r>
          </a:p>
          <a:p>
            <a:r>
              <a:rPr lang="ja-JP" altLang="en-US" sz="800" dirty="0">
                <a:latin typeface="游ゴシック" panose="020B0400000000000000" pitchFamily="50" charset="-128"/>
                <a:ea typeface="游ゴシック" panose="020B0400000000000000" pitchFamily="50" charset="-128"/>
              </a:rPr>
              <a:t>３　専門委員は、当該専門の事項に関する調査審議が終了</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したときは、解任されるものとする。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（会長）</a:t>
            </a:r>
          </a:p>
          <a:p>
            <a:r>
              <a:rPr lang="ja-JP" altLang="en-US" sz="800" dirty="0">
                <a:latin typeface="游ゴシック" panose="020B0400000000000000" pitchFamily="50" charset="-128"/>
                <a:ea typeface="游ゴシック" panose="020B0400000000000000" pitchFamily="50" charset="-128"/>
              </a:rPr>
              <a:t>第四条　審議会に会長を置き、委員の互選によってこれを定める。</a:t>
            </a:r>
          </a:p>
          <a:p>
            <a:r>
              <a:rPr lang="ja-JP" altLang="en-US" sz="800" dirty="0">
                <a:latin typeface="游ゴシック" panose="020B0400000000000000" pitchFamily="50" charset="-128"/>
                <a:ea typeface="游ゴシック" panose="020B0400000000000000" pitchFamily="50" charset="-128"/>
              </a:rPr>
              <a:t>２　会長は、会務を総理する。</a:t>
            </a:r>
          </a:p>
          <a:p>
            <a:r>
              <a:rPr lang="ja-JP" altLang="en-US" sz="800" dirty="0">
                <a:latin typeface="游ゴシック" panose="020B0400000000000000" pitchFamily="50" charset="-128"/>
                <a:ea typeface="游ゴシック" panose="020B0400000000000000" pitchFamily="50" charset="-128"/>
              </a:rPr>
              <a:t>３　会長に事故があるときは、会長があらかじめ指名する</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委員が、その職務を代理する。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（会議）</a:t>
            </a:r>
          </a:p>
          <a:p>
            <a:r>
              <a:rPr lang="ja-JP" altLang="en-US" sz="800" dirty="0">
                <a:latin typeface="游ゴシック" panose="020B0400000000000000" pitchFamily="50" charset="-128"/>
                <a:ea typeface="游ゴシック" panose="020B0400000000000000" pitchFamily="50" charset="-128"/>
              </a:rPr>
              <a:t>第五条　審議会の会議は、会長が招集し、会長がその議長</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となる。</a:t>
            </a:r>
          </a:p>
          <a:p>
            <a:r>
              <a:rPr lang="ja-JP" altLang="en-US" sz="800" dirty="0">
                <a:latin typeface="游ゴシック" panose="020B0400000000000000" pitchFamily="50" charset="-128"/>
                <a:ea typeface="游ゴシック" panose="020B0400000000000000" pitchFamily="50" charset="-128"/>
              </a:rPr>
              <a:t>２　審議会は、委員の過半数が出席しなければ会議を開く</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ことができない。</a:t>
            </a:r>
          </a:p>
          <a:p>
            <a:r>
              <a:rPr lang="ja-JP" altLang="en-US" sz="800" dirty="0">
                <a:latin typeface="游ゴシック" panose="020B0400000000000000" pitchFamily="50" charset="-128"/>
                <a:ea typeface="游ゴシック" panose="020B0400000000000000" pitchFamily="50" charset="-128"/>
              </a:rPr>
              <a:t>３　審議会の議事は、出席委員の過半数で決し、可否同数</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のときは、議長の決するところによる。</a:t>
            </a:r>
          </a:p>
        </p:txBody>
      </p:sp>
      <p:sp>
        <p:nvSpPr>
          <p:cNvPr id="21" name="テキスト ボックス 20"/>
          <p:cNvSpPr txBox="1"/>
          <p:nvPr/>
        </p:nvSpPr>
        <p:spPr>
          <a:xfrm>
            <a:off x="6679841" y="1019984"/>
            <a:ext cx="2880000" cy="3672000"/>
          </a:xfrm>
          <a:prstGeom prst="roundRect">
            <a:avLst>
              <a:gd name="adj" fmla="val 0"/>
            </a:avLst>
          </a:prstGeom>
          <a:noFill/>
          <a:ln w="12700">
            <a:noFill/>
          </a:ln>
        </p:spPr>
        <p:txBody>
          <a:bodyPr wrap="square" lIns="72000" tIns="72000" rIns="72000" bIns="72000" rtlCol="0" anchor="t">
            <a:noAutofit/>
          </a:bodyPr>
          <a:lstStyle/>
          <a:p>
            <a:endParaRPr lang="en-US" altLang="ja-JP" sz="800" dirty="0">
              <a:latin typeface="游ゴシック" panose="020B0400000000000000" pitchFamily="50" charset="-128"/>
              <a:ea typeface="游ゴシック" panose="020B0400000000000000" pitchFamily="50" charset="-128"/>
            </a:endParaRP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（部会）</a:t>
            </a:r>
          </a:p>
          <a:p>
            <a:r>
              <a:rPr lang="ja-JP" altLang="en-US" sz="800" dirty="0">
                <a:latin typeface="游ゴシック" panose="020B0400000000000000" pitchFamily="50" charset="-128"/>
                <a:ea typeface="游ゴシック" panose="020B0400000000000000" pitchFamily="50" charset="-128"/>
              </a:rPr>
              <a:t>第六条　審議会に、必要に応じて部会を置くことができる。</a:t>
            </a:r>
          </a:p>
          <a:p>
            <a:r>
              <a:rPr lang="ja-JP" altLang="en-US" sz="800" dirty="0">
                <a:latin typeface="游ゴシック" panose="020B0400000000000000" pitchFamily="50" charset="-128"/>
                <a:ea typeface="游ゴシック" panose="020B0400000000000000" pitchFamily="50" charset="-128"/>
              </a:rPr>
              <a:t>２　部会に属する委員等は、会長が指名する。</a:t>
            </a:r>
          </a:p>
          <a:p>
            <a:r>
              <a:rPr lang="ja-JP" altLang="en-US" sz="800" dirty="0">
                <a:latin typeface="游ゴシック" panose="020B0400000000000000" pitchFamily="50" charset="-128"/>
                <a:ea typeface="游ゴシック" panose="020B0400000000000000" pitchFamily="50" charset="-128"/>
              </a:rPr>
              <a:t>３　部会に部会長を置き、会長が指名する委員がこれに当</a:t>
            </a:r>
          </a:p>
          <a:p>
            <a:r>
              <a:rPr lang="ja-JP" altLang="en-US" sz="800" dirty="0">
                <a:latin typeface="游ゴシック" panose="020B0400000000000000" pitchFamily="50" charset="-128"/>
                <a:ea typeface="游ゴシック" panose="020B0400000000000000" pitchFamily="50" charset="-128"/>
              </a:rPr>
              <a:t>　たる。</a:t>
            </a:r>
          </a:p>
          <a:p>
            <a:r>
              <a:rPr lang="ja-JP" altLang="en-US" sz="800" dirty="0">
                <a:latin typeface="游ゴシック" panose="020B0400000000000000" pitchFamily="50" charset="-128"/>
                <a:ea typeface="游ゴシック" panose="020B0400000000000000" pitchFamily="50" charset="-128"/>
              </a:rPr>
              <a:t>４　部会長は、部会の会務を掌理し、部会における審議の</a:t>
            </a:r>
          </a:p>
          <a:p>
            <a:r>
              <a:rPr lang="ja-JP" altLang="en-US" sz="800" dirty="0">
                <a:latin typeface="游ゴシック" panose="020B0400000000000000" pitchFamily="50" charset="-128"/>
                <a:ea typeface="游ゴシック" panose="020B0400000000000000" pitchFamily="50" charset="-128"/>
              </a:rPr>
              <a:t>　状況及び結果を審議会に報告する。</a:t>
            </a:r>
          </a:p>
          <a:p>
            <a:r>
              <a:rPr lang="ja-JP" altLang="en-US" sz="800" dirty="0">
                <a:latin typeface="游ゴシック" panose="020B0400000000000000" pitchFamily="50" charset="-128"/>
                <a:ea typeface="游ゴシック" panose="020B0400000000000000" pitchFamily="50" charset="-128"/>
              </a:rPr>
              <a:t>５　前条の規定にかかわらず、審議会は、その定めるとこ</a:t>
            </a:r>
          </a:p>
          <a:p>
            <a:r>
              <a:rPr lang="ja-JP" altLang="en-US" sz="800" dirty="0">
                <a:latin typeface="游ゴシック" panose="020B0400000000000000" pitchFamily="50" charset="-128"/>
                <a:ea typeface="游ゴシック" panose="020B0400000000000000" pitchFamily="50" charset="-128"/>
              </a:rPr>
              <a:t>　ろにより、部会の決議をもって審議会の決議とすること</a:t>
            </a:r>
          </a:p>
          <a:p>
            <a:r>
              <a:rPr lang="ja-JP" altLang="en-US" sz="800" dirty="0">
                <a:latin typeface="游ゴシック" panose="020B0400000000000000" pitchFamily="50" charset="-128"/>
                <a:ea typeface="游ゴシック" panose="020B0400000000000000" pitchFamily="50" charset="-128"/>
              </a:rPr>
              <a:t>　ができる。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（報酬）</a:t>
            </a:r>
          </a:p>
          <a:p>
            <a:r>
              <a:rPr lang="ja-JP" altLang="en-US" sz="800" dirty="0">
                <a:latin typeface="游ゴシック" panose="020B0400000000000000" pitchFamily="50" charset="-128"/>
                <a:ea typeface="游ゴシック" panose="020B0400000000000000" pitchFamily="50" charset="-128"/>
              </a:rPr>
              <a:t>第七条　委員等の報酬の額は、日額八千三百円とする。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（費用弁償）</a:t>
            </a:r>
          </a:p>
          <a:p>
            <a:r>
              <a:rPr lang="ja-JP" altLang="en-US" sz="800" dirty="0">
                <a:latin typeface="游ゴシック" panose="020B0400000000000000" pitchFamily="50" charset="-128"/>
                <a:ea typeface="游ゴシック" panose="020B0400000000000000" pitchFamily="50" charset="-128"/>
              </a:rPr>
              <a:t>第八条　委員等の費用弁償の額は、職員の旅費に関する条</a:t>
            </a:r>
          </a:p>
          <a:p>
            <a:r>
              <a:rPr lang="ja-JP" altLang="en-US" sz="800" dirty="0">
                <a:latin typeface="游ゴシック" panose="020B0400000000000000" pitchFamily="50" charset="-128"/>
                <a:ea typeface="游ゴシック" panose="020B0400000000000000" pitchFamily="50" charset="-128"/>
              </a:rPr>
              <a:t>　例（昭和四十年大阪府条例第三十七号）による指定職等</a:t>
            </a:r>
          </a:p>
          <a:p>
            <a:r>
              <a:rPr lang="ja-JP" altLang="en-US" sz="800" dirty="0">
                <a:latin typeface="游ゴシック" panose="020B0400000000000000" pitchFamily="50" charset="-128"/>
                <a:ea typeface="游ゴシック" panose="020B0400000000000000" pitchFamily="50" charset="-128"/>
              </a:rPr>
              <a:t>　の職務にある者以外の者の額相当額とする。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（庶務）</a:t>
            </a:r>
          </a:p>
          <a:p>
            <a:r>
              <a:rPr lang="ja-JP" altLang="en-US" sz="800" dirty="0">
                <a:latin typeface="游ゴシック" panose="020B0400000000000000" pitchFamily="50" charset="-128"/>
                <a:ea typeface="游ゴシック" panose="020B0400000000000000" pitchFamily="50" charset="-128"/>
              </a:rPr>
              <a:t>第九条　審議会の庶務は、健康医療部において行う。</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（委任）</a:t>
            </a:r>
          </a:p>
          <a:p>
            <a:r>
              <a:rPr lang="ja-JP" altLang="en-US" sz="800" dirty="0">
                <a:latin typeface="游ゴシック" panose="020B0400000000000000" pitchFamily="50" charset="-128"/>
                <a:ea typeface="游ゴシック" panose="020B0400000000000000" pitchFamily="50" charset="-128"/>
              </a:rPr>
              <a:t>第十条　この規則に定めるもののほか、審議会の運営に関</a:t>
            </a:r>
          </a:p>
          <a:p>
            <a:r>
              <a:rPr lang="ja-JP" altLang="en-US" sz="800" dirty="0">
                <a:latin typeface="游ゴシック" panose="020B0400000000000000" pitchFamily="50" charset="-128"/>
                <a:ea typeface="游ゴシック" panose="020B0400000000000000" pitchFamily="50" charset="-128"/>
              </a:rPr>
              <a:t>　し必要な事項は、会長が定める。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附則（平成二十八年規則第八十二号）</a:t>
            </a:r>
          </a:p>
          <a:p>
            <a:r>
              <a:rPr lang="ja-JP" altLang="en-US" sz="800" dirty="0">
                <a:latin typeface="游ゴシック" panose="020B0400000000000000" pitchFamily="50" charset="-128"/>
                <a:ea typeface="游ゴシック" panose="020B0400000000000000" pitchFamily="50" charset="-128"/>
              </a:rPr>
              <a:t>この規則は、平成二十八年四月一日から施行する。</a:t>
            </a:r>
          </a:p>
        </p:txBody>
      </p:sp>
      <p:sp>
        <p:nvSpPr>
          <p:cNvPr id="22" name="テキスト ボックス 21"/>
          <p:cNvSpPr txBox="1"/>
          <p:nvPr/>
        </p:nvSpPr>
        <p:spPr>
          <a:xfrm>
            <a:off x="3749662" y="1019984"/>
            <a:ext cx="3744000" cy="216000"/>
          </a:xfrm>
          <a:prstGeom prst="roundRect">
            <a:avLst>
              <a:gd name="adj" fmla="val 0"/>
            </a:avLst>
          </a:prstGeom>
          <a:noFill/>
          <a:ln w="12700">
            <a:noFill/>
          </a:ln>
        </p:spPr>
        <p:txBody>
          <a:bodyPr wrap="square" lIns="72000" tIns="72000" rIns="72000" bIns="72000" rtlCol="0" anchor="t">
            <a:noAutofit/>
          </a:bodyPr>
          <a:lstStyle/>
          <a:p>
            <a:r>
              <a:rPr lang="zh-TW" altLang="en-US" sz="800" b="1" dirty="0">
                <a:latin typeface="游ゴシック" panose="020B0400000000000000" pitchFamily="50" charset="-128"/>
                <a:ea typeface="游ゴシック" panose="020B0400000000000000" pitchFamily="50" charset="-128"/>
              </a:rPr>
              <a:t>大阪府生涯歯科保健推進審議会規則（大阪府規則第百九十三号）</a:t>
            </a:r>
          </a:p>
        </p:txBody>
      </p:sp>
      <p:sp>
        <p:nvSpPr>
          <p:cNvPr id="23" name="テキスト ボックス 22"/>
          <p:cNvSpPr txBox="1"/>
          <p:nvPr/>
        </p:nvSpPr>
        <p:spPr>
          <a:xfrm>
            <a:off x="373611" y="1019984"/>
            <a:ext cx="3024000" cy="288000"/>
          </a:xfrm>
          <a:prstGeom prst="roundRect">
            <a:avLst>
              <a:gd name="adj" fmla="val 0"/>
            </a:avLst>
          </a:prstGeom>
          <a:noFill/>
          <a:ln w="12700">
            <a:noFill/>
          </a:ln>
        </p:spPr>
        <p:txBody>
          <a:bodyPr wrap="none" lIns="72000" tIns="72000" rIns="72000" bIns="72000" rtlCol="0" anchor="t">
            <a:noAutofit/>
          </a:bodyPr>
          <a:lstStyle/>
          <a:p>
            <a:pPr algn="ctr"/>
            <a:r>
              <a:rPr lang="ja-JP" altLang="en-US" sz="800" b="1" dirty="0">
                <a:latin typeface="游ゴシック" panose="020B0400000000000000" pitchFamily="50" charset="-128"/>
                <a:ea typeface="游ゴシック" panose="020B0400000000000000" pitchFamily="50" charset="-128"/>
              </a:rPr>
              <a:t>大阪府附属機関条例（昭和二十七年大阪府条例第三十九号）（抄）</a:t>
            </a:r>
            <a:endParaRPr lang="ja-JP" altLang="en-US" sz="800" dirty="0">
              <a:latin typeface="游ゴシック" panose="020B0400000000000000" pitchFamily="50" charset="-128"/>
              <a:ea typeface="游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41</a:t>
            </a:fld>
            <a:endParaRPr kumimoji="1" lang="ja-JP" altLang="en-US"/>
          </a:p>
        </p:txBody>
      </p:sp>
      <p:pic>
        <p:nvPicPr>
          <p:cNvPr id="14" name="図 13"/>
          <p:cNvPicPr>
            <a:picLocks noChangeAspect="1"/>
          </p:cNvPicPr>
          <p:nvPr/>
        </p:nvPicPr>
        <p:blipFill>
          <a:blip r:embed="rId2"/>
          <a:stretch>
            <a:fillRect/>
          </a:stretch>
        </p:blipFill>
        <p:spPr>
          <a:xfrm>
            <a:off x="8582603" y="358877"/>
            <a:ext cx="1100769" cy="360000"/>
          </a:xfrm>
          <a:prstGeom prst="rect">
            <a:avLst/>
          </a:prstGeom>
        </p:spPr>
      </p:pic>
      <p:sp>
        <p:nvSpPr>
          <p:cNvPr id="19" name="テキスト ボックス 18"/>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a:solidFill>
                  <a:schemeClr val="bg1"/>
                </a:solidFill>
                <a:latin typeface="游ゴシック" panose="020B0400000000000000" pitchFamily="50" charset="-128"/>
                <a:ea typeface="游ゴシック" panose="020B0400000000000000" pitchFamily="50" charset="-128"/>
              </a:rPr>
              <a:t>大阪府健康づくり推進条例第</a:t>
            </a:r>
            <a:r>
              <a:rPr lang="en-US" altLang="ja-JP" sz="1100" b="1" dirty="0">
                <a:solidFill>
                  <a:schemeClr val="bg1"/>
                </a:solidFill>
                <a:latin typeface="游ゴシック" panose="020B0400000000000000" pitchFamily="50" charset="-128"/>
                <a:ea typeface="游ゴシック" panose="020B0400000000000000" pitchFamily="50" charset="-128"/>
              </a:rPr>
              <a:t>19</a:t>
            </a:r>
            <a:r>
              <a:rPr lang="ja-JP" altLang="en-US" sz="1100" b="1" dirty="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a:solidFill>
                  <a:schemeClr val="bg1"/>
                </a:solidFill>
                <a:latin typeface="游ゴシック" panose="020B0400000000000000" pitchFamily="50" charset="-128"/>
                <a:ea typeface="游ゴシック" panose="020B0400000000000000" pitchFamily="50" charset="-128"/>
              </a:rPr>
              <a:t>〈</a:t>
            </a:r>
            <a:r>
              <a:rPr lang="ja-JP" altLang="en-US" sz="1100" b="1" dirty="0">
                <a:solidFill>
                  <a:schemeClr val="bg1"/>
                </a:solidFill>
                <a:latin typeface="游ゴシック" panose="020B0400000000000000" pitchFamily="50" charset="-128"/>
                <a:ea typeface="游ゴシック" panose="020B0400000000000000" pitchFamily="50" charset="-128"/>
              </a:rPr>
              <a:t>令和</a:t>
            </a:r>
            <a:r>
              <a:rPr lang="en-US" altLang="ja-JP" sz="1100" b="1" dirty="0">
                <a:solidFill>
                  <a:schemeClr val="bg1"/>
                </a:solidFill>
                <a:latin typeface="游ゴシック" panose="020B0400000000000000" pitchFamily="50" charset="-128"/>
                <a:ea typeface="游ゴシック" panose="020B0400000000000000" pitchFamily="50" charset="-128"/>
              </a:rPr>
              <a:t>5</a:t>
            </a:r>
            <a:r>
              <a:rPr lang="ja-JP" altLang="en-US" sz="1100" b="1" dirty="0">
                <a:solidFill>
                  <a:schemeClr val="bg1"/>
                </a:solidFill>
                <a:latin typeface="游ゴシック" panose="020B0400000000000000" pitchFamily="50" charset="-128"/>
                <a:ea typeface="游ゴシック" panose="020B0400000000000000" pitchFamily="50" charset="-128"/>
              </a:rPr>
              <a:t>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1776023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13648" y="2949129"/>
            <a:ext cx="9919648" cy="720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lvl="0" algn="ctr">
              <a:defRPr/>
            </a:pPr>
            <a:r>
              <a:rPr kumimoji="1" lang="zh-TW" altLang="en-US" sz="2200" b="1" dirty="0">
                <a:solidFill>
                  <a:prstClr val="black"/>
                </a:solidFill>
                <a:latin typeface="游ゴシック" panose="020B0400000000000000" pitchFamily="50" charset="-128"/>
                <a:ea typeface="游ゴシック" panose="020B0400000000000000" pitchFamily="50" charset="-128"/>
              </a:rPr>
              <a:t>第</a:t>
            </a:r>
            <a:r>
              <a:rPr kumimoji="1" lang="ja-JP" altLang="en-US" sz="2200" b="1" dirty="0">
                <a:solidFill>
                  <a:prstClr val="black"/>
                </a:solidFill>
                <a:latin typeface="游ゴシック" panose="020B0400000000000000" pitchFamily="50" charset="-128"/>
                <a:ea typeface="游ゴシック" panose="020B0400000000000000" pitchFamily="50" charset="-128"/>
              </a:rPr>
              <a:t>２</a:t>
            </a:r>
            <a:r>
              <a:rPr kumimoji="1" lang="zh-TW" altLang="en-US" sz="2200" b="1" dirty="0">
                <a:solidFill>
                  <a:prstClr val="black"/>
                </a:solidFill>
                <a:latin typeface="游ゴシック" panose="020B0400000000000000" pitchFamily="50" charset="-128"/>
                <a:ea typeface="游ゴシック" panose="020B0400000000000000" pitchFamily="50" charset="-128"/>
              </a:rPr>
              <a:t>次大阪府歯科口腔保健計画</a:t>
            </a:r>
            <a:r>
              <a:rPr kumimoji="1" lang="ja-JP" altLang="en-US" sz="2200" b="1" dirty="0">
                <a:solidFill>
                  <a:prstClr val="black"/>
                </a:solidFill>
                <a:latin typeface="游ゴシック" panose="020B0400000000000000" pitchFamily="50" charset="-128"/>
                <a:ea typeface="游ゴシック" panose="020B0400000000000000" pitchFamily="50" charset="-128"/>
              </a:rPr>
              <a:t>　令和</a:t>
            </a:r>
            <a:r>
              <a:rPr kumimoji="1" lang="ja-JP" altLang="en-US" sz="2200" b="1" dirty="0">
                <a:solidFill>
                  <a:schemeClr val="tx1"/>
                </a:solidFill>
                <a:latin typeface="游ゴシック" panose="020B0400000000000000" pitchFamily="50" charset="-128"/>
                <a:ea typeface="游ゴシック" panose="020B0400000000000000" pitchFamily="50" charset="-128"/>
              </a:rPr>
              <a:t>５年</a:t>
            </a:r>
            <a:r>
              <a:rPr kumimoji="1" lang="ja-JP" altLang="en-US" sz="2200" b="1" dirty="0">
                <a:solidFill>
                  <a:prstClr val="black"/>
                </a:solidFill>
                <a:latin typeface="游ゴシック" panose="020B0400000000000000" pitchFamily="50" charset="-128"/>
                <a:ea typeface="游ゴシック" panose="020B0400000000000000" pitchFamily="50" charset="-128"/>
              </a:rPr>
              <a:t>度　</a:t>
            </a:r>
            <a:r>
              <a:rPr kumimoji="1" lang="en-US" altLang="zh-TW" sz="2200" b="1" dirty="0">
                <a:solidFill>
                  <a:prstClr val="black"/>
                </a:solidFill>
                <a:latin typeface="游ゴシック" panose="020B0400000000000000" pitchFamily="50" charset="-128"/>
                <a:ea typeface="游ゴシック" panose="020B0400000000000000" pitchFamily="50" charset="-128"/>
              </a:rPr>
              <a:t>PDCA</a:t>
            </a:r>
            <a:r>
              <a:rPr kumimoji="1" lang="zh-TW" altLang="en-US" sz="2200" b="1" dirty="0">
                <a:solidFill>
                  <a:prstClr val="black"/>
                </a:solidFill>
                <a:latin typeface="游ゴシック" panose="020B0400000000000000" pitchFamily="50" charset="-128"/>
                <a:ea typeface="游ゴシック" panose="020B0400000000000000" pitchFamily="50" charset="-128"/>
              </a:rPr>
              <a:t>進捗管理票</a:t>
            </a: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42</a:t>
            </a:fld>
            <a:endParaRPr kumimoji="1" lang="ja-JP" altLang="en-US"/>
          </a:p>
        </p:txBody>
      </p:sp>
      <p:pic>
        <p:nvPicPr>
          <p:cNvPr id="6" name="図 5"/>
          <p:cNvPicPr>
            <a:picLocks noChangeAspect="1"/>
          </p:cNvPicPr>
          <p:nvPr/>
        </p:nvPicPr>
        <p:blipFill>
          <a:blip r:embed="rId2"/>
          <a:stretch>
            <a:fillRect/>
          </a:stretch>
        </p:blipFill>
        <p:spPr>
          <a:xfrm>
            <a:off x="8582603" y="358877"/>
            <a:ext cx="1100769" cy="360000"/>
          </a:xfrm>
          <a:prstGeom prst="rect">
            <a:avLst/>
          </a:prstGeom>
        </p:spPr>
      </p:pic>
      <p:sp>
        <p:nvSpPr>
          <p:cNvPr id="8" name="テキスト ボックス 7"/>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a:solidFill>
                  <a:schemeClr val="bg1"/>
                </a:solidFill>
                <a:latin typeface="游ゴシック" panose="020B0400000000000000" pitchFamily="50" charset="-128"/>
                <a:ea typeface="游ゴシック" panose="020B0400000000000000" pitchFamily="50" charset="-128"/>
              </a:rPr>
              <a:t>大阪府健康づくり推進条例第</a:t>
            </a:r>
            <a:r>
              <a:rPr lang="en-US" altLang="ja-JP" sz="1100" b="1" dirty="0">
                <a:solidFill>
                  <a:schemeClr val="bg1"/>
                </a:solidFill>
                <a:latin typeface="游ゴシック" panose="020B0400000000000000" pitchFamily="50" charset="-128"/>
                <a:ea typeface="游ゴシック" panose="020B0400000000000000" pitchFamily="50" charset="-128"/>
              </a:rPr>
              <a:t>19</a:t>
            </a:r>
            <a:r>
              <a:rPr lang="ja-JP" altLang="en-US" sz="1100" b="1" dirty="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a:solidFill>
                  <a:schemeClr val="bg1"/>
                </a:solidFill>
                <a:latin typeface="游ゴシック" panose="020B0400000000000000" pitchFamily="50" charset="-128"/>
                <a:ea typeface="游ゴシック" panose="020B0400000000000000" pitchFamily="50" charset="-128"/>
              </a:rPr>
              <a:t>〈</a:t>
            </a:r>
            <a:r>
              <a:rPr lang="ja-JP" altLang="en-US" sz="1100" b="1" dirty="0">
                <a:solidFill>
                  <a:schemeClr val="bg1"/>
                </a:solidFill>
                <a:latin typeface="游ゴシック" panose="020B0400000000000000" pitchFamily="50" charset="-128"/>
                <a:ea typeface="游ゴシック" panose="020B0400000000000000" pitchFamily="50" charset="-128"/>
              </a:rPr>
              <a:t>令和</a:t>
            </a:r>
            <a:r>
              <a:rPr lang="en-US" altLang="ja-JP" sz="1100" b="1" dirty="0">
                <a:solidFill>
                  <a:schemeClr val="bg1"/>
                </a:solidFill>
                <a:latin typeface="游ゴシック" panose="020B0400000000000000" pitchFamily="50" charset="-128"/>
                <a:ea typeface="游ゴシック" panose="020B0400000000000000" pitchFamily="50" charset="-128"/>
              </a:rPr>
              <a:t>5</a:t>
            </a:r>
            <a:r>
              <a:rPr lang="ja-JP" altLang="en-US" sz="1100" b="1" dirty="0">
                <a:solidFill>
                  <a:schemeClr val="bg1"/>
                </a:solidFill>
                <a:latin typeface="游ゴシック" panose="020B0400000000000000" pitchFamily="50" charset="-128"/>
                <a:ea typeface="游ゴシック" panose="020B0400000000000000" pitchFamily="50" charset="-128"/>
              </a:rPr>
              <a:t>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9854450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1" dirty="0">
                <a:solidFill>
                  <a:prstClr val="black"/>
                </a:solidFill>
                <a:latin typeface="游ゴシック" panose="020B0400000000000000" pitchFamily="50" charset="-128"/>
                <a:ea typeface="游ゴシック" panose="020B0400000000000000" pitchFamily="50" charset="-128"/>
              </a:rPr>
              <a:t> </a:t>
            </a:r>
            <a:r>
              <a:rPr kumimoji="1" lang="ja-JP" altLang="en-US" sz="2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１　歯科疾患の予防・早期発見、口の機能の維持向上</a:t>
            </a:r>
          </a:p>
        </p:txBody>
      </p:sp>
      <p:sp>
        <p:nvSpPr>
          <p:cNvPr id="8" name="正方形/長方形 7"/>
          <p:cNvSpPr/>
          <p:nvPr/>
        </p:nvSpPr>
        <p:spPr>
          <a:xfrm>
            <a:off x="268310" y="873962"/>
            <a:ext cx="9369380" cy="54919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8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rPr>
              <a:t>計画Ｐ</a:t>
            </a:r>
            <a:r>
              <a:rPr kumimoji="1" lang="en-US" altLang="ja-JP" sz="18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rPr>
              <a:t>59</a:t>
            </a:r>
            <a:endPar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graphicFrame>
        <p:nvGraphicFramePr>
          <p:cNvPr id="19" name="表 18"/>
          <p:cNvGraphicFramePr>
            <a:graphicFrameLocks noGrp="1"/>
          </p:cNvGraphicFramePr>
          <p:nvPr/>
        </p:nvGraphicFramePr>
        <p:xfrm>
          <a:off x="691603" y="4939912"/>
          <a:ext cx="8534283" cy="1037348"/>
        </p:xfrm>
        <a:graphic>
          <a:graphicData uri="http://schemas.openxmlformats.org/drawingml/2006/table">
            <a:tbl>
              <a:tblPr firstRow="1" firstCol="1" bandRow="1">
                <a:tableStyleId>{5C22544A-7EE6-4342-B048-85BDC9FD1C3A}</a:tableStyleId>
              </a:tblPr>
              <a:tblGrid>
                <a:gridCol w="332371">
                  <a:extLst>
                    <a:ext uri="{9D8B030D-6E8A-4147-A177-3AD203B41FA5}">
                      <a16:colId xmlns:a16="http://schemas.microsoft.com/office/drawing/2014/main" val="20000"/>
                    </a:ext>
                  </a:extLst>
                </a:gridCol>
                <a:gridCol w="3042606">
                  <a:extLst>
                    <a:ext uri="{9D8B030D-6E8A-4147-A177-3AD203B41FA5}">
                      <a16:colId xmlns:a16="http://schemas.microsoft.com/office/drawing/2014/main" val="20001"/>
                    </a:ext>
                  </a:extLst>
                </a:gridCol>
                <a:gridCol w="2013573">
                  <a:extLst>
                    <a:ext uri="{9D8B030D-6E8A-4147-A177-3AD203B41FA5}">
                      <a16:colId xmlns:a16="http://schemas.microsoft.com/office/drawing/2014/main" val="20002"/>
                    </a:ext>
                  </a:extLst>
                </a:gridCol>
                <a:gridCol w="1971033">
                  <a:extLst>
                    <a:ext uri="{9D8B030D-6E8A-4147-A177-3AD203B41FA5}">
                      <a16:colId xmlns:a16="http://schemas.microsoft.com/office/drawing/2014/main" val="3296687758"/>
                    </a:ext>
                  </a:extLst>
                </a:gridCol>
                <a:gridCol w="1174700">
                  <a:extLst>
                    <a:ext uri="{9D8B030D-6E8A-4147-A177-3AD203B41FA5}">
                      <a16:colId xmlns:a16="http://schemas.microsoft.com/office/drawing/2014/main" val="20003"/>
                    </a:ext>
                  </a:extLst>
                </a:gridCol>
              </a:tblGrid>
              <a:tr h="447167">
                <a:tc>
                  <a:txBody>
                    <a:bodyPr/>
                    <a:lstStyle/>
                    <a:p>
                      <a:pPr algn="ctr" fontAlgn="auto">
                        <a:lnSpc>
                          <a:spcPts val="1600"/>
                        </a:lnSpc>
                        <a:spcAft>
                          <a:spcPts val="0"/>
                        </a:spcAft>
                      </a:pPr>
                      <a:r>
                        <a:rPr lang="ja-JP" sz="1400" baseline="0" dirty="0">
                          <a:effectLst/>
                          <a:latin typeface="游ゴシック" panose="020B0400000000000000" pitchFamily="50" charset="-128"/>
                          <a:ea typeface="游ゴシック" panose="020B0400000000000000" pitchFamily="50" charset="-128"/>
                        </a:rPr>
                        <a:t>　</a:t>
                      </a:r>
                      <a:endParaRPr lang="ja-JP" sz="14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altLang="en-US" sz="1200" kern="100" baseline="0" dirty="0">
                          <a:solidFill>
                            <a:schemeClr val="lt1"/>
                          </a:solidFill>
                          <a:effectLst/>
                          <a:latin typeface="游ゴシック" panose="020B0400000000000000" pitchFamily="50" charset="-128"/>
                          <a:ea typeface="游ゴシック" panose="020B0400000000000000" pitchFamily="50" charset="-128"/>
                          <a:cs typeface="+mn-cs"/>
                        </a:rPr>
                        <a:t>個別目標</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aseline="0" dirty="0">
                          <a:effectLst/>
                          <a:latin typeface="游ゴシック" panose="020B0400000000000000" pitchFamily="50" charset="-128"/>
                          <a:ea typeface="游ゴシック" panose="020B0400000000000000" pitchFamily="50" charset="-128"/>
                        </a:rPr>
                        <a:t>計画策定時</a:t>
                      </a:r>
                      <a:r>
                        <a:rPr lang="ja-JP" sz="1200" baseline="0" dirty="0">
                          <a:effectLst/>
                          <a:latin typeface="游ゴシック" panose="020B0400000000000000" pitchFamily="50" charset="-128"/>
                          <a:ea typeface="游ゴシック" panose="020B0400000000000000" pitchFamily="50" charset="-128"/>
                        </a:rPr>
                        <a:t>の状況</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aseline="0" dirty="0">
                          <a:solidFill>
                            <a:schemeClr val="bg1"/>
                          </a:solidFill>
                          <a:effectLst/>
                          <a:latin typeface="游ゴシック" panose="020B0400000000000000" pitchFamily="50" charset="-128"/>
                          <a:ea typeface="游ゴシック" panose="020B0400000000000000" pitchFamily="50" charset="-128"/>
                          <a:cs typeface="HG丸ｺﾞｼｯｸM-PRO"/>
                        </a:rPr>
                        <a:t>現在の状況</a:t>
                      </a:r>
                      <a:endParaRPr lang="ja-JP" sz="1200" baseline="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baseline="0" dirty="0">
                          <a:effectLst/>
                          <a:latin typeface="游ゴシック" panose="020B0400000000000000" pitchFamily="50" charset="-128"/>
                          <a:ea typeface="游ゴシック" panose="020B0400000000000000" pitchFamily="50" charset="-128"/>
                        </a:rPr>
                        <a:t>2023</a:t>
                      </a:r>
                      <a:r>
                        <a:rPr lang="ja-JP" sz="1200" baseline="0" dirty="0">
                          <a:effectLst/>
                          <a:latin typeface="游ゴシック" panose="020B0400000000000000" pitchFamily="50" charset="-128"/>
                          <a:ea typeface="游ゴシック" panose="020B0400000000000000" pitchFamily="50" charset="-128"/>
                        </a:rPr>
                        <a:t>年度</a:t>
                      </a:r>
                      <a:endParaRPr lang="en-US" altLang="ja-JP" sz="1200" baseline="0" dirty="0">
                        <a:effectLst/>
                        <a:latin typeface="游ゴシック" panose="020B0400000000000000" pitchFamily="50" charset="-128"/>
                        <a:ea typeface="游ゴシック" panose="020B0400000000000000" pitchFamily="50" charset="-128"/>
                      </a:endParaRPr>
                    </a:p>
                    <a:p>
                      <a:pPr algn="ctr" fontAlgn="auto">
                        <a:lnSpc>
                          <a:spcPts val="1600"/>
                        </a:lnSpc>
                        <a:spcAft>
                          <a:spcPts val="0"/>
                        </a:spcAft>
                      </a:pPr>
                      <a:r>
                        <a:rPr lang="ja-JP" sz="1200" baseline="0" dirty="0">
                          <a:effectLst/>
                          <a:latin typeface="游ゴシック" panose="020B0400000000000000" pitchFamily="50" charset="-128"/>
                          <a:ea typeface="游ゴシック" panose="020B0400000000000000" pitchFamily="50" charset="-128"/>
                        </a:rPr>
                        <a:t>目標</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590181">
                <a:tc>
                  <a:txBody>
                    <a:bodyPr/>
                    <a:lstStyle/>
                    <a:p>
                      <a:pPr algn="ctr" fontAlgn="auto">
                        <a:lnSpc>
                          <a:spcPts val="1600"/>
                        </a:lnSpc>
                        <a:spcAft>
                          <a:spcPts val="0"/>
                        </a:spcAft>
                      </a:pPr>
                      <a:r>
                        <a:rPr lang="en-US" sz="1400" baseline="0" dirty="0">
                          <a:effectLst/>
                          <a:latin typeface="游ゴシック" panose="020B0400000000000000" pitchFamily="50" charset="-128"/>
                          <a:ea typeface="游ゴシック" panose="020B0400000000000000" pitchFamily="50" charset="-128"/>
                        </a:rPr>
                        <a:t>1</a:t>
                      </a:r>
                      <a:endParaRPr lang="ja-JP" sz="14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altLang="en-US" sz="1200" b="1" baseline="0" dirty="0">
                          <a:effectLst/>
                          <a:latin typeface="游ゴシック" panose="020B0400000000000000" pitchFamily="50" charset="-128"/>
                          <a:ea typeface="游ゴシック" panose="020B0400000000000000" pitchFamily="50" charset="-128"/>
                        </a:rPr>
                        <a:t>むし歯のない者の割合（３歳児）</a:t>
                      </a:r>
                      <a:endParaRPr lang="ja-JP" sz="1200" b="1" baseline="0" dirty="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effectLst/>
                          <a:latin typeface="游ゴシック" panose="020B0400000000000000" pitchFamily="50" charset="-128"/>
                          <a:ea typeface="游ゴシック" panose="020B0400000000000000" pitchFamily="50" charset="-128"/>
                        </a:rPr>
                        <a:t>80.9</a:t>
                      </a:r>
                      <a:r>
                        <a:rPr lang="ja-JP" sz="1200" b="1" baseline="0" dirty="0">
                          <a:effectLst/>
                          <a:latin typeface="游ゴシック" panose="020B0400000000000000" pitchFamily="50" charset="-128"/>
                          <a:ea typeface="游ゴシック" panose="020B0400000000000000" pitchFamily="50" charset="-128"/>
                        </a:rPr>
                        <a:t>％</a:t>
                      </a:r>
                    </a:p>
                    <a:p>
                      <a:pPr algn="ctr" fontAlgn="auto">
                        <a:lnSpc>
                          <a:spcPts val="1600"/>
                        </a:lnSpc>
                        <a:spcAft>
                          <a:spcPts val="0"/>
                        </a:spcAft>
                      </a:pPr>
                      <a:r>
                        <a:rPr lang="ja-JP" sz="1200" b="1" baseline="0" dirty="0">
                          <a:effectLst/>
                          <a:latin typeface="游ゴシック" panose="020B0400000000000000" pitchFamily="50" charset="-128"/>
                          <a:ea typeface="游ゴシック" panose="020B0400000000000000" pitchFamily="50" charset="-128"/>
                        </a:rPr>
                        <a:t>【平成</a:t>
                      </a:r>
                      <a:r>
                        <a:rPr lang="en-US" sz="1200" b="1" baseline="0" dirty="0">
                          <a:effectLst/>
                          <a:latin typeface="游ゴシック" panose="020B0400000000000000" pitchFamily="50" charset="-128"/>
                          <a:ea typeface="游ゴシック" panose="020B0400000000000000" pitchFamily="50" charset="-128"/>
                        </a:rPr>
                        <a:t>2</a:t>
                      </a:r>
                      <a:r>
                        <a:rPr lang="en-US" altLang="ja-JP" sz="1200" b="1" baseline="0" dirty="0">
                          <a:effectLst/>
                          <a:latin typeface="游ゴシック" panose="020B0400000000000000" pitchFamily="50" charset="-128"/>
                          <a:ea typeface="游ゴシック" panose="020B0400000000000000" pitchFamily="50" charset="-128"/>
                        </a:rPr>
                        <a:t>7</a:t>
                      </a:r>
                      <a:r>
                        <a:rPr lang="ja-JP" sz="1200" b="1" baseline="0" dirty="0">
                          <a:effectLst/>
                          <a:latin typeface="游ゴシック" panose="020B0400000000000000" pitchFamily="50" charset="-128"/>
                          <a:ea typeface="游ゴシック" panose="020B0400000000000000" pitchFamily="50" charset="-128"/>
                        </a:rPr>
                        <a:t>（</a:t>
                      </a:r>
                      <a:r>
                        <a:rPr lang="en-US" sz="1200" b="1" baseline="0" dirty="0">
                          <a:effectLst/>
                          <a:latin typeface="游ゴシック" panose="020B0400000000000000" pitchFamily="50" charset="-128"/>
                          <a:ea typeface="游ゴシック" panose="020B0400000000000000" pitchFamily="50" charset="-128"/>
                        </a:rPr>
                        <a:t>201</a:t>
                      </a:r>
                      <a:r>
                        <a:rPr lang="en-US" altLang="ja-JP" sz="1200" b="1" baseline="0" dirty="0">
                          <a:effectLst/>
                          <a:latin typeface="游ゴシック" panose="020B0400000000000000" pitchFamily="50" charset="-128"/>
                          <a:ea typeface="游ゴシック" panose="020B0400000000000000" pitchFamily="50" charset="-128"/>
                        </a:rPr>
                        <a:t>5</a:t>
                      </a:r>
                      <a:r>
                        <a:rPr lang="ja-JP" sz="1200" b="1" baseline="0" dirty="0">
                          <a:effectLst/>
                          <a:latin typeface="游ゴシック" panose="020B0400000000000000" pitchFamily="50" charset="-128"/>
                          <a:ea typeface="游ゴシック" panose="020B0400000000000000" pitchFamily="50" charset="-128"/>
                        </a:rPr>
                        <a:t>）年】</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solidFill>
                            <a:schemeClr val="tx1"/>
                          </a:solidFill>
                          <a:effectLst/>
                          <a:latin typeface="游ゴシック" panose="020B0400000000000000" pitchFamily="50" charset="-128"/>
                          <a:ea typeface="+mn-ea"/>
                        </a:rPr>
                        <a:t>88.4</a:t>
                      </a:r>
                      <a:r>
                        <a:rPr lang="ja-JP" altLang="ja-JP" sz="1200" b="1" baseline="0" dirty="0">
                          <a:solidFill>
                            <a:schemeClr val="tx1"/>
                          </a:solidFill>
                          <a:effectLst/>
                          <a:latin typeface="游ゴシック" panose="020B0400000000000000" pitchFamily="50" charset="-128"/>
                          <a:ea typeface="+mn-ea"/>
                        </a:rPr>
                        <a:t>％</a:t>
                      </a:r>
                    </a:p>
                    <a:p>
                      <a:pPr algn="ctr" fontAlgn="auto">
                        <a:lnSpc>
                          <a:spcPts val="1600"/>
                        </a:lnSpc>
                        <a:spcAft>
                          <a:spcPts val="0"/>
                        </a:spcAft>
                      </a:pPr>
                      <a:r>
                        <a:rPr lang="ja-JP" altLang="ja-JP" sz="1200" b="1" baseline="0" dirty="0">
                          <a:solidFill>
                            <a:schemeClr val="tx1"/>
                          </a:solidFill>
                          <a:effectLst/>
                          <a:latin typeface="游ゴシック" panose="020B0400000000000000" pitchFamily="50" charset="-128"/>
                          <a:ea typeface="游ゴシック" panose="020B0400000000000000" pitchFamily="50" charset="-128"/>
                        </a:rPr>
                        <a:t>【</a:t>
                      </a:r>
                      <a:r>
                        <a:rPr lang="ja-JP" altLang="en-US" sz="1200" b="1" baseline="0" dirty="0">
                          <a:solidFill>
                            <a:schemeClr val="tx1"/>
                          </a:solidFill>
                          <a:effectLst/>
                          <a:latin typeface="游ゴシック" panose="020B0400000000000000" pitchFamily="50" charset="-128"/>
                          <a:ea typeface="游ゴシック" panose="020B0400000000000000" pitchFamily="50" charset="-128"/>
                        </a:rPr>
                        <a:t>令和</a:t>
                      </a:r>
                      <a:r>
                        <a:rPr lang="en-US" altLang="ja-JP" sz="1200" b="1" baseline="0" dirty="0">
                          <a:solidFill>
                            <a:schemeClr val="tx1"/>
                          </a:solidFill>
                          <a:effectLst/>
                          <a:latin typeface="游ゴシック" panose="020B0400000000000000" pitchFamily="50" charset="-128"/>
                          <a:ea typeface="游ゴシック" panose="020B0400000000000000" pitchFamily="50" charset="-128"/>
                        </a:rPr>
                        <a:t>3</a:t>
                      </a:r>
                      <a:r>
                        <a:rPr lang="ja-JP" altLang="ja-JP" sz="1200" b="1" baseline="0" dirty="0">
                          <a:solidFill>
                            <a:schemeClr val="tx1"/>
                          </a:solidFill>
                          <a:effectLst/>
                          <a:latin typeface="游ゴシック" panose="020B0400000000000000" pitchFamily="50" charset="-128"/>
                          <a:ea typeface="游ゴシック" panose="020B0400000000000000" pitchFamily="50" charset="-128"/>
                        </a:rPr>
                        <a:t>（</a:t>
                      </a:r>
                      <a:r>
                        <a:rPr lang="en-US" altLang="ja-JP" sz="1200" b="1" baseline="0" dirty="0">
                          <a:solidFill>
                            <a:schemeClr val="tx1"/>
                          </a:solidFill>
                          <a:effectLst/>
                          <a:latin typeface="游ゴシック" panose="020B0400000000000000" pitchFamily="50" charset="-128"/>
                          <a:ea typeface="游ゴシック" panose="020B0400000000000000" pitchFamily="50" charset="-128"/>
                        </a:rPr>
                        <a:t>2021</a:t>
                      </a:r>
                      <a:r>
                        <a:rPr lang="ja-JP" altLang="ja-JP" sz="1200" b="1" baseline="0" dirty="0">
                          <a:solidFill>
                            <a:schemeClr val="tx1"/>
                          </a:solidFill>
                          <a:effectLst/>
                          <a:latin typeface="游ゴシック" panose="020B0400000000000000" pitchFamily="50" charset="-128"/>
                          <a:ea typeface="游ゴシック" panose="020B0400000000000000" pitchFamily="50" charset="-128"/>
                        </a:rPr>
                        <a:t>）年】</a:t>
                      </a:r>
                      <a:endParaRPr lang="ja-JP" alt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solidFill>
                            <a:schemeClr val="dk1"/>
                          </a:solidFill>
                          <a:effectLst/>
                          <a:latin typeface="游ゴシック" panose="020B0400000000000000" pitchFamily="50" charset="-128"/>
                          <a:ea typeface="游ゴシック" panose="020B0400000000000000" pitchFamily="50" charset="-128"/>
                          <a:cs typeface="+mn-cs"/>
                        </a:rPr>
                        <a:t>85</a:t>
                      </a:r>
                      <a:r>
                        <a:rPr lang="ja-JP" altLang="en-US" sz="1200" b="1" baseline="0" dirty="0">
                          <a:solidFill>
                            <a:schemeClr val="dk1"/>
                          </a:solidFill>
                          <a:effectLst/>
                          <a:latin typeface="游ゴシック" panose="020B0400000000000000" pitchFamily="50" charset="-128"/>
                          <a:ea typeface="游ゴシック" panose="020B0400000000000000" pitchFamily="50" charset="-128"/>
                          <a:cs typeface="+mn-cs"/>
                        </a:rPr>
                        <a:t>％以上</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5" name="正方形/長方形 14"/>
          <p:cNvSpPr/>
          <p:nvPr/>
        </p:nvSpPr>
        <p:spPr>
          <a:xfrm>
            <a:off x="129324" y="873962"/>
            <a:ext cx="4584344" cy="355290"/>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（１）</a:t>
            </a:r>
            <a:r>
              <a:rPr kumimoji="1" lang="ja-JP" altLang="en-US" sz="20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rPr>
              <a:t>乳幼児期　　　　</a:t>
            </a:r>
            <a:r>
              <a:rPr kumimoji="1" lang="ja-JP" altLang="en-US"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rPr>
              <a:t>計画</a:t>
            </a:r>
            <a:r>
              <a:rPr kumimoji="1" lang="en-US" altLang="ja-JP"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rPr>
              <a:t>P.25</a:t>
            </a:r>
          </a:p>
        </p:txBody>
      </p:sp>
      <p:sp>
        <p:nvSpPr>
          <p:cNvPr id="11" name="正方形/長方形 10"/>
          <p:cNvSpPr/>
          <p:nvPr/>
        </p:nvSpPr>
        <p:spPr>
          <a:xfrm>
            <a:off x="382272" y="2224974"/>
            <a:ext cx="3240000" cy="288000"/>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prstClr val="black"/>
                </a:solidFill>
                <a:effectLst/>
                <a:uLnTx/>
                <a:uFillTx/>
                <a:latin typeface="+mn-ea"/>
                <a:cs typeface="+mn-cs"/>
              </a:rPr>
              <a:t>【</a:t>
            </a:r>
            <a:r>
              <a:rPr kumimoji="0" lang="ja-JP" altLang="en-US" sz="1600" b="1" i="0" u="none" strike="noStrike" kern="1200" cap="none" spc="0" normalizeH="0" baseline="0" noProof="0" dirty="0">
                <a:ln>
                  <a:noFill/>
                </a:ln>
                <a:solidFill>
                  <a:prstClr val="black"/>
                </a:solidFill>
                <a:effectLst/>
                <a:uLnTx/>
                <a:uFillTx/>
                <a:latin typeface="+mn-ea"/>
                <a:cs typeface="+mn-cs"/>
              </a:rPr>
              <a:t>府民の行動目標</a:t>
            </a:r>
            <a:r>
              <a:rPr kumimoji="0" lang="en-US" altLang="ja-JP" sz="1600" b="1" i="0" u="none" strike="noStrike" kern="1200" cap="none" spc="0" normalizeH="0" baseline="0" noProof="0" dirty="0">
                <a:ln>
                  <a:noFill/>
                </a:ln>
                <a:solidFill>
                  <a:prstClr val="black"/>
                </a:solidFill>
                <a:effectLst/>
                <a:uLnTx/>
                <a:uFillTx/>
                <a:latin typeface="+mn-ea"/>
                <a:cs typeface="+mn-cs"/>
              </a:rPr>
              <a:t>】</a:t>
            </a:r>
            <a:endParaRPr kumimoji="0" lang="ja-JP" altLang="en-US" sz="1600" b="1" i="0" u="none" strike="noStrike" kern="1200" cap="none" spc="0" normalizeH="0" baseline="0" noProof="0" dirty="0">
              <a:ln>
                <a:noFill/>
              </a:ln>
              <a:solidFill>
                <a:prstClr val="black"/>
              </a:solidFill>
              <a:effectLst/>
              <a:uLnTx/>
              <a:uFillTx/>
              <a:latin typeface="+mn-ea"/>
              <a:cs typeface="+mn-cs"/>
            </a:endParaRPr>
          </a:p>
        </p:txBody>
      </p:sp>
      <p:sp>
        <p:nvSpPr>
          <p:cNvPr id="12" name="正方形/長方形 11"/>
          <p:cNvSpPr/>
          <p:nvPr/>
        </p:nvSpPr>
        <p:spPr>
          <a:xfrm>
            <a:off x="530346" y="2536069"/>
            <a:ext cx="8856000" cy="822292"/>
          </a:xfrm>
          <a:prstGeom prst="rect">
            <a:avLst/>
          </a:prstGeom>
        </p:spPr>
        <p:txBody>
          <a:bodyPr wrap="square" lIns="36000" tIns="72000" rIns="36000" bIns="36000">
            <a:noAutofit/>
          </a:bodyPr>
          <a:lstStyle/>
          <a:p>
            <a:pPr lvl="0">
              <a:defRPr/>
            </a:pPr>
            <a:r>
              <a:rPr lang="ja-JP" altLang="en-US" sz="1200" dirty="0">
                <a:solidFill>
                  <a:prstClr val="black"/>
                </a:solidFill>
                <a:latin typeface="+mn-ea"/>
              </a:rPr>
              <a:t>▽乳歯がむし歯にならないよう、家庭や幼稚園などを通じて、歯みがき習慣を身につけます。</a:t>
            </a:r>
            <a:endParaRPr lang="en-US" altLang="ja-JP" sz="1200" dirty="0">
              <a:solidFill>
                <a:prstClr val="black"/>
              </a:solidFill>
              <a:latin typeface="+mn-ea"/>
            </a:endParaRPr>
          </a:p>
          <a:p>
            <a:pPr lvl="0">
              <a:defRPr/>
            </a:pPr>
            <a:endParaRPr kumimoji="0" lang="en-US" altLang="ja-JP" sz="600" i="0" u="none" strike="noStrike" kern="1200" cap="none" spc="0" normalizeH="0" baseline="0" noProof="0" dirty="0">
              <a:ln>
                <a:noFill/>
              </a:ln>
              <a:solidFill>
                <a:prstClr val="black"/>
              </a:solidFill>
              <a:effectLst/>
              <a:uLnTx/>
              <a:uFillTx/>
              <a:latin typeface="+mn-ea"/>
            </a:endParaRPr>
          </a:p>
          <a:p>
            <a:pPr lvl="0">
              <a:defRPr/>
            </a:pPr>
            <a:r>
              <a:rPr lang="ja-JP" altLang="en-US" sz="1200" dirty="0">
                <a:solidFill>
                  <a:prstClr val="black"/>
                </a:solidFill>
                <a:latin typeface="+mn-ea"/>
              </a:rPr>
              <a:t>▽成長に伴う口の変化に応じた食べ方や適切な食習慣を子どもが身につけることができるよう、保護者や子どもをとりまく</a:t>
            </a:r>
            <a:endParaRPr lang="en-US" altLang="ja-JP" sz="1200" dirty="0">
              <a:solidFill>
                <a:prstClr val="black"/>
              </a:solidFill>
              <a:latin typeface="+mn-ea"/>
            </a:endParaRPr>
          </a:p>
          <a:p>
            <a:pPr lvl="0">
              <a:defRPr/>
            </a:pPr>
            <a:r>
              <a:rPr lang="ja-JP" altLang="en-US" sz="1200" dirty="0">
                <a:solidFill>
                  <a:prstClr val="black"/>
                </a:solidFill>
                <a:latin typeface="+mn-ea"/>
              </a:rPr>
              <a:t>　関係者が子どもに働きかけます。</a:t>
            </a:r>
            <a:endParaRPr kumimoji="0" lang="ja-JP" altLang="en-US" sz="1200" i="0" u="none" strike="noStrike" kern="1200" cap="none" spc="0" normalizeH="0" baseline="0" noProof="0" dirty="0">
              <a:ln>
                <a:noFill/>
              </a:ln>
              <a:solidFill>
                <a:prstClr val="black"/>
              </a:solidFill>
              <a:effectLst/>
              <a:uLnTx/>
              <a:uFillTx/>
              <a:latin typeface="+mn-ea"/>
              <a:cs typeface="+mn-cs"/>
            </a:endParaRPr>
          </a:p>
        </p:txBody>
      </p:sp>
      <p:sp>
        <p:nvSpPr>
          <p:cNvPr id="13" name="正方形/長方形 12"/>
          <p:cNvSpPr/>
          <p:nvPr/>
        </p:nvSpPr>
        <p:spPr>
          <a:xfrm>
            <a:off x="382272" y="4564926"/>
            <a:ext cx="5599428" cy="348481"/>
          </a:xfrm>
          <a:prstGeom prst="rect">
            <a:avLst/>
          </a:prstGeom>
        </p:spPr>
        <p:txBody>
          <a:bodyPr wrap="square" lIns="36000" tIns="72000" rIns="36000" bIns="36000" anchor="ctr">
            <a:noAutofit/>
          </a:bodyPr>
          <a:lstStyle/>
          <a:p>
            <a:pPr lvl="0">
              <a:defRPr/>
            </a:pPr>
            <a:r>
              <a:rPr kumimoji="0" lang="en-US" altLang="ja-JP" sz="1600" b="1" i="0" u="none" strike="noStrike" kern="1200" cap="none" spc="0" normalizeH="0" baseline="0" noProof="0" dirty="0">
                <a:ln>
                  <a:noFill/>
                </a:ln>
                <a:solidFill>
                  <a:prstClr val="black"/>
                </a:solidFill>
                <a:effectLst/>
                <a:uLnTx/>
                <a:uFillTx/>
                <a:latin typeface="+mn-ea"/>
              </a:rPr>
              <a:t>【</a:t>
            </a:r>
            <a:r>
              <a:rPr kumimoji="0" lang="ja-JP" altLang="en-US" sz="1600" b="1" i="0" u="none" strike="noStrike" kern="1200" cap="none" spc="0" normalizeH="0" baseline="0" noProof="0" dirty="0">
                <a:ln>
                  <a:noFill/>
                </a:ln>
                <a:solidFill>
                  <a:prstClr val="black"/>
                </a:solidFill>
                <a:effectLst/>
                <a:uLnTx/>
                <a:uFillTx/>
                <a:latin typeface="+mn-ea"/>
              </a:rPr>
              <a:t>第</a:t>
            </a:r>
            <a:r>
              <a:rPr kumimoji="0" lang="en-US" altLang="ja-JP" sz="1600" b="1" i="0" u="none" strike="noStrike" kern="1200" cap="none" spc="0" normalizeH="0" baseline="0" noProof="0" dirty="0">
                <a:ln>
                  <a:noFill/>
                </a:ln>
                <a:solidFill>
                  <a:prstClr val="black"/>
                </a:solidFill>
                <a:effectLst/>
                <a:uLnTx/>
                <a:uFillTx/>
                <a:latin typeface="+mn-ea"/>
              </a:rPr>
              <a:t>2</a:t>
            </a:r>
            <a:r>
              <a:rPr kumimoji="0" lang="ja-JP" altLang="en-US" sz="1600" b="1" i="0" u="none" strike="noStrike" kern="1200" cap="none" spc="0" normalizeH="0" baseline="0" noProof="0" dirty="0">
                <a:ln>
                  <a:noFill/>
                </a:ln>
                <a:solidFill>
                  <a:prstClr val="black"/>
                </a:solidFill>
                <a:effectLst/>
                <a:uLnTx/>
                <a:uFillTx/>
                <a:latin typeface="+mn-ea"/>
              </a:rPr>
              <a:t>次大阪府歯科口腔保健計画における</a:t>
            </a:r>
            <a:r>
              <a:rPr lang="ja-JP" altLang="en-US" sz="1600" b="1" dirty="0">
                <a:solidFill>
                  <a:prstClr val="black"/>
                </a:solidFill>
                <a:latin typeface="+mn-ea"/>
              </a:rPr>
              <a:t>数値</a:t>
            </a:r>
            <a:r>
              <a:rPr kumimoji="0" lang="ja-JP" altLang="en-US" sz="1600" b="1" i="0" u="none" strike="noStrike" kern="1200" cap="none" spc="0" normalizeH="0" baseline="0" noProof="0" dirty="0">
                <a:ln>
                  <a:noFill/>
                </a:ln>
                <a:solidFill>
                  <a:prstClr val="black"/>
                </a:solidFill>
                <a:effectLst/>
                <a:uLnTx/>
                <a:uFillTx/>
                <a:latin typeface="+mn-ea"/>
              </a:rPr>
              <a:t>目標</a:t>
            </a:r>
            <a:r>
              <a:rPr kumimoji="0" lang="en-US" altLang="ja-JP" sz="1600" b="1" i="0" u="none" strike="noStrike" kern="1200" cap="none" spc="0" normalizeH="0" baseline="0" noProof="0" dirty="0">
                <a:ln>
                  <a:noFill/>
                </a:ln>
                <a:solidFill>
                  <a:prstClr val="black"/>
                </a:solidFill>
                <a:effectLst/>
                <a:uLnTx/>
                <a:uFillTx/>
                <a:latin typeface="+mn-ea"/>
              </a:rPr>
              <a:t>】</a:t>
            </a:r>
            <a:endParaRPr kumimoji="0" lang="ja-JP" altLang="en-US" sz="1600" b="1" i="0" u="none" strike="noStrike" kern="1200" cap="none" spc="0" normalizeH="0" baseline="0" noProof="0" dirty="0">
              <a:ln>
                <a:noFill/>
              </a:ln>
              <a:solidFill>
                <a:prstClr val="black"/>
              </a:solidFill>
              <a:effectLst/>
              <a:uLnTx/>
              <a:uFillTx/>
              <a:latin typeface="+mn-ea"/>
            </a:endParaRPr>
          </a:p>
        </p:txBody>
      </p:sp>
      <p:sp>
        <p:nvSpPr>
          <p:cNvPr id="17" name="角丸四角形 16"/>
          <p:cNvSpPr/>
          <p:nvPr/>
        </p:nvSpPr>
        <p:spPr>
          <a:xfrm>
            <a:off x="376959" y="1993109"/>
            <a:ext cx="9144000" cy="425941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i="0" u="none" strike="noStrike" kern="1200" cap="none" spc="0" normalizeH="0" baseline="0" noProof="0" dirty="0">
              <a:ln>
                <a:noFill/>
              </a:ln>
              <a:solidFill>
                <a:prstClr val="white"/>
              </a:solidFill>
              <a:effectLst/>
              <a:uLnTx/>
              <a:uFillTx/>
              <a:latin typeface="+mn-ea"/>
              <a:cs typeface="+mn-cs"/>
            </a:endParaRPr>
          </a:p>
        </p:txBody>
      </p:sp>
      <p:sp>
        <p:nvSpPr>
          <p:cNvPr id="18" name="角丸四角形 17"/>
          <p:cNvSpPr/>
          <p:nvPr/>
        </p:nvSpPr>
        <p:spPr>
          <a:xfrm>
            <a:off x="376959" y="1561109"/>
            <a:ext cx="2088000" cy="432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n-ea"/>
                <a:cs typeface="+mn-cs"/>
              </a:rPr>
              <a:t>みんなでめざす目標</a:t>
            </a:r>
          </a:p>
        </p:txBody>
      </p:sp>
      <p:sp>
        <p:nvSpPr>
          <p:cNvPr id="20" name="角丸四角形 19"/>
          <p:cNvSpPr/>
          <p:nvPr/>
        </p:nvSpPr>
        <p:spPr>
          <a:xfrm>
            <a:off x="2464959" y="1561109"/>
            <a:ext cx="7056000" cy="432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dirty="0">
                <a:solidFill>
                  <a:prstClr val="black"/>
                </a:solidFill>
                <a:latin typeface="+mn-ea"/>
              </a:rPr>
              <a:t>乳歯がむし歯にならないようにします</a:t>
            </a:r>
            <a:endParaRPr kumimoji="1" lang="ja-JP" altLang="en-US" sz="1600" b="1" i="0" u="none" strike="noStrike" kern="1200" cap="none" spc="0" normalizeH="0" baseline="0" noProof="0" dirty="0">
              <a:ln>
                <a:noFill/>
              </a:ln>
              <a:solidFill>
                <a:prstClr val="black"/>
              </a:solidFill>
              <a:effectLst/>
              <a:uLnTx/>
              <a:uFillTx/>
              <a:latin typeface="+mn-ea"/>
              <a:cs typeface="+mn-cs"/>
            </a:endParaRP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43</a:t>
            </a:fld>
            <a:endParaRPr kumimoji="1" lang="ja-JP" altLang="en-US"/>
          </a:p>
        </p:txBody>
      </p:sp>
      <p:sp>
        <p:nvSpPr>
          <p:cNvPr id="14" name="正方形/長方形 13"/>
          <p:cNvSpPr/>
          <p:nvPr/>
        </p:nvSpPr>
        <p:spPr>
          <a:xfrm>
            <a:off x="382272" y="3461344"/>
            <a:ext cx="5599428" cy="348481"/>
          </a:xfrm>
          <a:prstGeom prst="rect">
            <a:avLst/>
          </a:prstGeom>
        </p:spPr>
        <p:txBody>
          <a:bodyPr wrap="square" lIns="36000" tIns="72000" rIns="36000" bIns="36000" anchor="ctr">
            <a:noAutofit/>
          </a:bodyPr>
          <a:lstStyle/>
          <a:p>
            <a:pPr lvl="0">
              <a:defRPr/>
            </a:pPr>
            <a:r>
              <a:rPr kumimoji="0" lang="en-US" altLang="ja-JP" sz="1600" b="1" i="0" u="none" strike="noStrike" kern="1200" cap="none" spc="0" normalizeH="0" baseline="0" noProof="0" dirty="0">
                <a:ln>
                  <a:noFill/>
                </a:ln>
                <a:solidFill>
                  <a:prstClr val="black"/>
                </a:solidFill>
                <a:effectLst/>
                <a:uLnTx/>
                <a:uFillTx/>
                <a:latin typeface="+mn-ea"/>
              </a:rPr>
              <a:t>【</a:t>
            </a:r>
            <a:r>
              <a:rPr lang="ja-JP" altLang="en-US" sz="1600" b="1" noProof="0" dirty="0">
                <a:solidFill>
                  <a:prstClr val="black"/>
                </a:solidFill>
                <a:latin typeface="+mn-ea"/>
              </a:rPr>
              <a:t>具体的な取組</a:t>
            </a:r>
            <a:r>
              <a:rPr kumimoji="0" lang="en-US" altLang="ja-JP" sz="1600" b="1" i="0" u="none" strike="noStrike" kern="1200" cap="none" spc="0" normalizeH="0" baseline="0" noProof="0" dirty="0">
                <a:ln>
                  <a:noFill/>
                </a:ln>
                <a:solidFill>
                  <a:prstClr val="black"/>
                </a:solidFill>
                <a:effectLst/>
                <a:uLnTx/>
                <a:uFillTx/>
                <a:latin typeface="+mn-ea"/>
              </a:rPr>
              <a:t>】</a:t>
            </a:r>
            <a:endParaRPr kumimoji="0" lang="ja-JP" altLang="en-US" sz="1600" b="1" i="0" u="none" strike="noStrike" kern="1200" cap="none" spc="0" normalizeH="0" baseline="0" noProof="0" dirty="0">
              <a:ln>
                <a:noFill/>
              </a:ln>
              <a:solidFill>
                <a:prstClr val="black"/>
              </a:solidFill>
              <a:effectLst/>
              <a:uLnTx/>
              <a:uFillTx/>
              <a:latin typeface="+mn-ea"/>
            </a:endParaRPr>
          </a:p>
        </p:txBody>
      </p:sp>
      <p:sp>
        <p:nvSpPr>
          <p:cNvPr id="16" name="正方形/長方形 15"/>
          <p:cNvSpPr/>
          <p:nvPr/>
        </p:nvSpPr>
        <p:spPr>
          <a:xfrm>
            <a:off x="530346" y="3781872"/>
            <a:ext cx="8856000" cy="714451"/>
          </a:xfrm>
          <a:prstGeom prst="rect">
            <a:avLst/>
          </a:prstGeom>
        </p:spPr>
        <p:txBody>
          <a:bodyPr wrap="square" lIns="36000" tIns="72000" rIns="36000" bIns="36000">
            <a:noAutofit/>
          </a:bodyPr>
          <a:lstStyle/>
          <a:p>
            <a:pPr lvl="0">
              <a:defRPr/>
            </a:pPr>
            <a:r>
              <a:rPr lang="ja-JP" altLang="en-US" sz="1200" dirty="0">
                <a:solidFill>
                  <a:prstClr val="black"/>
                </a:solidFill>
                <a:latin typeface="+mn-ea"/>
              </a:rPr>
              <a:t>▽歯科疾患の予防（むし歯予防）</a:t>
            </a:r>
            <a:endParaRPr lang="en-US" altLang="ja-JP" sz="1200" dirty="0">
              <a:solidFill>
                <a:prstClr val="black"/>
              </a:solidFill>
              <a:latin typeface="+mn-ea"/>
            </a:endParaRPr>
          </a:p>
          <a:p>
            <a:pPr lvl="0">
              <a:defRPr/>
            </a:pPr>
            <a:endParaRPr kumimoji="0" lang="en-US" altLang="ja-JP" sz="600" i="0" u="none" strike="noStrike" kern="1200" cap="none" spc="0" normalizeH="0" baseline="0" noProof="0" dirty="0">
              <a:ln>
                <a:noFill/>
              </a:ln>
              <a:solidFill>
                <a:prstClr val="black"/>
              </a:solidFill>
              <a:effectLst/>
              <a:uLnTx/>
              <a:uFillTx/>
              <a:latin typeface="+mn-ea"/>
              <a:cs typeface="+mn-cs"/>
            </a:endParaRPr>
          </a:p>
          <a:p>
            <a:pPr lvl="0">
              <a:defRPr/>
            </a:pPr>
            <a:r>
              <a:rPr lang="ja-JP" altLang="en-US" sz="1200" dirty="0">
                <a:solidFill>
                  <a:prstClr val="black"/>
                </a:solidFill>
                <a:latin typeface="+mn-ea"/>
              </a:rPr>
              <a:t>▽口の機能の維持、向上</a:t>
            </a:r>
            <a:endParaRPr lang="en-US" altLang="ja-JP" sz="600" dirty="0">
              <a:solidFill>
                <a:prstClr val="black"/>
              </a:solidFill>
              <a:latin typeface="+mn-ea"/>
            </a:endParaRPr>
          </a:p>
        </p:txBody>
      </p:sp>
    </p:spTree>
    <p:extLst>
      <p:ext uri="{BB962C8B-B14F-4D97-AF65-F5344CB8AC3E}">
        <p14:creationId xmlns:p14="http://schemas.microsoft.com/office/powerpoint/2010/main" val="8348822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3"/>
          <p:cNvGraphicFramePr>
            <a:graphicFrameLocks noGrp="1"/>
          </p:cNvGraphicFramePr>
          <p:nvPr>
            <p:extLst>
              <p:ext uri="{D42A27DB-BD31-4B8C-83A1-F6EECF244321}">
                <p14:modId xmlns:p14="http://schemas.microsoft.com/office/powerpoint/2010/main" val="3920046381"/>
              </p:ext>
            </p:extLst>
          </p:nvPr>
        </p:nvGraphicFramePr>
        <p:xfrm>
          <a:off x="387530" y="234212"/>
          <a:ext cx="9138178" cy="6201912"/>
        </p:xfrm>
        <a:graphic>
          <a:graphicData uri="http://schemas.openxmlformats.org/drawingml/2006/table">
            <a:tbl>
              <a:tblPr firstRow="1" bandRow="1">
                <a:tableStyleId>{5C22544A-7EE6-4342-B048-85BDC9FD1C3A}</a:tableStyleId>
              </a:tblPr>
              <a:tblGrid>
                <a:gridCol w="1110178">
                  <a:extLst>
                    <a:ext uri="{9D8B030D-6E8A-4147-A177-3AD203B41FA5}">
                      <a16:colId xmlns:a16="http://schemas.microsoft.com/office/drawing/2014/main" val="528851062"/>
                    </a:ext>
                  </a:extLst>
                </a:gridCol>
                <a:gridCol w="8028000">
                  <a:extLst>
                    <a:ext uri="{9D8B030D-6E8A-4147-A177-3AD203B41FA5}">
                      <a16:colId xmlns:a16="http://schemas.microsoft.com/office/drawing/2014/main" val="89849022"/>
                    </a:ext>
                  </a:extLst>
                </a:gridCol>
              </a:tblGrid>
              <a:tr h="575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rPr>
                        <a:t>現状･課題</a:t>
                      </a:r>
                      <a:endParaRPr kumimoji="1" lang="ja-JP" altLang="en-US" sz="16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500"/>
                        </a:lnSpc>
                      </a:pPr>
                      <a:r>
                        <a:rPr kumimoji="1" lang="ja-JP" altLang="en-US" sz="1100" b="0" dirty="0">
                          <a:solidFill>
                            <a:schemeClr val="tx1"/>
                          </a:solidFill>
                        </a:rPr>
                        <a:t>・保護者等子どもたちをとりまく関係者が、歯と口の健康づくりについて理解を深め、実際に取組むことが重要</a:t>
                      </a:r>
                      <a:endParaRPr kumimoji="1" lang="en-US" altLang="ja-JP" sz="1100" b="0" dirty="0">
                        <a:solidFill>
                          <a:schemeClr val="tx1"/>
                        </a:solidFill>
                      </a:endParaRPr>
                    </a:p>
                    <a:p>
                      <a:pPr>
                        <a:lnSpc>
                          <a:spcPts val="1500"/>
                        </a:lnSpc>
                      </a:pPr>
                      <a:r>
                        <a:rPr kumimoji="1" lang="ja-JP" altLang="en-US" sz="1100" b="0" dirty="0">
                          <a:solidFill>
                            <a:schemeClr val="tx1"/>
                          </a:solidFill>
                        </a:rPr>
                        <a:t>・乳歯列が完成する時期である３歳児のむし歯予防のため、保護者への働きかけが重要</a:t>
                      </a:r>
                      <a:endParaRPr kumimoji="1" lang="en-US" altLang="ja-JP" sz="1100" b="0" dirty="0">
                        <a:solidFill>
                          <a:schemeClr val="tx1"/>
                        </a:solidFill>
                      </a:endParaRPr>
                    </a:p>
                  </a:txBody>
                  <a:tcPr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67882677"/>
                  </a:ext>
                </a:extLst>
              </a:tr>
              <a:tr h="2957535">
                <a:tc>
                  <a:txBody>
                    <a:bodyPr/>
                    <a:lstStyle/>
                    <a:p>
                      <a:r>
                        <a:rPr kumimoji="1" lang="ja-JP" altLang="en-US" sz="1600" b="0" dirty="0"/>
                        <a:t> </a:t>
                      </a:r>
                      <a:endParaRPr kumimoji="1" lang="en-US" altLang="ja-JP" sz="1600" b="0" dirty="0"/>
                    </a:p>
                    <a:p>
                      <a:r>
                        <a:rPr kumimoji="1" lang="ja-JP" altLang="en-US" sz="1600" b="0" dirty="0">
                          <a:solidFill>
                            <a:schemeClr val="bg1"/>
                          </a:solidFill>
                        </a:rPr>
                        <a:t>本年度の     </a:t>
                      </a:r>
                      <a:endParaRPr kumimoji="1" lang="en-US" altLang="ja-JP" sz="1600" b="0" dirty="0">
                        <a:solidFill>
                          <a:schemeClr val="bg1"/>
                        </a:solidFill>
                      </a:endParaRPr>
                    </a:p>
                    <a:p>
                      <a:r>
                        <a:rPr kumimoji="1" lang="en-US" altLang="ja-JP" sz="1600" b="0" dirty="0">
                          <a:solidFill>
                            <a:schemeClr val="bg1"/>
                          </a:solidFill>
                        </a:rPr>
                        <a:t> </a:t>
                      </a:r>
                      <a:r>
                        <a:rPr kumimoji="1" lang="ja-JP" altLang="en-US" sz="1600" b="0" dirty="0">
                          <a:solidFill>
                            <a:schemeClr val="bg1"/>
                          </a:solidFill>
                        </a:rPr>
                        <a:t>取組</a:t>
                      </a:r>
                      <a:endParaRPr kumimoji="1" lang="en-US" altLang="ja-JP" sz="1600" b="0" dirty="0">
                        <a:solidFill>
                          <a:schemeClr val="bg1"/>
                        </a:solidFill>
                      </a:endParaRPr>
                    </a:p>
                    <a:p>
                      <a:endParaRPr kumimoji="1" lang="en-US" altLang="ja-JP" sz="1600" b="0" dirty="0"/>
                    </a:p>
                    <a:p>
                      <a:endParaRPr kumimoji="1" lang="en-US" altLang="ja-JP" sz="1600" b="0" dirty="0"/>
                    </a:p>
                    <a:p>
                      <a:endParaRPr kumimoji="1" lang="en-US" altLang="ja-JP" sz="1600" b="0" dirty="0"/>
                    </a:p>
                    <a:p>
                      <a:endParaRPr kumimoji="1" lang="ja-JP" altLang="en-US" sz="16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500"/>
                        </a:lnSpc>
                      </a:pPr>
                      <a:r>
                        <a:rPr kumimoji="1" lang="en-US" altLang="ja-JP" sz="1200" b="0" dirty="0">
                          <a:solidFill>
                            <a:schemeClr val="tx1"/>
                          </a:solidFill>
                        </a:rPr>
                        <a:t>《</a:t>
                      </a:r>
                      <a:r>
                        <a:rPr kumimoji="1" lang="ja-JP" altLang="en-US" sz="1200" b="0" u="sng" dirty="0">
                          <a:solidFill>
                            <a:schemeClr val="tx1"/>
                          </a:solidFill>
                        </a:rPr>
                        <a:t>啓発</a:t>
                      </a:r>
                      <a:r>
                        <a:rPr kumimoji="1" lang="en-US" altLang="ja-JP" sz="1200" b="0" dirty="0">
                          <a:solidFill>
                            <a:schemeClr val="tx1"/>
                          </a:solidFill>
                        </a:rPr>
                        <a:t>》</a:t>
                      </a:r>
                    </a:p>
                    <a:p>
                      <a:pPr>
                        <a:lnSpc>
                          <a:spcPts val="1500"/>
                        </a:lnSpc>
                      </a:pPr>
                      <a:r>
                        <a:rPr kumimoji="1" lang="ja-JP" altLang="en-US" sz="1100" b="0" dirty="0">
                          <a:solidFill>
                            <a:schemeClr val="tx1"/>
                          </a:solidFill>
                        </a:rPr>
                        <a:t>■公民連携の枠組みを活用した普及啓発</a:t>
                      </a:r>
                      <a:endParaRPr kumimoji="1" lang="en-US" altLang="ja-JP" sz="1100" b="0" dirty="0">
                        <a:solidFill>
                          <a:schemeClr val="tx1"/>
                        </a:solidFill>
                      </a:endParaRPr>
                    </a:p>
                    <a:p>
                      <a:pPr>
                        <a:lnSpc>
                          <a:spcPts val="1500"/>
                        </a:lnSpc>
                      </a:pPr>
                      <a:r>
                        <a:rPr kumimoji="1" lang="ja-JP" altLang="en-US" sz="1100" b="0" dirty="0">
                          <a:solidFill>
                            <a:schemeClr val="tx1"/>
                          </a:solidFill>
                        </a:rPr>
                        <a:t>　（ポスター等の展開、企業の広報ツールを活用した普及）</a:t>
                      </a:r>
                      <a:endParaRPr kumimoji="1" lang="en-US" altLang="ja-JP" sz="1100" b="0" dirty="0">
                        <a:solidFill>
                          <a:schemeClr val="tx1"/>
                        </a:solidFill>
                      </a:endParaRPr>
                    </a:p>
                    <a:p>
                      <a:pPr algn="l">
                        <a:lnSpc>
                          <a:spcPts val="1500"/>
                        </a:lnSpc>
                      </a:pPr>
                      <a:r>
                        <a:rPr kumimoji="1" lang="ja-JP" altLang="en-US" sz="1100" b="0" dirty="0">
                          <a:solidFill>
                            <a:schemeClr val="tx1"/>
                          </a:solidFill>
                        </a:rPr>
                        <a:t>■府の健康アプリ「アスマイル」を活用した普及啓発</a:t>
                      </a:r>
                      <a:endParaRPr kumimoji="1" lang="en-US" altLang="ja-JP" sz="1100" b="0" dirty="0">
                        <a:solidFill>
                          <a:schemeClr val="tx1"/>
                        </a:solidFill>
                      </a:endParaRPr>
                    </a:p>
                    <a:p>
                      <a:pPr algn="l">
                        <a:lnSpc>
                          <a:spcPts val="1500"/>
                        </a:lnSpc>
                      </a:pPr>
                      <a:r>
                        <a:rPr kumimoji="1" lang="ja-JP" altLang="en-US" sz="1100" b="0" dirty="0">
                          <a:solidFill>
                            <a:schemeClr val="tx1"/>
                          </a:solidFill>
                        </a:rPr>
                        <a:t>　（歯みがきや健診受診、健康づくりイベント参加等に対するインセンティブ付与、歯と口の健康に関するコラム掲載）</a:t>
                      </a:r>
                      <a:endParaRPr kumimoji="1" lang="en-US" altLang="ja-JP" sz="1100" b="0" dirty="0">
                        <a:solidFill>
                          <a:schemeClr val="tx1"/>
                        </a:solidFill>
                      </a:endParaRPr>
                    </a:p>
                    <a:p>
                      <a:pPr>
                        <a:lnSpc>
                          <a:spcPts val="1500"/>
                        </a:lnSpc>
                      </a:pPr>
                      <a:r>
                        <a:rPr kumimoji="1" lang="ja-JP" altLang="en-US" sz="1100" b="0" dirty="0">
                          <a:solidFill>
                            <a:schemeClr val="tx1"/>
                          </a:solidFill>
                        </a:rPr>
                        <a:t>■府ホームページ、啓発冊子等を活用し、むし歯予防（歯みがき、フッ化物塗布、正しい食習慣等）等について普及啓発</a:t>
                      </a:r>
                      <a:endParaRPr kumimoji="1" lang="en-US" altLang="ja-JP" sz="1100"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rPr>
                        <a:t>■８０２０推進アンバサダー養成事業の実施（地域で活動する保健医療関係者のための研修会を４医療圏</a:t>
                      </a:r>
                      <a:r>
                        <a:rPr kumimoji="1" lang="en-US" altLang="ja-JP" sz="1100" b="0" dirty="0">
                          <a:solidFill>
                            <a:schemeClr val="tx1"/>
                          </a:solidFill>
                        </a:rPr>
                        <a:t>×</a:t>
                      </a:r>
                      <a:r>
                        <a:rPr kumimoji="1" lang="ja-JP" altLang="en-US" sz="1100" b="0" dirty="0">
                          <a:solidFill>
                            <a:schemeClr val="tx1"/>
                          </a:solidFill>
                        </a:rPr>
                        <a:t>２回実施</a:t>
                      </a:r>
                      <a:endParaRPr kumimoji="1" lang="en-US" altLang="ja-JP" sz="1100"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rPr>
                        <a:t>　（乳幼児の歯と口の健康について</a:t>
                      </a:r>
                      <a:r>
                        <a:rPr kumimoji="1" lang="ja-JP" altLang="en-US" sz="1100" b="0" baseline="0" dirty="0">
                          <a:solidFill>
                            <a:schemeClr val="tx1"/>
                          </a:solidFill>
                        </a:rPr>
                        <a:t>　</a:t>
                      </a:r>
                      <a:r>
                        <a:rPr kumimoji="1" lang="ja-JP" altLang="en-US" sz="1100" b="0" dirty="0">
                          <a:solidFill>
                            <a:schemeClr val="tx1"/>
                          </a:solidFill>
                        </a:rPr>
                        <a:t>等））</a:t>
                      </a:r>
                      <a:endParaRPr kumimoji="1" lang="en-US" altLang="ja-JP" sz="1100" b="0" dirty="0">
                        <a:solidFill>
                          <a:schemeClr val="tx1"/>
                        </a:solidFill>
                      </a:endParaRPr>
                    </a:p>
                    <a:p>
                      <a:r>
                        <a:rPr kumimoji="1" lang="ja-JP" altLang="en-US" sz="1100" b="0" dirty="0">
                          <a:solidFill>
                            <a:schemeClr val="tx1"/>
                          </a:solidFill>
                        </a:rPr>
                        <a:t>■全大阪よい歯のコンクール実施</a:t>
                      </a:r>
                      <a:endParaRPr kumimoji="1" lang="en-US" altLang="ja-JP" sz="1100" b="0" dirty="0">
                        <a:solidFill>
                          <a:schemeClr val="tx1"/>
                        </a:solidFill>
                      </a:endParaRPr>
                    </a:p>
                    <a:p>
                      <a:endParaRPr kumimoji="1" lang="en-US" altLang="ja-JP" sz="1100" b="0" dirty="0">
                        <a:solidFill>
                          <a:schemeClr val="tx1"/>
                        </a:solidFill>
                      </a:endParaRPr>
                    </a:p>
                    <a:p>
                      <a:pPr>
                        <a:lnSpc>
                          <a:spcPts val="1500"/>
                        </a:lnSpc>
                      </a:pPr>
                      <a:r>
                        <a:rPr kumimoji="1" lang="en-US" altLang="ja-JP" sz="1200" b="0" dirty="0">
                          <a:solidFill>
                            <a:schemeClr val="tx1"/>
                          </a:solidFill>
                        </a:rPr>
                        <a:t>《</a:t>
                      </a:r>
                      <a:r>
                        <a:rPr kumimoji="1" lang="ja-JP" altLang="en-US" sz="1200" b="0" u="sng" dirty="0">
                          <a:solidFill>
                            <a:schemeClr val="tx1"/>
                          </a:solidFill>
                        </a:rPr>
                        <a:t>市町村支援</a:t>
                      </a:r>
                      <a:r>
                        <a:rPr kumimoji="1" lang="en-US" altLang="ja-JP" sz="1200" b="0" dirty="0">
                          <a:solidFill>
                            <a:schemeClr val="tx1"/>
                          </a:solidFill>
                        </a:rPr>
                        <a:t>》</a:t>
                      </a: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rPr>
                        <a:t>■大阪府歯科口腔保健推進連絡会での情報提供、意見交換（乳幼児歯科健診における歯科保健事業等について）</a:t>
                      </a:r>
                      <a:endParaRPr kumimoji="1" lang="en-US" altLang="ja-JP" sz="1100" b="0" dirty="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strike="noStrike" baseline="0" dirty="0">
                          <a:solidFill>
                            <a:schemeClr val="tx1"/>
                          </a:solidFill>
                          <a:latin typeface="游ゴシック" panose="020B0400000000000000" pitchFamily="50" charset="-128"/>
                        </a:rPr>
                        <a:t>■市町村職員を対象とした研修会の実施（ライフコースアプローチにおける小児歯科の重要性）</a:t>
                      </a:r>
                      <a:endParaRPr kumimoji="1" lang="en-US" altLang="ja-JP" sz="1100" b="0" dirty="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rPr>
                        <a:t>■「口腔保健支援センター」による市町村の個別支援</a:t>
                      </a:r>
                      <a:endParaRPr kumimoji="1" lang="en-US" altLang="ja-JP" sz="1100" b="0" dirty="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rPr>
                        <a:t>■大阪府市町村歯科口腔保健実態調査の実施</a:t>
                      </a:r>
                      <a:endParaRPr kumimoji="1" lang="en-US" altLang="ja-JP" sz="1100" b="0" dirty="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rPr>
                        <a:t>■府保健所による市町村の乳幼児健康診査事業の評価体制構築への支援</a:t>
                      </a:r>
                      <a:endParaRPr kumimoji="1" lang="en-US" altLang="ja-JP" sz="1100" b="0" dirty="0">
                        <a:solidFill>
                          <a:schemeClr val="tx1"/>
                        </a:solidFill>
                      </a:endParaRPr>
                    </a:p>
                  </a:txBody>
                  <a:tcPr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9954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rPr>
                        <a:t> 今後の</a:t>
                      </a:r>
                      <a:endParaRPr kumimoji="1" lang="en-US" altLang="ja-JP" sz="1600" b="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rPr>
                        <a:t> 取組予定</a:t>
                      </a:r>
                      <a:endParaRPr kumimoji="1" lang="ja-JP" altLang="en-US"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200" b="0" dirty="0">
                          <a:solidFill>
                            <a:schemeClr val="tx1"/>
                          </a:solidFill>
                          <a:latin typeface="+mn-ea"/>
                          <a:ea typeface="+mn-ea"/>
                        </a:rPr>
                        <a:t>《</a:t>
                      </a:r>
                      <a:r>
                        <a:rPr kumimoji="1" lang="ja-JP" altLang="en-US" sz="1200" b="0" u="sng" dirty="0">
                          <a:solidFill>
                            <a:schemeClr val="tx1"/>
                          </a:solidFill>
                          <a:latin typeface="+mn-ea"/>
                          <a:ea typeface="+mn-ea"/>
                        </a:rPr>
                        <a:t>課題</a:t>
                      </a:r>
                      <a:r>
                        <a:rPr kumimoji="1" lang="en-US" altLang="ja-JP" sz="1200" b="0" dirty="0">
                          <a:solidFill>
                            <a:schemeClr val="tx1"/>
                          </a:solidFill>
                        </a:rPr>
                        <a:t>》</a:t>
                      </a:r>
                      <a:endParaRPr kumimoji="1" lang="en-US" altLang="ja-JP" sz="1200" b="0" dirty="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mn-ea"/>
                          <a:ea typeface="+mn-ea"/>
                        </a:rPr>
                        <a:t>■ホームページを閲覧するなどの自発的な動きをしない府民への働きかけ</a:t>
                      </a:r>
                      <a:r>
                        <a:rPr kumimoji="1" lang="ja-JP" altLang="en-US" sz="1100" b="0" dirty="0">
                          <a:solidFill>
                            <a:schemeClr val="tx1"/>
                          </a:solidFill>
                        </a:rPr>
                        <a:t>（</a:t>
                      </a:r>
                      <a:r>
                        <a:rPr kumimoji="1" lang="ja-JP" altLang="en-US" sz="1100" b="0" dirty="0">
                          <a:solidFill>
                            <a:schemeClr val="tx1"/>
                          </a:solidFill>
                          <a:latin typeface="+mn-ea"/>
                          <a:ea typeface="+mn-ea"/>
                        </a:rPr>
                        <a:t>内容：むし歯予防等）</a:t>
                      </a:r>
                      <a:endParaRPr kumimoji="1" lang="en-US" altLang="ja-JP" sz="1100" b="0" dirty="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mn-ea"/>
                          <a:ea typeface="+mn-ea"/>
                        </a:rPr>
                        <a:t>■歯科保健の推進にかかる多職種との連携</a:t>
                      </a:r>
                      <a:endParaRPr kumimoji="1" lang="en-US" altLang="ja-JP" sz="1100" b="0" dirty="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endParaRPr kumimoji="1" lang="en-US" altLang="ja-JP" sz="1100" b="0" dirty="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200" b="0" dirty="0">
                          <a:solidFill>
                            <a:schemeClr val="tx1"/>
                          </a:solidFill>
                          <a:latin typeface="+mn-ea"/>
                          <a:ea typeface="+mn-ea"/>
                        </a:rPr>
                        <a:t>《</a:t>
                      </a:r>
                      <a:r>
                        <a:rPr kumimoji="1" lang="ja-JP" altLang="en-US" sz="1200" b="0" u="sng" dirty="0">
                          <a:solidFill>
                            <a:schemeClr val="tx1"/>
                          </a:solidFill>
                          <a:latin typeface="+mn-ea"/>
                          <a:ea typeface="+mn-ea"/>
                        </a:rPr>
                        <a:t>次年度の取組</a:t>
                      </a:r>
                      <a:r>
                        <a:rPr kumimoji="1" lang="en-US" altLang="ja-JP" sz="1200" b="0" dirty="0">
                          <a:solidFill>
                            <a:schemeClr val="tx1"/>
                          </a:solidFill>
                          <a:latin typeface="+mn-ea"/>
                          <a:ea typeface="+mn-ea"/>
                        </a:rPr>
                        <a:t>》</a:t>
                      </a:r>
                    </a:p>
                    <a:p>
                      <a:pPr>
                        <a:lnSpc>
                          <a:spcPts val="1500"/>
                        </a:lnSpc>
                      </a:pPr>
                      <a:r>
                        <a:rPr kumimoji="1" lang="ja-JP" altLang="en-US" sz="1100" b="0" dirty="0">
                          <a:solidFill>
                            <a:schemeClr val="tx1"/>
                          </a:solidFill>
                          <a:latin typeface="+mn-ea"/>
                          <a:ea typeface="+mn-ea"/>
                        </a:rPr>
                        <a:t>■「アスマイル」、府の広報媒体、公民連携の枠組みを活用し、幅広い世代の府民への啓発</a:t>
                      </a:r>
                      <a:endParaRPr kumimoji="1" lang="en-US" altLang="ja-JP" sz="1100" b="0" dirty="0">
                        <a:solidFill>
                          <a:schemeClr val="tx1"/>
                        </a:solidFill>
                        <a:latin typeface="+mn-ea"/>
                        <a:ea typeface="+mn-ea"/>
                      </a:endParaRPr>
                    </a:p>
                    <a:p>
                      <a:pPr>
                        <a:lnSpc>
                          <a:spcPts val="1500"/>
                        </a:lnSpc>
                      </a:pPr>
                      <a:r>
                        <a:rPr kumimoji="1" lang="ja-JP" altLang="en-US" sz="1100" b="0" dirty="0">
                          <a:solidFill>
                            <a:schemeClr val="tx1"/>
                          </a:solidFill>
                          <a:latin typeface="+mn-ea"/>
                          <a:ea typeface="+mn-ea"/>
                        </a:rPr>
                        <a:t>■口腔保健支援センター</a:t>
                      </a:r>
                      <a:r>
                        <a:rPr kumimoji="1" lang="ja-JP" altLang="en-US" sz="1100" b="0" strike="noStrike" dirty="0">
                          <a:solidFill>
                            <a:schemeClr val="tx1"/>
                          </a:solidFill>
                          <a:latin typeface="+mn-ea"/>
                          <a:ea typeface="+mn-ea"/>
                        </a:rPr>
                        <a:t>による市町村支援を継続</a:t>
                      </a:r>
                      <a:endParaRPr kumimoji="1" lang="en-US" altLang="ja-JP" sz="1100" b="0" strike="noStrike" dirty="0">
                        <a:solidFill>
                          <a:schemeClr val="tx1"/>
                        </a:solidFill>
                        <a:latin typeface="+mn-ea"/>
                        <a:ea typeface="+mn-ea"/>
                      </a:endParaRPr>
                    </a:p>
                    <a:p>
                      <a:pPr>
                        <a:lnSpc>
                          <a:spcPts val="1500"/>
                        </a:lnSpc>
                      </a:pPr>
                      <a:r>
                        <a:rPr kumimoji="1" lang="ja-JP" altLang="en-US" sz="1100" b="0" dirty="0">
                          <a:solidFill>
                            <a:schemeClr val="tx1"/>
                          </a:solidFill>
                          <a:latin typeface="+mn-ea"/>
                          <a:ea typeface="+mn-ea"/>
                        </a:rPr>
                        <a:t>■</a:t>
                      </a:r>
                      <a:r>
                        <a:rPr kumimoji="1" lang="en-US" altLang="ja-JP" sz="1100" b="0" dirty="0">
                          <a:solidFill>
                            <a:schemeClr val="tx1"/>
                          </a:solidFill>
                          <a:latin typeface="+mn-ea"/>
                          <a:ea typeface="+mn-ea"/>
                        </a:rPr>
                        <a:t>8020</a:t>
                      </a:r>
                      <a:r>
                        <a:rPr kumimoji="1" lang="ja-JP" altLang="en-US" sz="1100" b="0" dirty="0">
                          <a:solidFill>
                            <a:schemeClr val="tx1"/>
                          </a:solidFill>
                          <a:latin typeface="+mn-ea"/>
                          <a:ea typeface="+mn-ea"/>
                        </a:rPr>
                        <a:t>推進アンバサダー養成事業による地域の取組み支援</a:t>
                      </a:r>
                      <a:endParaRPr kumimoji="1" lang="en-US" altLang="ja-JP" sz="1100" b="0" dirty="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mn-ea"/>
                          <a:ea typeface="+mn-ea"/>
                        </a:rPr>
                        <a:t>■府保健所による</a:t>
                      </a:r>
                      <a:r>
                        <a:rPr kumimoji="1" lang="ja-JP" altLang="en-US" sz="1100" b="0" dirty="0">
                          <a:solidFill>
                            <a:schemeClr val="tx1"/>
                          </a:solidFill>
                        </a:rPr>
                        <a:t>市町村乳幼児健康診査事業の評価体制構築に向けた取組み支援</a:t>
                      </a:r>
                      <a:endParaRPr kumimoji="1" lang="ja-JP" altLang="en-US" sz="1100" b="0" dirty="0">
                        <a:solidFill>
                          <a:schemeClr val="tx1"/>
                        </a:solidFill>
                        <a:latin typeface="+mn-ea"/>
                        <a:ea typeface="+mn-ea"/>
                      </a:endParaRPr>
                    </a:p>
                  </a:txBody>
                  <a:tcPr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921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rPr>
                        <a:t> 最終予算</a:t>
                      </a:r>
                      <a:endParaRPr kumimoji="1" lang="en-US" altLang="ja-JP" sz="1600" b="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baseline="0" dirty="0">
                          <a:solidFill>
                            <a:schemeClr val="bg1"/>
                          </a:solidFill>
                          <a:latin typeface="+mn-ea"/>
                          <a:ea typeface="+mn-ea"/>
                        </a:rPr>
                        <a:t>（主要事業）</a:t>
                      </a:r>
                      <a:endParaRPr kumimoji="1" lang="en-US" altLang="ja-JP" sz="1200" b="0" baseline="0" dirty="0">
                        <a:solidFill>
                          <a:schemeClr val="bg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500"/>
                        </a:lnSpc>
                      </a:pPr>
                      <a:r>
                        <a:rPr kumimoji="1" lang="ja-JP" altLang="en-US" sz="1100" dirty="0">
                          <a:solidFill>
                            <a:schemeClr val="tx1"/>
                          </a:solidFill>
                          <a:latin typeface="+mn-ea"/>
                          <a:ea typeface="+mn-ea"/>
                        </a:rPr>
                        <a:t>生涯歯科保健推進事業（</a:t>
                      </a:r>
                      <a:r>
                        <a:rPr kumimoji="1" lang="en-US" altLang="ja-JP" sz="1100" dirty="0">
                          <a:solidFill>
                            <a:schemeClr val="tx1"/>
                          </a:solidFill>
                          <a:latin typeface="+mn-ea"/>
                          <a:ea typeface="+mn-ea"/>
                        </a:rPr>
                        <a:t>1,809</a:t>
                      </a:r>
                      <a:r>
                        <a:rPr kumimoji="1" lang="ja-JP" altLang="en-US" sz="1100" dirty="0">
                          <a:solidFill>
                            <a:schemeClr val="tx1"/>
                          </a:solidFill>
                          <a:latin typeface="+mn-ea"/>
                          <a:ea typeface="+mn-ea"/>
                        </a:rPr>
                        <a:t>千円）、大阪府歯科口腔保健計画推進事業（</a:t>
                      </a:r>
                      <a:r>
                        <a:rPr kumimoji="1" lang="en-US" altLang="ja-JP" sz="1100" dirty="0">
                          <a:solidFill>
                            <a:schemeClr val="tx1"/>
                          </a:solidFill>
                          <a:latin typeface="+mn-ea"/>
                          <a:ea typeface="+mn-ea"/>
                        </a:rPr>
                        <a:t>5,206</a:t>
                      </a:r>
                      <a:r>
                        <a:rPr kumimoji="1" lang="ja-JP" altLang="en-US" sz="1100" dirty="0">
                          <a:solidFill>
                            <a:schemeClr val="tx1"/>
                          </a:solidFill>
                          <a:latin typeface="+mn-ea"/>
                          <a:ea typeface="+mn-ea"/>
                        </a:rPr>
                        <a:t>千円）</a:t>
                      </a:r>
                      <a:endParaRPr kumimoji="1" lang="en-US" altLang="ja-JP" sz="1100" dirty="0">
                        <a:solidFill>
                          <a:schemeClr val="tx1"/>
                        </a:solidFill>
                        <a:latin typeface="+mn-ea"/>
                        <a:ea typeface="+mn-ea"/>
                      </a:endParaRPr>
                    </a:p>
                    <a:p>
                      <a:pPr>
                        <a:lnSpc>
                          <a:spcPts val="1500"/>
                        </a:lnSpc>
                      </a:pPr>
                      <a:r>
                        <a:rPr kumimoji="1" lang="ja-JP" altLang="en-US" sz="1100" dirty="0">
                          <a:solidFill>
                            <a:schemeClr val="tx1"/>
                          </a:solidFill>
                          <a:latin typeface="+mn-ea"/>
                          <a:ea typeface="+mn-ea"/>
                        </a:rPr>
                        <a:t>８０２０運動推進特別事業（</a:t>
                      </a:r>
                      <a:r>
                        <a:rPr kumimoji="1" lang="en-US" altLang="ja-JP" sz="1100" dirty="0">
                          <a:solidFill>
                            <a:schemeClr val="tx1"/>
                          </a:solidFill>
                          <a:latin typeface="+mn-ea"/>
                          <a:ea typeface="+mn-ea"/>
                        </a:rPr>
                        <a:t>2,515</a:t>
                      </a:r>
                      <a:r>
                        <a:rPr kumimoji="1" lang="ja-JP" altLang="en-US" sz="1100" dirty="0">
                          <a:solidFill>
                            <a:schemeClr val="tx1"/>
                          </a:solidFill>
                          <a:latin typeface="+mn-ea"/>
                          <a:ea typeface="+mn-ea"/>
                        </a:rPr>
                        <a:t>千円）</a:t>
                      </a:r>
                      <a:endParaRPr kumimoji="1" lang="en-US" altLang="ja-JP" sz="1100" dirty="0">
                        <a:solidFill>
                          <a:schemeClr val="tx1"/>
                        </a:solidFill>
                        <a:latin typeface="+mn-ea"/>
                        <a:ea typeface="+mn-ea"/>
                      </a:endParaRPr>
                    </a:p>
                  </a:txBody>
                  <a:tcPr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21" name="角丸四角形 20"/>
          <p:cNvSpPr/>
          <p:nvPr/>
        </p:nvSpPr>
        <p:spPr>
          <a:xfrm>
            <a:off x="522041" y="268692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lvl="0" algn="ctr">
              <a:defRPr/>
            </a:pPr>
            <a:r>
              <a:rPr kumimoji="1" lang="ja-JP" altLang="en-US" sz="1100" b="1" spc="-100" dirty="0">
                <a:ln w="0"/>
                <a:solidFill>
                  <a:srgbClr val="193F61"/>
                </a:solidFill>
                <a:latin typeface="游ゴシック" panose="020B0400000000000000" pitchFamily="50" charset="-128"/>
              </a:rPr>
              <a:t>本年度評価</a:t>
            </a:r>
            <a:endParaRPr kumimoji="1" lang="en-US" altLang="ja-JP" sz="1100" b="1" spc="-100" dirty="0">
              <a:ln w="0"/>
              <a:solidFill>
                <a:srgbClr val="193F61"/>
              </a:solidFill>
              <a:latin typeface="游ゴシック" panose="020B0400000000000000" pitchFamily="50" charset="-128"/>
            </a:endParaRPr>
          </a:p>
          <a:p>
            <a:pPr lvl="0" algn="ctr">
              <a:defRPr/>
            </a:pPr>
            <a:endParaRPr kumimoji="1" lang="en-US" altLang="ja-JP" sz="500" b="1" spc="-100" dirty="0">
              <a:ln w="0"/>
              <a:solidFill>
                <a:srgbClr val="193F61"/>
              </a:solidFill>
              <a:latin typeface="游ゴシック" panose="020B0400000000000000" pitchFamily="50" charset="-128"/>
            </a:endParaRPr>
          </a:p>
          <a:p>
            <a:pPr lvl="0" algn="ctr">
              <a:lnSpc>
                <a:spcPts val="1600"/>
              </a:lnSpc>
              <a:defRPr/>
            </a:pPr>
            <a:r>
              <a:rPr kumimoji="1" lang="ja-JP" altLang="en-US" sz="1400" b="1" spc="-100" dirty="0">
                <a:ln w="0"/>
                <a:solidFill>
                  <a:srgbClr val="193F61"/>
                </a:solidFill>
                <a:latin typeface="游ゴシック" panose="020B0400000000000000" pitchFamily="50" charset="-128"/>
              </a:rPr>
              <a:t>概ね</a:t>
            </a:r>
            <a:endParaRPr kumimoji="1" lang="en-US" altLang="ja-JP" sz="1400" b="1" spc="-100" dirty="0">
              <a:ln w="0"/>
              <a:solidFill>
                <a:srgbClr val="193F61"/>
              </a:solidFill>
              <a:latin typeface="游ゴシック" panose="020B0400000000000000" pitchFamily="50" charset="-128"/>
            </a:endParaRPr>
          </a:p>
          <a:p>
            <a:pPr lvl="0" algn="ctr">
              <a:lnSpc>
                <a:spcPts val="1600"/>
              </a:lnSpc>
              <a:defRPr/>
            </a:pPr>
            <a:r>
              <a:rPr kumimoji="1" lang="ja-JP" altLang="en-US" sz="1400" b="1" spc="-250" dirty="0">
                <a:ln w="0"/>
                <a:solidFill>
                  <a:srgbClr val="193F61"/>
                </a:solidFill>
                <a:latin typeface="游ゴシック" panose="020B0400000000000000" pitchFamily="50" charset="-128"/>
              </a:rPr>
              <a:t>予定</a:t>
            </a:r>
            <a:r>
              <a:rPr kumimoji="1" lang="ja-JP" altLang="en-US" sz="1400" b="1" spc="-350" dirty="0">
                <a:ln w="0"/>
                <a:solidFill>
                  <a:srgbClr val="193F61"/>
                </a:solidFill>
                <a:latin typeface="游ゴシック" panose="020B0400000000000000" pitchFamily="50" charset="-128"/>
              </a:rPr>
              <a:t>どおり</a:t>
            </a:r>
          </a:p>
        </p:txBody>
      </p:sp>
      <p:sp>
        <p:nvSpPr>
          <p:cNvPr id="5" name="スライド番号プレースホルダー 1">
            <a:extLst>
              <a:ext uri="{FF2B5EF4-FFF2-40B4-BE49-F238E27FC236}">
                <a16:creationId xmlns:a16="http://schemas.microsoft.com/office/drawing/2014/main" id="{025B2636-83A7-4E75-A87C-690722CF5C1B}"/>
              </a:ext>
            </a:extLst>
          </p:cNvPr>
          <p:cNvSpPr>
            <a:spLocks noGrp="1"/>
          </p:cNvSpPr>
          <p:nvPr>
            <p:ph type="sldNum" sz="quarter" idx="12"/>
          </p:nvPr>
        </p:nvSpPr>
        <p:spPr>
          <a:xfrm>
            <a:off x="9181750" y="6583675"/>
            <a:ext cx="720000" cy="216000"/>
          </a:xfrm>
        </p:spPr>
        <p:txBody>
          <a:bodyPr/>
          <a:lstStyle/>
          <a:p>
            <a:fld id="{4D1D0668-0C6C-4C7F-AAAF-C0078F4BF5F6}" type="slidenum">
              <a:rPr kumimoji="1" lang="ja-JP" altLang="en-US" smtClean="0"/>
              <a:t>44</a:t>
            </a:fld>
            <a:endParaRPr kumimoji="1" lang="ja-JP" altLang="en-US"/>
          </a:p>
        </p:txBody>
      </p:sp>
    </p:spTree>
    <p:extLst>
      <p:ext uri="{BB962C8B-B14F-4D97-AF65-F5344CB8AC3E}">
        <p14:creationId xmlns:p14="http://schemas.microsoft.com/office/powerpoint/2010/main" val="3748114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１　歯科疾患の予防・早期発見、口の機能の維持向上</a:t>
            </a:r>
          </a:p>
        </p:txBody>
      </p:sp>
      <p:sp>
        <p:nvSpPr>
          <p:cNvPr id="8" name="正方形/長方形 7"/>
          <p:cNvSpPr/>
          <p:nvPr/>
        </p:nvSpPr>
        <p:spPr>
          <a:xfrm>
            <a:off x="268310" y="873962"/>
            <a:ext cx="9369380" cy="55745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800" b="1" i="0" u="none" strike="noStrike" kern="1200" cap="none" spc="0" normalizeH="0" baseline="0" noProof="0">
                <a:ln>
                  <a:noFill/>
                </a:ln>
                <a:solidFill>
                  <a:prstClr val="white"/>
                </a:solidFill>
                <a:effectLst/>
                <a:uLnTx/>
                <a:uFillTx/>
                <a:latin typeface="+mn-ea"/>
                <a:cs typeface="+mn-cs"/>
              </a:rPr>
              <a:t>計画Ｐ</a:t>
            </a:r>
            <a:r>
              <a:rPr kumimoji="1" lang="en-US" altLang="ja-JP" sz="1800" b="1" i="0" u="none" strike="noStrike" kern="1200" cap="none" spc="0" normalizeH="0" baseline="0" noProof="0">
                <a:ln>
                  <a:noFill/>
                </a:ln>
                <a:solidFill>
                  <a:prstClr val="white"/>
                </a:solidFill>
                <a:effectLst/>
                <a:uLnTx/>
                <a:uFillTx/>
                <a:latin typeface="+mn-ea"/>
                <a:cs typeface="+mn-cs"/>
              </a:rPr>
              <a:t>59</a:t>
            </a:r>
            <a:endParaRPr kumimoji="1" lang="en-US" altLang="ja-JP" sz="1800" b="1" i="0" u="none" strike="noStrike" kern="1200" cap="none" spc="0" normalizeH="0" baseline="0" noProof="0" dirty="0">
              <a:ln>
                <a:noFill/>
              </a:ln>
              <a:solidFill>
                <a:prstClr val="white"/>
              </a:solidFill>
              <a:effectLst/>
              <a:uLnTx/>
              <a:uFillTx/>
              <a:latin typeface="+mn-ea"/>
              <a:cs typeface="+mn-cs"/>
            </a:endParaRPr>
          </a:p>
        </p:txBody>
      </p:sp>
      <p:graphicFrame>
        <p:nvGraphicFramePr>
          <p:cNvPr id="19" name="表 18"/>
          <p:cNvGraphicFramePr>
            <a:graphicFrameLocks noGrp="1"/>
          </p:cNvGraphicFramePr>
          <p:nvPr/>
        </p:nvGraphicFramePr>
        <p:xfrm>
          <a:off x="691603" y="4326827"/>
          <a:ext cx="8534283" cy="1835838"/>
        </p:xfrm>
        <a:graphic>
          <a:graphicData uri="http://schemas.openxmlformats.org/drawingml/2006/table">
            <a:tbl>
              <a:tblPr firstRow="1" firstCol="1" bandRow="1">
                <a:tableStyleId>{5C22544A-7EE6-4342-B048-85BDC9FD1C3A}</a:tableStyleId>
              </a:tblPr>
              <a:tblGrid>
                <a:gridCol w="332371">
                  <a:extLst>
                    <a:ext uri="{9D8B030D-6E8A-4147-A177-3AD203B41FA5}">
                      <a16:colId xmlns:a16="http://schemas.microsoft.com/office/drawing/2014/main" val="20000"/>
                    </a:ext>
                  </a:extLst>
                </a:gridCol>
                <a:gridCol w="3042606">
                  <a:extLst>
                    <a:ext uri="{9D8B030D-6E8A-4147-A177-3AD203B41FA5}">
                      <a16:colId xmlns:a16="http://schemas.microsoft.com/office/drawing/2014/main" val="20001"/>
                    </a:ext>
                  </a:extLst>
                </a:gridCol>
                <a:gridCol w="2013573">
                  <a:extLst>
                    <a:ext uri="{9D8B030D-6E8A-4147-A177-3AD203B41FA5}">
                      <a16:colId xmlns:a16="http://schemas.microsoft.com/office/drawing/2014/main" val="20002"/>
                    </a:ext>
                  </a:extLst>
                </a:gridCol>
                <a:gridCol w="1971033">
                  <a:extLst>
                    <a:ext uri="{9D8B030D-6E8A-4147-A177-3AD203B41FA5}">
                      <a16:colId xmlns:a16="http://schemas.microsoft.com/office/drawing/2014/main" val="3296687758"/>
                    </a:ext>
                  </a:extLst>
                </a:gridCol>
                <a:gridCol w="1174700">
                  <a:extLst>
                    <a:ext uri="{9D8B030D-6E8A-4147-A177-3AD203B41FA5}">
                      <a16:colId xmlns:a16="http://schemas.microsoft.com/office/drawing/2014/main" val="20003"/>
                    </a:ext>
                  </a:extLst>
                </a:gridCol>
              </a:tblGrid>
              <a:tr h="504400">
                <a:tc>
                  <a:txBody>
                    <a:bodyPr/>
                    <a:lstStyle/>
                    <a:p>
                      <a:pPr algn="ctr" fontAlgn="auto">
                        <a:lnSpc>
                          <a:spcPts val="1600"/>
                        </a:lnSpc>
                        <a:spcAft>
                          <a:spcPts val="0"/>
                        </a:spcAft>
                      </a:pPr>
                      <a:r>
                        <a:rPr lang="ja-JP" sz="1400" baseline="0" dirty="0">
                          <a:effectLst/>
                          <a:latin typeface="游ゴシック" panose="020B0400000000000000" pitchFamily="50" charset="-128"/>
                          <a:ea typeface="游ゴシック" panose="020B0400000000000000" pitchFamily="50" charset="-128"/>
                        </a:rPr>
                        <a:t>　</a:t>
                      </a:r>
                      <a:endParaRPr lang="ja-JP" sz="14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altLang="en-US" sz="1200" baseline="0" dirty="0">
                          <a:solidFill>
                            <a:schemeClr val="bg1"/>
                          </a:solidFill>
                          <a:effectLst/>
                          <a:latin typeface="游ゴシック" panose="020B0400000000000000" pitchFamily="50" charset="-128"/>
                          <a:ea typeface="游ゴシック" panose="020B0400000000000000" pitchFamily="50" charset="-128"/>
                          <a:cs typeface="HG丸ｺﾞｼｯｸM-PRO"/>
                        </a:rPr>
                        <a:t>個別目標</a:t>
                      </a:r>
                      <a:endParaRPr lang="ja-JP" sz="1200" baseline="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aseline="0" dirty="0">
                          <a:effectLst/>
                          <a:latin typeface="游ゴシック" panose="020B0400000000000000" pitchFamily="50" charset="-128"/>
                          <a:ea typeface="游ゴシック" panose="020B0400000000000000" pitchFamily="50" charset="-128"/>
                        </a:rPr>
                        <a:t>計画策定時</a:t>
                      </a:r>
                      <a:r>
                        <a:rPr lang="ja-JP" sz="1200" baseline="0" dirty="0">
                          <a:effectLst/>
                          <a:latin typeface="游ゴシック" panose="020B0400000000000000" pitchFamily="50" charset="-128"/>
                          <a:ea typeface="游ゴシック" panose="020B0400000000000000" pitchFamily="50" charset="-128"/>
                        </a:rPr>
                        <a:t>の状況</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aseline="0" dirty="0">
                          <a:solidFill>
                            <a:schemeClr val="bg1"/>
                          </a:solidFill>
                          <a:effectLst/>
                          <a:latin typeface="游ゴシック" panose="020B0400000000000000" pitchFamily="50" charset="-128"/>
                          <a:ea typeface="游ゴシック" panose="020B0400000000000000" pitchFamily="50" charset="-128"/>
                          <a:cs typeface="HG丸ｺﾞｼｯｸM-PRO"/>
                        </a:rPr>
                        <a:t>現在の状況</a:t>
                      </a:r>
                      <a:endParaRPr lang="ja-JP" sz="1200" baseline="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baseline="0" dirty="0">
                          <a:effectLst/>
                          <a:latin typeface="游ゴシック" panose="020B0400000000000000" pitchFamily="50" charset="-128"/>
                          <a:ea typeface="游ゴシック" panose="020B0400000000000000" pitchFamily="50" charset="-128"/>
                        </a:rPr>
                        <a:t>2023</a:t>
                      </a:r>
                      <a:r>
                        <a:rPr lang="ja-JP" sz="1200" baseline="0" dirty="0">
                          <a:effectLst/>
                          <a:latin typeface="游ゴシック" panose="020B0400000000000000" pitchFamily="50" charset="-128"/>
                          <a:ea typeface="游ゴシック" panose="020B0400000000000000" pitchFamily="50" charset="-128"/>
                        </a:rPr>
                        <a:t>年度</a:t>
                      </a:r>
                      <a:endParaRPr lang="en-US" altLang="ja-JP" sz="1200" baseline="0" dirty="0">
                        <a:effectLst/>
                        <a:latin typeface="游ゴシック" panose="020B0400000000000000" pitchFamily="50" charset="-128"/>
                        <a:ea typeface="游ゴシック" panose="020B0400000000000000" pitchFamily="50" charset="-128"/>
                      </a:endParaRPr>
                    </a:p>
                    <a:p>
                      <a:pPr algn="ctr" fontAlgn="auto">
                        <a:lnSpc>
                          <a:spcPts val="1600"/>
                        </a:lnSpc>
                        <a:spcAft>
                          <a:spcPts val="0"/>
                        </a:spcAft>
                      </a:pPr>
                      <a:r>
                        <a:rPr lang="ja-JP" sz="1200" baseline="0" dirty="0">
                          <a:effectLst/>
                          <a:latin typeface="游ゴシック" panose="020B0400000000000000" pitchFamily="50" charset="-128"/>
                          <a:ea typeface="游ゴシック" panose="020B0400000000000000" pitchFamily="50" charset="-128"/>
                        </a:rPr>
                        <a:t>の目標</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665719">
                <a:tc>
                  <a:txBody>
                    <a:bodyPr/>
                    <a:lstStyle/>
                    <a:p>
                      <a:pPr algn="ctr" fontAlgn="auto">
                        <a:lnSpc>
                          <a:spcPts val="1600"/>
                        </a:lnSpc>
                        <a:spcAft>
                          <a:spcPts val="0"/>
                        </a:spcAft>
                      </a:pPr>
                      <a:r>
                        <a:rPr lang="ja-JP" altLang="en-US" sz="1400" baseline="0" dirty="0">
                          <a:solidFill>
                            <a:schemeClr val="lt1"/>
                          </a:solidFill>
                          <a:effectLst/>
                          <a:latin typeface="游ゴシック" panose="020B0400000000000000" pitchFamily="50" charset="-128"/>
                          <a:ea typeface="游ゴシック" panose="020B0400000000000000" pitchFamily="50" charset="-128"/>
                          <a:cs typeface="+mn-cs"/>
                        </a:rPr>
                        <a:t>２</a:t>
                      </a:r>
                      <a:endParaRPr lang="ja-JP" sz="14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altLang="en-US" sz="1200" b="1" baseline="0" dirty="0">
                          <a:effectLst/>
                          <a:latin typeface="游ゴシック" panose="020B0400000000000000" pitchFamily="50" charset="-128"/>
                          <a:ea typeface="游ゴシック" panose="020B0400000000000000" pitchFamily="50" charset="-128"/>
                        </a:rPr>
                        <a:t>むし歯のある者の割合（</a:t>
                      </a:r>
                      <a:r>
                        <a:rPr lang="en-US" altLang="ja-JP" sz="1200" b="1" baseline="0" dirty="0">
                          <a:effectLst/>
                          <a:latin typeface="游ゴシック" panose="020B0400000000000000" pitchFamily="50" charset="-128"/>
                          <a:ea typeface="游ゴシック" panose="020B0400000000000000" pitchFamily="50" charset="-128"/>
                        </a:rPr>
                        <a:t>12</a:t>
                      </a:r>
                      <a:r>
                        <a:rPr lang="ja-JP" altLang="en-US" sz="1200" b="1" baseline="0" dirty="0">
                          <a:effectLst/>
                          <a:latin typeface="游ゴシック" panose="020B0400000000000000" pitchFamily="50" charset="-128"/>
                          <a:ea typeface="游ゴシック" panose="020B0400000000000000" pitchFamily="50" charset="-128"/>
                        </a:rPr>
                        <a:t>歳）</a:t>
                      </a:r>
                      <a:endParaRPr lang="ja-JP" sz="1200" b="1" baseline="0" dirty="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effectLst/>
                          <a:latin typeface="游ゴシック" panose="020B0400000000000000" pitchFamily="50" charset="-128"/>
                          <a:ea typeface="游ゴシック" panose="020B0400000000000000" pitchFamily="50" charset="-128"/>
                        </a:rPr>
                        <a:t>39.7</a:t>
                      </a:r>
                      <a:r>
                        <a:rPr lang="ja-JP" sz="1200" b="1" baseline="0" dirty="0">
                          <a:effectLst/>
                          <a:latin typeface="游ゴシック" panose="020B0400000000000000" pitchFamily="50" charset="-128"/>
                          <a:ea typeface="游ゴシック" panose="020B0400000000000000" pitchFamily="50" charset="-128"/>
                        </a:rPr>
                        <a:t>％</a:t>
                      </a:r>
                    </a:p>
                    <a:p>
                      <a:pPr algn="ctr" fontAlgn="auto">
                        <a:lnSpc>
                          <a:spcPts val="1600"/>
                        </a:lnSpc>
                        <a:spcAft>
                          <a:spcPts val="0"/>
                        </a:spcAft>
                      </a:pPr>
                      <a:r>
                        <a:rPr lang="ja-JP" sz="1200" b="1" baseline="0" dirty="0">
                          <a:effectLst/>
                          <a:latin typeface="游ゴシック" panose="020B0400000000000000" pitchFamily="50" charset="-128"/>
                          <a:ea typeface="游ゴシック" panose="020B0400000000000000" pitchFamily="50" charset="-128"/>
                        </a:rPr>
                        <a:t>【平成</a:t>
                      </a:r>
                      <a:r>
                        <a:rPr lang="en-US" sz="1200" b="1" baseline="0" dirty="0">
                          <a:effectLst/>
                          <a:latin typeface="游ゴシック" panose="020B0400000000000000" pitchFamily="50" charset="-128"/>
                          <a:ea typeface="游ゴシック" panose="020B0400000000000000" pitchFamily="50" charset="-128"/>
                        </a:rPr>
                        <a:t>2</a:t>
                      </a:r>
                      <a:r>
                        <a:rPr lang="en-US" altLang="ja-JP" sz="1200" b="1" baseline="0" dirty="0">
                          <a:effectLst/>
                          <a:latin typeface="游ゴシック" panose="020B0400000000000000" pitchFamily="50" charset="-128"/>
                          <a:ea typeface="游ゴシック" panose="020B0400000000000000" pitchFamily="50" charset="-128"/>
                        </a:rPr>
                        <a:t>7</a:t>
                      </a:r>
                      <a:r>
                        <a:rPr lang="ja-JP" sz="1200" b="1" baseline="0" dirty="0">
                          <a:effectLst/>
                          <a:latin typeface="游ゴシック" panose="020B0400000000000000" pitchFamily="50" charset="-128"/>
                          <a:ea typeface="游ゴシック" panose="020B0400000000000000" pitchFamily="50" charset="-128"/>
                        </a:rPr>
                        <a:t>（</a:t>
                      </a:r>
                      <a:r>
                        <a:rPr lang="en-US" sz="1200" b="1" baseline="0" dirty="0">
                          <a:effectLst/>
                          <a:latin typeface="游ゴシック" panose="020B0400000000000000" pitchFamily="50" charset="-128"/>
                          <a:ea typeface="游ゴシック" panose="020B0400000000000000" pitchFamily="50" charset="-128"/>
                        </a:rPr>
                        <a:t>201</a:t>
                      </a:r>
                      <a:r>
                        <a:rPr lang="en-US" altLang="ja-JP" sz="1200" b="1" baseline="0" dirty="0">
                          <a:effectLst/>
                          <a:latin typeface="游ゴシック" panose="020B0400000000000000" pitchFamily="50" charset="-128"/>
                          <a:ea typeface="游ゴシック" panose="020B0400000000000000" pitchFamily="50" charset="-128"/>
                        </a:rPr>
                        <a:t>5</a:t>
                      </a:r>
                      <a:r>
                        <a:rPr lang="ja-JP" sz="1200" b="1" baseline="0" dirty="0">
                          <a:effectLst/>
                          <a:latin typeface="游ゴシック" panose="020B0400000000000000" pitchFamily="50" charset="-128"/>
                          <a:ea typeface="游ゴシック" panose="020B0400000000000000" pitchFamily="50" charset="-128"/>
                        </a:rPr>
                        <a:t>）年】</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solidFill>
                            <a:schemeClr val="tx1"/>
                          </a:solidFill>
                          <a:effectLst/>
                          <a:latin typeface="游ゴシック" panose="020B0400000000000000" pitchFamily="50" charset="-128"/>
                          <a:ea typeface="+mn-ea"/>
                        </a:rPr>
                        <a:t>27.6</a:t>
                      </a:r>
                      <a:r>
                        <a:rPr lang="ja-JP" sz="1200" b="1" baseline="0" dirty="0">
                          <a:solidFill>
                            <a:schemeClr val="tx1"/>
                          </a:solidFill>
                          <a:effectLst/>
                          <a:latin typeface="游ゴシック" panose="020B0400000000000000" pitchFamily="50" charset="-128"/>
                          <a:ea typeface="游ゴシック" panose="020B0400000000000000" pitchFamily="50" charset="-128"/>
                        </a:rPr>
                        <a:t>％</a:t>
                      </a:r>
                    </a:p>
                    <a:p>
                      <a:pPr algn="ctr" fontAlgn="auto">
                        <a:lnSpc>
                          <a:spcPts val="1600"/>
                        </a:lnSpc>
                        <a:spcAft>
                          <a:spcPts val="0"/>
                        </a:spcAft>
                      </a:pPr>
                      <a:r>
                        <a:rPr lang="ja-JP" sz="1200" b="1" baseline="0" dirty="0">
                          <a:solidFill>
                            <a:schemeClr val="tx1"/>
                          </a:solidFill>
                          <a:effectLst/>
                          <a:latin typeface="游ゴシック" panose="020B0400000000000000" pitchFamily="50" charset="-128"/>
                          <a:ea typeface="游ゴシック" panose="020B0400000000000000" pitchFamily="50" charset="-128"/>
                        </a:rPr>
                        <a:t>【</a:t>
                      </a:r>
                      <a:r>
                        <a:rPr lang="ja-JP" altLang="en-US" sz="1200" b="1" baseline="0" dirty="0">
                          <a:solidFill>
                            <a:schemeClr val="tx1"/>
                          </a:solidFill>
                          <a:effectLst/>
                          <a:latin typeface="游ゴシック" panose="020B0400000000000000" pitchFamily="50" charset="-128"/>
                          <a:ea typeface="游ゴシック" panose="020B0400000000000000" pitchFamily="50" charset="-128"/>
                        </a:rPr>
                        <a:t>令和</a:t>
                      </a:r>
                      <a:r>
                        <a:rPr lang="en-US" altLang="ja-JP" sz="1200" b="1" baseline="0" dirty="0">
                          <a:solidFill>
                            <a:schemeClr val="tx1"/>
                          </a:solidFill>
                          <a:effectLst/>
                          <a:latin typeface="游ゴシック" panose="020B0400000000000000" pitchFamily="50" charset="-128"/>
                          <a:ea typeface="游ゴシック" panose="020B0400000000000000" pitchFamily="50" charset="-128"/>
                        </a:rPr>
                        <a:t>3</a:t>
                      </a:r>
                      <a:r>
                        <a:rPr lang="ja-JP" sz="1200" b="1" baseline="0" dirty="0">
                          <a:solidFill>
                            <a:schemeClr val="tx1"/>
                          </a:solidFill>
                          <a:effectLst/>
                          <a:latin typeface="游ゴシック" panose="020B0400000000000000" pitchFamily="50" charset="-128"/>
                          <a:ea typeface="游ゴシック" panose="020B0400000000000000" pitchFamily="50" charset="-128"/>
                        </a:rPr>
                        <a:t>（</a:t>
                      </a:r>
                      <a:r>
                        <a:rPr lang="en-US" sz="1200" b="1" baseline="0" dirty="0">
                          <a:solidFill>
                            <a:schemeClr val="tx1"/>
                          </a:solidFill>
                          <a:effectLst/>
                          <a:latin typeface="游ゴシック" panose="020B0400000000000000" pitchFamily="50" charset="-128"/>
                          <a:ea typeface="游ゴシック" panose="020B0400000000000000" pitchFamily="50" charset="-128"/>
                        </a:rPr>
                        <a:t>2021</a:t>
                      </a:r>
                      <a:r>
                        <a:rPr lang="ja-JP" sz="1200" b="1" baseline="0" dirty="0">
                          <a:solidFill>
                            <a:schemeClr val="tx1"/>
                          </a:solidFill>
                          <a:effectLst/>
                          <a:latin typeface="游ゴシック" panose="020B0400000000000000" pitchFamily="50" charset="-128"/>
                          <a:ea typeface="游ゴシック" panose="020B0400000000000000" pitchFamily="50" charset="-128"/>
                        </a:rPr>
                        <a:t>）年】</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solidFill>
                            <a:schemeClr val="dk1"/>
                          </a:solidFill>
                          <a:effectLst/>
                          <a:latin typeface="游ゴシック" panose="020B0400000000000000" pitchFamily="50" charset="-128"/>
                          <a:ea typeface="游ゴシック" panose="020B0400000000000000" pitchFamily="50" charset="-128"/>
                          <a:cs typeface="+mn-cs"/>
                        </a:rPr>
                        <a:t>35</a:t>
                      </a:r>
                      <a:r>
                        <a:rPr lang="ja-JP" altLang="en-US" sz="1200" b="1" baseline="0" dirty="0">
                          <a:solidFill>
                            <a:schemeClr val="dk1"/>
                          </a:solidFill>
                          <a:effectLst/>
                          <a:latin typeface="游ゴシック" panose="020B0400000000000000" pitchFamily="50" charset="-128"/>
                          <a:ea typeface="游ゴシック" panose="020B0400000000000000" pitchFamily="50" charset="-128"/>
                          <a:cs typeface="+mn-cs"/>
                        </a:rPr>
                        <a:t>％以下</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65719">
                <a:tc>
                  <a:txBody>
                    <a:bodyPr/>
                    <a:lstStyle/>
                    <a:p>
                      <a:pPr algn="ctr" fontAlgn="auto">
                        <a:lnSpc>
                          <a:spcPts val="1600"/>
                        </a:lnSpc>
                        <a:spcAft>
                          <a:spcPts val="0"/>
                        </a:spcAft>
                      </a:pPr>
                      <a:r>
                        <a:rPr lang="ja-JP" altLang="en-US" sz="1400" baseline="0" dirty="0">
                          <a:solidFill>
                            <a:schemeClr val="bg1"/>
                          </a:solidFill>
                          <a:effectLst/>
                          <a:latin typeface="游ゴシック" panose="020B0400000000000000" pitchFamily="50" charset="-128"/>
                          <a:ea typeface="游ゴシック" panose="020B0400000000000000" pitchFamily="50" charset="-128"/>
                          <a:cs typeface="HG丸ｺﾞｼｯｸM-PRO"/>
                        </a:rPr>
                        <a:t>３</a:t>
                      </a:r>
                      <a:endParaRPr lang="ja-JP" sz="1400" baseline="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altLang="en-US" sz="1200" b="1" baseline="0" dirty="0">
                          <a:effectLst/>
                          <a:latin typeface="游ゴシック" panose="020B0400000000000000" pitchFamily="50" charset="-128"/>
                          <a:ea typeface="游ゴシック" panose="020B0400000000000000" pitchFamily="50" charset="-128"/>
                        </a:rPr>
                        <a:t>むし歯のある者の割合（</a:t>
                      </a:r>
                      <a:r>
                        <a:rPr lang="en-US" altLang="ja-JP" sz="1200" b="1" baseline="0" dirty="0">
                          <a:effectLst/>
                          <a:latin typeface="游ゴシック" panose="020B0400000000000000" pitchFamily="50" charset="-128"/>
                          <a:ea typeface="游ゴシック" panose="020B0400000000000000" pitchFamily="50" charset="-128"/>
                        </a:rPr>
                        <a:t>16</a:t>
                      </a:r>
                      <a:r>
                        <a:rPr lang="ja-JP" altLang="en-US" sz="1200" b="1" baseline="0" dirty="0">
                          <a:effectLst/>
                          <a:latin typeface="游ゴシック" panose="020B0400000000000000" pitchFamily="50" charset="-128"/>
                          <a:ea typeface="游ゴシック" panose="020B0400000000000000" pitchFamily="50" charset="-128"/>
                        </a:rPr>
                        <a:t>歳）</a:t>
                      </a:r>
                      <a:endParaRPr lang="ja-JP" altLang="ja-JP" sz="1200" b="1" baseline="0" dirty="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53.3</a:t>
                      </a:r>
                      <a:r>
                        <a:rPr lang="ja-JP" altLang="en-US"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a:t>
                      </a:r>
                      <a:endParaRPr lang="en-US" alt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600"/>
                        </a:lnSpc>
                        <a:spcAft>
                          <a:spcPts val="0"/>
                        </a:spcAft>
                      </a:pPr>
                      <a:r>
                        <a:rPr lang="en-US" alt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a:t>
                      </a:r>
                      <a:r>
                        <a:rPr lang="ja-JP" altLang="en-US"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平成</a:t>
                      </a:r>
                      <a:r>
                        <a:rPr lang="en-US" alt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27</a:t>
                      </a:r>
                      <a:r>
                        <a:rPr lang="ja-JP" altLang="en-US"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a:t>
                      </a:r>
                      <a:r>
                        <a:rPr lang="en-US" alt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2015</a:t>
                      </a:r>
                      <a:r>
                        <a:rPr lang="ja-JP" altLang="en-US"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）年</a:t>
                      </a:r>
                      <a:r>
                        <a:rPr lang="en-US" alt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solidFill>
                            <a:schemeClr val="tx1"/>
                          </a:solidFill>
                          <a:effectLst/>
                          <a:latin typeface="游ゴシック" panose="020B0400000000000000" pitchFamily="50" charset="-128"/>
                          <a:ea typeface="+mn-ea"/>
                          <a:cs typeface="HG丸ｺﾞｼｯｸM-PRO"/>
                        </a:rPr>
                        <a:t>40.8</a:t>
                      </a:r>
                      <a:r>
                        <a:rPr lang="ja-JP" altLang="en-US"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en-US" alt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600"/>
                        </a:lnSpc>
                        <a:spcAft>
                          <a:spcPts val="0"/>
                        </a:spcAft>
                      </a:pPr>
                      <a:r>
                        <a:rPr lang="en-US" alt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ja-JP" altLang="en-US"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rPr>
                        <a:t>令和</a:t>
                      </a:r>
                      <a:r>
                        <a:rPr lang="en-US" alt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rPr>
                        <a:t>3</a:t>
                      </a:r>
                      <a:r>
                        <a:rPr lang="ja-JP" altLang="en-US"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rPr>
                        <a:t>2021</a:t>
                      </a:r>
                      <a:r>
                        <a:rPr lang="ja-JP" altLang="en-US"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rPr>
                        <a:t>）年</a:t>
                      </a:r>
                      <a:r>
                        <a:rPr lang="en-US" alt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45</a:t>
                      </a:r>
                      <a:r>
                        <a:rPr lang="ja-JP" altLang="en-US"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％以下</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0826722"/>
                  </a:ext>
                </a:extLst>
              </a:tr>
            </a:tbl>
          </a:graphicData>
        </a:graphic>
      </p:graphicFrame>
      <p:sp>
        <p:nvSpPr>
          <p:cNvPr id="15" name="正方形/長方形 14"/>
          <p:cNvSpPr/>
          <p:nvPr/>
        </p:nvSpPr>
        <p:spPr>
          <a:xfrm>
            <a:off x="129324" y="873962"/>
            <a:ext cx="4584344" cy="355290"/>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（２）</a:t>
            </a:r>
            <a:r>
              <a:rPr kumimoji="1" lang="ja-JP" altLang="en-US" sz="20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rPr>
              <a:t>学齢期　　　　</a:t>
            </a:r>
            <a:r>
              <a:rPr kumimoji="1" lang="ja-JP" altLang="en-US"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rPr>
              <a:t>計画</a:t>
            </a:r>
            <a:r>
              <a:rPr kumimoji="1" lang="en-US" altLang="ja-JP"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rPr>
              <a:t>P.26</a:t>
            </a:r>
          </a:p>
        </p:txBody>
      </p:sp>
      <p:sp>
        <p:nvSpPr>
          <p:cNvPr id="10" name="正方形/長方形 9"/>
          <p:cNvSpPr/>
          <p:nvPr/>
        </p:nvSpPr>
        <p:spPr>
          <a:xfrm>
            <a:off x="382272" y="2058396"/>
            <a:ext cx="3240000" cy="288000"/>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prstClr val="black"/>
                </a:solidFill>
                <a:effectLst/>
                <a:uLnTx/>
                <a:uFillTx/>
                <a:latin typeface="+mn-ea"/>
                <a:cs typeface="+mn-cs"/>
              </a:rPr>
              <a:t>【</a:t>
            </a:r>
            <a:r>
              <a:rPr kumimoji="0" lang="ja-JP" altLang="en-US" sz="1600" b="1" i="0" u="none" strike="noStrike" kern="1200" cap="none" spc="0" normalizeH="0" baseline="0" noProof="0" dirty="0">
                <a:ln>
                  <a:noFill/>
                </a:ln>
                <a:solidFill>
                  <a:prstClr val="black"/>
                </a:solidFill>
                <a:effectLst/>
                <a:uLnTx/>
                <a:uFillTx/>
                <a:latin typeface="+mn-ea"/>
                <a:cs typeface="+mn-cs"/>
              </a:rPr>
              <a:t>府民の行動目標</a:t>
            </a:r>
            <a:r>
              <a:rPr kumimoji="0" lang="en-US" altLang="ja-JP" sz="1600" b="1" i="0" u="none" strike="noStrike" kern="1200" cap="none" spc="0" normalizeH="0" baseline="0" noProof="0" dirty="0">
                <a:ln>
                  <a:noFill/>
                </a:ln>
                <a:solidFill>
                  <a:prstClr val="black"/>
                </a:solidFill>
                <a:effectLst/>
                <a:uLnTx/>
                <a:uFillTx/>
                <a:latin typeface="+mn-ea"/>
                <a:cs typeface="+mn-cs"/>
              </a:rPr>
              <a:t>】</a:t>
            </a:r>
            <a:endParaRPr kumimoji="0" lang="ja-JP" altLang="en-US" sz="1600" b="1" i="0" u="none" strike="noStrike" kern="1200" cap="none" spc="0" normalizeH="0" baseline="0" noProof="0" dirty="0">
              <a:ln>
                <a:noFill/>
              </a:ln>
              <a:solidFill>
                <a:prstClr val="black"/>
              </a:solidFill>
              <a:effectLst/>
              <a:uLnTx/>
              <a:uFillTx/>
              <a:latin typeface="+mn-ea"/>
              <a:cs typeface="+mn-cs"/>
            </a:endParaRPr>
          </a:p>
        </p:txBody>
      </p:sp>
      <p:sp>
        <p:nvSpPr>
          <p:cNvPr id="11" name="正方形/長方形 10"/>
          <p:cNvSpPr/>
          <p:nvPr/>
        </p:nvSpPr>
        <p:spPr>
          <a:xfrm>
            <a:off x="530346" y="2369491"/>
            <a:ext cx="8856000" cy="720000"/>
          </a:xfrm>
          <a:prstGeom prst="rect">
            <a:avLst/>
          </a:prstGeom>
        </p:spPr>
        <p:txBody>
          <a:bodyPr wrap="square" lIns="36000" tIns="72000" rIns="36000" bIns="36000">
            <a:noAutofit/>
          </a:bodyPr>
          <a:lstStyle/>
          <a:p>
            <a:pPr lvl="0">
              <a:defRPr/>
            </a:pPr>
            <a:r>
              <a:rPr lang="ja-JP" altLang="en-US" sz="1200" dirty="0">
                <a:solidFill>
                  <a:prstClr val="black"/>
                </a:solidFill>
                <a:latin typeface="+mn-ea"/>
              </a:rPr>
              <a:t>▽乳歯や永久歯がむし歯にならないよう、家庭や学校などを通じて、歯みがき習慣を身につけます。</a:t>
            </a:r>
            <a:endParaRPr kumimoji="0" lang="en-US" altLang="ja-JP" sz="1200" i="0" u="none" strike="noStrike" kern="1200" cap="none" spc="0" normalizeH="0" baseline="0" noProof="0" dirty="0">
              <a:ln>
                <a:noFill/>
              </a:ln>
              <a:solidFill>
                <a:prstClr val="black"/>
              </a:solidFill>
              <a:effectLst/>
              <a:uLnTx/>
              <a:uFillTx/>
              <a:latin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600" i="0" u="none" strike="noStrike" kern="1200" cap="none" spc="0" normalizeH="0" baseline="0" noProof="0" dirty="0">
              <a:ln>
                <a:noFill/>
              </a:ln>
              <a:solidFill>
                <a:prstClr val="black"/>
              </a:solidFill>
              <a:effectLst/>
              <a:uLnTx/>
              <a:uFillTx/>
              <a:latin typeface="+mn-ea"/>
              <a:cs typeface="+mn-cs"/>
            </a:endParaRPr>
          </a:p>
          <a:p>
            <a:pPr lvl="0">
              <a:defRPr/>
            </a:pPr>
            <a:r>
              <a:rPr lang="ja-JP" altLang="en-US" sz="1200" dirty="0">
                <a:solidFill>
                  <a:prstClr val="black"/>
                </a:solidFill>
                <a:latin typeface="+mn-ea"/>
              </a:rPr>
              <a:t>▽成長に伴う口の変化に応じて、食べ方や適切な食習慣を身につけます。</a:t>
            </a:r>
            <a:endParaRPr kumimoji="0" lang="ja-JP" altLang="en-US" sz="1200" i="0" u="none" strike="noStrike" kern="1200" cap="none" spc="0" normalizeH="0" baseline="0" noProof="0" dirty="0">
              <a:ln>
                <a:noFill/>
              </a:ln>
              <a:solidFill>
                <a:prstClr val="black"/>
              </a:solidFill>
              <a:effectLst/>
              <a:uLnTx/>
              <a:uFillTx/>
              <a:latin typeface="+mn-ea"/>
              <a:cs typeface="+mn-cs"/>
            </a:endParaRPr>
          </a:p>
        </p:txBody>
      </p:sp>
      <p:sp>
        <p:nvSpPr>
          <p:cNvPr id="14" name="角丸四角形 13"/>
          <p:cNvSpPr/>
          <p:nvPr/>
        </p:nvSpPr>
        <p:spPr>
          <a:xfrm>
            <a:off x="376959" y="1913597"/>
            <a:ext cx="9144000" cy="4420942"/>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i="0" u="none" strike="noStrike" kern="1200" cap="none" spc="0" normalizeH="0" baseline="0" noProof="0" dirty="0">
              <a:ln>
                <a:noFill/>
              </a:ln>
              <a:solidFill>
                <a:prstClr val="white"/>
              </a:solidFill>
              <a:effectLst/>
              <a:uLnTx/>
              <a:uFillTx/>
              <a:latin typeface="+mn-ea"/>
              <a:cs typeface="+mn-cs"/>
            </a:endParaRPr>
          </a:p>
        </p:txBody>
      </p:sp>
      <p:sp>
        <p:nvSpPr>
          <p:cNvPr id="16" name="角丸四角形 15"/>
          <p:cNvSpPr/>
          <p:nvPr/>
        </p:nvSpPr>
        <p:spPr>
          <a:xfrm>
            <a:off x="376959" y="1481597"/>
            <a:ext cx="2088000" cy="432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n-ea"/>
                <a:cs typeface="+mn-cs"/>
              </a:rPr>
              <a:t>みんなでめざす目標</a:t>
            </a:r>
          </a:p>
        </p:txBody>
      </p:sp>
      <p:sp>
        <p:nvSpPr>
          <p:cNvPr id="17" name="角丸四角形 16"/>
          <p:cNvSpPr/>
          <p:nvPr/>
        </p:nvSpPr>
        <p:spPr>
          <a:xfrm>
            <a:off x="2464959" y="1481597"/>
            <a:ext cx="7056000" cy="432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lvl="0" algn="ctr">
              <a:lnSpc>
                <a:spcPts val="2000"/>
              </a:lnSpc>
              <a:defRPr/>
            </a:pPr>
            <a:r>
              <a:rPr kumimoji="1" lang="ja-JP" altLang="en-US" sz="1600" b="1" dirty="0">
                <a:solidFill>
                  <a:prstClr val="black"/>
                </a:solidFill>
                <a:latin typeface="+mn-ea"/>
              </a:rPr>
              <a:t>乳歯や永久歯がむし歯にならないようにします</a:t>
            </a:r>
            <a:endParaRPr kumimoji="1" lang="ja-JP" altLang="en-US" sz="1600" b="1" i="0" u="none" strike="noStrike" kern="1200" cap="none" spc="0" normalizeH="0" baseline="0" noProof="0" dirty="0">
              <a:ln>
                <a:noFill/>
              </a:ln>
              <a:solidFill>
                <a:prstClr val="black"/>
              </a:solidFill>
              <a:effectLst/>
              <a:uLnTx/>
              <a:uFillTx/>
              <a:latin typeface="+mn-ea"/>
              <a:cs typeface="+mn-cs"/>
            </a:endParaRPr>
          </a:p>
        </p:txBody>
      </p:sp>
      <p:sp>
        <p:nvSpPr>
          <p:cNvPr id="18" name="正方形/長方形 17"/>
          <p:cNvSpPr/>
          <p:nvPr/>
        </p:nvSpPr>
        <p:spPr>
          <a:xfrm>
            <a:off x="382272" y="3931897"/>
            <a:ext cx="5599428" cy="348481"/>
          </a:xfrm>
          <a:prstGeom prst="rect">
            <a:avLst/>
          </a:prstGeom>
        </p:spPr>
        <p:txBody>
          <a:bodyPr wrap="square" lIns="36000" tIns="72000" rIns="36000" bIns="36000" anchor="ctr">
            <a:noAutofit/>
          </a:bodyPr>
          <a:lstStyle/>
          <a:p>
            <a:pPr lvl="0">
              <a:defRPr/>
            </a:pPr>
            <a:r>
              <a:rPr kumimoji="0" lang="en-US" altLang="ja-JP" sz="1600" b="1" i="0" u="none" strike="noStrike" kern="1200" cap="none" spc="0" normalizeH="0" baseline="0" noProof="0" dirty="0">
                <a:ln>
                  <a:noFill/>
                </a:ln>
                <a:solidFill>
                  <a:prstClr val="black"/>
                </a:solidFill>
                <a:effectLst/>
                <a:uLnTx/>
                <a:uFillTx/>
                <a:latin typeface="+mn-ea"/>
              </a:rPr>
              <a:t>【</a:t>
            </a:r>
            <a:r>
              <a:rPr lang="ja-JP" altLang="en-US" sz="1600" b="1" dirty="0">
                <a:solidFill>
                  <a:prstClr val="black"/>
                </a:solidFill>
                <a:latin typeface="+mn-ea"/>
              </a:rPr>
              <a:t>第</a:t>
            </a:r>
            <a:r>
              <a:rPr lang="en-US" altLang="ja-JP" sz="1600" b="1" dirty="0">
                <a:solidFill>
                  <a:prstClr val="black"/>
                </a:solidFill>
                <a:latin typeface="+mn-ea"/>
              </a:rPr>
              <a:t>2</a:t>
            </a:r>
            <a:r>
              <a:rPr lang="ja-JP" altLang="en-US" sz="1600" b="1" dirty="0">
                <a:solidFill>
                  <a:prstClr val="black"/>
                </a:solidFill>
                <a:latin typeface="+mn-ea"/>
              </a:rPr>
              <a:t>次大阪府歯科口腔保健計画における数値</a:t>
            </a:r>
            <a:r>
              <a:rPr kumimoji="0" lang="ja-JP" altLang="en-US" sz="1600" b="1" i="0" u="none" strike="noStrike" kern="1200" cap="none" spc="0" normalizeH="0" baseline="0" noProof="0" dirty="0">
                <a:ln>
                  <a:noFill/>
                </a:ln>
                <a:solidFill>
                  <a:prstClr val="black"/>
                </a:solidFill>
                <a:effectLst/>
                <a:uLnTx/>
                <a:uFillTx/>
                <a:latin typeface="+mn-ea"/>
              </a:rPr>
              <a:t>目標</a:t>
            </a:r>
            <a:r>
              <a:rPr kumimoji="0" lang="en-US" altLang="ja-JP" sz="1600" b="1" i="0" u="none" strike="noStrike" kern="1200" cap="none" spc="0" normalizeH="0" baseline="0" noProof="0" dirty="0">
                <a:ln>
                  <a:noFill/>
                </a:ln>
                <a:solidFill>
                  <a:prstClr val="black"/>
                </a:solidFill>
                <a:effectLst/>
                <a:uLnTx/>
                <a:uFillTx/>
                <a:latin typeface="+mn-ea"/>
              </a:rPr>
              <a:t>】</a:t>
            </a:r>
            <a:endParaRPr kumimoji="0" lang="ja-JP" altLang="en-US" sz="1600" b="1" i="0" u="none" strike="noStrike" kern="1200" cap="none" spc="0" normalizeH="0" baseline="0" noProof="0" dirty="0">
              <a:ln>
                <a:noFill/>
              </a:ln>
              <a:solidFill>
                <a:prstClr val="black"/>
              </a:solidFill>
              <a:effectLst/>
              <a:uLnTx/>
              <a:uFillTx/>
              <a:latin typeface="+mn-ea"/>
            </a:endParaRP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45</a:t>
            </a:fld>
            <a:endParaRPr kumimoji="1" lang="ja-JP" altLang="en-US"/>
          </a:p>
        </p:txBody>
      </p:sp>
      <p:sp>
        <p:nvSpPr>
          <p:cNvPr id="13" name="正方形/長方形 12"/>
          <p:cNvSpPr/>
          <p:nvPr/>
        </p:nvSpPr>
        <p:spPr>
          <a:xfrm>
            <a:off x="382272" y="3017806"/>
            <a:ext cx="5599428" cy="348481"/>
          </a:xfrm>
          <a:prstGeom prst="rect">
            <a:avLst/>
          </a:prstGeom>
        </p:spPr>
        <p:txBody>
          <a:bodyPr wrap="square" lIns="36000" tIns="72000" rIns="36000" bIns="36000" anchor="ctr">
            <a:noAutofit/>
          </a:bodyPr>
          <a:lstStyle/>
          <a:p>
            <a:pPr lvl="0">
              <a:defRPr/>
            </a:pPr>
            <a:r>
              <a:rPr kumimoji="0" lang="en-US" altLang="ja-JP" sz="1600" b="1" i="0" u="none" strike="noStrike" kern="1200" cap="none" spc="0" normalizeH="0" baseline="0" noProof="0" dirty="0">
                <a:ln>
                  <a:noFill/>
                </a:ln>
                <a:solidFill>
                  <a:prstClr val="black"/>
                </a:solidFill>
                <a:effectLst/>
                <a:uLnTx/>
                <a:uFillTx/>
                <a:latin typeface="+mn-ea"/>
              </a:rPr>
              <a:t>【</a:t>
            </a:r>
            <a:r>
              <a:rPr lang="ja-JP" altLang="en-US" sz="1600" b="1" noProof="0" dirty="0">
                <a:solidFill>
                  <a:prstClr val="black"/>
                </a:solidFill>
                <a:latin typeface="+mn-ea"/>
              </a:rPr>
              <a:t>具体的な取組</a:t>
            </a:r>
            <a:r>
              <a:rPr kumimoji="0" lang="en-US" altLang="ja-JP" sz="1600" b="1" i="0" u="none" strike="noStrike" kern="1200" cap="none" spc="0" normalizeH="0" baseline="0" noProof="0" dirty="0">
                <a:ln>
                  <a:noFill/>
                </a:ln>
                <a:solidFill>
                  <a:prstClr val="black"/>
                </a:solidFill>
                <a:effectLst/>
                <a:uLnTx/>
                <a:uFillTx/>
                <a:latin typeface="+mn-ea"/>
              </a:rPr>
              <a:t>】</a:t>
            </a:r>
            <a:endParaRPr kumimoji="0" lang="ja-JP" altLang="en-US" sz="1600" b="1" i="0" u="none" strike="noStrike" kern="1200" cap="none" spc="0" normalizeH="0" baseline="0" noProof="0" dirty="0">
              <a:ln>
                <a:noFill/>
              </a:ln>
              <a:solidFill>
                <a:prstClr val="black"/>
              </a:solidFill>
              <a:effectLst/>
              <a:uLnTx/>
              <a:uFillTx/>
              <a:latin typeface="+mn-ea"/>
            </a:endParaRPr>
          </a:p>
        </p:txBody>
      </p:sp>
      <p:sp>
        <p:nvSpPr>
          <p:cNvPr id="20" name="正方形/長方形 19"/>
          <p:cNvSpPr/>
          <p:nvPr/>
        </p:nvSpPr>
        <p:spPr>
          <a:xfrm>
            <a:off x="530346" y="3351586"/>
            <a:ext cx="8856000" cy="620067"/>
          </a:xfrm>
          <a:prstGeom prst="rect">
            <a:avLst/>
          </a:prstGeom>
        </p:spPr>
        <p:txBody>
          <a:bodyPr wrap="square" lIns="36000" tIns="72000" rIns="36000" bIns="36000">
            <a:noAutofit/>
          </a:bodyPr>
          <a:lstStyle/>
          <a:p>
            <a:pPr lvl="0">
              <a:defRPr/>
            </a:pPr>
            <a:r>
              <a:rPr lang="ja-JP" altLang="en-US" sz="1200" dirty="0">
                <a:solidFill>
                  <a:prstClr val="black"/>
                </a:solidFill>
                <a:latin typeface="+mn-ea"/>
              </a:rPr>
              <a:t>▽歯科疾患の予防（むし歯予防）</a:t>
            </a:r>
            <a:endParaRPr kumimoji="0" lang="en-US" altLang="ja-JP" sz="1200" i="0" u="none" strike="noStrike" kern="1200" cap="none" spc="0" normalizeH="0" baseline="0" noProof="0" dirty="0">
              <a:ln>
                <a:noFill/>
              </a:ln>
              <a:solidFill>
                <a:prstClr val="black"/>
              </a:solidFill>
              <a:effectLst/>
              <a:uLnTx/>
              <a:uFillTx/>
              <a:latin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600" i="0" u="none" strike="noStrike" kern="1200" cap="none" spc="0" normalizeH="0" baseline="0" noProof="0" dirty="0">
              <a:ln>
                <a:noFill/>
              </a:ln>
              <a:solidFill>
                <a:prstClr val="black"/>
              </a:solidFill>
              <a:effectLst/>
              <a:uLnTx/>
              <a:uFillTx/>
              <a:latin typeface="+mn-ea"/>
              <a:cs typeface="+mn-cs"/>
            </a:endParaRPr>
          </a:p>
          <a:p>
            <a:pPr lvl="0">
              <a:defRPr/>
            </a:pPr>
            <a:r>
              <a:rPr lang="ja-JP" altLang="en-US" sz="1200" dirty="0">
                <a:solidFill>
                  <a:prstClr val="black"/>
                </a:solidFill>
                <a:latin typeface="+mn-ea"/>
              </a:rPr>
              <a:t>▽口の機能の維持、向上</a:t>
            </a:r>
            <a:endParaRPr lang="en-US" altLang="ja-JP" sz="600" dirty="0">
              <a:solidFill>
                <a:prstClr val="black"/>
              </a:solidFill>
              <a:latin typeface="+mn-ea"/>
            </a:endParaRPr>
          </a:p>
        </p:txBody>
      </p:sp>
    </p:spTree>
    <p:extLst>
      <p:ext uri="{BB962C8B-B14F-4D97-AF65-F5344CB8AC3E}">
        <p14:creationId xmlns:p14="http://schemas.microsoft.com/office/powerpoint/2010/main" val="9701152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nvGraphicFramePr>
        <p:xfrm>
          <a:off x="450014" y="445664"/>
          <a:ext cx="8814337" cy="5869054"/>
        </p:xfrm>
        <a:graphic>
          <a:graphicData uri="http://schemas.openxmlformats.org/drawingml/2006/table">
            <a:tbl>
              <a:tblPr firstRow="1" bandRow="1">
                <a:tableStyleId>{5C22544A-7EE6-4342-B048-85BDC9FD1C3A}</a:tableStyleId>
              </a:tblPr>
              <a:tblGrid>
                <a:gridCol w="1110177">
                  <a:extLst>
                    <a:ext uri="{9D8B030D-6E8A-4147-A177-3AD203B41FA5}">
                      <a16:colId xmlns:a16="http://schemas.microsoft.com/office/drawing/2014/main" val="3795206225"/>
                    </a:ext>
                  </a:extLst>
                </a:gridCol>
                <a:gridCol w="7704160">
                  <a:extLst>
                    <a:ext uri="{9D8B030D-6E8A-4147-A177-3AD203B41FA5}">
                      <a16:colId xmlns:a16="http://schemas.microsoft.com/office/drawing/2014/main" val="1328953327"/>
                    </a:ext>
                  </a:extLst>
                </a:gridCol>
              </a:tblGrid>
              <a:tr h="6629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rPr>
                        <a:t>現状･課題</a:t>
                      </a:r>
                      <a:endParaRPr kumimoji="1" lang="ja-JP" altLang="en-US"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500"/>
                        </a:lnSpc>
                      </a:pPr>
                      <a:r>
                        <a:rPr kumimoji="1" lang="ja-JP" altLang="en-US" sz="1100" b="0" dirty="0">
                          <a:solidFill>
                            <a:schemeClr val="tx1"/>
                          </a:solidFill>
                        </a:rPr>
                        <a:t>・永久歯列の完成期である中学生・高校生でのむし歯の状況の改善が必要</a:t>
                      </a:r>
                      <a:endParaRPr kumimoji="1" lang="en-US" altLang="ja-JP" sz="1100" b="0" dirty="0">
                        <a:solidFill>
                          <a:schemeClr val="tx1"/>
                        </a:solidFill>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dirty="0">
                          <a:solidFill>
                            <a:schemeClr val="tx1"/>
                          </a:solidFill>
                        </a:rPr>
                        <a:t>・児童・生徒が基本的な生活習慣の定着を図りながら、歯と口の健康課題に対して自律的に取り組むことができるよう、</a:t>
                      </a:r>
                      <a:endParaRPr kumimoji="1" lang="en-US" altLang="ja-JP" sz="1100" b="0" dirty="0">
                        <a:solidFill>
                          <a:schemeClr val="tx1"/>
                        </a:solidFill>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dirty="0">
                          <a:solidFill>
                            <a:schemeClr val="tx1"/>
                          </a:solidFill>
                        </a:rPr>
                        <a:t>　発育・発展に応じて支援することが重要　</a:t>
                      </a:r>
                      <a:endParaRPr kumimoji="1" lang="en-US" altLang="ja-JP"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r h="662941">
                <a:tc>
                  <a:txBody>
                    <a:bodyPr/>
                    <a:lstStyle/>
                    <a:p>
                      <a:r>
                        <a:rPr kumimoji="1" lang="ja-JP" altLang="en-US" sz="1800" b="0" dirty="0">
                          <a:solidFill>
                            <a:schemeClr val="bg1"/>
                          </a:solidFill>
                        </a:rPr>
                        <a:t>本年度の     </a:t>
                      </a:r>
                      <a:endParaRPr kumimoji="1" lang="en-US" altLang="ja-JP" sz="1800" b="0" dirty="0">
                        <a:solidFill>
                          <a:schemeClr val="bg1"/>
                        </a:solidFill>
                      </a:endParaRPr>
                    </a:p>
                    <a:p>
                      <a:r>
                        <a:rPr kumimoji="1" lang="en-US" altLang="ja-JP" sz="1800" b="0" dirty="0">
                          <a:solidFill>
                            <a:schemeClr val="bg1"/>
                          </a:solidFill>
                        </a:rPr>
                        <a:t> </a:t>
                      </a:r>
                      <a:r>
                        <a:rPr kumimoji="1" lang="ja-JP" altLang="en-US" sz="1800" b="0" dirty="0">
                          <a:solidFill>
                            <a:schemeClr val="bg1"/>
                          </a:solidFill>
                        </a:rPr>
                        <a:t>取組</a:t>
                      </a:r>
                      <a:endParaRPr kumimoji="1" lang="en-US" altLang="ja-JP" sz="1800" b="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200" b="0" dirty="0">
                          <a:solidFill>
                            <a:schemeClr val="tx1"/>
                          </a:solidFill>
                        </a:rPr>
                        <a:t>《</a:t>
                      </a:r>
                      <a:r>
                        <a:rPr kumimoji="1" lang="ja-JP" altLang="en-US" sz="1200" b="0" u="sng" dirty="0">
                          <a:solidFill>
                            <a:schemeClr val="tx1"/>
                          </a:solidFill>
                        </a:rPr>
                        <a:t>啓発</a:t>
                      </a:r>
                      <a:r>
                        <a:rPr kumimoji="1" lang="en-US" altLang="ja-JP" sz="1200" b="0" dirty="0">
                          <a:solidFill>
                            <a:schemeClr val="tx1"/>
                          </a:solidFill>
                        </a:rPr>
                        <a:t>》</a:t>
                      </a: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rPr>
                        <a:t>■</a:t>
                      </a:r>
                      <a:r>
                        <a:rPr kumimoji="1" lang="ja-JP" altLang="en-US" sz="1100" b="0" u="none" dirty="0">
                          <a:solidFill>
                            <a:schemeClr val="tx1"/>
                          </a:solidFill>
                        </a:rPr>
                        <a:t>「大阪府よい歯・口を守る学校・園表彰」、</a:t>
                      </a:r>
                      <a:r>
                        <a:rPr kumimoji="1" lang="ja-JP" altLang="en-US" sz="1100" b="0" dirty="0">
                          <a:solidFill>
                            <a:schemeClr val="tx1"/>
                          </a:solidFill>
                        </a:rPr>
                        <a:t>歯と口の健康標語コンクール、大阪府</a:t>
                      </a:r>
                      <a:r>
                        <a:rPr kumimoji="1" lang="en-US" altLang="ja-JP" sz="1100" b="0" dirty="0">
                          <a:solidFill>
                            <a:schemeClr val="tx1"/>
                          </a:solidFill>
                        </a:rPr>
                        <a:t>〈</a:t>
                      </a:r>
                      <a:r>
                        <a:rPr kumimoji="1" lang="ja-JP" altLang="en-US" sz="1100" b="0" dirty="0">
                          <a:solidFill>
                            <a:schemeClr val="tx1"/>
                          </a:solidFill>
                        </a:rPr>
                        <a:t>歯の保健</a:t>
                      </a:r>
                      <a:r>
                        <a:rPr kumimoji="1" lang="en-US" altLang="ja-JP" sz="1100" b="0" dirty="0">
                          <a:solidFill>
                            <a:schemeClr val="tx1"/>
                          </a:solidFill>
                        </a:rPr>
                        <a:t>〉</a:t>
                      </a:r>
                      <a:r>
                        <a:rPr kumimoji="1" lang="ja-JP" altLang="en-US" sz="1100" b="0" dirty="0">
                          <a:solidFill>
                            <a:schemeClr val="tx1"/>
                          </a:solidFill>
                        </a:rPr>
                        <a:t>図画・ポスターコン</a:t>
                      </a:r>
                      <a:endParaRPr kumimoji="1" lang="en-US" altLang="ja-JP" sz="1100" b="0" dirty="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rPr>
                        <a:t>　クールへの事業協力及び知事賞・教育委員会賞の授与</a:t>
                      </a: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rPr>
                        <a:t>■生きる力をはぐくむ歯・口の健康づくり推進事業等を活用した歯科保健推進校への支援</a:t>
                      </a:r>
                      <a:endParaRPr kumimoji="1" lang="en-US" altLang="ja-JP" sz="1100" b="0" dirty="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1" dirty="0">
                          <a:solidFill>
                            <a:schemeClr val="tx1"/>
                          </a:solidFill>
                        </a:rPr>
                        <a:t>■</a:t>
                      </a:r>
                      <a:r>
                        <a:rPr kumimoji="1" lang="ja-JP" altLang="en-US" sz="1100" b="0" dirty="0">
                          <a:solidFill>
                            <a:schemeClr val="tx1"/>
                          </a:solidFill>
                        </a:rPr>
                        <a:t>全国小学生はみがき大会への事業協力</a:t>
                      </a:r>
                      <a:endParaRPr kumimoji="1" lang="en-US" altLang="ja-JP" sz="1100" b="0" dirty="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1" dirty="0">
                          <a:solidFill>
                            <a:schemeClr val="tx1"/>
                          </a:solidFill>
                        </a:rPr>
                        <a:t>■</a:t>
                      </a:r>
                      <a:r>
                        <a:rPr kumimoji="1" lang="ja-JP" altLang="en-US" sz="1000" b="0" dirty="0">
                          <a:solidFill>
                            <a:schemeClr val="tx1"/>
                          </a:solidFill>
                        </a:rPr>
                        <a:t>（再掲）府ホームページ、啓発冊子等を活用し、フッ化物塗布等について普及啓発、公民連携、アスマイル</a:t>
                      </a:r>
                      <a:endParaRPr kumimoji="1" lang="en-US" altLang="ja-JP" sz="1000" b="0" dirty="0">
                        <a:solidFill>
                          <a:schemeClr val="tx1"/>
                        </a:solidFill>
                      </a:endParaRPr>
                    </a:p>
                    <a:p>
                      <a:pPr>
                        <a:lnSpc>
                          <a:spcPts val="1500"/>
                        </a:lnSpc>
                      </a:pPr>
                      <a:endParaRPr kumimoji="1" lang="en-US" altLang="ja-JP" sz="1100" b="0" dirty="0">
                        <a:solidFill>
                          <a:schemeClr val="tx1"/>
                        </a:solidFill>
                      </a:endParaRPr>
                    </a:p>
                    <a:p>
                      <a:pPr>
                        <a:lnSpc>
                          <a:spcPts val="1500"/>
                        </a:lnSpc>
                      </a:pPr>
                      <a:r>
                        <a:rPr kumimoji="1" lang="en-US" altLang="ja-JP" sz="1200" b="0" dirty="0">
                          <a:solidFill>
                            <a:schemeClr val="tx1"/>
                          </a:solidFill>
                        </a:rPr>
                        <a:t>《</a:t>
                      </a:r>
                      <a:r>
                        <a:rPr kumimoji="1" lang="ja-JP" altLang="en-US" sz="1200" b="0" u="sng" dirty="0">
                          <a:solidFill>
                            <a:schemeClr val="tx1"/>
                          </a:solidFill>
                        </a:rPr>
                        <a:t>市町村支援</a:t>
                      </a:r>
                      <a:r>
                        <a:rPr kumimoji="1" lang="en-US" altLang="ja-JP" sz="1200" b="0" dirty="0">
                          <a:solidFill>
                            <a:schemeClr val="tx1"/>
                          </a:solidFill>
                        </a:rPr>
                        <a:t>》</a:t>
                      </a:r>
                    </a:p>
                    <a:p>
                      <a:pPr>
                        <a:lnSpc>
                          <a:spcPts val="1500"/>
                        </a:lnSpc>
                      </a:pPr>
                      <a:r>
                        <a:rPr kumimoji="1" lang="ja-JP" altLang="en-US" sz="1100" b="0" dirty="0">
                          <a:solidFill>
                            <a:schemeClr val="tx1"/>
                          </a:solidFill>
                        </a:rPr>
                        <a:t>■大阪府学校歯科保健研究大会での実践発表会への</a:t>
                      </a:r>
                      <a:r>
                        <a:rPr kumimoji="1" lang="ja-JP" altLang="en-US" sz="1100" b="0" dirty="0">
                          <a:solidFill>
                            <a:schemeClr val="tx1"/>
                          </a:solidFill>
                          <a:latin typeface="+mn-ea"/>
                          <a:ea typeface="+mn-ea"/>
                        </a:rPr>
                        <a:t>指導助言</a:t>
                      </a:r>
                      <a:endParaRPr kumimoji="1" lang="en-US" altLang="ja-JP" sz="1100" b="0" dirty="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rPr>
                        <a:t>■学校保健主管課長会等での情報提供</a:t>
                      </a:r>
                      <a:endParaRPr kumimoji="1" lang="en-US" altLang="ja-JP" sz="1100" b="0" dirty="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mn-ea"/>
                          <a:ea typeface="+mn-ea"/>
                        </a:rPr>
                        <a:t>■令和５年度全国学校歯科保健研究大会（大阪開催）への事業協力</a:t>
                      </a:r>
                      <a:endParaRPr kumimoji="1" lang="en-US" altLang="ja-JP" sz="1100" b="0" dirty="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00" b="0" dirty="0">
                          <a:solidFill>
                            <a:schemeClr val="tx1"/>
                          </a:solidFill>
                        </a:rPr>
                        <a:t>■（再掲）大阪府歯科口腔保健推進連絡会、口腔保健支援センター、大阪府市町村歯科口腔保健実態調査</a:t>
                      </a:r>
                      <a:endParaRPr kumimoji="1" lang="en-US" altLang="ja-JP" sz="1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73774274"/>
                  </a:ext>
                </a:extLst>
              </a:tr>
              <a:tr h="6629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dirty="0">
                          <a:solidFill>
                            <a:schemeClr val="bg1"/>
                          </a:solidFill>
                        </a:rPr>
                        <a:t>今後の</a:t>
                      </a:r>
                      <a:endParaRPr kumimoji="1" lang="en-US" altLang="ja-JP" b="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dirty="0">
                          <a:solidFill>
                            <a:schemeClr val="bg1"/>
                          </a:solidFill>
                        </a:rPr>
                        <a:t>取組予定</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200" b="0" dirty="0">
                          <a:solidFill>
                            <a:schemeClr val="tx1"/>
                          </a:solidFill>
                          <a:latin typeface="+mn-ea"/>
                          <a:ea typeface="+mn-ea"/>
                        </a:rPr>
                        <a:t>《</a:t>
                      </a:r>
                      <a:r>
                        <a:rPr kumimoji="1" lang="ja-JP" altLang="en-US" sz="1200" b="0" u="sng" dirty="0">
                          <a:solidFill>
                            <a:schemeClr val="tx1"/>
                          </a:solidFill>
                          <a:latin typeface="+mn-ea"/>
                          <a:ea typeface="+mn-ea"/>
                        </a:rPr>
                        <a:t>課題</a:t>
                      </a:r>
                      <a:r>
                        <a:rPr kumimoji="1" lang="en-US" altLang="ja-JP" sz="1200" b="0" dirty="0">
                          <a:solidFill>
                            <a:schemeClr val="tx1"/>
                          </a:solidFill>
                          <a:latin typeface="+mn-ea"/>
                          <a:ea typeface="+mn-ea"/>
                        </a:rPr>
                        <a:t>》</a:t>
                      </a: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mn-ea"/>
                          <a:ea typeface="+mn-ea"/>
                        </a:rPr>
                        <a:t>■コンクール等に参加する学校・園が限定</a:t>
                      </a:r>
                      <a:endParaRPr kumimoji="1" lang="en-US" altLang="ja-JP" sz="1100" b="0" dirty="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mn-ea"/>
                          <a:ea typeface="+mn-ea"/>
                        </a:rPr>
                        <a:t>■ホームページを閲覧するなどの自発的な動きをしない府民への働きかけ</a:t>
                      </a:r>
                      <a:endParaRPr kumimoji="1" lang="en-US" altLang="ja-JP" sz="1100" b="0" dirty="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mn-ea"/>
                          <a:ea typeface="+mn-ea"/>
                        </a:rPr>
                        <a:t>　（内容：むし歯予防、適切な食習慣、適切な生活習慣等）</a:t>
                      </a:r>
                      <a:endParaRPr kumimoji="1" lang="en-US" altLang="ja-JP" sz="1100" b="0" dirty="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mn-ea"/>
                          <a:ea typeface="+mn-ea"/>
                        </a:rPr>
                        <a:t>■歯科保健の推進にかかる多職種との連携</a:t>
                      </a:r>
                      <a:endParaRPr kumimoji="1" lang="en-US" altLang="ja-JP" sz="1100" b="0" dirty="0">
                        <a:solidFill>
                          <a:schemeClr val="tx1"/>
                        </a:solidFill>
                        <a:latin typeface="+mn-ea"/>
                        <a:ea typeface="+mn-ea"/>
                      </a:endParaRPr>
                    </a:p>
                    <a:p>
                      <a:pPr>
                        <a:lnSpc>
                          <a:spcPts val="1500"/>
                        </a:lnSpc>
                      </a:pPr>
                      <a:endParaRPr kumimoji="1" lang="en-US" altLang="ja-JP" sz="1100" b="0" dirty="0">
                        <a:solidFill>
                          <a:schemeClr val="tx1"/>
                        </a:solidFill>
                        <a:latin typeface="+mn-ea"/>
                        <a:ea typeface="+mn-ea"/>
                      </a:endParaRPr>
                    </a:p>
                    <a:p>
                      <a:pPr>
                        <a:lnSpc>
                          <a:spcPts val="1500"/>
                        </a:lnSpc>
                      </a:pPr>
                      <a:r>
                        <a:rPr kumimoji="1" lang="en-US" altLang="ja-JP" sz="1200" b="0" dirty="0">
                          <a:solidFill>
                            <a:schemeClr val="tx1"/>
                          </a:solidFill>
                          <a:latin typeface="+mn-ea"/>
                          <a:ea typeface="+mn-ea"/>
                        </a:rPr>
                        <a:t>《</a:t>
                      </a:r>
                      <a:r>
                        <a:rPr kumimoji="1" lang="ja-JP" altLang="en-US" sz="1200" b="0" u="sng" dirty="0">
                          <a:solidFill>
                            <a:schemeClr val="tx1"/>
                          </a:solidFill>
                          <a:latin typeface="+mn-ea"/>
                          <a:ea typeface="+mn-ea"/>
                        </a:rPr>
                        <a:t>次年度の取組</a:t>
                      </a:r>
                      <a:r>
                        <a:rPr kumimoji="1" lang="en-US" altLang="ja-JP" sz="1200" b="0" dirty="0">
                          <a:solidFill>
                            <a:schemeClr val="tx1"/>
                          </a:solidFill>
                          <a:latin typeface="+mn-ea"/>
                          <a:ea typeface="+mn-ea"/>
                        </a:rPr>
                        <a:t>》</a:t>
                      </a: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mn-ea"/>
                          <a:ea typeface="+mn-ea"/>
                        </a:rPr>
                        <a:t>■各種研修等の機会を通じて、学校保健関係教職員へコンクール等の周知</a:t>
                      </a:r>
                      <a:endParaRPr kumimoji="1" lang="en-US" altLang="ja-JP" sz="1100" b="0" dirty="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mn-ea"/>
                          <a:ea typeface="+mn-ea"/>
                        </a:rPr>
                        <a:t>■様々な機会を通じて情報提供や支援等を実施</a:t>
                      </a:r>
                      <a:endParaRPr kumimoji="1" lang="en-US" altLang="ja-JP" sz="1100" b="0" dirty="0">
                        <a:solidFill>
                          <a:schemeClr val="tx1"/>
                        </a:solidFill>
                        <a:latin typeface="+mn-ea"/>
                        <a:ea typeface="+mn-ea"/>
                      </a:endParaRPr>
                    </a:p>
                    <a:p>
                      <a:pPr>
                        <a:lnSpc>
                          <a:spcPts val="1500"/>
                        </a:lnSpc>
                      </a:pPr>
                      <a:r>
                        <a:rPr kumimoji="1" lang="ja-JP" altLang="en-US" sz="1100" b="0" dirty="0">
                          <a:solidFill>
                            <a:schemeClr val="tx1"/>
                          </a:solidFill>
                          <a:latin typeface="+mn-ea"/>
                          <a:ea typeface="+mn-ea"/>
                        </a:rPr>
                        <a:t>■「アスマイル」、府の広報媒体、公民連携の枠組みを活用し、幅広い世代の府民への啓発</a:t>
                      </a:r>
                      <a:endParaRPr kumimoji="1" lang="en-US" altLang="ja-JP" sz="1100" b="0" dirty="0">
                        <a:solidFill>
                          <a:schemeClr val="tx1"/>
                        </a:solidFill>
                        <a:latin typeface="+mn-ea"/>
                        <a:ea typeface="+mn-ea"/>
                      </a:endParaRPr>
                    </a:p>
                    <a:p>
                      <a:pPr>
                        <a:lnSpc>
                          <a:spcPts val="1500"/>
                        </a:lnSpc>
                      </a:pPr>
                      <a:r>
                        <a:rPr kumimoji="1" lang="ja-JP" altLang="en-US" sz="1100" b="0" dirty="0">
                          <a:solidFill>
                            <a:schemeClr val="tx1"/>
                          </a:solidFill>
                          <a:latin typeface="+mn-ea"/>
                          <a:ea typeface="+mn-ea"/>
                        </a:rPr>
                        <a:t>■口腔保健支援センター</a:t>
                      </a:r>
                      <a:r>
                        <a:rPr kumimoji="1" lang="ja-JP" altLang="en-US" sz="1100" b="0" strike="noStrike" dirty="0">
                          <a:solidFill>
                            <a:schemeClr val="tx1"/>
                          </a:solidFill>
                          <a:latin typeface="+mn-ea"/>
                          <a:ea typeface="+mn-ea"/>
                        </a:rPr>
                        <a:t>による市町村支援を継続</a:t>
                      </a:r>
                      <a:endParaRPr kumimoji="1" lang="en-US" altLang="ja-JP"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8342977"/>
                  </a:ext>
                </a:extLst>
              </a:tr>
              <a:tr h="6629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rPr>
                        <a:t>最終予算</a:t>
                      </a:r>
                      <a:endParaRPr kumimoji="1" lang="en-US" altLang="ja-JP" sz="1600" b="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baseline="0" dirty="0">
                          <a:solidFill>
                            <a:schemeClr val="bg1"/>
                          </a:solidFill>
                          <a:latin typeface="+mn-ea"/>
                          <a:ea typeface="+mn-ea"/>
                        </a:rPr>
                        <a:t>（主要事業）</a:t>
                      </a:r>
                      <a:endParaRPr kumimoji="1" lang="ja-JP" alt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500"/>
                        </a:lnSpc>
                      </a:pPr>
                      <a:r>
                        <a:rPr kumimoji="1" lang="ja-JP" altLang="en-US" sz="1100" dirty="0">
                          <a:solidFill>
                            <a:schemeClr val="tx1"/>
                          </a:solidFill>
                          <a:latin typeface="+mn-ea"/>
                          <a:ea typeface="+mn-ea"/>
                        </a:rPr>
                        <a:t>生涯歯科保健推進事業（</a:t>
                      </a:r>
                      <a:r>
                        <a:rPr kumimoji="1" lang="en-US" altLang="ja-JP" sz="1100" dirty="0">
                          <a:solidFill>
                            <a:schemeClr val="tx1"/>
                          </a:solidFill>
                          <a:latin typeface="+mn-ea"/>
                          <a:ea typeface="+mn-ea"/>
                        </a:rPr>
                        <a:t>1,809</a:t>
                      </a:r>
                      <a:r>
                        <a:rPr kumimoji="1" lang="ja-JP" altLang="en-US" sz="1100" dirty="0">
                          <a:solidFill>
                            <a:schemeClr val="tx1"/>
                          </a:solidFill>
                          <a:latin typeface="+mn-ea"/>
                          <a:ea typeface="+mn-ea"/>
                        </a:rPr>
                        <a:t>千円）、大阪府歯科口腔保健計画推進事業（</a:t>
                      </a:r>
                      <a:r>
                        <a:rPr kumimoji="1" lang="en-US" altLang="ja-JP" sz="1100" dirty="0">
                          <a:solidFill>
                            <a:schemeClr val="tx1"/>
                          </a:solidFill>
                          <a:latin typeface="+mn-ea"/>
                          <a:ea typeface="+mn-ea"/>
                        </a:rPr>
                        <a:t>5,206</a:t>
                      </a:r>
                      <a:r>
                        <a:rPr kumimoji="1" lang="ja-JP" altLang="en-US" sz="1100" dirty="0">
                          <a:solidFill>
                            <a:schemeClr val="tx1"/>
                          </a:solidFill>
                          <a:latin typeface="+mn-ea"/>
                          <a:ea typeface="+mn-ea"/>
                        </a:rPr>
                        <a:t>千円）</a:t>
                      </a:r>
                      <a:endParaRPr kumimoji="1" lang="en-US" altLang="ja-JP" sz="1100" dirty="0">
                        <a:solidFill>
                          <a:schemeClr val="tx1"/>
                        </a:solidFill>
                        <a:latin typeface="+mn-ea"/>
                        <a:ea typeface="+mn-ea"/>
                      </a:endParaRPr>
                    </a:p>
                    <a:p>
                      <a:pPr>
                        <a:lnSpc>
                          <a:spcPts val="1500"/>
                        </a:lnSpc>
                      </a:pPr>
                      <a:r>
                        <a:rPr kumimoji="1" lang="ja-JP" altLang="en-US" sz="1100" dirty="0">
                          <a:solidFill>
                            <a:schemeClr val="tx1"/>
                          </a:solidFill>
                          <a:latin typeface="+mn-ea"/>
                          <a:ea typeface="+mn-ea"/>
                        </a:rPr>
                        <a:t>８０２０運動推進特別事業（</a:t>
                      </a:r>
                      <a:r>
                        <a:rPr kumimoji="1" lang="en-US" altLang="ja-JP" sz="1100" dirty="0">
                          <a:solidFill>
                            <a:schemeClr val="tx1"/>
                          </a:solidFill>
                          <a:latin typeface="+mn-ea"/>
                          <a:ea typeface="+mn-ea"/>
                        </a:rPr>
                        <a:t>2,515</a:t>
                      </a:r>
                      <a:r>
                        <a:rPr kumimoji="1" lang="ja-JP" altLang="en-US" sz="1100" dirty="0">
                          <a:solidFill>
                            <a:schemeClr val="tx1"/>
                          </a:solidFill>
                          <a:latin typeface="+mn-ea"/>
                          <a:ea typeface="+mn-ea"/>
                        </a:rPr>
                        <a:t>千円）</a:t>
                      </a:r>
                      <a:endParaRPr kumimoji="1" lang="en-US" altLang="ja-JP" sz="11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7876547"/>
                  </a:ext>
                </a:extLst>
              </a:tr>
            </a:tbl>
          </a:graphicData>
        </a:graphic>
      </p:graphicFrame>
      <p:sp>
        <p:nvSpPr>
          <p:cNvPr id="19" name="角丸四角形 18"/>
          <p:cNvSpPr/>
          <p:nvPr/>
        </p:nvSpPr>
        <p:spPr>
          <a:xfrm>
            <a:off x="660320" y="2526282"/>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lvl="0" algn="ctr">
              <a:defRPr/>
            </a:pPr>
            <a:r>
              <a:rPr kumimoji="1" lang="ja-JP" altLang="en-US" sz="1100" b="1" spc="-100" dirty="0">
                <a:ln w="0"/>
                <a:solidFill>
                  <a:srgbClr val="193F61"/>
                </a:solidFill>
                <a:latin typeface="游ゴシック" panose="020B0400000000000000" pitchFamily="50" charset="-128"/>
              </a:rPr>
              <a:t>本年度評価</a:t>
            </a:r>
            <a:endParaRPr kumimoji="1" lang="en-US" altLang="ja-JP" sz="1100" b="1" spc="-100" dirty="0">
              <a:ln w="0"/>
              <a:solidFill>
                <a:srgbClr val="193F61"/>
              </a:solidFill>
              <a:latin typeface="游ゴシック" panose="020B0400000000000000" pitchFamily="50" charset="-128"/>
            </a:endParaRPr>
          </a:p>
          <a:p>
            <a:pPr lvl="0" algn="ctr">
              <a:defRPr/>
            </a:pPr>
            <a:endParaRPr kumimoji="1" lang="en-US" altLang="ja-JP" sz="500" b="1" spc="-100" dirty="0">
              <a:ln w="0"/>
              <a:solidFill>
                <a:srgbClr val="193F61"/>
              </a:solidFill>
              <a:latin typeface="游ゴシック" panose="020B0400000000000000" pitchFamily="50" charset="-128"/>
            </a:endParaRPr>
          </a:p>
          <a:p>
            <a:pPr lvl="0" algn="ctr">
              <a:lnSpc>
                <a:spcPts val="1600"/>
              </a:lnSpc>
              <a:defRPr/>
            </a:pPr>
            <a:r>
              <a:rPr kumimoji="1" lang="ja-JP" altLang="en-US" sz="1400" b="1" spc="-100" dirty="0">
                <a:ln w="0"/>
                <a:solidFill>
                  <a:srgbClr val="193F61"/>
                </a:solidFill>
                <a:latin typeface="游ゴシック" panose="020B0400000000000000" pitchFamily="50" charset="-128"/>
              </a:rPr>
              <a:t>概ね</a:t>
            </a:r>
            <a:endParaRPr kumimoji="1" lang="en-US" altLang="ja-JP" sz="1400" b="1" spc="-100" dirty="0">
              <a:ln w="0"/>
              <a:solidFill>
                <a:srgbClr val="193F61"/>
              </a:solidFill>
              <a:latin typeface="游ゴシック" panose="020B0400000000000000" pitchFamily="50" charset="-128"/>
            </a:endParaRPr>
          </a:p>
          <a:p>
            <a:pPr lvl="0" algn="ctr">
              <a:lnSpc>
                <a:spcPts val="1600"/>
              </a:lnSpc>
              <a:defRPr/>
            </a:pPr>
            <a:r>
              <a:rPr kumimoji="1" lang="ja-JP" altLang="en-US" sz="1400" b="1" spc="-250" dirty="0">
                <a:ln w="0"/>
                <a:solidFill>
                  <a:srgbClr val="193F61"/>
                </a:solidFill>
                <a:latin typeface="游ゴシック" panose="020B0400000000000000" pitchFamily="50" charset="-128"/>
              </a:rPr>
              <a:t>予定</a:t>
            </a:r>
            <a:r>
              <a:rPr kumimoji="1" lang="ja-JP" altLang="en-US" sz="1400" b="1" spc="-350" dirty="0">
                <a:ln w="0"/>
                <a:solidFill>
                  <a:srgbClr val="193F61"/>
                </a:solidFill>
                <a:latin typeface="游ゴシック" panose="020B0400000000000000" pitchFamily="50" charset="-128"/>
              </a:rPr>
              <a:t>どおり</a:t>
            </a: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46</a:t>
            </a:fld>
            <a:endParaRPr kumimoji="1" lang="ja-JP" altLang="en-US"/>
          </a:p>
        </p:txBody>
      </p:sp>
    </p:spTree>
    <p:extLst>
      <p:ext uri="{BB962C8B-B14F-4D97-AF65-F5344CB8AC3E}">
        <p14:creationId xmlns:p14="http://schemas.microsoft.com/office/powerpoint/2010/main" val="25484360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0"/>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１　歯科疾患の予防・早期発見、口の機能の維持向上</a:t>
            </a:r>
          </a:p>
        </p:txBody>
      </p:sp>
      <p:sp>
        <p:nvSpPr>
          <p:cNvPr id="8" name="正方形/長方形 7"/>
          <p:cNvSpPr/>
          <p:nvPr/>
        </p:nvSpPr>
        <p:spPr>
          <a:xfrm>
            <a:off x="268310" y="873962"/>
            <a:ext cx="9369380" cy="582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8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rPr>
              <a:t>計画Ｐ</a:t>
            </a:r>
            <a:r>
              <a:rPr kumimoji="1" lang="en-US" altLang="ja-JP" sz="18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rPr>
              <a:t>59</a:t>
            </a:r>
            <a:endPar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graphicFrame>
        <p:nvGraphicFramePr>
          <p:cNvPr id="19" name="表 18"/>
          <p:cNvGraphicFramePr>
            <a:graphicFrameLocks noGrp="1"/>
          </p:cNvGraphicFramePr>
          <p:nvPr/>
        </p:nvGraphicFramePr>
        <p:xfrm>
          <a:off x="691204" y="4565648"/>
          <a:ext cx="8534283" cy="1941767"/>
        </p:xfrm>
        <a:graphic>
          <a:graphicData uri="http://schemas.openxmlformats.org/drawingml/2006/table">
            <a:tbl>
              <a:tblPr firstRow="1" firstCol="1" bandRow="1">
                <a:tableStyleId>{5C22544A-7EE6-4342-B048-85BDC9FD1C3A}</a:tableStyleId>
              </a:tblPr>
              <a:tblGrid>
                <a:gridCol w="332371">
                  <a:extLst>
                    <a:ext uri="{9D8B030D-6E8A-4147-A177-3AD203B41FA5}">
                      <a16:colId xmlns:a16="http://schemas.microsoft.com/office/drawing/2014/main" val="20000"/>
                    </a:ext>
                  </a:extLst>
                </a:gridCol>
                <a:gridCol w="3316206">
                  <a:extLst>
                    <a:ext uri="{9D8B030D-6E8A-4147-A177-3AD203B41FA5}">
                      <a16:colId xmlns:a16="http://schemas.microsoft.com/office/drawing/2014/main" val="20001"/>
                    </a:ext>
                  </a:extLst>
                </a:gridCol>
                <a:gridCol w="1739973">
                  <a:extLst>
                    <a:ext uri="{9D8B030D-6E8A-4147-A177-3AD203B41FA5}">
                      <a16:colId xmlns:a16="http://schemas.microsoft.com/office/drawing/2014/main" val="20002"/>
                    </a:ext>
                  </a:extLst>
                </a:gridCol>
                <a:gridCol w="1971033">
                  <a:extLst>
                    <a:ext uri="{9D8B030D-6E8A-4147-A177-3AD203B41FA5}">
                      <a16:colId xmlns:a16="http://schemas.microsoft.com/office/drawing/2014/main" val="3296687758"/>
                    </a:ext>
                  </a:extLst>
                </a:gridCol>
                <a:gridCol w="1174700">
                  <a:extLst>
                    <a:ext uri="{9D8B030D-6E8A-4147-A177-3AD203B41FA5}">
                      <a16:colId xmlns:a16="http://schemas.microsoft.com/office/drawing/2014/main" val="20003"/>
                    </a:ext>
                  </a:extLst>
                </a:gridCol>
              </a:tblGrid>
              <a:tr h="325313">
                <a:tc>
                  <a:txBody>
                    <a:bodyPr/>
                    <a:lstStyle/>
                    <a:p>
                      <a:pPr algn="ctr" fontAlgn="auto">
                        <a:lnSpc>
                          <a:spcPts val="1600"/>
                        </a:lnSpc>
                        <a:spcAft>
                          <a:spcPts val="0"/>
                        </a:spcAft>
                      </a:pPr>
                      <a:r>
                        <a:rPr lang="ja-JP" sz="1400" baseline="0" dirty="0">
                          <a:effectLst/>
                          <a:latin typeface="游ゴシック" panose="020B0400000000000000" pitchFamily="50" charset="-128"/>
                          <a:ea typeface="游ゴシック" panose="020B0400000000000000" pitchFamily="50" charset="-128"/>
                        </a:rPr>
                        <a:t>　</a:t>
                      </a:r>
                      <a:endParaRPr lang="ja-JP" sz="14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altLang="en-US" sz="1200" kern="100" baseline="0" dirty="0">
                          <a:effectLst/>
                          <a:latin typeface="游ゴシック" panose="020B0400000000000000" pitchFamily="50" charset="-128"/>
                          <a:ea typeface="游ゴシック" panose="020B0400000000000000" pitchFamily="50" charset="-128"/>
                        </a:rPr>
                        <a:t>個別目標</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aseline="0" dirty="0">
                          <a:effectLst/>
                          <a:latin typeface="游ゴシック" panose="020B0400000000000000" pitchFamily="50" charset="-128"/>
                          <a:ea typeface="游ゴシック" panose="020B0400000000000000" pitchFamily="50" charset="-128"/>
                        </a:rPr>
                        <a:t>計画策定時</a:t>
                      </a:r>
                      <a:r>
                        <a:rPr lang="ja-JP" sz="1200" baseline="0" dirty="0">
                          <a:effectLst/>
                          <a:latin typeface="游ゴシック" panose="020B0400000000000000" pitchFamily="50" charset="-128"/>
                          <a:ea typeface="游ゴシック" panose="020B0400000000000000" pitchFamily="50" charset="-128"/>
                        </a:rPr>
                        <a:t>の状況</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aseline="0" dirty="0">
                          <a:solidFill>
                            <a:schemeClr val="bg1"/>
                          </a:solidFill>
                          <a:effectLst/>
                          <a:latin typeface="游ゴシック" panose="020B0400000000000000" pitchFamily="50" charset="-128"/>
                          <a:ea typeface="游ゴシック" panose="020B0400000000000000" pitchFamily="50" charset="-128"/>
                          <a:cs typeface="HG丸ｺﾞｼｯｸM-PRO"/>
                        </a:rPr>
                        <a:t>現在</a:t>
                      </a:r>
                      <a:r>
                        <a:rPr lang="ja-JP" altLang="en-US" sz="1200" baseline="0" dirty="0">
                          <a:solidFill>
                            <a:schemeClr val="bg1"/>
                          </a:solidFill>
                          <a:effectLst/>
                          <a:latin typeface="游ゴシック" panose="020B0400000000000000" pitchFamily="50" charset="-128"/>
                          <a:ea typeface="+mn-ea"/>
                          <a:cs typeface="HG丸ｺﾞｼｯｸM-PRO"/>
                        </a:rPr>
                        <a:t>の状況</a:t>
                      </a:r>
                      <a:endParaRPr lang="ja-JP" sz="1200" baseline="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baseline="0" dirty="0">
                          <a:effectLst/>
                          <a:latin typeface="游ゴシック" panose="020B0400000000000000" pitchFamily="50" charset="-128"/>
                          <a:ea typeface="游ゴシック" panose="020B0400000000000000" pitchFamily="50" charset="-128"/>
                        </a:rPr>
                        <a:t>2023</a:t>
                      </a:r>
                      <a:r>
                        <a:rPr lang="ja-JP" sz="1200" baseline="0" dirty="0">
                          <a:effectLst/>
                          <a:latin typeface="游ゴシック" panose="020B0400000000000000" pitchFamily="50" charset="-128"/>
                          <a:ea typeface="游ゴシック" panose="020B0400000000000000" pitchFamily="50" charset="-128"/>
                        </a:rPr>
                        <a:t>年度</a:t>
                      </a:r>
                      <a:endParaRPr lang="en-US" altLang="ja-JP" sz="1200" baseline="0" dirty="0">
                        <a:effectLst/>
                        <a:latin typeface="游ゴシック" panose="020B0400000000000000" pitchFamily="50" charset="-128"/>
                        <a:ea typeface="游ゴシック" panose="020B0400000000000000" pitchFamily="50" charset="-128"/>
                      </a:endParaRPr>
                    </a:p>
                    <a:p>
                      <a:pPr algn="ctr" fontAlgn="auto">
                        <a:lnSpc>
                          <a:spcPts val="1600"/>
                        </a:lnSpc>
                        <a:spcAft>
                          <a:spcPts val="0"/>
                        </a:spcAft>
                      </a:pPr>
                      <a:r>
                        <a:rPr lang="ja-JP" sz="1200" baseline="0" dirty="0">
                          <a:effectLst/>
                          <a:latin typeface="游ゴシック" panose="020B0400000000000000" pitchFamily="50" charset="-128"/>
                          <a:ea typeface="游ゴシック" panose="020B0400000000000000" pitchFamily="50" charset="-128"/>
                        </a:rPr>
                        <a:t>の目標</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555207">
                <a:tc>
                  <a:txBody>
                    <a:bodyPr/>
                    <a:lstStyle/>
                    <a:p>
                      <a:pPr algn="ctr" fontAlgn="auto">
                        <a:lnSpc>
                          <a:spcPts val="1600"/>
                        </a:lnSpc>
                        <a:spcAft>
                          <a:spcPts val="0"/>
                        </a:spcAft>
                      </a:pPr>
                      <a:r>
                        <a:rPr lang="ja-JP" altLang="en-US" sz="1400" baseline="0" dirty="0">
                          <a:solidFill>
                            <a:schemeClr val="lt1"/>
                          </a:solidFill>
                          <a:effectLst/>
                          <a:latin typeface="游ゴシック" panose="020B0400000000000000" pitchFamily="50" charset="-128"/>
                          <a:ea typeface="游ゴシック" panose="020B0400000000000000" pitchFamily="50" charset="-128"/>
                          <a:cs typeface="+mn-cs"/>
                        </a:rPr>
                        <a:t>４</a:t>
                      </a:r>
                      <a:endParaRPr lang="ja-JP" sz="14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altLang="en-US" sz="1200" b="1" baseline="0" dirty="0">
                          <a:effectLst/>
                          <a:latin typeface="游ゴシック" panose="020B0400000000000000" pitchFamily="50" charset="-128"/>
                          <a:ea typeface="游ゴシック" panose="020B0400000000000000" pitchFamily="50" charset="-128"/>
                        </a:rPr>
                        <a:t>むし歯治療が必要な者の割合（</a:t>
                      </a:r>
                      <a:r>
                        <a:rPr lang="en-US" altLang="ja-JP" sz="1200" b="1" baseline="0" dirty="0">
                          <a:effectLst/>
                          <a:latin typeface="游ゴシック" panose="020B0400000000000000" pitchFamily="50" charset="-128"/>
                          <a:ea typeface="游ゴシック" panose="020B0400000000000000" pitchFamily="50" charset="-128"/>
                        </a:rPr>
                        <a:t>40</a:t>
                      </a:r>
                      <a:r>
                        <a:rPr lang="ja-JP" altLang="en-US" sz="1200" b="1" baseline="0" dirty="0">
                          <a:effectLst/>
                          <a:latin typeface="游ゴシック" panose="020B0400000000000000" pitchFamily="50" charset="-128"/>
                          <a:ea typeface="游ゴシック" panose="020B0400000000000000" pitchFamily="50" charset="-128"/>
                        </a:rPr>
                        <a:t>歳）</a:t>
                      </a:r>
                      <a:endParaRPr lang="ja-JP" sz="1200" b="1" baseline="0" dirty="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effectLst/>
                          <a:latin typeface="游ゴシック" panose="020B0400000000000000" pitchFamily="50" charset="-128"/>
                          <a:ea typeface="游ゴシック" panose="020B0400000000000000" pitchFamily="50" charset="-128"/>
                        </a:rPr>
                        <a:t>36.9</a:t>
                      </a:r>
                      <a:r>
                        <a:rPr lang="ja-JP" sz="1200" b="1" baseline="0" dirty="0">
                          <a:effectLst/>
                          <a:latin typeface="游ゴシック" panose="020B0400000000000000" pitchFamily="50" charset="-128"/>
                          <a:ea typeface="游ゴシック" panose="020B0400000000000000" pitchFamily="50" charset="-128"/>
                        </a:rPr>
                        <a:t>％</a:t>
                      </a:r>
                    </a:p>
                    <a:p>
                      <a:pPr algn="ctr" fontAlgn="auto">
                        <a:lnSpc>
                          <a:spcPts val="1600"/>
                        </a:lnSpc>
                        <a:spcAft>
                          <a:spcPts val="0"/>
                        </a:spcAft>
                      </a:pPr>
                      <a:r>
                        <a:rPr lang="ja-JP" sz="1200" b="1" baseline="0" dirty="0">
                          <a:effectLst/>
                          <a:latin typeface="游ゴシック" panose="020B0400000000000000" pitchFamily="50" charset="-128"/>
                          <a:ea typeface="游ゴシック" panose="020B0400000000000000" pitchFamily="50" charset="-128"/>
                        </a:rPr>
                        <a:t>【平成</a:t>
                      </a:r>
                      <a:r>
                        <a:rPr lang="en-US" sz="1200" b="1" baseline="0" dirty="0">
                          <a:effectLst/>
                          <a:latin typeface="游ゴシック" panose="020B0400000000000000" pitchFamily="50" charset="-128"/>
                          <a:ea typeface="游ゴシック" panose="020B0400000000000000" pitchFamily="50" charset="-128"/>
                        </a:rPr>
                        <a:t>2</a:t>
                      </a:r>
                      <a:r>
                        <a:rPr lang="en-US" altLang="ja-JP" sz="1200" b="1" baseline="0" dirty="0">
                          <a:effectLst/>
                          <a:latin typeface="游ゴシック" panose="020B0400000000000000" pitchFamily="50" charset="-128"/>
                          <a:ea typeface="游ゴシック" panose="020B0400000000000000" pitchFamily="50" charset="-128"/>
                        </a:rPr>
                        <a:t>7</a:t>
                      </a:r>
                      <a:r>
                        <a:rPr lang="ja-JP" sz="1200" b="1" baseline="0" dirty="0">
                          <a:effectLst/>
                          <a:latin typeface="游ゴシック" panose="020B0400000000000000" pitchFamily="50" charset="-128"/>
                          <a:ea typeface="游ゴシック" panose="020B0400000000000000" pitchFamily="50" charset="-128"/>
                        </a:rPr>
                        <a:t>（</a:t>
                      </a:r>
                      <a:r>
                        <a:rPr lang="en-US" sz="1200" b="1" baseline="0" dirty="0">
                          <a:effectLst/>
                          <a:latin typeface="游ゴシック" panose="020B0400000000000000" pitchFamily="50" charset="-128"/>
                          <a:ea typeface="游ゴシック" panose="020B0400000000000000" pitchFamily="50" charset="-128"/>
                        </a:rPr>
                        <a:t>201</a:t>
                      </a:r>
                      <a:r>
                        <a:rPr lang="en-US" altLang="ja-JP" sz="1200" b="1" baseline="0" dirty="0">
                          <a:effectLst/>
                          <a:latin typeface="游ゴシック" panose="020B0400000000000000" pitchFamily="50" charset="-128"/>
                          <a:ea typeface="游ゴシック" panose="020B0400000000000000" pitchFamily="50" charset="-128"/>
                        </a:rPr>
                        <a:t>5</a:t>
                      </a:r>
                      <a:r>
                        <a:rPr lang="ja-JP" sz="1200" b="1" baseline="0" dirty="0">
                          <a:effectLst/>
                          <a:latin typeface="游ゴシック" panose="020B0400000000000000" pitchFamily="50" charset="-128"/>
                          <a:ea typeface="游ゴシック" panose="020B0400000000000000" pitchFamily="50" charset="-128"/>
                        </a:rPr>
                        <a:t>）年】</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solidFill>
                            <a:schemeClr val="tx1"/>
                          </a:solidFill>
                          <a:effectLst/>
                          <a:latin typeface="游ゴシック" panose="020B0400000000000000" pitchFamily="50" charset="-128"/>
                          <a:ea typeface="+mn-ea"/>
                        </a:rPr>
                        <a:t>27.9</a:t>
                      </a:r>
                      <a:r>
                        <a:rPr lang="ja-JP" sz="1200" b="1" baseline="0" dirty="0">
                          <a:solidFill>
                            <a:schemeClr val="tx1"/>
                          </a:solidFill>
                          <a:effectLst/>
                          <a:latin typeface="游ゴシック" panose="020B0400000000000000" pitchFamily="50" charset="-128"/>
                          <a:ea typeface="游ゴシック" panose="020B0400000000000000" pitchFamily="50" charset="-128"/>
                        </a:rPr>
                        <a:t>％</a:t>
                      </a:r>
                    </a:p>
                    <a:p>
                      <a:pPr algn="ctr" fontAlgn="auto">
                        <a:lnSpc>
                          <a:spcPts val="1600"/>
                        </a:lnSpc>
                        <a:spcAft>
                          <a:spcPts val="0"/>
                        </a:spcAft>
                      </a:pPr>
                      <a:r>
                        <a:rPr lang="ja-JP" sz="1200" b="1" baseline="0" dirty="0">
                          <a:solidFill>
                            <a:schemeClr val="tx1"/>
                          </a:solidFill>
                          <a:effectLst/>
                          <a:latin typeface="游ゴシック" panose="020B0400000000000000" pitchFamily="50" charset="-128"/>
                          <a:ea typeface="游ゴシック" panose="020B0400000000000000" pitchFamily="50" charset="-128"/>
                        </a:rPr>
                        <a:t>【</a:t>
                      </a:r>
                      <a:r>
                        <a:rPr lang="ja-JP" altLang="en-US" sz="1200" b="1" baseline="0" dirty="0">
                          <a:solidFill>
                            <a:schemeClr val="tx1"/>
                          </a:solidFill>
                          <a:effectLst/>
                          <a:latin typeface="游ゴシック" panose="020B0400000000000000" pitchFamily="50" charset="-128"/>
                          <a:ea typeface="游ゴシック" panose="020B0400000000000000" pitchFamily="50" charset="-128"/>
                        </a:rPr>
                        <a:t>令和</a:t>
                      </a:r>
                      <a:r>
                        <a:rPr lang="en-US" altLang="ja-JP" sz="1200" b="1" baseline="0" dirty="0">
                          <a:solidFill>
                            <a:schemeClr val="tx1"/>
                          </a:solidFill>
                          <a:effectLst/>
                          <a:latin typeface="游ゴシック" panose="020B0400000000000000" pitchFamily="50" charset="-128"/>
                          <a:ea typeface="游ゴシック" panose="020B0400000000000000" pitchFamily="50" charset="-128"/>
                        </a:rPr>
                        <a:t>3</a:t>
                      </a:r>
                      <a:r>
                        <a:rPr lang="ja-JP" sz="1200" b="1" baseline="0" dirty="0">
                          <a:solidFill>
                            <a:schemeClr val="tx1"/>
                          </a:solidFill>
                          <a:effectLst/>
                          <a:latin typeface="游ゴシック" panose="020B0400000000000000" pitchFamily="50" charset="-128"/>
                          <a:ea typeface="游ゴシック" panose="020B0400000000000000" pitchFamily="50" charset="-128"/>
                        </a:rPr>
                        <a:t>（</a:t>
                      </a:r>
                      <a:r>
                        <a:rPr lang="en-US" sz="1200" b="1" baseline="0" dirty="0">
                          <a:solidFill>
                            <a:schemeClr val="tx1"/>
                          </a:solidFill>
                          <a:effectLst/>
                          <a:latin typeface="游ゴシック" panose="020B0400000000000000" pitchFamily="50" charset="-128"/>
                          <a:ea typeface="游ゴシック" panose="020B0400000000000000" pitchFamily="50" charset="-128"/>
                        </a:rPr>
                        <a:t>2021</a:t>
                      </a:r>
                      <a:r>
                        <a:rPr lang="ja-JP" sz="1200" b="1" baseline="0" dirty="0">
                          <a:solidFill>
                            <a:schemeClr val="tx1"/>
                          </a:solidFill>
                          <a:effectLst/>
                          <a:latin typeface="游ゴシック" panose="020B0400000000000000" pitchFamily="50" charset="-128"/>
                          <a:ea typeface="游ゴシック" panose="020B0400000000000000" pitchFamily="50" charset="-128"/>
                        </a:rPr>
                        <a:t>）年】</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solidFill>
                            <a:schemeClr val="dk1"/>
                          </a:solidFill>
                          <a:effectLst/>
                          <a:latin typeface="游ゴシック" panose="020B0400000000000000" pitchFamily="50" charset="-128"/>
                          <a:ea typeface="游ゴシック" panose="020B0400000000000000" pitchFamily="50" charset="-128"/>
                          <a:cs typeface="+mn-cs"/>
                        </a:rPr>
                        <a:t>30</a:t>
                      </a:r>
                      <a:r>
                        <a:rPr lang="ja-JP" altLang="en-US" sz="1200" b="1" baseline="0" dirty="0">
                          <a:solidFill>
                            <a:schemeClr val="dk1"/>
                          </a:solidFill>
                          <a:effectLst/>
                          <a:latin typeface="游ゴシック" panose="020B0400000000000000" pitchFamily="50" charset="-128"/>
                          <a:ea typeface="游ゴシック" panose="020B0400000000000000" pitchFamily="50" charset="-128"/>
                          <a:cs typeface="+mn-cs"/>
                        </a:rPr>
                        <a:t>％以下</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94271">
                <a:tc>
                  <a:txBody>
                    <a:bodyPr/>
                    <a:lstStyle/>
                    <a:p>
                      <a:pPr algn="ctr" fontAlgn="auto">
                        <a:lnSpc>
                          <a:spcPts val="1600"/>
                        </a:lnSpc>
                        <a:spcAft>
                          <a:spcPts val="0"/>
                        </a:spcAft>
                      </a:pPr>
                      <a:r>
                        <a:rPr lang="ja-JP" altLang="en-US" sz="1400" baseline="0" dirty="0">
                          <a:solidFill>
                            <a:schemeClr val="bg1"/>
                          </a:solidFill>
                          <a:effectLst/>
                          <a:latin typeface="游ゴシック" panose="020B0400000000000000" pitchFamily="50" charset="-128"/>
                          <a:ea typeface="游ゴシック" panose="020B0400000000000000" pitchFamily="50" charset="-128"/>
                          <a:cs typeface="HG丸ｺﾞｼｯｸM-PRO"/>
                        </a:rPr>
                        <a:t>５</a:t>
                      </a:r>
                      <a:endParaRPr lang="ja-JP" sz="1400" baseline="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altLang="en-US" sz="1200" b="1" baseline="0" dirty="0">
                          <a:effectLst/>
                          <a:latin typeface="游ゴシック" panose="020B0400000000000000" pitchFamily="50" charset="-128"/>
                          <a:ea typeface="游ゴシック" panose="020B0400000000000000" pitchFamily="50" charset="-128"/>
                        </a:rPr>
                        <a:t>歯周治療が必要な者の割合（</a:t>
                      </a:r>
                      <a:r>
                        <a:rPr lang="en-US" altLang="ja-JP" sz="1200" b="1" baseline="0" dirty="0">
                          <a:effectLst/>
                          <a:latin typeface="游ゴシック" panose="020B0400000000000000" pitchFamily="50" charset="-128"/>
                          <a:ea typeface="游ゴシック" panose="020B0400000000000000" pitchFamily="50" charset="-128"/>
                        </a:rPr>
                        <a:t>40</a:t>
                      </a:r>
                      <a:r>
                        <a:rPr lang="ja-JP" altLang="en-US" sz="1200" b="1" baseline="0" dirty="0">
                          <a:effectLst/>
                          <a:latin typeface="游ゴシック" panose="020B0400000000000000" pitchFamily="50" charset="-128"/>
                          <a:ea typeface="游ゴシック" panose="020B0400000000000000" pitchFamily="50" charset="-128"/>
                        </a:rPr>
                        <a:t>歳）</a:t>
                      </a:r>
                      <a:endParaRPr lang="ja-JP" altLang="ja-JP" sz="1200" b="1" baseline="0" dirty="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43.9</a:t>
                      </a:r>
                      <a:r>
                        <a:rPr lang="ja-JP" altLang="en-US"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a:t>
                      </a:r>
                      <a:endParaRPr lang="en-US" alt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600"/>
                        </a:lnSpc>
                        <a:spcAft>
                          <a:spcPts val="0"/>
                        </a:spcAft>
                      </a:pPr>
                      <a:r>
                        <a:rPr lang="en-US" alt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a:t>
                      </a:r>
                      <a:r>
                        <a:rPr lang="ja-JP" altLang="en-US"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平成</a:t>
                      </a:r>
                      <a:r>
                        <a:rPr lang="en-US" alt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27</a:t>
                      </a:r>
                      <a:r>
                        <a:rPr lang="ja-JP" altLang="en-US"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a:t>
                      </a:r>
                      <a:r>
                        <a:rPr lang="en-US" alt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2015</a:t>
                      </a:r>
                      <a:r>
                        <a:rPr lang="ja-JP" altLang="en-US"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）年</a:t>
                      </a:r>
                      <a:r>
                        <a:rPr lang="en-US" alt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solidFill>
                            <a:schemeClr val="tx1"/>
                          </a:solidFill>
                          <a:effectLst/>
                          <a:latin typeface="游ゴシック" panose="020B0400000000000000" pitchFamily="50" charset="-128"/>
                          <a:ea typeface="+mn-ea"/>
                          <a:cs typeface="+mn-cs"/>
                        </a:rPr>
                        <a:t>50.9</a:t>
                      </a:r>
                      <a:r>
                        <a:rPr lang="ja-JP" altLang="en-US"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en-US" alt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600"/>
                        </a:lnSpc>
                        <a:spcAft>
                          <a:spcPts val="0"/>
                        </a:spcAft>
                      </a:pPr>
                      <a:r>
                        <a:rPr lang="en-US" alt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ja-JP" altLang="en-US"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rPr>
                        <a:t>令和</a:t>
                      </a:r>
                      <a:r>
                        <a:rPr lang="en-US" alt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rPr>
                        <a:t>3</a:t>
                      </a:r>
                      <a:r>
                        <a:rPr lang="ja-JP" altLang="en-US"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rPr>
                        <a:t>2021</a:t>
                      </a:r>
                      <a:r>
                        <a:rPr lang="ja-JP" altLang="en-US"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rPr>
                        <a:t>）年</a:t>
                      </a:r>
                      <a:r>
                        <a:rPr lang="en-US" alt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33</a:t>
                      </a:r>
                      <a:r>
                        <a:rPr lang="ja-JP" altLang="en-US"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％以下</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0826722"/>
                  </a:ext>
                </a:extLst>
              </a:tr>
              <a:tr h="494271">
                <a:tc>
                  <a:txBody>
                    <a:bodyPr/>
                    <a:lstStyle/>
                    <a:p>
                      <a:pPr algn="ctr" fontAlgn="auto">
                        <a:lnSpc>
                          <a:spcPts val="1600"/>
                        </a:lnSpc>
                        <a:spcAft>
                          <a:spcPts val="0"/>
                        </a:spcAft>
                      </a:pPr>
                      <a:r>
                        <a:rPr lang="ja-JP" altLang="en-US" sz="1400" baseline="0" dirty="0">
                          <a:solidFill>
                            <a:schemeClr val="bg1"/>
                          </a:solidFill>
                          <a:effectLst/>
                          <a:latin typeface="游ゴシック" panose="020B0400000000000000" pitchFamily="50" charset="-128"/>
                          <a:ea typeface="游ゴシック" panose="020B0400000000000000" pitchFamily="50" charset="-128"/>
                          <a:cs typeface="HG丸ｺﾞｼｯｸM-PRO"/>
                        </a:rPr>
                        <a:t>６</a:t>
                      </a:r>
                      <a:endParaRPr lang="en-US" altLang="ja-JP" sz="1400" baseline="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altLang="en-US" sz="1200" b="1" baseline="0" dirty="0">
                          <a:effectLst/>
                          <a:latin typeface="游ゴシック" panose="020B0400000000000000" pitchFamily="50" charset="-128"/>
                          <a:ea typeface="游ゴシック" panose="020B0400000000000000" pitchFamily="50" charset="-128"/>
                        </a:rPr>
                        <a:t>過去</a:t>
                      </a:r>
                      <a:r>
                        <a:rPr lang="en-US" altLang="ja-JP" sz="1200" b="1" baseline="0" dirty="0">
                          <a:effectLst/>
                          <a:latin typeface="游ゴシック" panose="020B0400000000000000" pitchFamily="50" charset="-128"/>
                          <a:ea typeface="游ゴシック" panose="020B0400000000000000" pitchFamily="50" charset="-128"/>
                        </a:rPr>
                        <a:t>1</a:t>
                      </a:r>
                      <a:r>
                        <a:rPr lang="ja-JP" altLang="en-US" sz="1200" b="1" baseline="0" dirty="0">
                          <a:effectLst/>
                          <a:latin typeface="游ゴシック" panose="020B0400000000000000" pitchFamily="50" charset="-128"/>
                          <a:ea typeface="游ゴシック" panose="020B0400000000000000" pitchFamily="50" charset="-128"/>
                        </a:rPr>
                        <a:t>年に歯科健診を受診した者（</a:t>
                      </a:r>
                      <a:r>
                        <a:rPr lang="en-US" altLang="ja-JP" sz="1200" b="1" baseline="0" dirty="0">
                          <a:effectLst/>
                          <a:latin typeface="游ゴシック" panose="020B0400000000000000" pitchFamily="50" charset="-128"/>
                          <a:ea typeface="游ゴシック" panose="020B0400000000000000" pitchFamily="50" charset="-128"/>
                        </a:rPr>
                        <a:t>20</a:t>
                      </a:r>
                      <a:r>
                        <a:rPr lang="ja-JP" altLang="en-US" sz="1200" b="1" baseline="0" dirty="0">
                          <a:effectLst/>
                          <a:latin typeface="游ゴシック" panose="020B0400000000000000" pitchFamily="50" charset="-128"/>
                          <a:ea typeface="游ゴシック" panose="020B0400000000000000" pitchFamily="50" charset="-128"/>
                        </a:rPr>
                        <a:t>歳以上）</a:t>
                      </a:r>
                      <a:endParaRPr lang="ja-JP" altLang="ja-JP" sz="1200" b="1" baseline="0" dirty="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51.4</a:t>
                      </a:r>
                      <a:r>
                        <a:rPr lang="ja-JP" altLang="en-US"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a:t>
                      </a:r>
                      <a:endParaRPr lang="en-US" alt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a:t>
                      </a:r>
                      <a:r>
                        <a:rPr lang="ja-JP" altLang="en-US"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平成</a:t>
                      </a:r>
                      <a:r>
                        <a:rPr lang="en-US" alt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rPr>
                        <a:t>28</a:t>
                      </a:r>
                      <a:r>
                        <a:rPr lang="ja-JP" altLang="en-US"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rPr>
                        <a:t>2016</a:t>
                      </a:r>
                      <a:r>
                        <a:rPr lang="ja-JP" altLang="en-US"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rPr>
                        <a:t>）年</a:t>
                      </a:r>
                      <a:r>
                        <a:rPr lang="en-US" alt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a:t>
                      </a:r>
                      <a:endParaRPr lang="ja-JP" alt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solidFill>
                            <a:schemeClr val="tx1"/>
                          </a:solidFill>
                          <a:effectLst/>
                          <a:latin typeface="游ゴシック" panose="020B0400000000000000" pitchFamily="50" charset="-128"/>
                          <a:ea typeface="+mn-ea"/>
                        </a:rPr>
                        <a:t>65.3</a:t>
                      </a:r>
                      <a:r>
                        <a:rPr lang="en-US" alt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rPr>
                        <a:t>%</a:t>
                      </a:r>
                    </a:p>
                    <a:p>
                      <a:pPr algn="ctr" fontAlgn="auto">
                        <a:lnSpc>
                          <a:spcPts val="1600"/>
                        </a:lnSpc>
                        <a:spcAft>
                          <a:spcPts val="0"/>
                        </a:spcAft>
                      </a:pPr>
                      <a:r>
                        <a:rPr lang="en-US" altLang="ja-JP" sz="1200" b="1" baseline="0" dirty="0">
                          <a:solidFill>
                            <a:schemeClr val="tx1"/>
                          </a:solidFill>
                          <a:effectLst/>
                          <a:latin typeface="游ゴシック" panose="020B0400000000000000" pitchFamily="50" charset="-128"/>
                          <a:ea typeface="+mn-ea"/>
                          <a:cs typeface="HG丸ｺﾞｼｯｸM-PRO"/>
                        </a:rPr>
                        <a:t>【</a:t>
                      </a:r>
                      <a:r>
                        <a:rPr lang="ja-JP" altLang="en-US" sz="1200" b="1" baseline="0" dirty="0">
                          <a:solidFill>
                            <a:schemeClr val="tx1"/>
                          </a:solidFill>
                          <a:effectLst/>
                          <a:latin typeface="游ゴシック" panose="020B0400000000000000" pitchFamily="50" charset="-128"/>
                          <a:ea typeface="+mn-ea"/>
                          <a:cs typeface="HG丸ｺﾞｼｯｸM-PRO"/>
                        </a:rPr>
                        <a:t>令和４（</a:t>
                      </a:r>
                      <a:r>
                        <a:rPr lang="en-US" altLang="ja-JP" sz="1200" b="1" baseline="0" dirty="0">
                          <a:solidFill>
                            <a:schemeClr val="tx1"/>
                          </a:solidFill>
                          <a:effectLst/>
                          <a:latin typeface="游ゴシック" panose="020B0400000000000000" pitchFamily="50" charset="-128"/>
                          <a:ea typeface="+mn-ea"/>
                          <a:cs typeface="HG丸ｺﾞｼｯｸM-PRO"/>
                        </a:rPr>
                        <a:t>2022</a:t>
                      </a:r>
                      <a:r>
                        <a:rPr lang="ja-JP" altLang="en-US" sz="1200" b="1" baseline="0" dirty="0">
                          <a:solidFill>
                            <a:schemeClr val="tx1"/>
                          </a:solidFill>
                          <a:effectLst/>
                          <a:latin typeface="游ゴシック" panose="020B0400000000000000" pitchFamily="50" charset="-128"/>
                          <a:ea typeface="+mn-ea"/>
                          <a:cs typeface="HG丸ｺﾞｼｯｸM-PRO"/>
                        </a:rPr>
                        <a:t>）年</a:t>
                      </a:r>
                      <a:r>
                        <a:rPr lang="en-US" altLang="ja-JP" sz="1200" b="1" baseline="0" dirty="0">
                          <a:solidFill>
                            <a:schemeClr val="tx1"/>
                          </a:solidFill>
                          <a:effectLst/>
                          <a:latin typeface="游ゴシック" panose="020B0400000000000000" pitchFamily="50" charset="-128"/>
                          <a:ea typeface="+mn-ea"/>
                          <a:cs typeface="HG丸ｺﾞｼｯｸM-PRO"/>
                        </a:rPr>
                        <a:t>】</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55</a:t>
                      </a:r>
                      <a:r>
                        <a:rPr lang="ja-JP" altLang="en-US"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％以上</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8807256"/>
                  </a:ext>
                </a:extLst>
              </a:tr>
            </a:tbl>
          </a:graphicData>
        </a:graphic>
      </p:graphicFrame>
      <p:sp>
        <p:nvSpPr>
          <p:cNvPr id="15" name="正方形/長方形 14"/>
          <p:cNvSpPr/>
          <p:nvPr/>
        </p:nvSpPr>
        <p:spPr>
          <a:xfrm>
            <a:off x="129324" y="873962"/>
            <a:ext cx="4584344" cy="355290"/>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（３）成人</a:t>
            </a:r>
            <a:r>
              <a:rPr kumimoji="1" lang="ja-JP" altLang="en-US" sz="20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rPr>
              <a:t>期　　　　　</a:t>
            </a:r>
            <a:r>
              <a:rPr kumimoji="1" lang="ja-JP" altLang="en-US"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rPr>
              <a:t>計画</a:t>
            </a:r>
            <a:r>
              <a:rPr kumimoji="1" lang="en-US" altLang="ja-JP"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rPr>
              <a:t>P.27- 28</a:t>
            </a:r>
            <a:endParaRPr kumimoji="1" lang="en-US" altLang="ja-JP" sz="20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11" name="正方形/長方形 10"/>
          <p:cNvSpPr/>
          <p:nvPr/>
        </p:nvSpPr>
        <p:spPr>
          <a:xfrm>
            <a:off x="382272" y="1828362"/>
            <a:ext cx="3240000" cy="288000"/>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prstClr val="black"/>
                </a:solidFill>
                <a:effectLst/>
                <a:uLnTx/>
                <a:uFillTx/>
                <a:latin typeface="+mn-ea"/>
                <a:cs typeface="+mn-cs"/>
              </a:rPr>
              <a:t>【</a:t>
            </a:r>
            <a:r>
              <a:rPr kumimoji="0" lang="ja-JP" altLang="en-US" sz="1600" b="1" i="0" u="none" strike="noStrike" kern="1200" cap="none" spc="0" normalizeH="0" baseline="0" noProof="0" dirty="0">
                <a:ln>
                  <a:noFill/>
                </a:ln>
                <a:solidFill>
                  <a:prstClr val="black"/>
                </a:solidFill>
                <a:effectLst/>
                <a:uLnTx/>
                <a:uFillTx/>
                <a:latin typeface="+mn-ea"/>
                <a:cs typeface="+mn-cs"/>
              </a:rPr>
              <a:t>府民の行動目標</a:t>
            </a:r>
            <a:r>
              <a:rPr kumimoji="0" lang="en-US" altLang="ja-JP" sz="1600" b="1" i="0" u="none" strike="noStrike" kern="1200" cap="none" spc="0" normalizeH="0" baseline="0" noProof="0" dirty="0">
                <a:ln>
                  <a:noFill/>
                </a:ln>
                <a:solidFill>
                  <a:prstClr val="black"/>
                </a:solidFill>
                <a:effectLst/>
                <a:uLnTx/>
                <a:uFillTx/>
                <a:latin typeface="+mn-ea"/>
                <a:cs typeface="+mn-cs"/>
              </a:rPr>
              <a:t>】</a:t>
            </a:r>
            <a:endParaRPr kumimoji="0" lang="ja-JP" altLang="en-US" sz="1600" b="1" i="0" u="none" strike="noStrike" kern="1200" cap="none" spc="0" normalizeH="0" baseline="0" noProof="0" dirty="0">
              <a:ln>
                <a:noFill/>
              </a:ln>
              <a:solidFill>
                <a:prstClr val="black"/>
              </a:solidFill>
              <a:effectLst/>
              <a:uLnTx/>
              <a:uFillTx/>
              <a:latin typeface="+mn-ea"/>
              <a:cs typeface="+mn-cs"/>
            </a:endParaRPr>
          </a:p>
        </p:txBody>
      </p:sp>
      <p:sp>
        <p:nvSpPr>
          <p:cNvPr id="12" name="正方形/長方形 11"/>
          <p:cNvSpPr/>
          <p:nvPr/>
        </p:nvSpPr>
        <p:spPr>
          <a:xfrm>
            <a:off x="530346" y="2049995"/>
            <a:ext cx="8990613" cy="1124703"/>
          </a:xfrm>
          <a:prstGeom prst="rect">
            <a:avLst/>
          </a:prstGeom>
        </p:spPr>
        <p:txBody>
          <a:bodyPr wrap="square" lIns="36000" tIns="72000" rIns="36000" bIns="36000">
            <a:noAutofit/>
          </a:bodyPr>
          <a:lstStyle/>
          <a:p>
            <a:pPr lvl="0">
              <a:lnSpc>
                <a:spcPts val="1700"/>
              </a:lnSpc>
              <a:defRPr/>
            </a:pPr>
            <a:r>
              <a:rPr lang="ja-JP" altLang="en-US" sz="1200" dirty="0">
                <a:solidFill>
                  <a:prstClr val="black"/>
                </a:solidFill>
                <a:latin typeface="+mn-ea"/>
              </a:rPr>
              <a:t>▽家庭や職場などにおいて、歯間部清掃用器具</a:t>
            </a:r>
            <a:r>
              <a:rPr lang="ja-JP" altLang="en-US" sz="1100" dirty="0">
                <a:solidFill>
                  <a:prstClr val="black"/>
                </a:solidFill>
                <a:latin typeface="+mn-ea"/>
              </a:rPr>
              <a:t>（デンタルフロス、歯間ブラシ等）</a:t>
            </a:r>
            <a:r>
              <a:rPr lang="ja-JP" altLang="en-US" sz="1200" dirty="0">
                <a:solidFill>
                  <a:prstClr val="black"/>
                </a:solidFill>
                <a:latin typeface="+mn-ea"/>
              </a:rPr>
              <a:t>を使ったセルフケア</a:t>
            </a:r>
            <a:r>
              <a:rPr lang="ja-JP" altLang="en-US" sz="1100" dirty="0">
                <a:solidFill>
                  <a:prstClr val="black"/>
                </a:solidFill>
                <a:latin typeface="+mn-ea"/>
              </a:rPr>
              <a:t>（歯と口の清掃）</a:t>
            </a:r>
            <a:r>
              <a:rPr lang="ja-JP" altLang="en-US" sz="1200" dirty="0">
                <a:solidFill>
                  <a:prstClr val="black"/>
                </a:solidFill>
                <a:latin typeface="+mn-ea"/>
              </a:rPr>
              <a:t>を行います。</a:t>
            </a:r>
            <a:endParaRPr kumimoji="0" lang="en-US" altLang="ja-JP" sz="1200" i="0" u="none" strike="noStrike" kern="1200" cap="none" spc="0" normalizeH="0" baseline="0" noProof="0" dirty="0">
              <a:ln>
                <a:noFill/>
              </a:ln>
              <a:solidFill>
                <a:prstClr val="black"/>
              </a:solidFill>
              <a:effectLst/>
              <a:uLnTx/>
              <a:uFillTx/>
              <a:latin typeface="+mn-ea"/>
              <a:cs typeface="+mn-cs"/>
            </a:endParaRPr>
          </a:p>
          <a:p>
            <a:pPr lvl="0">
              <a:lnSpc>
                <a:spcPts val="1700"/>
              </a:lnSpc>
              <a:defRPr/>
            </a:pPr>
            <a:r>
              <a:rPr lang="ja-JP" altLang="en-US" sz="1200" dirty="0">
                <a:solidFill>
                  <a:prstClr val="black"/>
                </a:solidFill>
                <a:latin typeface="+mn-ea"/>
              </a:rPr>
              <a:t>▽市町村で実施している成人歯科健診（歯周病検診）などを活用し、定期的に歯科健診を受診します。</a:t>
            </a:r>
            <a:endParaRPr lang="en-US" altLang="ja-JP" sz="1200" dirty="0">
              <a:solidFill>
                <a:prstClr val="black"/>
              </a:solidFill>
              <a:latin typeface="+mn-ea"/>
            </a:endParaRPr>
          </a:p>
          <a:p>
            <a:pPr lvl="0">
              <a:lnSpc>
                <a:spcPts val="1700"/>
              </a:lnSpc>
              <a:defRPr/>
            </a:pPr>
            <a:r>
              <a:rPr lang="ja-JP" altLang="en-US" sz="1200" dirty="0">
                <a:solidFill>
                  <a:prstClr val="black"/>
                </a:solidFill>
                <a:latin typeface="+mn-ea"/>
              </a:rPr>
              <a:t>▽かかりつけ歯科医をもちます。</a:t>
            </a:r>
            <a:endParaRPr lang="en-US" altLang="ja-JP" sz="1200" dirty="0">
              <a:solidFill>
                <a:prstClr val="black"/>
              </a:solidFill>
              <a:latin typeface="+mn-ea"/>
            </a:endParaRPr>
          </a:p>
          <a:p>
            <a:pPr lvl="0">
              <a:lnSpc>
                <a:spcPts val="1700"/>
              </a:lnSpc>
              <a:defRPr/>
            </a:pPr>
            <a:r>
              <a:rPr lang="ja-JP" altLang="en-US" sz="1200" dirty="0">
                <a:solidFill>
                  <a:prstClr val="black"/>
                </a:solidFill>
                <a:latin typeface="+mn-ea"/>
              </a:rPr>
              <a:t>▽喫煙や糖尿病が歯と口の健康と関係することを正しく理解します。</a:t>
            </a:r>
            <a:endParaRPr lang="en-US" altLang="ja-JP" sz="1200" dirty="0">
              <a:solidFill>
                <a:prstClr val="black"/>
              </a:solidFill>
              <a:latin typeface="+mn-ea"/>
            </a:endParaRPr>
          </a:p>
          <a:p>
            <a:pPr lvl="0">
              <a:lnSpc>
                <a:spcPts val="1700"/>
              </a:lnSpc>
              <a:defRPr/>
            </a:pPr>
            <a:r>
              <a:rPr lang="ja-JP" altLang="en-US" sz="1200" dirty="0">
                <a:solidFill>
                  <a:prstClr val="black"/>
                </a:solidFill>
                <a:latin typeface="+mn-ea"/>
              </a:rPr>
              <a:t>▽ゆっくりよく噛んで食べます。</a:t>
            </a:r>
            <a:endParaRPr lang="en-US" altLang="ja-JP" sz="1200" dirty="0">
              <a:solidFill>
                <a:prstClr val="black"/>
              </a:solidFill>
              <a:latin typeface="+mn-ea"/>
            </a:endParaRPr>
          </a:p>
        </p:txBody>
      </p:sp>
      <p:sp>
        <p:nvSpPr>
          <p:cNvPr id="14" name="角丸四角形 13"/>
          <p:cNvSpPr/>
          <p:nvPr/>
        </p:nvSpPr>
        <p:spPr>
          <a:xfrm>
            <a:off x="376959" y="1777105"/>
            <a:ext cx="9144000" cy="480657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i="0" u="none" strike="noStrike" kern="1200" cap="none" spc="0" normalizeH="0" baseline="0" noProof="0" dirty="0">
              <a:ln>
                <a:noFill/>
              </a:ln>
              <a:solidFill>
                <a:prstClr val="white"/>
              </a:solidFill>
              <a:effectLst/>
              <a:uLnTx/>
              <a:uFillTx/>
              <a:latin typeface="+mn-ea"/>
              <a:cs typeface="+mn-cs"/>
            </a:endParaRPr>
          </a:p>
        </p:txBody>
      </p:sp>
      <p:sp>
        <p:nvSpPr>
          <p:cNvPr id="16" name="角丸四角形 15"/>
          <p:cNvSpPr/>
          <p:nvPr/>
        </p:nvSpPr>
        <p:spPr>
          <a:xfrm>
            <a:off x="376959" y="1345105"/>
            <a:ext cx="2088000" cy="432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n-ea"/>
                <a:cs typeface="+mn-cs"/>
              </a:rPr>
              <a:t>みんなでめざす目標</a:t>
            </a:r>
          </a:p>
        </p:txBody>
      </p:sp>
      <p:sp>
        <p:nvSpPr>
          <p:cNvPr id="17" name="角丸四角形 16"/>
          <p:cNvSpPr/>
          <p:nvPr/>
        </p:nvSpPr>
        <p:spPr>
          <a:xfrm>
            <a:off x="2464959" y="1345105"/>
            <a:ext cx="7056000" cy="432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lvl="0" algn="ctr">
              <a:lnSpc>
                <a:spcPts val="2000"/>
              </a:lnSpc>
              <a:defRPr/>
            </a:pPr>
            <a:r>
              <a:rPr kumimoji="1" lang="ja-JP" altLang="en-US" sz="1600" b="1" dirty="0">
                <a:solidFill>
                  <a:prstClr val="black"/>
                </a:solidFill>
                <a:latin typeface="+mn-ea"/>
              </a:rPr>
              <a:t>むし歯、歯周治療が必要な府民を減らします</a:t>
            </a:r>
            <a:endParaRPr kumimoji="1" lang="ja-JP" altLang="en-US" sz="1600" b="1" i="0" u="none" strike="noStrike" kern="1200" cap="none" spc="0" normalizeH="0" baseline="0" noProof="0" dirty="0">
              <a:ln>
                <a:noFill/>
              </a:ln>
              <a:solidFill>
                <a:prstClr val="black"/>
              </a:solidFill>
              <a:effectLst/>
              <a:uLnTx/>
              <a:uFillTx/>
              <a:latin typeface="+mn-ea"/>
              <a:cs typeface="+mn-cs"/>
            </a:endParaRPr>
          </a:p>
        </p:txBody>
      </p:sp>
      <p:sp>
        <p:nvSpPr>
          <p:cNvPr id="18" name="正方形/長方形 17"/>
          <p:cNvSpPr/>
          <p:nvPr/>
        </p:nvSpPr>
        <p:spPr>
          <a:xfrm>
            <a:off x="382272" y="4188266"/>
            <a:ext cx="5599428" cy="348481"/>
          </a:xfrm>
          <a:prstGeom prst="rect">
            <a:avLst/>
          </a:prstGeom>
        </p:spPr>
        <p:txBody>
          <a:bodyPr wrap="square" lIns="36000" tIns="72000" rIns="36000" bIns="36000" anchor="ctr">
            <a:noAutofit/>
          </a:bodyPr>
          <a:lstStyle/>
          <a:p>
            <a:pPr lvl="0">
              <a:defRPr/>
            </a:pPr>
            <a:r>
              <a:rPr kumimoji="0" lang="en-US" altLang="ja-JP" sz="1600" b="1" i="0" u="none" strike="noStrike" kern="1200" cap="none" spc="0" normalizeH="0" baseline="0" noProof="0" dirty="0">
                <a:ln>
                  <a:noFill/>
                </a:ln>
                <a:solidFill>
                  <a:prstClr val="black"/>
                </a:solidFill>
                <a:effectLst/>
                <a:uLnTx/>
                <a:uFillTx/>
                <a:latin typeface="+mn-ea"/>
              </a:rPr>
              <a:t>【</a:t>
            </a:r>
            <a:r>
              <a:rPr lang="ja-JP" altLang="en-US" sz="1600" b="1" dirty="0">
                <a:solidFill>
                  <a:prstClr val="black"/>
                </a:solidFill>
                <a:latin typeface="+mn-ea"/>
              </a:rPr>
              <a:t>第</a:t>
            </a:r>
            <a:r>
              <a:rPr lang="en-US" altLang="ja-JP" sz="1600" b="1" dirty="0">
                <a:solidFill>
                  <a:prstClr val="black"/>
                </a:solidFill>
                <a:latin typeface="+mn-ea"/>
              </a:rPr>
              <a:t>2</a:t>
            </a:r>
            <a:r>
              <a:rPr lang="ja-JP" altLang="en-US" sz="1600" b="1" dirty="0">
                <a:solidFill>
                  <a:prstClr val="black"/>
                </a:solidFill>
                <a:latin typeface="+mn-ea"/>
              </a:rPr>
              <a:t>次大阪府歯科口腔保健計画における数値</a:t>
            </a:r>
            <a:r>
              <a:rPr kumimoji="0" lang="ja-JP" altLang="en-US" sz="1600" b="1" i="0" u="none" strike="noStrike" kern="1200" cap="none" spc="0" normalizeH="0" baseline="0" noProof="0" dirty="0">
                <a:ln>
                  <a:noFill/>
                </a:ln>
                <a:solidFill>
                  <a:prstClr val="black"/>
                </a:solidFill>
                <a:effectLst/>
                <a:uLnTx/>
                <a:uFillTx/>
                <a:latin typeface="+mn-ea"/>
              </a:rPr>
              <a:t>目標</a:t>
            </a:r>
            <a:r>
              <a:rPr kumimoji="0" lang="en-US" altLang="ja-JP" sz="1600" b="1" i="0" u="none" strike="noStrike" kern="1200" cap="none" spc="0" normalizeH="0" baseline="0" noProof="0" dirty="0">
                <a:ln>
                  <a:noFill/>
                </a:ln>
                <a:solidFill>
                  <a:prstClr val="black"/>
                </a:solidFill>
                <a:effectLst/>
                <a:uLnTx/>
                <a:uFillTx/>
                <a:latin typeface="+mn-ea"/>
              </a:rPr>
              <a:t>】</a:t>
            </a:r>
            <a:endParaRPr kumimoji="0" lang="ja-JP" altLang="en-US" sz="1600" b="1" i="0" u="none" strike="noStrike" kern="1200" cap="none" spc="0" normalizeH="0" baseline="0" noProof="0" dirty="0">
              <a:ln>
                <a:noFill/>
              </a:ln>
              <a:solidFill>
                <a:prstClr val="black"/>
              </a:solidFill>
              <a:effectLst/>
              <a:uLnTx/>
              <a:uFillTx/>
              <a:latin typeface="+mn-ea"/>
            </a:endParaRP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47</a:t>
            </a:fld>
            <a:endParaRPr kumimoji="1" lang="ja-JP" altLang="en-US"/>
          </a:p>
        </p:txBody>
      </p:sp>
      <p:sp>
        <p:nvSpPr>
          <p:cNvPr id="13" name="正方形/長方形 12"/>
          <p:cNvSpPr/>
          <p:nvPr/>
        </p:nvSpPr>
        <p:spPr>
          <a:xfrm>
            <a:off x="382272" y="3207356"/>
            <a:ext cx="5599428" cy="348481"/>
          </a:xfrm>
          <a:prstGeom prst="rect">
            <a:avLst/>
          </a:prstGeom>
        </p:spPr>
        <p:txBody>
          <a:bodyPr wrap="square" lIns="36000" tIns="72000" rIns="36000" bIns="36000" anchor="ctr">
            <a:noAutofit/>
          </a:bodyPr>
          <a:lstStyle/>
          <a:p>
            <a:pPr lvl="0">
              <a:defRPr/>
            </a:pPr>
            <a:r>
              <a:rPr kumimoji="0" lang="en-US" altLang="ja-JP" sz="1600" b="1" i="0" u="none" strike="noStrike" kern="1200" cap="none" spc="0" normalizeH="0" baseline="0" noProof="0" dirty="0">
                <a:ln>
                  <a:noFill/>
                </a:ln>
                <a:solidFill>
                  <a:prstClr val="black"/>
                </a:solidFill>
                <a:effectLst/>
                <a:uLnTx/>
                <a:uFillTx/>
                <a:latin typeface="+mn-ea"/>
              </a:rPr>
              <a:t>【</a:t>
            </a:r>
            <a:r>
              <a:rPr lang="ja-JP" altLang="en-US" sz="1600" b="1" noProof="0" dirty="0">
                <a:solidFill>
                  <a:prstClr val="black"/>
                </a:solidFill>
                <a:latin typeface="+mn-ea"/>
              </a:rPr>
              <a:t>具体的な取組</a:t>
            </a:r>
            <a:r>
              <a:rPr kumimoji="0" lang="en-US" altLang="ja-JP" sz="1600" b="1" i="0" u="none" strike="noStrike" kern="1200" cap="none" spc="0" normalizeH="0" baseline="0" noProof="0" dirty="0">
                <a:ln>
                  <a:noFill/>
                </a:ln>
                <a:solidFill>
                  <a:prstClr val="black"/>
                </a:solidFill>
                <a:effectLst/>
                <a:uLnTx/>
                <a:uFillTx/>
                <a:latin typeface="+mn-ea"/>
              </a:rPr>
              <a:t>】</a:t>
            </a:r>
            <a:endParaRPr kumimoji="0" lang="ja-JP" altLang="en-US" sz="1600" b="1" i="0" u="none" strike="noStrike" kern="1200" cap="none" spc="0" normalizeH="0" baseline="0" noProof="0" dirty="0">
              <a:ln>
                <a:noFill/>
              </a:ln>
              <a:solidFill>
                <a:prstClr val="black"/>
              </a:solidFill>
              <a:effectLst/>
              <a:uLnTx/>
              <a:uFillTx/>
              <a:latin typeface="+mn-ea"/>
            </a:endParaRPr>
          </a:p>
        </p:txBody>
      </p:sp>
      <p:sp>
        <p:nvSpPr>
          <p:cNvPr id="20" name="正方形/長方形 19"/>
          <p:cNvSpPr/>
          <p:nvPr/>
        </p:nvSpPr>
        <p:spPr>
          <a:xfrm>
            <a:off x="530346" y="3460840"/>
            <a:ext cx="8856000" cy="714451"/>
          </a:xfrm>
          <a:prstGeom prst="rect">
            <a:avLst/>
          </a:prstGeom>
        </p:spPr>
        <p:txBody>
          <a:bodyPr wrap="square" lIns="36000" tIns="72000" rIns="36000" bIns="36000">
            <a:noAutofit/>
          </a:bodyPr>
          <a:lstStyle/>
          <a:p>
            <a:pPr lvl="0">
              <a:lnSpc>
                <a:spcPts val="1700"/>
              </a:lnSpc>
              <a:defRPr/>
            </a:pPr>
            <a:r>
              <a:rPr lang="ja-JP" altLang="en-US" sz="1200" dirty="0">
                <a:solidFill>
                  <a:prstClr val="black"/>
                </a:solidFill>
                <a:latin typeface="+mn-ea"/>
              </a:rPr>
              <a:t>▽歯科疾患の予防（むし歯予防、歯周病予防）</a:t>
            </a:r>
            <a:endParaRPr lang="en-US" altLang="ja-JP" sz="600" dirty="0">
              <a:solidFill>
                <a:prstClr val="black"/>
              </a:solidFill>
              <a:latin typeface="+mn-ea"/>
            </a:endParaRPr>
          </a:p>
          <a:p>
            <a:pPr lvl="0">
              <a:lnSpc>
                <a:spcPts val="1700"/>
              </a:lnSpc>
              <a:defRPr/>
            </a:pPr>
            <a:r>
              <a:rPr lang="ja-JP" altLang="en-US" sz="1200" dirty="0">
                <a:solidFill>
                  <a:prstClr val="black"/>
                </a:solidFill>
                <a:latin typeface="+mn-ea"/>
              </a:rPr>
              <a:t>▽早期発見の推進（定期的な歯科健診、かかりつけ歯科医）</a:t>
            </a:r>
            <a:endParaRPr kumimoji="0" lang="en-US" altLang="ja-JP" sz="1200" i="0" u="none" strike="noStrike" kern="1200" cap="none" spc="0" normalizeH="0" baseline="0" noProof="0" dirty="0">
              <a:ln>
                <a:noFill/>
              </a:ln>
              <a:solidFill>
                <a:prstClr val="black"/>
              </a:solidFill>
              <a:effectLst/>
              <a:uLnTx/>
              <a:uFillTx/>
              <a:latin typeface="+mn-ea"/>
              <a:cs typeface="+mn-cs"/>
            </a:endParaRPr>
          </a:p>
          <a:p>
            <a:pPr lvl="0">
              <a:lnSpc>
                <a:spcPts val="1700"/>
              </a:lnSpc>
              <a:defRPr/>
            </a:pPr>
            <a:r>
              <a:rPr lang="ja-JP" altLang="en-US" sz="1200" dirty="0">
                <a:solidFill>
                  <a:prstClr val="black"/>
                </a:solidFill>
                <a:latin typeface="+mn-ea"/>
              </a:rPr>
              <a:t>▽口の機能の維持、向上</a:t>
            </a:r>
            <a:endParaRPr lang="en-US" altLang="ja-JP" sz="600" dirty="0">
              <a:solidFill>
                <a:prstClr val="black"/>
              </a:solidFill>
              <a:latin typeface="+mn-ea"/>
            </a:endParaRPr>
          </a:p>
        </p:txBody>
      </p:sp>
    </p:spTree>
    <p:extLst>
      <p:ext uri="{BB962C8B-B14F-4D97-AF65-F5344CB8AC3E}">
        <p14:creationId xmlns:p14="http://schemas.microsoft.com/office/powerpoint/2010/main" val="38187371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48</a:t>
            </a:fld>
            <a:endParaRPr kumimoji="1" lang="ja-JP" altLang="en-US"/>
          </a:p>
        </p:txBody>
      </p:sp>
      <p:graphicFrame>
        <p:nvGraphicFramePr>
          <p:cNvPr id="6" name="表 5"/>
          <p:cNvGraphicFramePr>
            <a:graphicFrameLocks noGrp="1"/>
          </p:cNvGraphicFramePr>
          <p:nvPr/>
        </p:nvGraphicFramePr>
        <p:xfrm>
          <a:off x="525085" y="77727"/>
          <a:ext cx="8814338" cy="6526903"/>
        </p:xfrm>
        <a:graphic>
          <a:graphicData uri="http://schemas.openxmlformats.org/drawingml/2006/table">
            <a:tbl>
              <a:tblPr firstRow="1" bandRow="1">
                <a:tableStyleId>{5C22544A-7EE6-4342-B048-85BDC9FD1C3A}</a:tableStyleId>
              </a:tblPr>
              <a:tblGrid>
                <a:gridCol w="1110178">
                  <a:extLst>
                    <a:ext uri="{9D8B030D-6E8A-4147-A177-3AD203B41FA5}">
                      <a16:colId xmlns:a16="http://schemas.microsoft.com/office/drawing/2014/main" val="2573365865"/>
                    </a:ext>
                  </a:extLst>
                </a:gridCol>
                <a:gridCol w="7704160">
                  <a:extLst>
                    <a:ext uri="{9D8B030D-6E8A-4147-A177-3AD203B41FA5}">
                      <a16:colId xmlns:a16="http://schemas.microsoft.com/office/drawing/2014/main" val="2882604329"/>
                    </a:ext>
                  </a:extLst>
                </a:gridCol>
              </a:tblGrid>
              <a:tr h="11901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latin typeface="游ゴシック" panose="020B0400000000000000" pitchFamily="50" charset="-128"/>
                          <a:ea typeface="+mn-ea"/>
                        </a:rPr>
                        <a:t>現状･課題</a:t>
                      </a:r>
                      <a:endParaRPr kumimoji="1" lang="ja-JP" altLang="en-US" sz="1600" b="0" dirty="0">
                        <a:latin typeface="游ゴシック" panose="020B0400000000000000" pitchFamily="50" charset="-128"/>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500"/>
                        </a:lnSpc>
                      </a:pPr>
                      <a:r>
                        <a:rPr kumimoji="1" lang="ja-JP" altLang="en-US" sz="1100" b="0" dirty="0">
                          <a:solidFill>
                            <a:schemeClr val="tx1"/>
                          </a:solidFill>
                          <a:latin typeface="游ゴシック" panose="020B0400000000000000" pitchFamily="50" charset="-128"/>
                          <a:ea typeface="+mn-ea"/>
                        </a:rPr>
                        <a:t>・むし歯治療が必要な者の割合、歯周治療が必要な者の割合は、</a:t>
                      </a:r>
                      <a:r>
                        <a:rPr kumimoji="1" lang="en-US" altLang="ja-JP" sz="1100" b="0" dirty="0">
                          <a:solidFill>
                            <a:schemeClr val="tx1"/>
                          </a:solidFill>
                          <a:latin typeface="游ゴシック" panose="020B0400000000000000" pitchFamily="50" charset="-128"/>
                          <a:ea typeface="+mn-ea"/>
                        </a:rPr>
                        <a:t>40</a:t>
                      </a:r>
                      <a:r>
                        <a:rPr kumimoji="1" lang="ja-JP" altLang="en-US" sz="1100" b="0" dirty="0">
                          <a:solidFill>
                            <a:schemeClr val="tx1"/>
                          </a:solidFill>
                          <a:latin typeface="游ゴシック" panose="020B0400000000000000" pitchFamily="50" charset="-128"/>
                          <a:ea typeface="+mn-ea"/>
                        </a:rPr>
                        <a:t>歳・</a:t>
                      </a:r>
                      <a:r>
                        <a:rPr kumimoji="1" lang="en-US" altLang="ja-JP" sz="1100" b="0" dirty="0">
                          <a:solidFill>
                            <a:schemeClr val="tx1"/>
                          </a:solidFill>
                          <a:latin typeface="游ゴシック" panose="020B0400000000000000" pitchFamily="50" charset="-128"/>
                          <a:ea typeface="+mn-ea"/>
                        </a:rPr>
                        <a:t>50</a:t>
                      </a:r>
                      <a:r>
                        <a:rPr kumimoji="1" lang="ja-JP" altLang="en-US" sz="1100" b="0" dirty="0">
                          <a:solidFill>
                            <a:schemeClr val="tx1"/>
                          </a:solidFill>
                          <a:latin typeface="游ゴシック" panose="020B0400000000000000" pitchFamily="50" charset="-128"/>
                          <a:ea typeface="+mn-ea"/>
                        </a:rPr>
                        <a:t>歳で高く、セルフケアと専門家による定期的</a:t>
                      </a:r>
                      <a:endParaRPr kumimoji="1" lang="en-US" altLang="ja-JP" sz="1100" b="0" dirty="0">
                        <a:solidFill>
                          <a:schemeClr val="tx1"/>
                        </a:solidFill>
                        <a:latin typeface="游ゴシック" panose="020B0400000000000000" pitchFamily="50" charset="-128"/>
                        <a:ea typeface="+mn-ea"/>
                      </a:endParaRPr>
                    </a:p>
                    <a:p>
                      <a:pPr>
                        <a:lnSpc>
                          <a:spcPts val="1500"/>
                        </a:lnSpc>
                      </a:pPr>
                      <a:r>
                        <a:rPr kumimoji="1" lang="ja-JP" altLang="en-US" sz="1100" b="0" dirty="0">
                          <a:solidFill>
                            <a:schemeClr val="tx1"/>
                          </a:solidFill>
                          <a:latin typeface="游ゴシック" panose="020B0400000000000000" pitchFamily="50" charset="-128"/>
                          <a:ea typeface="+mn-ea"/>
                        </a:rPr>
                        <a:t>　なチェックが必要</a:t>
                      </a:r>
                      <a:endParaRPr kumimoji="1" lang="en-US" altLang="ja-JP" sz="1100" b="0" dirty="0">
                        <a:solidFill>
                          <a:schemeClr val="tx1"/>
                        </a:solidFill>
                        <a:latin typeface="游ゴシック" panose="020B0400000000000000" pitchFamily="50" charset="-128"/>
                        <a:ea typeface="+mn-ea"/>
                      </a:endParaRPr>
                    </a:p>
                    <a:p>
                      <a:pPr>
                        <a:lnSpc>
                          <a:spcPts val="1600"/>
                        </a:lnSpc>
                      </a:pPr>
                      <a:r>
                        <a:rPr kumimoji="1" lang="ja-JP" altLang="en-US" sz="1100" b="0" dirty="0">
                          <a:solidFill>
                            <a:schemeClr val="tx1"/>
                          </a:solidFill>
                          <a:latin typeface="游ゴシック" panose="020B0400000000000000" pitchFamily="50" charset="-128"/>
                          <a:ea typeface="+mn-ea"/>
                        </a:rPr>
                        <a:t>・喫煙と歯周病の関連性、糖尿病と歯周病の関連性が十分に認識されていない</a:t>
                      </a:r>
                      <a:endParaRPr kumimoji="1" lang="en-US" altLang="ja-JP" sz="1100" b="0" dirty="0">
                        <a:solidFill>
                          <a:schemeClr val="tx1"/>
                        </a:solidFill>
                        <a:latin typeface="游ゴシック" panose="020B0400000000000000" pitchFamily="50" charset="-128"/>
                        <a:ea typeface="+mn-ea"/>
                      </a:endParaRPr>
                    </a:p>
                    <a:p>
                      <a:pPr>
                        <a:lnSpc>
                          <a:spcPts val="1500"/>
                        </a:lnSpc>
                      </a:pPr>
                      <a:r>
                        <a:rPr kumimoji="1" lang="ja-JP" altLang="en-US" sz="1100" b="0" dirty="0">
                          <a:solidFill>
                            <a:schemeClr val="tx1"/>
                          </a:solidFill>
                          <a:latin typeface="游ゴシック" panose="020B0400000000000000" pitchFamily="50" charset="-128"/>
                          <a:ea typeface="+mn-ea"/>
                        </a:rPr>
                        <a:t>・過去</a:t>
                      </a:r>
                      <a:r>
                        <a:rPr kumimoji="1" lang="en-US" altLang="ja-JP" sz="1100" b="0" dirty="0">
                          <a:solidFill>
                            <a:schemeClr val="tx1"/>
                          </a:solidFill>
                          <a:latin typeface="游ゴシック" panose="020B0400000000000000" pitchFamily="50" charset="-128"/>
                          <a:ea typeface="+mn-ea"/>
                        </a:rPr>
                        <a:t>1</a:t>
                      </a:r>
                      <a:r>
                        <a:rPr kumimoji="1" lang="ja-JP" altLang="en-US" sz="1100" b="0" dirty="0">
                          <a:solidFill>
                            <a:schemeClr val="tx1"/>
                          </a:solidFill>
                          <a:latin typeface="游ゴシック" panose="020B0400000000000000" pitchFamily="50" charset="-128"/>
                          <a:ea typeface="+mn-ea"/>
                        </a:rPr>
                        <a:t>年間に歯科健診を受診した者の割合は若い世代ほど低く、早期発見・早期治療のため、かかりつけ歯科医を持ち、</a:t>
                      </a:r>
                      <a:endParaRPr kumimoji="1" lang="en-US" altLang="ja-JP" sz="1100" b="0" dirty="0">
                        <a:solidFill>
                          <a:schemeClr val="tx1"/>
                        </a:solidFill>
                        <a:latin typeface="游ゴシック" panose="020B0400000000000000" pitchFamily="50" charset="-128"/>
                        <a:ea typeface="+mn-ea"/>
                      </a:endParaRPr>
                    </a:p>
                    <a:p>
                      <a:pPr>
                        <a:lnSpc>
                          <a:spcPts val="1500"/>
                        </a:lnSpc>
                      </a:pPr>
                      <a:r>
                        <a:rPr kumimoji="1" lang="ja-JP" altLang="en-US" sz="1100" b="0" dirty="0">
                          <a:solidFill>
                            <a:schemeClr val="tx1"/>
                          </a:solidFill>
                          <a:latin typeface="游ゴシック" panose="020B0400000000000000" pitchFamily="50" charset="-128"/>
                          <a:ea typeface="+mn-ea"/>
                        </a:rPr>
                        <a:t>　定期的な歯科健診の受診者増加のための取組みが必要</a:t>
                      </a:r>
                      <a:endParaRPr kumimoji="1" lang="en-US" altLang="ja-JP" sz="1100" b="0" dirty="0">
                        <a:solidFill>
                          <a:schemeClr val="tx1"/>
                        </a:solidFill>
                        <a:latin typeface="游ゴシック" panose="020B0400000000000000" pitchFamily="50" charset="-128"/>
                        <a:ea typeface="+mn-ea"/>
                      </a:endParaRPr>
                    </a:p>
                    <a:p>
                      <a:pPr>
                        <a:lnSpc>
                          <a:spcPts val="1600"/>
                        </a:lnSpc>
                      </a:pPr>
                      <a:r>
                        <a:rPr kumimoji="1" lang="ja-JP" altLang="en-US" sz="1100" b="0" dirty="0">
                          <a:solidFill>
                            <a:schemeClr val="tx1"/>
                          </a:solidFill>
                          <a:latin typeface="游ゴシック" panose="020B0400000000000000" pitchFamily="50" charset="-128"/>
                          <a:ea typeface="+mn-ea"/>
                        </a:rPr>
                        <a:t>・就業者のうち</a:t>
                      </a:r>
                      <a:r>
                        <a:rPr kumimoji="1" lang="en-US" altLang="ja-JP" sz="1100" b="0" dirty="0">
                          <a:solidFill>
                            <a:schemeClr val="tx1"/>
                          </a:solidFill>
                          <a:latin typeface="游ゴシック" panose="020B0400000000000000" pitchFamily="50" charset="-128"/>
                          <a:ea typeface="+mn-ea"/>
                        </a:rPr>
                        <a:t>40</a:t>
                      </a:r>
                      <a:r>
                        <a:rPr kumimoji="1" lang="ja-JP" altLang="en-US" sz="1100" b="0" dirty="0">
                          <a:solidFill>
                            <a:schemeClr val="tx1"/>
                          </a:solidFill>
                          <a:latin typeface="游ゴシック" panose="020B0400000000000000" pitchFamily="50" charset="-128"/>
                          <a:ea typeface="+mn-ea"/>
                        </a:rPr>
                        <a:t>～</a:t>
                      </a:r>
                      <a:r>
                        <a:rPr kumimoji="1" lang="en-US" altLang="ja-JP" sz="1100" b="0" dirty="0">
                          <a:solidFill>
                            <a:schemeClr val="tx1"/>
                          </a:solidFill>
                          <a:latin typeface="游ゴシック" panose="020B0400000000000000" pitchFamily="50" charset="-128"/>
                          <a:ea typeface="+mn-ea"/>
                        </a:rPr>
                        <a:t>60</a:t>
                      </a:r>
                      <a:r>
                        <a:rPr kumimoji="1" lang="ja-JP" altLang="en-US" sz="1100" b="0" dirty="0">
                          <a:solidFill>
                            <a:schemeClr val="tx1"/>
                          </a:solidFill>
                          <a:latin typeface="游ゴシック" panose="020B0400000000000000" pitchFamily="50" charset="-128"/>
                          <a:ea typeface="+mn-ea"/>
                        </a:rPr>
                        <a:t>歳ではむし歯治療が必要な者の割合が高く、就業者への歯と口の健康づくりの取組が必要</a:t>
                      </a:r>
                      <a:endParaRPr kumimoji="1" lang="en-US" altLang="ja-JP" sz="1100" b="0" dirty="0">
                        <a:solidFill>
                          <a:schemeClr val="tx1"/>
                        </a:solidFill>
                        <a:latin typeface="游ゴシック" panose="020B0400000000000000" pitchFamily="50" charset="-128"/>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0155594"/>
                  </a:ext>
                </a:extLst>
              </a:tr>
              <a:tr h="18652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dirty="0">
                          <a:latin typeface="游ゴシック" panose="020B0400000000000000" pitchFamily="50" charset="-128"/>
                          <a:ea typeface="+mn-ea"/>
                        </a:rPr>
                        <a:t> </a:t>
                      </a:r>
                      <a:r>
                        <a:rPr kumimoji="1" lang="ja-JP" altLang="en-US" sz="1600" b="0" dirty="0">
                          <a:solidFill>
                            <a:schemeClr val="bg1"/>
                          </a:solidFill>
                          <a:latin typeface="游ゴシック" panose="020B0400000000000000" pitchFamily="50" charset="-128"/>
                          <a:ea typeface="+mn-ea"/>
                        </a:rPr>
                        <a:t>本年度の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latin typeface="游ゴシック" panose="020B0400000000000000" pitchFamily="50" charset="-128"/>
                          <a:ea typeface="+mn-ea"/>
                        </a:rPr>
                        <a:t> 取組</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b="0" dirty="0">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500"/>
                        </a:lnSpc>
                      </a:pPr>
                      <a:r>
                        <a:rPr kumimoji="1" lang="en-US" altLang="ja-JP" sz="1200" b="0" dirty="0">
                          <a:solidFill>
                            <a:schemeClr val="tx1"/>
                          </a:solidFill>
                        </a:rPr>
                        <a:t>《</a:t>
                      </a:r>
                      <a:r>
                        <a:rPr kumimoji="1" lang="ja-JP" altLang="en-US" sz="1200" b="0" u="sng" baseline="0" dirty="0">
                          <a:solidFill>
                            <a:schemeClr val="tx1"/>
                          </a:solidFill>
                          <a:latin typeface="游ゴシック" panose="020B0400000000000000" pitchFamily="50" charset="-128"/>
                        </a:rPr>
                        <a:t>啓発</a:t>
                      </a:r>
                      <a:r>
                        <a:rPr kumimoji="1" lang="en-US" altLang="ja-JP" sz="1200" b="0" baseline="0" dirty="0">
                          <a:solidFill>
                            <a:schemeClr val="tx1"/>
                          </a:solidFill>
                          <a:latin typeface="游ゴシック" panose="020B0400000000000000" pitchFamily="50" charset="-128"/>
                        </a:rPr>
                        <a:t>》</a:t>
                      </a:r>
                    </a:p>
                    <a:p>
                      <a:pPr>
                        <a:lnSpc>
                          <a:spcPts val="1500"/>
                        </a:lnSpc>
                      </a:pPr>
                      <a:r>
                        <a:rPr kumimoji="1" lang="ja-JP" altLang="en-US" sz="1100" b="0" baseline="0" dirty="0">
                          <a:solidFill>
                            <a:schemeClr val="tx1"/>
                          </a:solidFill>
                          <a:latin typeface="游ゴシック" panose="020B0400000000000000" pitchFamily="50" charset="-128"/>
                        </a:rPr>
                        <a:t>■日々の健康づくりの実践に役立つ情報を配信するオンラインセミナーで「歯と口の健康」をテーマに開催（「健活</a:t>
                      </a:r>
                      <a:r>
                        <a:rPr kumimoji="1" lang="ja-JP" altLang="en-US" sz="1100" b="0" baseline="0" dirty="0" err="1">
                          <a:solidFill>
                            <a:schemeClr val="tx1"/>
                          </a:solidFill>
                          <a:latin typeface="游ゴシック" panose="020B0400000000000000" pitchFamily="50" charset="-128"/>
                        </a:rPr>
                        <a:t>お</a:t>
                      </a:r>
                      <a:r>
                        <a:rPr kumimoji="1" lang="ja-JP" altLang="en-US" sz="1100" b="0" baseline="0" dirty="0">
                          <a:solidFill>
                            <a:schemeClr val="tx1"/>
                          </a:solidFill>
                          <a:latin typeface="游ゴシック" panose="020B0400000000000000" pitchFamily="50" charset="-128"/>
                        </a:rPr>
                        <a:t>　</a:t>
                      </a:r>
                      <a:endParaRPr kumimoji="1" lang="en-US" altLang="ja-JP" sz="1100" b="0" baseline="0" dirty="0">
                        <a:solidFill>
                          <a:schemeClr val="tx1"/>
                        </a:solidFill>
                        <a:latin typeface="游ゴシック" panose="020B0400000000000000" pitchFamily="50" charset="-128"/>
                      </a:endParaRPr>
                    </a:p>
                    <a:p>
                      <a:pPr>
                        <a:lnSpc>
                          <a:spcPts val="1500"/>
                        </a:lnSpc>
                      </a:pPr>
                      <a:r>
                        <a:rPr kumimoji="1" lang="ja-JP" altLang="en-US" sz="1100" b="0" baseline="0" dirty="0">
                          <a:solidFill>
                            <a:schemeClr val="tx1"/>
                          </a:solidFill>
                          <a:latin typeface="游ゴシック" panose="020B0400000000000000" pitchFamily="50" charset="-128"/>
                        </a:rPr>
                        <a:t>　おさかセミナー」</a:t>
                      </a:r>
                      <a:r>
                        <a:rPr kumimoji="1" lang="en-US" altLang="ja-JP" sz="1100" b="0" baseline="0" dirty="0">
                          <a:solidFill>
                            <a:schemeClr val="tx1"/>
                          </a:solidFill>
                          <a:latin typeface="游ゴシック" panose="020B0400000000000000" pitchFamily="50" charset="-128"/>
                        </a:rPr>
                        <a:t>4,093</a:t>
                      </a:r>
                      <a:r>
                        <a:rPr kumimoji="1" lang="ja-JP" altLang="en-US" sz="1100" b="0" baseline="0" dirty="0">
                          <a:solidFill>
                            <a:schemeClr val="tx1"/>
                          </a:solidFill>
                          <a:latin typeface="游ゴシック" panose="020B0400000000000000" pitchFamily="50" charset="-128"/>
                        </a:rPr>
                        <a:t>回視聴）</a:t>
                      </a:r>
                      <a:endParaRPr kumimoji="1" lang="en-US" altLang="ja-JP" sz="1100" b="0" baseline="0" dirty="0">
                        <a:solidFill>
                          <a:schemeClr val="tx1"/>
                        </a:solidFill>
                        <a:latin typeface="游ゴシック" panose="020B0400000000000000" pitchFamily="50" charset="-128"/>
                      </a:endParaRPr>
                    </a:p>
                    <a:p>
                      <a:pPr>
                        <a:lnSpc>
                          <a:spcPts val="1500"/>
                        </a:lnSpc>
                      </a:pPr>
                      <a:r>
                        <a:rPr kumimoji="1" lang="ja-JP" altLang="en-US" sz="1100" b="0" baseline="0" dirty="0">
                          <a:solidFill>
                            <a:schemeClr val="tx1"/>
                          </a:solidFill>
                          <a:latin typeface="游ゴシック" panose="020B0400000000000000" pitchFamily="50" charset="-128"/>
                        </a:rPr>
                        <a:t>■「健康づくりと歯周病」をテーマに大学でモデル授業を実施</a:t>
                      </a:r>
                      <a:endParaRPr kumimoji="1" lang="en-US" altLang="ja-JP" sz="1100" b="0" baseline="0" dirty="0">
                        <a:solidFill>
                          <a:schemeClr val="tx1"/>
                        </a:solidFill>
                        <a:latin typeface="游ゴシック" panose="020B0400000000000000" pitchFamily="50" charset="-128"/>
                      </a:endParaRPr>
                    </a:p>
                    <a:p>
                      <a:pPr>
                        <a:lnSpc>
                          <a:spcPts val="1500"/>
                        </a:lnSpc>
                      </a:pPr>
                      <a:r>
                        <a:rPr kumimoji="1" lang="ja-JP" altLang="en-US" sz="1100" b="1" baseline="0" dirty="0">
                          <a:solidFill>
                            <a:schemeClr val="tx1"/>
                          </a:solidFill>
                          <a:latin typeface="游ゴシック" panose="020B0400000000000000" pitchFamily="50" charset="-128"/>
                        </a:rPr>
                        <a:t>■</a:t>
                      </a:r>
                      <a:r>
                        <a:rPr kumimoji="1" lang="ja-JP" altLang="en-US" sz="1000" b="0" baseline="0" dirty="0">
                          <a:solidFill>
                            <a:schemeClr val="tx1"/>
                          </a:solidFill>
                          <a:latin typeface="游ゴシック" panose="020B0400000000000000" pitchFamily="50" charset="-128"/>
                        </a:rPr>
                        <a:t>（再掲）府ホームページ等を活用し、健診受診等について普及啓発（大阪けんしんポータルサイト等の活用）</a:t>
                      </a: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00" b="0" baseline="0" dirty="0">
                          <a:solidFill>
                            <a:schemeClr val="tx1"/>
                          </a:solidFill>
                          <a:latin typeface="游ゴシック" panose="020B0400000000000000" pitchFamily="50" charset="-128"/>
                        </a:rPr>
                        <a:t>　（再掲）</a:t>
                      </a:r>
                      <a:r>
                        <a:rPr kumimoji="1" lang="ja-JP" altLang="en-US" sz="1000" b="0" dirty="0">
                          <a:solidFill>
                            <a:schemeClr val="tx1"/>
                          </a:solidFill>
                        </a:rPr>
                        <a:t>８０２０推進アンバサダー養成事業の実施（研修会：糖尿病と歯周病の関係、特定健診と歯とお口の健康　等）</a:t>
                      </a:r>
                      <a:endParaRPr kumimoji="1" lang="en-US" altLang="ja-JP" sz="1000" b="0" baseline="0" dirty="0">
                        <a:solidFill>
                          <a:schemeClr val="tx1"/>
                        </a:solidFill>
                        <a:latin typeface="游ゴシック" panose="020B0400000000000000" pitchFamily="50" charset="-128"/>
                      </a:endParaRPr>
                    </a:p>
                    <a:p>
                      <a:pPr>
                        <a:lnSpc>
                          <a:spcPts val="1500"/>
                        </a:lnSpc>
                      </a:pPr>
                      <a:r>
                        <a:rPr kumimoji="1" lang="ja-JP" altLang="en-US" sz="1000" b="0" baseline="0" dirty="0">
                          <a:solidFill>
                            <a:schemeClr val="tx1"/>
                          </a:solidFill>
                          <a:latin typeface="游ゴシック" panose="020B0400000000000000" pitchFamily="50" charset="-128"/>
                        </a:rPr>
                        <a:t>　（再掲）公民連携、アスマイル、啓発冊子</a:t>
                      </a:r>
                      <a:endParaRPr kumimoji="1" lang="en-US" altLang="ja-JP" sz="1000" b="0" baseline="0" dirty="0">
                        <a:solidFill>
                          <a:schemeClr val="tx1"/>
                        </a:solidFill>
                        <a:latin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baseline="0" dirty="0">
                        <a:solidFill>
                          <a:schemeClr val="tx1"/>
                        </a:solidFill>
                        <a:latin typeface="游ゴシック" panose="020B0400000000000000" pitchFamily="50" charset="-128"/>
                      </a:endParaRPr>
                    </a:p>
                    <a:p>
                      <a:pPr>
                        <a:lnSpc>
                          <a:spcPts val="1500"/>
                        </a:lnSpc>
                      </a:pPr>
                      <a:r>
                        <a:rPr kumimoji="1" lang="en-US" altLang="ja-JP" sz="1200" b="0" dirty="0">
                          <a:solidFill>
                            <a:schemeClr val="tx1"/>
                          </a:solidFill>
                        </a:rPr>
                        <a:t>《</a:t>
                      </a:r>
                      <a:r>
                        <a:rPr kumimoji="1" lang="ja-JP" altLang="en-US" sz="1200" b="0" u="sng" dirty="0">
                          <a:solidFill>
                            <a:schemeClr val="tx1"/>
                          </a:solidFill>
                        </a:rPr>
                        <a:t>市町村支援</a:t>
                      </a:r>
                      <a:r>
                        <a:rPr kumimoji="1" lang="en-US" altLang="ja-JP" sz="1200" b="0" dirty="0">
                          <a:solidFill>
                            <a:schemeClr val="tx1"/>
                          </a:solidFill>
                        </a:rPr>
                        <a:t>》</a:t>
                      </a: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rPr>
                        <a:t>■市町村既存事業での口腔ケアを含むフレイルチェックの導入支援</a:t>
                      </a:r>
                      <a:endParaRPr kumimoji="1" lang="en-US" altLang="ja-JP" sz="1100" b="0" dirty="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00" b="0" dirty="0">
                          <a:solidFill>
                            <a:schemeClr val="tx1"/>
                          </a:solidFill>
                        </a:rPr>
                        <a:t>■</a:t>
                      </a:r>
                      <a:r>
                        <a:rPr kumimoji="1" lang="ja-JP" altLang="en-US" sz="1000" b="0" dirty="0">
                          <a:solidFill>
                            <a:schemeClr val="tx1"/>
                          </a:solidFill>
                          <a:latin typeface="游ゴシック" panose="020B0400000000000000" pitchFamily="50" charset="-128"/>
                        </a:rPr>
                        <a:t>（再掲）大阪府歯科口腔保健推進連絡会にて情報共有等実施（</a:t>
                      </a:r>
                      <a:r>
                        <a:rPr kumimoji="1" lang="ja-JP" altLang="en-US" sz="1000" b="0" dirty="0">
                          <a:solidFill>
                            <a:schemeClr val="tx1"/>
                          </a:solidFill>
                        </a:rPr>
                        <a:t>成人歯科健康診査の受診率向上に向けた取り組み等について</a:t>
                      </a:r>
                      <a:r>
                        <a:rPr kumimoji="1" lang="ja-JP" altLang="en-US" sz="1000" b="0" dirty="0">
                          <a:solidFill>
                            <a:schemeClr val="tx1"/>
                          </a:solidFill>
                          <a:latin typeface="游ゴシック" panose="020B0400000000000000" pitchFamily="50" charset="-128"/>
                        </a:rPr>
                        <a:t>）</a:t>
                      </a:r>
                      <a:endParaRPr kumimoji="1" lang="en-US" altLang="ja-JP" sz="1000" b="0" dirty="0">
                        <a:solidFill>
                          <a:schemeClr val="tx1"/>
                        </a:solidFill>
                        <a:latin typeface="游ゴシック" panose="020B0400000000000000"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rPr>
                        <a:t>■</a:t>
                      </a:r>
                      <a:r>
                        <a:rPr kumimoji="1" lang="ja-JP" altLang="en-US" sz="1000" b="0" dirty="0">
                          <a:solidFill>
                            <a:schemeClr val="tx1"/>
                          </a:solidFill>
                        </a:rPr>
                        <a:t>（再掲）大阪府歯科口腔保健推進連絡会、口腔保健支援センター、大阪府市町村歯科口腔保健実態調査</a:t>
                      </a:r>
                      <a:endParaRPr kumimoji="1" lang="en-US" altLang="ja-JP"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32288599"/>
                  </a:ext>
                </a:extLst>
              </a:tr>
              <a:tr h="18652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latin typeface="游ゴシック" panose="020B0400000000000000" pitchFamily="50" charset="-128"/>
                          <a:ea typeface="游ゴシック" panose="020B0400000000000000" pitchFamily="50" charset="-128"/>
                        </a:rPr>
                        <a:t> 今後の</a:t>
                      </a:r>
                      <a:endParaRPr kumimoji="1" lang="en-US" altLang="ja-JP" sz="1600" b="0" dirty="0">
                        <a:solidFill>
                          <a:schemeClr val="bg1"/>
                        </a:solidFill>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latin typeface="游ゴシック" panose="020B0400000000000000" pitchFamily="50" charset="-128"/>
                          <a:ea typeface="游ゴシック" panose="020B0400000000000000" pitchFamily="50" charset="-128"/>
                        </a:rPr>
                        <a:t> 取組予定</a:t>
                      </a:r>
                      <a:endParaRPr kumimoji="1" lang="ja-JP" altLang="en-US" b="0" dirty="0">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200" b="0" dirty="0">
                          <a:solidFill>
                            <a:schemeClr val="tx1"/>
                          </a:solidFill>
                          <a:latin typeface="游ゴシック" panose="020B0400000000000000" pitchFamily="50" charset="-128"/>
                          <a:ea typeface="游ゴシック" panose="020B0400000000000000" pitchFamily="50" charset="-128"/>
                        </a:rPr>
                        <a:t>《</a:t>
                      </a:r>
                      <a:r>
                        <a:rPr kumimoji="1" lang="ja-JP" altLang="en-US" sz="1200" b="0" u="sng" dirty="0">
                          <a:solidFill>
                            <a:schemeClr val="tx1"/>
                          </a:solidFill>
                          <a:latin typeface="游ゴシック" panose="020B0400000000000000" pitchFamily="50" charset="-128"/>
                          <a:ea typeface="游ゴシック" panose="020B0400000000000000" pitchFamily="50" charset="-128"/>
                        </a:rPr>
                        <a:t>課題</a:t>
                      </a:r>
                      <a:r>
                        <a:rPr kumimoji="1" lang="en-US" altLang="ja-JP" sz="1200" b="0" dirty="0">
                          <a:solidFill>
                            <a:schemeClr val="tx1"/>
                          </a:solidFill>
                          <a:latin typeface="游ゴシック" panose="020B0400000000000000" pitchFamily="50" charset="-128"/>
                          <a:ea typeface="游ゴシック" panose="020B0400000000000000" pitchFamily="50" charset="-128"/>
                        </a:rPr>
                        <a:t>》</a:t>
                      </a:r>
                    </a:p>
                    <a:p>
                      <a:pPr>
                        <a:lnSpc>
                          <a:spcPts val="1500"/>
                        </a:lnSpc>
                      </a:pPr>
                      <a:r>
                        <a:rPr kumimoji="1" lang="ja-JP" altLang="en-US" sz="1100" b="0" dirty="0">
                          <a:solidFill>
                            <a:schemeClr val="tx1"/>
                          </a:solidFill>
                          <a:latin typeface="游ゴシック" panose="020B0400000000000000" pitchFamily="50" charset="-128"/>
                          <a:ea typeface="游ゴシック" panose="020B0400000000000000" pitchFamily="50" charset="-128"/>
                        </a:rPr>
                        <a:t>■ホームページを閲覧するなどの自発的な動きをしない府民への働きかけ（内容：セルフケア、定期的な歯科健診、</a:t>
                      </a:r>
                      <a:endParaRPr kumimoji="1" lang="en-US" altLang="ja-JP" sz="1100" b="0" dirty="0">
                        <a:solidFill>
                          <a:schemeClr val="tx1"/>
                        </a:solidFill>
                        <a:latin typeface="游ゴシック" panose="020B0400000000000000" pitchFamily="50" charset="-128"/>
                        <a:ea typeface="游ゴシック" panose="020B0400000000000000" pitchFamily="50" charset="-128"/>
                      </a:endParaRPr>
                    </a:p>
                    <a:p>
                      <a:pPr>
                        <a:lnSpc>
                          <a:spcPts val="1500"/>
                        </a:lnSpc>
                      </a:pPr>
                      <a:r>
                        <a:rPr kumimoji="1" lang="ja-JP" altLang="en-US" sz="1100" b="0" dirty="0">
                          <a:solidFill>
                            <a:schemeClr val="tx1"/>
                          </a:solidFill>
                          <a:latin typeface="游ゴシック" panose="020B0400000000000000" pitchFamily="50" charset="-128"/>
                          <a:ea typeface="游ゴシック" panose="020B0400000000000000" pitchFamily="50" charset="-128"/>
                        </a:rPr>
                        <a:t>　かかりつけ歯科医、喫煙・糖尿病と歯と口の健康、口の機能の向上のための必要な知識　等）</a:t>
                      </a:r>
                      <a:endParaRPr kumimoji="1" lang="en-US" altLang="ja-JP" sz="1100" b="0" strike="sngStrike" dirty="0">
                        <a:solidFill>
                          <a:schemeClr val="tx1"/>
                        </a:solidFill>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mn-ea"/>
                          <a:ea typeface="+mn-ea"/>
                        </a:rPr>
                        <a:t>■歯科保健の推進にかかる多職種との連携</a:t>
                      </a:r>
                      <a:endParaRPr kumimoji="1" lang="en-US" altLang="ja-JP" sz="1100" b="0" dirty="0">
                        <a:solidFill>
                          <a:schemeClr val="tx1"/>
                        </a:solidFill>
                        <a:latin typeface="+mn-ea"/>
                        <a:ea typeface="+mn-ea"/>
                      </a:endParaRPr>
                    </a:p>
                    <a:p>
                      <a:pPr>
                        <a:lnSpc>
                          <a:spcPts val="1500"/>
                        </a:lnSpc>
                      </a:pPr>
                      <a:endParaRPr kumimoji="1" lang="en-US" altLang="ja-JP" sz="1200" b="0" strike="sngStrike" dirty="0">
                        <a:solidFill>
                          <a:schemeClr val="tx1"/>
                        </a:solidFill>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200" b="0" dirty="0">
                          <a:solidFill>
                            <a:schemeClr val="tx1"/>
                          </a:solidFill>
                          <a:latin typeface="游ゴシック" panose="020B0400000000000000" pitchFamily="50" charset="-128"/>
                          <a:ea typeface="游ゴシック" panose="020B0400000000000000" pitchFamily="50" charset="-128"/>
                        </a:rPr>
                        <a:t>《</a:t>
                      </a:r>
                      <a:r>
                        <a:rPr kumimoji="1" lang="ja-JP" altLang="en-US" sz="1200" b="0" u="sng" dirty="0">
                          <a:solidFill>
                            <a:schemeClr val="tx1"/>
                          </a:solidFill>
                          <a:latin typeface="游ゴシック" panose="020B0400000000000000" pitchFamily="50" charset="-128"/>
                          <a:ea typeface="游ゴシック" panose="020B0400000000000000" pitchFamily="50" charset="-128"/>
                        </a:rPr>
                        <a:t>次年度の取組</a:t>
                      </a:r>
                      <a:r>
                        <a:rPr kumimoji="1" lang="en-US" altLang="ja-JP" sz="1200" b="0" dirty="0">
                          <a:solidFill>
                            <a:schemeClr val="tx1"/>
                          </a:solidFill>
                          <a:latin typeface="游ゴシック" panose="020B0400000000000000" pitchFamily="50" charset="-128"/>
                          <a:ea typeface="游ゴシック" panose="020B0400000000000000" pitchFamily="50" charset="-128"/>
                        </a:rPr>
                        <a:t>》</a:t>
                      </a: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游ゴシック" panose="020B0400000000000000" pitchFamily="50" charset="-128"/>
                          <a:ea typeface="游ゴシック" panose="020B0400000000000000" pitchFamily="50" charset="-128"/>
                        </a:rPr>
                        <a:t>■「アスマイル」、府の広報媒体、公民連携の枠組みを活用し、幅広い世代の府民への啓発</a:t>
                      </a:r>
                      <a:endParaRPr kumimoji="1" lang="en-US" altLang="ja-JP" sz="1100" b="0" dirty="0">
                        <a:solidFill>
                          <a:schemeClr val="tx1"/>
                        </a:solidFill>
                        <a:latin typeface="游ゴシック" panose="020B0400000000000000" pitchFamily="50" charset="-128"/>
                        <a:ea typeface="游ゴシック" panose="020B0400000000000000" pitchFamily="50" charset="-128"/>
                      </a:endParaRPr>
                    </a:p>
                    <a:p>
                      <a:pPr>
                        <a:lnSpc>
                          <a:spcPts val="1500"/>
                        </a:lnSpc>
                      </a:pPr>
                      <a:r>
                        <a:rPr kumimoji="1" lang="ja-JP" altLang="en-US" sz="1100" b="0" dirty="0">
                          <a:solidFill>
                            <a:schemeClr val="tx1"/>
                          </a:solidFill>
                          <a:latin typeface="+mn-ea"/>
                          <a:ea typeface="+mn-ea"/>
                        </a:rPr>
                        <a:t>■口腔保健支援センター</a:t>
                      </a:r>
                      <a:r>
                        <a:rPr kumimoji="1" lang="ja-JP" altLang="en-US" sz="1100" b="0" strike="noStrike" dirty="0">
                          <a:solidFill>
                            <a:schemeClr val="tx1"/>
                          </a:solidFill>
                          <a:latin typeface="+mn-ea"/>
                          <a:ea typeface="+mn-ea"/>
                        </a:rPr>
                        <a:t>による市町村支援を継続</a:t>
                      </a:r>
                      <a:endParaRPr kumimoji="1" lang="en-US" altLang="ja-JP" sz="1100" b="0" strike="noStrike" dirty="0">
                        <a:solidFill>
                          <a:schemeClr val="tx1"/>
                        </a:solidFill>
                        <a:latin typeface="+mn-ea"/>
                        <a:ea typeface="+mn-ea"/>
                      </a:endParaRPr>
                    </a:p>
                    <a:p>
                      <a:pPr>
                        <a:lnSpc>
                          <a:spcPts val="1500"/>
                        </a:lnSpc>
                      </a:pPr>
                      <a:r>
                        <a:rPr kumimoji="1" lang="ja-JP" altLang="en-US" sz="1100" b="0" dirty="0">
                          <a:solidFill>
                            <a:schemeClr val="tx1"/>
                          </a:solidFill>
                          <a:latin typeface="+mn-ea"/>
                          <a:ea typeface="+mn-ea"/>
                        </a:rPr>
                        <a:t>■</a:t>
                      </a:r>
                      <a:r>
                        <a:rPr kumimoji="1" lang="en-US" altLang="ja-JP" sz="1100" b="0" dirty="0">
                          <a:solidFill>
                            <a:schemeClr val="tx1"/>
                          </a:solidFill>
                          <a:latin typeface="+mn-ea"/>
                          <a:ea typeface="+mn-ea"/>
                        </a:rPr>
                        <a:t>8020</a:t>
                      </a:r>
                      <a:r>
                        <a:rPr kumimoji="1" lang="ja-JP" altLang="en-US" sz="1100" b="0" dirty="0">
                          <a:solidFill>
                            <a:schemeClr val="tx1"/>
                          </a:solidFill>
                          <a:latin typeface="+mn-ea"/>
                          <a:ea typeface="+mn-ea"/>
                        </a:rPr>
                        <a:t>推進アンバサダー養成事業による地域の取組み支援</a:t>
                      </a:r>
                      <a:endParaRPr kumimoji="1" lang="en-US" altLang="ja-JP" sz="1100" b="0" dirty="0">
                        <a:solidFill>
                          <a:schemeClr val="tx1"/>
                        </a:solidFill>
                        <a:latin typeface="+mn-ea"/>
                        <a:ea typeface="+mn-ea"/>
                      </a:endParaRPr>
                    </a:p>
                    <a:p>
                      <a:pPr>
                        <a:lnSpc>
                          <a:spcPts val="1500"/>
                        </a:lnSpc>
                      </a:pPr>
                      <a:r>
                        <a:rPr kumimoji="1" lang="ja-JP" altLang="en-US" sz="1100" b="0" strike="noStrike" baseline="0" dirty="0">
                          <a:solidFill>
                            <a:schemeClr val="tx1"/>
                          </a:solidFill>
                          <a:latin typeface="+mn-ea"/>
                          <a:ea typeface="+mn-ea"/>
                        </a:rPr>
                        <a:t>■全大学に学生の歯と口の健康に関する情報等を発信</a:t>
                      </a:r>
                      <a:endParaRPr kumimoji="1" lang="en-US" altLang="ja-JP" sz="1100" b="0" strike="noStrike" baseline="0" dirty="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mn-ea"/>
                          <a:ea typeface="+mn-ea"/>
                        </a:rPr>
                        <a:t>■フレイルチェックの市町村及び職域での導入支援、フレイル認知度向上のための啓発</a:t>
                      </a:r>
                      <a:endParaRPr kumimoji="1" lang="en-US" altLang="ja-JP" sz="11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53541220"/>
                  </a:ext>
                </a:extLst>
              </a:tr>
              <a:tr h="7687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latin typeface="游ゴシック" panose="020B0400000000000000" pitchFamily="50" charset="-128"/>
                          <a:ea typeface="游ゴシック" panose="020B0400000000000000" pitchFamily="50" charset="-128"/>
                        </a:rPr>
                        <a:t> 最終予算</a:t>
                      </a:r>
                      <a:endParaRPr kumimoji="1" lang="en-US" altLang="ja-JP" sz="1600" b="0" dirty="0">
                        <a:solidFill>
                          <a:schemeClr val="bg1"/>
                        </a:solidFill>
                        <a:latin typeface="游ゴシック" panose="020B0400000000000000" pitchFamily="50" charset="-128"/>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baseline="0" dirty="0">
                          <a:solidFill>
                            <a:schemeClr val="bg1"/>
                          </a:solidFill>
                          <a:latin typeface="+mn-ea"/>
                          <a:ea typeface="+mn-ea"/>
                        </a:rPr>
                        <a:t>（主要事業）</a:t>
                      </a:r>
                      <a:endParaRPr kumimoji="1" lang="ja-JP" altLang="en-US" sz="1600" b="0" dirty="0">
                        <a:solidFill>
                          <a:schemeClr val="bg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500"/>
                        </a:lnSpc>
                      </a:pPr>
                      <a:r>
                        <a:rPr kumimoji="1" lang="ja-JP" altLang="en-US" sz="1100" dirty="0">
                          <a:solidFill>
                            <a:schemeClr val="tx1"/>
                          </a:solidFill>
                          <a:latin typeface="+mn-ea"/>
                          <a:ea typeface="+mn-ea"/>
                        </a:rPr>
                        <a:t>生涯歯科保健推進事業（</a:t>
                      </a:r>
                      <a:r>
                        <a:rPr kumimoji="1" lang="en-US" altLang="ja-JP" sz="1100" dirty="0">
                          <a:solidFill>
                            <a:schemeClr val="tx1"/>
                          </a:solidFill>
                          <a:latin typeface="+mn-ea"/>
                          <a:ea typeface="+mn-ea"/>
                        </a:rPr>
                        <a:t>1,809</a:t>
                      </a:r>
                      <a:r>
                        <a:rPr kumimoji="1" lang="ja-JP" altLang="en-US" sz="1100" dirty="0">
                          <a:solidFill>
                            <a:schemeClr val="tx1"/>
                          </a:solidFill>
                          <a:latin typeface="+mn-ea"/>
                          <a:ea typeface="+mn-ea"/>
                        </a:rPr>
                        <a:t>千円）、大阪府歯科口腔保健計画推進事業（</a:t>
                      </a:r>
                      <a:r>
                        <a:rPr kumimoji="1" lang="en-US" altLang="ja-JP" sz="1100" dirty="0">
                          <a:solidFill>
                            <a:schemeClr val="tx1"/>
                          </a:solidFill>
                          <a:latin typeface="+mn-ea"/>
                          <a:ea typeface="+mn-ea"/>
                        </a:rPr>
                        <a:t>5,206</a:t>
                      </a:r>
                      <a:r>
                        <a:rPr kumimoji="1" lang="ja-JP" altLang="en-US" sz="1100" dirty="0">
                          <a:solidFill>
                            <a:schemeClr val="tx1"/>
                          </a:solidFill>
                          <a:latin typeface="+mn-ea"/>
                          <a:ea typeface="+mn-ea"/>
                        </a:rPr>
                        <a:t>千円）</a:t>
                      </a:r>
                      <a:endParaRPr kumimoji="1" lang="en-US" altLang="ja-JP" sz="1100" dirty="0">
                        <a:solidFill>
                          <a:schemeClr val="tx1"/>
                        </a:solidFill>
                        <a:latin typeface="+mn-ea"/>
                        <a:ea typeface="+mn-ea"/>
                      </a:endParaRPr>
                    </a:p>
                    <a:p>
                      <a:pPr>
                        <a:lnSpc>
                          <a:spcPts val="1500"/>
                        </a:lnSpc>
                      </a:pPr>
                      <a:r>
                        <a:rPr kumimoji="1" lang="ja-JP" altLang="en-US" sz="1100" dirty="0">
                          <a:solidFill>
                            <a:schemeClr val="tx1"/>
                          </a:solidFill>
                          <a:latin typeface="+mn-ea"/>
                          <a:ea typeface="+mn-ea"/>
                        </a:rPr>
                        <a:t>８０２０運動推進特別事業（</a:t>
                      </a:r>
                      <a:r>
                        <a:rPr kumimoji="1" lang="en-US" altLang="ja-JP" sz="1100" dirty="0">
                          <a:solidFill>
                            <a:schemeClr val="tx1"/>
                          </a:solidFill>
                          <a:latin typeface="+mn-ea"/>
                          <a:ea typeface="+mn-ea"/>
                        </a:rPr>
                        <a:t>2,515</a:t>
                      </a:r>
                      <a:r>
                        <a:rPr kumimoji="1" lang="ja-JP" altLang="en-US" sz="1100" dirty="0">
                          <a:solidFill>
                            <a:schemeClr val="tx1"/>
                          </a:solidFill>
                          <a:latin typeface="+mn-ea"/>
                          <a:ea typeface="+mn-ea"/>
                        </a:rPr>
                        <a:t>千円）</a:t>
                      </a:r>
                      <a:r>
                        <a:rPr kumimoji="1" lang="ja-JP" altLang="en-US" sz="1100" b="0" dirty="0">
                          <a:solidFill>
                            <a:schemeClr val="tx1"/>
                          </a:solidFill>
                          <a:latin typeface="+mn-ea"/>
                          <a:ea typeface="+mn-ea"/>
                        </a:rPr>
                        <a:t>、</a:t>
                      </a:r>
                      <a:r>
                        <a:rPr kumimoji="1" lang="ja-JP" altLang="en-US" sz="1100" b="0" i="0" u="none" strike="noStrike" kern="1200" cap="none" spc="0" normalizeH="0" baseline="0" noProof="0" dirty="0">
                          <a:ln>
                            <a:noFill/>
                          </a:ln>
                          <a:solidFill>
                            <a:schemeClr val="tx1"/>
                          </a:solidFill>
                          <a:effectLst/>
                          <a:uLnTx/>
                          <a:uFillTx/>
                          <a:latin typeface="+mn-ea"/>
                          <a:ea typeface="+mn-ea"/>
                          <a:cs typeface="+mn-cs"/>
                        </a:rPr>
                        <a:t>健康格差の解決プログラム促進事業（フレイル予防）（</a:t>
                      </a:r>
                      <a:r>
                        <a:rPr kumimoji="1" lang="en-US" altLang="ja-JP" sz="1100" b="0" i="0" u="none" strike="noStrike" kern="1200" cap="none" spc="0" normalizeH="0" baseline="0" noProof="0" dirty="0">
                          <a:ln>
                            <a:noFill/>
                          </a:ln>
                          <a:solidFill>
                            <a:schemeClr val="tx1"/>
                          </a:solidFill>
                          <a:effectLst/>
                          <a:uLnTx/>
                          <a:uFillTx/>
                          <a:latin typeface="+mn-ea"/>
                          <a:ea typeface="+mn-ea"/>
                          <a:cs typeface="Calibri" panose="020F0502020204030204" pitchFamily="34" charset="0"/>
                        </a:rPr>
                        <a:t>11,081</a:t>
                      </a:r>
                      <a:r>
                        <a:rPr kumimoji="1" lang="ja-JP" altLang="en-US" sz="1100" b="0" i="0" u="none" strike="noStrike" kern="1200" cap="none" spc="0" normalizeH="0" baseline="0" noProof="0" dirty="0">
                          <a:ln>
                            <a:noFill/>
                          </a:ln>
                          <a:solidFill>
                            <a:schemeClr val="tx1"/>
                          </a:solidFill>
                          <a:effectLst/>
                          <a:uLnTx/>
                          <a:uFillTx/>
                          <a:latin typeface="+mn-ea"/>
                          <a:ea typeface="+mn-ea"/>
                          <a:cs typeface="+mn-cs"/>
                        </a:rPr>
                        <a:t>千円）</a:t>
                      </a:r>
                      <a:endParaRPr kumimoji="1" lang="en-US" altLang="ja-JP" sz="14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3746911"/>
                  </a:ext>
                </a:extLst>
              </a:tr>
            </a:tbl>
          </a:graphicData>
        </a:graphic>
      </p:graphicFrame>
      <p:sp>
        <p:nvSpPr>
          <p:cNvPr id="11" name="角丸四角形 10"/>
          <p:cNvSpPr/>
          <p:nvPr/>
        </p:nvSpPr>
        <p:spPr>
          <a:xfrm>
            <a:off x="712507" y="2795556"/>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100" normalizeH="0" baseline="0" noProof="0" dirty="0">
                <a:ln w="0"/>
                <a:solidFill>
                  <a:srgbClr val="193F61"/>
                </a:solidFill>
                <a:effectLst/>
                <a:uLnTx/>
                <a:uFillTx/>
                <a:latin typeface="游ゴシック" panose="020B0400000000000000" pitchFamily="50" charset="-128"/>
                <a:ea typeface="游ゴシック" panose="020B0400000000000000" pitchFamily="50" charset="-128"/>
              </a:rPr>
              <a:t>本年度評価</a:t>
            </a:r>
            <a:endParaRPr kumimoji="1" lang="en-US" altLang="ja-JP" sz="1100" b="1" i="0" u="none" strike="noStrike" kern="1200" cap="none" spc="-100" normalizeH="0" baseline="0" noProof="0" dirty="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500" b="1" i="0" u="none" strike="noStrike" kern="1200" cap="none" spc="-100" normalizeH="0" baseline="0" noProof="0" dirty="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100" normalizeH="0" baseline="0" noProof="0" dirty="0">
                <a:ln w="0"/>
                <a:solidFill>
                  <a:srgbClr val="193F61"/>
                </a:solidFill>
                <a:effectLst/>
                <a:uLnTx/>
                <a:uFillTx/>
                <a:latin typeface="游ゴシック" panose="020B0400000000000000" pitchFamily="50" charset="-128"/>
                <a:ea typeface="游ゴシック" panose="020B0400000000000000" pitchFamily="50" charset="-128"/>
              </a:rPr>
              <a:t>概ね</a:t>
            </a:r>
            <a:endParaRPr kumimoji="1" lang="en-US" altLang="ja-JP" sz="1400" b="1" i="0" u="none" strike="noStrike" kern="1200" cap="none" spc="-100" normalizeH="0" baseline="0" noProof="0" dirty="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250" normalizeH="0" baseline="0" noProof="0" dirty="0">
                <a:ln w="0"/>
                <a:solidFill>
                  <a:srgbClr val="193F61"/>
                </a:solidFill>
                <a:effectLst/>
                <a:uLnTx/>
                <a:uFillTx/>
                <a:latin typeface="游ゴシック" panose="020B0400000000000000" pitchFamily="50" charset="-128"/>
                <a:ea typeface="游ゴシック" panose="020B0400000000000000" pitchFamily="50" charset="-128"/>
              </a:rPr>
              <a:t>予定</a:t>
            </a:r>
            <a:r>
              <a:rPr kumimoji="1" lang="ja-JP" altLang="en-US" sz="1400" b="1" i="0" u="none" strike="noStrike" kern="1200" cap="none" spc="-350" normalizeH="0" baseline="0" noProof="0" dirty="0">
                <a:ln w="0"/>
                <a:solidFill>
                  <a:srgbClr val="193F61"/>
                </a:solidFill>
                <a:effectLst/>
                <a:uLnTx/>
                <a:uFillTx/>
                <a:latin typeface="游ゴシック" panose="020B0400000000000000" pitchFamily="50" charset="-128"/>
                <a:ea typeface="游ゴシック" panose="020B0400000000000000" pitchFamily="50" charset="-128"/>
              </a:rPr>
              <a:t>どおり</a:t>
            </a:r>
          </a:p>
        </p:txBody>
      </p:sp>
    </p:spTree>
    <p:extLst>
      <p:ext uri="{BB962C8B-B14F-4D97-AF65-F5344CB8AC3E}">
        <p14:creationId xmlns:p14="http://schemas.microsoft.com/office/powerpoint/2010/main" val="2882357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１　歯科疾患の予防・早期発見、口の機能の維持向上</a:t>
            </a:r>
          </a:p>
        </p:txBody>
      </p:sp>
      <p:sp>
        <p:nvSpPr>
          <p:cNvPr id="8" name="正方形/長方形 7"/>
          <p:cNvSpPr/>
          <p:nvPr/>
        </p:nvSpPr>
        <p:spPr>
          <a:xfrm>
            <a:off x="151579" y="937965"/>
            <a:ext cx="9369380" cy="573956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rPr>
              <a:t>計画Ｐ</a:t>
            </a:r>
            <a:r>
              <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rPr>
              <a:t>59</a:t>
            </a:r>
          </a:p>
        </p:txBody>
      </p:sp>
      <p:sp>
        <p:nvSpPr>
          <p:cNvPr id="15" name="正方形/長方形 14"/>
          <p:cNvSpPr/>
          <p:nvPr/>
        </p:nvSpPr>
        <p:spPr>
          <a:xfrm>
            <a:off x="129324" y="873962"/>
            <a:ext cx="4584344" cy="355290"/>
          </a:xfrm>
          <a:prstGeom prst="rect">
            <a:avLst/>
          </a:prstGeom>
          <a:solidFill>
            <a:srgbClr val="002060"/>
          </a:solidFill>
        </p:spPr>
        <p:txBody>
          <a:bodyPr wrap="square" anchor="ctr">
            <a:spAutoFit/>
          </a:bodyPr>
          <a:lstStyle/>
          <a:p>
            <a:pPr lvl="0">
              <a:lnSpc>
                <a:spcPts val="2000"/>
              </a:lnSpc>
              <a:defRPr/>
            </a:pPr>
            <a:r>
              <a:rPr kumimoji="1" lang="ja-JP" altLang="en-US" sz="2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（４）</a:t>
            </a:r>
            <a:r>
              <a:rPr kumimoji="1" lang="ja-JP" altLang="en-US" sz="2000" b="1" dirty="0">
                <a:solidFill>
                  <a:prstClr val="white"/>
                </a:solidFill>
                <a:latin typeface="游ゴシック" panose="020B0400000000000000" pitchFamily="50" charset="-128"/>
                <a:ea typeface="游ゴシック" panose="020B0400000000000000" pitchFamily="50" charset="-128"/>
              </a:rPr>
              <a:t>高齢期　　　　</a:t>
            </a:r>
            <a:r>
              <a:rPr kumimoji="1" lang="ja-JP" altLang="en-US" sz="1600" b="1" dirty="0">
                <a:solidFill>
                  <a:prstClr val="white"/>
                </a:solidFill>
                <a:latin typeface="游ゴシック" panose="020B0400000000000000" pitchFamily="50" charset="-128"/>
                <a:ea typeface="游ゴシック" panose="020B0400000000000000" pitchFamily="50" charset="-128"/>
              </a:rPr>
              <a:t>計画</a:t>
            </a:r>
            <a:r>
              <a:rPr kumimoji="1" lang="en-US" altLang="ja-JP" sz="1600" b="1" dirty="0">
                <a:solidFill>
                  <a:prstClr val="white"/>
                </a:solidFill>
                <a:latin typeface="游ゴシック" panose="020B0400000000000000" pitchFamily="50" charset="-128"/>
                <a:ea typeface="游ゴシック" panose="020B0400000000000000" pitchFamily="50" charset="-128"/>
              </a:rPr>
              <a:t>P.29-30</a:t>
            </a:r>
            <a:endParaRPr kumimoji="1" lang="en-US" altLang="ja-JP"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11" name="正方形/長方形 10"/>
          <p:cNvSpPr/>
          <p:nvPr/>
        </p:nvSpPr>
        <p:spPr>
          <a:xfrm>
            <a:off x="382272" y="2187555"/>
            <a:ext cx="3240000" cy="288000"/>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prstClr val="black"/>
                </a:solidFill>
                <a:effectLst/>
                <a:uLnTx/>
                <a:uFillTx/>
                <a:latin typeface="+mn-ea"/>
                <a:cs typeface="+mn-cs"/>
              </a:rPr>
              <a:t>【</a:t>
            </a:r>
            <a:r>
              <a:rPr kumimoji="0" lang="ja-JP" altLang="en-US" sz="1600" b="1" i="0" u="none" strike="noStrike" kern="1200" cap="none" spc="0" normalizeH="0" baseline="0" noProof="0" dirty="0">
                <a:ln>
                  <a:noFill/>
                </a:ln>
                <a:solidFill>
                  <a:prstClr val="black"/>
                </a:solidFill>
                <a:effectLst/>
                <a:uLnTx/>
                <a:uFillTx/>
                <a:latin typeface="+mn-ea"/>
                <a:cs typeface="+mn-cs"/>
              </a:rPr>
              <a:t>府民の行動目標</a:t>
            </a:r>
            <a:r>
              <a:rPr kumimoji="0" lang="en-US" altLang="ja-JP" sz="1600" b="1" i="0" u="none" strike="noStrike" kern="1200" cap="none" spc="0" normalizeH="0" baseline="0" noProof="0" dirty="0">
                <a:ln>
                  <a:noFill/>
                </a:ln>
                <a:solidFill>
                  <a:prstClr val="black"/>
                </a:solidFill>
                <a:effectLst/>
                <a:uLnTx/>
                <a:uFillTx/>
                <a:latin typeface="+mn-ea"/>
                <a:cs typeface="+mn-cs"/>
              </a:rPr>
              <a:t>】</a:t>
            </a:r>
            <a:endParaRPr kumimoji="0" lang="ja-JP" altLang="en-US" sz="1600" b="1" i="0" u="none" strike="noStrike" kern="1200" cap="none" spc="0" normalizeH="0" baseline="0" noProof="0" dirty="0">
              <a:ln>
                <a:noFill/>
              </a:ln>
              <a:solidFill>
                <a:prstClr val="black"/>
              </a:solidFill>
              <a:effectLst/>
              <a:uLnTx/>
              <a:uFillTx/>
              <a:latin typeface="+mn-ea"/>
              <a:cs typeface="+mn-cs"/>
            </a:endParaRPr>
          </a:p>
        </p:txBody>
      </p:sp>
      <p:sp>
        <p:nvSpPr>
          <p:cNvPr id="12" name="正方形/長方形 11"/>
          <p:cNvSpPr/>
          <p:nvPr/>
        </p:nvSpPr>
        <p:spPr>
          <a:xfrm>
            <a:off x="530346" y="2498649"/>
            <a:ext cx="8856000" cy="2898851"/>
          </a:xfrm>
          <a:prstGeom prst="rect">
            <a:avLst/>
          </a:prstGeom>
        </p:spPr>
        <p:txBody>
          <a:bodyPr wrap="square" lIns="36000" tIns="72000" rIns="36000" bIns="36000">
            <a:noAutofit/>
          </a:bodyPr>
          <a:lstStyle/>
          <a:p>
            <a:pPr lvl="0">
              <a:defRPr/>
            </a:pPr>
            <a:r>
              <a:rPr lang="ja-JP" altLang="en-US" sz="1200" dirty="0">
                <a:solidFill>
                  <a:prstClr val="black"/>
                </a:solidFill>
                <a:latin typeface="+mn-ea"/>
              </a:rPr>
              <a:t>▽家庭や職場などにおいて、歯間部清掃用器具（デンタルフロス、歯間ブラシ等）を使ったセルフケア（歯と口の清掃）を</a:t>
            </a:r>
            <a:endParaRPr lang="en-US" altLang="ja-JP" sz="1200" dirty="0">
              <a:solidFill>
                <a:prstClr val="black"/>
              </a:solidFill>
              <a:latin typeface="+mn-ea"/>
            </a:endParaRPr>
          </a:p>
          <a:p>
            <a:pPr lvl="0">
              <a:defRPr/>
            </a:pPr>
            <a:r>
              <a:rPr lang="ja-JP" altLang="en-US" sz="1200" dirty="0">
                <a:solidFill>
                  <a:prstClr val="black"/>
                </a:solidFill>
                <a:latin typeface="+mn-ea"/>
              </a:rPr>
              <a:t>　行います。</a:t>
            </a:r>
            <a:endParaRPr kumimoji="0" lang="en-US" altLang="ja-JP" sz="1200" i="0" u="none" strike="noStrike" kern="1200" cap="none" spc="0" normalizeH="0" baseline="0" noProof="0" dirty="0">
              <a:ln>
                <a:noFill/>
              </a:ln>
              <a:solidFill>
                <a:prstClr val="black"/>
              </a:solidFill>
              <a:effectLst/>
              <a:uLnTx/>
              <a:uFillTx/>
              <a:latin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600" i="0" u="none" strike="noStrike" kern="1200" cap="none" spc="0" normalizeH="0" baseline="0" noProof="0" dirty="0">
              <a:ln>
                <a:noFill/>
              </a:ln>
              <a:solidFill>
                <a:prstClr val="black"/>
              </a:solidFill>
              <a:effectLst/>
              <a:uLnTx/>
              <a:uFillTx/>
              <a:latin typeface="+mn-ea"/>
              <a:cs typeface="+mn-cs"/>
            </a:endParaRPr>
          </a:p>
          <a:p>
            <a:pPr lvl="0">
              <a:defRPr/>
            </a:pPr>
            <a:r>
              <a:rPr lang="ja-JP" altLang="en-US" sz="1200" dirty="0">
                <a:solidFill>
                  <a:prstClr val="black"/>
                </a:solidFill>
                <a:latin typeface="+mn-ea"/>
              </a:rPr>
              <a:t>▽市町村で実施している成人歯科健診（歯周病検診）などを活用し、定期的に歯科健診を受診します。</a:t>
            </a:r>
            <a:endParaRPr lang="en-US" altLang="ja-JP" sz="1200" dirty="0">
              <a:solidFill>
                <a:prstClr val="black"/>
              </a:solidFill>
              <a:latin typeface="+mn-ea"/>
            </a:endParaRPr>
          </a:p>
          <a:p>
            <a:pPr lvl="0">
              <a:defRPr/>
            </a:pPr>
            <a:endParaRPr lang="en-US" altLang="ja-JP" sz="600" dirty="0">
              <a:solidFill>
                <a:prstClr val="black"/>
              </a:solidFill>
              <a:latin typeface="+mn-ea"/>
            </a:endParaRPr>
          </a:p>
          <a:p>
            <a:pPr lvl="0">
              <a:defRPr/>
            </a:pPr>
            <a:r>
              <a:rPr lang="ja-JP" altLang="en-US" sz="1200" dirty="0">
                <a:solidFill>
                  <a:prstClr val="black"/>
                </a:solidFill>
                <a:latin typeface="+mn-ea"/>
              </a:rPr>
              <a:t>▽都道府県後期高齢者医療広域連合が実施している後期高齢者の被保険者に係る歯科健診などを活用し、定期的に歯科健診を</a:t>
            </a:r>
            <a:endParaRPr lang="en-US" altLang="ja-JP" sz="1200" dirty="0">
              <a:solidFill>
                <a:prstClr val="black"/>
              </a:solidFill>
              <a:latin typeface="+mn-ea"/>
            </a:endParaRPr>
          </a:p>
          <a:p>
            <a:pPr lvl="0">
              <a:defRPr/>
            </a:pPr>
            <a:r>
              <a:rPr lang="ja-JP" altLang="en-US" sz="1200" dirty="0">
                <a:solidFill>
                  <a:prstClr val="black"/>
                </a:solidFill>
                <a:latin typeface="+mn-ea"/>
              </a:rPr>
              <a:t>　受診します。</a:t>
            </a:r>
            <a:endParaRPr lang="en-US" altLang="ja-JP" sz="1200" dirty="0">
              <a:solidFill>
                <a:prstClr val="black"/>
              </a:solidFill>
              <a:latin typeface="+mn-ea"/>
            </a:endParaRPr>
          </a:p>
          <a:p>
            <a:pPr lvl="0">
              <a:defRPr/>
            </a:pPr>
            <a:endParaRPr lang="en-US" altLang="ja-JP" sz="600" dirty="0">
              <a:solidFill>
                <a:prstClr val="black"/>
              </a:solidFill>
              <a:latin typeface="+mn-ea"/>
            </a:endParaRPr>
          </a:p>
          <a:p>
            <a:pPr lvl="0">
              <a:defRPr/>
            </a:pPr>
            <a:r>
              <a:rPr lang="ja-JP" altLang="en-US" sz="1200" dirty="0">
                <a:solidFill>
                  <a:prstClr val="black"/>
                </a:solidFill>
                <a:latin typeface="+mn-ea"/>
              </a:rPr>
              <a:t>▽かかりつけ歯科医をもちます。</a:t>
            </a:r>
            <a:endParaRPr lang="en-US" altLang="ja-JP" sz="1200" dirty="0">
              <a:solidFill>
                <a:prstClr val="black"/>
              </a:solidFill>
              <a:latin typeface="+mn-ea"/>
            </a:endParaRPr>
          </a:p>
          <a:p>
            <a:pPr lvl="0">
              <a:defRPr/>
            </a:pPr>
            <a:endParaRPr lang="en-US" altLang="ja-JP" sz="600" dirty="0">
              <a:solidFill>
                <a:prstClr val="black"/>
              </a:solidFill>
              <a:latin typeface="+mn-ea"/>
            </a:endParaRPr>
          </a:p>
          <a:p>
            <a:pPr lvl="0">
              <a:defRPr/>
            </a:pPr>
            <a:r>
              <a:rPr lang="ja-JP" altLang="en-US" sz="1200" dirty="0">
                <a:solidFill>
                  <a:prstClr val="black"/>
                </a:solidFill>
                <a:latin typeface="+mn-ea"/>
              </a:rPr>
              <a:t>▽喫煙や糖尿病が歯と口の健康と関係することを正しく理解します。</a:t>
            </a:r>
            <a:endParaRPr lang="en-US" altLang="ja-JP" sz="1200" dirty="0">
              <a:solidFill>
                <a:prstClr val="black"/>
              </a:solidFill>
              <a:latin typeface="+mn-ea"/>
            </a:endParaRPr>
          </a:p>
          <a:p>
            <a:pPr lvl="0">
              <a:defRPr/>
            </a:pPr>
            <a:endParaRPr lang="en-US" altLang="ja-JP" sz="600" dirty="0">
              <a:solidFill>
                <a:prstClr val="black"/>
              </a:solidFill>
              <a:latin typeface="+mn-ea"/>
            </a:endParaRPr>
          </a:p>
          <a:p>
            <a:pPr lvl="0">
              <a:defRPr/>
            </a:pPr>
            <a:r>
              <a:rPr lang="ja-JP" altLang="en-US" sz="1200" dirty="0">
                <a:solidFill>
                  <a:prstClr val="black"/>
                </a:solidFill>
                <a:latin typeface="+mn-ea"/>
              </a:rPr>
              <a:t>▽ゆっくりよく噛んで食べます。</a:t>
            </a:r>
            <a:endParaRPr lang="en-US" altLang="ja-JP" sz="1200" dirty="0">
              <a:solidFill>
                <a:prstClr val="black"/>
              </a:solidFill>
              <a:latin typeface="+mn-ea"/>
            </a:endParaRPr>
          </a:p>
          <a:p>
            <a:pPr lvl="0">
              <a:defRPr/>
            </a:pPr>
            <a:endParaRPr lang="en-US" altLang="ja-JP" sz="600" dirty="0">
              <a:solidFill>
                <a:prstClr val="black"/>
              </a:solidFill>
              <a:latin typeface="+mn-ea"/>
            </a:endParaRPr>
          </a:p>
          <a:p>
            <a:pPr lvl="0">
              <a:defRPr/>
            </a:pPr>
            <a:r>
              <a:rPr lang="ja-JP" altLang="en-US" sz="1200" dirty="0">
                <a:solidFill>
                  <a:prstClr val="black"/>
                </a:solidFill>
                <a:latin typeface="+mn-ea"/>
              </a:rPr>
              <a:t>▽口の機能（食物を口に取り込み、かんで飲み込むことなど）の向上のために必要な知識を身につけます。</a:t>
            </a:r>
            <a:endParaRPr lang="en-US" altLang="ja-JP" sz="1200" dirty="0">
              <a:solidFill>
                <a:prstClr val="black"/>
              </a:solidFill>
              <a:latin typeface="+mn-ea"/>
            </a:endParaRPr>
          </a:p>
          <a:p>
            <a:pPr lvl="0">
              <a:defRPr/>
            </a:pPr>
            <a:endParaRPr lang="en-US" altLang="ja-JP" sz="1200" dirty="0">
              <a:solidFill>
                <a:prstClr val="black"/>
              </a:solidFill>
              <a:latin typeface="+mn-ea"/>
            </a:endParaRPr>
          </a:p>
        </p:txBody>
      </p:sp>
      <p:sp>
        <p:nvSpPr>
          <p:cNvPr id="14" name="角丸四角形 13"/>
          <p:cNvSpPr/>
          <p:nvPr/>
        </p:nvSpPr>
        <p:spPr>
          <a:xfrm>
            <a:off x="376959" y="1827903"/>
            <a:ext cx="9144000" cy="4755771"/>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i="0" u="none" strike="noStrike" kern="1200" cap="none" spc="0" normalizeH="0" baseline="0" noProof="0" dirty="0">
              <a:ln>
                <a:noFill/>
              </a:ln>
              <a:solidFill>
                <a:prstClr val="white"/>
              </a:solidFill>
              <a:effectLst/>
              <a:uLnTx/>
              <a:uFillTx/>
              <a:latin typeface="+mn-ea"/>
              <a:cs typeface="+mn-cs"/>
            </a:endParaRPr>
          </a:p>
        </p:txBody>
      </p:sp>
      <p:sp>
        <p:nvSpPr>
          <p:cNvPr id="16" name="角丸四角形 15"/>
          <p:cNvSpPr/>
          <p:nvPr/>
        </p:nvSpPr>
        <p:spPr>
          <a:xfrm>
            <a:off x="376959" y="1395905"/>
            <a:ext cx="2088000" cy="670944"/>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n-ea"/>
                <a:cs typeface="+mn-cs"/>
              </a:rPr>
              <a:t>みんなでめざす目標</a:t>
            </a:r>
          </a:p>
        </p:txBody>
      </p:sp>
      <p:sp>
        <p:nvSpPr>
          <p:cNvPr id="17" name="角丸四角形 16"/>
          <p:cNvSpPr/>
          <p:nvPr/>
        </p:nvSpPr>
        <p:spPr>
          <a:xfrm>
            <a:off x="2464959" y="1395905"/>
            <a:ext cx="7056000" cy="670944"/>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lvl="0" algn="ctr">
              <a:lnSpc>
                <a:spcPts val="2000"/>
              </a:lnSpc>
              <a:defRPr/>
            </a:pPr>
            <a:r>
              <a:rPr kumimoji="1" lang="ja-JP" altLang="en-US" sz="1600" b="1" dirty="0">
                <a:solidFill>
                  <a:prstClr val="black"/>
                </a:solidFill>
                <a:latin typeface="+mn-ea"/>
              </a:rPr>
              <a:t>６０２４・８０２０を達成する府民を増やします</a:t>
            </a:r>
          </a:p>
          <a:p>
            <a:pPr lvl="0" algn="ctr">
              <a:lnSpc>
                <a:spcPts val="2000"/>
              </a:lnSpc>
              <a:defRPr/>
            </a:pPr>
            <a:r>
              <a:rPr kumimoji="1" lang="ja-JP" altLang="en-US" sz="1600" b="1" dirty="0">
                <a:solidFill>
                  <a:prstClr val="black"/>
                </a:solidFill>
                <a:latin typeface="+mn-ea"/>
              </a:rPr>
              <a:t>咀嚼が良好な府民を増やします</a:t>
            </a:r>
          </a:p>
        </p:txBody>
      </p:sp>
      <p:sp>
        <p:nvSpPr>
          <p:cNvPr id="18" name="正方形/長方形 17"/>
          <p:cNvSpPr/>
          <p:nvPr/>
        </p:nvSpPr>
        <p:spPr>
          <a:xfrm>
            <a:off x="3660840" y="1319534"/>
            <a:ext cx="1065528" cy="254000"/>
          </a:xfrm>
          <a:prstGeom prst="rect">
            <a:avLst/>
          </a:prstGeom>
          <a:noFill/>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900" b="1" dirty="0">
                <a:solidFill>
                  <a:prstClr val="black"/>
                </a:solidFill>
                <a:latin typeface="+mn-ea"/>
              </a:rPr>
              <a:t>ろく</a:t>
            </a:r>
            <a:r>
              <a:rPr lang="ja-JP" altLang="en-US" sz="900" b="1" dirty="0" err="1">
                <a:solidFill>
                  <a:prstClr val="black"/>
                </a:solidFill>
                <a:latin typeface="+mn-ea"/>
              </a:rPr>
              <a:t>まるにいよん</a:t>
            </a:r>
            <a:endParaRPr kumimoji="0" lang="ja-JP" altLang="en-US" sz="900" b="1" i="0" u="none" strike="noStrike" kern="1200" cap="none" spc="0" normalizeH="0" baseline="0" noProof="0" dirty="0">
              <a:ln>
                <a:noFill/>
              </a:ln>
              <a:solidFill>
                <a:prstClr val="black"/>
              </a:solidFill>
              <a:effectLst/>
              <a:uLnTx/>
              <a:uFillTx/>
              <a:latin typeface="+mn-ea"/>
            </a:endParaRPr>
          </a:p>
        </p:txBody>
      </p:sp>
      <p:sp>
        <p:nvSpPr>
          <p:cNvPr id="19" name="正方形/長方形 18"/>
          <p:cNvSpPr/>
          <p:nvPr/>
        </p:nvSpPr>
        <p:spPr>
          <a:xfrm>
            <a:off x="4689540" y="1319534"/>
            <a:ext cx="1065528" cy="254000"/>
          </a:xfrm>
          <a:prstGeom prst="rect">
            <a:avLst/>
          </a:prstGeom>
          <a:noFill/>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900" b="1" dirty="0" err="1">
                <a:solidFill>
                  <a:prstClr val="black"/>
                </a:solidFill>
                <a:latin typeface="+mn-ea"/>
              </a:rPr>
              <a:t>はちまるにいまる</a:t>
            </a:r>
            <a:endParaRPr kumimoji="0" lang="ja-JP" altLang="en-US" sz="900" b="1" i="0" u="none" strike="noStrike" kern="1200" cap="none" spc="0" normalizeH="0" baseline="0" noProof="0" dirty="0">
              <a:ln>
                <a:noFill/>
              </a:ln>
              <a:solidFill>
                <a:prstClr val="black"/>
              </a:solidFill>
              <a:effectLst/>
              <a:uLnTx/>
              <a:uFillTx/>
              <a:latin typeface="+mn-ea"/>
            </a:endParaRPr>
          </a:p>
        </p:txBody>
      </p:sp>
      <p:sp>
        <p:nvSpPr>
          <p:cNvPr id="20" name="正方形/長方形 19"/>
          <p:cNvSpPr/>
          <p:nvPr/>
        </p:nvSpPr>
        <p:spPr>
          <a:xfrm>
            <a:off x="454736" y="4732372"/>
            <a:ext cx="7457364" cy="555506"/>
          </a:xfrm>
          <a:prstGeom prst="rect">
            <a:avLst/>
          </a:prstGeom>
        </p:spPr>
        <p:txBody>
          <a:bodyPr wrap="square" lIns="36000" tIns="72000" rIns="36000" bIns="36000" anchor="ctr">
            <a:noAutofit/>
          </a:bodyPr>
          <a:lstStyle/>
          <a:p>
            <a:pPr lvl="0">
              <a:defRPr/>
            </a:pPr>
            <a:r>
              <a:rPr lang="ja-JP" altLang="en-US" sz="1200" dirty="0">
                <a:solidFill>
                  <a:prstClr val="black"/>
                </a:solidFill>
                <a:latin typeface="+mn-ea"/>
              </a:rPr>
              <a:t>（</a:t>
            </a:r>
            <a:r>
              <a:rPr lang="en-US" altLang="ja-JP" sz="1200" dirty="0">
                <a:solidFill>
                  <a:prstClr val="black"/>
                </a:solidFill>
                <a:latin typeface="+mn-ea"/>
              </a:rPr>
              <a:t>※</a:t>
            </a:r>
            <a:r>
              <a:rPr lang="ja-JP" altLang="en-US" sz="1200" dirty="0">
                <a:solidFill>
                  <a:prstClr val="black"/>
                </a:solidFill>
                <a:latin typeface="+mn-ea"/>
              </a:rPr>
              <a:t>）６０２４（ろくまるにいよん）：</a:t>
            </a:r>
            <a:r>
              <a:rPr lang="en-US" altLang="ja-JP" sz="1200" dirty="0">
                <a:solidFill>
                  <a:prstClr val="black"/>
                </a:solidFill>
                <a:latin typeface="+mn-ea"/>
              </a:rPr>
              <a:t>60</a:t>
            </a:r>
            <a:r>
              <a:rPr lang="ja-JP" altLang="en-US" sz="1200" dirty="0">
                <a:solidFill>
                  <a:prstClr val="black"/>
                </a:solidFill>
                <a:latin typeface="+mn-ea"/>
              </a:rPr>
              <a:t>歳になっても</a:t>
            </a:r>
            <a:r>
              <a:rPr lang="en-US" altLang="ja-JP" sz="1200" dirty="0">
                <a:solidFill>
                  <a:prstClr val="black"/>
                </a:solidFill>
                <a:latin typeface="+mn-ea"/>
              </a:rPr>
              <a:t>24</a:t>
            </a:r>
            <a:r>
              <a:rPr lang="ja-JP" altLang="en-US" sz="1200" dirty="0">
                <a:solidFill>
                  <a:prstClr val="black"/>
                </a:solidFill>
                <a:latin typeface="+mn-ea"/>
              </a:rPr>
              <a:t>本以上自分の歯を有することをいいます。</a:t>
            </a:r>
            <a:endParaRPr lang="en-US" altLang="ja-JP" sz="1200" dirty="0">
              <a:solidFill>
                <a:prstClr val="black"/>
              </a:solidFill>
              <a:latin typeface="+mn-ea"/>
            </a:endParaRPr>
          </a:p>
          <a:p>
            <a:pPr lvl="0">
              <a:defRPr/>
            </a:pPr>
            <a:r>
              <a:rPr lang="ja-JP" altLang="en-US" sz="1200" dirty="0">
                <a:solidFill>
                  <a:prstClr val="black"/>
                </a:solidFill>
                <a:latin typeface="+mn-ea"/>
              </a:rPr>
              <a:t>　　　８０２０（はちまるにいまる）：</a:t>
            </a:r>
            <a:r>
              <a:rPr lang="en-US" altLang="ja-JP" sz="1200" dirty="0">
                <a:solidFill>
                  <a:prstClr val="black"/>
                </a:solidFill>
                <a:latin typeface="+mn-ea"/>
              </a:rPr>
              <a:t>80</a:t>
            </a:r>
            <a:r>
              <a:rPr lang="ja-JP" altLang="en-US" sz="1200" dirty="0">
                <a:solidFill>
                  <a:prstClr val="black"/>
                </a:solidFill>
                <a:latin typeface="+mn-ea"/>
              </a:rPr>
              <a:t>歳になっても</a:t>
            </a:r>
            <a:r>
              <a:rPr lang="en-US" altLang="ja-JP" sz="1200" dirty="0">
                <a:solidFill>
                  <a:prstClr val="black"/>
                </a:solidFill>
                <a:latin typeface="+mn-ea"/>
              </a:rPr>
              <a:t>20</a:t>
            </a:r>
            <a:r>
              <a:rPr lang="ja-JP" altLang="en-US" sz="1200" dirty="0">
                <a:solidFill>
                  <a:prstClr val="black"/>
                </a:solidFill>
                <a:latin typeface="+mn-ea"/>
              </a:rPr>
              <a:t>本以上自分の歯を有することをいいます。</a:t>
            </a:r>
            <a:endParaRPr lang="en-US" altLang="ja-JP" sz="1200" dirty="0">
              <a:solidFill>
                <a:prstClr val="black"/>
              </a:solidFill>
              <a:latin typeface="+mn-ea"/>
            </a:endParaRP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49</a:t>
            </a:fld>
            <a:endParaRPr kumimoji="1" lang="ja-JP" altLang="en-US"/>
          </a:p>
        </p:txBody>
      </p:sp>
      <p:sp>
        <p:nvSpPr>
          <p:cNvPr id="21" name="正方形/長方形 20"/>
          <p:cNvSpPr/>
          <p:nvPr/>
        </p:nvSpPr>
        <p:spPr>
          <a:xfrm>
            <a:off x="382272" y="5276247"/>
            <a:ext cx="5599428" cy="348481"/>
          </a:xfrm>
          <a:prstGeom prst="rect">
            <a:avLst/>
          </a:prstGeom>
        </p:spPr>
        <p:txBody>
          <a:bodyPr wrap="square" lIns="36000" tIns="72000" rIns="36000" bIns="36000" anchor="ctr">
            <a:noAutofit/>
          </a:bodyPr>
          <a:lstStyle/>
          <a:p>
            <a:pPr lvl="0">
              <a:defRPr/>
            </a:pPr>
            <a:r>
              <a:rPr kumimoji="0" lang="en-US" altLang="ja-JP" sz="1600" b="1" i="0" u="none" strike="noStrike" kern="1200" cap="none" spc="0" normalizeH="0" baseline="0" noProof="0" dirty="0">
                <a:ln>
                  <a:noFill/>
                </a:ln>
                <a:solidFill>
                  <a:prstClr val="black"/>
                </a:solidFill>
                <a:effectLst/>
                <a:uLnTx/>
                <a:uFillTx/>
                <a:latin typeface="+mn-ea"/>
              </a:rPr>
              <a:t>【</a:t>
            </a:r>
            <a:r>
              <a:rPr lang="ja-JP" altLang="en-US" sz="1600" b="1" noProof="0" dirty="0">
                <a:solidFill>
                  <a:prstClr val="black"/>
                </a:solidFill>
                <a:latin typeface="+mn-ea"/>
              </a:rPr>
              <a:t>具体的な取組</a:t>
            </a:r>
            <a:r>
              <a:rPr kumimoji="0" lang="en-US" altLang="ja-JP" sz="1600" b="1" i="0" u="none" strike="noStrike" kern="1200" cap="none" spc="0" normalizeH="0" baseline="0" noProof="0" dirty="0">
                <a:ln>
                  <a:noFill/>
                </a:ln>
                <a:solidFill>
                  <a:prstClr val="black"/>
                </a:solidFill>
                <a:effectLst/>
                <a:uLnTx/>
                <a:uFillTx/>
                <a:latin typeface="+mn-ea"/>
              </a:rPr>
              <a:t>】</a:t>
            </a:r>
            <a:endParaRPr kumimoji="0" lang="ja-JP" altLang="en-US" sz="1600" b="1" i="0" u="none" strike="noStrike" kern="1200" cap="none" spc="0" normalizeH="0" baseline="0" noProof="0" dirty="0">
              <a:ln>
                <a:noFill/>
              </a:ln>
              <a:solidFill>
                <a:prstClr val="black"/>
              </a:solidFill>
              <a:effectLst/>
              <a:uLnTx/>
              <a:uFillTx/>
              <a:latin typeface="+mn-ea"/>
            </a:endParaRPr>
          </a:p>
        </p:txBody>
      </p:sp>
      <p:sp>
        <p:nvSpPr>
          <p:cNvPr id="22" name="正方形/長方形 21"/>
          <p:cNvSpPr/>
          <p:nvPr/>
        </p:nvSpPr>
        <p:spPr>
          <a:xfrm>
            <a:off x="530346" y="5636531"/>
            <a:ext cx="8856000" cy="824995"/>
          </a:xfrm>
          <a:prstGeom prst="rect">
            <a:avLst/>
          </a:prstGeom>
        </p:spPr>
        <p:txBody>
          <a:bodyPr wrap="square" lIns="36000" tIns="72000" rIns="36000" bIns="36000">
            <a:noAutofit/>
          </a:bodyPr>
          <a:lstStyle/>
          <a:p>
            <a:pPr lvl="0">
              <a:defRPr/>
            </a:pPr>
            <a:r>
              <a:rPr lang="ja-JP" altLang="en-US" sz="1200" dirty="0">
                <a:solidFill>
                  <a:prstClr val="black"/>
                </a:solidFill>
                <a:latin typeface="+mn-ea"/>
              </a:rPr>
              <a:t>▽歯科疾患の予防（むし歯予防、歯周病予防）</a:t>
            </a:r>
            <a:endParaRPr lang="en-US" altLang="ja-JP" sz="1200" dirty="0">
              <a:solidFill>
                <a:prstClr val="black"/>
              </a:solidFill>
              <a:latin typeface="+mn-ea"/>
            </a:endParaRPr>
          </a:p>
          <a:p>
            <a:pPr lvl="0">
              <a:defRPr/>
            </a:pPr>
            <a:endParaRPr lang="en-US" altLang="ja-JP" sz="600" dirty="0">
              <a:solidFill>
                <a:prstClr val="black"/>
              </a:solidFill>
              <a:latin typeface="+mn-ea"/>
            </a:endParaRPr>
          </a:p>
          <a:p>
            <a:pPr lvl="0">
              <a:defRPr/>
            </a:pPr>
            <a:r>
              <a:rPr lang="ja-JP" altLang="en-US" sz="1200" dirty="0">
                <a:solidFill>
                  <a:prstClr val="black"/>
                </a:solidFill>
                <a:latin typeface="+mn-ea"/>
              </a:rPr>
              <a:t>▽早期発見の推進（定期的な歯科健診、かかりつけ歯科医）</a:t>
            </a:r>
            <a:endParaRPr kumimoji="0" lang="en-US" altLang="ja-JP" sz="1200" i="0" u="none" strike="noStrike" kern="1200" cap="none" spc="0" normalizeH="0" baseline="0" noProof="0" dirty="0">
              <a:ln>
                <a:noFill/>
              </a:ln>
              <a:solidFill>
                <a:prstClr val="black"/>
              </a:solidFill>
              <a:effectLst/>
              <a:uLnTx/>
              <a:uFillTx/>
              <a:latin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600" i="0" u="none" strike="noStrike" kern="1200" cap="none" spc="0" normalizeH="0" baseline="0" noProof="0" dirty="0">
              <a:ln>
                <a:noFill/>
              </a:ln>
              <a:solidFill>
                <a:prstClr val="black"/>
              </a:solidFill>
              <a:effectLst/>
              <a:uLnTx/>
              <a:uFillTx/>
              <a:latin typeface="+mn-ea"/>
              <a:cs typeface="+mn-cs"/>
            </a:endParaRPr>
          </a:p>
          <a:p>
            <a:pPr lvl="0">
              <a:defRPr/>
            </a:pPr>
            <a:r>
              <a:rPr lang="ja-JP" altLang="en-US" sz="1200" dirty="0">
                <a:solidFill>
                  <a:prstClr val="black"/>
                </a:solidFill>
                <a:latin typeface="+mn-ea"/>
              </a:rPr>
              <a:t>▽口の機能の維持、向上</a:t>
            </a:r>
            <a:endParaRPr lang="en-US" altLang="ja-JP" sz="600" dirty="0">
              <a:solidFill>
                <a:prstClr val="black"/>
              </a:solidFill>
              <a:latin typeface="+mn-ea"/>
            </a:endParaRPr>
          </a:p>
        </p:txBody>
      </p:sp>
    </p:spTree>
    <p:extLst>
      <p:ext uri="{BB962C8B-B14F-4D97-AF65-F5344CB8AC3E}">
        <p14:creationId xmlns:p14="http://schemas.microsoft.com/office/powerpoint/2010/main" val="2474669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187995" y="735604"/>
            <a:ext cx="9504000" cy="0"/>
          </a:xfrm>
          <a:prstGeom prst="line">
            <a:avLst/>
          </a:prstGeom>
          <a:ln w="38100" cap="rnd" cmpd="sng">
            <a:solidFill>
              <a:srgbClr val="009999"/>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20953" y="330676"/>
            <a:ext cx="8196426" cy="432000"/>
          </a:xfrm>
          <a:prstGeom prst="rect">
            <a:avLst/>
          </a:prstGeom>
          <a:noFill/>
        </p:spPr>
        <p:txBody>
          <a:bodyPr wrap="square" lIns="72000" tIns="72000" rIns="72000" bIns="72000" rtlCol="0" anchor="t">
            <a:noAutofit/>
          </a:bodyPr>
          <a:lstStyle/>
          <a:p>
            <a:r>
              <a:rPr lang="ja-JP" altLang="en-US" b="1" dirty="0">
                <a:latin typeface="游ゴシック" panose="020B0400000000000000" pitchFamily="50" charset="-128"/>
                <a:ea typeface="游ゴシック" panose="020B0400000000000000" pitchFamily="50" charset="-128"/>
              </a:rPr>
              <a:t>健康増進計画における目標の達成状況（第３次大阪府健康増進計画最終評価）</a:t>
            </a:r>
          </a:p>
        </p:txBody>
      </p:sp>
      <p:graphicFrame>
        <p:nvGraphicFramePr>
          <p:cNvPr id="7" name="表 6"/>
          <p:cNvGraphicFramePr>
            <a:graphicFrameLocks noGrp="1"/>
          </p:cNvGraphicFramePr>
          <p:nvPr>
            <p:extLst>
              <p:ext uri="{D42A27DB-BD31-4B8C-83A1-F6EECF244321}">
                <p14:modId xmlns:p14="http://schemas.microsoft.com/office/powerpoint/2010/main" val="2554732438"/>
              </p:ext>
            </p:extLst>
          </p:nvPr>
        </p:nvGraphicFramePr>
        <p:xfrm>
          <a:off x="268762" y="1149708"/>
          <a:ext cx="9360000" cy="5549308"/>
        </p:xfrm>
        <a:graphic>
          <a:graphicData uri="http://schemas.openxmlformats.org/drawingml/2006/table">
            <a:tbl>
              <a:tblPr firstRow="1" bandRow="1">
                <a:tableStyleId>{7DF18680-E054-41AD-8BC1-D1AEF772440D}</a:tableStyleId>
              </a:tblPr>
              <a:tblGrid>
                <a:gridCol w="1080000">
                  <a:extLst>
                    <a:ext uri="{9D8B030D-6E8A-4147-A177-3AD203B41FA5}">
                      <a16:colId xmlns:a16="http://schemas.microsoft.com/office/drawing/2014/main" val="269546419"/>
                    </a:ext>
                  </a:extLst>
                </a:gridCol>
                <a:gridCol w="252000">
                  <a:extLst>
                    <a:ext uri="{9D8B030D-6E8A-4147-A177-3AD203B41FA5}">
                      <a16:colId xmlns:a16="http://schemas.microsoft.com/office/drawing/2014/main" val="2823927590"/>
                    </a:ext>
                  </a:extLst>
                </a:gridCol>
                <a:gridCol w="2376000">
                  <a:extLst>
                    <a:ext uri="{9D8B030D-6E8A-4147-A177-3AD203B41FA5}">
                      <a16:colId xmlns:a16="http://schemas.microsoft.com/office/drawing/2014/main" val="397363977"/>
                    </a:ext>
                  </a:extLst>
                </a:gridCol>
                <a:gridCol w="1728000">
                  <a:extLst>
                    <a:ext uri="{9D8B030D-6E8A-4147-A177-3AD203B41FA5}">
                      <a16:colId xmlns:a16="http://schemas.microsoft.com/office/drawing/2014/main" val="2373180816"/>
                    </a:ext>
                  </a:extLst>
                </a:gridCol>
                <a:gridCol w="1728000">
                  <a:extLst>
                    <a:ext uri="{9D8B030D-6E8A-4147-A177-3AD203B41FA5}">
                      <a16:colId xmlns:a16="http://schemas.microsoft.com/office/drawing/2014/main" val="2941494014"/>
                    </a:ext>
                  </a:extLst>
                </a:gridCol>
                <a:gridCol w="1332000">
                  <a:extLst>
                    <a:ext uri="{9D8B030D-6E8A-4147-A177-3AD203B41FA5}">
                      <a16:colId xmlns:a16="http://schemas.microsoft.com/office/drawing/2014/main" val="673202617"/>
                    </a:ext>
                  </a:extLst>
                </a:gridCol>
                <a:gridCol w="864000">
                  <a:extLst>
                    <a:ext uri="{9D8B030D-6E8A-4147-A177-3AD203B41FA5}">
                      <a16:colId xmlns:a16="http://schemas.microsoft.com/office/drawing/2014/main" val="1229687522"/>
                    </a:ext>
                  </a:extLst>
                </a:gridCol>
              </a:tblGrid>
              <a:tr h="373325">
                <a:tc>
                  <a:txBody>
                    <a:bodyPr/>
                    <a:lstStyle/>
                    <a:p>
                      <a:pPr algn="ctr">
                        <a:lnSpc>
                          <a:spcPts val="1100"/>
                        </a:lnSpc>
                      </a:pPr>
                      <a:r>
                        <a:rPr kumimoji="1" lang="ja-JP" altLang="en-US" sz="1050" b="1" dirty="0">
                          <a:latin typeface="游ゴシック" panose="020B0400000000000000" pitchFamily="50" charset="-128"/>
                          <a:ea typeface="游ゴシック" panose="020B0400000000000000" pitchFamily="50" charset="-128"/>
                        </a:rPr>
                        <a:t>分野</a:t>
                      </a:r>
                    </a:p>
                  </a:txBody>
                  <a:tcPr marL="36000" marR="36000" marT="36000" marB="36000" anchor="ctr"/>
                </a:tc>
                <a:tc>
                  <a:txBody>
                    <a:bodyPr/>
                    <a:lstStyle/>
                    <a:p>
                      <a:pPr algn="ctr">
                        <a:lnSpc>
                          <a:spcPts val="1100"/>
                        </a:lnSpc>
                      </a:pPr>
                      <a:endParaRPr kumimoji="1" lang="ja-JP" altLang="en-US" sz="1050" b="1"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ja-JP" altLang="en-US" sz="1050" b="1" dirty="0">
                          <a:latin typeface="游ゴシック" panose="020B0400000000000000" pitchFamily="50" charset="-128"/>
                          <a:ea typeface="游ゴシック" panose="020B0400000000000000" pitchFamily="50" charset="-128"/>
                        </a:rPr>
                        <a:t>項目</a:t>
                      </a:r>
                    </a:p>
                  </a:txBody>
                  <a:tcPr marL="36000" marR="36000" marT="36000" marB="36000" anchor="ctr"/>
                </a:tc>
                <a:tc>
                  <a:txBody>
                    <a:bodyPr/>
                    <a:lstStyle/>
                    <a:p>
                      <a:pPr algn="ctr">
                        <a:lnSpc>
                          <a:spcPts val="1100"/>
                        </a:lnSpc>
                      </a:pPr>
                      <a:r>
                        <a:rPr kumimoji="1" lang="ja-JP" altLang="en-US" sz="1050" b="1" dirty="0">
                          <a:latin typeface="游ゴシック" panose="020B0400000000000000" pitchFamily="50" charset="-128"/>
                          <a:ea typeface="游ゴシック" panose="020B0400000000000000" pitchFamily="50" charset="-128"/>
                        </a:rPr>
                        <a:t>策定時の取組状況</a:t>
                      </a:r>
                    </a:p>
                  </a:txBody>
                  <a:tcPr marL="36000" marR="36000" marT="36000" marB="36000" anchor="ctr"/>
                </a:tc>
                <a:tc>
                  <a:txBody>
                    <a:bodyPr/>
                    <a:lstStyle/>
                    <a:p>
                      <a:pPr algn="ctr">
                        <a:lnSpc>
                          <a:spcPts val="1100"/>
                        </a:lnSpc>
                      </a:pPr>
                      <a:r>
                        <a:rPr kumimoji="1" lang="ja-JP" altLang="en-US" sz="1050" b="1" dirty="0">
                          <a:latin typeface="游ゴシック" panose="020B0400000000000000" pitchFamily="50" charset="-128"/>
                          <a:ea typeface="游ゴシック" panose="020B0400000000000000" pitchFamily="50" charset="-128"/>
                        </a:rPr>
                        <a:t>現在の取組状況</a:t>
                      </a:r>
                    </a:p>
                  </a:txBody>
                  <a:tcPr marL="36000" marR="36000" marT="36000" marB="36000" anchor="ctr"/>
                </a:tc>
                <a:tc>
                  <a:txBody>
                    <a:bodyPr/>
                    <a:lstStyle/>
                    <a:p>
                      <a:pPr algn="ctr">
                        <a:lnSpc>
                          <a:spcPts val="1100"/>
                        </a:lnSpc>
                      </a:pPr>
                      <a:r>
                        <a:rPr kumimoji="1" lang="en-US" altLang="ja-JP" sz="1050" b="1" dirty="0">
                          <a:latin typeface="游ゴシック" panose="020B0400000000000000" pitchFamily="50" charset="-128"/>
                          <a:ea typeface="游ゴシック" panose="020B0400000000000000" pitchFamily="50" charset="-128"/>
                        </a:rPr>
                        <a:t>2023</a:t>
                      </a:r>
                      <a:r>
                        <a:rPr kumimoji="1" lang="ja-JP" altLang="en-US" sz="1050" b="1" dirty="0">
                          <a:latin typeface="游ゴシック" panose="020B0400000000000000" pitchFamily="50" charset="-128"/>
                          <a:ea typeface="游ゴシック" panose="020B0400000000000000" pitchFamily="50" charset="-128"/>
                        </a:rPr>
                        <a:t>年度目標</a:t>
                      </a:r>
                    </a:p>
                  </a:txBody>
                  <a:tcPr marL="36000" marR="36000" marT="36000" marB="36000" anchor="ctr"/>
                </a:tc>
                <a:tc>
                  <a:txBody>
                    <a:bodyPr/>
                    <a:lstStyle/>
                    <a:p>
                      <a:pPr algn="ctr">
                        <a:lnSpc>
                          <a:spcPts val="1100"/>
                        </a:lnSpc>
                      </a:pPr>
                      <a:r>
                        <a:rPr kumimoji="1" lang="ja-JP" altLang="en-US" sz="1050" b="1" dirty="0">
                          <a:latin typeface="游ゴシック" panose="020B0400000000000000" pitchFamily="50" charset="-128"/>
                          <a:ea typeface="游ゴシック" panose="020B0400000000000000" pitchFamily="50" charset="-128"/>
                        </a:rPr>
                        <a:t>年次報告書</a:t>
                      </a:r>
                      <a:endParaRPr kumimoji="1" lang="en-US" altLang="ja-JP" sz="1050" b="1" dirty="0">
                        <a:latin typeface="游ゴシック" panose="020B0400000000000000" pitchFamily="50" charset="-128"/>
                        <a:ea typeface="游ゴシック" panose="020B0400000000000000" pitchFamily="50" charset="-128"/>
                      </a:endParaRPr>
                    </a:p>
                    <a:p>
                      <a:pPr algn="ctr">
                        <a:lnSpc>
                          <a:spcPts val="1100"/>
                        </a:lnSpc>
                      </a:pPr>
                      <a:r>
                        <a:rPr kumimoji="1" lang="ja-JP" altLang="en-US" sz="1050" b="1" dirty="0">
                          <a:latin typeface="游ゴシック" panose="020B0400000000000000" pitchFamily="50" charset="-128"/>
                          <a:ea typeface="游ゴシック" panose="020B0400000000000000" pitchFamily="50" charset="-128"/>
                        </a:rPr>
                        <a:t>のページ</a:t>
                      </a:r>
                    </a:p>
                  </a:txBody>
                  <a:tcPr marL="36000" marR="36000" marT="36000" marB="36000" anchor="ctr"/>
                </a:tc>
                <a:extLst>
                  <a:ext uri="{0D108BD9-81ED-4DB2-BD59-A6C34878D82A}">
                    <a16:rowId xmlns:a16="http://schemas.microsoft.com/office/drawing/2014/main" val="402972347"/>
                  </a:ext>
                </a:extLst>
              </a:tr>
              <a:tr h="373325">
                <a:tc>
                  <a:txBody>
                    <a:bodyPr/>
                    <a:lstStyle/>
                    <a:p>
                      <a:pPr>
                        <a:lnSpc>
                          <a:spcPts val="1100"/>
                        </a:lnSpc>
                      </a:pPr>
                      <a:r>
                        <a:rPr kumimoji="1" lang="ja-JP" altLang="en-US" sz="1050" b="1" dirty="0">
                          <a:latin typeface="游ゴシック" panose="020B0400000000000000" pitchFamily="50" charset="-128"/>
                          <a:ea typeface="游ゴシック" panose="020B0400000000000000" pitchFamily="50" charset="-128"/>
                        </a:rPr>
                        <a:t>ヘルス</a:t>
                      </a:r>
                      <a:endParaRPr kumimoji="1" lang="en-US" altLang="ja-JP" sz="1050" b="1" dirty="0">
                        <a:latin typeface="游ゴシック" panose="020B0400000000000000" pitchFamily="50" charset="-128"/>
                        <a:ea typeface="游ゴシック" panose="020B0400000000000000" pitchFamily="50" charset="-128"/>
                      </a:endParaRPr>
                    </a:p>
                    <a:p>
                      <a:pPr>
                        <a:lnSpc>
                          <a:spcPts val="1100"/>
                        </a:lnSpc>
                      </a:pPr>
                      <a:r>
                        <a:rPr kumimoji="1" lang="ja-JP" altLang="en-US" sz="1050" b="1" dirty="0">
                          <a:latin typeface="游ゴシック" panose="020B0400000000000000" pitchFamily="50" charset="-128"/>
                          <a:ea typeface="游ゴシック" panose="020B0400000000000000" pitchFamily="50" charset="-128"/>
                        </a:rPr>
                        <a:t>リテラシー</a:t>
                      </a:r>
                    </a:p>
                  </a:txBody>
                  <a:tcPr marL="36000" marR="36000" marT="36000" marB="36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1</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just">
                        <a:lnSpc>
                          <a:spcPts val="1100"/>
                        </a:lnSpc>
                        <a:spcAft>
                          <a:spcPts val="0"/>
                        </a:spcAft>
                      </a:pPr>
                      <a:r>
                        <a:rPr 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健康への関心度</a:t>
                      </a:r>
                      <a:r>
                        <a:rPr lang="ja-JP" altLang="en-US"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ja-JP" altLang="en-US"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sz="1050" b="0" dirty="0">
                          <a:solidFill>
                            <a:schemeClr val="tx1"/>
                          </a:solidFill>
                          <a:effectLst/>
                          <a:latin typeface="游ゴシック" panose="020B0400000000000000" pitchFamily="50" charset="-128"/>
                          <a:ea typeface="游ゴシック" panose="020B0400000000000000" pitchFamily="50" charset="-128"/>
                        </a:rPr>
                        <a:t>87.4%</a:t>
                      </a:r>
                      <a:r>
                        <a:rPr lang="en-US" sz="900" b="0" dirty="0">
                          <a:solidFill>
                            <a:schemeClr val="tx1"/>
                          </a:solidFill>
                          <a:effectLst/>
                          <a:latin typeface="游ゴシック" panose="020B0400000000000000" pitchFamily="50" charset="-128"/>
                          <a:ea typeface="游ゴシック" panose="020B0400000000000000" pitchFamily="50" charset="-128"/>
                        </a:rPr>
                        <a:t>  </a:t>
                      </a:r>
                      <a:r>
                        <a:rPr lang="en-US" altLang="ja-JP" sz="900" b="0" baseline="0" dirty="0">
                          <a:solidFill>
                            <a:schemeClr val="tx1"/>
                          </a:solidFill>
                          <a:effectLst/>
                          <a:latin typeface="游ゴシック" panose="020B0400000000000000" pitchFamily="50" charset="-128"/>
                          <a:ea typeface="游ゴシック" panose="020B0400000000000000" pitchFamily="50" charset="-128"/>
                        </a:rPr>
                        <a:t>※</a:t>
                      </a:r>
                      <a:r>
                        <a:rPr lang="en-US" altLang="ja-JP" sz="900" b="0" dirty="0">
                          <a:solidFill>
                            <a:schemeClr val="tx1"/>
                          </a:solidFill>
                          <a:effectLst/>
                          <a:latin typeface="游ゴシック" panose="020B0400000000000000" pitchFamily="50" charset="-128"/>
                          <a:ea typeface="游ゴシック" panose="020B0400000000000000" pitchFamily="50" charset="-128"/>
                        </a:rPr>
                        <a:t>18</a:t>
                      </a:r>
                      <a:r>
                        <a:rPr lang="ja-JP" altLang="en-US" sz="900" b="0" dirty="0">
                          <a:solidFill>
                            <a:schemeClr val="tx1"/>
                          </a:solidFill>
                          <a:effectLst/>
                          <a:latin typeface="游ゴシック" panose="020B0400000000000000" pitchFamily="50" charset="-128"/>
                          <a:ea typeface="游ゴシック" panose="020B0400000000000000" pitchFamily="50" charset="-128"/>
                        </a:rPr>
                        <a:t>歳以上</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sz="1050" b="0" dirty="0">
                          <a:solidFill>
                            <a:schemeClr val="tx1"/>
                          </a:solidFill>
                          <a:effectLst/>
                          <a:latin typeface="游ゴシック" panose="020B0400000000000000" pitchFamily="50" charset="-128"/>
                          <a:ea typeface="游ゴシック" panose="020B0400000000000000" pitchFamily="50" charset="-128"/>
                        </a:rPr>
                        <a:t>H27</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94.7</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R4</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sz="1050" b="0" dirty="0">
                          <a:solidFill>
                            <a:schemeClr val="tx1"/>
                          </a:solidFill>
                          <a:effectLst/>
                          <a:latin typeface="游ゴシック" panose="020B0400000000000000" pitchFamily="50" charset="-128"/>
                          <a:ea typeface="游ゴシック" panose="020B0400000000000000" pitchFamily="50" charset="-128"/>
                        </a:rPr>
                        <a:t>100%</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13-14</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extLst>
                  <a:ext uri="{0D108BD9-81ED-4DB2-BD59-A6C34878D82A}">
                    <a16:rowId xmlns:a16="http://schemas.microsoft.com/office/drawing/2014/main" val="433328785"/>
                  </a:ext>
                </a:extLst>
              </a:tr>
              <a:tr h="226311">
                <a:tc rowSpan="3">
                  <a:txBody>
                    <a:bodyPr/>
                    <a:lstStyle/>
                    <a:p>
                      <a:pPr>
                        <a:lnSpc>
                          <a:spcPts val="1100"/>
                        </a:lnSpc>
                      </a:pPr>
                      <a:r>
                        <a:rPr kumimoji="1" lang="ja-JP" altLang="en-US" sz="1050" b="1" dirty="0">
                          <a:latin typeface="游ゴシック" panose="020B0400000000000000" pitchFamily="50" charset="-128"/>
                          <a:ea typeface="游ゴシック" panose="020B0400000000000000" pitchFamily="50" charset="-128"/>
                        </a:rPr>
                        <a:t>栄養・食生活</a:t>
                      </a:r>
                    </a:p>
                  </a:txBody>
                  <a:tcPr marL="36000" marR="36000" marT="36000" marB="36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2</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朝食欠食率</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20-30</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歳代</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sz="1050" b="0" dirty="0">
                          <a:solidFill>
                            <a:schemeClr val="tx1"/>
                          </a:solidFill>
                          <a:effectLst/>
                          <a:latin typeface="游ゴシック" panose="020B0400000000000000" pitchFamily="50" charset="-128"/>
                          <a:ea typeface="游ゴシック" panose="020B0400000000000000" pitchFamily="50" charset="-128"/>
                        </a:rPr>
                        <a:t>25.2%</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sz="1050" b="0" dirty="0">
                          <a:solidFill>
                            <a:schemeClr val="tx1"/>
                          </a:solidFill>
                          <a:effectLst/>
                          <a:latin typeface="游ゴシック" panose="020B0400000000000000" pitchFamily="50" charset="-128"/>
                          <a:ea typeface="游ゴシック" panose="020B0400000000000000" pitchFamily="50" charset="-128"/>
                        </a:rPr>
                        <a:t>H26</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sz="1050" b="0" dirty="0">
                          <a:solidFill>
                            <a:schemeClr val="tx1"/>
                          </a:solidFill>
                          <a:effectLst/>
                          <a:latin typeface="游ゴシック" panose="020B0400000000000000" pitchFamily="50" charset="-128"/>
                          <a:ea typeface="游ゴシック" panose="020B0400000000000000" pitchFamily="50" charset="-128"/>
                        </a:rPr>
                        <a:t>24.</a:t>
                      </a:r>
                      <a:r>
                        <a:rPr lang="en-US" altLang="ja-JP" sz="1050" b="0" dirty="0">
                          <a:solidFill>
                            <a:schemeClr val="tx1"/>
                          </a:solidFill>
                          <a:effectLst/>
                          <a:latin typeface="游ゴシック" panose="020B0400000000000000" pitchFamily="50" charset="-128"/>
                          <a:ea typeface="游ゴシック" panose="020B0400000000000000" pitchFamily="50" charset="-128"/>
                        </a:rPr>
                        <a:t>8</a:t>
                      </a:r>
                      <a:r>
                        <a:rPr lang="en-US" sz="1050" b="0" dirty="0">
                          <a:solidFill>
                            <a:schemeClr val="tx1"/>
                          </a:solidFill>
                          <a:effectLst/>
                          <a:latin typeface="游ゴシック" panose="020B0400000000000000" pitchFamily="50" charset="-128"/>
                          <a:ea typeface="游ゴシック" panose="020B0400000000000000" pitchFamily="50" charset="-128"/>
                        </a:rPr>
                        <a:t>%</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altLang="ja-JP" sz="1050" b="0" dirty="0">
                          <a:solidFill>
                            <a:schemeClr val="tx1"/>
                          </a:solidFill>
                          <a:effectLst/>
                          <a:latin typeface="游ゴシック" panose="020B0400000000000000" pitchFamily="50" charset="-128"/>
                          <a:ea typeface="游ゴシック" panose="020B0400000000000000" pitchFamily="50" charset="-128"/>
                        </a:rPr>
                        <a:t>H29-R1</a:t>
                      </a:r>
                      <a:r>
                        <a:rPr lang="ja-JP" altLang="en-US" sz="1050" b="0" dirty="0">
                          <a:solidFill>
                            <a:schemeClr val="tx1"/>
                          </a:solidFill>
                          <a:effectLst/>
                          <a:latin typeface="游ゴシック" panose="020B0400000000000000" pitchFamily="50" charset="-128"/>
                          <a:ea typeface="游ゴシック" panose="020B0400000000000000" pitchFamily="50" charset="-128"/>
                        </a:rPr>
                        <a:t>の平均）</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rPr>
                        <a:t>15%</a:t>
                      </a:r>
                      <a:r>
                        <a:rPr lang="ja-JP" altLang="en-US" sz="1050" b="0" dirty="0">
                          <a:solidFill>
                            <a:schemeClr val="tx1"/>
                          </a:solidFill>
                          <a:effectLst/>
                          <a:latin typeface="游ゴシック" panose="020B0400000000000000" pitchFamily="50" charset="-128"/>
                          <a:ea typeface="游ゴシック" panose="020B0400000000000000" pitchFamily="50" charset="-128"/>
                        </a:rPr>
                        <a:t>以下</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rowSpan="3">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15-16</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extLst>
                  <a:ext uri="{0D108BD9-81ED-4DB2-BD59-A6C34878D82A}">
                    <a16:rowId xmlns:a16="http://schemas.microsoft.com/office/drawing/2014/main" val="3665784157"/>
                  </a:ext>
                </a:extLst>
              </a:tr>
              <a:tr h="226311">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3</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野菜摂取量</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歳以上</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269g</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H26</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256g</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H29-R1</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の平均）</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350g</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以上</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vMerge="1">
                  <a:txBody>
                    <a:bodyPr/>
                    <a:lstStyle/>
                    <a:p>
                      <a:pPr algn="ctr" fontAlgn="auto">
                        <a:lnSpc>
                          <a:spcPts val="1100"/>
                        </a:lnSpc>
                        <a:spcAft>
                          <a:spcPts val="0"/>
                        </a:spcAft>
                      </a:pPr>
                      <a:endParaRPr lang="ja-JP" sz="105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3419077494"/>
                  </a:ext>
                </a:extLst>
              </a:tr>
              <a:tr h="226311">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4</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食塩摂取量</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歳以上</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9.4g</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H26</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9.7g</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H29-R1</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の平均）</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8g</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未満</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vMerge="1">
                  <a:txBody>
                    <a:bodyPr/>
                    <a:lstStyle/>
                    <a:p>
                      <a:pPr algn="ctr" fontAlgn="auto">
                        <a:lnSpc>
                          <a:spcPts val="1100"/>
                        </a:lnSpc>
                        <a:spcAft>
                          <a:spcPts val="0"/>
                        </a:spcAft>
                      </a:pPr>
                      <a:endParaRPr lang="ja-JP" sz="105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2987449206"/>
                  </a:ext>
                </a:extLst>
              </a:tr>
              <a:tr h="226311">
                <a:tc rowSpan="2">
                  <a:txBody>
                    <a:bodyPr/>
                    <a:lstStyle/>
                    <a:p>
                      <a:pPr>
                        <a:lnSpc>
                          <a:spcPts val="1100"/>
                        </a:lnSpc>
                      </a:pPr>
                      <a:r>
                        <a:rPr kumimoji="1" lang="ja-JP" altLang="en-US" sz="1050" b="1" dirty="0">
                          <a:latin typeface="游ゴシック" panose="020B0400000000000000" pitchFamily="50" charset="-128"/>
                          <a:ea typeface="游ゴシック" panose="020B0400000000000000" pitchFamily="50" charset="-128"/>
                        </a:rPr>
                        <a:t>身体活動・運動</a:t>
                      </a:r>
                      <a:endParaRPr kumimoji="1" lang="en-US" altLang="ja-JP" sz="1050" b="1"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5</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ts val="1100"/>
                        </a:lnSpc>
                        <a:spcAft>
                          <a:spcPts val="0"/>
                        </a:spcAft>
                      </a:pPr>
                      <a:r>
                        <a:rPr 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運動習慣のある者の割合</a:t>
                      </a:r>
                      <a:r>
                        <a:rPr lang="ja-JP" altLang="en-US"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ja-JP" altLang="en-US"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sz="1050" b="0" dirty="0">
                          <a:solidFill>
                            <a:schemeClr val="tx1"/>
                          </a:solidFill>
                          <a:effectLst/>
                          <a:latin typeface="游ゴシック" panose="020B0400000000000000" pitchFamily="50" charset="-128"/>
                          <a:ea typeface="游ゴシック" panose="020B0400000000000000" pitchFamily="50" charset="-128"/>
                        </a:rPr>
                        <a:t>60.8%</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sz="1050" b="0" dirty="0">
                          <a:solidFill>
                            <a:schemeClr val="tx1"/>
                          </a:solidFill>
                          <a:effectLst/>
                          <a:latin typeface="游ゴシック" panose="020B0400000000000000" pitchFamily="50" charset="-128"/>
                          <a:ea typeface="游ゴシック" panose="020B0400000000000000" pitchFamily="50" charset="-128"/>
                        </a:rPr>
                        <a:t>H28</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rPr>
                        <a:t>58.3</a:t>
                      </a:r>
                      <a:r>
                        <a:rPr lang="en-US" sz="1050" b="0" dirty="0">
                          <a:solidFill>
                            <a:schemeClr val="tx1"/>
                          </a:solidFill>
                          <a:effectLst/>
                          <a:latin typeface="游ゴシック" panose="020B0400000000000000" pitchFamily="50" charset="-128"/>
                          <a:ea typeface="游ゴシック" panose="020B0400000000000000" pitchFamily="50" charset="-128"/>
                        </a:rPr>
                        <a:t>%</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altLang="ja-JP" sz="1050" b="0" dirty="0">
                          <a:solidFill>
                            <a:schemeClr val="tx1"/>
                          </a:solidFill>
                          <a:effectLst/>
                          <a:latin typeface="游ゴシック" panose="020B0400000000000000" pitchFamily="50" charset="-128"/>
                          <a:ea typeface="游ゴシック" panose="020B0400000000000000" pitchFamily="50" charset="-128"/>
                        </a:rPr>
                        <a:t>R3</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rPr>
                        <a:t>67%</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rowSpan="2">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17-18</a:t>
                      </a:r>
                    </a:p>
                  </a:txBody>
                  <a:tcPr marL="36000" marR="36000" marT="36000" marB="36000" anchor="ctr"/>
                </a:tc>
                <a:extLst>
                  <a:ext uri="{0D108BD9-81ED-4DB2-BD59-A6C34878D82A}">
                    <a16:rowId xmlns:a16="http://schemas.microsoft.com/office/drawing/2014/main" val="3400645202"/>
                  </a:ext>
                </a:extLst>
              </a:tr>
              <a:tr h="37440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6</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just">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日常生活における歩数</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（男性</a:t>
                      </a:r>
                      <a:r>
                        <a:rPr 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女性）</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7,524</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歩</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/6,579</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歩（</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H26</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7,790</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歩</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/6,391</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歩</a:t>
                      </a:r>
                      <a:endPar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100"/>
                        </a:lnSpc>
                        <a:spcAft>
                          <a:spcPts val="0"/>
                        </a:spcAft>
                      </a:pP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H29-R1</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の平均）</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9,000</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歩</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/8,000</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歩</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vMerge="1">
                  <a:txBody>
                    <a:bodyPr/>
                    <a:lstStyle/>
                    <a:p>
                      <a:pPr algn="ctr" fontAlgn="auto">
                        <a:lnSpc>
                          <a:spcPts val="1100"/>
                        </a:lnSpc>
                        <a:spcAft>
                          <a:spcPts val="0"/>
                        </a:spcAft>
                      </a:pPr>
                      <a:endParaRPr lang="ja-JP" sz="105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1451311182"/>
                  </a:ext>
                </a:extLst>
              </a:tr>
              <a:tr h="373794">
                <a:tc>
                  <a:txBody>
                    <a:bodyPr/>
                    <a:lstStyle/>
                    <a:p>
                      <a:pPr>
                        <a:lnSpc>
                          <a:spcPts val="1100"/>
                        </a:lnSpc>
                      </a:pPr>
                      <a:r>
                        <a:rPr kumimoji="1" lang="ja-JP" altLang="en-US" sz="1050" b="1" dirty="0">
                          <a:latin typeface="游ゴシック" panose="020B0400000000000000" pitchFamily="50" charset="-128"/>
                          <a:ea typeface="游ゴシック" panose="020B0400000000000000" pitchFamily="50" charset="-128"/>
                        </a:rPr>
                        <a:t>休養・睡眠</a:t>
                      </a:r>
                    </a:p>
                  </a:txBody>
                  <a:tcPr marL="36000" marR="36000" marT="36000" marB="36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7</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just">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睡眠による休養が十分とれている者</a:t>
                      </a:r>
                      <a:endParaRPr lang="en-US" alt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just">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の割合</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sz="1050" b="0" dirty="0">
                          <a:solidFill>
                            <a:schemeClr val="tx1"/>
                          </a:solidFill>
                          <a:effectLst/>
                          <a:latin typeface="游ゴシック" panose="020B0400000000000000" pitchFamily="50" charset="-128"/>
                          <a:ea typeface="游ゴシック" panose="020B0400000000000000" pitchFamily="50" charset="-128"/>
                        </a:rPr>
                        <a:t>76.9%</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sz="1050" b="0" dirty="0">
                          <a:solidFill>
                            <a:schemeClr val="tx1"/>
                          </a:solidFill>
                          <a:effectLst/>
                          <a:latin typeface="游ゴシック" panose="020B0400000000000000" pitchFamily="50" charset="-128"/>
                          <a:ea typeface="游ゴシック" panose="020B0400000000000000" pitchFamily="50" charset="-128"/>
                        </a:rPr>
                        <a:t>H26</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rPr>
                        <a:t>80</a:t>
                      </a:r>
                      <a:r>
                        <a:rPr lang="en-US" sz="1050" b="0" dirty="0">
                          <a:solidFill>
                            <a:schemeClr val="tx1"/>
                          </a:solidFill>
                          <a:effectLst/>
                          <a:latin typeface="游ゴシック" panose="020B0400000000000000" pitchFamily="50" charset="-128"/>
                          <a:ea typeface="游ゴシック" panose="020B0400000000000000" pitchFamily="50" charset="-128"/>
                        </a:rPr>
                        <a:t>.7%</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sz="1050" b="0" dirty="0">
                          <a:solidFill>
                            <a:schemeClr val="tx1"/>
                          </a:solidFill>
                          <a:effectLst/>
                          <a:latin typeface="游ゴシック" panose="020B0400000000000000" pitchFamily="50" charset="-128"/>
                          <a:ea typeface="游ゴシック" panose="020B0400000000000000" pitchFamily="50" charset="-128"/>
                        </a:rPr>
                        <a:t>H</a:t>
                      </a:r>
                      <a:r>
                        <a:rPr lang="en-US" altLang="ja-JP" sz="1050" b="0" dirty="0">
                          <a:solidFill>
                            <a:schemeClr val="tx1"/>
                          </a:solidFill>
                          <a:effectLst/>
                          <a:latin typeface="游ゴシック" panose="020B0400000000000000" pitchFamily="50" charset="-128"/>
                          <a:ea typeface="游ゴシック" panose="020B0400000000000000" pitchFamily="50" charset="-128"/>
                        </a:rPr>
                        <a:t>30</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rPr>
                        <a:t>85%</a:t>
                      </a:r>
                      <a:r>
                        <a:rPr lang="ja-JP" altLang="en-US" sz="1050" b="0" dirty="0">
                          <a:solidFill>
                            <a:schemeClr val="tx1"/>
                          </a:solidFill>
                          <a:effectLst/>
                          <a:latin typeface="游ゴシック" panose="020B0400000000000000" pitchFamily="50" charset="-128"/>
                          <a:ea typeface="游ゴシック" panose="020B0400000000000000" pitchFamily="50" charset="-128"/>
                        </a:rPr>
                        <a:t>以上</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19-20</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extLst>
                  <a:ext uri="{0D108BD9-81ED-4DB2-BD59-A6C34878D82A}">
                    <a16:rowId xmlns:a16="http://schemas.microsoft.com/office/drawing/2014/main" val="1892448983"/>
                  </a:ext>
                </a:extLst>
              </a:tr>
              <a:tr h="374400">
                <a:tc rowSpan="2">
                  <a:txBody>
                    <a:bodyPr/>
                    <a:lstStyle/>
                    <a:p>
                      <a:pPr>
                        <a:lnSpc>
                          <a:spcPts val="1100"/>
                        </a:lnSpc>
                      </a:pPr>
                      <a:r>
                        <a:rPr kumimoji="1" lang="ja-JP" altLang="en-US" sz="1050" b="1" dirty="0">
                          <a:latin typeface="游ゴシック" panose="020B0400000000000000" pitchFamily="50" charset="-128"/>
                          <a:ea typeface="游ゴシック" panose="020B0400000000000000" pitchFamily="50" charset="-128"/>
                        </a:rPr>
                        <a:t>飲酒</a:t>
                      </a:r>
                    </a:p>
                  </a:txBody>
                  <a:tcPr marL="36000" marR="36000" marT="36000" marB="36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8</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ts val="1100"/>
                        </a:lnSpc>
                        <a:spcAft>
                          <a:spcPts val="0"/>
                        </a:spcAft>
                      </a:pPr>
                      <a:r>
                        <a:rPr lang="ja-JP" sz="1050" b="0" kern="100" spc="-30" baseline="0" dirty="0">
                          <a:effectLst/>
                          <a:latin typeface="游ゴシック" panose="020B0400000000000000" pitchFamily="50" charset="-128"/>
                          <a:ea typeface="游ゴシック" panose="020B0400000000000000" pitchFamily="50" charset="-128"/>
                          <a:cs typeface="Times New Roman" panose="02020603050405020304" pitchFamily="18" charset="0"/>
                        </a:rPr>
                        <a:t>生活習慣病のリスクを高める量</a:t>
                      </a:r>
                      <a:r>
                        <a:rPr lang="ja-JP" altLang="en-US" sz="1050" b="0" kern="100" spc="-30" baseline="0" dirty="0">
                          <a:effectLst/>
                          <a:latin typeface="游ゴシック" panose="020B0400000000000000" pitchFamily="50" charset="-128"/>
                          <a:ea typeface="游ゴシック" panose="020B0400000000000000" pitchFamily="50" charset="-128"/>
                          <a:cs typeface="Times New Roman" panose="02020603050405020304" pitchFamily="18" charset="0"/>
                        </a:rPr>
                        <a:t>を飲酒している者の割合（男性</a:t>
                      </a:r>
                      <a:r>
                        <a:rPr lang="en-US" sz="1050" b="0" kern="100" spc="-30" baseline="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b="0" kern="100" spc="-30" baseline="0" dirty="0">
                          <a:effectLst/>
                          <a:latin typeface="游ゴシック" panose="020B0400000000000000" pitchFamily="50" charset="-128"/>
                          <a:ea typeface="游ゴシック" panose="020B0400000000000000" pitchFamily="50" charset="-128"/>
                          <a:cs typeface="Times New Roman" panose="02020603050405020304" pitchFamily="18" charset="0"/>
                        </a:rPr>
                        <a:t>女性）（☆）</a:t>
                      </a:r>
                      <a:endParaRPr lang="ja-JP" sz="1050" b="0" kern="100" spc="-30" baseline="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sz="1050" b="0" dirty="0">
                          <a:solidFill>
                            <a:schemeClr val="tx1"/>
                          </a:solidFill>
                          <a:effectLst/>
                          <a:latin typeface="游ゴシック" panose="020B0400000000000000" pitchFamily="50" charset="-128"/>
                          <a:ea typeface="游ゴシック" panose="020B0400000000000000" pitchFamily="50" charset="-128"/>
                        </a:rPr>
                        <a:t>17.7%</a:t>
                      </a:r>
                      <a:r>
                        <a:rPr lang="en-US" altLang="ja-JP" sz="1050" b="0" dirty="0">
                          <a:solidFill>
                            <a:schemeClr val="tx1"/>
                          </a:solidFill>
                          <a:effectLst/>
                          <a:latin typeface="游ゴシック" panose="020B0400000000000000" pitchFamily="50" charset="-128"/>
                          <a:ea typeface="游ゴシック" panose="020B0400000000000000" pitchFamily="50" charset="-128"/>
                        </a:rPr>
                        <a:t>/</a:t>
                      </a:r>
                      <a:r>
                        <a:rPr lang="en-US" sz="1050" b="0" dirty="0">
                          <a:solidFill>
                            <a:schemeClr val="tx1"/>
                          </a:solidFill>
                          <a:effectLst/>
                          <a:latin typeface="游ゴシック" panose="020B0400000000000000" pitchFamily="50" charset="-128"/>
                          <a:ea typeface="游ゴシック" panose="020B0400000000000000" pitchFamily="50" charset="-128"/>
                        </a:rPr>
                        <a:t>11.0%</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sz="1050" b="0" dirty="0">
                          <a:solidFill>
                            <a:schemeClr val="tx1"/>
                          </a:solidFill>
                          <a:effectLst/>
                          <a:latin typeface="游ゴシック" panose="020B0400000000000000" pitchFamily="50" charset="-128"/>
                          <a:ea typeface="游ゴシック" panose="020B0400000000000000" pitchFamily="50" charset="-128"/>
                        </a:rPr>
                        <a:t>H26</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rPr>
                        <a:t>19.6</a:t>
                      </a:r>
                      <a:r>
                        <a:rPr lang="en-US" sz="1050" b="0" dirty="0">
                          <a:solidFill>
                            <a:schemeClr val="tx1"/>
                          </a:solidFill>
                          <a:effectLst/>
                          <a:latin typeface="游ゴシック" panose="020B0400000000000000" pitchFamily="50" charset="-128"/>
                          <a:ea typeface="游ゴシック" panose="020B0400000000000000" pitchFamily="50" charset="-128"/>
                        </a:rPr>
                        <a:t>%</a:t>
                      </a:r>
                      <a:r>
                        <a:rPr lang="en-US" altLang="ja-JP" sz="1050" b="0" dirty="0">
                          <a:solidFill>
                            <a:schemeClr val="tx1"/>
                          </a:solidFill>
                          <a:effectLst/>
                          <a:latin typeface="游ゴシック" panose="020B0400000000000000" pitchFamily="50" charset="-128"/>
                          <a:ea typeface="游ゴシック" panose="020B0400000000000000" pitchFamily="50" charset="-128"/>
                        </a:rPr>
                        <a:t>/10.9</a:t>
                      </a:r>
                      <a:r>
                        <a:rPr lang="en-US" sz="1050" b="0" dirty="0">
                          <a:solidFill>
                            <a:schemeClr val="tx1"/>
                          </a:solidFill>
                          <a:effectLst/>
                          <a:latin typeface="游ゴシック" panose="020B0400000000000000" pitchFamily="50" charset="-128"/>
                          <a:ea typeface="游ゴシック" panose="020B0400000000000000" pitchFamily="50" charset="-128"/>
                        </a:rPr>
                        <a:t>%</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sz="1050" b="0" dirty="0">
                          <a:solidFill>
                            <a:schemeClr val="tx1"/>
                          </a:solidFill>
                          <a:effectLst/>
                          <a:latin typeface="游ゴシック" panose="020B0400000000000000" pitchFamily="50" charset="-128"/>
                          <a:ea typeface="游ゴシック" panose="020B0400000000000000" pitchFamily="50" charset="-128"/>
                        </a:rPr>
                        <a:t>H</a:t>
                      </a:r>
                      <a:r>
                        <a:rPr lang="en-US" altLang="ja-JP" sz="1050" b="0" dirty="0">
                          <a:solidFill>
                            <a:schemeClr val="tx1"/>
                          </a:solidFill>
                          <a:effectLst/>
                          <a:latin typeface="游ゴシック" panose="020B0400000000000000" pitchFamily="50" charset="-128"/>
                          <a:ea typeface="游ゴシック" panose="020B0400000000000000" pitchFamily="50" charset="-128"/>
                        </a:rPr>
                        <a:t>30</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rPr>
                        <a:t>13.0%/6.4%</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altLang="ja-JP" sz="1050" b="0" dirty="0">
                          <a:solidFill>
                            <a:schemeClr val="tx1"/>
                          </a:solidFill>
                          <a:effectLst/>
                          <a:latin typeface="游ゴシック" panose="020B0400000000000000" pitchFamily="50" charset="-128"/>
                          <a:ea typeface="游ゴシック" panose="020B0400000000000000" pitchFamily="50" charset="-128"/>
                        </a:rPr>
                        <a:t>R3</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rowSpan="2">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21-22</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extLst>
                  <a:ext uri="{0D108BD9-81ED-4DB2-BD59-A6C34878D82A}">
                    <a16:rowId xmlns:a16="http://schemas.microsoft.com/office/drawing/2014/main" val="3262548432"/>
                  </a:ext>
                </a:extLst>
              </a:tr>
              <a:tr h="226311">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9</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妊婦の飲酒割合</a:t>
                      </a: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1.4%</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2.5%</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R3</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0%</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R3</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vMerge="1">
                  <a:txBody>
                    <a:bodyPr/>
                    <a:lstStyle/>
                    <a:p>
                      <a:pPr algn="ctr" fontAlgn="auto">
                        <a:lnSpc>
                          <a:spcPts val="1100"/>
                        </a:lnSpc>
                        <a:spcAft>
                          <a:spcPts val="0"/>
                        </a:spcAft>
                      </a:pPr>
                      <a:endParaRPr lang="ja-JP" sz="105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2811551522"/>
                  </a:ext>
                </a:extLst>
              </a:tr>
              <a:tr h="226311">
                <a:tc rowSpan="4">
                  <a:txBody>
                    <a:bodyPr/>
                    <a:lstStyle/>
                    <a:p>
                      <a:pPr>
                        <a:lnSpc>
                          <a:spcPts val="1100"/>
                        </a:lnSpc>
                      </a:pPr>
                      <a:r>
                        <a:rPr kumimoji="1" lang="ja-JP" altLang="en-US" sz="1050" b="1" dirty="0">
                          <a:latin typeface="游ゴシック" panose="020B0400000000000000" pitchFamily="50" charset="-128"/>
                          <a:ea typeface="游ゴシック" panose="020B0400000000000000" pitchFamily="50" charset="-128"/>
                        </a:rPr>
                        <a:t>喫煙</a:t>
                      </a:r>
                    </a:p>
                  </a:txBody>
                  <a:tcPr marL="36000" marR="36000" marT="36000" marB="36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10</a:t>
                      </a:r>
                    </a:p>
                  </a:txBody>
                  <a:tcPr marL="36000" marR="36000" marT="36000" marB="36000" anchor="ctr"/>
                </a:tc>
                <a:tc>
                  <a:txBody>
                    <a:bodyPr/>
                    <a:lstStyle/>
                    <a:p>
                      <a:pPr algn="l">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成人の喫煙率</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（男性</a:t>
                      </a:r>
                      <a:r>
                        <a:rPr 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女性）（</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sz="1050" b="0" dirty="0">
                          <a:solidFill>
                            <a:schemeClr val="tx1"/>
                          </a:solidFill>
                          <a:effectLst/>
                          <a:latin typeface="游ゴシック" panose="020B0400000000000000" pitchFamily="50" charset="-128"/>
                          <a:ea typeface="游ゴシック" panose="020B0400000000000000" pitchFamily="50" charset="-128"/>
                        </a:rPr>
                        <a:t>30.4%</a:t>
                      </a:r>
                      <a:r>
                        <a:rPr lang="en-US" altLang="ja-JP" sz="1050" b="0" dirty="0">
                          <a:solidFill>
                            <a:schemeClr val="tx1"/>
                          </a:solidFill>
                          <a:effectLst/>
                          <a:latin typeface="游ゴシック" panose="020B0400000000000000" pitchFamily="50" charset="-128"/>
                          <a:ea typeface="游ゴシック" panose="020B0400000000000000" pitchFamily="50" charset="-128"/>
                        </a:rPr>
                        <a:t>/</a:t>
                      </a:r>
                      <a:r>
                        <a:rPr lang="en-US" sz="1050" b="0" dirty="0">
                          <a:solidFill>
                            <a:schemeClr val="tx1"/>
                          </a:solidFill>
                          <a:effectLst/>
                          <a:latin typeface="游ゴシック" panose="020B0400000000000000" pitchFamily="50" charset="-128"/>
                          <a:ea typeface="游ゴシック" panose="020B0400000000000000" pitchFamily="50" charset="-128"/>
                        </a:rPr>
                        <a:t>10.7%</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sz="1050" b="0" dirty="0">
                          <a:solidFill>
                            <a:schemeClr val="tx1"/>
                          </a:solidFill>
                          <a:effectLst/>
                          <a:latin typeface="游ゴシック" panose="020B0400000000000000" pitchFamily="50" charset="-128"/>
                          <a:ea typeface="游ゴシック" panose="020B0400000000000000" pitchFamily="50" charset="-128"/>
                        </a:rPr>
                        <a:t>H28</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sz="1050" b="0" dirty="0">
                          <a:solidFill>
                            <a:schemeClr val="tx1"/>
                          </a:solidFill>
                          <a:effectLst/>
                          <a:latin typeface="游ゴシック" panose="020B0400000000000000" pitchFamily="50" charset="-128"/>
                          <a:ea typeface="游ゴシック" panose="020B0400000000000000" pitchFamily="50" charset="-128"/>
                        </a:rPr>
                        <a:t>2</a:t>
                      </a:r>
                      <a:r>
                        <a:rPr lang="en-US" altLang="ja-JP" sz="1050" b="0" dirty="0">
                          <a:solidFill>
                            <a:schemeClr val="tx1"/>
                          </a:solidFill>
                          <a:effectLst/>
                          <a:latin typeface="游ゴシック" panose="020B0400000000000000" pitchFamily="50" charset="-128"/>
                          <a:ea typeface="游ゴシック" panose="020B0400000000000000" pitchFamily="50" charset="-128"/>
                        </a:rPr>
                        <a:t>4.3</a:t>
                      </a:r>
                      <a:r>
                        <a:rPr lang="en-US" sz="1050" b="0" dirty="0">
                          <a:solidFill>
                            <a:schemeClr val="tx1"/>
                          </a:solidFill>
                          <a:effectLst/>
                          <a:latin typeface="游ゴシック" panose="020B0400000000000000" pitchFamily="50" charset="-128"/>
                          <a:ea typeface="游ゴシック" panose="020B0400000000000000" pitchFamily="50" charset="-128"/>
                        </a:rPr>
                        <a:t>%</a:t>
                      </a:r>
                      <a:r>
                        <a:rPr lang="en-US" altLang="ja-JP" sz="1050" b="0" dirty="0">
                          <a:solidFill>
                            <a:schemeClr val="tx1"/>
                          </a:solidFill>
                          <a:effectLst/>
                          <a:latin typeface="游ゴシック" panose="020B0400000000000000" pitchFamily="50" charset="-128"/>
                          <a:ea typeface="游ゴシック" panose="020B0400000000000000" pitchFamily="50" charset="-128"/>
                        </a:rPr>
                        <a:t>/8.6</a:t>
                      </a:r>
                      <a:r>
                        <a:rPr lang="en-US" sz="1050" b="0" dirty="0">
                          <a:solidFill>
                            <a:schemeClr val="tx1"/>
                          </a:solidFill>
                          <a:effectLst/>
                          <a:latin typeface="游ゴシック" panose="020B0400000000000000" pitchFamily="50" charset="-128"/>
                          <a:ea typeface="游ゴシック" panose="020B0400000000000000" pitchFamily="50" charset="-128"/>
                        </a:rPr>
                        <a:t>%</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altLang="ja-JP" sz="1050" b="0" dirty="0">
                          <a:solidFill>
                            <a:schemeClr val="tx1"/>
                          </a:solidFill>
                          <a:effectLst/>
                          <a:latin typeface="游ゴシック" panose="020B0400000000000000" pitchFamily="50" charset="-128"/>
                          <a:ea typeface="游ゴシック" panose="020B0400000000000000" pitchFamily="50" charset="-128"/>
                        </a:rPr>
                        <a:t>R4</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rPr>
                        <a:t>15%/5%</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rowSpan="4">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23-24</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extLst>
                  <a:ext uri="{0D108BD9-81ED-4DB2-BD59-A6C34878D82A}">
                    <a16:rowId xmlns:a16="http://schemas.microsoft.com/office/drawing/2014/main" val="3389747231"/>
                  </a:ext>
                </a:extLst>
              </a:tr>
              <a:tr h="373794">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11</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敷地内</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全面</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禁煙の割合</a:t>
                      </a:r>
                      <a:endParaRPr lang="en-US" alt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l">
                        <a:lnSpc>
                          <a:spcPts val="1100"/>
                        </a:lnSpc>
                        <a:spcAft>
                          <a:spcPts val="0"/>
                        </a:spcAft>
                      </a:pP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病院</a:t>
                      </a:r>
                      <a:r>
                        <a:rPr 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私立小中高等学校</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73.5%/51.9%</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mn-ea"/>
                          <a:cs typeface="HG丸ｺﾞｼｯｸM-PRO"/>
                        </a:rPr>
                        <a:t>97.4%/90.9%</a:t>
                      </a:r>
                      <a:r>
                        <a:rPr lang="ja-JP" altLang="en-US" sz="1050" b="0" dirty="0">
                          <a:solidFill>
                            <a:schemeClr val="tx1"/>
                          </a:solidFill>
                          <a:effectLst/>
                          <a:latin typeface="游ゴシック" panose="020B0400000000000000" pitchFamily="50" charset="-128"/>
                          <a:ea typeface="+mn-ea"/>
                          <a:cs typeface="HG丸ｺﾞｼｯｸM-PRO"/>
                        </a:rPr>
                        <a:t>（</a:t>
                      </a:r>
                      <a:r>
                        <a:rPr lang="en-US" altLang="ja-JP" sz="1050" b="0" dirty="0">
                          <a:solidFill>
                            <a:schemeClr val="tx1"/>
                          </a:solidFill>
                          <a:effectLst/>
                          <a:latin typeface="游ゴシック" panose="020B0400000000000000" pitchFamily="50" charset="-128"/>
                          <a:ea typeface="+mn-ea"/>
                          <a:cs typeface="HG丸ｺﾞｼｯｸM-PRO"/>
                        </a:rPr>
                        <a:t>R5</a:t>
                      </a:r>
                      <a:r>
                        <a:rPr lang="ja-JP" altLang="en-US" sz="1050" b="0" dirty="0">
                          <a:solidFill>
                            <a:schemeClr val="tx1"/>
                          </a:solidFill>
                          <a:effectLst/>
                          <a:latin typeface="游ゴシック" panose="020B0400000000000000" pitchFamily="50" charset="-128"/>
                          <a:ea typeface="+mn-ea"/>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100%</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vMerge="1">
                  <a:txBody>
                    <a:bodyPr/>
                    <a:lstStyle/>
                    <a:p>
                      <a:pPr algn="ctr" fontAlgn="auto">
                        <a:lnSpc>
                          <a:spcPts val="1100"/>
                        </a:lnSpc>
                        <a:spcAft>
                          <a:spcPts val="0"/>
                        </a:spcAft>
                      </a:pPr>
                      <a:endParaRPr lang="ja-JP" sz="105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2001527661"/>
                  </a:ext>
                </a:extLst>
              </a:tr>
              <a:tr h="37440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12</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ts val="1100"/>
                        </a:lnSpc>
                        <a:spcAft>
                          <a:spcPts val="0"/>
                        </a:spcAft>
                      </a:pP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敷地内全面</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禁煙の割合</a:t>
                      </a:r>
                      <a:endParaRPr lang="en-US" alt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l">
                        <a:lnSpc>
                          <a:spcPts val="1100"/>
                        </a:lnSpc>
                        <a:spcAft>
                          <a:spcPts val="0"/>
                        </a:spcAft>
                      </a:pP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官公庁</a:t>
                      </a:r>
                      <a:r>
                        <a:rPr 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大学</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14.0%/28.6%</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mn-ea"/>
                          <a:cs typeface="HG丸ｺﾞｼｯｸM-PRO"/>
                        </a:rPr>
                        <a:t>82.3%/68.2%</a:t>
                      </a:r>
                      <a:r>
                        <a:rPr lang="ja-JP" altLang="en-US" sz="1050" b="0" dirty="0">
                          <a:solidFill>
                            <a:schemeClr val="tx1"/>
                          </a:solidFill>
                          <a:effectLst/>
                          <a:latin typeface="游ゴシック" panose="020B0400000000000000" pitchFamily="50" charset="-128"/>
                          <a:ea typeface="+mn-ea"/>
                          <a:cs typeface="HG丸ｺﾞｼｯｸM-PRO"/>
                        </a:rPr>
                        <a:t>（</a:t>
                      </a:r>
                      <a:r>
                        <a:rPr lang="en-US" altLang="ja-JP" sz="1050" b="0" dirty="0">
                          <a:solidFill>
                            <a:schemeClr val="tx1"/>
                          </a:solidFill>
                          <a:effectLst/>
                          <a:latin typeface="游ゴシック" panose="020B0400000000000000" pitchFamily="50" charset="-128"/>
                          <a:ea typeface="+mn-ea"/>
                          <a:cs typeface="HG丸ｺﾞｼｯｸM-PRO"/>
                        </a:rPr>
                        <a:t>R5</a:t>
                      </a:r>
                      <a:r>
                        <a:rPr lang="ja-JP" altLang="en-US" sz="1050" b="0" dirty="0">
                          <a:solidFill>
                            <a:schemeClr val="tx1"/>
                          </a:solidFill>
                          <a:effectLst/>
                          <a:latin typeface="游ゴシック" panose="020B0400000000000000" pitchFamily="50" charset="-128"/>
                          <a:ea typeface="+mn-ea"/>
                          <a:cs typeface="HG丸ｺﾞｼｯｸM-PRO"/>
                        </a:rPr>
                        <a:t>）</a:t>
                      </a: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100%</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vMerge="1">
                  <a:txBody>
                    <a:bodyPr/>
                    <a:lstStyle/>
                    <a:p>
                      <a:pPr algn="ctr" fontAlgn="auto">
                        <a:lnSpc>
                          <a:spcPts val="1100"/>
                        </a:lnSpc>
                        <a:spcAft>
                          <a:spcPts val="0"/>
                        </a:spcAft>
                      </a:pPr>
                      <a:endParaRPr lang="ja-JP" sz="105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3967278013"/>
                  </a:ext>
                </a:extLst>
              </a:tr>
              <a:tr h="373794">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13</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ts val="1100"/>
                        </a:lnSpc>
                        <a:spcAft>
                          <a:spcPts val="0"/>
                        </a:spcAft>
                      </a:pPr>
                      <a:r>
                        <a:rPr 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受動喫煙の機会を有する者の割合</a:t>
                      </a:r>
                      <a:endParaRPr lang="en-US" alt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endParaRPr>
                    </a:p>
                    <a:p>
                      <a:pPr algn="l">
                        <a:lnSpc>
                          <a:spcPts val="1100"/>
                        </a:lnSpc>
                        <a:spcAft>
                          <a:spcPts val="0"/>
                        </a:spcAft>
                      </a:pPr>
                      <a:r>
                        <a:rPr lang="ja-JP" altLang="en-US"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職場</a:t>
                      </a:r>
                      <a:r>
                        <a:rPr lang="en-US"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飲食店</a:t>
                      </a:r>
                      <a:r>
                        <a:rPr lang="ja-JP" altLang="en-US"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34.6%/54.4%</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H25</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26.4%/42.6%</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H30</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0%/15%</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vMerge="1">
                  <a:txBody>
                    <a:bodyPr/>
                    <a:lstStyle/>
                    <a:p>
                      <a:pPr algn="ctr" fontAlgn="auto">
                        <a:lnSpc>
                          <a:spcPts val="1100"/>
                        </a:lnSpc>
                        <a:spcAft>
                          <a:spcPts val="0"/>
                        </a:spcAft>
                      </a:pPr>
                      <a:endParaRPr lang="ja-JP" sz="105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1144429114"/>
                  </a:ext>
                </a:extLst>
              </a:tr>
              <a:tr h="373794">
                <a:tc rowSpan="4">
                  <a:txBody>
                    <a:bodyPr/>
                    <a:lstStyle/>
                    <a:p>
                      <a:pPr>
                        <a:lnSpc>
                          <a:spcPts val="1100"/>
                        </a:lnSpc>
                      </a:pPr>
                      <a:r>
                        <a:rPr kumimoji="1" lang="ja-JP" altLang="en-US" sz="1050" b="1" dirty="0">
                          <a:latin typeface="游ゴシック" panose="020B0400000000000000" pitchFamily="50" charset="-128"/>
                          <a:ea typeface="游ゴシック" panose="020B0400000000000000" pitchFamily="50" charset="-128"/>
                        </a:rPr>
                        <a:t>歯と口の健康</a:t>
                      </a:r>
                    </a:p>
                  </a:txBody>
                  <a:tcPr marL="36000" marR="36000" marT="36000" marB="36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14</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just">
                        <a:lnSpc>
                          <a:spcPts val="1100"/>
                        </a:lnSpc>
                        <a:spcAft>
                          <a:spcPts val="0"/>
                        </a:spcAft>
                      </a:pPr>
                      <a:r>
                        <a:rPr 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過去</a:t>
                      </a:r>
                      <a:r>
                        <a:rPr lang="en-US"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1</a:t>
                      </a:r>
                      <a:r>
                        <a:rPr 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年間に歯科健診を受診した者</a:t>
                      </a:r>
                      <a:endParaRPr lang="en-US" alt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endParaRPr>
                    </a:p>
                    <a:p>
                      <a:pPr algn="just">
                        <a:lnSpc>
                          <a:spcPts val="1100"/>
                        </a:lnSpc>
                        <a:spcAft>
                          <a:spcPts val="0"/>
                        </a:spcAft>
                      </a:pPr>
                      <a:r>
                        <a:rPr 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の割合</a:t>
                      </a:r>
                      <a:r>
                        <a:rPr lang="ja-JP" altLang="en-US"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en-US"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20</a:t>
                      </a:r>
                      <a:r>
                        <a:rPr 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歳以上</a:t>
                      </a:r>
                      <a:r>
                        <a:rPr lang="ja-JP" altLang="en-US"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sz="1050" b="0" dirty="0">
                          <a:solidFill>
                            <a:schemeClr val="tx1"/>
                          </a:solidFill>
                          <a:effectLst/>
                          <a:latin typeface="游ゴシック" panose="020B0400000000000000" pitchFamily="50" charset="-128"/>
                          <a:ea typeface="游ゴシック" panose="020B0400000000000000" pitchFamily="50" charset="-128"/>
                        </a:rPr>
                        <a:t>51.4%</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sz="1050" b="0" dirty="0">
                          <a:solidFill>
                            <a:schemeClr val="tx1"/>
                          </a:solidFill>
                          <a:effectLst/>
                          <a:latin typeface="游ゴシック" panose="020B0400000000000000" pitchFamily="50" charset="-128"/>
                          <a:ea typeface="游ゴシック" panose="020B0400000000000000" pitchFamily="50" charset="-128"/>
                        </a:rPr>
                        <a:t>H28</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rPr>
                        <a:t>65.3</a:t>
                      </a:r>
                      <a:r>
                        <a:rPr lang="en-US" sz="1050" b="0" dirty="0">
                          <a:solidFill>
                            <a:schemeClr val="tx1"/>
                          </a:solidFill>
                          <a:effectLst/>
                          <a:latin typeface="游ゴシック" panose="020B0400000000000000" pitchFamily="50" charset="-128"/>
                          <a:ea typeface="游ゴシック" panose="020B0400000000000000" pitchFamily="50" charset="-128"/>
                        </a:rPr>
                        <a:t>%</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altLang="ja-JP" sz="1050" b="0" dirty="0">
                          <a:solidFill>
                            <a:schemeClr val="tx1"/>
                          </a:solidFill>
                          <a:effectLst/>
                          <a:latin typeface="游ゴシック" panose="020B0400000000000000" pitchFamily="50" charset="-128"/>
                          <a:ea typeface="游ゴシック" panose="020B0400000000000000" pitchFamily="50" charset="-128"/>
                        </a:rPr>
                        <a:t>R4</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rPr>
                        <a:t>55%</a:t>
                      </a:r>
                      <a:r>
                        <a:rPr lang="ja-JP" altLang="en-US" sz="1050" b="0" dirty="0">
                          <a:solidFill>
                            <a:schemeClr val="tx1"/>
                          </a:solidFill>
                          <a:effectLst/>
                          <a:latin typeface="游ゴシック" panose="020B0400000000000000" pitchFamily="50" charset="-128"/>
                          <a:ea typeface="游ゴシック" panose="020B0400000000000000" pitchFamily="50" charset="-128"/>
                        </a:rPr>
                        <a:t>以上</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rowSpan="4">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25-26</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extLst>
                  <a:ext uri="{0D108BD9-81ED-4DB2-BD59-A6C34878D82A}">
                    <a16:rowId xmlns:a16="http://schemas.microsoft.com/office/drawing/2014/main" val="1835170519"/>
                  </a:ext>
                </a:extLst>
              </a:tr>
              <a:tr h="226311">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15</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just">
                        <a:lnSpc>
                          <a:spcPts val="1100"/>
                        </a:lnSpc>
                        <a:spcAft>
                          <a:spcPts val="0"/>
                        </a:spcAft>
                      </a:pPr>
                      <a:r>
                        <a:rPr 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歯磨き習慣のある者の割合</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56.6%</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75.0%</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R3</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増加</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vMerge="1">
                  <a:txBody>
                    <a:bodyPr/>
                    <a:lstStyle/>
                    <a:p>
                      <a:pPr algn="ctr" fontAlgn="auto">
                        <a:lnSpc>
                          <a:spcPts val="1100"/>
                        </a:lnSpc>
                        <a:spcAft>
                          <a:spcPts val="0"/>
                        </a:spcAft>
                      </a:pPr>
                      <a:endParaRPr lang="ja-JP" sz="105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1119291554"/>
                  </a:ext>
                </a:extLst>
              </a:tr>
              <a:tr h="226311">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16</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just">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咀嚼良好者の割合</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60</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歳以上</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65.9%</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71.7%</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R4</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75%</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以上</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vMerge="1">
                  <a:txBody>
                    <a:bodyPr/>
                    <a:lstStyle/>
                    <a:p>
                      <a:pPr algn="ctr" fontAlgn="auto">
                        <a:lnSpc>
                          <a:spcPts val="1100"/>
                        </a:lnSpc>
                        <a:spcAft>
                          <a:spcPts val="0"/>
                        </a:spcAft>
                      </a:pPr>
                      <a:endParaRPr lang="ja-JP" sz="105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383316506"/>
                  </a:ext>
                </a:extLst>
              </a:tr>
              <a:tr h="373794">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17</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just">
                        <a:lnSpc>
                          <a:spcPts val="1100"/>
                        </a:lnSpc>
                        <a:spcAft>
                          <a:spcPts val="0"/>
                        </a:spcAft>
                      </a:pPr>
                      <a:r>
                        <a:rPr lang="en-US"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20</a:t>
                      </a:r>
                      <a:r>
                        <a:rPr 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本以上の歯を有する人の割合</a:t>
                      </a:r>
                      <a:endParaRPr lang="en-US" alt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endParaRPr>
                    </a:p>
                    <a:p>
                      <a:pPr algn="just">
                        <a:lnSpc>
                          <a:spcPts val="1100"/>
                        </a:lnSpc>
                        <a:spcAft>
                          <a:spcPts val="0"/>
                        </a:spcAft>
                      </a:pPr>
                      <a:r>
                        <a:rPr lang="ja-JP" altLang="en-US"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en-US"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80</a:t>
                      </a:r>
                      <a:r>
                        <a:rPr 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歳</a:t>
                      </a:r>
                      <a:r>
                        <a:rPr lang="ja-JP" altLang="en-US"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42.1%</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H25-H27</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の平均）</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54.0%</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H29-R1</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の平均）</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45%</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以上</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vMerge="1">
                  <a:txBody>
                    <a:bodyPr/>
                    <a:lstStyle/>
                    <a:p>
                      <a:pPr algn="ctr" fontAlgn="auto">
                        <a:lnSpc>
                          <a:spcPts val="1100"/>
                        </a:lnSpc>
                        <a:spcAft>
                          <a:spcPts val="0"/>
                        </a:spcAft>
                      </a:pPr>
                      <a:endParaRPr lang="ja-JP" sz="105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43302961"/>
                  </a:ext>
                </a:extLst>
              </a:tr>
            </a:tbl>
          </a:graphicData>
        </a:graphic>
      </p:graphicFrame>
      <p:sp>
        <p:nvSpPr>
          <p:cNvPr id="9" name="テキスト ボックス 8"/>
          <p:cNvSpPr txBox="1"/>
          <p:nvPr/>
        </p:nvSpPr>
        <p:spPr>
          <a:xfrm>
            <a:off x="117474" y="858922"/>
            <a:ext cx="2376000" cy="288000"/>
          </a:xfrm>
          <a:prstGeom prst="rect">
            <a:avLst/>
          </a:prstGeom>
          <a:noFill/>
        </p:spPr>
        <p:txBody>
          <a:bodyPr wrap="square" lIns="72000" tIns="72000" rIns="72000" bIns="72000" rtlCol="0" anchor="ctr">
            <a:noAutofit/>
          </a:bodyPr>
          <a:lstStyle/>
          <a:p>
            <a:r>
              <a:rPr lang="en-US" altLang="ja-JP" sz="1200" b="1" dirty="0">
                <a:latin typeface="游ゴシック" panose="020B0400000000000000" pitchFamily="50" charset="-128"/>
                <a:ea typeface="游ゴシック" panose="020B0400000000000000" pitchFamily="50" charset="-128"/>
              </a:rPr>
              <a:t>【</a:t>
            </a:r>
            <a:r>
              <a:rPr lang="ja-JP" altLang="en-US" sz="1200" b="1" dirty="0">
                <a:latin typeface="游ゴシック" panose="020B0400000000000000" pitchFamily="50" charset="-128"/>
                <a:ea typeface="游ゴシック" panose="020B0400000000000000" pitchFamily="50" charset="-128"/>
              </a:rPr>
              <a:t>行政等が取り組む数値目標</a:t>
            </a:r>
            <a:r>
              <a:rPr lang="en-US" altLang="ja-JP" sz="1200" b="1" dirty="0">
                <a:latin typeface="游ゴシック" panose="020B0400000000000000" pitchFamily="50" charset="-128"/>
                <a:ea typeface="游ゴシック" panose="020B0400000000000000" pitchFamily="50" charset="-128"/>
              </a:rPr>
              <a:t>】</a:t>
            </a:r>
          </a:p>
        </p:txBody>
      </p:sp>
      <p:sp>
        <p:nvSpPr>
          <p:cNvPr id="10" name="テキスト ボックス 9"/>
          <p:cNvSpPr txBox="1"/>
          <p:nvPr/>
        </p:nvSpPr>
        <p:spPr>
          <a:xfrm>
            <a:off x="6523997" y="916072"/>
            <a:ext cx="3168000" cy="216000"/>
          </a:xfrm>
          <a:prstGeom prst="rect">
            <a:avLst/>
          </a:prstGeom>
          <a:noFill/>
        </p:spPr>
        <p:txBody>
          <a:bodyPr wrap="square" lIns="72000" tIns="72000" rIns="72000" bIns="72000" rtlCol="0" anchor="ctr">
            <a:noAutofit/>
          </a:bodyPr>
          <a:lstStyle/>
          <a:p>
            <a:pPr algn="r"/>
            <a:r>
              <a:rPr lang="ja-JP" altLang="en-US" sz="1000" dirty="0">
                <a:latin typeface="游ゴシック" panose="020B0400000000000000" pitchFamily="50" charset="-128"/>
                <a:ea typeface="游ゴシック" panose="020B0400000000000000" pitchFamily="50" charset="-128"/>
              </a:rPr>
              <a:t>（☆は「府民・行政等みんなでめざす目標」）</a:t>
            </a:r>
            <a:endParaRPr lang="en-US" altLang="ja-JP" sz="1000" dirty="0">
              <a:latin typeface="游ゴシック" panose="020B0400000000000000" pitchFamily="50" charset="-128"/>
              <a:ea typeface="游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5</a:t>
            </a:fld>
            <a:endParaRPr kumimoji="1" lang="ja-JP" altLang="en-US"/>
          </a:p>
        </p:txBody>
      </p:sp>
      <p:pic>
        <p:nvPicPr>
          <p:cNvPr id="12" name="図 11"/>
          <p:cNvPicPr>
            <a:picLocks noChangeAspect="1"/>
          </p:cNvPicPr>
          <p:nvPr/>
        </p:nvPicPr>
        <p:blipFill>
          <a:blip r:embed="rId2"/>
          <a:stretch>
            <a:fillRect/>
          </a:stretch>
        </p:blipFill>
        <p:spPr>
          <a:xfrm>
            <a:off x="8582603" y="358877"/>
            <a:ext cx="1100769" cy="360000"/>
          </a:xfrm>
          <a:prstGeom prst="rect">
            <a:avLst/>
          </a:prstGeom>
        </p:spPr>
      </p:pic>
      <p:sp>
        <p:nvSpPr>
          <p:cNvPr id="14" name="テキスト ボックス 13"/>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a:solidFill>
                  <a:schemeClr val="bg1"/>
                </a:solidFill>
                <a:latin typeface="游ゴシック" panose="020B0400000000000000" pitchFamily="50" charset="-128"/>
                <a:ea typeface="游ゴシック" panose="020B0400000000000000" pitchFamily="50" charset="-128"/>
              </a:rPr>
              <a:t>大阪府健康づくり推進条例第</a:t>
            </a:r>
            <a:r>
              <a:rPr lang="en-US" altLang="ja-JP" sz="1100" b="1" dirty="0">
                <a:solidFill>
                  <a:schemeClr val="bg1"/>
                </a:solidFill>
                <a:latin typeface="游ゴシック" panose="020B0400000000000000" pitchFamily="50" charset="-128"/>
                <a:ea typeface="游ゴシック" panose="020B0400000000000000" pitchFamily="50" charset="-128"/>
              </a:rPr>
              <a:t>19</a:t>
            </a:r>
            <a:r>
              <a:rPr lang="ja-JP" altLang="en-US" sz="1100" b="1" dirty="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a:solidFill>
                  <a:schemeClr val="bg1"/>
                </a:solidFill>
                <a:latin typeface="游ゴシック" panose="020B0400000000000000" pitchFamily="50" charset="-128"/>
                <a:ea typeface="游ゴシック" panose="020B0400000000000000" pitchFamily="50" charset="-128"/>
              </a:rPr>
              <a:t>〈</a:t>
            </a:r>
            <a:r>
              <a:rPr lang="ja-JP" altLang="en-US" sz="1100" b="1" dirty="0">
                <a:solidFill>
                  <a:schemeClr val="bg1"/>
                </a:solidFill>
                <a:latin typeface="游ゴシック" panose="020B0400000000000000" pitchFamily="50" charset="-128"/>
                <a:ea typeface="游ゴシック" panose="020B0400000000000000" pitchFamily="50" charset="-128"/>
              </a:rPr>
              <a:t>令和</a:t>
            </a:r>
            <a:r>
              <a:rPr lang="en-US" altLang="ja-JP" sz="1100" b="1" dirty="0">
                <a:solidFill>
                  <a:schemeClr val="bg1"/>
                </a:solidFill>
                <a:latin typeface="游ゴシック" panose="020B0400000000000000" pitchFamily="50" charset="-128"/>
                <a:ea typeface="游ゴシック" panose="020B0400000000000000" pitchFamily="50" charset="-128"/>
              </a:rPr>
              <a:t>5</a:t>
            </a:r>
            <a:r>
              <a:rPr lang="ja-JP" altLang="en-US" sz="1100" b="1" dirty="0">
                <a:solidFill>
                  <a:schemeClr val="bg1"/>
                </a:solidFill>
                <a:latin typeface="游ゴシック" panose="020B0400000000000000" pitchFamily="50" charset="-128"/>
                <a:ea typeface="游ゴシック" panose="020B0400000000000000" pitchFamily="50" charset="-128"/>
              </a:rPr>
              <a:t>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955366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68309" y="537030"/>
            <a:ext cx="9369380" cy="57186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8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rPr>
              <a:t>計画Ｐ</a:t>
            </a:r>
            <a:r>
              <a:rPr kumimoji="1" lang="en-US" altLang="ja-JP" sz="18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rPr>
              <a:t>59</a:t>
            </a:r>
            <a:endPar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graphicFrame>
        <p:nvGraphicFramePr>
          <p:cNvPr id="19" name="表 18"/>
          <p:cNvGraphicFramePr>
            <a:graphicFrameLocks noGrp="1"/>
          </p:cNvGraphicFramePr>
          <p:nvPr/>
        </p:nvGraphicFramePr>
        <p:xfrm>
          <a:off x="601701" y="1195115"/>
          <a:ext cx="8702595" cy="4730473"/>
        </p:xfrm>
        <a:graphic>
          <a:graphicData uri="http://schemas.openxmlformats.org/drawingml/2006/table">
            <a:tbl>
              <a:tblPr firstRow="1" firstCol="1" bandRow="1">
                <a:tableStyleId>{5C22544A-7EE6-4342-B048-85BDC9FD1C3A}</a:tableStyleId>
              </a:tblPr>
              <a:tblGrid>
                <a:gridCol w="332371">
                  <a:extLst>
                    <a:ext uri="{9D8B030D-6E8A-4147-A177-3AD203B41FA5}">
                      <a16:colId xmlns:a16="http://schemas.microsoft.com/office/drawing/2014/main" val="20000"/>
                    </a:ext>
                  </a:extLst>
                </a:gridCol>
                <a:gridCol w="2659384">
                  <a:extLst>
                    <a:ext uri="{9D8B030D-6E8A-4147-A177-3AD203B41FA5}">
                      <a16:colId xmlns:a16="http://schemas.microsoft.com/office/drawing/2014/main" val="20001"/>
                    </a:ext>
                  </a:extLst>
                </a:gridCol>
                <a:gridCol w="2396795">
                  <a:extLst>
                    <a:ext uri="{9D8B030D-6E8A-4147-A177-3AD203B41FA5}">
                      <a16:colId xmlns:a16="http://schemas.microsoft.com/office/drawing/2014/main" val="20002"/>
                    </a:ext>
                  </a:extLst>
                </a:gridCol>
                <a:gridCol w="2303994">
                  <a:extLst>
                    <a:ext uri="{9D8B030D-6E8A-4147-A177-3AD203B41FA5}">
                      <a16:colId xmlns:a16="http://schemas.microsoft.com/office/drawing/2014/main" val="3296687758"/>
                    </a:ext>
                  </a:extLst>
                </a:gridCol>
                <a:gridCol w="1010051">
                  <a:extLst>
                    <a:ext uri="{9D8B030D-6E8A-4147-A177-3AD203B41FA5}">
                      <a16:colId xmlns:a16="http://schemas.microsoft.com/office/drawing/2014/main" val="20003"/>
                    </a:ext>
                  </a:extLst>
                </a:gridCol>
              </a:tblGrid>
              <a:tr h="622503">
                <a:tc>
                  <a:txBody>
                    <a:bodyPr/>
                    <a:lstStyle/>
                    <a:p>
                      <a:pPr algn="ctr" fontAlgn="auto">
                        <a:lnSpc>
                          <a:spcPts val="1600"/>
                        </a:lnSpc>
                        <a:spcAft>
                          <a:spcPts val="0"/>
                        </a:spcAft>
                      </a:pPr>
                      <a:r>
                        <a:rPr lang="ja-JP" sz="1400" dirty="0">
                          <a:effectLst/>
                          <a:latin typeface="游ゴシック" panose="020B0400000000000000" pitchFamily="50" charset="-128"/>
                          <a:ea typeface="游ゴシック" panose="020B0400000000000000" pitchFamily="50" charset="-128"/>
                        </a:rPr>
                        <a:t>　</a:t>
                      </a:r>
                      <a:endParaRPr lang="ja-JP" sz="140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altLang="en-US" sz="1200" kern="100" dirty="0">
                          <a:effectLst/>
                          <a:latin typeface="游ゴシック" panose="020B0400000000000000" pitchFamily="50" charset="-128"/>
                          <a:ea typeface="游ゴシック" panose="020B0400000000000000" pitchFamily="50" charset="-128"/>
                        </a:rPr>
                        <a:t>個別目標</a:t>
                      </a:r>
                      <a:endParaRPr lang="ja-JP" sz="120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游ゴシック" panose="020B0400000000000000" pitchFamily="50" charset="-128"/>
                          <a:ea typeface="游ゴシック" panose="020B0400000000000000" pitchFamily="50" charset="-128"/>
                        </a:rPr>
                        <a:t>計画策定時</a:t>
                      </a:r>
                      <a:r>
                        <a:rPr lang="ja-JP" sz="1200" dirty="0">
                          <a:effectLst/>
                          <a:latin typeface="游ゴシック" panose="020B0400000000000000" pitchFamily="50" charset="-128"/>
                          <a:ea typeface="游ゴシック" panose="020B0400000000000000" pitchFamily="50" charset="-128"/>
                        </a:rPr>
                        <a:t>の状況</a:t>
                      </a:r>
                      <a:endParaRPr lang="ja-JP" sz="120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solidFill>
                            <a:schemeClr val="bg1"/>
                          </a:solidFill>
                          <a:effectLst/>
                          <a:latin typeface="游ゴシック" panose="020B0400000000000000" pitchFamily="50" charset="-128"/>
                          <a:ea typeface="游ゴシック" panose="020B0400000000000000" pitchFamily="50" charset="-128"/>
                          <a:cs typeface="HG丸ｺﾞｼｯｸM-PRO"/>
                        </a:rPr>
                        <a:t>現在の状況</a:t>
                      </a:r>
                      <a:endParaRPr lang="ja-JP" sz="120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a:effectLst/>
                          <a:latin typeface="游ゴシック" panose="020B0400000000000000" pitchFamily="50" charset="-128"/>
                          <a:ea typeface="游ゴシック" panose="020B0400000000000000" pitchFamily="50" charset="-128"/>
                        </a:rPr>
                        <a:t>2023</a:t>
                      </a:r>
                      <a:r>
                        <a:rPr lang="ja-JP" sz="1200" dirty="0">
                          <a:effectLst/>
                          <a:latin typeface="游ゴシック" panose="020B0400000000000000" pitchFamily="50" charset="-128"/>
                          <a:ea typeface="游ゴシック" panose="020B0400000000000000" pitchFamily="50" charset="-128"/>
                        </a:rPr>
                        <a:t>年度</a:t>
                      </a:r>
                      <a:endParaRPr lang="en-US" altLang="ja-JP" sz="1200" dirty="0">
                        <a:effectLst/>
                        <a:latin typeface="游ゴシック" panose="020B0400000000000000" pitchFamily="50" charset="-128"/>
                        <a:ea typeface="游ゴシック" panose="020B0400000000000000" pitchFamily="50" charset="-128"/>
                      </a:endParaRPr>
                    </a:p>
                    <a:p>
                      <a:pPr algn="ctr" fontAlgn="auto">
                        <a:lnSpc>
                          <a:spcPts val="1600"/>
                        </a:lnSpc>
                        <a:spcAft>
                          <a:spcPts val="0"/>
                        </a:spcAft>
                      </a:pPr>
                      <a:r>
                        <a:rPr lang="ja-JP" sz="1200" dirty="0">
                          <a:effectLst/>
                          <a:latin typeface="游ゴシック" panose="020B0400000000000000" pitchFamily="50" charset="-128"/>
                          <a:ea typeface="游ゴシック" panose="020B0400000000000000" pitchFamily="50" charset="-128"/>
                        </a:rPr>
                        <a:t>の目標</a:t>
                      </a:r>
                      <a:endParaRPr lang="ja-JP" sz="120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821594">
                <a:tc>
                  <a:txBody>
                    <a:bodyPr/>
                    <a:lstStyle/>
                    <a:p>
                      <a:pPr algn="ctr" fontAlgn="auto">
                        <a:lnSpc>
                          <a:spcPts val="1600"/>
                        </a:lnSpc>
                        <a:spcAft>
                          <a:spcPts val="0"/>
                        </a:spcAft>
                      </a:pPr>
                      <a:r>
                        <a:rPr lang="ja-JP" altLang="en-US" sz="1400" dirty="0">
                          <a:effectLst/>
                          <a:latin typeface="游ゴシック" panose="020B0400000000000000" pitchFamily="50" charset="-128"/>
                          <a:ea typeface="游ゴシック" panose="020B0400000000000000" pitchFamily="50" charset="-128"/>
                        </a:rPr>
                        <a:t>７</a:t>
                      </a:r>
                      <a:endParaRPr lang="ja-JP" sz="140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altLang="en-US" sz="1200" b="1" dirty="0">
                          <a:effectLst/>
                          <a:latin typeface="游ゴシック" panose="020B0400000000000000" pitchFamily="50" charset="-128"/>
                          <a:ea typeface="游ゴシック" panose="020B0400000000000000" pitchFamily="50" charset="-128"/>
                        </a:rPr>
                        <a:t>２４本以上の歯を有する者の割合</a:t>
                      </a:r>
                      <a:endParaRPr lang="en-US" altLang="ja-JP" sz="1200" b="1" dirty="0">
                        <a:effectLst/>
                        <a:latin typeface="游ゴシック" panose="020B0400000000000000" pitchFamily="50" charset="-128"/>
                        <a:ea typeface="游ゴシック" panose="020B0400000000000000" pitchFamily="50" charset="-128"/>
                      </a:endParaRPr>
                    </a:p>
                    <a:p>
                      <a:pPr algn="l" fontAlgn="auto">
                        <a:lnSpc>
                          <a:spcPts val="1600"/>
                        </a:lnSpc>
                        <a:spcAft>
                          <a:spcPts val="0"/>
                        </a:spcAft>
                      </a:pPr>
                      <a:r>
                        <a:rPr lang="ja-JP" altLang="en-US" sz="1200" b="1" dirty="0">
                          <a:effectLst/>
                          <a:latin typeface="游ゴシック" panose="020B0400000000000000" pitchFamily="50" charset="-128"/>
                          <a:ea typeface="游ゴシック" panose="020B0400000000000000" pitchFamily="50" charset="-128"/>
                        </a:rPr>
                        <a:t>（６０歳）</a:t>
                      </a:r>
                      <a:endParaRPr lang="ja-JP" sz="1200" b="1" dirty="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游ゴシック" panose="020B0400000000000000" pitchFamily="50" charset="-128"/>
                          <a:ea typeface="游ゴシック" panose="020B0400000000000000" pitchFamily="50" charset="-128"/>
                        </a:rPr>
                        <a:t>71.4</a:t>
                      </a:r>
                      <a:r>
                        <a:rPr lang="ja-JP" sz="1200" b="1" dirty="0">
                          <a:solidFill>
                            <a:schemeClr val="tx1"/>
                          </a:solidFill>
                          <a:effectLst/>
                          <a:latin typeface="游ゴシック" panose="020B0400000000000000" pitchFamily="50" charset="-128"/>
                          <a:ea typeface="游ゴシック" panose="020B0400000000000000" pitchFamily="50" charset="-128"/>
                        </a:rPr>
                        <a:t>％</a:t>
                      </a:r>
                    </a:p>
                    <a:p>
                      <a:pPr algn="ctr" fontAlgn="auto">
                        <a:lnSpc>
                          <a:spcPts val="1600"/>
                        </a:lnSpc>
                        <a:spcAft>
                          <a:spcPts val="0"/>
                        </a:spcAft>
                      </a:pPr>
                      <a:r>
                        <a:rPr lang="ja-JP" sz="1200" b="1" dirty="0">
                          <a:solidFill>
                            <a:schemeClr val="tx1"/>
                          </a:solidFill>
                          <a:effectLst/>
                          <a:latin typeface="游ゴシック" panose="020B0400000000000000" pitchFamily="50" charset="-128"/>
                          <a:ea typeface="游ゴシック" panose="020B0400000000000000" pitchFamily="50" charset="-128"/>
                        </a:rPr>
                        <a:t>【平成</a:t>
                      </a:r>
                      <a:r>
                        <a:rPr lang="en-US" sz="1200" b="1" dirty="0">
                          <a:solidFill>
                            <a:schemeClr val="tx1"/>
                          </a:solidFill>
                          <a:effectLst/>
                          <a:latin typeface="游ゴシック" panose="020B0400000000000000" pitchFamily="50" charset="-128"/>
                          <a:ea typeface="游ゴシック" panose="020B0400000000000000" pitchFamily="50" charset="-128"/>
                        </a:rPr>
                        <a:t>25</a:t>
                      </a:r>
                      <a:r>
                        <a:rPr lang="ja-JP" altLang="en-US" sz="1200" b="1" dirty="0">
                          <a:solidFill>
                            <a:schemeClr val="tx1"/>
                          </a:solidFill>
                          <a:effectLst/>
                          <a:latin typeface="游ゴシック" panose="020B0400000000000000" pitchFamily="50" charset="-128"/>
                          <a:ea typeface="游ゴシック" panose="020B0400000000000000" pitchFamily="50" charset="-128"/>
                        </a:rPr>
                        <a:t>～</a:t>
                      </a:r>
                      <a:r>
                        <a:rPr lang="en-US" altLang="ja-JP" sz="1200" b="1" dirty="0">
                          <a:solidFill>
                            <a:schemeClr val="tx1"/>
                          </a:solidFill>
                          <a:effectLst/>
                          <a:latin typeface="游ゴシック" panose="020B0400000000000000" pitchFamily="50" charset="-128"/>
                          <a:ea typeface="游ゴシック" panose="020B0400000000000000" pitchFamily="50" charset="-128"/>
                        </a:rPr>
                        <a:t>27</a:t>
                      </a:r>
                      <a:r>
                        <a:rPr lang="ja-JP" altLang="en-US" sz="1200" b="1" dirty="0">
                          <a:solidFill>
                            <a:schemeClr val="tx1"/>
                          </a:solidFill>
                          <a:effectLst/>
                          <a:latin typeface="游ゴシック" panose="020B0400000000000000" pitchFamily="50" charset="-128"/>
                          <a:ea typeface="游ゴシック" panose="020B0400000000000000" pitchFamily="50" charset="-128"/>
                        </a:rPr>
                        <a:t>年の</a:t>
                      </a:r>
                      <a:r>
                        <a:rPr lang="en-US" altLang="ja-JP" sz="1200" b="1" dirty="0">
                          <a:solidFill>
                            <a:schemeClr val="tx1"/>
                          </a:solidFill>
                          <a:effectLst/>
                          <a:latin typeface="游ゴシック" panose="020B0400000000000000" pitchFamily="50" charset="-128"/>
                          <a:ea typeface="游ゴシック" panose="020B0400000000000000" pitchFamily="50" charset="-128"/>
                        </a:rPr>
                        <a:t>3</a:t>
                      </a:r>
                      <a:r>
                        <a:rPr lang="ja-JP" altLang="en-US" sz="1200" b="1" dirty="0">
                          <a:solidFill>
                            <a:schemeClr val="tx1"/>
                          </a:solidFill>
                          <a:effectLst/>
                          <a:latin typeface="游ゴシック" panose="020B0400000000000000" pitchFamily="50" charset="-128"/>
                          <a:ea typeface="游ゴシック" panose="020B0400000000000000" pitchFamily="50" charset="-128"/>
                        </a:rPr>
                        <a:t>か年平均</a:t>
                      </a:r>
                      <a:r>
                        <a:rPr lang="ja-JP" sz="1200" b="1" dirty="0">
                          <a:solidFill>
                            <a:schemeClr val="tx1"/>
                          </a:solidFill>
                          <a:effectLst/>
                          <a:latin typeface="游ゴシック" panose="020B0400000000000000" pitchFamily="50" charset="-128"/>
                          <a:ea typeface="游ゴシック" panose="020B0400000000000000" pitchFamily="50" charset="-128"/>
                        </a:rPr>
                        <a:t>】</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游ゴシック" panose="020B0400000000000000" pitchFamily="50" charset="-128"/>
                          <a:ea typeface="游ゴシック" panose="020B0400000000000000" pitchFamily="50" charset="-128"/>
                        </a:rPr>
                        <a:t>68.9</a:t>
                      </a:r>
                      <a:r>
                        <a:rPr lang="ja-JP" sz="1200" b="1" dirty="0">
                          <a:solidFill>
                            <a:schemeClr val="tx1"/>
                          </a:solidFill>
                          <a:effectLst/>
                          <a:latin typeface="游ゴシック" panose="020B0400000000000000" pitchFamily="50" charset="-128"/>
                          <a:ea typeface="游ゴシック" panose="020B0400000000000000" pitchFamily="50" charset="-128"/>
                        </a:rPr>
                        <a:t>％</a:t>
                      </a:r>
                    </a:p>
                    <a:p>
                      <a:pPr algn="ctr" fontAlgn="auto">
                        <a:lnSpc>
                          <a:spcPts val="1600"/>
                        </a:lnSpc>
                        <a:spcAft>
                          <a:spcPts val="0"/>
                        </a:spcAft>
                      </a:pPr>
                      <a:r>
                        <a:rPr lang="ja-JP" altLang="ja-JP" sz="1050" b="1" dirty="0">
                          <a:solidFill>
                            <a:schemeClr val="tx1"/>
                          </a:solidFill>
                          <a:effectLst/>
                          <a:latin typeface="游ゴシック" panose="020B0400000000000000" pitchFamily="50" charset="-128"/>
                          <a:ea typeface="+mn-ea"/>
                        </a:rPr>
                        <a:t>【平成</a:t>
                      </a:r>
                      <a:r>
                        <a:rPr lang="en-US" altLang="ja-JP" sz="1050" b="1" dirty="0">
                          <a:solidFill>
                            <a:schemeClr val="tx1"/>
                          </a:solidFill>
                          <a:effectLst/>
                          <a:latin typeface="游ゴシック" panose="020B0400000000000000" pitchFamily="50" charset="-128"/>
                          <a:ea typeface="+mn-ea"/>
                        </a:rPr>
                        <a:t>29</a:t>
                      </a:r>
                      <a:r>
                        <a:rPr lang="ja-JP" altLang="en-US" sz="1050" b="1" dirty="0">
                          <a:solidFill>
                            <a:schemeClr val="tx1"/>
                          </a:solidFill>
                          <a:effectLst/>
                          <a:latin typeface="游ゴシック" panose="020B0400000000000000" pitchFamily="50" charset="-128"/>
                          <a:ea typeface="+mn-ea"/>
                        </a:rPr>
                        <a:t>～令和元年の</a:t>
                      </a:r>
                      <a:r>
                        <a:rPr lang="en-US" altLang="ja-JP" sz="1050" b="1" dirty="0">
                          <a:solidFill>
                            <a:schemeClr val="tx1"/>
                          </a:solidFill>
                          <a:effectLst/>
                          <a:latin typeface="游ゴシック" panose="020B0400000000000000" pitchFamily="50" charset="-128"/>
                          <a:ea typeface="+mn-ea"/>
                        </a:rPr>
                        <a:t>3</a:t>
                      </a:r>
                      <a:r>
                        <a:rPr lang="ja-JP" altLang="en-US" sz="1050" b="1" dirty="0">
                          <a:solidFill>
                            <a:schemeClr val="tx1"/>
                          </a:solidFill>
                          <a:effectLst/>
                          <a:latin typeface="游ゴシック" panose="020B0400000000000000" pitchFamily="50" charset="-128"/>
                          <a:ea typeface="+mn-ea"/>
                        </a:rPr>
                        <a:t>か年平均</a:t>
                      </a:r>
                      <a:r>
                        <a:rPr lang="ja-JP" altLang="ja-JP" sz="1050" b="1" dirty="0">
                          <a:solidFill>
                            <a:schemeClr val="tx1"/>
                          </a:solidFill>
                          <a:effectLst/>
                          <a:latin typeface="游ゴシック" panose="020B0400000000000000" pitchFamily="50" charset="-128"/>
                          <a:ea typeface="+mn-ea"/>
                        </a:rPr>
                        <a:t>】</a:t>
                      </a:r>
                      <a:endParaRPr lang="ja-JP" altLang="ja-JP" sz="1050" b="1" dirty="0">
                        <a:solidFill>
                          <a:schemeClr val="tx1"/>
                        </a:solidFill>
                        <a:effectLst/>
                        <a:latin typeface="游ゴシック" panose="020B0400000000000000" pitchFamily="50" charset="-128"/>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dk1"/>
                          </a:solidFill>
                          <a:effectLst/>
                          <a:latin typeface="游ゴシック" panose="020B0400000000000000" pitchFamily="50" charset="-128"/>
                          <a:ea typeface="游ゴシック" panose="020B0400000000000000" pitchFamily="50" charset="-128"/>
                          <a:cs typeface="+mn-cs"/>
                        </a:rPr>
                        <a:t>75</a:t>
                      </a:r>
                      <a:r>
                        <a:rPr lang="ja-JP" altLang="en-US" sz="1200" b="1" dirty="0">
                          <a:solidFill>
                            <a:schemeClr val="dk1"/>
                          </a:solidFill>
                          <a:effectLst/>
                          <a:latin typeface="游ゴシック" panose="020B0400000000000000" pitchFamily="50" charset="-128"/>
                          <a:ea typeface="游ゴシック" panose="020B0400000000000000" pitchFamily="50" charset="-128"/>
                          <a:cs typeface="+mn-cs"/>
                        </a:rPr>
                        <a:t>％以上</a:t>
                      </a: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21594">
                <a:tc>
                  <a:txBody>
                    <a:bodyPr/>
                    <a:lstStyle/>
                    <a:p>
                      <a:pPr algn="ctr" fontAlgn="auto">
                        <a:lnSpc>
                          <a:spcPts val="1600"/>
                        </a:lnSpc>
                        <a:spcAft>
                          <a:spcPts val="0"/>
                        </a:spcAft>
                      </a:pPr>
                      <a:r>
                        <a:rPr lang="ja-JP" altLang="en-US" sz="1400" dirty="0">
                          <a:solidFill>
                            <a:schemeClr val="bg1"/>
                          </a:solidFill>
                          <a:effectLst/>
                          <a:latin typeface="游ゴシック" panose="020B0400000000000000" pitchFamily="50" charset="-128"/>
                          <a:ea typeface="游ゴシック" panose="020B0400000000000000" pitchFamily="50" charset="-128"/>
                          <a:cs typeface="HG丸ｺﾞｼｯｸM-PRO"/>
                        </a:rPr>
                        <a:t>８</a:t>
                      </a:r>
                      <a:endParaRPr lang="ja-JP" sz="140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altLang="en-US" sz="1200" b="1" dirty="0">
                          <a:effectLst/>
                          <a:latin typeface="游ゴシック" panose="020B0400000000000000" pitchFamily="50" charset="-128"/>
                          <a:ea typeface="游ゴシック" panose="020B0400000000000000" pitchFamily="50" charset="-128"/>
                        </a:rPr>
                        <a:t>２０本以上の歯を有する者の割合</a:t>
                      </a:r>
                      <a:endParaRPr lang="en-US" altLang="ja-JP" sz="1200" b="1" dirty="0">
                        <a:effectLst/>
                        <a:latin typeface="游ゴシック" panose="020B0400000000000000" pitchFamily="50" charset="-128"/>
                        <a:ea typeface="游ゴシック" panose="020B0400000000000000" pitchFamily="50" charset="-128"/>
                      </a:endParaRPr>
                    </a:p>
                    <a:p>
                      <a:pPr algn="l" fontAlgn="auto">
                        <a:lnSpc>
                          <a:spcPts val="1600"/>
                        </a:lnSpc>
                        <a:spcAft>
                          <a:spcPts val="0"/>
                        </a:spcAft>
                      </a:pPr>
                      <a:r>
                        <a:rPr lang="ja-JP" altLang="en-US" sz="1200" b="1" dirty="0">
                          <a:effectLst/>
                          <a:latin typeface="游ゴシック" panose="020B0400000000000000" pitchFamily="50" charset="-128"/>
                          <a:ea typeface="游ゴシック" panose="020B0400000000000000" pitchFamily="50" charset="-128"/>
                        </a:rPr>
                        <a:t>（８０歳）</a:t>
                      </a:r>
                      <a:endParaRPr lang="ja-JP" sz="1200" b="1" dirty="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游ゴシック" panose="020B0400000000000000" pitchFamily="50" charset="-128"/>
                          <a:ea typeface="游ゴシック" panose="020B0400000000000000" pitchFamily="50" charset="-128"/>
                        </a:rPr>
                        <a:t>42.1</a:t>
                      </a:r>
                      <a:r>
                        <a:rPr lang="ja-JP" altLang="ja-JP" sz="1200" b="1" dirty="0">
                          <a:solidFill>
                            <a:schemeClr val="tx1"/>
                          </a:solidFill>
                          <a:effectLst/>
                          <a:latin typeface="游ゴシック" panose="020B0400000000000000" pitchFamily="50" charset="-128"/>
                          <a:ea typeface="游ゴシック" panose="020B0400000000000000" pitchFamily="50" charset="-128"/>
                        </a:rPr>
                        <a:t>％</a:t>
                      </a:r>
                    </a:p>
                    <a:p>
                      <a:pPr algn="ctr" fontAlgn="auto">
                        <a:lnSpc>
                          <a:spcPts val="1600"/>
                        </a:lnSpc>
                        <a:spcAft>
                          <a:spcPts val="0"/>
                        </a:spcAft>
                      </a:pPr>
                      <a:r>
                        <a:rPr lang="ja-JP" altLang="ja-JP" sz="1200" b="1" dirty="0">
                          <a:solidFill>
                            <a:schemeClr val="tx1"/>
                          </a:solidFill>
                          <a:effectLst/>
                          <a:latin typeface="游ゴシック" panose="020B0400000000000000" pitchFamily="50" charset="-128"/>
                          <a:ea typeface="游ゴシック" panose="020B0400000000000000" pitchFamily="50" charset="-128"/>
                        </a:rPr>
                        <a:t>【平成</a:t>
                      </a:r>
                      <a:r>
                        <a:rPr lang="en-US" altLang="ja-JP" sz="1200" b="1" dirty="0">
                          <a:solidFill>
                            <a:schemeClr val="tx1"/>
                          </a:solidFill>
                          <a:effectLst/>
                          <a:latin typeface="游ゴシック" panose="020B0400000000000000" pitchFamily="50" charset="-128"/>
                          <a:ea typeface="游ゴシック" panose="020B0400000000000000" pitchFamily="50" charset="-128"/>
                        </a:rPr>
                        <a:t>25</a:t>
                      </a:r>
                      <a:r>
                        <a:rPr lang="ja-JP" altLang="en-US" sz="1200" b="1" dirty="0">
                          <a:solidFill>
                            <a:schemeClr val="tx1"/>
                          </a:solidFill>
                          <a:effectLst/>
                          <a:latin typeface="游ゴシック" panose="020B0400000000000000" pitchFamily="50" charset="-128"/>
                          <a:ea typeface="游ゴシック" panose="020B0400000000000000" pitchFamily="50" charset="-128"/>
                        </a:rPr>
                        <a:t>～</a:t>
                      </a:r>
                      <a:r>
                        <a:rPr lang="en-US" altLang="ja-JP" sz="1200" b="1" dirty="0">
                          <a:solidFill>
                            <a:schemeClr val="tx1"/>
                          </a:solidFill>
                          <a:effectLst/>
                          <a:latin typeface="游ゴシック" panose="020B0400000000000000" pitchFamily="50" charset="-128"/>
                          <a:ea typeface="游ゴシック" panose="020B0400000000000000" pitchFamily="50" charset="-128"/>
                        </a:rPr>
                        <a:t>27</a:t>
                      </a:r>
                      <a:r>
                        <a:rPr lang="ja-JP" altLang="en-US" sz="1200" b="1" dirty="0">
                          <a:solidFill>
                            <a:schemeClr val="tx1"/>
                          </a:solidFill>
                          <a:effectLst/>
                          <a:latin typeface="游ゴシック" panose="020B0400000000000000" pitchFamily="50" charset="-128"/>
                          <a:ea typeface="游ゴシック" panose="020B0400000000000000" pitchFamily="50" charset="-128"/>
                        </a:rPr>
                        <a:t>年の</a:t>
                      </a:r>
                      <a:r>
                        <a:rPr lang="en-US" altLang="ja-JP" sz="1200" b="1" dirty="0">
                          <a:solidFill>
                            <a:schemeClr val="tx1"/>
                          </a:solidFill>
                          <a:effectLst/>
                          <a:latin typeface="游ゴシック" panose="020B0400000000000000" pitchFamily="50" charset="-128"/>
                          <a:ea typeface="游ゴシック" panose="020B0400000000000000" pitchFamily="50" charset="-128"/>
                        </a:rPr>
                        <a:t>3</a:t>
                      </a:r>
                      <a:r>
                        <a:rPr lang="ja-JP" altLang="en-US" sz="1200" b="1" dirty="0">
                          <a:solidFill>
                            <a:schemeClr val="tx1"/>
                          </a:solidFill>
                          <a:effectLst/>
                          <a:latin typeface="游ゴシック" panose="020B0400000000000000" pitchFamily="50" charset="-128"/>
                          <a:ea typeface="游ゴシック" panose="020B0400000000000000" pitchFamily="50" charset="-128"/>
                        </a:rPr>
                        <a:t>か年平均</a:t>
                      </a:r>
                      <a:r>
                        <a:rPr lang="ja-JP" altLang="ja-JP" sz="1200" b="1" dirty="0">
                          <a:solidFill>
                            <a:schemeClr val="tx1"/>
                          </a:solidFill>
                          <a:effectLst/>
                          <a:latin typeface="游ゴシック" panose="020B0400000000000000" pitchFamily="50" charset="-128"/>
                          <a:ea typeface="游ゴシック" panose="020B0400000000000000" pitchFamily="50" charset="-128"/>
                        </a:rPr>
                        <a:t>】</a:t>
                      </a:r>
                      <a:endParaRPr lang="ja-JP" alt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游ゴシック" panose="020B0400000000000000" pitchFamily="50" charset="-128"/>
                          <a:ea typeface="游ゴシック" panose="020B0400000000000000" pitchFamily="50" charset="-128"/>
                          <a:cs typeface="HG丸ｺﾞｼｯｸM-PRO"/>
                        </a:rPr>
                        <a:t>54.0</a:t>
                      </a:r>
                      <a:r>
                        <a:rPr lang="ja-JP"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en-US" alt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600"/>
                        </a:lnSpc>
                        <a:spcAft>
                          <a:spcPts val="0"/>
                        </a:spcAft>
                      </a:pPr>
                      <a:r>
                        <a:rPr lang="ja-JP" altLang="ja-JP" sz="1050" b="1" dirty="0">
                          <a:solidFill>
                            <a:schemeClr val="tx1"/>
                          </a:solidFill>
                          <a:effectLst/>
                          <a:latin typeface="游ゴシック" panose="020B0400000000000000" pitchFamily="50" charset="-128"/>
                          <a:ea typeface="游ゴシック" panose="020B0400000000000000" pitchFamily="50" charset="-128"/>
                        </a:rPr>
                        <a:t>【平成</a:t>
                      </a:r>
                      <a:r>
                        <a:rPr lang="en-US" altLang="ja-JP" sz="1050" b="1" dirty="0">
                          <a:solidFill>
                            <a:schemeClr val="tx1"/>
                          </a:solidFill>
                          <a:effectLst/>
                          <a:latin typeface="游ゴシック" panose="020B0400000000000000" pitchFamily="50" charset="-128"/>
                          <a:ea typeface="游ゴシック" panose="020B0400000000000000" pitchFamily="50" charset="-128"/>
                        </a:rPr>
                        <a:t>29</a:t>
                      </a:r>
                      <a:r>
                        <a:rPr lang="ja-JP" altLang="en-US" sz="1050" b="1" dirty="0">
                          <a:solidFill>
                            <a:schemeClr val="tx1"/>
                          </a:solidFill>
                          <a:effectLst/>
                          <a:latin typeface="游ゴシック" panose="020B0400000000000000" pitchFamily="50" charset="-128"/>
                          <a:ea typeface="游ゴシック" panose="020B0400000000000000" pitchFamily="50" charset="-128"/>
                        </a:rPr>
                        <a:t>～令和元年の</a:t>
                      </a:r>
                      <a:r>
                        <a:rPr lang="en-US" altLang="ja-JP" sz="1050" b="1" dirty="0">
                          <a:solidFill>
                            <a:schemeClr val="tx1"/>
                          </a:solidFill>
                          <a:effectLst/>
                          <a:latin typeface="游ゴシック" panose="020B0400000000000000" pitchFamily="50" charset="-128"/>
                          <a:ea typeface="游ゴシック" panose="020B0400000000000000" pitchFamily="50" charset="-128"/>
                        </a:rPr>
                        <a:t>3</a:t>
                      </a:r>
                      <a:r>
                        <a:rPr lang="ja-JP" altLang="en-US" sz="1050" b="1" dirty="0">
                          <a:solidFill>
                            <a:schemeClr val="tx1"/>
                          </a:solidFill>
                          <a:effectLst/>
                          <a:latin typeface="游ゴシック" panose="020B0400000000000000" pitchFamily="50" charset="-128"/>
                          <a:ea typeface="游ゴシック" panose="020B0400000000000000" pitchFamily="50" charset="-128"/>
                        </a:rPr>
                        <a:t>か年平均</a:t>
                      </a:r>
                      <a:r>
                        <a:rPr lang="ja-JP" altLang="ja-JP" sz="1050" b="1" dirty="0">
                          <a:solidFill>
                            <a:schemeClr val="tx1"/>
                          </a:solidFill>
                          <a:effectLst/>
                          <a:latin typeface="游ゴシック" panose="020B0400000000000000" pitchFamily="50" charset="-128"/>
                          <a:ea typeface="游ゴシック" panose="020B0400000000000000" pitchFamily="50" charset="-128"/>
                        </a:rPr>
                        <a:t>】</a:t>
                      </a:r>
                      <a:endParaRPr lang="ja-JP" sz="105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lang="en-US" altLang="ja-JP" sz="1200" b="1" dirty="0">
                        <a:solidFill>
                          <a:schemeClr val="dk1"/>
                        </a:solidFill>
                        <a:effectLst/>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200" b="1" dirty="0">
                          <a:solidFill>
                            <a:schemeClr val="dk1"/>
                          </a:solidFill>
                          <a:effectLst/>
                          <a:latin typeface="游ゴシック" panose="020B0400000000000000" pitchFamily="50" charset="-128"/>
                          <a:ea typeface="游ゴシック" panose="020B0400000000000000" pitchFamily="50" charset="-128"/>
                          <a:cs typeface="+mn-cs"/>
                        </a:rPr>
                        <a:t>45</a:t>
                      </a:r>
                      <a:r>
                        <a:rPr lang="ja-JP" altLang="en-US" sz="1200" b="1" dirty="0">
                          <a:solidFill>
                            <a:schemeClr val="dk1"/>
                          </a:solidFill>
                          <a:effectLst/>
                          <a:latin typeface="游ゴシック" panose="020B0400000000000000" pitchFamily="50" charset="-128"/>
                          <a:ea typeface="游ゴシック" panose="020B0400000000000000" pitchFamily="50" charset="-128"/>
                          <a:cs typeface="+mn-cs"/>
                        </a:rPr>
                        <a:t>％以上</a:t>
                      </a:r>
                      <a:endParaRPr lang="ja-JP" alt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600"/>
                        </a:lnSpc>
                        <a:spcAft>
                          <a:spcPts val="0"/>
                        </a:spcAft>
                      </a:pP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08162636"/>
                  </a:ext>
                </a:extLst>
              </a:tr>
              <a:tr h="821594">
                <a:tc>
                  <a:txBody>
                    <a:bodyPr/>
                    <a:lstStyle/>
                    <a:p>
                      <a:pPr algn="ctr" fontAlgn="auto">
                        <a:lnSpc>
                          <a:spcPts val="1600"/>
                        </a:lnSpc>
                        <a:spcAft>
                          <a:spcPts val="0"/>
                        </a:spcAft>
                      </a:pPr>
                      <a:r>
                        <a:rPr lang="ja-JP" altLang="en-US" sz="1400" dirty="0">
                          <a:solidFill>
                            <a:schemeClr val="bg1"/>
                          </a:solidFill>
                          <a:effectLst/>
                          <a:latin typeface="游ゴシック" panose="020B0400000000000000" pitchFamily="50" charset="-128"/>
                          <a:ea typeface="游ゴシック" panose="020B0400000000000000" pitchFamily="50" charset="-128"/>
                          <a:cs typeface="HG丸ｺﾞｼｯｸM-PRO"/>
                        </a:rPr>
                        <a:t>９</a:t>
                      </a:r>
                      <a:endParaRPr lang="ja-JP" sz="140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altLang="en-US" sz="1200" b="1" dirty="0">
                          <a:effectLst/>
                          <a:latin typeface="游ゴシック" panose="020B0400000000000000" pitchFamily="50" charset="-128"/>
                          <a:ea typeface="游ゴシック" panose="020B0400000000000000" pitchFamily="50" charset="-128"/>
                        </a:rPr>
                        <a:t>咀嚼良好者の割合（６０歳以上）</a:t>
                      </a:r>
                      <a:endParaRPr lang="ja-JP" sz="1200" b="1" dirty="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endParaRPr lang="en-US" altLang="ja-JP" sz="1200" b="1" dirty="0">
                        <a:solidFill>
                          <a:schemeClr val="tx1"/>
                        </a:solidFill>
                        <a:effectLst/>
                        <a:latin typeface="游ゴシック" panose="020B0400000000000000" pitchFamily="50" charset="-128"/>
                        <a:ea typeface="游ゴシック" panose="020B0400000000000000" pitchFamily="50" charset="-128"/>
                      </a:endParaRPr>
                    </a:p>
                    <a:p>
                      <a:pPr algn="ctr" fontAlgn="auto">
                        <a:lnSpc>
                          <a:spcPts val="1600"/>
                        </a:lnSpc>
                        <a:spcAft>
                          <a:spcPts val="0"/>
                        </a:spcAft>
                      </a:pPr>
                      <a:r>
                        <a:rPr lang="en-US" altLang="ja-JP" sz="1200" b="1" dirty="0">
                          <a:solidFill>
                            <a:schemeClr val="tx1"/>
                          </a:solidFill>
                          <a:effectLst/>
                          <a:latin typeface="游ゴシック" panose="020B0400000000000000" pitchFamily="50" charset="-128"/>
                          <a:ea typeface="游ゴシック" panose="020B0400000000000000" pitchFamily="50" charset="-128"/>
                        </a:rPr>
                        <a:t>65.9</a:t>
                      </a:r>
                      <a:r>
                        <a:rPr lang="ja-JP" altLang="ja-JP" sz="1200" b="1" dirty="0">
                          <a:solidFill>
                            <a:schemeClr val="tx1"/>
                          </a:solidFill>
                          <a:effectLst/>
                          <a:latin typeface="游ゴシック" panose="020B0400000000000000" pitchFamily="50" charset="-128"/>
                          <a:ea typeface="游ゴシック" panose="020B0400000000000000" pitchFamily="50" charset="-128"/>
                        </a:rPr>
                        <a:t>％</a:t>
                      </a:r>
                    </a:p>
                    <a:p>
                      <a:pPr algn="ctr" fontAlgn="auto">
                        <a:lnSpc>
                          <a:spcPts val="1600"/>
                        </a:lnSpc>
                        <a:spcAft>
                          <a:spcPts val="0"/>
                        </a:spcAft>
                      </a:pPr>
                      <a:r>
                        <a:rPr lang="ja-JP" altLang="ja-JP" sz="1200" b="1" dirty="0">
                          <a:solidFill>
                            <a:schemeClr val="tx1"/>
                          </a:solidFill>
                          <a:effectLst/>
                          <a:latin typeface="游ゴシック" panose="020B0400000000000000" pitchFamily="50" charset="-128"/>
                          <a:ea typeface="游ゴシック" panose="020B0400000000000000" pitchFamily="50" charset="-128"/>
                        </a:rPr>
                        <a:t>【平成</a:t>
                      </a:r>
                      <a:r>
                        <a:rPr lang="en-US" altLang="ja-JP" sz="1200" b="1" dirty="0">
                          <a:solidFill>
                            <a:schemeClr val="tx1"/>
                          </a:solidFill>
                          <a:effectLst/>
                          <a:latin typeface="游ゴシック" panose="020B0400000000000000" pitchFamily="50" charset="-128"/>
                          <a:ea typeface="游ゴシック" panose="020B0400000000000000" pitchFamily="50" charset="-128"/>
                        </a:rPr>
                        <a:t>28</a:t>
                      </a:r>
                      <a:r>
                        <a:rPr lang="ja-JP" altLang="ja-JP" sz="1200" b="1" dirty="0">
                          <a:solidFill>
                            <a:schemeClr val="tx1"/>
                          </a:solidFill>
                          <a:effectLst/>
                          <a:latin typeface="游ゴシック" panose="020B0400000000000000" pitchFamily="50" charset="-128"/>
                          <a:ea typeface="游ゴシック" panose="020B0400000000000000" pitchFamily="50" charset="-128"/>
                        </a:rPr>
                        <a:t>（</a:t>
                      </a:r>
                      <a:r>
                        <a:rPr lang="en-US" altLang="ja-JP" sz="1200" b="1" dirty="0">
                          <a:solidFill>
                            <a:schemeClr val="tx1"/>
                          </a:solidFill>
                          <a:effectLst/>
                          <a:latin typeface="游ゴシック" panose="020B0400000000000000" pitchFamily="50" charset="-128"/>
                          <a:ea typeface="游ゴシック" panose="020B0400000000000000" pitchFamily="50" charset="-128"/>
                        </a:rPr>
                        <a:t>2016</a:t>
                      </a:r>
                      <a:r>
                        <a:rPr lang="ja-JP" altLang="ja-JP" sz="1200" b="1" dirty="0">
                          <a:solidFill>
                            <a:schemeClr val="tx1"/>
                          </a:solidFill>
                          <a:effectLst/>
                          <a:latin typeface="游ゴシック" panose="020B0400000000000000" pitchFamily="50" charset="-128"/>
                          <a:ea typeface="游ゴシック" panose="020B0400000000000000" pitchFamily="50" charset="-128"/>
                        </a:rPr>
                        <a:t>）年】</a:t>
                      </a:r>
                      <a:endParaRPr lang="ja-JP" alt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600"/>
                        </a:lnSpc>
                        <a:spcAft>
                          <a:spcPts val="0"/>
                        </a:spcAft>
                      </a:pP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solidFill>
                            <a:schemeClr val="tx1"/>
                          </a:solidFill>
                          <a:effectLst/>
                          <a:latin typeface="游ゴシック" panose="020B0400000000000000" pitchFamily="50" charset="-128"/>
                          <a:ea typeface="+mn-ea"/>
                        </a:rPr>
                        <a:t>71.7</a:t>
                      </a:r>
                      <a:r>
                        <a:rPr lang="ja-JP" altLang="ja-JP" sz="1200" b="1" dirty="0">
                          <a:solidFill>
                            <a:schemeClr val="tx1"/>
                          </a:solidFill>
                          <a:effectLst/>
                          <a:latin typeface="游ゴシック" panose="020B0400000000000000" pitchFamily="50" charset="-128"/>
                          <a:ea typeface="+mn-ea"/>
                        </a:rPr>
                        <a:t>％</a:t>
                      </a:r>
                    </a:p>
                    <a:p>
                      <a:pPr algn="ctr" fontAlgn="auto">
                        <a:lnSpc>
                          <a:spcPts val="1600"/>
                        </a:lnSpc>
                        <a:spcAft>
                          <a:spcPts val="0"/>
                        </a:spcAft>
                      </a:pPr>
                      <a:r>
                        <a:rPr lang="ja-JP" altLang="ja-JP" sz="1200" b="1" dirty="0">
                          <a:solidFill>
                            <a:schemeClr val="tx1"/>
                          </a:solidFill>
                          <a:effectLst/>
                          <a:latin typeface="游ゴシック" panose="020B0400000000000000" pitchFamily="50" charset="-128"/>
                          <a:ea typeface="+mn-ea"/>
                        </a:rPr>
                        <a:t>【</a:t>
                      </a:r>
                      <a:r>
                        <a:rPr lang="ja-JP" altLang="en-US" sz="1200" b="1" dirty="0">
                          <a:solidFill>
                            <a:schemeClr val="tx1"/>
                          </a:solidFill>
                          <a:effectLst/>
                          <a:latin typeface="游ゴシック" panose="020B0400000000000000" pitchFamily="50" charset="-128"/>
                          <a:ea typeface="+mn-ea"/>
                        </a:rPr>
                        <a:t>令和４</a:t>
                      </a:r>
                      <a:r>
                        <a:rPr lang="ja-JP" altLang="ja-JP" sz="1200" b="1" dirty="0">
                          <a:solidFill>
                            <a:schemeClr val="tx1"/>
                          </a:solidFill>
                          <a:effectLst/>
                          <a:latin typeface="游ゴシック" panose="020B0400000000000000" pitchFamily="50" charset="-128"/>
                          <a:ea typeface="+mn-ea"/>
                        </a:rPr>
                        <a:t>（</a:t>
                      </a:r>
                      <a:r>
                        <a:rPr lang="en-US" altLang="ja-JP" sz="1200" b="1" dirty="0">
                          <a:solidFill>
                            <a:schemeClr val="tx1"/>
                          </a:solidFill>
                          <a:effectLst/>
                          <a:latin typeface="游ゴシック" panose="020B0400000000000000" pitchFamily="50" charset="-128"/>
                          <a:ea typeface="+mn-ea"/>
                        </a:rPr>
                        <a:t>2022</a:t>
                      </a:r>
                      <a:r>
                        <a:rPr lang="ja-JP" altLang="ja-JP" sz="1200" b="1" dirty="0">
                          <a:solidFill>
                            <a:schemeClr val="tx1"/>
                          </a:solidFill>
                          <a:effectLst/>
                          <a:latin typeface="游ゴシック" panose="020B0400000000000000" pitchFamily="50" charset="-128"/>
                          <a:ea typeface="+mn-ea"/>
                        </a:rPr>
                        <a:t>）年】</a:t>
                      </a:r>
                      <a:endParaRPr lang="ja-JP" altLang="ja-JP" sz="1200" b="1" dirty="0">
                        <a:solidFill>
                          <a:schemeClr val="tx1"/>
                        </a:solidFill>
                        <a:effectLst/>
                        <a:latin typeface="游ゴシック" panose="020B0400000000000000" pitchFamily="50" charset="-128"/>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lang="en-US" altLang="ja-JP" sz="1200" b="1" dirty="0">
                        <a:solidFill>
                          <a:schemeClr val="dk1"/>
                        </a:solidFill>
                        <a:effectLst/>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200" b="1" dirty="0">
                          <a:solidFill>
                            <a:schemeClr val="dk1"/>
                          </a:solidFill>
                          <a:effectLst/>
                          <a:latin typeface="游ゴシック" panose="020B0400000000000000" pitchFamily="50" charset="-128"/>
                          <a:ea typeface="游ゴシック" panose="020B0400000000000000" pitchFamily="50" charset="-128"/>
                          <a:cs typeface="+mn-cs"/>
                        </a:rPr>
                        <a:t>75</a:t>
                      </a:r>
                      <a:r>
                        <a:rPr lang="ja-JP" altLang="en-US" sz="1200" b="1" dirty="0">
                          <a:solidFill>
                            <a:schemeClr val="dk1"/>
                          </a:solidFill>
                          <a:effectLst/>
                          <a:latin typeface="游ゴシック" panose="020B0400000000000000" pitchFamily="50" charset="-128"/>
                          <a:ea typeface="游ゴシック" panose="020B0400000000000000" pitchFamily="50" charset="-128"/>
                          <a:cs typeface="+mn-cs"/>
                        </a:rPr>
                        <a:t>％以上</a:t>
                      </a:r>
                      <a:endParaRPr lang="ja-JP" alt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600"/>
                        </a:lnSpc>
                        <a:spcAft>
                          <a:spcPts val="0"/>
                        </a:spcAft>
                      </a:pP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30687050"/>
                  </a:ext>
                </a:extLst>
              </a:tr>
              <a:tr h="821594">
                <a:tc>
                  <a:txBody>
                    <a:bodyPr/>
                    <a:lstStyle/>
                    <a:p>
                      <a:pPr algn="ctr" fontAlgn="auto">
                        <a:lnSpc>
                          <a:spcPts val="1600"/>
                        </a:lnSpc>
                        <a:spcAft>
                          <a:spcPts val="0"/>
                        </a:spcAft>
                      </a:pPr>
                      <a:r>
                        <a:rPr lang="en-US" altLang="ja-JP" sz="1400" dirty="0">
                          <a:solidFill>
                            <a:schemeClr val="bg1"/>
                          </a:solidFill>
                          <a:effectLst/>
                          <a:latin typeface="游ゴシック" panose="020B0400000000000000" pitchFamily="50" charset="-128"/>
                          <a:ea typeface="游ゴシック" panose="020B0400000000000000" pitchFamily="50" charset="-128"/>
                          <a:cs typeface="HG丸ｺﾞｼｯｸM-PRO"/>
                        </a:rPr>
                        <a:t>10</a:t>
                      </a:r>
                      <a:endParaRPr lang="ja-JP" sz="140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altLang="en-US" sz="1200" b="1" dirty="0">
                          <a:effectLst/>
                          <a:latin typeface="游ゴシック" panose="020B0400000000000000" pitchFamily="50" charset="-128"/>
                          <a:ea typeface="游ゴシック" panose="020B0400000000000000" pitchFamily="50" charset="-128"/>
                        </a:rPr>
                        <a:t>むし歯治療が必要な者の割合</a:t>
                      </a:r>
                      <a:endParaRPr lang="en-US" altLang="ja-JP" sz="1200" b="1" dirty="0">
                        <a:effectLst/>
                        <a:latin typeface="游ゴシック" panose="020B0400000000000000" pitchFamily="50" charset="-128"/>
                        <a:ea typeface="游ゴシック" panose="020B0400000000000000" pitchFamily="50" charset="-128"/>
                      </a:endParaRPr>
                    </a:p>
                    <a:p>
                      <a:pPr algn="l" fontAlgn="auto">
                        <a:lnSpc>
                          <a:spcPts val="1600"/>
                        </a:lnSpc>
                        <a:spcAft>
                          <a:spcPts val="0"/>
                        </a:spcAft>
                      </a:pPr>
                      <a:r>
                        <a:rPr lang="ja-JP" altLang="en-US" sz="1200" b="1" dirty="0">
                          <a:effectLst/>
                          <a:latin typeface="游ゴシック" panose="020B0400000000000000" pitchFamily="50" charset="-128"/>
                          <a:ea typeface="游ゴシック" panose="020B0400000000000000" pitchFamily="50" charset="-128"/>
                        </a:rPr>
                        <a:t>（６０歳）</a:t>
                      </a:r>
                      <a:endParaRPr lang="ja-JP" sz="1200" b="1" dirty="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endParaRPr lang="en-US" altLang="ja-JP" sz="1200" b="1" dirty="0">
                        <a:solidFill>
                          <a:schemeClr val="tx1"/>
                        </a:solidFill>
                        <a:effectLst/>
                        <a:latin typeface="游ゴシック" panose="020B0400000000000000" pitchFamily="50" charset="-128"/>
                        <a:ea typeface="游ゴシック" panose="020B0400000000000000" pitchFamily="50" charset="-128"/>
                      </a:endParaRPr>
                    </a:p>
                    <a:p>
                      <a:pPr algn="ctr" fontAlgn="auto">
                        <a:lnSpc>
                          <a:spcPts val="1600"/>
                        </a:lnSpc>
                        <a:spcAft>
                          <a:spcPts val="0"/>
                        </a:spcAft>
                      </a:pPr>
                      <a:r>
                        <a:rPr lang="en-US" altLang="ja-JP" sz="1200" b="1" dirty="0">
                          <a:solidFill>
                            <a:schemeClr val="tx1"/>
                          </a:solidFill>
                          <a:effectLst/>
                          <a:latin typeface="游ゴシック" panose="020B0400000000000000" pitchFamily="50" charset="-128"/>
                          <a:ea typeface="游ゴシック" panose="020B0400000000000000" pitchFamily="50" charset="-128"/>
                        </a:rPr>
                        <a:t>30.4</a:t>
                      </a:r>
                      <a:r>
                        <a:rPr lang="ja-JP" altLang="ja-JP" sz="1200" b="1" dirty="0">
                          <a:solidFill>
                            <a:schemeClr val="tx1"/>
                          </a:solidFill>
                          <a:effectLst/>
                          <a:latin typeface="游ゴシック" panose="020B0400000000000000" pitchFamily="50" charset="-128"/>
                          <a:ea typeface="游ゴシック" panose="020B0400000000000000" pitchFamily="50" charset="-128"/>
                        </a:rPr>
                        <a:t>％</a:t>
                      </a:r>
                    </a:p>
                    <a:p>
                      <a:pPr algn="ctr" fontAlgn="auto">
                        <a:lnSpc>
                          <a:spcPts val="1600"/>
                        </a:lnSpc>
                        <a:spcAft>
                          <a:spcPts val="0"/>
                        </a:spcAft>
                      </a:pPr>
                      <a:r>
                        <a:rPr lang="ja-JP" altLang="ja-JP" sz="1200" b="1" dirty="0">
                          <a:solidFill>
                            <a:schemeClr val="tx1"/>
                          </a:solidFill>
                          <a:effectLst/>
                          <a:latin typeface="游ゴシック" panose="020B0400000000000000" pitchFamily="50" charset="-128"/>
                          <a:ea typeface="游ゴシック" panose="020B0400000000000000" pitchFamily="50" charset="-128"/>
                        </a:rPr>
                        <a:t>【平成</a:t>
                      </a:r>
                      <a:r>
                        <a:rPr lang="en-US" altLang="ja-JP" sz="1200" b="1" dirty="0">
                          <a:solidFill>
                            <a:schemeClr val="tx1"/>
                          </a:solidFill>
                          <a:effectLst/>
                          <a:latin typeface="游ゴシック" panose="020B0400000000000000" pitchFamily="50" charset="-128"/>
                          <a:ea typeface="游ゴシック" panose="020B0400000000000000" pitchFamily="50" charset="-128"/>
                        </a:rPr>
                        <a:t>27</a:t>
                      </a:r>
                      <a:r>
                        <a:rPr lang="ja-JP" altLang="ja-JP" sz="1200" b="1" dirty="0">
                          <a:solidFill>
                            <a:schemeClr val="tx1"/>
                          </a:solidFill>
                          <a:effectLst/>
                          <a:latin typeface="游ゴシック" panose="020B0400000000000000" pitchFamily="50" charset="-128"/>
                          <a:ea typeface="游ゴシック" panose="020B0400000000000000" pitchFamily="50" charset="-128"/>
                        </a:rPr>
                        <a:t>（</a:t>
                      </a:r>
                      <a:r>
                        <a:rPr lang="en-US" altLang="ja-JP" sz="1200" b="1" dirty="0">
                          <a:solidFill>
                            <a:schemeClr val="tx1"/>
                          </a:solidFill>
                          <a:effectLst/>
                          <a:latin typeface="游ゴシック" panose="020B0400000000000000" pitchFamily="50" charset="-128"/>
                          <a:ea typeface="游ゴシック" panose="020B0400000000000000" pitchFamily="50" charset="-128"/>
                        </a:rPr>
                        <a:t>2015</a:t>
                      </a:r>
                      <a:r>
                        <a:rPr lang="ja-JP" altLang="ja-JP" sz="1200" b="1" dirty="0">
                          <a:solidFill>
                            <a:schemeClr val="tx1"/>
                          </a:solidFill>
                          <a:effectLst/>
                          <a:latin typeface="游ゴシック" panose="020B0400000000000000" pitchFamily="50" charset="-128"/>
                          <a:ea typeface="游ゴシック" panose="020B0400000000000000" pitchFamily="50" charset="-128"/>
                        </a:rPr>
                        <a:t>）年】</a:t>
                      </a:r>
                      <a:endParaRPr lang="ja-JP" alt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600"/>
                        </a:lnSpc>
                        <a:spcAft>
                          <a:spcPts val="0"/>
                        </a:spcAft>
                      </a:pP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solidFill>
                            <a:schemeClr val="tx1"/>
                          </a:solidFill>
                          <a:effectLst/>
                          <a:latin typeface="游ゴシック" panose="020B0400000000000000" pitchFamily="50" charset="-128"/>
                          <a:ea typeface="+mn-ea"/>
                        </a:rPr>
                        <a:t>23.8</a:t>
                      </a:r>
                      <a:r>
                        <a:rPr lang="ja-JP" sz="1200" b="1" dirty="0">
                          <a:solidFill>
                            <a:schemeClr val="tx1"/>
                          </a:solidFill>
                          <a:effectLst/>
                          <a:latin typeface="游ゴシック" panose="020B0400000000000000" pitchFamily="50" charset="-128"/>
                          <a:ea typeface="游ゴシック" panose="020B0400000000000000" pitchFamily="50" charset="-128"/>
                        </a:rPr>
                        <a:t>％</a:t>
                      </a:r>
                    </a:p>
                    <a:p>
                      <a:pPr algn="ctr" fontAlgn="auto">
                        <a:lnSpc>
                          <a:spcPts val="1600"/>
                        </a:lnSpc>
                        <a:spcAft>
                          <a:spcPts val="0"/>
                        </a:spcAft>
                      </a:pPr>
                      <a:r>
                        <a:rPr lang="ja-JP" sz="1200" b="1" dirty="0">
                          <a:solidFill>
                            <a:schemeClr val="tx1"/>
                          </a:solidFill>
                          <a:effectLst/>
                          <a:latin typeface="游ゴシック" panose="020B0400000000000000" pitchFamily="50" charset="-128"/>
                          <a:ea typeface="游ゴシック" panose="020B0400000000000000" pitchFamily="50" charset="-128"/>
                        </a:rPr>
                        <a:t>【</a:t>
                      </a:r>
                      <a:r>
                        <a:rPr lang="ja-JP" altLang="en-US" sz="1200" b="1" dirty="0">
                          <a:solidFill>
                            <a:schemeClr val="tx1"/>
                          </a:solidFill>
                          <a:effectLst/>
                          <a:latin typeface="游ゴシック" panose="020B0400000000000000" pitchFamily="50" charset="-128"/>
                          <a:ea typeface="游ゴシック" panose="020B0400000000000000" pitchFamily="50" charset="-128"/>
                        </a:rPr>
                        <a:t>令和</a:t>
                      </a:r>
                      <a:r>
                        <a:rPr lang="en-US" altLang="ja-JP" sz="1200" b="1" dirty="0">
                          <a:solidFill>
                            <a:schemeClr val="tx1"/>
                          </a:solidFill>
                          <a:effectLst/>
                          <a:latin typeface="游ゴシック" panose="020B0400000000000000" pitchFamily="50" charset="-128"/>
                          <a:ea typeface="游ゴシック" panose="020B0400000000000000" pitchFamily="50" charset="-128"/>
                        </a:rPr>
                        <a:t>3</a:t>
                      </a:r>
                      <a:r>
                        <a:rPr lang="ja-JP" sz="1200" b="1" dirty="0">
                          <a:solidFill>
                            <a:schemeClr val="tx1"/>
                          </a:solidFill>
                          <a:effectLst/>
                          <a:latin typeface="游ゴシック" panose="020B0400000000000000" pitchFamily="50" charset="-128"/>
                          <a:ea typeface="游ゴシック" panose="020B0400000000000000" pitchFamily="50" charset="-128"/>
                        </a:rPr>
                        <a:t>（</a:t>
                      </a:r>
                      <a:r>
                        <a:rPr lang="en-US" sz="1200" b="1" dirty="0">
                          <a:solidFill>
                            <a:schemeClr val="tx1"/>
                          </a:solidFill>
                          <a:effectLst/>
                          <a:latin typeface="游ゴシック" panose="020B0400000000000000" pitchFamily="50" charset="-128"/>
                          <a:ea typeface="游ゴシック" panose="020B0400000000000000" pitchFamily="50" charset="-128"/>
                        </a:rPr>
                        <a:t>2021</a:t>
                      </a:r>
                      <a:r>
                        <a:rPr lang="ja-JP" sz="1200" b="1" dirty="0">
                          <a:solidFill>
                            <a:schemeClr val="tx1"/>
                          </a:solidFill>
                          <a:effectLst/>
                          <a:latin typeface="游ゴシック" panose="020B0400000000000000" pitchFamily="50" charset="-128"/>
                          <a:ea typeface="游ゴシック" panose="020B0400000000000000" pitchFamily="50" charset="-128"/>
                        </a:rPr>
                        <a:t>）年】</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lang="en-US" altLang="ja-JP" sz="1200" b="1" dirty="0">
                        <a:solidFill>
                          <a:schemeClr val="dk1"/>
                        </a:solidFill>
                        <a:effectLst/>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200" b="1" dirty="0">
                          <a:solidFill>
                            <a:schemeClr val="dk1"/>
                          </a:solidFill>
                          <a:effectLst/>
                          <a:latin typeface="游ゴシック" panose="020B0400000000000000" pitchFamily="50" charset="-128"/>
                          <a:ea typeface="游ゴシック" panose="020B0400000000000000" pitchFamily="50" charset="-128"/>
                          <a:cs typeface="+mn-cs"/>
                        </a:rPr>
                        <a:t>25%</a:t>
                      </a:r>
                      <a:r>
                        <a:rPr lang="ja-JP" altLang="en-US" sz="1200" b="1" dirty="0">
                          <a:solidFill>
                            <a:schemeClr val="dk1"/>
                          </a:solidFill>
                          <a:effectLst/>
                          <a:latin typeface="游ゴシック" panose="020B0400000000000000" pitchFamily="50" charset="-128"/>
                          <a:ea typeface="游ゴシック" panose="020B0400000000000000" pitchFamily="50" charset="-128"/>
                          <a:cs typeface="+mn-cs"/>
                        </a:rPr>
                        <a:t>以下</a:t>
                      </a:r>
                      <a:endParaRPr lang="ja-JP" alt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600"/>
                        </a:lnSpc>
                        <a:spcAft>
                          <a:spcPts val="0"/>
                        </a:spcAft>
                      </a:pP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8063480"/>
                  </a:ext>
                </a:extLst>
              </a:tr>
              <a:tr h="821594">
                <a:tc>
                  <a:txBody>
                    <a:bodyPr/>
                    <a:lstStyle/>
                    <a:p>
                      <a:pPr algn="ctr" fontAlgn="auto">
                        <a:lnSpc>
                          <a:spcPts val="1600"/>
                        </a:lnSpc>
                        <a:spcAft>
                          <a:spcPts val="0"/>
                        </a:spcAft>
                      </a:pPr>
                      <a:r>
                        <a:rPr lang="en-US" altLang="ja-JP" sz="1400" dirty="0">
                          <a:solidFill>
                            <a:schemeClr val="bg1"/>
                          </a:solidFill>
                          <a:effectLst/>
                          <a:latin typeface="游ゴシック" panose="020B0400000000000000" pitchFamily="50" charset="-128"/>
                          <a:ea typeface="游ゴシック" panose="020B0400000000000000" pitchFamily="50" charset="-128"/>
                          <a:cs typeface="HG丸ｺﾞｼｯｸM-PRO"/>
                        </a:rPr>
                        <a:t>11</a:t>
                      </a:r>
                      <a:endParaRPr lang="ja-JP" sz="140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altLang="en-US" sz="1200" b="1" dirty="0">
                          <a:effectLst/>
                          <a:latin typeface="游ゴシック" panose="020B0400000000000000" pitchFamily="50" charset="-128"/>
                          <a:ea typeface="游ゴシック" panose="020B0400000000000000" pitchFamily="50" charset="-128"/>
                        </a:rPr>
                        <a:t>歯周病治療が必要な者の割合</a:t>
                      </a:r>
                      <a:endParaRPr lang="en-US" altLang="ja-JP" sz="1200" b="1" dirty="0">
                        <a:effectLst/>
                        <a:latin typeface="游ゴシック" panose="020B0400000000000000" pitchFamily="50" charset="-128"/>
                        <a:ea typeface="游ゴシック" panose="020B0400000000000000" pitchFamily="50" charset="-128"/>
                      </a:endParaRPr>
                    </a:p>
                    <a:p>
                      <a:pPr algn="l" fontAlgn="auto">
                        <a:lnSpc>
                          <a:spcPts val="1600"/>
                        </a:lnSpc>
                        <a:spcAft>
                          <a:spcPts val="0"/>
                        </a:spcAft>
                      </a:pPr>
                      <a:r>
                        <a:rPr lang="ja-JP" altLang="en-US" sz="1200" b="1" dirty="0">
                          <a:effectLst/>
                          <a:latin typeface="游ゴシック" panose="020B0400000000000000" pitchFamily="50" charset="-128"/>
                          <a:ea typeface="游ゴシック" panose="020B0400000000000000" pitchFamily="50" charset="-128"/>
                        </a:rPr>
                        <a:t>（６０歳）</a:t>
                      </a:r>
                      <a:endParaRPr lang="ja-JP" sz="1200" b="1" dirty="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endParaRPr lang="en-US" altLang="ja-JP" sz="1200" b="1" dirty="0">
                        <a:solidFill>
                          <a:schemeClr val="tx1"/>
                        </a:solidFill>
                        <a:effectLst/>
                        <a:latin typeface="游ゴシック" panose="020B0400000000000000" pitchFamily="50" charset="-128"/>
                        <a:ea typeface="游ゴシック" panose="020B0400000000000000" pitchFamily="50" charset="-128"/>
                      </a:endParaRPr>
                    </a:p>
                    <a:p>
                      <a:pPr algn="ctr" fontAlgn="auto">
                        <a:lnSpc>
                          <a:spcPts val="1600"/>
                        </a:lnSpc>
                        <a:spcAft>
                          <a:spcPts val="0"/>
                        </a:spcAft>
                      </a:pPr>
                      <a:r>
                        <a:rPr lang="en-US" altLang="ja-JP" sz="1200" b="1" dirty="0">
                          <a:solidFill>
                            <a:schemeClr val="tx1"/>
                          </a:solidFill>
                          <a:effectLst/>
                          <a:latin typeface="游ゴシック" panose="020B0400000000000000" pitchFamily="50" charset="-128"/>
                          <a:ea typeface="游ゴシック" panose="020B0400000000000000" pitchFamily="50" charset="-128"/>
                        </a:rPr>
                        <a:t>54.2</a:t>
                      </a:r>
                      <a:r>
                        <a:rPr lang="ja-JP" altLang="ja-JP" sz="1200" b="1" dirty="0">
                          <a:solidFill>
                            <a:schemeClr val="tx1"/>
                          </a:solidFill>
                          <a:effectLst/>
                          <a:latin typeface="游ゴシック" panose="020B0400000000000000" pitchFamily="50" charset="-128"/>
                          <a:ea typeface="游ゴシック" panose="020B0400000000000000" pitchFamily="50" charset="-128"/>
                        </a:rPr>
                        <a:t>％</a:t>
                      </a:r>
                    </a:p>
                    <a:p>
                      <a:pPr algn="ctr" fontAlgn="auto">
                        <a:lnSpc>
                          <a:spcPts val="1600"/>
                        </a:lnSpc>
                        <a:spcAft>
                          <a:spcPts val="0"/>
                        </a:spcAft>
                      </a:pPr>
                      <a:r>
                        <a:rPr lang="ja-JP" altLang="ja-JP" sz="1200" b="1" dirty="0">
                          <a:solidFill>
                            <a:schemeClr val="tx1"/>
                          </a:solidFill>
                          <a:effectLst/>
                          <a:latin typeface="游ゴシック" panose="020B0400000000000000" pitchFamily="50" charset="-128"/>
                          <a:ea typeface="游ゴシック" panose="020B0400000000000000" pitchFamily="50" charset="-128"/>
                        </a:rPr>
                        <a:t>【平成</a:t>
                      </a:r>
                      <a:r>
                        <a:rPr lang="en-US" altLang="ja-JP" sz="1200" b="1" dirty="0">
                          <a:solidFill>
                            <a:schemeClr val="tx1"/>
                          </a:solidFill>
                          <a:effectLst/>
                          <a:latin typeface="游ゴシック" panose="020B0400000000000000" pitchFamily="50" charset="-128"/>
                          <a:ea typeface="游ゴシック" panose="020B0400000000000000" pitchFamily="50" charset="-128"/>
                        </a:rPr>
                        <a:t>27</a:t>
                      </a:r>
                      <a:r>
                        <a:rPr lang="ja-JP" altLang="ja-JP" sz="1200" b="1" dirty="0">
                          <a:solidFill>
                            <a:schemeClr val="tx1"/>
                          </a:solidFill>
                          <a:effectLst/>
                          <a:latin typeface="游ゴシック" panose="020B0400000000000000" pitchFamily="50" charset="-128"/>
                          <a:ea typeface="游ゴシック" panose="020B0400000000000000" pitchFamily="50" charset="-128"/>
                        </a:rPr>
                        <a:t>（</a:t>
                      </a:r>
                      <a:r>
                        <a:rPr lang="en-US" altLang="ja-JP" sz="1200" b="1" dirty="0">
                          <a:solidFill>
                            <a:schemeClr val="tx1"/>
                          </a:solidFill>
                          <a:effectLst/>
                          <a:latin typeface="游ゴシック" panose="020B0400000000000000" pitchFamily="50" charset="-128"/>
                          <a:ea typeface="游ゴシック" panose="020B0400000000000000" pitchFamily="50" charset="-128"/>
                        </a:rPr>
                        <a:t>2015</a:t>
                      </a:r>
                      <a:r>
                        <a:rPr lang="ja-JP" altLang="ja-JP" sz="1200" b="1" dirty="0">
                          <a:solidFill>
                            <a:schemeClr val="tx1"/>
                          </a:solidFill>
                          <a:effectLst/>
                          <a:latin typeface="游ゴシック" panose="020B0400000000000000" pitchFamily="50" charset="-128"/>
                          <a:ea typeface="游ゴシック" panose="020B0400000000000000" pitchFamily="50" charset="-128"/>
                        </a:rPr>
                        <a:t>）年】</a:t>
                      </a:r>
                      <a:endParaRPr lang="ja-JP" alt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600"/>
                        </a:lnSpc>
                        <a:spcAft>
                          <a:spcPts val="0"/>
                        </a:spcAft>
                      </a:pP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solidFill>
                            <a:schemeClr val="tx1"/>
                          </a:solidFill>
                          <a:effectLst/>
                          <a:latin typeface="游ゴシック" panose="020B0400000000000000" pitchFamily="50" charset="-128"/>
                          <a:ea typeface="+mn-ea"/>
                        </a:rPr>
                        <a:t>59.9</a:t>
                      </a:r>
                      <a:r>
                        <a:rPr lang="ja-JP" altLang="en-US" sz="1200" b="1" baseline="0" dirty="0">
                          <a:solidFill>
                            <a:schemeClr val="tx1"/>
                          </a:solidFill>
                          <a:effectLst/>
                          <a:latin typeface="游ゴシック" panose="020B0400000000000000" pitchFamily="50" charset="-128"/>
                          <a:ea typeface="+mn-ea"/>
                        </a:rPr>
                        <a:t> </a:t>
                      </a:r>
                      <a:r>
                        <a:rPr lang="ja-JP"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en-US" alt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600"/>
                        </a:lnSpc>
                        <a:spcAft>
                          <a:spcPts val="0"/>
                        </a:spcAft>
                      </a:pPr>
                      <a:r>
                        <a:rPr lang="en-US" altLang="ja-JP" sz="1200" b="1"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ja-JP"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令和</a:t>
                      </a:r>
                      <a:r>
                        <a:rPr lang="en-US" altLang="ja-JP" sz="1200" b="1" dirty="0">
                          <a:solidFill>
                            <a:schemeClr val="tx1"/>
                          </a:solidFill>
                          <a:effectLst/>
                          <a:latin typeface="游ゴシック" panose="020B0400000000000000" pitchFamily="50" charset="-128"/>
                          <a:ea typeface="游ゴシック" panose="020B0400000000000000" pitchFamily="50" charset="-128"/>
                          <a:cs typeface="HG丸ｺﾞｼｯｸM-PRO"/>
                        </a:rPr>
                        <a:t>3</a:t>
                      </a:r>
                      <a:r>
                        <a:rPr lang="ja-JP"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rPr>
                        <a:t>2021</a:t>
                      </a:r>
                      <a:r>
                        <a:rPr lang="ja-JP"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）年</a:t>
                      </a:r>
                      <a:r>
                        <a:rPr lang="en-US" altLang="ja-JP" sz="1200" b="1"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lang="en-US" altLang="ja-JP" sz="1200" b="1" dirty="0">
                        <a:solidFill>
                          <a:schemeClr val="dk1"/>
                        </a:solidFill>
                        <a:effectLst/>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200" b="1" dirty="0">
                          <a:solidFill>
                            <a:schemeClr val="dk1"/>
                          </a:solidFill>
                          <a:effectLst/>
                          <a:latin typeface="游ゴシック" panose="020B0400000000000000" pitchFamily="50" charset="-128"/>
                          <a:ea typeface="游ゴシック" panose="020B0400000000000000" pitchFamily="50" charset="-128"/>
                          <a:cs typeface="+mn-cs"/>
                        </a:rPr>
                        <a:t>48</a:t>
                      </a:r>
                      <a:r>
                        <a:rPr lang="ja-JP" altLang="en-US" sz="1200" b="1" dirty="0">
                          <a:solidFill>
                            <a:schemeClr val="dk1"/>
                          </a:solidFill>
                          <a:effectLst/>
                          <a:latin typeface="游ゴシック" panose="020B0400000000000000" pitchFamily="50" charset="-128"/>
                          <a:ea typeface="游ゴシック" panose="020B0400000000000000" pitchFamily="50" charset="-128"/>
                          <a:cs typeface="+mn-cs"/>
                        </a:rPr>
                        <a:t>％以下</a:t>
                      </a:r>
                      <a:endParaRPr lang="ja-JP" alt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600"/>
                        </a:lnSpc>
                        <a:spcAft>
                          <a:spcPts val="0"/>
                        </a:spcAft>
                      </a:pP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8592110"/>
                  </a:ext>
                </a:extLst>
              </a:tr>
            </a:tbl>
          </a:graphicData>
        </a:graphic>
      </p:graphicFrame>
      <p:sp>
        <p:nvSpPr>
          <p:cNvPr id="9" name="正方形/長方形 8"/>
          <p:cNvSpPr/>
          <p:nvPr/>
        </p:nvSpPr>
        <p:spPr>
          <a:xfrm>
            <a:off x="268309" y="693857"/>
            <a:ext cx="5599428" cy="348481"/>
          </a:xfrm>
          <a:prstGeom prst="rect">
            <a:avLst/>
          </a:prstGeom>
        </p:spPr>
        <p:txBody>
          <a:bodyPr wrap="square" lIns="36000" tIns="72000" rIns="36000" bIns="36000" anchor="ctr">
            <a:noAutofit/>
          </a:bodyPr>
          <a:lstStyle/>
          <a:p>
            <a:pPr lvl="0">
              <a:defRPr/>
            </a:pPr>
            <a:r>
              <a:rPr kumimoji="0" lang="en-US" altLang="ja-JP" sz="1600" b="1" i="0" u="none" strike="noStrike" kern="1200" cap="none" spc="0" normalizeH="0" baseline="0" noProof="0" dirty="0">
                <a:ln>
                  <a:noFill/>
                </a:ln>
                <a:solidFill>
                  <a:prstClr val="black"/>
                </a:solidFill>
                <a:effectLst/>
                <a:uLnTx/>
                <a:uFillTx/>
                <a:latin typeface="+mn-ea"/>
              </a:rPr>
              <a:t>【</a:t>
            </a:r>
            <a:r>
              <a:rPr lang="ja-JP" altLang="en-US" sz="1600" b="1" dirty="0">
                <a:solidFill>
                  <a:prstClr val="black"/>
                </a:solidFill>
                <a:latin typeface="+mn-ea"/>
              </a:rPr>
              <a:t>第</a:t>
            </a:r>
            <a:r>
              <a:rPr lang="en-US" altLang="ja-JP" sz="1600" b="1" dirty="0">
                <a:solidFill>
                  <a:prstClr val="black"/>
                </a:solidFill>
                <a:latin typeface="+mn-ea"/>
              </a:rPr>
              <a:t>2</a:t>
            </a:r>
            <a:r>
              <a:rPr lang="ja-JP" altLang="en-US" sz="1600" b="1" dirty="0">
                <a:solidFill>
                  <a:prstClr val="black"/>
                </a:solidFill>
                <a:latin typeface="+mn-ea"/>
              </a:rPr>
              <a:t>次大阪府歯科口腔保健計画における数値</a:t>
            </a:r>
            <a:r>
              <a:rPr kumimoji="0" lang="ja-JP" altLang="en-US" sz="1600" b="1" i="0" u="none" strike="noStrike" kern="1200" cap="none" spc="0" normalizeH="0" baseline="0" noProof="0" dirty="0">
                <a:ln>
                  <a:noFill/>
                </a:ln>
                <a:solidFill>
                  <a:prstClr val="black"/>
                </a:solidFill>
                <a:effectLst/>
                <a:uLnTx/>
                <a:uFillTx/>
                <a:latin typeface="+mn-ea"/>
              </a:rPr>
              <a:t>目標</a:t>
            </a:r>
            <a:r>
              <a:rPr kumimoji="0" lang="en-US" altLang="ja-JP" sz="1600" i="0" u="none" strike="noStrike" kern="1200" cap="none" spc="0" normalizeH="0" baseline="0" noProof="0" dirty="0">
                <a:ln>
                  <a:noFill/>
                </a:ln>
                <a:solidFill>
                  <a:prstClr val="black"/>
                </a:solidFill>
                <a:effectLst/>
                <a:uLnTx/>
                <a:uFillTx/>
                <a:latin typeface="+mn-ea"/>
                <a:cs typeface="+mn-cs"/>
              </a:rPr>
              <a:t>】</a:t>
            </a:r>
            <a:endParaRPr kumimoji="0" lang="ja-JP" altLang="en-US" sz="1600" i="0" u="none" strike="noStrike" kern="1200" cap="none" spc="0" normalizeH="0" baseline="0" noProof="0" dirty="0">
              <a:ln>
                <a:noFill/>
              </a:ln>
              <a:solidFill>
                <a:prstClr val="black"/>
              </a:solidFill>
              <a:effectLst/>
              <a:uLnTx/>
              <a:uFillTx/>
              <a:latin typeface="+mn-ea"/>
              <a:cs typeface="+mn-cs"/>
            </a:endParaRP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50</a:t>
            </a:fld>
            <a:endParaRPr kumimoji="1" lang="ja-JP" altLang="en-US"/>
          </a:p>
        </p:txBody>
      </p:sp>
    </p:spTree>
    <p:extLst>
      <p:ext uri="{BB962C8B-B14F-4D97-AF65-F5344CB8AC3E}">
        <p14:creationId xmlns:p14="http://schemas.microsoft.com/office/powerpoint/2010/main" val="168073065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nvGraphicFramePr>
        <p:xfrm>
          <a:off x="589754" y="104254"/>
          <a:ext cx="9047541" cy="6603375"/>
        </p:xfrm>
        <a:graphic>
          <a:graphicData uri="http://schemas.openxmlformats.org/drawingml/2006/table">
            <a:tbl>
              <a:tblPr firstRow="1" bandRow="1">
                <a:tableStyleId>{5C22544A-7EE6-4342-B048-85BDC9FD1C3A}</a:tableStyleId>
              </a:tblPr>
              <a:tblGrid>
                <a:gridCol w="1128061">
                  <a:extLst>
                    <a:ext uri="{9D8B030D-6E8A-4147-A177-3AD203B41FA5}">
                      <a16:colId xmlns:a16="http://schemas.microsoft.com/office/drawing/2014/main" val="3795206225"/>
                    </a:ext>
                  </a:extLst>
                </a:gridCol>
                <a:gridCol w="7919480">
                  <a:extLst>
                    <a:ext uri="{9D8B030D-6E8A-4147-A177-3AD203B41FA5}">
                      <a16:colId xmlns:a16="http://schemas.microsoft.com/office/drawing/2014/main" val="1328953327"/>
                    </a:ext>
                  </a:extLst>
                </a:gridCol>
              </a:tblGrid>
              <a:tr h="8665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rPr>
                        <a:t>現状･課題</a:t>
                      </a:r>
                      <a:endParaRPr kumimoji="1" lang="ja-JP" altLang="en-US"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b="0" dirty="0">
                          <a:solidFill>
                            <a:schemeClr val="tx1"/>
                          </a:solidFill>
                        </a:rPr>
                        <a:t>・高齢期の歯の保有状況、咀嚼良好者の割合低く、改善が必要</a:t>
                      </a:r>
                      <a:endParaRPr kumimoji="1" lang="en-US" altLang="ja-JP" sz="1100" b="0" dirty="0">
                        <a:solidFill>
                          <a:schemeClr val="tx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b="0" dirty="0">
                          <a:solidFill>
                            <a:schemeClr val="tx1"/>
                          </a:solidFill>
                        </a:rPr>
                        <a:t>・セルフケアと専門家による定期的なチェックが必要</a:t>
                      </a:r>
                      <a:endParaRPr kumimoji="1" lang="en-US" altLang="ja-JP" sz="1100" b="0" dirty="0">
                        <a:solidFill>
                          <a:schemeClr val="tx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b="0" dirty="0">
                          <a:solidFill>
                            <a:schemeClr val="tx1"/>
                          </a:solidFill>
                        </a:rPr>
                        <a:t>・喫煙と歯周病の関連性、糖尿病と歯周病の関連性が十分認識されているとは言えず、普及啓発をはじめとする取組</a:t>
                      </a:r>
                      <a:endParaRPr kumimoji="1" lang="en-US" altLang="ja-JP" sz="1100" b="0" dirty="0">
                        <a:solidFill>
                          <a:schemeClr val="tx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b="0" dirty="0">
                          <a:solidFill>
                            <a:schemeClr val="tx1"/>
                          </a:solidFill>
                        </a:rPr>
                        <a:t>　みが必要</a:t>
                      </a:r>
                      <a:endParaRPr kumimoji="1" lang="en-US" altLang="ja-JP"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r h="2365248">
                <a:tc>
                  <a:txBody>
                    <a:bodyPr/>
                    <a:lstStyle/>
                    <a:p>
                      <a:r>
                        <a:rPr kumimoji="1" lang="ja-JP" altLang="en-US" sz="1800" b="0" dirty="0"/>
                        <a:t> </a:t>
                      </a:r>
                      <a:r>
                        <a:rPr kumimoji="1" lang="ja-JP" altLang="en-US" sz="1600" b="0" dirty="0">
                          <a:solidFill>
                            <a:schemeClr val="bg1"/>
                          </a:solidFill>
                        </a:rPr>
                        <a:t>本年度の     </a:t>
                      </a:r>
                      <a:endParaRPr kumimoji="1" lang="en-US" altLang="ja-JP" sz="1600" b="0" dirty="0">
                        <a:solidFill>
                          <a:schemeClr val="bg1"/>
                        </a:solidFill>
                      </a:endParaRPr>
                    </a:p>
                    <a:p>
                      <a:r>
                        <a:rPr kumimoji="1" lang="en-US" altLang="ja-JP" sz="1600" b="0" dirty="0">
                          <a:solidFill>
                            <a:schemeClr val="bg1"/>
                          </a:solidFill>
                        </a:rPr>
                        <a:t> </a:t>
                      </a:r>
                      <a:r>
                        <a:rPr kumimoji="1" lang="ja-JP" altLang="en-US" sz="1600" b="0" dirty="0">
                          <a:solidFill>
                            <a:schemeClr val="bg1"/>
                          </a:solidFill>
                        </a:rPr>
                        <a:t>取組</a:t>
                      </a:r>
                      <a:endParaRPr kumimoji="1" lang="en-US" altLang="ja-JP" sz="1600" b="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500"/>
                        </a:lnSpc>
                      </a:pPr>
                      <a:r>
                        <a:rPr kumimoji="1" lang="en-US" altLang="ja-JP" sz="1200" b="0" dirty="0">
                          <a:solidFill>
                            <a:schemeClr val="tx1"/>
                          </a:solidFill>
                          <a:latin typeface="游ゴシック" panose="020B0400000000000000" pitchFamily="50" charset="-128"/>
                        </a:rPr>
                        <a:t>《</a:t>
                      </a:r>
                      <a:r>
                        <a:rPr kumimoji="1" lang="ja-JP" altLang="en-US" sz="1200" b="0" u="sng" dirty="0">
                          <a:solidFill>
                            <a:schemeClr val="tx1"/>
                          </a:solidFill>
                          <a:latin typeface="游ゴシック" panose="020B0400000000000000" pitchFamily="50" charset="-128"/>
                        </a:rPr>
                        <a:t>啓発</a:t>
                      </a:r>
                      <a:r>
                        <a:rPr kumimoji="1" lang="en-US" altLang="ja-JP" sz="1200" b="0" dirty="0">
                          <a:solidFill>
                            <a:schemeClr val="tx1"/>
                          </a:solidFill>
                          <a:latin typeface="游ゴシック" panose="020B0400000000000000" pitchFamily="50" charset="-128"/>
                        </a:rPr>
                        <a:t>》</a:t>
                      </a:r>
                    </a:p>
                    <a:p>
                      <a:pPr>
                        <a:lnSpc>
                          <a:spcPts val="1500"/>
                        </a:lnSpc>
                      </a:pPr>
                      <a:r>
                        <a:rPr kumimoji="1" lang="ja-JP" altLang="en-US" sz="1100" b="0" dirty="0">
                          <a:solidFill>
                            <a:schemeClr val="tx1"/>
                          </a:solidFill>
                          <a:latin typeface="游ゴシック" panose="020B0400000000000000" pitchFamily="50" charset="-128"/>
                        </a:rPr>
                        <a:t>■口の機能の維持・向上を図るため、作成した動画教材とリーフレットを活用し、デイサービス職員向け研修を実施</a:t>
                      </a:r>
                      <a:endParaRPr kumimoji="1" lang="en-US" altLang="ja-JP" sz="1100" b="0" dirty="0">
                        <a:solidFill>
                          <a:schemeClr val="tx1"/>
                        </a:solidFill>
                        <a:latin typeface="游ゴシック" panose="020B0400000000000000" pitchFamily="50" charset="-128"/>
                      </a:endParaRPr>
                    </a:p>
                    <a:p>
                      <a:pPr>
                        <a:lnSpc>
                          <a:spcPts val="1500"/>
                        </a:lnSpc>
                      </a:pPr>
                      <a:r>
                        <a:rPr kumimoji="1" lang="ja-JP" altLang="en-US" sz="1100" b="0" dirty="0">
                          <a:solidFill>
                            <a:schemeClr val="tx1"/>
                          </a:solidFill>
                          <a:latin typeface="游ゴシック" panose="020B0400000000000000" pitchFamily="50" charset="-128"/>
                        </a:rPr>
                        <a:t>（</a:t>
                      </a:r>
                      <a:r>
                        <a:rPr kumimoji="1" lang="en-US" altLang="ja-JP" sz="1100" b="0" dirty="0">
                          <a:solidFill>
                            <a:schemeClr val="tx1"/>
                          </a:solidFill>
                          <a:latin typeface="游ゴシック" panose="020B0400000000000000" pitchFamily="50" charset="-128"/>
                        </a:rPr>
                        <a:t>20</a:t>
                      </a:r>
                      <a:r>
                        <a:rPr kumimoji="1" lang="ja-JP" altLang="en-US" sz="1100" b="0" dirty="0">
                          <a:solidFill>
                            <a:schemeClr val="tx1"/>
                          </a:solidFill>
                          <a:latin typeface="游ゴシック" panose="020B0400000000000000" pitchFamily="50" charset="-128"/>
                        </a:rPr>
                        <a:t>地域で実施）</a:t>
                      </a:r>
                      <a:endParaRPr kumimoji="1" lang="en-US" altLang="ja-JP" sz="1100" b="0" dirty="0">
                        <a:solidFill>
                          <a:schemeClr val="tx1"/>
                        </a:solidFill>
                        <a:latin typeface="游ゴシック" panose="020B0400000000000000" pitchFamily="50" charset="-128"/>
                      </a:endParaRPr>
                    </a:p>
                    <a:p>
                      <a:pPr>
                        <a:lnSpc>
                          <a:spcPts val="1500"/>
                        </a:lnSpc>
                      </a:pPr>
                      <a:r>
                        <a:rPr kumimoji="1" lang="ja-JP" altLang="en-US" sz="1100" b="0" dirty="0">
                          <a:solidFill>
                            <a:schemeClr val="tx1"/>
                          </a:solidFill>
                          <a:latin typeface="游ゴシック" panose="020B0400000000000000" pitchFamily="50" charset="-128"/>
                        </a:rPr>
                        <a:t>■在宅</a:t>
                      </a:r>
                      <a:r>
                        <a:rPr kumimoji="1" lang="en-US" altLang="ja-JP" sz="1100" b="0" dirty="0">
                          <a:solidFill>
                            <a:schemeClr val="tx1"/>
                          </a:solidFill>
                          <a:latin typeface="游ゴシック" panose="020B0400000000000000" pitchFamily="50" charset="-128"/>
                        </a:rPr>
                        <a:t>NST</a:t>
                      </a:r>
                      <a:r>
                        <a:rPr kumimoji="1" lang="ja-JP" altLang="en-US" sz="1100" b="0" dirty="0">
                          <a:solidFill>
                            <a:schemeClr val="tx1"/>
                          </a:solidFill>
                          <a:latin typeface="游ゴシック" panose="020B0400000000000000" pitchFamily="50" charset="-128"/>
                        </a:rPr>
                        <a:t>（栄養サポートチーム）等と連携して在宅療養者の経口摂取支援を行う歯科医師・歯科衛生士の育成（</a:t>
                      </a:r>
                      <a:r>
                        <a:rPr kumimoji="1" lang="en-US" altLang="ja-JP" sz="1100" b="0" dirty="0">
                          <a:solidFill>
                            <a:schemeClr val="tx1"/>
                          </a:solidFill>
                          <a:latin typeface="游ゴシック" panose="020B0400000000000000" pitchFamily="50" charset="-128"/>
                        </a:rPr>
                        <a:t>30</a:t>
                      </a:r>
                      <a:r>
                        <a:rPr kumimoji="1" lang="ja-JP" altLang="en-US" sz="1100" b="0" dirty="0">
                          <a:solidFill>
                            <a:schemeClr val="tx1"/>
                          </a:solidFill>
                          <a:latin typeface="游ゴシック" panose="020B0400000000000000" pitchFamily="50" charset="-128"/>
                        </a:rPr>
                        <a:t>人）</a:t>
                      </a:r>
                      <a:endParaRPr kumimoji="1" lang="en-US" altLang="ja-JP" sz="1100" b="0" dirty="0">
                        <a:solidFill>
                          <a:schemeClr val="tx1"/>
                        </a:solidFill>
                        <a:latin typeface="游ゴシック" panose="020B0400000000000000" pitchFamily="50" charset="-128"/>
                      </a:endParaRPr>
                    </a:p>
                    <a:p>
                      <a:pPr>
                        <a:lnSpc>
                          <a:spcPts val="1500"/>
                        </a:lnSpc>
                      </a:pPr>
                      <a:r>
                        <a:rPr kumimoji="1" lang="ja-JP" altLang="en-US" sz="1100" b="0" dirty="0">
                          <a:solidFill>
                            <a:schemeClr val="tx1"/>
                          </a:solidFill>
                          <a:latin typeface="游ゴシック" panose="020B0400000000000000" pitchFamily="50" charset="-128"/>
                        </a:rPr>
                        <a:t>■</a:t>
                      </a:r>
                      <a:r>
                        <a:rPr kumimoji="1" lang="en-US" altLang="ja-JP" sz="1100" b="0" dirty="0">
                          <a:solidFill>
                            <a:schemeClr val="tx1"/>
                          </a:solidFill>
                          <a:latin typeface="游ゴシック" panose="020B0400000000000000" pitchFamily="50" charset="-128"/>
                        </a:rPr>
                        <a:t>56</a:t>
                      </a:r>
                      <a:r>
                        <a:rPr kumimoji="1" lang="ja-JP" altLang="en-US" sz="1100" b="0" dirty="0">
                          <a:solidFill>
                            <a:schemeClr val="tx1"/>
                          </a:solidFill>
                          <a:latin typeface="游ゴシック" panose="020B0400000000000000" pitchFamily="50" charset="-128"/>
                        </a:rPr>
                        <a:t>地区歯科医師会に設置した在宅歯科ケアステーションを府民や市町村に周知</a:t>
                      </a:r>
                      <a:endParaRPr kumimoji="1" lang="en-US" altLang="ja-JP" sz="1100" b="0" dirty="0">
                        <a:solidFill>
                          <a:schemeClr val="tx1"/>
                        </a:solidFill>
                        <a:latin typeface="游ゴシック" panose="020B0400000000000000" pitchFamily="50" charset="-128"/>
                      </a:endParaRPr>
                    </a:p>
                    <a:p>
                      <a:pPr>
                        <a:lnSpc>
                          <a:spcPts val="1500"/>
                        </a:lnSpc>
                      </a:pPr>
                      <a:r>
                        <a:rPr kumimoji="1" lang="ja-JP" altLang="en-US" sz="1100" b="0" dirty="0">
                          <a:solidFill>
                            <a:schemeClr val="tx1"/>
                          </a:solidFill>
                          <a:latin typeface="游ゴシック" panose="020B0400000000000000" pitchFamily="50" charset="-128"/>
                        </a:rPr>
                        <a:t>■８０２０表彰での知事賞の授与</a:t>
                      </a:r>
                      <a:endParaRPr kumimoji="1" lang="en-US" altLang="ja-JP" sz="1100" b="0" dirty="0">
                        <a:solidFill>
                          <a:schemeClr val="tx1"/>
                        </a:solidFill>
                        <a:latin typeface="游ゴシック" panose="020B0400000000000000" pitchFamily="50" charset="-128"/>
                      </a:endParaRPr>
                    </a:p>
                    <a:p>
                      <a:pPr>
                        <a:lnSpc>
                          <a:spcPts val="1500"/>
                        </a:lnSpc>
                      </a:pPr>
                      <a:r>
                        <a:rPr kumimoji="1" lang="ja-JP" altLang="en-US" sz="1100" b="0" dirty="0">
                          <a:solidFill>
                            <a:schemeClr val="tx1"/>
                          </a:solidFill>
                          <a:latin typeface="游ゴシック" panose="020B0400000000000000" pitchFamily="50" charset="-128"/>
                        </a:rPr>
                        <a:t>■</a:t>
                      </a:r>
                      <a:r>
                        <a:rPr kumimoji="1" lang="ja-JP" altLang="en-US" sz="1000" b="0" dirty="0">
                          <a:solidFill>
                            <a:schemeClr val="tx1"/>
                          </a:solidFill>
                          <a:latin typeface="游ゴシック" panose="020B0400000000000000" pitchFamily="50" charset="-128"/>
                        </a:rPr>
                        <a:t>（再掲）公民連携、アスマイル、府ホームページ、啓発冊子等</a:t>
                      </a:r>
                      <a:endParaRPr kumimoji="1" lang="en-US" altLang="ja-JP" sz="1100" b="0" dirty="0">
                        <a:solidFill>
                          <a:schemeClr val="tx1"/>
                        </a:solidFill>
                        <a:latin typeface="游ゴシック" panose="020B0400000000000000"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00" b="0" strike="noStrike" baseline="0" dirty="0">
                          <a:solidFill>
                            <a:schemeClr val="tx1"/>
                          </a:solidFill>
                        </a:rPr>
                        <a:t>　（再掲）</a:t>
                      </a:r>
                      <a:r>
                        <a:rPr kumimoji="1" lang="ja-JP" altLang="en-US" sz="1000" b="0" dirty="0">
                          <a:solidFill>
                            <a:schemeClr val="tx1"/>
                          </a:solidFill>
                        </a:rPr>
                        <a:t>８０２０推進アンバサダー養成事業の実施（研修会：フレイルとオーラルフレイルについて　等）</a:t>
                      </a:r>
                      <a:endParaRPr kumimoji="1" lang="en-US" altLang="ja-JP" sz="1200" b="0" dirty="0">
                        <a:solidFill>
                          <a:schemeClr val="tx1"/>
                        </a:solidFill>
                        <a:latin typeface="游ゴシック" panose="020B0400000000000000" pitchFamily="50" charset="-128"/>
                      </a:endParaRPr>
                    </a:p>
                    <a:p>
                      <a:pPr>
                        <a:lnSpc>
                          <a:spcPts val="1500"/>
                        </a:lnSpc>
                      </a:pPr>
                      <a:r>
                        <a:rPr kumimoji="1" lang="en-US" altLang="ja-JP" sz="1200" b="0" dirty="0">
                          <a:solidFill>
                            <a:schemeClr val="tx1"/>
                          </a:solidFill>
                          <a:latin typeface="游ゴシック" panose="020B0400000000000000" pitchFamily="50" charset="-128"/>
                        </a:rPr>
                        <a:t>《</a:t>
                      </a:r>
                      <a:r>
                        <a:rPr kumimoji="1" lang="ja-JP" altLang="en-US" sz="1200" b="0" u="sng" dirty="0">
                          <a:solidFill>
                            <a:schemeClr val="tx1"/>
                          </a:solidFill>
                          <a:latin typeface="游ゴシック" panose="020B0400000000000000" pitchFamily="50" charset="-128"/>
                        </a:rPr>
                        <a:t>市町村支援</a:t>
                      </a:r>
                      <a:r>
                        <a:rPr kumimoji="1" lang="en-US" altLang="ja-JP" sz="1200" b="0" dirty="0">
                          <a:solidFill>
                            <a:schemeClr val="tx1"/>
                          </a:solidFill>
                          <a:latin typeface="游ゴシック" panose="020B0400000000000000" pitchFamily="50" charset="-128"/>
                        </a:rPr>
                        <a:t>》</a:t>
                      </a: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游ゴシック" panose="020B0400000000000000" pitchFamily="50" charset="-128"/>
                        </a:rPr>
                        <a:t>■</a:t>
                      </a:r>
                      <a:r>
                        <a:rPr kumimoji="1" lang="ja-JP" altLang="en-US" sz="1000" b="0" dirty="0">
                          <a:solidFill>
                            <a:schemeClr val="tx1"/>
                          </a:solidFill>
                          <a:latin typeface="游ゴシック" panose="020B0400000000000000" pitchFamily="50" charset="-128"/>
                        </a:rPr>
                        <a:t>（再掲）市町村既存事業での口腔ケアを含むフレイルチェックの導入支援</a:t>
                      </a:r>
                      <a:endParaRPr kumimoji="1" lang="en-US" altLang="ja-JP" sz="1000" b="0" dirty="0">
                        <a:solidFill>
                          <a:schemeClr val="tx1"/>
                        </a:solidFill>
                        <a:latin typeface="游ゴシック" panose="020B0400000000000000"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solidFill>
                            <a:schemeClr val="tx1"/>
                          </a:solidFill>
                          <a:latin typeface="游ゴシック" panose="020B0400000000000000" pitchFamily="50" charset="-128"/>
                        </a:rPr>
                        <a:t>■</a:t>
                      </a:r>
                      <a:r>
                        <a:rPr kumimoji="1" lang="ja-JP" altLang="en-US" sz="1000" b="0" dirty="0">
                          <a:solidFill>
                            <a:schemeClr val="tx1"/>
                          </a:solidFill>
                          <a:latin typeface="游ゴシック" panose="020B0400000000000000" pitchFamily="50" charset="-128"/>
                        </a:rPr>
                        <a:t>（再掲）大阪府歯科口腔保健推進連絡会にて情報共有等実施（高齢者の保健事業と介護予防の一体的実施等について）</a:t>
                      </a:r>
                      <a:endParaRPr kumimoji="1" lang="en-US" altLang="ja-JP" sz="1000" b="0" dirty="0">
                        <a:solidFill>
                          <a:schemeClr val="tx1"/>
                        </a:solidFill>
                        <a:latin typeface="游ゴシック" panose="020B0400000000000000"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00" b="0" dirty="0">
                          <a:solidFill>
                            <a:schemeClr val="tx1"/>
                          </a:solidFill>
                          <a:latin typeface="游ゴシック" panose="020B0400000000000000" pitchFamily="50" charset="-128"/>
                        </a:rPr>
                        <a:t>　（再掲）口腔保健支援センター、大阪府市町村歯科口腔保健実態調査</a:t>
                      </a:r>
                      <a:endParaRPr kumimoji="1" lang="en-US" altLang="ja-JP" sz="1000" b="0" strike="noStrike" baseline="0" dirty="0">
                        <a:solidFill>
                          <a:srgbClr val="FF0000"/>
                        </a:solidFill>
                        <a:latin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96032360"/>
                  </a:ext>
                </a:extLst>
              </a:tr>
              <a:tr h="25037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rPr>
                        <a:t>今後の</a:t>
                      </a:r>
                      <a:endParaRPr kumimoji="1" lang="en-US" altLang="ja-JP" sz="1600" b="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rPr>
                        <a:t> 取組予定</a:t>
                      </a:r>
                      <a:endParaRPr kumimoji="1" lang="ja-JP" altLang="en-US" sz="16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200" b="0" dirty="0">
                          <a:solidFill>
                            <a:schemeClr val="tx1"/>
                          </a:solidFill>
                          <a:latin typeface="游ゴシック" panose="020B0400000000000000" pitchFamily="50" charset="-128"/>
                          <a:ea typeface="+mn-ea"/>
                        </a:rPr>
                        <a:t>《</a:t>
                      </a:r>
                      <a:r>
                        <a:rPr kumimoji="1" lang="ja-JP" altLang="en-US" sz="1200" b="0" u="sng" dirty="0">
                          <a:solidFill>
                            <a:schemeClr val="tx1"/>
                          </a:solidFill>
                          <a:latin typeface="游ゴシック" panose="020B0400000000000000" pitchFamily="50" charset="-128"/>
                          <a:ea typeface="+mn-ea"/>
                        </a:rPr>
                        <a:t>課題</a:t>
                      </a:r>
                      <a:r>
                        <a:rPr kumimoji="1" lang="en-US" altLang="ja-JP" sz="1200" b="0" dirty="0">
                          <a:solidFill>
                            <a:schemeClr val="tx1"/>
                          </a:solidFill>
                          <a:latin typeface="游ゴシック" panose="020B0400000000000000" pitchFamily="50" charset="-128"/>
                          <a:ea typeface="+mn-ea"/>
                        </a:rPr>
                        <a:t>》</a:t>
                      </a:r>
                    </a:p>
                    <a:p>
                      <a:pPr>
                        <a:lnSpc>
                          <a:spcPts val="1500"/>
                        </a:lnSpc>
                      </a:pPr>
                      <a:r>
                        <a:rPr kumimoji="1" lang="ja-JP" altLang="en-US" sz="1100" b="0" dirty="0">
                          <a:solidFill>
                            <a:schemeClr val="tx1"/>
                          </a:solidFill>
                          <a:latin typeface="游ゴシック" panose="020B0400000000000000" pitchFamily="50" charset="-128"/>
                          <a:ea typeface="+mn-ea"/>
                        </a:rPr>
                        <a:t>■ホームページを閲覧するなどの自発的な動きをしない府民への働きかけ（内容：セルフケア、定期的な歯科健診、</a:t>
                      </a:r>
                      <a:endParaRPr kumimoji="1" lang="en-US" altLang="ja-JP" sz="1100" b="0" dirty="0">
                        <a:solidFill>
                          <a:schemeClr val="tx1"/>
                        </a:solidFill>
                        <a:latin typeface="游ゴシック" panose="020B0400000000000000" pitchFamily="50" charset="-128"/>
                        <a:ea typeface="+mn-ea"/>
                      </a:endParaRPr>
                    </a:p>
                    <a:p>
                      <a:pPr>
                        <a:lnSpc>
                          <a:spcPts val="1400"/>
                        </a:lnSpc>
                      </a:pPr>
                      <a:r>
                        <a:rPr kumimoji="1" lang="ja-JP" altLang="en-US" sz="1100" b="0" dirty="0">
                          <a:solidFill>
                            <a:schemeClr val="tx1"/>
                          </a:solidFill>
                          <a:latin typeface="游ゴシック" panose="020B0400000000000000" pitchFamily="50" charset="-128"/>
                          <a:ea typeface="+mn-ea"/>
                        </a:rPr>
                        <a:t>　かかりつけ歯科医、喫煙・糖尿病と歯と口の健康、口の機能の向上のための必要な知識等）</a:t>
                      </a:r>
                      <a:endParaRPr kumimoji="1" lang="en-US" altLang="ja-JP" sz="1100" b="0" strike="sngStrike" dirty="0">
                        <a:solidFill>
                          <a:schemeClr val="tx1"/>
                        </a:solidFill>
                        <a:latin typeface="游ゴシック" panose="020B0400000000000000" pitchFamily="50" charset="-128"/>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mn-ea"/>
                          <a:ea typeface="+mn-ea"/>
                        </a:rPr>
                        <a:t>■歯科保健の推進にかかる多職種との連携</a:t>
                      </a:r>
                      <a:endParaRPr kumimoji="1" lang="en-US" altLang="ja-JP" sz="1200" b="0" strike="sngStrike" dirty="0">
                        <a:solidFill>
                          <a:schemeClr val="tx1"/>
                        </a:solidFill>
                        <a:latin typeface="游ゴシック" panose="020B0400000000000000" pitchFamily="50" charset="-128"/>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200" b="0" dirty="0">
                          <a:solidFill>
                            <a:schemeClr val="tx1"/>
                          </a:solidFill>
                          <a:latin typeface="游ゴシック" panose="020B0400000000000000" pitchFamily="50" charset="-128"/>
                          <a:ea typeface="+mn-ea"/>
                        </a:rPr>
                        <a:t>《</a:t>
                      </a:r>
                      <a:r>
                        <a:rPr kumimoji="1" lang="ja-JP" altLang="en-US" sz="1200" b="0" u="sng" dirty="0">
                          <a:solidFill>
                            <a:schemeClr val="tx1"/>
                          </a:solidFill>
                          <a:latin typeface="游ゴシック" panose="020B0400000000000000" pitchFamily="50" charset="-128"/>
                          <a:ea typeface="+mn-ea"/>
                        </a:rPr>
                        <a:t>次年度の取組</a:t>
                      </a:r>
                      <a:r>
                        <a:rPr kumimoji="1" lang="en-US" altLang="ja-JP" sz="1200" b="0" dirty="0">
                          <a:solidFill>
                            <a:schemeClr val="tx1"/>
                          </a:solidFill>
                          <a:latin typeface="游ゴシック" panose="020B0400000000000000" pitchFamily="50" charset="-128"/>
                          <a:ea typeface="+mn-ea"/>
                        </a:rPr>
                        <a:t>》</a:t>
                      </a: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游ゴシック" panose="020B0400000000000000" pitchFamily="50" charset="-128"/>
                          <a:ea typeface="+mn-ea"/>
                        </a:rPr>
                        <a:t>■介護者に対する啓発・人材育成</a:t>
                      </a:r>
                      <a:endParaRPr kumimoji="1" lang="en-US" altLang="ja-JP" sz="1100" b="0" dirty="0">
                        <a:solidFill>
                          <a:schemeClr val="tx1"/>
                        </a:solidFill>
                        <a:latin typeface="游ゴシック" panose="020B0400000000000000" pitchFamily="50" charset="-128"/>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游ゴシック" panose="020B0400000000000000" pitchFamily="50" charset="-128"/>
                          <a:ea typeface="+mn-ea"/>
                        </a:rPr>
                        <a:t>■在宅歯科ケアステーションの活用促進</a:t>
                      </a:r>
                      <a:endParaRPr kumimoji="1" lang="en-US" altLang="ja-JP" sz="1100" b="0" dirty="0">
                        <a:solidFill>
                          <a:schemeClr val="tx1"/>
                        </a:solidFill>
                        <a:latin typeface="游ゴシック" panose="020B0400000000000000" pitchFamily="50" charset="-128"/>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strike="noStrike" baseline="0" dirty="0">
                          <a:solidFill>
                            <a:schemeClr val="tx1"/>
                          </a:solidFill>
                          <a:latin typeface="游ゴシック" panose="020B0400000000000000" pitchFamily="50" charset="-128"/>
                          <a:ea typeface="+mn-ea"/>
                        </a:rPr>
                        <a:t>■地域の多職種と連携して在宅療養者の経口摂取支援を行う歯科医師・歯科衛生士の育成</a:t>
                      </a:r>
                      <a:endParaRPr kumimoji="1" lang="en-US" altLang="ja-JP" sz="1100" b="0" strike="noStrike" baseline="0" dirty="0">
                        <a:solidFill>
                          <a:schemeClr val="tx1"/>
                        </a:solidFill>
                        <a:latin typeface="游ゴシック" panose="020B0400000000000000" pitchFamily="50" charset="-128"/>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游ゴシック" panose="020B0400000000000000" pitchFamily="50" charset="-128"/>
                          <a:ea typeface="+mn-ea"/>
                        </a:rPr>
                        <a:t>■「アスマイル」、府の広報媒体、公民連携の枠組みを活用し、幅広い世代の府民への啓発</a:t>
                      </a:r>
                      <a:endParaRPr kumimoji="1" lang="en-US" altLang="ja-JP" sz="1100" b="0" dirty="0">
                        <a:solidFill>
                          <a:schemeClr val="tx1"/>
                        </a:solidFill>
                        <a:latin typeface="游ゴシック" panose="020B0400000000000000" pitchFamily="50" charset="-128"/>
                        <a:ea typeface="+mn-ea"/>
                      </a:endParaRPr>
                    </a:p>
                    <a:p>
                      <a:pPr>
                        <a:lnSpc>
                          <a:spcPts val="1500"/>
                        </a:lnSpc>
                      </a:pPr>
                      <a:r>
                        <a:rPr kumimoji="1" lang="ja-JP" altLang="en-US" sz="1100" b="0" dirty="0">
                          <a:solidFill>
                            <a:schemeClr val="tx1"/>
                          </a:solidFill>
                          <a:latin typeface="+mn-ea"/>
                          <a:ea typeface="+mn-ea"/>
                        </a:rPr>
                        <a:t>■口腔保健支援センター</a:t>
                      </a:r>
                      <a:r>
                        <a:rPr kumimoji="1" lang="ja-JP" altLang="en-US" sz="1100" b="0" strike="noStrike" dirty="0">
                          <a:solidFill>
                            <a:schemeClr val="tx1"/>
                          </a:solidFill>
                          <a:latin typeface="+mn-ea"/>
                          <a:ea typeface="+mn-ea"/>
                        </a:rPr>
                        <a:t>による市町村支援を継続</a:t>
                      </a:r>
                      <a:endParaRPr kumimoji="1" lang="en-US" altLang="ja-JP" sz="1100" b="0" strike="noStrike" dirty="0">
                        <a:solidFill>
                          <a:schemeClr val="tx1"/>
                        </a:solidFill>
                        <a:latin typeface="+mn-ea"/>
                        <a:ea typeface="+mn-ea"/>
                      </a:endParaRPr>
                    </a:p>
                    <a:p>
                      <a:pPr>
                        <a:lnSpc>
                          <a:spcPts val="1500"/>
                        </a:lnSpc>
                      </a:pPr>
                      <a:r>
                        <a:rPr kumimoji="1" lang="ja-JP" altLang="en-US" sz="1100" b="0" dirty="0">
                          <a:solidFill>
                            <a:schemeClr val="tx1"/>
                          </a:solidFill>
                          <a:latin typeface="游ゴシック" panose="020B0400000000000000" pitchFamily="50" charset="-128"/>
                          <a:ea typeface="+mn-ea"/>
                        </a:rPr>
                        <a:t>■</a:t>
                      </a:r>
                      <a:r>
                        <a:rPr kumimoji="1" lang="en-US" altLang="ja-JP" sz="1100" b="0" dirty="0">
                          <a:solidFill>
                            <a:schemeClr val="tx1"/>
                          </a:solidFill>
                          <a:latin typeface="游ゴシック" panose="020B0400000000000000" pitchFamily="50" charset="-128"/>
                          <a:ea typeface="+mn-ea"/>
                        </a:rPr>
                        <a:t>8020</a:t>
                      </a:r>
                      <a:r>
                        <a:rPr kumimoji="1" lang="ja-JP" altLang="en-US" sz="1100" b="0" dirty="0">
                          <a:solidFill>
                            <a:schemeClr val="tx1"/>
                          </a:solidFill>
                          <a:latin typeface="游ゴシック" panose="020B0400000000000000" pitchFamily="50" charset="-128"/>
                          <a:ea typeface="+mn-ea"/>
                        </a:rPr>
                        <a:t>推進アンバサダー養成事業による地域の取組み支援</a:t>
                      </a:r>
                      <a:endParaRPr kumimoji="1" lang="en-US" altLang="ja-JP" sz="1100" b="0" dirty="0">
                        <a:solidFill>
                          <a:schemeClr val="tx1"/>
                        </a:solidFill>
                        <a:latin typeface="游ゴシック" panose="020B0400000000000000" pitchFamily="50" charset="-128"/>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游ゴシック" panose="020B0400000000000000" pitchFamily="50" charset="-128"/>
                          <a:ea typeface="+mn-ea"/>
                        </a:rPr>
                        <a:t>■フレイルチェックの市町村及び職域での導入支援、フレイル認知度向上のための啓発</a:t>
                      </a:r>
                      <a:endParaRPr kumimoji="1" lang="en-US" altLang="ja-JP" sz="1100" b="0" dirty="0">
                        <a:solidFill>
                          <a:schemeClr val="tx1"/>
                        </a:solidFill>
                        <a:latin typeface="游ゴシック" panose="020B0400000000000000" pitchFamily="50" charset="-128"/>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45449585"/>
                  </a:ext>
                </a:extLst>
              </a:tr>
              <a:tr h="84182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latin typeface="游ゴシック" panose="020B0400000000000000" pitchFamily="50" charset="-128"/>
                          <a:ea typeface="+mn-ea"/>
                        </a:rPr>
                        <a:t>最終予算</a:t>
                      </a:r>
                      <a:endParaRPr kumimoji="1" lang="en-US" altLang="ja-JP" sz="1600" b="0" dirty="0">
                        <a:solidFill>
                          <a:schemeClr val="bg1"/>
                        </a:solidFill>
                        <a:latin typeface="游ゴシック" panose="020B0400000000000000" pitchFamily="50" charset="-128"/>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baseline="0" dirty="0">
                          <a:solidFill>
                            <a:schemeClr val="bg1"/>
                          </a:solidFill>
                          <a:latin typeface="+mn-ea"/>
                          <a:ea typeface="+mn-ea"/>
                        </a:rPr>
                        <a:t>（主要事業）</a:t>
                      </a:r>
                      <a:endParaRPr kumimoji="1" lang="ja-JP" altLang="en-US"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500"/>
                        </a:lnSpc>
                      </a:pPr>
                      <a:r>
                        <a:rPr kumimoji="1" lang="ja-JP" altLang="en-US" sz="1100" dirty="0">
                          <a:solidFill>
                            <a:schemeClr val="tx1"/>
                          </a:solidFill>
                          <a:latin typeface="+mn-ea"/>
                          <a:ea typeface="+mn-ea"/>
                        </a:rPr>
                        <a:t>生涯歯科保健推進事業（</a:t>
                      </a:r>
                      <a:r>
                        <a:rPr kumimoji="1" lang="en-US" altLang="ja-JP" sz="1100" dirty="0">
                          <a:solidFill>
                            <a:schemeClr val="tx1"/>
                          </a:solidFill>
                          <a:latin typeface="+mn-ea"/>
                          <a:ea typeface="+mn-ea"/>
                        </a:rPr>
                        <a:t>1,809</a:t>
                      </a:r>
                      <a:r>
                        <a:rPr kumimoji="1" lang="ja-JP" altLang="en-US" sz="1100" dirty="0">
                          <a:solidFill>
                            <a:schemeClr val="tx1"/>
                          </a:solidFill>
                          <a:latin typeface="+mn-ea"/>
                          <a:ea typeface="+mn-ea"/>
                        </a:rPr>
                        <a:t>千円）、大阪府歯科口腔保健計画推進事業（</a:t>
                      </a:r>
                      <a:r>
                        <a:rPr kumimoji="1" lang="en-US" altLang="ja-JP" sz="1100" dirty="0">
                          <a:solidFill>
                            <a:schemeClr val="tx1"/>
                          </a:solidFill>
                          <a:latin typeface="+mn-ea"/>
                          <a:ea typeface="+mn-ea"/>
                        </a:rPr>
                        <a:t>5,206</a:t>
                      </a:r>
                      <a:r>
                        <a:rPr kumimoji="1" lang="ja-JP" altLang="en-US" sz="1100" dirty="0">
                          <a:solidFill>
                            <a:schemeClr val="tx1"/>
                          </a:solidFill>
                          <a:latin typeface="+mn-ea"/>
                          <a:ea typeface="+mn-ea"/>
                        </a:rPr>
                        <a:t>千円）、</a:t>
                      </a:r>
                      <a:endParaRPr kumimoji="1" lang="en-US" altLang="ja-JP" sz="1100" dirty="0">
                        <a:solidFill>
                          <a:schemeClr val="tx1"/>
                        </a:solidFill>
                        <a:latin typeface="+mn-ea"/>
                        <a:ea typeface="+mn-ea"/>
                      </a:endParaRPr>
                    </a:p>
                    <a:p>
                      <a:pPr>
                        <a:lnSpc>
                          <a:spcPts val="1500"/>
                        </a:lnSpc>
                      </a:pPr>
                      <a:r>
                        <a:rPr kumimoji="1" lang="ja-JP" altLang="en-US" sz="1100" dirty="0">
                          <a:solidFill>
                            <a:schemeClr val="tx1"/>
                          </a:solidFill>
                          <a:latin typeface="+mn-ea"/>
                          <a:ea typeface="+mn-ea"/>
                        </a:rPr>
                        <a:t>８０２０運動推進特別事業（</a:t>
                      </a:r>
                      <a:r>
                        <a:rPr kumimoji="1" lang="en-US" altLang="ja-JP" sz="1100" dirty="0">
                          <a:solidFill>
                            <a:schemeClr val="tx1"/>
                          </a:solidFill>
                          <a:latin typeface="+mn-ea"/>
                          <a:ea typeface="+mn-ea"/>
                        </a:rPr>
                        <a:t>2,515</a:t>
                      </a:r>
                      <a:r>
                        <a:rPr kumimoji="1" lang="ja-JP" altLang="en-US" sz="1100" dirty="0">
                          <a:solidFill>
                            <a:schemeClr val="tx1"/>
                          </a:solidFill>
                          <a:latin typeface="+mn-ea"/>
                          <a:ea typeface="+mn-ea"/>
                        </a:rPr>
                        <a:t>千円）</a:t>
                      </a:r>
                      <a:r>
                        <a:rPr kumimoji="1" lang="ja-JP" altLang="en-US" sz="1100" b="0" dirty="0">
                          <a:solidFill>
                            <a:schemeClr val="tx1"/>
                          </a:solidFill>
                          <a:latin typeface="+mn-ea"/>
                          <a:ea typeface="+mn-ea"/>
                        </a:rPr>
                        <a:t>、在宅医療</a:t>
                      </a:r>
                      <a:r>
                        <a:rPr kumimoji="1" lang="en-US" altLang="ja-JP" sz="1100" b="0" dirty="0">
                          <a:solidFill>
                            <a:schemeClr val="tx1"/>
                          </a:solidFill>
                          <a:latin typeface="+mn-ea"/>
                          <a:ea typeface="+mn-ea"/>
                        </a:rPr>
                        <a:t>NST</a:t>
                      </a:r>
                      <a:r>
                        <a:rPr kumimoji="1" lang="ja-JP" altLang="en-US" sz="1100" b="0" dirty="0">
                          <a:solidFill>
                            <a:schemeClr val="tx1"/>
                          </a:solidFill>
                          <a:latin typeface="+mn-ea"/>
                          <a:ea typeface="+mn-ea"/>
                        </a:rPr>
                        <a:t>連携歯科チーム育成事業（</a:t>
                      </a:r>
                      <a:r>
                        <a:rPr kumimoji="1" lang="en-US" altLang="ja-JP" sz="1100" b="0" dirty="0">
                          <a:solidFill>
                            <a:schemeClr val="tx1"/>
                          </a:solidFill>
                          <a:latin typeface="+mn-ea"/>
                          <a:ea typeface="+mn-ea"/>
                          <a:cs typeface="Calibri" panose="020F0502020204030204" pitchFamily="34" charset="0"/>
                        </a:rPr>
                        <a:t>3,473</a:t>
                      </a:r>
                      <a:r>
                        <a:rPr kumimoji="1" lang="ja-JP" altLang="en-US" sz="1100" b="0" dirty="0">
                          <a:solidFill>
                            <a:schemeClr val="tx1"/>
                          </a:solidFill>
                          <a:latin typeface="+mn-ea"/>
                          <a:ea typeface="+mn-ea"/>
                        </a:rPr>
                        <a:t>千円）</a:t>
                      </a:r>
                      <a:r>
                        <a:rPr kumimoji="1" lang="ja-JP" altLang="en-US" sz="1100" b="0" i="0" u="none" strike="noStrike" kern="1200" cap="none" spc="0" normalizeH="0" baseline="0" noProof="0" dirty="0">
                          <a:ln>
                            <a:noFill/>
                          </a:ln>
                          <a:solidFill>
                            <a:schemeClr val="tx1"/>
                          </a:solidFill>
                          <a:effectLst/>
                          <a:uLnTx/>
                          <a:uFillTx/>
                          <a:latin typeface="+mn-ea"/>
                          <a:ea typeface="+mn-ea"/>
                          <a:cs typeface="+mn-cs"/>
                        </a:rPr>
                        <a:t>、</a:t>
                      </a:r>
                      <a:endParaRPr kumimoji="1" lang="en-US" altLang="ja-JP" sz="1100" b="0" i="0" u="none" strike="noStrike" kern="1200" cap="none" spc="0" normalizeH="0" baseline="0" noProof="0" dirty="0">
                        <a:ln>
                          <a:noFill/>
                        </a:ln>
                        <a:solidFill>
                          <a:schemeClr val="tx1"/>
                        </a:solidFill>
                        <a:effectLst/>
                        <a:uLnTx/>
                        <a:uFillTx/>
                        <a:latin typeface="+mn-ea"/>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n-ea"/>
                          <a:ea typeface="+mn-ea"/>
                          <a:cs typeface="+mn-cs"/>
                        </a:rPr>
                        <a:t>新しい生活様式に対応した口腔保健指導推進事業（</a:t>
                      </a:r>
                      <a:r>
                        <a:rPr kumimoji="1" lang="en-US" altLang="ja-JP" sz="1100" b="0" i="0" u="none" strike="noStrike" kern="1200" cap="none" spc="0" normalizeH="0" baseline="0" noProof="0" dirty="0">
                          <a:ln>
                            <a:noFill/>
                          </a:ln>
                          <a:solidFill>
                            <a:schemeClr val="tx1"/>
                          </a:solidFill>
                          <a:effectLst/>
                          <a:uLnTx/>
                          <a:uFillTx/>
                          <a:latin typeface="+mn-ea"/>
                          <a:ea typeface="+mn-ea"/>
                          <a:cs typeface="+mn-cs"/>
                        </a:rPr>
                        <a:t>6,058</a:t>
                      </a:r>
                      <a:r>
                        <a:rPr kumimoji="1" lang="ja-JP" altLang="en-US" sz="1100" b="0" i="0" u="none" strike="noStrike" kern="1200" cap="none" spc="0" normalizeH="0" baseline="0" noProof="0" dirty="0">
                          <a:ln>
                            <a:noFill/>
                          </a:ln>
                          <a:solidFill>
                            <a:schemeClr val="tx1"/>
                          </a:solidFill>
                          <a:effectLst/>
                          <a:uLnTx/>
                          <a:uFillTx/>
                          <a:latin typeface="+mn-ea"/>
                          <a:ea typeface="+mn-ea"/>
                          <a:cs typeface="+mn-cs"/>
                        </a:rPr>
                        <a:t>千円 ）、</a:t>
                      </a:r>
                      <a:endParaRPr kumimoji="1" lang="en-US" altLang="ja-JP" sz="1100" b="0" i="0" u="none" strike="noStrike" kern="1200" cap="none" spc="0" normalizeH="0" baseline="0" noProof="0" dirty="0">
                        <a:ln>
                          <a:noFill/>
                        </a:ln>
                        <a:solidFill>
                          <a:schemeClr val="tx1"/>
                        </a:solidFill>
                        <a:effectLst/>
                        <a:uLnTx/>
                        <a:uFillTx/>
                        <a:latin typeface="+mn-ea"/>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n-ea"/>
                          <a:ea typeface="+mn-ea"/>
                          <a:cs typeface="+mn-cs"/>
                        </a:rPr>
                        <a:t>健康格差の解決プログラム促進事業（フレイル予防）（</a:t>
                      </a:r>
                      <a:r>
                        <a:rPr kumimoji="1" lang="en-US" altLang="ja-JP" sz="1100" b="0" i="0" u="none" strike="noStrike" kern="1200" cap="none" spc="0" normalizeH="0" baseline="0" noProof="0" dirty="0">
                          <a:ln>
                            <a:noFill/>
                          </a:ln>
                          <a:solidFill>
                            <a:schemeClr val="tx1"/>
                          </a:solidFill>
                          <a:effectLst/>
                          <a:uLnTx/>
                          <a:uFillTx/>
                          <a:latin typeface="+mn-ea"/>
                          <a:ea typeface="+mn-ea"/>
                          <a:cs typeface="Calibri" panose="020F0502020204030204" pitchFamily="34" charset="0"/>
                        </a:rPr>
                        <a:t>11,081</a:t>
                      </a:r>
                      <a:r>
                        <a:rPr kumimoji="1" lang="ja-JP" altLang="en-US" sz="1100" b="0" i="0" u="none" strike="noStrike" kern="1200" cap="none" spc="0" normalizeH="0" baseline="0" noProof="0" dirty="0">
                          <a:ln>
                            <a:noFill/>
                          </a:ln>
                          <a:solidFill>
                            <a:schemeClr val="tx1"/>
                          </a:solidFill>
                          <a:effectLst/>
                          <a:uLnTx/>
                          <a:uFillTx/>
                          <a:latin typeface="+mn-ea"/>
                          <a:ea typeface="+mn-ea"/>
                          <a:cs typeface="+mn-cs"/>
                        </a:rPr>
                        <a:t>千円）</a:t>
                      </a:r>
                      <a:endParaRPr kumimoji="1" lang="en-US" altLang="ja-JP" sz="14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02600343"/>
                  </a:ext>
                </a:extLst>
              </a:tr>
            </a:tbl>
          </a:graphicData>
        </a:graphic>
      </p:graphicFrame>
      <p:sp>
        <p:nvSpPr>
          <p:cNvPr id="11" name="角丸四角形 10"/>
          <p:cNvSpPr/>
          <p:nvPr/>
        </p:nvSpPr>
        <p:spPr>
          <a:xfrm>
            <a:off x="706554" y="2527555"/>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lvl="0" algn="ctr">
              <a:defRPr/>
            </a:pPr>
            <a:r>
              <a:rPr kumimoji="1" lang="ja-JP" altLang="en-US" sz="1100" b="1" spc="-100" dirty="0">
                <a:ln w="0"/>
                <a:solidFill>
                  <a:srgbClr val="193F61"/>
                </a:solidFill>
                <a:latin typeface="游ゴシック" panose="020B0400000000000000" pitchFamily="50" charset="-128"/>
              </a:rPr>
              <a:t>本年度評価</a:t>
            </a:r>
            <a:endParaRPr kumimoji="1" lang="en-US" altLang="ja-JP" sz="1100" b="1" spc="-100" dirty="0">
              <a:ln w="0"/>
              <a:solidFill>
                <a:srgbClr val="193F61"/>
              </a:solidFill>
              <a:latin typeface="游ゴシック" panose="020B0400000000000000" pitchFamily="50" charset="-128"/>
            </a:endParaRPr>
          </a:p>
          <a:p>
            <a:pPr lvl="0" algn="ctr">
              <a:defRPr/>
            </a:pPr>
            <a:endParaRPr kumimoji="1" lang="en-US" altLang="ja-JP" sz="500" b="1" spc="-100" dirty="0">
              <a:ln w="0"/>
              <a:solidFill>
                <a:srgbClr val="193F61"/>
              </a:solidFill>
              <a:latin typeface="游ゴシック" panose="020B0400000000000000" pitchFamily="50" charset="-128"/>
            </a:endParaRPr>
          </a:p>
          <a:p>
            <a:pPr lvl="0" algn="ctr">
              <a:lnSpc>
                <a:spcPts val="1600"/>
              </a:lnSpc>
              <a:defRPr/>
            </a:pPr>
            <a:r>
              <a:rPr kumimoji="1" lang="ja-JP" altLang="en-US" sz="1400" b="1" spc="-100" dirty="0">
                <a:ln w="0"/>
                <a:solidFill>
                  <a:srgbClr val="193F61"/>
                </a:solidFill>
                <a:latin typeface="游ゴシック" panose="020B0400000000000000" pitchFamily="50" charset="-128"/>
              </a:rPr>
              <a:t>概ね</a:t>
            </a:r>
            <a:endParaRPr kumimoji="1" lang="en-US" altLang="ja-JP" sz="1400" b="1" spc="-100" dirty="0">
              <a:ln w="0"/>
              <a:solidFill>
                <a:srgbClr val="193F61"/>
              </a:solidFill>
              <a:latin typeface="游ゴシック" panose="020B0400000000000000" pitchFamily="50" charset="-128"/>
            </a:endParaRPr>
          </a:p>
          <a:p>
            <a:pPr lvl="0" algn="ctr">
              <a:lnSpc>
                <a:spcPts val="1600"/>
              </a:lnSpc>
              <a:defRPr/>
            </a:pPr>
            <a:r>
              <a:rPr kumimoji="1" lang="ja-JP" altLang="en-US" sz="1400" b="1" spc="-250" dirty="0">
                <a:ln w="0"/>
                <a:solidFill>
                  <a:srgbClr val="193F61"/>
                </a:solidFill>
                <a:latin typeface="游ゴシック" panose="020B0400000000000000" pitchFamily="50" charset="-128"/>
              </a:rPr>
              <a:t>予定</a:t>
            </a:r>
            <a:r>
              <a:rPr kumimoji="1" lang="ja-JP" altLang="en-US" sz="1400" b="1" spc="-350" dirty="0">
                <a:ln w="0"/>
                <a:solidFill>
                  <a:srgbClr val="193F61"/>
                </a:solidFill>
                <a:latin typeface="游ゴシック" panose="020B0400000000000000" pitchFamily="50" charset="-128"/>
              </a:rPr>
              <a:t>どおり</a:t>
            </a:r>
          </a:p>
        </p:txBody>
      </p:sp>
      <p:sp>
        <p:nvSpPr>
          <p:cNvPr id="5" name="スライド番号プレースホルダー 1">
            <a:extLst>
              <a:ext uri="{FF2B5EF4-FFF2-40B4-BE49-F238E27FC236}">
                <a16:creationId xmlns:a16="http://schemas.microsoft.com/office/drawing/2014/main" id="{2D555107-3F99-4854-9014-C8D7A8D68B00}"/>
              </a:ext>
            </a:extLst>
          </p:cNvPr>
          <p:cNvSpPr>
            <a:spLocks noGrp="1"/>
          </p:cNvSpPr>
          <p:nvPr>
            <p:ph type="sldNum" sz="quarter" idx="12"/>
          </p:nvPr>
        </p:nvSpPr>
        <p:spPr>
          <a:xfrm>
            <a:off x="9181750" y="6583675"/>
            <a:ext cx="720000" cy="216000"/>
          </a:xfrm>
        </p:spPr>
        <p:txBody>
          <a:bodyPr/>
          <a:lstStyle/>
          <a:p>
            <a:fld id="{4D1D0668-0C6C-4C7F-AAAF-C0078F4BF5F6}" type="slidenum">
              <a:rPr kumimoji="1" lang="ja-JP" altLang="en-US" smtClean="0"/>
              <a:t>51</a:t>
            </a:fld>
            <a:endParaRPr kumimoji="1" lang="ja-JP" altLang="en-US"/>
          </a:p>
        </p:txBody>
      </p:sp>
    </p:spTree>
    <p:extLst>
      <p:ext uri="{BB962C8B-B14F-4D97-AF65-F5344CB8AC3E}">
        <p14:creationId xmlns:p14="http://schemas.microsoft.com/office/powerpoint/2010/main" val="6551867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１　歯科疾患の予防・早期発見、口の機能の維持向上</a:t>
            </a:r>
          </a:p>
        </p:txBody>
      </p:sp>
      <p:sp>
        <p:nvSpPr>
          <p:cNvPr id="8" name="正方形/長方形 7"/>
          <p:cNvSpPr/>
          <p:nvPr/>
        </p:nvSpPr>
        <p:spPr>
          <a:xfrm>
            <a:off x="151579" y="868874"/>
            <a:ext cx="9369380" cy="57148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800" b="1" i="0" u="none" strike="noStrike" kern="1200" cap="none" spc="0" normalizeH="0" baseline="0" noProof="0">
                <a:ln>
                  <a:noFill/>
                </a:ln>
                <a:solidFill>
                  <a:prstClr val="white"/>
                </a:solidFill>
                <a:effectLst/>
                <a:uLnTx/>
                <a:uFillTx/>
                <a:latin typeface="+mn-ea"/>
                <a:cs typeface="+mn-cs"/>
              </a:rPr>
              <a:t>計画Ｐ</a:t>
            </a:r>
            <a:r>
              <a:rPr kumimoji="1" lang="en-US" altLang="ja-JP" sz="1800" b="1" i="0" u="none" strike="noStrike" kern="1200" cap="none" spc="0" normalizeH="0" baseline="0" noProof="0">
                <a:ln>
                  <a:noFill/>
                </a:ln>
                <a:solidFill>
                  <a:prstClr val="white"/>
                </a:solidFill>
                <a:effectLst/>
                <a:uLnTx/>
                <a:uFillTx/>
                <a:latin typeface="+mn-ea"/>
                <a:cs typeface="+mn-cs"/>
              </a:rPr>
              <a:t>59</a:t>
            </a:r>
            <a:endParaRPr kumimoji="1" lang="en-US" altLang="ja-JP" sz="1800" b="1" i="0" u="none" strike="noStrike" kern="1200" cap="none" spc="0" normalizeH="0" baseline="0" noProof="0" dirty="0">
              <a:ln>
                <a:noFill/>
              </a:ln>
              <a:solidFill>
                <a:prstClr val="white"/>
              </a:solidFill>
              <a:effectLst/>
              <a:uLnTx/>
              <a:uFillTx/>
              <a:latin typeface="+mn-ea"/>
              <a:cs typeface="+mn-cs"/>
            </a:endParaRPr>
          </a:p>
        </p:txBody>
      </p:sp>
      <p:graphicFrame>
        <p:nvGraphicFramePr>
          <p:cNvPr id="19" name="表 18"/>
          <p:cNvGraphicFramePr>
            <a:graphicFrameLocks noGrp="1"/>
          </p:cNvGraphicFramePr>
          <p:nvPr/>
        </p:nvGraphicFramePr>
        <p:xfrm>
          <a:off x="647467" y="4463388"/>
          <a:ext cx="8534283" cy="1850876"/>
        </p:xfrm>
        <a:graphic>
          <a:graphicData uri="http://schemas.openxmlformats.org/drawingml/2006/table">
            <a:tbl>
              <a:tblPr firstRow="1" firstCol="1" bandRow="1">
                <a:tableStyleId>{5C22544A-7EE6-4342-B048-85BDC9FD1C3A}</a:tableStyleId>
              </a:tblPr>
              <a:tblGrid>
                <a:gridCol w="332371">
                  <a:extLst>
                    <a:ext uri="{9D8B030D-6E8A-4147-A177-3AD203B41FA5}">
                      <a16:colId xmlns:a16="http://schemas.microsoft.com/office/drawing/2014/main" val="20000"/>
                    </a:ext>
                  </a:extLst>
                </a:gridCol>
                <a:gridCol w="3042606">
                  <a:extLst>
                    <a:ext uri="{9D8B030D-6E8A-4147-A177-3AD203B41FA5}">
                      <a16:colId xmlns:a16="http://schemas.microsoft.com/office/drawing/2014/main" val="20001"/>
                    </a:ext>
                  </a:extLst>
                </a:gridCol>
                <a:gridCol w="2013573">
                  <a:extLst>
                    <a:ext uri="{9D8B030D-6E8A-4147-A177-3AD203B41FA5}">
                      <a16:colId xmlns:a16="http://schemas.microsoft.com/office/drawing/2014/main" val="20002"/>
                    </a:ext>
                  </a:extLst>
                </a:gridCol>
                <a:gridCol w="1971033">
                  <a:extLst>
                    <a:ext uri="{9D8B030D-6E8A-4147-A177-3AD203B41FA5}">
                      <a16:colId xmlns:a16="http://schemas.microsoft.com/office/drawing/2014/main" val="3296687758"/>
                    </a:ext>
                  </a:extLst>
                </a:gridCol>
                <a:gridCol w="1174700">
                  <a:extLst>
                    <a:ext uri="{9D8B030D-6E8A-4147-A177-3AD203B41FA5}">
                      <a16:colId xmlns:a16="http://schemas.microsoft.com/office/drawing/2014/main" val="20003"/>
                    </a:ext>
                  </a:extLst>
                </a:gridCol>
              </a:tblGrid>
              <a:tr h="340710">
                <a:tc>
                  <a:txBody>
                    <a:bodyPr/>
                    <a:lstStyle/>
                    <a:p>
                      <a:pPr algn="ctr" fontAlgn="auto">
                        <a:lnSpc>
                          <a:spcPts val="1600"/>
                        </a:lnSpc>
                        <a:spcAft>
                          <a:spcPts val="0"/>
                        </a:spcAft>
                      </a:pPr>
                      <a:r>
                        <a:rPr lang="ja-JP" sz="1400" dirty="0">
                          <a:effectLst/>
                          <a:latin typeface="+mn-ea"/>
                          <a:ea typeface="+mn-ea"/>
                        </a:rPr>
                        <a:t>　</a:t>
                      </a:r>
                      <a:endParaRPr lang="ja-JP" sz="140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altLang="en-US" sz="1200" dirty="0">
                          <a:solidFill>
                            <a:schemeClr val="bg1"/>
                          </a:solidFill>
                          <a:effectLst/>
                          <a:latin typeface="+mn-ea"/>
                          <a:ea typeface="+mn-ea"/>
                          <a:cs typeface="HG丸ｺﾞｼｯｸM-PRO"/>
                        </a:rPr>
                        <a:t>個別目標</a:t>
                      </a:r>
                      <a:endParaRPr lang="ja-JP" sz="1200" dirty="0">
                        <a:solidFill>
                          <a:schemeClr val="bg1"/>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計画策定時</a:t>
                      </a:r>
                      <a:r>
                        <a:rPr lang="ja-JP" sz="1200" dirty="0">
                          <a:effectLst/>
                          <a:latin typeface="+mn-ea"/>
                          <a:ea typeface="+mn-ea"/>
                        </a:rPr>
                        <a:t>の状況</a:t>
                      </a:r>
                      <a:endParaRPr lang="ja-JP" sz="1200"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solidFill>
                            <a:schemeClr val="bg1"/>
                          </a:solidFill>
                          <a:effectLst/>
                          <a:latin typeface="+mn-ea"/>
                          <a:ea typeface="+mn-ea"/>
                          <a:cs typeface="HG丸ｺﾞｼｯｸM-PRO"/>
                        </a:rPr>
                        <a:t>現在の状況</a:t>
                      </a:r>
                      <a:endParaRPr lang="ja-JP" sz="1200" dirty="0">
                        <a:solidFill>
                          <a:schemeClr val="bg1"/>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a:effectLst/>
                          <a:latin typeface="+mn-ea"/>
                          <a:ea typeface="+mn-ea"/>
                        </a:rPr>
                        <a:t>2023</a:t>
                      </a:r>
                      <a:r>
                        <a:rPr lang="ja-JP" sz="1200" dirty="0">
                          <a:effectLst/>
                          <a:latin typeface="+mn-ea"/>
                          <a:ea typeface="+mn-ea"/>
                        </a:rPr>
                        <a:t>年度</a:t>
                      </a:r>
                      <a:endParaRPr lang="en-US" altLang="ja-JP" sz="1200" dirty="0">
                        <a:effectLst/>
                        <a:latin typeface="+mn-ea"/>
                        <a:ea typeface="+mn-ea"/>
                      </a:endParaRPr>
                    </a:p>
                    <a:p>
                      <a:pPr algn="ctr" fontAlgn="auto">
                        <a:lnSpc>
                          <a:spcPts val="1600"/>
                        </a:lnSpc>
                        <a:spcAft>
                          <a:spcPts val="0"/>
                        </a:spcAft>
                      </a:pPr>
                      <a:r>
                        <a:rPr lang="ja-JP" sz="1200" dirty="0">
                          <a:effectLst/>
                          <a:latin typeface="+mn-ea"/>
                          <a:ea typeface="+mn-ea"/>
                        </a:rPr>
                        <a:t>の目標</a:t>
                      </a:r>
                      <a:endParaRPr lang="ja-JP" sz="1200"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682873">
                <a:tc>
                  <a:txBody>
                    <a:bodyPr/>
                    <a:lstStyle/>
                    <a:p>
                      <a:pPr algn="ctr" fontAlgn="auto">
                        <a:lnSpc>
                          <a:spcPts val="1600"/>
                        </a:lnSpc>
                        <a:spcAft>
                          <a:spcPts val="0"/>
                        </a:spcAft>
                      </a:pPr>
                      <a:r>
                        <a:rPr lang="en-US" sz="1400" dirty="0">
                          <a:effectLst/>
                          <a:latin typeface="+mn-ea"/>
                          <a:ea typeface="+mn-ea"/>
                        </a:rPr>
                        <a:t>12</a:t>
                      </a:r>
                      <a:endParaRPr lang="ja-JP" sz="140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altLang="en-US" sz="1200" b="1" dirty="0">
                          <a:effectLst/>
                          <a:latin typeface="+mn-ea"/>
                          <a:ea typeface="+mn-ea"/>
                        </a:rPr>
                        <a:t>介護老人保健施設での</a:t>
                      </a:r>
                      <a:endParaRPr lang="en-US" altLang="ja-JP" sz="1200" b="1" dirty="0">
                        <a:effectLst/>
                        <a:latin typeface="+mn-ea"/>
                        <a:ea typeface="+mn-ea"/>
                      </a:endParaRPr>
                    </a:p>
                    <a:p>
                      <a:pPr algn="l" fontAlgn="auto">
                        <a:lnSpc>
                          <a:spcPts val="1600"/>
                        </a:lnSpc>
                        <a:spcAft>
                          <a:spcPts val="0"/>
                        </a:spcAft>
                      </a:pPr>
                      <a:r>
                        <a:rPr lang="ja-JP" altLang="en-US" sz="1200" b="1" dirty="0">
                          <a:effectLst/>
                          <a:latin typeface="+mn-ea"/>
                          <a:ea typeface="+mn-ea"/>
                        </a:rPr>
                        <a:t>定期的な歯科健診の実施</a:t>
                      </a:r>
                      <a:endParaRPr lang="ja-JP" sz="1200" b="1" dirty="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29.5</a:t>
                      </a:r>
                      <a:r>
                        <a:rPr lang="ja-JP" sz="1200" b="1" dirty="0">
                          <a:solidFill>
                            <a:schemeClr val="tx1"/>
                          </a:solidFill>
                          <a:effectLst/>
                          <a:latin typeface="+mn-ea"/>
                          <a:ea typeface="+mn-ea"/>
                        </a:rPr>
                        <a:t>％</a:t>
                      </a:r>
                    </a:p>
                    <a:p>
                      <a:pPr algn="ctr" fontAlgn="auto">
                        <a:lnSpc>
                          <a:spcPts val="1600"/>
                        </a:lnSpc>
                        <a:spcAft>
                          <a:spcPts val="0"/>
                        </a:spcAft>
                      </a:pPr>
                      <a:r>
                        <a:rPr lang="ja-JP" sz="1200" b="1" dirty="0">
                          <a:solidFill>
                            <a:schemeClr val="tx1"/>
                          </a:solidFill>
                          <a:effectLst/>
                          <a:latin typeface="+mn-ea"/>
                          <a:ea typeface="+mn-ea"/>
                        </a:rPr>
                        <a:t>【平成</a:t>
                      </a:r>
                      <a:r>
                        <a:rPr lang="en-US" sz="1200" b="1" dirty="0">
                          <a:solidFill>
                            <a:schemeClr val="tx1"/>
                          </a:solidFill>
                          <a:effectLst/>
                          <a:latin typeface="+mn-ea"/>
                          <a:ea typeface="+mn-ea"/>
                        </a:rPr>
                        <a:t>28</a:t>
                      </a:r>
                      <a:r>
                        <a:rPr lang="ja-JP" sz="1200" b="1" dirty="0">
                          <a:solidFill>
                            <a:schemeClr val="tx1"/>
                          </a:solidFill>
                          <a:effectLst/>
                          <a:latin typeface="+mn-ea"/>
                          <a:ea typeface="+mn-ea"/>
                        </a:rPr>
                        <a:t>（</a:t>
                      </a:r>
                      <a:r>
                        <a:rPr lang="en-US" sz="1200" b="1" dirty="0">
                          <a:solidFill>
                            <a:schemeClr val="tx1"/>
                          </a:solidFill>
                          <a:effectLst/>
                          <a:latin typeface="+mn-ea"/>
                          <a:ea typeface="+mn-ea"/>
                        </a:rPr>
                        <a:t>201</a:t>
                      </a:r>
                      <a:r>
                        <a:rPr lang="en-US" altLang="ja-JP" sz="1200" b="1" dirty="0">
                          <a:solidFill>
                            <a:schemeClr val="tx1"/>
                          </a:solidFill>
                          <a:effectLst/>
                          <a:latin typeface="+mn-ea"/>
                          <a:ea typeface="+mn-ea"/>
                        </a:rPr>
                        <a:t>6</a:t>
                      </a:r>
                      <a:r>
                        <a:rPr lang="ja-JP" sz="1200" b="1" dirty="0">
                          <a:solidFill>
                            <a:schemeClr val="tx1"/>
                          </a:solidFill>
                          <a:effectLst/>
                          <a:latin typeface="+mn-ea"/>
                          <a:ea typeface="+mn-ea"/>
                        </a:rPr>
                        <a:t>）年】</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a:solidFill>
                            <a:schemeClr val="tx1"/>
                          </a:solidFill>
                          <a:effectLst/>
                          <a:latin typeface="游ゴシック" panose="020B0400000000000000" pitchFamily="50" charset="-128"/>
                          <a:ea typeface="+mn-ea"/>
                        </a:rPr>
                        <a:t>44.2</a:t>
                      </a:r>
                      <a:r>
                        <a:rPr lang="ja-JP" altLang="ja-JP" sz="1200" b="1" baseline="0">
                          <a:solidFill>
                            <a:schemeClr val="tx1"/>
                          </a:solidFill>
                          <a:effectLst/>
                          <a:latin typeface="游ゴシック" panose="020B0400000000000000" pitchFamily="50" charset="-128"/>
                          <a:ea typeface="+mn-ea"/>
                        </a:rPr>
                        <a:t>％</a:t>
                      </a:r>
                      <a:endParaRPr lang="ja-JP" altLang="ja-JP" sz="1200" b="1" baseline="0" dirty="0">
                        <a:solidFill>
                          <a:schemeClr val="tx1"/>
                        </a:solidFill>
                        <a:effectLst/>
                        <a:latin typeface="游ゴシック" panose="020B0400000000000000" pitchFamily="50" charset="-128"/>
                        <a:ea typeface="+mn-ea"/>
                      </a:endParaRPr>
                    </a:p>
                    <a:p>
                      <a:pPr algn="ctr" fontAlgn="auto">
                        <a:lnSpc>
                          <a:spcPts val="1600"/>
                        </a:lnSpc>
                        <a:spcAft>
                          <a:spcPts val="0"/>
                        </a:spcAft>
                      </a:pPr>
                      <a:r>
                        <a:rPr lang="ja-JP" altLang="ja-JP" sz="1200" b="1" baseline="0" dirty="0">
                          <a:solidFill>
                            <a:schemeClr val="tx1"/>
                          </a:solidFill>
                          <a:effectLst/>
                          <a:latin typeface="游ゴシック" panose="020B0400000000000000" pitchFamily="50" charset="-128"/>
                          <a:ea typeface="+mn-ea"/>
                        </a:rPr>
                        <a:t>【</a:t>
                      </a:r>
                      <a:r>
                        <a:rPr lang="ja-JP" altLang="en-US" sz="1200" b="1" baseline="0" dirty="0">
                          <a:solidFill>
                            <a:schemeClr val="tx1"/>
                          </a:solidFill>
                          <a:effectLst/>
                          <a:latin typeface="游ゴシック" panose="020B0400000000000000" pitchFamily="50" charset="-128"/>
                          <a:ea typeface="+mn-ea"/>
                        </a:rPr>
                        <a:t>令和４</a:t>
                      </a:r>
                      <a:r>
                        <a:rPr lang="ja-JP" altLang="ja-JP" sz="1200" b="1" baseline="0" dirty="0">
                          <a:solidFill>
                            <a:schemeClr val="tx1"/>
                          </a:solidFill>
                          <a:effectLst/>
                          <a:latin typeface="游ゴシック" panose="020B0400000000000000" pitchFamily="50" charset="-128"/>
                          <a:ea typeface="+mn-ea"/>
                        </a:rPr>
                        <a:t>（</a:t>
                      </a:r>
                      <a:r>
                        <a:rPr lang="en-US" altLang="ja-JP" sz="1200" b="1" baseline="0" dirty="0">
                          <a:solidFill>
                            <a:schemeClr val="tx1"/>
                          </a:solidFill>
                          <a:effectLst/>
                          <a:latin typeface="游ゴシック" panose="020B0400000000000000" pitchFamily="50" charset="-128"/>
                          <a:ea typeface="+mn-ea"/>
                        </a:rPr>
                        <a:t>2022</a:t>
                      </a:r>
                      <a:r>
                        <a:rPr lang="ja-JP" altLang="ja-JP" sz="1200" b="1" baseline="0" dirty="0">
                          <a:solidFill>
                            <a:schemeClr val="tx1"/>
                          </a:solidFill>
                          <a:effectLst/>
                          <a:latin typeface="游ゴシック" panose="020B0400000000000000" pitchFamily="50" charset="-128"/>
                          <a:ea typeface="+mn-ea"/>
                        </a:rPr>
                        <a:t>）年】</a:t>
                      </a:r>
                      <a:endParaRPr lang="ja-JP" altLang="ja-JP" sz="1200" b="1" baseline="0" dirty="0">
                        <a:solidFill>
                          <a:schemeClr val="tx1"/>
                        </a:solidFill>
                        <a:effectLst/>
                        <a:latin typeface="游ゴシック" panose="020B0400000000000000" pitchFamily="50" charset="-128"/>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dk1"/>
                          </a:solidFill>
                          <a:effectLst/>
                          <a:latin typeface="+mn-ea"/>
                          <a:ea typeface="+mn-ea"/>
                          <a:cs typeface="+mn-cs"/>
                        </a:rPr>
                        <a:t>35</a:t>
                      </a:r>
                      <a:r>
                        <a:rPr lang="ja-JP" altLang="en-US" sz="1200" b="1" dirty="0">
                          <a:solidFill>
                            <a:schemeClr val="dk1"/>
                          </a:solidFill>
                          <a:effectLst/>
                          <a:latin typeface="+mn-ea"/>
                          <a:ea typeface="+mn-ea"/>
                          <a:cs typeface="+mn-cs"/>
                        </a:rPr>
                        <a:t>％以上</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69985">
                <a:tc>
                  <a:txBody>
                    <a:bodyPr/>
                    <a:lstStyle/>
                    <a:p>
                      <a:pPr algn="ctr" fontAlgn="auto">
                        <a:lnSpc>
                          <a:spcPts val="1600"/>
                        </a:lnSpc>
                        <a:spcAft>
                          <a:spcPts val="0"/>
                        </a:spcAft>
                      </a:pPr>
                      <a:r>
                        <a:rPr lang="en-US" altLang="ja-JP" sz="1400" dirty="0">
                          <a:solidFill>
                            <a:schemeClr val="bg1"/>
                          </a:solidFill>
                          <a:effectLst/>
                          <a:latin typeface="+mn-ea"/>
                          <a:ea typeface="+mn-ea"/>
                          <a:cs typeface="HG丸ｺﾞｼｯｸM-PRO"/>
                        </a:rPr>
                        <a:t>13</a:t>
                      </a:r>
                      <a:endParaRPr lang="ja-JP" sz="1400" dirty="0">
                        <a:solidFill>
                          <a:schemeClr val="bg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altLang="en-US" sz="1200" b="1" dirty="0" err="1">
                          <a:effectLst/>
                          <a:latin typeface="+mn-ea"/>
                          <a:ea typeface="+mn-ea"/>
                        </a:rPr>
                        <a:t>障がい</a:t>
                      </a:r>
                      <a:r>
                        <a:rPr lang="ja-JP" altLang="en-US" sz="1200" b="1" dirty="0">
                          <a:effectLst/>
                          <a:latin typeface="+mn-ea"/>
                          <a:ea typeface="+mn-ea"/>
                        </a:rPr>
                        <a:t>児及び障がい者入所施設での</a:t>
                      </a:r>
                      <a:endParaRPr lang="en-US" altLang="ja-JP" sz="1200" b="1" dirty="0">
                        <a:effectLst/>
                        <a:latin typeface="+mn-ea"/>
                        <a:ea typeface="+mn-ea"/>
                      </a:endParaRPr>
                    </a:p>
                    <a:p>
                      <a:pPr algn="l" fontAlgn="auto">
                        <a:lnSpc>
                          <a:spcPts val="1600"/>
                        </a:lnSpc>
                        <a:spcAft>
                          <a:spcPts val="0"/>
                        </a:spcAft>
                      </a:pPr>
                      <a:r>
                        <a:rPr lang="ja-JP" altLang="en-US" sz="1200" b="1" dirty="0">
                          <a:effectLst/>
                          <a:latin typeface="+mn-ea"/>
                          <a:ea typeface="+mn-ea"/>
                        </a:rPr>
                        <a:t>定期的な歯科健診の実施</a:t>
                      </a:r>
                      <a:endParaRPr lang="ja-JP" sz="1200" b="1" dirty="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63.9</a:t>
                      </a:r>
                      <a:r>
                        <a:rPr lang="ja-JP" altLang="ja-JP" sz="1200" b="1" dirty="0">
                          <a:solidFill>
                            <a:schemeClr val="tx1"/>
                          </a:solidFill>
                          <a:effectLst/>
                          <a:latin typeface="+mn-ea"/>
                          <a:ea typeface="+mn-ea"/>
                        </a:rPr>
                        <a:t>％</a:t>
                      </a:r>
                    </a:p>
                    <a:p>
                      <a:pPr algn="ctr" fontAlgn="auto">
                        <a:lnSpc>
                          <a:spcPts val="1600"/>
                        </a:lnSpc>
                        <a:spcAft>
                          <a:spcPts val="0"/>
                        </a:spcAft>
                      </a:pPr>
                      <a:r>
                        <a:rPr lang="ja-JP" altLang="ja-JP" sz="1200" b="1" dirty="0">
                          <a:solidFill>
                            <a:schemeClr val="tx1"/>
                          </a:solidFill>
                          <a:effectLst/>
                          <a:latin typeface="+mn-ea"/>
                          <a:ea typeface="+mn-ea"/>
                        </a:rPr>
                        <a:t>【平成</a:t>
                      </a:r>
                      <a:r>
                        <a:rPr lang="en-US" altLang="ja-JP" sz="1200" b="1" dirty="0">
                          <a:solidFill>
                            <a:schemeClr val="tx1"/>
                          </a:solidFill>
                          <a:effectLst/>
                          <a:latin typeface="+mn-ea"/>
                          <a:ea typeface="+mn-ea"/>
                        </a:rPr>
                        <a:t>28</a:t>
                      </a:r>
                      <a:r>
                        <a:rPr lang="ja-JP" altLang="ja-JP" sz="1200" b="1" dirty="0">
                          <a:solidFill>
                            <a:schemeClr val="tx1"/>
                          </a:solidFill>
                          <a:effectLst/>
                          <a:latin typeface="+mn-ea"/>
                          <a:ea typeface="+mn-ea"/>
                        </a:rPr>
                        <a:t>（</a:t>
                      </a:r>
                      <a:r>
                        <a:rPr lang="en-US" altLang="ja-JP" sz="1200" b="1" dirty="0">
                          <a:solidFill>
                            <a:schemeClr val="tx1"/>
                          </a:solidFill>
                          <a:effectLst/>
                          <a:latin typeface="+mn-ea"/>
                          <a:ea typeface="+mn-ea"/>
                        </a:rPr>
                        <a:t>2016</a:t>
                      </a:r>
                      <a:r>
                        <a:rPr lang="ja-JP" altLang="ja-JP" sz="1200" b="1" dirty="0">
                          <a:solidFill>
                            <a:schemeClr val="tx1"/>
                          </a:solidFill>
                          <a:effectLst/>
                          <a:latin typeface="+mn-ea"/>
                          <a:ea typeface="+mn-ea"/>
                        </a:rPr>
                        <a:t>）年】</a:t>
                      </a:r>
                      <a:endParaRPr lang="ja-JP" alt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solidFill>
                            <a:schemeClr val="tx1"/>
                          </a:solidFill>
                          <a:effectLst/>
                          <a:latin typeface="游ゴシック" panose="020B0400000000000000" pitchFamily="50" charset="-128"/>
                          <a:ea typeface="+mn-ea"/>
                        </a:rPr>
                        <a:t>70.0</a:t>
                      </a:r>
                      <a:r>
                        <a:rPr lang="ja-JP" altLang="ja-JP" sz="1200" b="1" baseline="0" dirty="0">
                          <a:solidFill>
                            <a:schemeClr val="tx1"/>
                          </a:solidFill>
                          <a:effectLst/>
                          <a:latin typeface="游ゴシック" panose="020B0400000000000000" pitchFamily="50" charset="-128"/>
                          <a:ea typeface="+mn-ea"/>
                        </a:rPr>
                        <a:t>％</a:t>
                      </a:r>
                    </a:p>
                    <a:p>
                      <a:pPr algn="ctr" fontAlgn="auto">
                        <a:lnSpc>
                          <a:spcPts val="1600"/>
                        </a:lnSpc>
                        <a:spcAft>
                          <a:spcPts val="0"/>
                        </a:spcAft>
                      </a:pPr>
                      <a:r>
                        <a:rPr lang="ja-JP" altLang="ja-JP" sz="1200" b="1" baseline="0" dirty="0">
                          <a:solidFill>
                            <a:schemeClr val="tx1"/>
                          </a:solidFill>
                          <a:effectLst/>
                          <a:latin typeface="游ゴシック" panose="020B0400000000000000" pitchFamily="50" charset="-128"/>
                          <a:ea typeface="+mn-ea"/>
                        </a:rPr>
                        <a:t>【</a:t>
                      </a:r>
                      <a:r>
                        <a:rPr lang="ja-JP" altLang="en-US" sz="1200" b="1" baseline="0" dirty="0">
                          <a:solidFill>
                            <a:schemeClr val="tx1"/>
                          </a:solidFill>
                          <a:effectLst/>
                          <a:latin typeface="游ゴシック" panose="020B0400000000000000" pitchFamily="50" charset="-128"/>
                          <a:ea typeface="+mn-ea"/>
                        </a:rPr>
                        <a:t>令和４</a:t>
                      </a:r>
                      <a:r>
                        <a:rPr lang="ja-JP" altLang="ja-JP" sz="1200" b="1" baseline="0" dirty="0">
                          <a:solidFill>
                            <a:schemeClr val="tx1"/>
                          </a:solidFill>
                          <a:effectLst/>
                          <a:latin typeface="游ゴシック" panose="020B0400000000000000" pitchFamily="50" charset="-128"/>
                          <a:ea typeface="+mn-ea"/>
                        </a:rPr>
                        <a:t>（</a:t>
                      </a:r>
                      <a:r>
                        <a:rPr lang="en-US" altLang="ja-JP" sz="1200" b="1" baseline="0" dirty="0">
                          <a:solidFill>
                            <a:schemeClr val="tx1"/>
                          </a:solidFill>
                          <a:effectLst/>
                          <a:latin typeface="游ゴシック" panose="020B0400000000000000" pitchFamily="50" charset="-128"/>
                          <a:ea typeface="+mn-ea"/>
                        </a:rPr>
                        <a:t>2022</a:t>
                      </a:r>
                      <a:r>
                        <a:rPr lang="ja-JP" altLang="ja-JP" sz="1200" b="1" baseline="0" dirty="0">
                          <a:solidFill>
                            <a:schemeClr val="tx1"/>
                          </a:solidFill>
                          <a:effectLst/>
                          <a:latin typeface="游ゴシック" panose="020B0400000000000000" pitchFamily="50" charset="-128"/>
                          <a:ea typeface="+mn-ea"/>
                        </a:rPr>
                        <a:t>）年】</a:t>
                      </a:r>
                      <a:endParaRPr lang="ja-JP" altLang="ja-JP" sz="1200" b="1" baseline="0" dirty="0">
                        <a:solidFill>
                          <a:schemeClr val="tx1"/>
                        </a:solidFill>
                        <a:effectLst/>
                        <a:latin typeface="游ゴシック" panose="020B0400000000000000" pitchFamily="50" charset="-128"/>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200" b="1" dirty="0">
                          <a:solidFill>
                            <a:schemeClr val="dk1"/>
                          </a:solidFill>
                          <a:effectLst/>
                          <a:latin typeface="+mn-ea"/>
                          <a:ea typeface="+mn-ea"/>
                          <a:cs typeface="+mn-cs"/>
                        </a:rPr>
                        <a:t>75</a:t>
                      </a:r>
                      <a:r>
                        <a:rPr lang="ja-JP" altLang="en-US" sz="1200" b="1" dirty="0">
                          <a:solidFill>
                            <a:schemeClr val="dk1"/>
                          </a:solidFill>
                          <a:effectLst/>
                          <a:latin typeface="+mn-ea"/>
                          <a:ea typeface="+mn-ea"/>
                          <a:cs typeface="+mn-cs"/>
                        </a:rPr>
                        <a:t>％以上</a:t>
                      </a:r>
                      <a:endParaRPr lang="ja-JP" alt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08162636"/>
                  </a:ext>
                </a:extLst>
              </a:tr>
            </a:tbl>
          </a:graphicData>
        </a:graphic>
      </p:graphicFrame>
      <p:sp>
        <p:nvSpPr>
          <p:cNvPr id="15" name="正方形/長方形 14"/>
          <p:cNvSpPr/>
          <p:nvPr/>
        </p:nvSpPr>
        <p:spPr>
          <a:xfrm>
            <a:off x="151579" y="868874"/>
            <a:ext cx="7657107" cy="605294"/>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（５）歯科健診を受診することが困難など</a:t>
            </a:r>
            <a:endParaRPr kumimoji="1" lang="en-US" altLang="ja-JP" sz="2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endParaRPr>
          </a:p>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dirty="0">
                <a:ln w="0"/>
                <a:solidFill>
                  <a:prstClr val="white"/>
                </a:solidFill>
                <a:effectLst>
                  <a:outerShdw blurRad="38100" dist="19050" dir="2700000" algn="tl" rotWithShape="0">
                    <a:prstClr val="black">
                      <a:alpha val="40000"/>
                    </a:prstClr>
                  </a:outerShdw>
                </a:effectLst>
                <a:latin typeface="游ゴシック" panose="020B0400000000000000" pitchFamily="50" charset="-128"/>
                <a:ea typeface="游ゴシック" panose="020B0400000000000000" pitchFamily="50" charset="-128"/>
              </a:rPr>
              <a:t>　　　</a:t>
            </a:r>
            <a:r>
              <a:rPr kumimoji="1" lang="ja-JP" altLang="en-US" sz="2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配慮の必要な人</a:t>
            </a:r>
            <a:r>
              <a:rPr kumimoji="1" lang="en-US" altLang="ja-JP" sz="2000" b="1" dirty="0">
                <a:ln w="0"/>
                <a:solidFill>
                  <a:prstClr val="white"/>
                </a:solidFill>
                <a:effectLst>
                  <a:outerShdw blurRad="38100" dist="19050" dir="2700000" algn="tl" rotWithShape="0">
                    <a:prstClr val="black">
                      <a:alpha val="40000"/>
                    </a:prstClr>
                  </a:outerShdw>
                </a:effectLst>
                <a:latin typeface="游ゴシック" panose="020B0400000000000000" pitchFamily="50" charset="-128"/>
                <a:ea typeface="游ゴシック" panose="020B0400000000000000" pitchFamily="50" charset="-128"/>
              </a:rPr>
              <a:t>  </a:t>
            </a:r>
            <a:r>
              <a:rPr kumimoji="1" lang="en-US" altLang="ja-JP" sz="2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a:t>
            </a:r>
            <a:r>
              <a:rPr kumimoji="1" lang="ja-JP" altLang="en-US" sz="2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要介護者、障がい児者</a:t>
            </a:r>
            <a:r>
              <a:rPr kumimoji="1" lang="en-US" altLang="ja-JP" sz="2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a:t>
            </a:r>
            <a:r>
              <a:rPr kumimoji="1" lang="ja-JP" altLang="en-US" sz="2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　　　  </a:t>
            </a:r>
            <a:r>
              <a:rPr kumimoji="1" lang="ja-JP" altLang="en-US" sz="16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計画</a:t>
            </a:r>
            <a:r>
              <a:rPr kumimoji="1" lang="en-US" altLang="ja-JP" sz="16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P.31</a:t>
            </a:r>
            <a:endParaRPr kumimoji="1" lang="en-US" altLang="ja-JP"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11" name="正方形/長方形 10"/>
          <p:cNvSpPr/>
          <p:nvPr/>
        </p:nvSpPr>
        <p:spPr>
          <a:xfrm>
            <a:off x="376959" y="1986255"/>
            <a:ext cx="3240000" cy="288000"/>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prstClr val="black"/>
                </a:solidFill>
                <a:effectLst/>
                <a:uLnTx/>
                <a:uFillTx/>
                <a:latin typeface="+mn-ea"/>
                <a:cs typeface="+mn-cs"/>
              </a:rPr>
              <a:t>【</a:t>
            </a:r>
            <a:r>
              <a:rPr kumimoji="0" lang="ja-JP" altLang="en-US" sz="1600" b="1" i="0" u="none" strike="noStrike" kern="1200" cap="none" spc="0" normalizeH="0" baseline="0" noProof="0" dirty="0">
                <a:ln>
                  <a:noFill/>
                </a:ln>
                <a:solidFill>
                  <a:prstClr val="black"/>
                </a:solidFill>
                <a:effectLst/>
                <a:uLnTx/>
                <a:uFillTx/>
                <a:latin typeface="+mn-ea"/>
                <a:cs typeface="+mn-cs"/>
              </a:rPr>
              <a:t>府民の行動目標</a:t>
            </a:r>
            <a:r>
              <a:rPr kumimoji="0" lang="en-US" altLang="ja-JP" sz="1600" b="1" i="0" u="none" strike="noStrike" kern="1200" cap="none" spc="0" normalizeH="0" baseline="0" noProof="0" dirty="0">
                <a:ln>
                  <a:noFill/>
                </a:ln>
                <a:solidFill>
                  <a:prstClr val="black"/>
                </a:solidFill>
                <a:effectLst/>
                <a:uLnTx/>
                <a:uFillTx/>
                <a:latin typeface="+mn-ea"/>
                <a:cs typeface="+mn-cs"/>
              </a:rPr>
              <a:t>】</a:t>
            </a:r>
            <a:endParaRPr kumimoji="0" lang="ja-JP" altLang="en-US" sz="1600" b="1" i="0" u="none" strike="noStrike" kern="1200" cap="none" spc="0" normalizeH="0" baseline="0" noProof="0" dirty="0">
              <a:ln>
                <a:noFill/>
              </a:ln>
              <a:solidFill>
                <a:prstClr val="black"/>
              </a:solidFill>
              <a:effectLst/>
              <a:uLnTx/>
              <a:uFillTx/>
              <a:latin typeface="+mn-ea"/>
              <a:cs typeface="+mn-cs"/>
            </a:endParaRPr>
          </a:p>
        </p:txBody>
      </p:sp>
      <p:sp>
        <p:nvSpPr>
          <p:cNvPr id="12" name="正方形/長方形 11"/>
          <p:cNvSpPr/>
          <p:nvPr/>
        </p:nvSpPr>
        <p:spPr>
          <a:xfrm>
            <a:off x="530346" y="2225560"/>
            <a:ext cx="8856000" cy="1082584"/>
          </a:xfrm>
          <a:prstGeom prst="rect">
            <a:avLst/>
          </a:prstGeom>
        </p:spPr>
        <p:txBody>
          <a:bodyPr wrap="square" lIns="36000" tIns="72000" rIns="36000" bIns="36000">
            <a:noAutofit/>
          </a:bodyPr>
          <a:lstStyle/>
          <a:p>
            <a:pPr lvl="0">
              <a:defRPr/>
            </a:pPr>
            <a:r>
              <a:rPr lang="ja-JP" altLang="en-US" sz="1200" dirty="0">
                <a:solidFill>
                  <a:prstClr val="black"/>
                </a:solidFill>
                <a:latin typeface="+mn-ea"/>
              </a:rPr>
              <a:t>▽家庭や施設などにおいて、歯間部清掃用器具（デンタルフロス、歯間ブラシ等）を使ったセルフケア（歯と口の清掃）を</a:t>
            </a:r>
            <a:endParaRPr lang="en-US" altLang="ja-JP" sz="1200" dirty="0">
              <a:solidFill>
                <a:prstClr val="black"/>
              </a:solidFill>
              <a:latin typeface="+mn-ea"/>
            </a:endParaRPr>
          </a:p>
          <a:p>
            <a:pPr lvl="0">
              <a:defRPr/>
            </a:pPr>
            <a:r>
              <a:rPr lang="ja-JP" altLang="en-US" sz="1200" dirty="0">
                <a:solidFill>
                  <a:prstClr val="black"/>
                </a:solidFill>
                <a:latin typeface="+mn-ea"/>
              </a:rPr>
              <a:t>　行います。</a:t>
            </a:r>
            <a:endParaRPr kumimoji="0" lang="en-US" altLang="ja-JP" sz="1200" i="0" u="none" strike="noStrike" kern="1200" cap="none" spc="0" normalizeH="0" baseline="0" noProof="0" dirty="0">
              <a:ln>
                <a:noFill/>
              </a:ln>
              <a:solidFill>
                <a:prstClr val="black"/>
              </a:solidFill>
              <a:effectLst/>
              <a:uLnTx/>
              <a:uFillTx/>
              <a:latin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600" i="0" u="none" strike="noStrike" kern="1200" cap="none" spc="0" normalizeH="0" baseline="0" noProof="0" dirty="0">
              <a:ln>
                <a:noFill/>
              </a:ln>
              <a:solidFill>
                <a:prstClr val="black"/>
              </a:solidFill>
              <a:effectLst/>
              <a:uLnTx/>
              <a:uFillTx/>
              <a:latin typeface="+mn-ea"/>
              <a:cs typeface="+mn-cs"/>
            </a:endParaRPr>
          </a:p>
          <a:p>
            <a:pPr lvl="0">
              <a:defRPr/>
            </a:pPr>
            <a:r>
              <a:rPr lang="ja-JP" altLang="en-US" sz="1200" dirty="0">
                <a:solidFill>
                  <a:prstClr val="black"/>
                </a:solidFill>
                <a:latin typeface="+mn-ea"/>
              </a:rPr>
              <a:t>▽定期的に歯科健診を受診します。</a:t>
            </a:r>
            <a:endParaRPr lang="en-US" altLang="ja-JP" sz="1200" dirty="0">
              <a:solidFill>
                <a:prstClr val="black"/>
              </a:solidFill>
              <a:latin typeface="+mn-ea"/>
            </a:endParaRPr>
          </a:p>
          <a:p>
            <a:pPr lvl="0">
              <a:defRPr/>
            </a:pPr>
            <a:endParaRPr lang="en-US" altLang="ja-JP" sz="600" dirty="0">
              <a:solidFill>
                <a:prstClr val="black"/>
              </a:solidFill>
              <a:latin typeface="+mn-ea"/>
            </a:endParaRPr>
          </a:p>
          <a:p>
            <a:pPr lvl="0">
              <a:defRPr/>
            </a:pPr>
            <a:r>
              <a:rPr lang="ja-JP" altLang="en-US" sz="1200" dirty="0">
                <a:solidFill>
                  <a:prstClr val="black"/>
                </a:solidFill>
                <a:latin typeface="+mn-ea"/>
              </a:rPr>
              <a:t>▽かかりつけ歯科医をもちます。</a:t>
            </a:r>
            <a:endParaRPr lang="en-US" altLang="ja-JP" sz="1200" dirty="0">
              <a:solidFill>
                <a:prstClr val="black"/>
              </a:solidFill>
              <a:latin typeface="+mn-ea"/>
            </a:endParaRPr>
          </a:p>
        </p:txBody>
      </p:sp>
      <p:sp>
        <p:nvSpPr>
          <p:cNvPr id="14" name="角丸四角形 13"/>
          <p:cNvSpPr/>
          <p:nvPr/>
        </p:nvSpPr>
        <p:spPr>
          <a:xfrm>
            <a:off x="376959" y="1986255"/>
            <a:ext cx="9144000" cy="4501042"/>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i="0" u="none" strike="noStrike" kern="1200" cap="none" spc="0" normalizeH="0" baseline="0" noProof="0" dirty="0">
              <a:ln>
                <a:noFill/>
              </a:ln>
              <a:solidFill>
                <a:prstClr val="white"/>
              </a:solidFill>
              <a:effectLst/>
              <a:uLnTx/>
              <a:uFillTx/>
              <a:latin typeface="+mn-ea"/>
              <a:cs typeface="+mn-cs"/>
            </a:endParaRPr>
          </a:p>
        </p:txBody>
      </p:sp>
      <p:sp>
        <p:nvSpPr>
          <p:cNvPr id="16" name="角丸四角形 15"/>
          <p:cNvSpPr/>
          <p:nvPr/>
        </p:nvSpPr>
        <p:spPr>
          <a:xfrm>
            <a:off x="376959" y="1557955"/>
            <a:ext cx="2088000" cy="432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n-ea"/>
                <a:cs typeface="+mn-cs"/>
              </a:rPr>
              <a:t>みんなでめざす目標</a:t>
            </a:r>
          </a:p>
        </p:txBody>
      </p:sp>
      <p:sp>
        <p:nvSpPr>
          <p:cNvPr id="17" name="角丸四角形 16"/>
          <p:cNvSpPr/>
          <p:nvPr/>
        </p:nvSpPr>
        <p:spPr>
          <a:xfrm>
            <a:off x="2459962" y="1552867"/>
            <a:ext cx="7056000" cy="432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lvl="0" algn="ctr">
              <a:lnSpc>
                <a:spcPts val="2000"/>
              </a:lnSpc>
              <a:defRPr/>
            </a:pPr>
            <a:r>
              <a:rPr kumimoji="1" lang="ja-JP" altLang="en-US" sz="1600" b="1" dirty="0">
                <a:solidFill>
                  <a:prstClr val="black"/>
                </a:solidFill>
                <a:latin typeface="+mn-ea"/>
              </a:rPr>
              <a:t>むし歯、歯周治療が必要な府民を減らします</a:t>
            </a:r>
          </a:p>
        </p:txBody>
      </p:sp>
      <p:sp>
        <p:nvSpPr>
          <p:cNvPr id="18" name="正方形/長方形 17"/>
          <p:cNvSpPr/>
          <p:nvPr/>
        </p:nvSpPr>
        <p:spPr>
          <a:xfrm>
            <a:off x="376959" y="4121525"/>
            <a:ext cx="5599428" cy="348481"/>
          </a:xfrm>
          <a:prstGeom prst="rect">
            <a:avLst/>
          </a:prstGeom>
        </p:spPr>
        <p:txBody>
          <a:bodyPr wrap="square" lIns="36000" tIns="72000" rIns="36000" bIns="36000" anchor="ctr">
            <a:noAutofit/>
          </a:bodyPr>
          <a:lstStyle/>
          <a:p>
            <a:pPr lvl="0">
              <a:defRPr/>
            </a:pPr>
            <a:r>
              <a:rPr kumimoji="0" lang="en-US" altLang="ja-JP" sz="1600" b="1" i="0" u="none" strike="noStrike" kern="1200" cap="none" spc="0" normalizeH="0" baseline="0" noProof="0" dirty="0">
                <a:ln>
                  <a:noFill/>
                </a:ln>
                <a:solidFill>
                  <a:prstClr val="black"/>
                </a:solidFill>
                <a:effectLst/>
                <a:uLnTx/>
                <a:uFillTx/>
                <a:latin typeface="+mn-ea"/>
              </a:rPr>
              <a:t>【</a:t>
            </a:r>
            <a:r>
              <a:rPr lang="ja-JP" altLang="en-US" sz="1600" b="1" dirty="0">
                <a:solidFill>
                  <a:prstClr val="black"/>
                </a:solidFill>
                <a:latin typeface="+mn-ea"/>
              </a:rPr>
              <a:t>第</a:t>
            </a:r>
            <a:r>
              <a:rPr lang="en-US" altLang="ja-JP" sz="1600" b="1" dirty="0">
                <a:solidFill>
                  <a:prstClr val="black"/>
                </a:solidFill>
                <a:latin typeface="+mn-ea"/>
              </a:rPr>
              <a:t>2</a:t>
            </a:r>
            <a:r>
              <a:rPr lang="ja-JP" altLang="en-US" sz="1600" b="1" dirty="0">
                <a:solidFill>
                  <a:prstClr val="black"/>
                </a:solidFill>
                <a:latin typeface="+mn-ea"/>
              </a:rPr>
              <a:t>次大阪府歯科口腔保健計画における数値</a:t>
            </a:r>
            <a:r>
              <a:rPr kumimoji="0" lang="ja-JP" altLang="en-US" sz="1600" b="1" i="0" u="none" strike="noStrike" kern="1200" cap="none" spc="0" normalizeH="0" baseline="0" noProof="0" dirty="0">
                <a:ln>
                  <a:noFill/>
                </a:ln>
                <a:solidFill>
                  <a:prstClr val="black"/>
                </a:solidFill>
                <a:effectLst/>
                <a:uLnTx/>
                <a:uFillTx/>
                <a:latin typeface="+mn-ea"/>
              </a:rPr>
              <a:t>目標</a:t>
            </a:r>
            <a:r>
              <a:rPr kumimoji="0" lang="en-US" altLang="ja-JP" sz="1600" b="1" i="0" u="none" strike="noStrike" kern="1200" cap="none" spc="0" normalizeH="0" baseline="0" noProof="0" dirty="0">
                <a:ln>
                  <a:noFill/>
                </a:ln>
                <a:solidFill>
                  <a:prstClr val="black"/>
                </a:solidFill>
                <a:effectLst/>
                <a:uLnTx/>
                <a:uFillTx/>
                <a:latin typeface="+mn-ea"/>
              </a:rPr>
              <a:t>】</a:t>
            </a:r>
            <a:endParaRPr kumimoji="0" lang="ja-JP" altLang="en-US" sz="1600" b="1" i="0" u="none" strike="noStrike" kern="1200" cap="none" spc="0" normalizeH="0" baseline="0" noProof="0" dirty="0">
              <a:ln>
                <a:noFill/>
              </a:ln>
              <a:solidFill>
                <a:prstClr val="black"/>
              </a:solidFill>
              <a:effectLst/>
              <a:uLnTx/>
              <a:uFillTx/>
              <a:latin typeface="+mn-ea"/>
            </a:endParaRP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52</a:t>
            </a:fld>
            <a:endParaRPr kumimoji="1" lang="ja-JP" altLang="en-US"/>
          </a:p>
        </p:txBody>
      </p:sp>
      <p:sp>
        <p:nvSpPr>
          <p:cNvPr id="13" name="正方形/長方形 12"/>
          <p:cNvSpPr/>
          <p:nvPr/>
        </p:nvSpPr>
        <p:spPr>
          <a:xfrm>
            <a:off x="382272" y="3223231"/>
            <a:ext cx="5599428" cy="348481"/>
          </a:xfrm>
          <a:prstGeom prst="rect">
            <a:avLst/>
          </a:prstGeom>
        </p:spPr>
        <p:txBody>
          <a:bodyPr wrap="square" lIns="36000" tIns="72000" rIns="36000" bIns="36000" anchor="ctr">
            <a:noAutofit/>
          </a:bodyPr>
          <a:lstStyle/>
          <a:p>
            <a:pPr lvl="0">
              <a:defRPr/>
            </a:pPr>
            <a:r>
              <a:rPr kumimoji="0" lang="en-US" altLang="ja-JP" sz="1600" b="1" i="0" u="none" strike="noStrike" kern="1200" cap="none" spc="0" normalizeH="0" baseline="0" noProof="0" dirty="0">
                <a:ln>
                  <a:noFill/>
                </a:ln>
                <a:solidFill>
                  <a:prstClr val="black"/>
                </a:solidFill>
                <a:effectLst/>
                <a:uLnTx/>
                <a:uFillTx/>
                <a:latin typeface="+mn-ea"/>
              </a:rPr>
              <a:t>【</a:t>
            </a:r>
            <a:r>
              <a:rPr lang="ja-JP" altLang="en-US" sz="1600" b="1" noProof="0" dirty="0">
                <a:solidFill>
                  <a:prstClr val="black"/>
                </a:solidFill>
                <a:latin typeface="+mn-ea"/>
              </a:rPr>
              <a:t>具体的な取組</a:t>
            </a:r>
            <a:r>
              <a:rPr kumimoji="0" lang="en-US" altLang="ja-JP" sz="1600" b="1" i="0" u="none" strike="noStrike" kern="1200" cap="none" spc="0" normalizeH="0" baseline="0" noProof="0" dirty="0">
                <a:ln>
                  <a:noFill/>
                </a:ln>
                <a:solidFill>
                  <a:prstClr val="black"/>
                </a:solidFill>
                <a:effectLst/>
                <a:uLnTx/>
                <a:uFillTx/>
                <a:latin typeface="+mn-ea"/>
              </a:rPr>
              <a:t>】</a:t>
            </a:r>
            <a:endParaRPr kumimoji="0" lang="ja-JP" altLang="en-US" sz="1600" b="1" i="0" u="none" strike="noStrike" kern="1200" cap="none" spc="0" normalizeH="0" baseline="0" noProof="0" dirty="0">
              <a:ln>
                <a:noFill/>
              </a:ln>
              <a:solidFill>
                <a:prstClr val="black"/>
              </a:solidFill>
              <a:effectLst/>
              <a:uLnTx/>
              <a:uFillTx/>
              <a:latin typeface="+mn-ea"/>
            </a:endParaRPr>
          </a:p>
        </p:txBody>
      </p:sp>
      <p:sp>
        <p:nvSpPr>
          <p:cNvPr id="20" name="正方形/長方形 19"/>
          <p:cNvSpPr/>
          <p:nvPr/>
        </p:nvSpPr>
        <p:spPr>
          <a:xfrm>
            <a:off x="530346" y="3496121"/>
            <a:ext cx="8856000" cy="714451"/>
          </a:xfrm>
          <a:prstGeom prst="rect">
            <a:avLst/>
          </a:prstGeom>
        </p:spPr>
        <p:txBody>
          <a:bodyPr wrap="square" lIns="36000" tIns="72000" rIns="36000" bIns="36000">
            <a:noAutofit/>
          </a:bodyPr>
          <a:lstStyle/>
          <a:p>
            <a:pPr lvl="0">
              <a:defRPr/>
            </a:pPr>
            <a:r>
              <a:rPr lang="ja-JP" altLang="en-US" sz="1200" dirty="0">
                <a:solidFill>
                  <a:prstClr val="black"/>
                </a:solidFill>
                <a:latin typeface="+mn-ea"/>
              </a:rPr>
              <a:t>▽歯科疾患の予防（むし歯予防、歯周病予防）</a:t>
            </a:r>
            <a:endParaRPr lang="en-US" altLang="ja-JP" sz="1200" dirty="0">
              <a:solidFill>
                <a:prstClr val="black"/>
              </a:solidFill>
              <a:latin typeface="+mn-ea"/>
            </a:endParaRPr>
          </a:p>
          <a:p>
            <a:pPr lvl="0">
              <a:defRPr/>
            </a:pPr>
            <a:endParaRPr lang="en-US" altLang="ja-JP" sz="600" dirty="0">
              <a:solidFill>
                <a:prstClr val="black"/>
              </a:solidFill>
              <a:latin typeface="+mn-ea"/>
            </a:endParaRPr>
          </a:p>
          <a:p>
            <a:pPr lvl="0">
              <a:defRPr/>
            </a:pPr>
            <a:r>
              <a:rPr lang="ja-JP" altLang="en-US" sz="1200" dirty="0">
                <a:solidFill>
                  <a:prstClr val="black"/>
                </a:solidFill>
                <a:latin typeface="+mn-ea"/>
              </a:rPr>
              <a:t>▽早期発見の推進（定期的な歯科健診、かかりつけ歯科医）</a:t>
            </a:r>
            <a:endParaRPr lang="en-US" altLang="ja-JP" sz="600" dirty="0">
              <a:solidFill>
                <a:prstClr val="black"/>
              </a:solidFill>
              <a:latin typeface="+mn-ea"/>
            </a:endParaRPr>
          </a:p>
        </p:txBody>
      </p:sp>
    </p:spTree>
    <p:extLst>
      <p:ext uri="{BB962C8B-B14F-4D97-AF65-F5344CB8AC3E}">
        <p14:creationId xmlns:p14="http://schemas.microsoft.com/office/powerpoint/2010/main" val="30724355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nvGraphicFramePr>
        <p:xfrm>
          <a:off x="559557" y="462954"/>
          <a:ext cx="8814337" cy="5959333"/>
        </p:xfrm>
        <a:graphic>
          <a:graphicData uri="http://schemas.openxmlformats.org/drawingml/2006/table">
            <a:tbl>
              <a:tblPr firstRow="1" bandRow="1">
                <a:tableStyleId>{5C22544A-7EE6-4342-B048-85BDC9FD1C3A}</a:tableStyleId>
              </a:tblPr>
              <a:tblGrid>
                <a:gridCol w="1110177">
                  <a:extLst>
                    <a:ext uri="{9D8B030D-6E8A-4147-A177-3AD203B41FA5}">
                      <a16:colId xmlns:a16="http://schemas.microsoft.com/office/drawing/2014/main" val="3795206225"/>
                    </a:ext>
                  </a:extLst>
                </a:gridCol>
                <a:gridCol w="7704160">
                  <a:extLst>
                    <a:ext uri="{9D8B030D-6E8A-4147-A177-3AD203B41FA5}">
                      <a16:colId xmlns:a16="http://schemas.microsoft.com/office/drawing/2014/main" val="1328953327"/>
                    </a:ext>
                  </a:extLst>
                </a:gridCol>
              </a:tblGrid>
              <a:tr h="7603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rPr>
                        <a:t>現状･課題</a:t>
                      </a:r>
                      <a:endParaRPr kumimoji="1" lang="ja-JP" altLang="en-US"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rPr>
                        <a:t>・定期的な歯科健診を実施する施設の充実が必要</a:t>
                      </a:r>
                      <a:endParaRPr kumimoji="1" lang="en-US" altLang="ja-JP" sz="1100" b="0" dirty="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rPr>
                        <a:t>・特別な配慮や支援を必要とする人の歯と口の健康づくりは、生涯にわたる健康づくりの基礎として、また生活の自立、</a:t>
                      </a:r>
                      <a:endParaRPr kumimoji="1" lang="en-US" altLang="ja-JP" sz="1100" b="0" dirty="0">
                        <a:solidFill>
                          <a:schemeClr val="tx1"/>
                        </a:solidFill>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dirty="0">
                          <a:solidFill>
                            <a:schemeClr val="tx1"/>
                          </a:solidFill>
                        </a:rPr>
                        <a:t>　生活の質の向上や社会参加の視点から重要</a:t>
                      </a:r>
                      <a:endParaRPr kumimoji="1" lang="en-US" altLang="ja-JP"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r h="760397">
                <a:tc>
                  <a:txBody>
                    <a:bodyPr/>
                    <a:lstStyle/>
                    <a:p>
                      <a:r>
                        <a:rPr kumimoji="1" lang="ja-JP" altLang="en-US" sz="1600" b="0" dirty="0">
                          <a:solidFill>
                            <a:schemeClr val="bg1"/>
                          </a:solidFill>
                        </a:rPr>
                        <a:t>本年度の     </a:t>
                      </a:r>
                      <a:endParaRPr kumimoji="1" lang="en-US" altLang="ja-JP" sz="1600" b="0" dirty="0">
                        <a:solidFill>
                          <a:schemeClr val="bg1"/>
                        </a:solidFill>
                      </a:endParaRPr>
                    </a:p>
                    <a:p>
                      <a:r>
                        <a:rPr kumimoji="1" lang="en-US" altLang="ja-JP" sz="1600" b="0" dirty="0">
                          <a:solidFill>
                            <a:schemeClr val="bg1"/>
                          </a:solidFill>
                        </a:rPr>
                        <a:t> </a:t>
                      </a:r>
                      <a:r>
                        <a:rPr kumimoji="1" lang="ja-JP" altLang="en-US" sz="1600" b="0" dirty="0">
                          <a:solidFill>
                            <a:schemeClr val="bg1"/>
                          </a:solidFill>
                        </a:rPr>
                        <a:t>取組</a:t>
                      </a:r>
                      <a:endParaRPr kumimoji="1" lang="en-US" altLang="ja-JP" sz="1600" b="0" dirty="0">
                        <a:solidFill>
                          <a:schemeClr val="bg1"/>
                        </a:solidFill>
                      </a:endParaRPr>
                    </a:p>
                    <a:p>
                      <a:endParaRPr kumimoji="1" lang="en-US" altLang="ja-JP" sz="1600" b="0" dirty="0">
                        <a:solidFill>
                          <a:schemeClr val="bg1"/>
                        </a:solidFill>
                      </a:endParaRPr>
                    </a:p>
                    <a:p>
                      <a:endParaRPr kumimoji="1" lang="en-US" altLang="ja-JP" sz="1600" b="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500"/>
                        </a:lnSpc>
                      </a:pPr>
                      <a:r>
                        <a:rPr kumimoji="1" lang="en-US" altLang="ja-JP" sz="1200" b="0" baseline="0" dirty="0">
                          <a:solidFill>
                            <a:schemeClr val="tx1"/>
                          </a:solidFill>
                          <a:latin typeface="游ゴシック" panose="020B0400000000000000" pitchFamily="50" charset="-128"/>
                        </a:rPr>
                        <a:t>《</a:t>
                      </a:r>
                      <a:r>
                        <a:rPr kumimoji="1" lang="ja-JP" altLang="en-US" sz="1200" b="0" u="sng" baseline="0" dirty="0">
                          <a:solidFill>
                            <a:schemeClr val="tx1"/>
                          </a:solidFill>
                          <a:latin typeface="游ゴシック" panose="020B0400000000000000" pitchFamily="50" charset="-128"/>
                        </a:rPr>
                        <a:t>啓発</a:t>
                      </a:r>
                      <a:r>
                        <a:rPr kumimoji="1" lang="en-US" altLang="ja-JP" sz="1200" b="0" baseline="0" dirty="0">
                          <a:solidFill>
                            <a:schemeClr val="tx1"/>
                          </a:solidFill>
                          <a:latin typeface="游ゴシック" panose="020B0400000000000000" pitchFamily="50" charset="-128"/>
                        </a:rPr>
                        <a:t>》</a:t>
                      </a:r>
                    </a:p>
                    <a:p>
                      <a:pPr>
                        <a:lnSpc>
                          <a:spcPts val="1500"/>
                        </a:lnSpc>
                      </a:pPr>
                      <a:r>
                        <a:rPr kumimoji="1" lang="ja-JP" altLang="en-US" sz="1100" b="0" baseline="0" dirty="0">
                          <a:solidFill>
                            <a:schemeClr val="tx1"/>
                          </a:solidFill>
                          <a:latin typeface="游ゴシック" panose="020B0400000000000000" pitchFamily="50" charset="-128"/>
                        </a:rPr>
                        <a:t>■</a:t>
                      </a:r>
                      <a:r>
                        <a:rPr kumimoji="1" lang="ja-JP" altLang="en-US" sz="1100" b="0" baseline="0" dirty="0" err="1">
                          <a:solidFill>
                            <a:schemeClr val="tx1"/>
                          </a:solidFill>
                          <a:latin typeface="游ゴシック" panose="020B0400000000000000" pitchFamily="50" charset="-128"/>
                        </a:rPr>
                        <a:t>障がい</a:t>
                      </a:r>
                      <a:r>
                        <a:rPr kumimoji="1" lang="ja-JP" altLang="en-US" sz="1100" b="0" baseline="0" dirty="0">
                          <a:solidFill>
                            <a:schemeClr val="tx1"/>
                          </a:solidFill>
                          <a:latin typeface="游ゴシック" panose="020B0400000000000000" pitchFamily="50" charset="-128"/>
                        </a:rPr>
                        <a:t>者歯科診療センターの運営を大阪府歯科医師会に委託し、保護者向け説明会を実施</a:t>
                      </a:r>
                      <a:endParaRPr kumimoji="1" lang="en-US" altLang="ja-JP" sz="1100" b="0" baseline="0" dirty="0">
                        <a:solidFill>
                          <a:schemeClr val="tx1"/>
                        </a:solidFill>
                        <a:latin typeface="游ゴシック" panose="020B0400000000000000" pitchFamily="50" charset="-128"/>
                      </a:endParaRPr>
                    </a:p>
                    <a:p>
                      <a:pPr>
                        <a:lnSpc>
                          <a:spcPts val="1500"/>
                        </a:lnSpc>
                      </a:pPr>
                      <a:r>
                        <a:rPr kumimoji="1" lang="ja-JP" altLang="en-US" sz="1100" b="0" strike="noStrike" baseline="0" dirty="0">
                          <a:solidFill>
                            <a:schemeClr val="tx1"/>
                          </a:solidFill>
                          <a:latin typeface="游ゴシック" panose="020B0400000000000000" pitchFamily="50" charset="-128"/>
                        </a:rPr>
                        <a:t>■障がい者施設職員を対象に、作成した口腔スクリーニングツールを活用した研修会を実施（６医療圏）</a:t>
                      </a:r>
                      <a:endParaRPr kumimoji="1" lang="en-US" altLang="ja-JP" sz="1100" b="0" strike="noStrike" baseline="0" dirty="0">
                        <a:solidFill>
                          <a:schemeClr val="tx1"/>
                        </a:solidFill>
                        <a:latin typeface="游ゴシック" panose="020B0400000000000000" pitchFamily="50" charset="-128"/>
                      </a:endParaRPr>
                    </a:p>
                    <a:p>
                      <a:pPr>
                        <a:lnSpc>
                          <a:spcPts val="1500"/>
                        </a:lnSpc>
                      </a:pPr>
                      <a:r>
                        <a:rPr kumimoji="1" lang="ja-JP" altLang="en-US" sz="1100" b="0" baseline="0" dirty="0">
                          <a:solidFill>
                            <a:schemeClr val="tx1"/>
                          </a:solidFill>
                          <a:latin typeface="游ゴシック" panose="020B0400000000000000" pitchFamily="50" charset="-128"/>
                        </a:rPr>
                        <a:t>■</a:t>
                      </a:r>
                      <a:r>
                        <a:rPr kumimoji="1" lang="ja-JP" altLang="en-US" sz="1000" b="0" baseline="0" dirty="0">
                          <a:solidFill>
                            <a:schemeClr val="tx1"/>
                          </a:solidFill>
                          <a:latin typeface="游ゴシック" panose="020B0400000000000000" pitchFamily="50" charset="-128"/>
                        </a:rPr>
                        <a:t>（再掲）在宅歯科ケアステーションの周知、公民連携、アスマイル、府ホームページ、啓発冊子等</a:t>
                      </a:r>
                      <a:r>
                        <a:rPr kumimoji="1" lang="ja-JP" altLang="en-US" sz="1000" b="0" strike="noStrike" baseline="0" dirty="0">
                          <a:solidFill>
                            <a:schemeClr val="tx1"/>
                          </a:solidFill>
                          <a:latin typeface="+mn-lt"/>
                        </a:rPr>
                        <a:t>、</a:t>
                      </a:r>
                      <a:endParaRPr kumimoji="1" lang="en-US" altLang="ja-JP" sz="1000" b="0" strike="noStrike" baseline="0" dirty="0">
                        <a:solidFill>
                          <a:schemeClr val="tx1"/>
                        </a:solidFill>
                        <a:latin typeface="+mn-lt"/>
                      </a:endParaRPr>
                    </a:p>
                    <a:p>
                      <a:pPr>
                        <a:lnSpc>
                          <a:spcPts val="1500"/>
                        </a:lnSpc>
                      </a:pPr>
                      <a:r>
                        <a:rPr kumimoji="1" lang="ja-JP" altLang="en-US" sz="1000" b="0" strike="noStrike" baseline="0" dirty="0">
                          <a:solidFill>
                            <a:schemeClr val="tx1"/>
                          </a:solidFill>
                          <a:latin typeface="+mn-lt"/>
                        </a:rPr>
                        <a:t>　　　　　</a:t>
                      </a:r>
                      <a:r>
                        <a:rPr kumimoji="1" lang="ja-JP" altLang="en-US" sz="1000" b="0" dirty="0">
                          <a:solidFill>
                            <a:schemeClr val="tx1"/>
                          </a:solidFill>
                        </a:rPr>
                        <a:t>８０２０推進アンバサダー養成事業</a:t>
                      </a:r>
                      <a:endParaRPr kumimoji="1" lang="en-US" altLang="ja-JP" sz="1050" b="0" baseline="0" dirty="0">
                        <a:solidFill>
                          <a:schemeClr val="tx1"/>
                        </a:solidFill>
                        <a:latin typeface="游ゴシック" panose="020B0400000000000000"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endParaRPr kumimoji="1" lang="en-US" altLang="ja-JP" sz="1050" b="0" baseline="0" dirty="0">
                        <a:solidFill>
                          <a:schemeClr val="tx1"/>
                        </a:solidFill>
                        <a:latin typeface="游ゴシック" panose="020B0400000000000000" pitchFamily="50" charset="-128"/>
                      </a:endParaRPr>
                    </a:p>
                    <a:p>
                      <a:pPr>
                        <a:lnSpc>
                          <a:spcPts val="1500"/>
                        </a:lnSpc>
                      </a:pPr>
                      <a:r>
                        <a:rPr kumimoji="1" lang="en-US" altLang="ja-JP" sz="1200" b="0" baseline="0" dirty="0">
                          <a:solidFill>
                            <a:schemeClr val="tx1"/>
                          </a:solidFill>
                          <a:latin typeface="游ゴシック" panose="020B0400000000000000" pitchFamily="50" charset="-128"/>
                        </a:rPr>
                        <a:t>《</a:t>
                      </a:r>
                      <a:r>
                        <a:rPr kumimoji="1" lang="ja-JP" altLang="en-US" sz="1200" b="0" u="sng" baseline="0" dirty="0">
                          <a:solidFill>
                            <a:schemeClr val="tx1"/>
                          </a:solidFill>
                          <a:latin typeface="游ゴシック" panose="020B0400000000000000" pitchFamily="50" charset="-128"/>
                        </a:rPr>
                        <a:t>市町村支援</a:t>
                      </a:r>
                      <a:r>
                        <a:rPr kumimoji="1" lang="en-US" altLang="ja-JP" sz="1200" b="0" baseline="0" dirty="0">
                          <a:solidFill>
                            <a:schemeClr val="tx1"/>
                          </a:solidFill>
                          <a:latin typeface="游ゴシック" panose="020B0400000000000000" pitchFamily="50" charset="-128"/>
                        </a:rPr>
                        <a:t>》</a:t>
                      </a: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baseline="0" dirty="0">
                          <a:solidFill>
                            <a:schemeClr val="tx1"/>
                          </a:solidFill>
                          <a:latin typeface="游ゴシック" panose="020B0400000000000000" pitchFamily="50" charset="-128"/>
                        </a:rPr>
                        <a:t>■</a:t>
                      </a:r>
                      <a:r>
                        <a:rPr kumimoji="1" lang="ja-JP" altLang="en-US" sz="1000" b="0" baseline="0" dirty="0">
                          <a:solidFill>
                            <a:schemeClr val="tx1"/>
                          </a:solidFill>
                          <a:latin typeface="游ゴシック" panose="020B0400000000000000" pitchFamily="50" charset="-128"/>
                        </a:rPr>
                        <a:t>（再掲）大阪府市町村歯科口腔保健実態調査により、各市町村の取組状況（障がい児者の歯科健診やフッ化物塗布等）を集約し、</a:t>
                      </a:r>
                      <a:endParaRPr kumimoji="1" lang="en-US" altLang="ja-JP" sz="1000" b="0" baseline="0" dirty="0">
                        <a:solidFill>
                          <a:schemeClr val="tx1"/>
                        </a:solidFill>
                        <a:latin typeface="游ゴシック" panose="020B0400000000000000"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00" b="0" baseline="0" dirty="0">
                          <a:solidFill>
                            <a:schemeClr val="tx1"/>
                          </a:solidFill>
                          <a:latin typeface="游ゴシック" panose="020B0400000000000000" pitchFamily="50" charset="-128"/>
                        </a:rPr>
                        <a:t>　　　　　府内市町村と共有</a:t>
                      </a:r>
                      <a:endParaRPr kumimoji="1" lang="en-US" altLang="ja-JP" sz="1000" b="0" baseline="0" dirty="0">
                        <a:solidFill>
                          <a:schemeClr val="tx1"/>
                        </a:solidFill>
                        <a:latin typeface="游ゴシック" panose="020B0400000000000000"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00" b="0" baseline="0" dirty="0">
                          <a:solidFill>
                            <a:schemeClr val="tx1"/>
                          </a:solidFill>
                          <a:latin typeface="游ゴシック" panose="020B0400000000000000" pitchFamily="50" charset="-128"/>
                        </a:rPr>
                        <a:t>　（再掲）大阪府歯科口腔保健推進連絡会、口腔保健支援センター</a:t>
                      </a:r>
                      <a:endParaRPr kumimoji="1" lang="en-US" altLang="ja-JP" sz="1000" b="0" strike="sngStrike" baseline="0" dirty="0">
                        <a:solidFill>
                          <a:schemeClr val="tx1"/>
                        </a:solidFill>
                        <a:latin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47413635"/>
                  </a:ext>
                </a:extLst>
              </a:tr>
              <a:tr h="7603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rPr>
                        <a:t>今後の</a:t>
                      </a:r>
                      <a:endParaRPr kumimoji="1" lang="en-US" altLang="ja-JP" sz="1600" b="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rPr>
                        <a:t> 取組予定</a:t>
                      </a:r>
                      <a:endParaRPr kumimoji="1" lang="ja-JP" altLang="en-US" sz="16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200" b="0" baseline="0" dirty="0">
                          <a:solidFill>
                            <a:schemeClr val="tx1"/>
                          </a:solidFill>
                          <a:latin typeface="游ゴシック" panose="020B0400000000000000" pitchFamily="50" charset="-128"/>
                          <a:ea typeface="+mn-ea"/>
                        </a:rPr>
                        <a:t>《</a:t>
                      </a:r>
                      <a:r>
                        <a:rPr kumimoji="1" lang="ja-JP" altLang="en-US" sz="1200" b="0" u="sng" baseline="0" dirty="0">
                          <a:solidFill>
                            <a:schemeClr val="tx1"/>
                          </a:solidFill>
                          <a:latin typeface="游ゴシック" panose="020B0400000000000000" pitchFamily="50" charset="-128"/>
                          <a:ea typeface="+mn-ea"/>
                        </a:rPr>
                        <a:t>課題</a:t>
                      </a:r>
                      <a:r>
                        <a:rPr kumimoji="1" lang="en-US" altLang="ja-JP" sz="1200" b="0" baseline="0" dirty="0">
                          <a:solidFill>
                            <a:schemeClr val="tx1"/>
                          </a:solidFill>
                          <a:latin typeface="游ゴシック" panose="020B0400000000000000" pitchFamily="50" charset="-128"/>
                          <a:ea typeface="+mn-ea"/>
                        </a:rPr>
                        <a:t>》</a:t>
                      </a:r>
                    </a:p>
                    <a:p>
                      <a:pPr>
                        <a:lnSpc>
                          <a:spcPts val="1500"/>
                        </a:lnSpc>
                      </a:pPr>
                      <a:r>
                        <a:rPr kumimoji="1" lang="ja-JP" altLang="en-US" sz="1100" b="0" baseline="0" dirty="0">
                          <a:solidFill>
                            <a:schemeClr val="tx1"/>
                          </a:solidFill>
                          <a:latin typeface="游ゴシック" panose="020B0400000000000000" pitchFamily="50" charset="-128"/>
                          <a:ea typeface="+mn-ea"/>
                        </a:rPr>
                        <a:t>■ホームページを閲覧するなどの自発的な動きをしない府民への働きかけ</a:t>
                      </a:r>
                      <a:endParaRPr kumimoji="1" lang="en-US" altLang="ja-JP" sz="1100" b="0" baseline="0" dirty="0">
                        <a:solidFill>
                          <a:schemeClr val="tx1"/>
                        </a:solidFill>
                        <a:latin typeface="游ゴシック" panose="020B0400000000000000" pitchFamily="50" charset="-128"/>
                        <a:ea typeface="+mn-ea"/>
                      </a:endParaRPr>
                    </a:p>
                    <a:p>
                      <a:pPr>
                        <a:lnSpc>
                          <a:spcPts val="1500"/>
                        </a:lnSpc>
                      </a:pPr>
                      <a:r>
                        <a:rPr kumimoji="1" lang="ja-JP" altLang="en-US" sz="1100" b="0" baseline="0" dirty="0">
                          <a:solidFill>
                            <a:schemeClr val="tx1"/>
                          </a:solidFill>
                          <a:latin typeface="游ゴシック" panose="020B0400000000000000" pitchFamily="50" charset="-128"/>
                          <a:ea typeface="+mn-ea"/>
                        </a:rPr>
                        <a:t>　（内容：介助者が気をつけるべき事柄、セルフケア、定期的な歯科健診、かかりつけ歯科医　等）</a:t>
                      </a:r>
                      <a:endParaRPr kumimoji="1" lang="en-US" altLang="ja-JP" sz="1100" b="0" strike="sngStrike" baseline="0" dirty="0">
                        <a:solidFill>
                          <a:schemeClr val="tx1"/>
                        </a:solidFill>
                        <a:latin typeface="游ゴシック" panose="020B0400000000000000" pitchFamily="50" charset="-128"/>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mn-ea"/>
                          <a:ea typeface="+mn-ea"/>
                        </a:rPr>
                        <a:t>■歯科保健の推進にかかる多職種との連携</a:t>
                      </a:r>
                      <a:endParaRPr kumimoji="1" lang="en-US" altLang="ja-JP" sz="1100" b="0" dirty="0">
                        <a:solidFill>
                          <a:schemeClr val="tx1"/>
                        </a:solidFill>
                        <a:latin typeface="+mn-ea"/>
                        <a:ea typeface="+mn-ea"/>
                      </a:endParaRPr>
                    </a:p>
                    <a:p>
                      <a:pPr>
                        <a:lnSpc>
                          <a:spcPts val="1500"/>
                        </a:lnSpc>
                      </a:pPr>
                      <a:endParaRPr kumimoji="1" lang="en-US" altLang="ja-JP" sz="1100" b="0" baseline="0" dirty="0">
                        <a:solidFill>
                          <a:schemeClr val="tx1"/>
                        </a:solidFill>
                        <a:latin typeface="游ゴシック" panose="020B0400000000000000" pitchFamily="50" charset="-128"/>
                        <a:ea typeface="+mn-ea"/>
                      </a:endParaRPr>
                    </a:p>
                    <a:p>
                      <a:pPr>
                        <a:lnSpc>
                          <a:spcPts val="1500"/>
                        </a:lnSpc>
                      </a:pPr>
                      <a:r>
                        <a:rPr kumimoji="1" lang="en-US" altLang="ja-JP" sz="1200" b="0" baseline="0" dirty="0">
                          <a:solidFill>
                            <a:schemeClr val="tx1"/>
                          </a:solidFill>
                          <a:latin typeface="游ゴシック" panose="020B0400000000000000" pitchFamily="50" charset="-128"/>
                          <a:ea typeface="+mn-ea"/>
                        </a:rPr>
                        <a:t>《</a:t>
                      </a:r>
                      <a:r>
                        <a:rPr kumimoji="1" lang="ja-JP" altLang="en-US" sz="1200" b="0" u="sng" baseline="0" dirty="0">
                          <a:solidFill>
                            <a:schemeClr val="tx1"/>
                          </a:solidFill>
                          <a:latin typeface="游ゴシック" panose="020B0400000000000000" pitchFamily="50" charset="-128"/>
                          <a:ea typeface="+mn-ea"/>
                        </a:rPr>
                        <a:t>次年度の取組</a:t>
                      </a:r>
                      <a:r>
                        <a:rPr kumimoji="1" lang="en-US" altLang="ja-JP" sz="1200" b="0" baseline="0" dirty="0">
                          <a:solidFill>
                            <a:schemeClr val="tx1"/>
                          </a:solidFill>
                          <a:latin typeface="游ゴシック" panose="020B0400000000000000" pitchFamily="50" charset="-128"/>
                          <a:ea typeface="+mn-ea"/>
                        </a:rPr>
                        <a:t>》</a:t>
                      </a: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baseline="0" dirty="0">
                          <a:solidFill>
                            <a:schemeClr val="tx1"/>
                          </a:solidFill>
                          <a:latin typeface="游ゴシック" panose="020B0400000000000000" pitchFamily="50" charset="-128"/>
                          <a:ea typeface="+mn-ea"/>
                        </a:rPr>
                        <a:t>■関係機関と連携し、家族や介護にあたる施設職員等に対する啓発・人材育成</a:t>
                      </a:r>
                      <a:endParaRPr kumimoji="1" lang="en-US" altLang="ja-JP" sz="1100" b="0" strike="sngStrike" baseline="0" dirty="0">
                        <a:solidFill>
                          <a:schemeClr val="tx1"/>
                        </a:solidFill>
                        <a:latin typeface="游ゴシック" panose="020B0400000000000000" pitchFamily="50" charset="-128"/>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strike="noStrike" baseline="0" dirty="0">
                          <a:solidFill>
                            <a:schemeClr val="tx1"/>
                          </a:solidFill>
                          <a:latin typeface="游ゴシック" panose="020B0400000000000000" pitchFamily="50" charset="-128"/>
                          <a:ea typeface="+mn-ea"/>
                        </a:rPr>
                        <a:t>■地域の多職種と連携して在宅療養者の経口摂取支援を行う歯科医師・歯科衛生士の育成</a:t>
                      </a:r>
                      <a:endParaRPr kumimoji="1" lang="en-US" altLang="ja-JP" sz="1100" b="0" strike="noStrike" baseline="0" dirty="0">
                        <a:solidFill>
                          <a:schemeClr val="tx1"/>
                        </a:solidFill>
                        <a:latin typeface="游ゴシック" panose="020B0400000000000000" pitchFamily="50" charset="-128"/>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baseline="0" dirty="0">
                          <a:solidFill>
                            <a:schemeClr val="tx1"/>
                          </a:solidFill>
                          <a:latin typeface="游ゴシック" panose="020B0400000000000000" pitchFamily="50" charset="-128"/>
                          <a:ea typeface="+mn-ea"/>
                        </a:rPr>
                        <a:t>■在宅歯科ケアステーションの活用促進</a:t>
                      </a:r>
                      <a:endParaRPr kumimoji="1" lang="en-US" altLang="ja-JP" sz="1100" b="0" baseline="0" dirty="0">
                        <a:solidFill>
                          <a:schemeClr val="tx1"/>
                        </a:solidFill>
                        <a:latin typeface="游ゴシック" panose="020B0400000000000000" pitchFamily="50" charset="-128"/>
                        <a:ea typeface="+mn-ea"/>
                      </a:endParaRPr>
                    </a:p>
                    <a:p>
                      <a:pPr>
                        <a:lnSpc>
                          <a:spcPts val="1500"/>
                        </a:lnSpc>
                      </a:pPr>
                      <a:r>
                        <a:rPr kumimoji="1" lang="ja-JP" altLang="en-US" sz="1100" b="0" baseline="0" dirty="0">
                          <a:solidFill>
                            <a:schemeClr val="tx1"/>
                          </a:solidFill>
                          <a:latin typeface="游ゴシック" panose="020B0400000000000000" pitchFamily="50" charset="-128"/>
                          <a:ea typeface="+mn-ea"/>
                        </a:rPr>
                        <a:t>■「アスマイル」、府の広報媒体、公民連携の枠組みを活用し、幅広い世代の府民への啓発</a:t>
                      </a:r>
                      <a:endParaRPr kumimoji="1" lang="en-US" altLang="ja-JP" sz="1100" b="0" baseline="0" dirty="0">
                        <a:solidFill>
                          <a:schemeClr val="tx1"/>
                        </a:solidFill>
                        <a:latin typeface="游ゴシック" panose="020B0400000000000000" pitchFamily="50" charset="-128"/>
                        <a:ea typeface="+mn-ea"/>
                      </a:endParaRPr>
                    </a:p>
                    <a:p>
                      <a:pPr>
                        <a:lnSpc>
                          <a:spcPts val="1500"/>
                        </a:lnSpc>
                      </a:pPr>
                      <a:r>
                        <a:rPr kumimoji="1" lang="ja-JP" altLang="en-US" sz="1100" b="0" dirty="0">
                          <a:solidFill>
                            <a:schemeClr val="tx1"/>
                          </a:solidFill>
                          <a:latin typeface="+mn-ea"/>
                          <a:ea typeface="+mn-ea"/>
                        </a:rPr>
                        <a:t>■口腔保健支援センター</a:t>
                      </a:r>
                      <a:r>
                        <a:rPr kumimoji="1" lang="ja-JP" altLang="en-US" sz="1100" b="0" strike="noStrike" dirty="0">
                          <a:solidFill>
                            <a:schemeClr val="tx1"/>
                          </a:solidFill>
                          <a:latin typeface="+mn-ea"/>
                          <a:ea typeface="+mn-ea"/>
                        </a:rPr>
                        <a:t>による市町村支援を継続</a:t>
                      </a:r>
                      <a:endParaRPr kumimoji="1" lang="en-US" altLang="ja-JP" sz="1100" b="0" strike="noStrike" dirty="0">
                        <a:solidFill>
                          <a:schemeClr val="tx1"/>
                        </a:solidFill>
                        <a:latin typeface="+mn-ea"/>
                        <a:ea typeface="+mn-ea"/>
                      </a:endParaRPr>
                    </a:p>
                    <a:p>
                      <a:pPr>
                        <a:lnSpc>
                          <a:spcPts val="1500"/>
                        </a:lnSpc>
                      </a:pPr>
                      <a:r>
                        <a:rPr kumimoji="1" lang="ja-JP" altLang="en-US" sz="1100" b="0" strike="noStrike" baseline="0" dirty="0">
                          <a:solidFill>
                            <a:schemeClr val="tx1"/>
                          </a:solidFill>
                          <a:latin typeface="游ゴシック" panose="020B0400000000000000" pitchFamily="50" charset="-128"/>
                          <a:ea typeface="+mn-ea"/>
                        </a:rPr>
                        <a:t>■</a:t>
                      </a:r>
                      <a:r>
                        <a:rPr kumimoji="1" lang="en-US" altLang="ja-JP" sz="1100" b="0" strike="noStrike" baseline="0" dirty="0">
                          <a:solidFill>
                            <a:schemeClr val="tx1"/>
                          </a:solidFill>
                          <a:latin typeface="游ゴシック" panose="020B0400000000000000" pitchFamily="50" charset="-128"/>
                          <a:ea typeface="+mn-ea"/>
                        </a:rPr>
                        <a:t>8020</a:t>
                      </a:r>
                      <a:r>
                        <a:rPr kumimoji="1" lang="ja-JP" altLang="en-US" sz="1100" b="0" strike="noStrike" baseline="0" dirty="0">
                          <a:solidFill>
                            <a:schemeClr val="tx1"/>
                          </a:solidFill>
                          <a:latin typeface="游ゴシック" panose="020B0400000000000000" pitchFamily="50" charset="-128"/>
                          <a:ea typeface="+mn-ea"/>
                        </a:rPr>
                        <a:t>推進アンバサダー養成事業による地域の取組み支援</a:t>
                      </a:r>
                      <a:endParaRPr kumimoji="1" lang="en-US" altLang="ja-JP" sz="1100" b="0" strike="noStrike" baseline="0" dirty="0">
                        <a:solidFill>
                          <a:schemeClr val="tx1"/>
                        </a:solidFill>
                        <a:latin typeface="游ゴシック" panose="020B0400000000000000" pitchFamily="50" charset="-128"/>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12278943"/>
                  </a:ext>
                </a:extLst>
              </a:tr>
              <a:tr h="7603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rPr>
                        <a:t>最終予算</a:t>
                      </a:r>
                      <a:endParaRPr kumimoji="1" lang="en-US" altLang="ja-JP" sz="1600" b="0" dirty="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baseline="0" dirty="0">
                          <a:solidFill>
                            <a:schemeClr val="bg1"/>
                          </a:solidFill>
                          <a:latin typeface="+mn-ea"/>
                          <a:ea typeface="+mn-ea"/>
                        </a:rPr>
                        <a:t>（主要事業）</a:t>
                      </a:r>
                      <a:endParaRPr kumimoji="1" lang="ja-JP" alt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457200" rtl="0" eaLnBrk="1" fontAlgn="auto" latinLnBrk="0" hangingPunct="1">
                        <a:lnSpc>
                          <a:spcPts val="1500"/>
                        </a:lnSpc>
                        <a:spcBef>
                          <a:spcPts val="0"/>
                        </a:spcBef>
                        <a:spcAft>
                          <a:spcPts val="0"/>
                        </a:spcAft>
                        <a:buClrTx/>
                        <a:buSzTx/>
                        <a:buFontTx/>
                        <a:buNone/>
                        <a:tabLst/>
                        <a:defRPr/>
                      </a:pPr>
                      <a:r>
                        <a:rPr kumimoji="1" lang="ja-JP" altLang="en-US" sz="1100" b="0" i="0" u="none" strike="noStrike" kern="1200" cap="none" spc="0" normalizeH="0" baseline="0" noProof="0" dirty="0" err="1">
                          <a:ln>
                            <a:noFill/>
                          </a:ln>
                          <a:solidFill>
                            <a:schemeClr val="tx1"/>
                          </a:solidFill>
                          <a:effectLst/>
                          <a:uLnTx/>
                          <a:uFillTx/>
                          <a:latin typeface="+mn-ea"/>
                          <a:ea typeface="+mn-ea"/>
                          <a:cs typeface="+mn-cs"/>
                        </a:rPr>
                        <a:t>障がい</a:t>
                      </a:r>
                      <a:r>
                        <a:rPr kumimoji="1" lang="ja-JP" altLang="en-US" sz="1100" b="0" i="0" u="none" strike="noStrike" kern="1200" cap="none" spc="0" normalizeH="0" baseline="0" noProof="0" dirty="0">
                          <a:ln>
                            <a:noFill/>
                          </a:ln>
                          <a:solidFill>
                            <a:schemeClr val="tx1"/>
                          </a:solidFill>
                          <a:effectLst/>
                          <a:uLnTx/>
                          <a:uFillTx/>
                          <a:latin typeface="+mn-ea"/>
                          <a:ea typeface="+mn-ea"/>
                          <a:cs typeface="+mn-cs"/>
                        </a:rPr>
                        <a:t>者歯科診療センター運営委託事業（</a:t>
                      </a:r>
                      <a:r>
                        <a:rPr kumimoji="1" lang="en-US" altLang="ja-JP" sz="1100" b="0" i="0" u="none" strike="noStrike" kern="1200" cap="none" spc="0" normalizeH="0" baseline="0" noProof="0" dirty="0">
                          <a:ln>
                            <a:noFill/>
                          </a:ln>
                          <a:solidFill>
                            <a:schemeClr val="tx1"/>
                          </a:solidFill>
                          <a:effectLst/>
                          <a:uLnTx/>
                          <a:uFillTx/>
                          <a:latin typeface="+mn-ea"/>
                          <a:ea typeface="+mn-ea"/>
                          <a:cs typeface="+mn-cs"/>
                        </a:rPr>
                        <a:t>23,968</a:t>
                      </a:r>
                      <a:r>
                        <a:rPr kumimoji="1" lang="ja-JP" altLang="en-US" sz="1100" b="0" i="0" u="none" strike="noStrike" kern="1200" cap="none" spc="0" normalizeH="0" baseline="0" noProof="0" dirty="0">
                          <a:ln>
                            <a:noFill/>
                          </a:ln>
                          <a:solidFill>
                            <a:schemeClr val="tx1"/>
                          </a:solidFill>
                          <a:effectLst/>
                          <a:uLnTx/>
                          <a:uFillTx/>
                          <a:latin typeface="+mn-ea"/>
                          <a:ea typeface="+mn-ea"/>
                          <a:cs typeface="+mn-cs"/>
                        </a:rPr>
                        <a:t>千円）、生涯歯科保健推進事業（</a:t>
                      </a:r>
                      <a:r>
                        <a:rPr kumimoji="1" lang="en-US" altLang="ja-JP" sz="1100" b="0" i="0" u="none" strike="noStrike" kern="1200" cap="none" spc="0" normalizeH="0" baseline="0" noProof="0" dirty="0">
                          <a:ln>
                            <a:noFill/>
                          </a:ln>
                          <a:solidFill>
                            <a:schemeClr val="tx1"/>
                          </a:solidFill>
                          <a:effectLst/>
                          <a:uLnTx/>
                          <a:uFillTx/>
                          <a:latin typeface="+mn-ea"/>
                          <a:ea typeface="+mn-ea"/>
                          <a:cs typeface="+mn-cs"/>
                        </a:rPr>
                        <a:t>1,809</a:t>
                      </a:r>
                      <a:r>
                        <a:rPr kumimoji="1" lang="ja-JP" altLang="en-US" sz="1100" b="0" i="0" u="none" strike="noStrike" kern="1200" cap="none" spc="0" normalizeH="0" baseline="0" noProof="0" dirty="0">
                          <a:ln>
                            <a:noFill/>
                          </a:ln>
                          <a:solidFill>
                            <a:schemeClr val="tx1"/>
                          </a:solidFill>
                          <a:effectLst/>
                          <a:uLnTx/>
                          <a:uFillTx/>
                          <a:latin typeface="+mn-ea"/>
                          <a:ea typeface="+mn-ea"/>
                          <a:cs typeface="+mn-cs"/>
                        </a:rPr>
                        <a:t>千円）、</a:t>
                      </a:r>
                      <a:endParaRPr kumimoji="1" lang="en-US" altLang="ja-JP" sz="1100" b="0" i="0" u="none" strike="noStrike" kern="1200" cap="none" spc="0" normalizeH="0" baseline="0" noProof="0" dirty="0">
                        <a:ln>
                          <a:noFill/>
                        </a:ln>
                        <a:solidFill>
                          <a:schemeClr val="tx1"/>
                        </a:solidFill>
                        <a:effectLst/>
                        <a:uLnTx/>
                        <a:uFillTx/>
                        <a:latin typeface="+mn-ea"/>
                        <a:ea typeface="+mn-ea"/>
                        <a:cs typeface="+mn-cs"/>
                      </a:endParaRPr>
                    </a:p>
                    <a:p>
                      <a:pPr marL="0" marR="0" lvl="0" indent="0" algn="l" defTabSz="457200" rtl="0" eaLnBrk="1" fontAlgn="auto" latinLnBrk="0" hangingPunct="1">
                        <a:lnSpc>
                          <a:spcPts val="15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n-ea"/>
                          <a:ea typeface="+mn-ea"/>
                          <a:cs typeface="+mn-cs"/>
                        </a:rPr>
                        <a:t>大阪府歯科口腔保健計画推進事業（</a:t>
                      </a:r>
                      <a:r>
                        <a:rPr kumimoji="1" lang="en-US" altLang="ja-JP" sz="1100" b="0" i="0" u="none" strike="noStrike" kern="1200" cap="none" spc="0" normalizeH="0" baseline="0" noProof="0" dirty="0">
                          <a:ln>
                            <a:noFill/>
                          </a:ln>
                          <a:solidFill>
                            <a:schemeClr val="tx1"/>
                          </a:solidFill>
                          <a:effectLst/>
                          <a:uLnTx/>
                          <a:uFillTx/>
                          <a:latin typeface="+mn-ea"/>
                          <a:ea typeface="+mn-ea"/>
                          <a:cs typeface="+mn-cs"/>
                        </a:rPr>
                        <a:t>5,206</a:t>
                      </a:r>
                      <a:r>
                        <a:rPr kumimoji="1" lang="ja-JP" altLang="en-US" sz="1100" b="0" i="0" u="none" strike="noStrike" kern="1200" cap="none" spc="0" normalizeH="0" baseline="0" noProof="0" dirty="0">
                          <a:ln>
                            <a:noFill/>
                          </a:ln>
                          <a:solidFill>
                            <a:schemeClr val="tx1"/>
                          </a:solidFill>
                          <a:effectLst/>
                          <a:uLnTx/>
                          <a:uFillTx/>
                          <a:latin typeface="+mn-ea"/>
                          <a:ea typeface="+mn-ea"/>
                          <a:cs typeface="+mn-cs"/>
                        </a:rPr>
                        <a:t>千円）、８０２０運動推進特別事業（</a:t>
                      </a:r>
                      <a:r>
                        <a:rPr kumimoji="1" lang="en-US" altLang="ja-JP" sz="1100" b="0" i="0" u="none" strike="noStrike" kern="1200" cap="none" spc="0" normalizeH="0" baseline="0" noProof="0" dirty="0">
                          <a:ln>
                            <a:noFill/>
                          </a:ln>
                          <a:solidFill>
                            <a:schemeClr val="tx1"/>
                          </a:solidFill>
                          <a:effectLst/>
                          <a:uLnTx/>
                          <a:uFillTx/>
                          <a:latin typeface="+mn-ea"/>
                          <a:ea typeface="+mn-ea"/>
                          <a:cs typeface="+mn-cs"/>
                        </a:rPr>
                        <a:t>2,515</a:t>
                      </a:r>
                      <a:r>
                        <a:rPr kumimoji="1" lang="ja-JP" altLang="en-US" sz="1100" b="0" i="0" u="none" strike="noStrike" kern="1200" cap="none" spc="0" normalizeH="0" baseline="0" noProof="0" dirty="0">
                          <a:ln>
                            <a:noFill/>
                          </a:ln>
                          <a:solidFill>
                            <a:schemeClr val="tx1"/>
                          </a:solidFill>
                          <a:effectLst/>
                          <a:uLnTx/>
                          <a:uFillTx/>
                          <a:latin typeface="+mn-ea"/>
                          <a:ea typeface="+mn-ea"/>
                          <a:cs typeface="+mn-cs"/>
                        </a:rPr>
                        <a:t>千円）、</a:t>
                      </a:r>
                      <a:endParaRPr kumimoji="1" lang="en-US" altLang="ja-JP" sz="1100" b="0" i="0" u="none" strike="noStrike" kern="1200" cap="none" spc="0" normalizeH="0" baseline="0" noProof="0" dirty="0">
                        <a:ln>
                          <a:noFill/>
                        </a:ln>
                        <a:solidFill>
                          <a:schemeClr val="tx1"/>
                        </a:solidFill>
                        <a:effectLst/>
                        <a:uLnTx/>
                        <a:uFillTx/>
                        <a:latin typeface="+mn-ea"/>
                        <a:ea typeface="+mn-ea"/>
                        <a:cs typeface="+mn-cs"/>
                      </a:endParaRPr>
                    </a:p>
                    <a:p>
                      <a:pPr marL="0" marR="0" lvl="0" indent="0" algn="l" defTabSz="457200" rtl="0" eaLnBrk="1" fontAlgn="auto" latinLnBrk="0" hangingPunct="1">
                        <a:lnSpc>
                          <a:spcPts val="15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n-ea"/>
                          <a:ea typeface="+mn-ea"/>
                          <a:cs typeface="+mn-cs"/>
                        </a:rPr>
                        <a:t>歯科医療サービス提供困難者への歯科保健医療推進事業（</a:t>
                      </a:r>
                      <a:r>
                        <a:rPr kumimoji="1" lang="en-US" altLang="ja-JP" sz="1100" b="0" i="0" u="none" strike="noStrike" kern="1200" cap="none" spc="0" normalizeH="0" baseline="0" noProof="0" dirty="0">
                          <a:ln>
                            <a:noFill/>
                          </a:ln>
                          <a:solidFill>
                            <a:schemeClr val="tx1"/>
                          </a:solidFill>
                          <a:effectLst/>
                          <a:uLnTx/>
                          <a:uFillTx/>
                          <a:latin typeface="+mn-ea"/>
                          <a:ea typeface="+mn-ea"/>
                          <a:cs typeface="+mn-cs"/>
                        </a:rPr>
                        <a:t>2,137</a:t>
                      </a:r>
                      <a:r>
                        <a:rPr kumimoji="1" lang="ja-JP" altLang="en-US" sz="1100" b="0" i="0" u="none" strike="noStrike" kern="1200" cap="none" spc="0" normalizeH="0" baseline="0" noProof="0" dirty="0">
                          <a:ln>
                            <a:noFill/>
                          </a:ln>
                          <a:solidFill>
                            <a:schemeClr val="tx1"/>
                          </a:solidFill>
                          <a:effectLst/>
                          <a:uLnTx/>
                          <a:uFillTx/>
                          <a:latin typeface="+mn-ea"/>
                          <a:ea typeface="+mn-ea"/>
                          <a:cs typeface="+mn-cs"/>
                        </a:rPr>
                        <a:t>千円）、新しい生活様式に対応した者口腔保健指導推進事業（</a:t>
                      </a:r>
                      <a:r>
                        <a:rPr kumimoji="1" lang="en-US" altLang="ja-JP" sz="1100" b="0" i="0" u="none" strike="noStrike" kern="1200" cap="none" spc="0" normalizeH="0" baseline="0" noProof="0" dirty="0">
                          <a:ln>
                            <a:noFill/>
                          </a:ln>
                          <a:solidFill>
                            <a:schemeClr val="tx1"/>
                          </a:solidFill>
                          <a:effectLst/>
                          <a:uLnTx/>
                          <a:uFillTx/>
                          <a:latin typeface="+mn-ea"/>
                          <a:ea typeface="+mn-ea"/>
                          <a:cs typeface="+mn-cs"/>
                        </a:rPr>
                        <a:t>6,058</a:t>
                      </a:r>
                      <a:r>
                        <a:rPr kumimoji="1" lang="ja-JP" altLang="en-US" sz="1100" b="0" i="0" u="none" strike="noStrike" kern="1200" cap="none" spc="0" normalizeH="0" baseline="0" noProof="0" dirty="0">
                          <a:ln>
                            <a:noFill/>
                          </a:ln>
                          <a:solidFill>
                            <a:schemeClr val="tx1"/>
                          </a:solidFill>
                          <a:effectLst/>
                          <a:uLnTx/>
                          <a:uFillTx/>
                          <a:latin typeface="+mn-ea"/>
                          <a:ea typeface="+mn-ea"/>
                          <a:cs typeface="+mn-cs"/>
                        </a:rPr>
                        <a:t>千円）、在宅医療ＮＳＴ連携歯科チーム育成事業（</a:t>
                      </a:r>
                      <a:r>
                        <a:rPr kumimoji="1" lang="en-US" altLang="ja-JP" sz="1100" b="0" i="0" u="none" strike="noStrike" kern="1200" cap="none" spc="0" normalizeH="0" baseline="0" noProof="0" dirty="0">
                          <a:ln>
                            <a:noFill/>
                          </a:ln>
                          <a:solidFill>
                            <a:schemeClr val="tx1"/>
                          </a:solidFill>
                          <a:effectLst/>
                          <a:uLnTx/>
                          <a:uFillTx/>
                          <a:latin typeface="+mn-ea"/>
                          <a:ea typeface="+mn-ea"/>
                          <a:cs typeface="+mn-cs"/>
                        </a:rPr>
                        <a:t>3,473</a:t>
                      </a:r>
                      <a:r>
                        <a:rPr kumimoji="1" lang="ja-JP" altLang="en-US" sz="1100" b="0" i="0" u="none" strike="noStrike" kern="1200" cap="none" spc="0" normalizeH="0" baseline="0" noProof="0" dirty="0">
                          <a:ln>
                            <a:noFill/>
                          </a:ln>
                          <a:solidFill>
                            <a:schemeClr val="tx1"/>
                          </a:solidFill>
                          <a:effectLst/>
                          <a:uLnTx/>
                          <a:uFillTx/>
                          <a:latin typeface="+mn-ea"/>
                          <a:ea typeface="+mn-ea"/>
                          <a:cs typeface="+mn-cs"/>
                        </a:rPr>
                        <a:t>千円）</a:t>
                      </a:r>
                      <a:endParaRPr kumimoji="1" lang="en-US" altLang="ja-JP" sz="1100" b="0" i="0" u="none" strike="noStrike" kern="1200" cap="none" spc="0" normalizeH="0" baseline="0" noProof="0" dirty="0">
                        <a:ln>
                          <a:noFill/>
                        </a:ln>
                        <a:solidFill>
                          <a:schemeClr val="tx1"/>
                        </a:solidFill>
                        <a:effectLst/>
                        <a:uLnTx/>
                        <a:uFillTx/>
                        <a:latin typeface="+mn-ea"/>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1878651"/>
                  </a:ext>
                </a:extLst>
              </a:tr>
            </a:tbl>
          </a:graphicData>
        </a:graphic>
      </p:graphicFrame>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53</a:t>
            </a:fld>
            <a:endParaRPr kumimoji="1" lang="ja-JP" altLang="en-US" dirty="0"/>
          </a:p>
        </p:txBody>
      </p:sp>
      <p:sp>
        <p:nvSpPr>
          <p:cNvPr id="8" name="角丸四角形 7"/>
          <p:cNvSpPr/>
          <p:nvPr/>
        </p:nvSpPr>
        <p:spPr>
          <a:xfrm>
            <a:off x="719181" y="2365362"/>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lvl="0" algn="ctr">
              <a:defRPr/>
            </a:pPr>
            <a:r>
              <a:rPr kumimoji="1" lang="ja-JP" altLang="en-US" sz="1100" b="1" spc="-100" dirty="0">
                <a:ln w="0"/>
                <a:solidFill>
                  <a:srgbClr val="193F61"/>
                </a:solidFill>
                <a:latin typeface="游ゴシック" panose="020B0400000000000000" pitchFamily="50" charset="-128"/>
              </a:rPr>
              <a:t>本年度評価</a:t>
            </a:r>
            <a:endParaRPr kumimoji="1" lang="en-US" altLang="ja-JP" sz="1100" b="1" spc="-100" dirty="0">
              <a:ln w="0"/>
              <a:solidFill>
                <a:srgbClr val="193F61"/>
              </a:solidFill>
              <a:latin typeface="游ゴシック" panose="020B0400000000000000" pitchFamily="50" charset="-128"/>
            </a:endParaRPr>
          </a:p>
          <a:p>
            <a:pPr lvl="0" algn="ctr">
              <a:defRPr/>
            </a:pPr>
            <a:endParaRPr kumimoji="1" lang="en-US" altLang="ja-JP" sz="500" b="1" spc="-100" dirty="0">
              <a:ln w="0"/>
              <a:solidFill>
                <a:srgbClr val="193F61"/>
              </a:solidFill>
              <a:latin typeface="游ゴシック" panose="020B0400000000000000" pitchFamily="50" charset="-128"/>
            </a:endParaRPr>
          </a:p>
          <a:p>
            <a:pPr lvl="0" algn="ctr">
              <a:lnSpc>
                <a:spcPts val="1600"/>
              </a:lnSpc>
              <a:defRPr/>
            </a:pPr>
            <a:r>
              <a:rPr kumimoji="1" lang="ja-JP" altLang="en-US" sz="1400" b="1" spc="-100" dirty="0">
                <a:ln w="0"/>
                <a:solidFill>
                  <a:srgbClr val="193F61"/>
                </a:solidFill>
                <a:latin typeface="游ゴシック" panose="020B0400000000000000" pitchFamily="50" charset="-128"/>
              </a:rPr>
              <a:t>概ね</a:t>
            </a:r>
            <a:endParaRPr kumimoji="1" lang="en-US" altLang="ja-JP" sz="1400" b="1" spc="-100" dirty="0">
              <a:ln w="0"/>
              <a:solidFill>
                <a:srgbClr val="193F61"/>
              </a:solidFill>
              <a:latin typeface="游ゴシック" panose="020B0400000000000000" pitchFamily="50" charset="-128"/>
            </a:endParaRPr>
          </a:p>
          <a:p>
            <a:pPr lvl="0" algn="ctr">
              <a:lnSpc>
                <a:spcPts val="1600"/>
              </a:lnSpc>
              <a:defRPr/>
            </a:pPr>
            <a:r>
              <a:rPr kumimoji="1" lang="ja-JP" altLang="en-US" sz="1400" b="1" spc="-250" dirty="0">
                <a:ln w="0"/>
                <a:solidFill>
                  <a:srgbClr val="193F61"/>
                </a:solidFill>
                <a:latin typeface="游ゴシック" panose="020B0400000000000000" pitchFamily="50" charset="-128"/>
              </a:rPr>
              <a:t>予定</a:t>
            </a:r>
            <a:r>
              <a:rPr kumimoji="1" lang="ja-JP" altLang="en-US" sz="1400" b="1" spc="-350" dirty="0">
                <a:ln w="0"/>
                <a:solidFill>
                  <a:srgbClr val="193F61"/>
                </a:solidFill>
                <a:latin typeface="游ゴシック" panose="020B0400000000000000" pitchFamily="50" charset="-128"/>
              </a:rPr>
              <a:t>どおり</a:t>
            </a:r>
          </a:p>
        </p:txBody>
      </p:sp>
    </p:spTree>
    <p:extLst>
      <p:ext uri="{BB962C8B-B14F-4D97-AF65-F5344CB8AC3E}">
        <p14:creationId xmlns:p14="http://schemas.microsoft.com/office/powerpoint/2010/main" val="35946152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1109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２　歯と口の健康づくりを支える社会環境整備　</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計画</a:t>
            </a:r>
            <a:r>
              <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P.32</a:t>
            </a:r>
            <a:endPar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7" name="正方形/長方形 6"/>
          <p:cNvSpPr/>
          <p:nvPr/>
        </p:nvSpPr>
        <p:spPr>
          <a:xfrm>
            <a:off x="382272" y="1271330"/>
            <a:ext cx="3240000" cy="288000"/>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prstClr val="black"/>
                </a:solidFill>
                <a:effectLst/>
                <a:uLnTx/>
                <a:uFillTx/>
                <a:latin typeface="+mn-ea"/>
                <a:cs typeface="+mn-cs"/>
              </a:rPr>
              <a:t>【</a:t>
            </a:r>
            <a:r>
              <a:rPr kumimoji="0" lang="ja-JP" altLang="en-US" sz="1600" b="1" i="0" u="none" strike="noStrike" kern="1200" cap="none" spc="0" normalizeH="0" baseline="0" noProof="0" dirty="0">
                <a:ln>
                  <a:noFill/>
                </a:ln>
                <a:solidFill>
                  <a:prstClr val="black"/>
                </a:solidFill>
                <a:effectLst/>
                <a:uLnTx/>
                <a:uFillTx/>
                <a:latin typeface="+mn-ea"/>
                <a:cs typeface="+mn-cs"/>
              </a:rPr>
              <a:t>府民の行動目標</a:t>
            </a:r>
            <a:r>
              <a:rPr kumimoji="0" lang="en-US" altLang="ja-JP" sz="1600" b="1" i="0" u="none" strike="noStrike" kern="1200" cap="none" spc="0" normalizeH="0" baseline="0" noProof="0" dirty="0">
                <a:ln>
                  <a:noFill/>
                </a:ln>
                <a:solidFill>
                  <a:prstClr val="black"/>
                </a:solidFill>
                <a:effectLst/>
                <a:uLnTx/>
                <a:uFillTx/>
                <a:latin typeface="+mn-ea"/>
                <a:cs typeface="+mn-cs"/>
              </a:rPr>
              <a:t>】</a:t>
            </a:r>
            <a:endParaRPr kumimoji="0" lang="ja-JP" altLang="en-US" sz="1600" b="1" i="0" u="none" strike="noStrike" kern="1200" cap="none" spc="0" normalizeH="0" baseline="0" noProof="0" dirty="0">
              <a:ln>
                <a:noFill/>
              </a:ln>
              <a:solidFill>
                <a:prstClr val="black"/>
              </a:solidFill>
              <a:effectLst/>
              <a:uLnTx/>
              <a:uFillTx/>
              <a:latin typeface="+mn-ea"/>
              <a:cs typeface="+mn-cs"/>
            </a:endParaRPr>
          </a:p>
        </p:txBody>
      </p:sp>
      <p:sp>
        <p:nvSpPr>
          <p:cNvPr id="8" name="正方形/長方形 7"/>
          <p:cNvSpPr/>
          <p:nvPr/>
        </p:nvSpPr>
        <p:spPr>
          <a:xfrm>
            <a:off x="530346" y="1582424"/>
            <a:ext cx="8856000" cy="1031951"/>
          </a:xfrm>
          <a:prstGeom prst="rect">
            <a:avLst/>
          </a:prstGeom>
        </p:spPr>
        <p:txBody>
          <a:bodyPr wrap="square" lIns="36000" tIns="72000" rIns="36000" bIns="36000">
            <a:noAutofit/>
          </a:bodyPr>
          <a:lstStyle/>
          <a:p>
            <a:pPr lvl="0">
              <a:defRPr/>
            </a:pPr>
            <a:r>
              <a:rPr lang="ja-JP" altLang="en-US" sz="1200" dirty="0">
                <a:solidFill>
                  <a:prstClr val="black"/>
                </a:solidFill>
                <a:latin typeface="+mn-ea"/>
              </a:rPr>
              <a:t>▽保健関係者の資質向上を通じて、歯科疾患の予防や早期発見、口の機能の維持向上に向けて、歯と口の健康づくりを行う府民</a:t>
            </a:r>
            <a:endParaRPr lang="en-US" altLang="ja-JP" sz="1200" dirty="0">
              <a:solidFill>
                <a:prstClr val="black"/>
              </a:solidFill>
              <a:latin typeface="+mn-ea"/>
            </a:endParaRPr>
          </a:p>
          <a:p>
            <a:pPr lvl="0">
              <a:defRPr/>
            </a:pPr>
            <a:r>
              <a:rPr lang="ja-JP" altLang="en-US" sz="1200" dirty="0">
                <a:solidFill>
                  <a:prstClr val="black"/>
                </a:solidFill>
                <a:latin typeface="+mn-ea"/>
              </a:rPr>
              <a:t>　を支援します。</a:t>
            </a:r>
            <a:endParaRPr lang="en-US" altLang="ja-JP" sz="1200" dirty="0">
              <a:solidFill>
                <a:prstClr val="black"/>
              </a:solidFill>
              <a:latin typeface="+mn-ea"/>
            </a:endParaRPr>
          </a:p>
          <a:p>
            <a:pPr lvl="0">
              <a:defRPr/>
            </a:pPr>
            <a:endParaRPr kumimoji="0" lang="en-US" altLang="ja-JP" sz="600" i="0" u="none" strike="noStrike" kern="1200" cap="none" spc="0" normalizeH="0" baseline="0" noProof="0" dirty="0">
              <a:ln>
                <a:noFill/>
              </a:ln>
              <a:solidFill>
                <a:prstClr val="black"/>
              </a:solidFill>
              <a:effectLst/>
              <a:uLnTx/>
              <a:uFillTx/>
              <a:latin typeface="+mn-ea"/>
              <a:cs typeface="+mn-cs"/>
            </a:endParaRPr>
          </a:p>
          <a:p>
            <a:pPr lvl="0">
              <a:defRPr/>
            </a:pPr>
            <a:r>
              <a:rPr lang="ja-JP" altLang="en-US" sz="1200" dirty="0">
                <a:solidFill>
                  <a:prstClr val="black"/>
                </a:solidFill>
                <a:latin typeface="+mn-ea"/>
              </a:rPr>
              <a:t>▽若い世代や働く世代などが歯科疾患の予防・早期発見等に取り組めるよう、事業者や医療保険者、関係団体、市町村など多様</a:t>
            </a:r>
            <a:endParaRPr lang="en-US" altLang="ja-JP" sz="1200" dirty="0">
              <a:solidFill>
                <a:prstClr val="black"/>
              </a:solidFill>
              <a:latin typeface="+mn-ea"/>
            </a:endParaRPr>
          </a:p>
          <a:p>
            <a:pPr lvl="0">
              <a:defRPr/>
            </a:pPr>
            <a:r>
              <a:rPr lang="ja-JP" altLang="en-US" sz="1200" dirty="0">
                <a:solidFill>
                  <a:prstClr val="black"/>
                </a:solidFill>
                <a:latin typeface="+mn-ea"/>
              </a:rPr>
              <a:t>　な主体の連携・協働した取組みを行います。</a:t>
            </a:r>
            <a:endParaRPr lang="en-US" altLang="ja-JP" sz="1200" dirty="0">
              <a:solidFill>
                <a:prstClr val="black"/>
              </a:solidFill>
              <a:latin typeface="+mn-ea"/>
            </a:endParaRPr>
          </a:p>
          <a:p>
            <a:pPr lvl="0">
              <a:defRPr/>
            </a:pPr>
            <a:endParaRPr lang="en-US" altLang="ja-JP" sz="600" dirty="0">
              <a:solidFill>
                <a:prstClr val="black"/>
              </a:solidFill>
              <a:latin typeface="+mn-ea"/>
            </a:endParaRPr>
          </a:p>
        </p:txBody>
      </p:sp>
      <p:sp>
        <p:nvSpPr>
          <p:cNvPr id="10" name="角丸四角形 9"/>
          <p:cNvSpPr/>
          <p:nvPr/>
        </p:nvSpPr>
        <p:spPr>
          <a:xfrm>
            <a:off x="376959" y="1221221"/>
            <a:ext cx="9144000" cy="240585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i="0" u="none" strike="noStrike" kern="1200" cap="none" spc="0" normalizeH="0" baseline="0" noProof="0" dirty="0">
              <a:ln>
                <a:noFill/>
              </a:ln>
              <a:solidFill>
                <a:prstClr val="white"/>
              </a:solidFill>
              <a:effectLst/>
              <a:uLnTx/>
              <a:uFillTx/>
              <a:latin typeface="+mn-ea"/>
              <a:cs typeface="+mn-cs"/>
            </a:endParaRPr>
          </a:p>
        </p:txBody>
      </p:sp>
      <p:sp>
        <p:nvSpPr>
          <p:cNvPr id="11" name="角丸四角形 10"/>
          <p:cNvSpPr/>
          <p:nvPr/>
        </p:nvSpPr>
        <p:spPr>
          <a:xfrm>
            <a:off x="376959" y="789220"/>
            <a:ext cx="2088000" cy="432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n-ea"/>
                <a:cs typeface="+mn-cs"/>
              </a:rPr>
              <a:t>みんなでめざす目標</a:t>
            </a:r>
          </a:p>
        </p:txBody>
      </p:sp>
      <p:sp>
        <p:nvSpPr>
          <p:cNvPr id="12" name="角丸四角形 11"/>
          <p:cNvSpPr/>
          <p:nvPr/>
        </p:nvSpPr>
        <p:spPr>
          <a:xfrm>
            <a:off x="2464959" y="789220"/>
            <a:ext cx="7056000" cy="432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lvl="0" algn="ctr">
              <a:lnSpc>
                <a:spcPts val="2000"/>
              </a:lnSpc>
              <a:defRPr/>
            </a:pPr>
            <a:r>
              <a:rPr kumimoji="1" lang="ja-JP" altLang="en-US" sz="1600" b="1" dirty="0">
                <a:solidFill>
                  <a:prstClr val="black"/>
                </a:solidFill>
                <a:latin typeface="+mn-ea"/>
              </a:rPr>
              <a:t>歯科疾患の予防や早期発見、口の機能の維持向上を行う府民を支援します</a:t>
            </a:r>
            <a:endParaRPr kumimoji="1" lang="ja-JP" altLang="en-US" sz="1600" b="1" i="0" u="none" strike="noStrike" kern="1200" cap="none" spc="0" normalizeH="0" baseline="0" noProof="0" dirty="0">
              <a:ln>
                <a:noFill/>
              </a:ln>
              <a:solidFill>
                <a:prstClr val="black"/>
              </a:solidFill>
              <a:effectLst/>
              <a:uLnTx/>
              <a:uFillTx/>
              <a:latin typeface="+mn-ea"/>
              <a:cs typeface="+mn-cs"/>
            </a:endParaRPr>
          </a:p>
        </p:txBody>
      </p:sp>
      <p:sp>
        <p:nvSpPr>
          <p:cNvPr id="13" name="正方形/長方形 12"/>
          <p:cNvSpPr/>
          <p:nvPr/>
        </p:nvSpPr>
        <p:spPr>
          <a:xfrm>
            <a:off x="382272" y="2448028"/>
            <a:ext cx="5599428" cy="348481"/>
          </a:xfrm>
          <a:prstGeom prst="rect">
            <a:avLst/>
          </a:prstGeom>
        </p:spPr>
        <p:txBody>
          <a:bodyPr wrap="square" lIns="36000" tIns="72000" rIns="36000" bIns="36000" anchor="ctr">
            <a:noAutofit/>
          </a:bodyPr>
          <a:lstStyle/>
          <a:p>
            <a:pPr lvl="0">
              <a:defRPr/>
            </a:pPr>
            <a:r>
              <a:rPr kumimoji="0" lang="en-US" altLang="ja-JP" sz="1600" b="1" i="0" u="none" strike="noStrike" kern="1200" cap="none" spc="0" normalizeH="0" baseline="0" noProof="0" dirty="0">
                <a:ln>
                  <a:noFill/>
                </a:ln>
                <a:solidFill>
                  <a:prstClr val="black"/>
                </a:solidFill>
                <a:effectLst/>
                <a:uLnTx/>
                <a:uFillTx/>
                <a:latin typeface="+mn-ea"/>
              </a:rPr>
              <a:t>【</a:t>
            </a:r>
            <a:r>
              <a:rPr lang="ja-JP" altLang="en-US" sz="1600" b="1" noProof="0" dirty="0">
                <a:solidFill>
                  <a:prstClr val="black"/>
                </a:solidFill>
                <a:latin typeface="+mn-ea"/>
              </a:rPr>
              <a:t>具体的な取組</a:t>
            </a:r>
            <a:r>
              <a:rPr kumimoji="0" lang="en-US" altLang="ja-JP" sz="1600" b="1" i="0" u="none" strike="noStrike" kern="1200" cap="none" spc="0" normalizeH="0" baseline="0" noProof="0" dirty="0">
                <a:ln>
                  <a:noFill/>
                </a:ln>
                <a:solidFill>
                  <a:prstClr val="black"/>
                </a:solidFill>
                <a:effectLst/>
                <a:uLnTx/>
                <a:uFillTx/>
                <a:latin typeface="+mn-ea"/>
              </a:rPr>
              <a:t>】</a:t>
            </a:r>
            <a:endParaRPr kumimoji="0" lang="ja-JP" altLang="en-US" sz="1600" b="1" i="0" u="none" strike="noStrike" kern="1200" cap="none" spc="0" normalizeH="0" baseline="0" noProof="0" dirty="0">
              <a:ln>
                <a:noFill/>
              </a:ln>
              <a:solidFill>
                <a:prstClr val="black"/>
              </a:solidFill>
              <a:effectLst/>
              <a:uLnTx/>
              <a:uFillTx/>
              <a:latin typeface="+mn-ea"/>
            </a:endParaRPr>
          </a:p>
        </p:txBody>
      </p:sp>
      <p:sp>
        <p:nvSpPr>
          <p:cNvPr id="14" name="正方形/長方形 13"/>
          <p:cNvSpPr/>
          <p:nvPr/>
        </p:nvSpPr>
        <p:spPr>
          <a:xfrm>
            <a:off x="530346" y="2795779"/>
            <a:ext cx="8856000" cy="587528"/>
          </a:xfrm>
          <a:prstGeom prst="rect">
            <a:avLst/>
          </a:prstGeom>
        </p:spPr>
        <p:txBody>
          <a:bodyPr wrap="square" lIns="36000" tIns="72000" rIns="36000" bIns="36000">
            <a:noAutofit/>
          </a:bodyPr>
          <a:lstStyle/>
          <a:p>
            <a:pPr lvl="0">
              <a:defRPr/>
            </a:pPr>
            <a:r>
              <a:rPr lang="ja-JP" altLang="en-US" sz="1200" dirty="0">
                <a:solidFill>
                  <a:prstClr val="black"/>
                </a:solidFill>
                <a:latin typeface="+mn-ea"/>
              </a:rPr>
              <a:t>▽保健関係者の資質向上</a:t>
            </a:r>
            <a:endParaRPr lang="en-US" altLang="ja-JP" sz="1200" dirty="0">
              <a:solidFill>
                <a:prstClr val="black"/>
              </a:solidFill>
              <a:latin typeface="+mn-ea"/>
            </a:endParaRPr>
          </a:p>
          <a:p>
            <a:pPr lvl="0">
              <a:defRPr/>
            </a:pPr>
            <a:endParaRPr lang="en-US" altLang="ja-JP" sz="600" dirty="0">
              <a:solidFill>
                <a:prstClr val="black"/>
              </a:solidFill>
              <a:latin typeface="+mn-ea"/>
            </a:endParaRPr>
          </a:p>
          <a:p>
            <a:pPr lvl="0">
              <a:defRPr/>
            </a:pPr>
            <a:r>
              <a:rPr lang="ja-JP" altLang="en-US" sz="1200" dirty="0">
                <a:solidFill>
                  <a:prstClr val="black"/>
                </a:solidFill>
                <a:latin typeface="+mn-ea"/>
              </a:rPr>
              <a:t>▽多様な主体との連携・協働（大学や職場での歯と口の健康づくりの推進）</a:t>
            </a:r>
            <a:endParaRPr lang="en-US" altLang="ja-JP" sz="600" dirty="0">
              <a:solidFill>
                <a:prstClr val="black"/>
              </a:solidFill>
              <a:latin typeface="+mn-ea"/>
            </a:endParaRPr>
          </a:p>
        </p:txBody>
      </p:sp>
      <p:graphicFrame>
        <p:nvGraphicFramePr>
          <p:cNvPr id="15" name="表 14"/>
          <p:cNvGraphicFramePr>
            <a:graphicFrameLocks noGrp="1"/>
          </p:cNvGraphicFramePr>
          <p:nvPr/>
        </p:nvGraphicFramePr>
        <p:xfrm>
          <a:off x="378810" y="3428205"/>
          <a:ext cx="9142149" cy="2732592"/>
        </p:xfrm>
        <a:graphic>
          <a:graphicData uri="http://schemas.openxmlformats.org/drawingml/2006/table">
            <a:tbl>
              <a:tblPr firstRow="1" bandRow="1">
                <a:tableStyleId>{5C22544A-7EE6-4342-B048-85BDC9FD1C3A}</a:tableStyleId>
              </a:tblPr>
              <a:tblGrid>
                <a:gridCol w="1151466">
                  <a:extLst>
                    <a:ext uri="{9D8B030D-6E8A-4147-A177-3AD203B41FA5}">
                      <a16:colId xmlns:a16="http://schemas.microsoft.com/office/drawing/2014/main" val="528851062"/>
                    </a:ext>
                  </a:extLst>
                </a:gridCol>
                <a:gridCol w="7990683">
                  <a:extLst>
                    <a:ext uri="{9D8B030D-6E8A-4147-A177-3AD203B41FA5}">
                      <a16:colId xmlns:a16="http://schemas.microsoft.com/office/drawing/2014/main" val="89849022"/>
                    </a:ext>
                  </a:extLst>
                </a:gridCol>
              </a:tblGrid>
              <a:tr h="2732592">
                <a:tc>
                  <a:txBody>
                    <a:bodyPr/>
                    <a:lstStyle/>
                    <a:p>
                      <a:r>
                        <a:rPr kumimoji="1" lang="ja-JP" altLang="en-US" sz="1600" b="0" dirty="0"/>
                        <a:t> 本年度の     </a:t>
                      </a:r>
                      <a:endParaRPr kumimoji="1" lang="en-US" altLang="ja-JP" sz="1600" b="0" dirty="0"/>
                    </a:p>
                    <a:p>
                      <a:r>
                        <a:rPr kumimoji="1" lang="en-US" altLang="ja-JP" sz="1600" b="0" dirty="0"/>
                        <a:t> </a:t>
                      </a:r>
                      <a:r>
                        <a:rPr kumimoji="1" lang="ja-JP" altLang="en-US" sz="1600" b="0" dirty="0"/>
                        <a:t>取組</a:t>
                      </a:r>
                      <a:endParaRPr kumimoji="1" lang="en-US" altLang="ja-JP" sz="1600" b="0" dirty="0"/>
                    </a:p>
                    <a:p>
                      <a:endParaRPr kumimoji="1" lang="en-US" altLang="ja-JP" sz="1600" b="0" dirty="0"/>
                    </a:p>
                    <a:p>
                      <a:endParaRPr kumimoji="1" lang="ja-JP" altLang="en-US" sz="16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500"/>
                        </a:lnSpc>
                      </a:pPr>
                      <a:r>
                        <a:rPr kumimoji="1" lang="en-US" altLang="ja-JP" sz="1200" b="0" dirty="0">
                          <a:solidFill>
                            <a:schemeClr val="tx1"/>
                          </a:solidFill>
                        </a:rPr>
                        <a:t>《</a:t>
                      </a:r>
                      <a:r>
                        <a:rPr kumimoji="1" lang="ja-JP" altLang="en-US" sz="1200" b="0" u="sng" dirty="0">
                          <a:solidFill>
                            <a:schemeClr val="tx1"/>
                          </a:solidFill>
                        </a:rPr>
                        <a:t>啓発</a:t>
                      </a:r>
                      <a:r>
                        <a:rPr kumimoji="1" lang="en-US" altLang="ja-JP" sz="1200" b="0" dirty="0">
                          <a:solidFill>
                            <a:schemeClr val="tx1"/>
                          </a:solidFill>
                        </a:rPr>
                        <a:t>》</a:t>
                      </a:r>
                    </a:p>
                    <a:p>
                      <a:pPr>
                        <a:lnSpc>
                          <a:spcPts val="1500"/>
                        </a:lnSpc>
                      </a:pPr>
                      <a:r>
                        <a:rPr kumimoji="1" lang="ja-JP" altLang="en-US" sz="1100" b="0" strike="noStrike" dirty="0">
                          <a:solidFill>
                            <a:schemeClr val="tx1"/>
                          </a:solidFill>
                        </a:rPr>
                        <a:t>■歯と口の健康づくりを含む「健活１０」の普及啓発のため、</a:t>
                      </a:r>
                      <a:r>
                        <a:rPr kumimoji="1" lang="en-US" altLang="ja-JP" sz="1100" b="0" strike="noStrike" dirty="0">
                          <a:solidFill>
                            <a:schemeClr val="tx1"/>
                          </a:solidFill>
                        </a:rPr>
                        <a:t>JR</a:t>
                      </a:r>
                      <a:r>
                        <a:rPr kumimoji="1" lang="ja-JP" altLang="en-US" sz="1100" b="0" strike="noStrike" dirty="0">
                          <a:solidFill>
                            <a:schemeClr val="tx1"/>
                          </a:solidFill>
                        </a:rPr>
                        <a:t>大阪駅で「健活１０」と万博のコラボレーション広告を掲出</a:t>
                      </a:r>
                      <a:endParaRPr kumimoji="1" lang="en-US" altLang="ja-JP" sz="1100" b="0" strike="noStrike" dirty="0">
                        <a:solidFill>
                          <a:schemeClr val="tx1"/>
                        </a:solidFill>
                      </a:endParaRPr>
                    </a:p>
                    <a:p>
                      <a:pPr>
                        <a:lnSpc>
                          <a:spcPts val="1500"/>
                        </a:lnSpc>
                      </a:pPr>
                      <a:r>
                        <a:rPr kumimoji="1" lang="ja-JP" altLang="en-US" sz="1100" b="0" dirty="0">
                          <a:solidFill>
                            <a:schemeClr val="tx1"/>
                          </a:solidFill>
                        </a:rPr>
                        <a:t>■</a:t>
                      </a:r>
                      <a:r>
                        <a:rPr kumimoji="1" lang="ja-JP" altLang="en-US" sz="1000" b="0" dirty="0">
                          <a:solidFill>
                            <a:schemeClr val="tx1"/>
                          </a:solidFill>
                        </a:rPr>
                        <a:t>（再掲）</a:t>
                      </a:r>
                      <a:r>
                        <a:rPr kumimoji="1" lang="ja-JP" altLang="en-US" sz="1000" b="0" dirty="0" err="1">
                          <a:solidFill>
                            <a:schemeClr val="tx1"/>
                          </a:solidFill>
                        </a:rPr>
                        <a:t>障がい</a:t>
                      </a:r>
                      <a:r>
                        <a:rPr kumimoji="1" lang="ja-JP" altLang="en-US" sz="1000" b="0" dirty="0">
                          <a:solidFill>
                            <a:schemeClr val="tx1"/>
                          </a:solidFill>
                        </a:rPr>
                        <a:t>者歯科診療センター、在宅歯科ケアステーションの周知、公民連携、アスマイル、</a:t>
                      </a:r>
                      <a:endParaRPr kumimoji="1" lang="en-US" altLang="ja-JP" sz="1000" b="0" dirty="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00" b="0" dirty="0">
                          <a:solidFill>
                            <a:schemeClr val="tx1"/>
                          </a:solidFill>
                        </a:rPr>
                        <a:t>　　　　　府ホームページ、啓発冊子等、８０２０推進アンバサダー養成事業</a:t>
                      </a:r>
                      <a:endParaRPr kumimoji="1" lang="en-US" altLang="ja-JP" sz="1000" b="0" dirty="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00" b="0" dirty="0">
                          <a:solidFill>
                            <a:schemeClr val="tx1"/>
                          </a:solidFill>
                        </a:rPr>
                        <a:t>■（再掲）「健康づくりと歯周病」をテーマに大学でモデル授業を実施</a:t>
                      </a:r>
                    </a:p>
                    <a:p>
                      <a:pPr>
                        <a:lnSpc>
                          <a:spcPts val="1500"/>
                        </a:lnSpc>
                      </a:pPr>
                      <a:endParaRPr kumimoji="1" lang="en-US" altLang="ja-JP" sz="1100" b="0" dirty="0">
                        <a:solidFill>
                          <a:schemeClr val="tx1"/>
                        </a:solidFill>
                      </a:endParaRPr>
                    </a:p>
                    <a:p>
                      <a:pPr>
                        <a:lnSpc>
                          <a:spcPts val="1500"/>
                        </a:lnSpc>
                      </a:pPr>
                      <a:r>
                        <a:rPr kumimoji="1" lang="en-US" altLang="ja-JP" sz="1200" b="0" dirty="0">
                          <a:solidFill>
                            <a:schemeClr val="tx1"/>
                          </a:solidFill>
                        </a:rPr>
                        <a:t>《</a:t>
                      </a:r>
                      <a:r>
                        <a:rPr kumimoji="1" lang="ja-JP" altLang="en-US" sz="1200" b="0" u="sng" dirty="0">
                          <a:solidFill>
                            <a:schemeClr val="tx1"/>
                          </a:solidFill>
                        </a:rPr>
                        <a:t>市町村支援</a:t>
                      </a:r>
                      <a:r>
                        <a:rPr kumimoji="1" lang="en-US" altLang="ja-JP" sz="1200" b="0" dirty="0">
                          <a:solidFill>
                            <a:schemeClr val="tx1"/>
                          </a:solidFill>
                        </a:rPr>
                        <a:t>》</a:t>
                      </a: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strike="noStrike" baseline="0" dirty="0">
                          <a:solidFill>
                            <a:schemeClr val="tx1"/>
                          </a:solidFill>
                          <a:latin typeface="游ゴシック" panose="020B0400000000000000" pitchFamily="50" charset="-128"/>
                        </a:rPr>
                        <a:t>■</a:t>
                      </a:r>
                      <a:r>
                        <a:rPr kumimoji="1" lang="ja-JP" altLang="en-US" sz="1000" b="0" dirty="0">
                          <a:solidFill>
                            <a:schemeClr val="tx1"/>
                          </a:solidFill>
                        </a:rPr>
                        <a:t>（再掲）大阪府歯科口腔保健推進連絡会、口腔保健支援センター、大阪府市町村歯科口腔保健実態調査</a:t>
                      </a:r>
                      <a:endParaRPr kumimoji="1" lang="en-US" altLang="ja-JP" sz="1000" b="0" strike="noStrike" baseline="0" dirty="0">
                        <a:solidFill>
                          <a:schemeClr val="tx1"/>
                        </a:solidFill>
                        <a:latin typeface="游ゴシック" panose="020B0400000000000000"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00" b="0" strike="noStrike" baseline="0" dirty="0">
                          <a:solidFill>
                            <a:schemeClr val="tx1"/>
                          </a:solidFill>
                          <a:latin typeface="游ゴシック" panose="020B0400000000000000" pitchFamily="50" charset="-128"/>
                        </a:rPr>
                        <a:t>　　</a:t>
                      </a:r>
                      <a:endParaRPr kumimoji="1" lang="en-US" altLang="ja-JP" sz="1100" b="0" dirty="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200" b="0" dirty="0">
                          <a:solidFill>
                            <a:schemeClr val="tx1"/>
                          </a:solidFill>
                        </a:rPr>
                        <a:t>《</a:t>
                      </a:r>
                      <a:r>
                        <a:rPr kumimoji="1" lang="ja-JP" altLang="en-US" sz="1200" b="0" dirty="0">
                          <a:solidFill>
                            <a:schemeClr val="tx1"/>
                          </a:solidFill>
                        </a:rPr>
                        <a:t>その他</a:t>
                      </a:r>
                      <a:r>
                        <a:rPr kumimoji="1" lang="en-US" altLang="ja-JP" sz="1200" b="0" dirty="0">
                          <a:solidFill>
                            <a:schemeClr val="tx1"/>
                          </a:solidFill>
                        </a:rPr>
                        <a:t>》</a:t>
                      </a:r>
                      <a:endParaRPr kumimoji="1" lang="en-US" altLang="ja-JP" sz="1200" b="0" dirty="0">
                        <a:solidFill>
                          <a:srgbClr val="FFFF00"/>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rPr>
                        <a:t>■国が主催する研修会への参加</a:t>
                      </a:r>
                      <a:endParaRPr kumimoji="1" lang="en-US" altLang="ja-JP" sz="1100" b="0" dirty="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rPr>
                        <a:t>■近畿地区府県・保健所設置市 歯科保健主幹課長会議への参加</a:t>
                      </a:r>
                      <a:endParaRPr kumimoji="1" lang="en-US" altLang="ja-JP" sz="1100" b="0" dirty="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rPr>
                        <a:t>　（厚生労働省からの情報提供、他府県との情報交換等）</a:t>
                      </a:r>
                      <a:endParaRPr kumimoji="1" lang="en-US" altLang="ja-JP"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6" name="角丸四角形 15"/>
          <p:cNvSpPr/>
          <p:nvPr/>
        </p:nvSpPr>
        <p:spPr>
          <a:xfrm>
            <a:off x="530346" y="5135946"/>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100" normalizeH="0" baseline="0" noProof="0" dirty="0">
                <a:ln w="0"/>
                <a:solidFill>
                  <a:srgbClr val="193F61"/>
                </a:solidFill>
                <a:effectLst/>
                <a:uLnTx/>
                <a:uFillTx/>
                <a:latin typeface="游ゴシック" panose="020B0400000000000000" pitchFamily="50" charset="-128"/>
                <a:ea typeface="游ゴシック" panose="020B0400000000000000" pitchFamily="50" charset="-128"/>
              </a:rPr>
              <a:t>本年度評価</a:t>
            </a:r>
            <a:endParaRPr kumimoji="1" lang="en-US" altLang="ja-JP" sz="1100" b="1" i="0" u="none" strike="noStrike" kern="1200" cap="none" spc="-100" normalizeH="0" baseline="0" noProof="0" dirty="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500" b="1" i="0" u="none" strike="noStrike" kern="1200" cap="none" spc="-100" normalizeH="0" baseline="0" noProof="0" dirty="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100" normalizeH="0" baseline="0" noProof="0" dirty="0">
                <a:ln w="0"/>
                <a:solidFill>
                  <a:srgbClr val="193F61"/>
                </a:solidFill>
                <a:effectLst/>
                <a:uLnTx/>
                <a:uFillTx/>
                <a:latin typeface="游ゴシック" panose="020B0400000000000000" pitchFamily="50" charset="-128"/>
                <a:ea typeface="游ゴシック" panose="020B0400000000000000" pitchFamily="50" charset="-128"/>
              </a:rPr>
              <a:t>概ね</a:t>
            </a:r>
            <a:endParaRPr kumimoji="1" lang="en-US" altLang="ja-JP" sz="1400" b="1" i="0" u="none" strike="noStrike" kern="1200" cap="none" spc="-100" normalizeH="0" baseline="0" noProof="0" dirty="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250" normalizeH="0" baseline="0" noProof="0" dirty="0">
                <a:ln w="0"/>
                <a:solidFill>
                  <a:srgbClr val="193F61"/>
                </a:solidFill>
                <a:effectLst/>
                <a:uLnTx/>
                <a:uFillTx/>
                <a:latin typeface="游ゴシック" panose="020B0400000000000000" pitchFamily="50" charset="-128"/>
                <a:ea typeface="游ゴシック" panose="020B0400000000000000" pitchFamily="50" charset="-128"/>
              </a:rPr>
              <a:t>予定</a:t>
            </a:r>
            <a:r>
              <a:rPr kumimoji="1" lang="ja-JP" altLang="en-US" sz="1400" b="1" i="0" u="none" strike="noStrike" kern="1200" cap="none" spc="-350" normalizeH="0" baseline="0" noProof="0" dirty="0">
                <a:ln w="0"/>
                <a:solidFill>
                  <a:srgbClr val="193F61"/>
                </a:solidFill>
                <a:effectLst/>
                <a:uLnTx/>
                <a:uFillTx/>
                <a:latin typeface="游ゴシック" panose="020B0400000000000000" pitchFamily="50" charset="-128"/>
                <a:ea typeface="游ゴシック" panose="020B0400000000000000" pitchFamily="50" charset="-128"/>
              </a:rPr>
              <a:t>どおり</a:t>
            </a:r>
          </a:p>
        </p:txBody>
      </p:sp>
      <p:sp>
        <p:nvSpPr>
          <p:cNvPr id="17" name="スライド番号プレースホルダー 1">
            <a:extLst>
              <a:ext uri="{FF2B5EF4-FFF2-40B4-BE49-F238E27FC236}">
                <a16:creationId xmlns:a16="http://schemas.microsoft.com/office/drawing/2014/main" id="{0D73418D-D064-46B1-899A-415FF4D665C5}"/>
              </a:ext>
            </a:extLst>
          </p:cNvPr>
          <p:cNvSpPr>
            <a:spLocks noGrp="1"/>
          </p:cNvSpPr>
          <p:nvPr>
            <p:ph type="sldNum" sz="quarter" idx="12"/>
          </p:nvPr>
        </p:nvSpPr>
        <p:spPr>
          <a:xfrm>
            <a:off x="9181750" y="6583675"/>
            <a:ext cx="720000" cy="216000"/>
          </a:xfrm>
        </p:spPr>
        <p:txBody>
          <a:bodyPr/>
          <a:lstStyle/>
          <a:p>
            <a:fld id="{4D1D0668-0C6C-4C7F-AAAF-C0078F4BF5F6}" type="slidenum">
              <a:rPr kumimoji="1" lang="ja-JP" altLang="en-US" smtClean="0"/>
              <a:t>54</a:t>
            </a:fld>
            <a:endParaRPr kumimoji="1" lang="ja-JP" altLang="en-US"/>
          </a:p>
        </p:txBody>
      </p:sp>
    </p:spTree>
    <p:extLst>
      <p:ext uri="{BB962C8B-B14F-4D97-AF65-F5344CB8AC3E}">
        <p14:creationId xmlns:p14="http://schemas.microsoft.com/office/powerpoint/2010/main" val="31809016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p:cNvGraphicFramePr>
            <a:graphicFrameLocks noGrp="1"/>
          </p:cNvGraphicFramePr>
          <p:nvPr/>
        </p:nvGraphicFramePr>
        <p:xfrm>
          <a:off x="520510" y="884530"/>
          <a:ext cx="8797652" cy="4192481"/>
        </p:xfrm>
        <a:graphic>
          <a:graphicData uri="http://schemas.openxmlformats.org/drawingml/2006/table">
            <a:tbl>
              <a:tblPr firstRow="1" bandRow="1">
                <a:tableStyleId>{5C22544A-7EE6-4342-B048-85BDC9FD1C3A}</a:tableStyleId>
              </a:tblPr>
              <a:tblGrid>
                <a:gridCol w="1119959">
                  <a:extLst>
                    <a:ext uri="{9D8B030D-6E8A-4147-A177-3AD203B41FA5}">
                      <a16:colId xmlns:a16="http://schemas.microsoft.com/office/drawing/2014/main" val="1834954527"/>
                    </a:ext>
                  </a:extLst>
                </a:gridCol>
                <a:gridCol w="7677693">
                  <a:extLst>
                    <a:ext uri="{9D8B030D-6E8A-4147-A177-3AD203B41FA5}">
                      <a16:colId xmlns:a16="http://schemas.microsoft.com/office/drawing/2014/main" val="622421426"/>
                    </a:ext>
                  </a:extLst>
                </a:gridCol>
              </a:tblGrid>
              <a:tr h="25547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rPr>
                        <a:t> 今後の</a:t>
                      </a:r>
                      <a:endParaRPr kumimoji="1" lang="en-US" altLang="ja-JP" sz="1600" b="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rPr>
                        <a:t> 取組予定</a:t>
                      </a:r>
                      <a:endParaRPr kumimoji="1" lang="ja-JP" altLang="en-US"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200" b="0" dirty="0">
                          <a:solidFill>
                            <a:schemeClr val="tx1"/>
                          </a:solidFill>
                          <a:latin typeface="游ゴシック" panose="020B0400000000000000" pitchFamily="50" charset="-128"/>
                          <a:ea typeface="+mn-ea"/>
                        </a:rPr>
                        <a:t>《</a:t>
                      </a:r>
                      <a:r>
                        <a:rPr kumimoji="1" lang="ja-JP" altLang="en-US" sz="1200" b="0" u="sng" dirty="0">
                          <a:solidFill>
                            <a:schemeClr val="tx1"/>
                          </a:solidFill>
                          <a:latin typeface="游ゴシック" panose="020B0400000000000000" pitchFamily="50" charset="-128"/>
                          <a:ea typeface="+mn-ea"/>
                        </a:rPr>
                        <a:t>課題</a:t>
                      </a:r>
                      <a:r>
                        <a:rPr kumimoji="1" lang="en-US" altLang="ja-JP" sz="1200" b="0" dirty="0">
                          <a:solidFill>
                            <a:schemeClr val="tx1"/>
                          </a:solidFill>
                          <a:latin typeface="游ゴシック" panose="020B0400000000000000" pitchFamily="50" charset="-128"/>
                          <a:ea typeface="+mn-ea"/>
                        </a:rPr>
                        <a:t>》</a:t>
                      </a: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游ゴシック" panose="020B0400000000000000" pitchFamily="50" charset="-128"/>
                          <a:ea typeface="+mn-ea"/>
                        </a:rPr>
                        <a:t>■多様な主体との連携、「健活おおさか推進府民会議」の会員数の拡大</a:t>
                      </a:r>
                      <a:endParaRPr kumimoji="1" lang="en-US" altLang="ja-JP" sz="1100" b="0" strike="sngStrike" dirty="0">
                        <a:solidFill>
                          <a:schemeClr val="tx1"/>
                        </a:solidFill>
                        <a:latin typeface="游ゴシック" panose="020B0400000000000000" pitchFamily="50" charset="-128"/>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游ゴシック" panose="020B0400000000000000" pitchFamily="50" charset="-128"/>
                          <a:ea typeface="+mn-ea"/>
                        </a:rPr>
                        <a:t>■高齢者や</a:t>
                      </a:r>
                      <a:r>
                        <a:rPr kumimoji="1" lang="ja-JP" altLang="en-US" sz="1100" b="0" dirty="0" err="1">
                          <a:solidFill>
                            <a:schemeClr val="tx1"/>
                          </a:solidFill>
                          <a:latin typeface="游ゴシック" panose="020B0400000000000000" pitchFamily="50" charset="-128"/>
                          <a:ea typeface="+mn-ea"/>
                        </a:rPr>
                        <a:t>障がい</a:t>
                      </a:r>
                      <a:r>
                        <a:rPr kumimoji="1" lang="ja-JP" altLang="en-US" sz="1100" b="0" dirty="0">
                          <a:solidFill>
                            <a:schemeClr val="tx1"/>
                          </a:solidFill>
                          <a:latin typeface="游ゴシック" panose="020B0400000000000000" pitchFamily="50" charset="-128"/>
                          <a:ea typeface="+mn-ea"/>
                        </a:rPr>
                        <a:t>者施設職員等に対する研修参加の働きかけ</a:t>
                      </a:r>
                      <a:endParaRPr kumimoji="1" lang="en-US" altLang="ja-JP" sz="1100" b="0" dirty="0">
                        <a:solidFill>
                          <a:schemeClr val="tx1"/>
                        </a:solidFill>
                        <a:latin typeface="游ゴシック" panose="020B0400000000000000" pitchFamily="50" charset="-128"/>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mn-ea"/>
                          <a:ea typeface="+mn-ea"/>
                        </a:rPr>
                        <a:t>■歯科保健の推進にかかる多職種との連携</a:t>
                      </a:r>
                      <a:endParaRPr kumimoji="1" lang="en-US" altLang="ja-JP" sz="1100" b="0" dirty="0">
                        <a:solidFill>
                          <a:schemeClr val="tx1"/>
                        </a:solidFill>
                        <a:latin typeface="游ゴシック" panose="020B0400000000000000" pitchFamily="50" charset="-128"/>
                        <a:ea typeface="+mn-ea"/>
                      </a:endParaRPr>
                    </a:p>
                    <a:p>
                      <a:pPr>
                        <a:lnSpc>
                          <a:spcPts val="1500"/>
                        </a:lnSpc>
                      </a:pPr>
                      <a:endParaRPr kumimoji="1" lang="en-US" altLang="ja-JP" sz="1100" b="0" dirty="0">
                        <a:solidFill>
                          <a:schemeClr val="tx1"/>
                        </a:solidFill>
                        <a:latin typeface="游ゴシック" panose="020B0400000000000000" pitchFamily="50" charset="-128"/>
                        <a:ea typeface="+mn-ea"/>
                      </a:endParaRPr>
                    </a:p>
                    <a:p>
                      <a:pPr>
                        <a:lnSpc>
                          <a:spcPts val="1500"/>
                        </a:lnSpc>
                      </a:pPr>
                      <a:r>
                        <a:rPr kumimoji="1" lang="en-US" altLang="ja-JP" sz="1200" b="0" dirty="0">
                          <a:solidFill>
                            <a:schemeClr val="tx1"/>
                          </a:solidFill>
                          <a:latin typeface="游ゴシック" panose="020B0400000000000000" pitchFamily="50" charset="-128"/>
                          <a:ea typeface="+mn-ea"/>
                        </a:rPr>
                        <a:t>《</a:t>
                      </a:r>
                      <a:r>
                        <a:rPr kumimoji="1" lang="ja-JP" altLang="en-US" sz="1200" b="0" u="sng" dirty="0">
                          <a:solidFill>
                            <a:schemeClr val="tx1"/>
                          </a:solidFill>
                          <a:latin typeface="游ゴシック" panose="020B0400000000000000" pitchFamily="50" charset="-128"/>
                          <a:ea typeface="+mn-ea"/>
                        </a:rPr>
                        <a:t>次年度の取組</a:t>
                      </a:r>
                      <a:r>
                        <a:rPr kumimoji="1" lang="en-US" altLang="ja-JP" sz="1200" b="0" dirty="0">
                          <a:solidFill>
                            <a:schemeClr val="tx1"/>
                          </a:solidFill>
                          <a:latin typeface="游ゴシック" panose="020B0400000000000000" pitchFamily="50" charset="-128"/>
                          <a:ea typeface="+mn-ea"/>
                        </a:rPr>
                        <a:t>》</a:t>
                      </a: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游ゴシック" panose="020B0400000000000000" pitchFamily="50" charset="-128"/>
                          <a:ea typeface="+mn-ea"/>
                        </a:rPr>
                        <a:t>■「健活１０」の普及啓発及び「</a:t>
                      </a:r>
                      <a:r>
                        <a:rPr kumimoji="1" lang="ja-JP" altLang="en-US" sz="1100" b="0" dirty="0">
                          <a:solidFill>
                            <a:schemeClr val="tx1"/>
                          </a:solidFill>
                          <a:latin typeface="游ゴシック" panose="020B0400000000000000" pitchFamily="50" charset="-128"/>
                        </a:rPr>
                        <a:t>健活おおさか推進府民会議</a:t>
                      </a:r>
                      <a:r>
                        <a:rPr kumimoji="1" lang="ja-JP" altLang="en-US" sz="1100" b="0" strike="noStrike" dirty="0">
                          <a:solidFill>
                            <a:schemeClr val="tx1"/>
                          </a:solidFill>
                          <a:latin typeface="游ゴシック" panose="020B0400000000000000" pitchFamily="50" charset="-128"/>
                        </a:rPr>
                        <a:t>」</a:t>
                      </a:r>
                      <a:r>
                        <a:rPr kumimoji="1" lang="ja-JP" altLang="en-US" sz="1100" b="0" dirty="0">
                          <a:solidFill>
                            <a:schemeClr val="tx1"/>
                          </a:solidFill>
                          <a:latin typeface="游ゴシック" panose="020B0400000000000000" pitchFamily="50" charset="-128"/>
                        </a:rPr>
                        <a:t>を通じて、引き続きオール大阪での健康づくりを推進</a:t>
                      </a:r>
                      <a:endParaRPr kumimoji="1" lang="en-US" altLang="ja-JP" sz="1100" b="0" dirty="0">
                        <a:solidFill>
                          <a:schemeClr val="tx1"/>
                        </a:solidFill>
                        <a:latin typeface="游ゴシック" panose="020B0400000000000000" pitchFamily="50" charset="-128"/>
                        <a:ea typeface="+mn-ea"/>
                      </a:endParaRPr>
                    </a:p>
                    <a:p>
                      <a:pPr>
                        <a:lnSpc>
                          <a:spcPts val="1500"/>
                        </a:lnSpc>
                      </a:pPr>
                      <a:r>
                        <a:rPr kumimoji="1" lang="ja-JP" altLang="en-US" sz="1100" b="0" dirty="0">
                          <a:solidFill>
                            <a:schemeClr val="tx1"/>
                          </a:solidFill>
                          <a:latin typeface="游ゴシック" panose="020B0400000000000000" pitchFamily="50" charset="-128"/>
                          <a:ea typeface="+mn-ea"/>
                        </a:rPr>
                        <a:t>■</a:t>
                      </a:r>
                      <a:r>
                        <a:rPr kumimoji="1" lang="ja-JP" altLang="en-US" sz="1100" b="0" dirty="0">
                          <a:solidFill>
                            <a:schemeClr val="tx1"/>
                          </a:solidFill>
                          <a:latin typeface="+mn-ea"/>
                          <a:ea typeface="+mn-ea"/>
                        </a:rPr>
                        <a:t>口腔保健支援センター</a:t>
                      </a:r>
                      <a:r>
                        <a:rPr kumimoji="1" lang="ja-JP" altLang="en-US" sz="1100" b="0" strike="noStrike" dirty="0">
                          <a:solidFill>
                            <a:schemeClr val="tx1"/>
                          </a:solidFill>
                          <a:latin typeface="+mn-ea"/>
                          <a:ea typeface="+mn-ea"/>
                        </a:rPr>
                        <a:t>による市町村支援を継続</a:t>
                      </a:r>
                      <a:endParaRPr kumimoji="1" lang="en-US" altLang="ja-JP" sz="1100" b="0" strike="noStrike" dirty="0">
                        <a:solidFill>
                          <a:schemeClr val="tx1"/>
                        </a:solidFill>
                        <a:latin typeface="+mn-ea"/>
                        <a:ea typeface="+mn-ea"/>
                      </a:endParaRPr>
                    </a:p>
                    <a:p>
                      <a:pPr>
                        <a:lnSpc>
                          <a:spcPts val="1500"/>
                        </a:lnSpc>
                      </a:pPr>
                      <a:r>
                        <a:rPr kumimoji="1" lang="ja-JP" altLang="en-US" sz="1100" b="0" dirty="0">
                          <a:solidFill>
                            <a:schemeClr val="tx1"/>
                          </a:solidFill>
                          <a:latin typeface="游ゴシック" panose="020B0400000000000000" pitchFamily="50" charset="-128"/>
                          <a:ea typeface="+mn-ea"/>
                        </a:rPr>
                        <a:t>■</a:t>
                      </a:r>
                      <a:r>
                        <a:rPr kumimoji="1" lang="en-US" altLang="ja-JP" sz="1100" b="0" dirty="0">
                          <a:solidFill>
                            <a:schemeClr val="tx1"/>
                          </a:solidFill>
                          <a:latin typeface="游ゴシック" panose="020B0400000000000000" pitchFamily="50" charset="-128"/>
                          <a:ea typeface="+mn-ea"/>
                        </a:rPr>
                        <a:t>8020</a:t>
                      </a:r>
                      <a:r>
                        <a:rPr kumimoji="1" lang="ja-JP" altLang="en-US" sz="1100" b="0" dirty="0">
                          <a:solidFill>
                            <a:schemeClr val="tx1"/>
                          </a:solidFill>
                          <a:latin typeface="游ゴシック" panose="020B0400000000000000" pitchFamily="50" charset="-128"/>
                          <a:ea typeface="+mn-ea"/>
                        </a:rPr>
                        <a:t>推進アンバサダー養成事業による地域の取組み支援</a:t>
                      </a:r>
                      <a:endParaRPr kumimoji="1" lang="en-US" altLang="ja-JP" sz="1100" b="0" dirty="0">
                        <a:solidFill>
                          <a:schemeClr val="tx1"/>
                        </a:solidFill>
                        <a:latin typeface="游ゴシック" panose="020B0400000000000000" pitchFamily="50" charset="-128"/>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strike="noStrike" baseline="0" dirty="0">
                          <a:solidFill>
                            <a:schemeClr val="tx1"/>
                          </a:solidFill>
                          <a:latin typeface="+mn-ea"/>
                          <a:ea typeface="+mn-ea"/>
                        </a:rPr>
                        <a:t>■（再掲）全大学に学生の歯と口の健康に関する情報等を発信</a:t>
                      </a:r>
                      <a:endParaRPr kumimoji="1" lang="en-US" altLang="ja-JP" sz="1100" b="0" strike="noStrike" baseline="0" dirty="0">
                        <a:solidFill>
                          <a:schemeClr val="tx1"/>
                        </a:solidFill>
                        <a:latin typeface="+mn-ea"/>
                        <a:ea typeface="+mn-ea"/>
                      </a:endParaRPr>
                    </a:p>
                    <a:p>
                      <a:pPr>
                        <a:lnSpc>
                          <a:spcPts val="1500"/>
                        </a:lnSpc>
                      </a:pPr>
                      <a:endParaRPr kumimoji="1" lang="en-US" altLang="ja-JP" sz="1100" b="0" dirty="0">
                        <a:solidFill>
                          <a:schemeClr val="tx1"/>
                        </a:solidFill>
                        <a:latin typeface="游ゴシック" panose="020B0400000000000000" pitchFamily="50" charset="-128"/>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08399027"/>
                  </a:ext>
                </a:extLst>
              </a:tr>
              <a:tr h="16377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latin typeface="游ゴシック" panose="020B0400000000000000" pitchFamily="50" charset="-128"/>
                          <a:ea typeface="+mn-ea"/>
                        </a:rPr>
                        <a:t>最終予算</a:t>
                      </a:r>
                      <a:endParaRPr kumimoji="1" lang="en-US" altLang="ja-JP" sz="1600" b="0" dirty="0">
                        <a:solidFill>
                          <a:schemeClr val="bg1"/>
                        </a:solidFill>
                        <a:latin typeface="游ゴシック" panose="020B0400000000000000" pitchFamily="50" charset="-128"/>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baseline="0" dirty="0">
                          <a:solidFill>
                            <a:schemeClr val="bg1"/>
                          </a:solidFill>
                          <a:latin typeface="+mn-ea"/>
                          <a:ea typeface="+mn-ea"/>
                        </a:rPr>
                        <a:t>（主要事業）</a:t>
                      </a:r>
                      <a:endParaRPr kumimoji="1" lang="ja-JP" alt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457200" rtl="0" eaLnBrk="1" fontAlgn="auto" latinLnBrk="0" hangingPunct="1">
                        <a:lnSpc>
                          <a:spcPts val="1500"/>
                        </a:lnSpc>
                        <a:spcBef>
                          <a:spcPts val="0"/>
                        </a:spcBef>
                        <a:spcAft>
                          <a:spcPts val="0"/>
                        </a:spcAft>
                        <a:buClrTx/>
                        <a:buSzTx/>
                        <a:buFontTx/>
                        <a:buNone/>
                        <a:tabLst/>
                        <a:defRPr/>
                      </a:pPr>
                      <a:r>
                        <a:rPr kumimoji="1" lang="ja-JP" altLang="en-US" sz="1100" b="0" i="0" u="none" strike="noStrike" kern="1200" cap="none" spc="0" normalizeH="0" baseline="0" noProof="0" dirty="0" err="1">
                          <a:ln>
                            <a:noFill/>
                          </a:ln>
                          <a:solidFill>
                            <a:schemeClr val="tx1"/>
                          </a:solidFill>
                          <a:effectLst/>
                          <a:uLnTx/>
                          <a:uFillTx/>
                          <a:latin typeface="+mn-ea"/>
                          <a:ea typeface="+mn-ea"/>
                          <a:cs typeface="+mn-cs"/>
                        </a:rPr>
                        <a:t>障がい</a:t>
                      </a:r>
                      <a:r>
                        <a:rPr kumimoji="1" lang="ja-JP" altLang="en-US" sz="1100" b="0" i="0" u="none" strike="noStrike" kern="1200" cap="none" spc="0" normalizeH="0" baseline="0" noProof="0" dirty="0">
                          <a:ln>
                            <a:noFill/>
                          </a:ln>
                          <a:solidFill>
                            <a:schemeClr val="tx1"/>
                          </a:solidFill>
                          <a:effectLst/>
                          <a:uLnTx/>
                          <a:uFillTx/>
                          <a:latin typeface="+mn-ea"/>
                          <a:ea typeface="+mn-ea"/>
                          <a:cs typeface="+mn-cs"/>
                        </a:rPr>
                        <a:t>者歯科診療センター運営委託事業（</a:t>
                      </a:r>
                      <a:r>
                        <a:rPr kumimoji="1" lang="en-US" altLang="ja-JP" sz="1100" b="0" i="0" u="none" strike="noStrike" kern="1200" cap="none" spc="0" normalizeH="0" baseline="0" noProof="0" dirty="0">
                          <a:ln>
                            <a:noFill/>
                          </a:ln>
                          <a:solidFill>
                            <a:schemeClr val="tx1"/>
                          </a:solidFill>
                          <a:effectLst/>
                          <a:uLnTx/>
                          <a:uFillTx/>
                          <a:latin typeface="+mn-ea"/>
                          <a:ea typeface="+mn-ea"/>
                          <a:cs typeface="+mn-cs"/>
                        </a:rPr>
                        <a:t>23,968</a:t>
                      </a:r>
                      <a:r>
                        <a:rPr kumimoji="1" lang="ja-JP" altLang="en-US" sz="1100" b="0" i="0" u="none" strike="noStrike" kern="1200" cap="none" spc="0" normalizeH="0" baseline="0" noProof="0" dirty="0">
                          <a:ln>
                            <a:noFill/>
                          </a:ln>
                          <a:solidFill>
                            <a:schemeClr val="tx1"/>
                          </a:solidFill>
                          <a:effectLst/>
                          <a:uLnTx/>
                          <a:uFillTx/>
                          <a:latin typeface="+mn-ea"/>
                          <a:ea typeface="+mn-ea"/>
                          <a:cs typeface="+mn-cs"/>
                        </a:rPr>
                        <a:t>千円）、生涯歯科保健推進事業（</a:t>
                      </a:r>
                      <a:r>
                        <a:rPr kumimoji="1" lang="en-US" altLang="ja-JP" sz="1100" b="0" i="0" u="none" strike="noStrike" kern="1200" cap="none" spc="0" normalizeH="0" baseline="0" noProof="0" dirty="0">
                          <a:ln>
                            <a:noFill/>
                          </a:ln>
                          <a:solidFill>
                            <a:schemeClr val="tx1"/>
                          </a:solidFill>
                          <a:effectLst/>
                          <a:uLnTx/>
                          <a:uFillTx/>
                          <a:latin typeface="+mn-ea"/>
                          <a:ea typeface="+mn-ea"/>
                          <a:cs typeface="+mn-cs"/>
                        </a:rPr>
                        <a:t>1,809</a:t>
                      </a:r>
                      <a:r>
                        <a:rPr kumimoji="1" lang="ja-JP" altLang="en-US" sz="1100" b="0" i="0" u="none" strike="noStrike" kern="1200" cap="none" spc="0" normalizeH="0" baseline="0" noProof="0" dirty="0">
                          <a:ln>
                            <a:noFill/>
                          </a:ln>
                          <a:solidFill>
                            <a:schemeClr val="tx1"/>
                          </a:solidFill>
                          <a:effectLst/>
                          <a:uLnTx/>
                          <a:uFillTx/>
                          <a:latin typeface="+mn-ea"/>
                          <a:ea typeface="+mn-ea"/>
                          <a:cs typeface="+mn-cs"/>
                        </a:rPr>
                        <a:t>千円）、</a:t>
                      </a:r>
                      <a:endParaRPr kumimoji="1" lang="en-US" altLang="ja-JP" sz="1100" b="0" i="0" u="none" strike="noStrike" kern="1200" cap="none" spc="0" normalizeH="0" baseline="0" noProof="0" dirty="0">
                        <a:ln>
                          <a:noFill/>
                        </a:ln>
                        <a:solidFill>
                          <a:schemeClr val="tx1"/>
                        </a:solidFill>
                        <a:effectLst/>
                        <a:uLnTx/>
                        <a:uFillTx/>
                        <a:latin typeface="+mn-ea"/>
                        <a:ea typeface="+mn-ea"/>
                        <a:cs typeface="+mn-cs"/>
                      </a:endParaRPr>
                    </a:p>
                    <a:p>
                      <a:pPr marL="0" marR="0" lvl="0" indent="0" algn="l" defTabSz="457200" rtl="0" eaLnBrk="1" fontAlgn="auto" latinLnBrk="0" hangingPunct="1">
                        <a:lnSpc>
                          <a:spcPts val="15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n-ea"/>
                          <a:ea typeface="+mn-ea"/>
                          <a:cs typeface="+mn-cs"/>
                        </a:rPr>
                        <a:t>大阪府歯科口腔保健計画推進事業（</a:t>
                      </a:r>
                      <a:r>
                        <a:rPr kumimoji="1" lang="en-US" altLang="ja-JP" sz="1100" b="0" i="0" u="none" strike="noStrike" kern="1200" cap="none" spc="0" normalizeH="0" baseline="0" noProof="0" dirty="0">
                          <a:ln>
                            <a:noFill/>
                          </a:ln>
                          <a:solidFill>
                            <a:schemeClr val="tx1"/>
                          </a:solidFill>
                          <a:effectLst/>
                          <a:uLnTx/>
                          <a:uFillTx/>
                          <a:latin typeface="+mn-ea"/>
                          <a:ea typeface="+mn-ea"/>
                          <a:cs typeface="+mn-cs"/>
                        </a:rPr>
                        <a:t>5,206</a:t>
                      </a:r>
                      <a:r>
                        <a:rPr kumimoji="1" lang="ja-JP" altLang="en-US" sz="1100" b="0" i="0" u="none" strike="noStrike" kern="1200" cap="none" spc="0" normalizeH="0" baseline="0" noProof="0" dirty="0">
                          <a:ln>
                            <a:noFill/>
                          </a:ln>
                          <a:solidFill>
                            <a:schemeClr val="tx1"/>
                          </a:solidFill>
                          <a:effectLst/>
                          <a:uLnTx/>
                          <a:uFillTx/>
                          <a:latin typeface="+mn-ea"/>
                          <a:ea typeface="+mn-ea"/>
                          <a:cs typeface="+mn-cs"/>
                        </a:rPr>
                        <a:t>千円）、８０２０運動推進特別事業（</a:t>
                      </a:r>
                      <a:r>
                        <a:rPr kumimoji="1" lang="en-US" altLang="ja-JP" sz="1100" b="0" i="0" u="none" strike="noStrike" kern="1200" cap="none" spc="0" normalizeH="0" baseline="0" noProof="0" dirty="0">
                          <a:ln>
                            <a:noFill/>
                          </a:ln>
                          <a:solidFill>
                            <a:schemeClr val="tx1"/>
                          </a:solidFill>
                          <a:effectLst/>
                          <a:uLnTx/>
                          <a:uFillTx/>
                          <a:latin typeface="+mn-ea"/>
                          <a:ea typeface="+mn-ea"/>
                          <a:cs typeface="+mn-cs"/>
                        </a:rPr>
                        <a:t>2,515</a:t>
                      </a:r>
                      <a:r>
                        <a:rPr kumimoji="1" lang="ja-JP" altLang="en-US" sz="1100" b="0" i="0" u="none" strike="noStrike" kern="1200" cap="none" spc="0" normalizeH="0" baseline="0" noProof="0" dirty="0">
                          <a:ln>
                            <a:noFill/>
                          </a:ln>
                          <a:solidFill>
                            <a:schemeClr val="tx1"/>
                          </a:solidFill>
                          <a:effectLst/>
                          <a:uLnTx/>
                          <a:uFillTx/>
                          <a:latin typeface="+mn-ea"/>
                          <a:ea typeface="+mn-ea"/>
                          <a:cs typeface="+mn-cs"/>
                        </a:rPr>
                        <a:t>千円）、</a:t>
                      </a:r>
                      <a:endParaRPr kumimoji="1" lang="en-US" altLang="ja-JP" sz="1100" b="0" i="0" u="none" strike="noStrike" kern="1200" cap="none" spc="0" normalizeH="0" baseline="0" noProof="0" dirty="0">
                        <a:ln>
                          <a:noFill/>
                        </a:ln>
                        <a:solidFill>
                          <a:schemeClr val="tx1"/>
                        </a:solidFill>
                        <a:effectLst/>
                        <a:uLnTx/>
                        <a:uFillTx/>
                        <a:latin typeface="+mn-ea"/>
                        <a:ea typeface="+mn-ea"/>
                        <a:cs typeface="+mn-cs"/>
                      </a:endParaRPr>
                    </a:p>
                    <a:p>
                      <a:pPr marL="0" marR="0" lvl="0" indent="0" algn="l" defTabSz="4572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mn-ea"/>
                          <a:ea typeface="+mn-ea"/>
                        </a:rPr>
                        <a:t>オール大阪による健康づくり推進事業（</a:t>
                      </a:r>
                      <a:r>
                        <a:rPr kumimoji="1" lang="en-US" altLang="ja-JP" sz="1100" b="0" dirty="0">
                          <a:solidFill>
                            <a:schemeClr val="tx1"/>
                          </a:solidFill>
                          <a:latin typeface="+mn-ea"/>
                          <a:ea typeface="+mn-ea"/>
                        </a:rPr>
                        <a:t>27,134</a:t>
                      </a:r>
                      <a:r>
                        <a:rPr kumimoji="1" lang="ja-JP" altLang="en-US" sz="1100" b="0" dirty="0">
                          <a:solidFill>
                            <a:schemeClr val="tx1"/>
                          </a:solidFill>
                          <a:latin typeface="+mn-ea"/>
                          <a:ea typeface="+mn-ea"/>
                        </a:rPr>
                        <a:t>千円）、</a:t>
                      </a:r>
                      <a:endParaRPr kumimoji="1" lang="en-US" altLang="ja-JP" sz="1100" b="0" dirty="0">
                        <a:solidFill>
                          <a:schemeClr val="tx1"/>
                        </a:solidFill>
                        <a:latin typeface="+mn-ea"/>
                        <a:ea typeface="+mn-ea"/>
                      </a:endParaRPr>
                    </a:p>
                    <a:p>
                      <a:pPr marL="0" marR="0" lvl="0" indent="0" algn="l" defTabSz="457200" rtl="0" eaLnBrk="1" fontAlgn="auto" latinLnBrk="0" hangingPunct="1">
                        <a:lnSpc>
                          <a:spcPts val="15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n-ea"/>
                          <a:ea typeface="+mn-ea"/>
                          <a:cs typeface="+mn-cs"/>
                        </a:rPr>
                        <a:t>歯科医療サービス提供困難者への歯科保健医療推進事業（</a:t>
                      </a:r>
                      <a:r>
                        <a:rPr kumimoji="1" lang="en-US" altLang="ja-JP" sz="1100" b="0" i="0" u="none" strike="noStrike" kern="1200" cap="none" spc="0" normalizeH="0" baseline="0" noProof="0" dirty="0">
                          <a:ln>
                            <a:noFill/>
                          </a:ln>
                          <a:solidFill>
                            <a:schemeClr val="tx1"/>
                          </a:solidFill>
                          <a:effectLst/>
                          <a:uLnTx/>
                          <a:uFillTx/>
                          <a:latin typeface="+mn-ea"/>
                          <a:ea typeface="+mn-ea"/>
                          <a:cs typeface="+mn-cs"/>
                        </a:rPr>
                        <a:t>2,137</a:t>
                      </a:r>
                      <a:r>
                        <a:rPr kumimoji="1" lang="ja-JP" altLang="en-US" sz="1100" b="0" i="0" u="none" strike="noStrike" kern="1200" cap="none" spc="0" normalizeH="0" baseline="0" noProof="0" dirty="0">
                          <a:ln>
                            <a:noFill/>
                          </a:ln>
                          <a:solidFill>
                            <a:schemeClr val="tx1"/>
                          </a:solidFill>
                          <a:effectLst/>
                          <a:uLnTx/>
                          <a:uFillTx/>
                          <a:latin typeface="+mn-ea"/>
                          <a:ea typeface="+mn-ea"/>
                          <a:cs typeface="+mn-cs"/>
                        </a:rPr>
                        <a:t>千円）、新しい生活様式に対応した口腔保健指導推進事業（</a:t>
                      </a:r>
                      <a:r>
                        <a:rPr kumimoji="1" lang="en-US" altLang="ja-JP" sz="1100" b="0" i="0" u="none" strike="noStrike" kern="1200" cap="none" spc="0" normalizeH="0" baseline="0" noProof="0" dirty="0">
                          <a:ln>
                            <a:noFill/>
                          </a:ln>
                          <a:solidFill>
                            <a:schemeClr val="tx1"/>
                          </a:solidFill>
                          <a:effectLst/>
                          <a:uLnTx/>
                          <a:uFillTx/>
                          <a:latin typeface="+mn-ea"/>
                          <a:ea typeface="+mn-ea"/>
                          <a:cs typeface="+mn-cs"/>
                        </a:rPr>
                        <a:t>6,058</a:t>
                      </a:r>
                      <a:r>
                        <a:rPr kumimoji="1" lang="ja-JP" altLang="en-US" sz="1100" b="0" i="0" u="none" strike="noStrike" kern="1200" cap="none" spc="0" normalizeH="0" baseline="0" noProof="0" dirty="0">
                          <a:ln>
                            <a:noFill/>
                          </a:ln>
                          <a:solidFill>
                            <a:schemeClr val="tx1"/>
                          </a:solidFill>
                          <a:effectLst/>
                          <a:uLnTx/>
                          <a:uFillTx/>
                          <a:latin typeface="+mn-ea"/>
                          <a:ea typeface="+mn-ea"/>
                          <a:cs typeface="+mn-cs"/>
                        </a:rPr>
                        <a:t>千円）、在宅医療ＮＳＴ連携歯科チーム育成事業（</a:t>
                      </a:r>
                      <a:r>
                        <a:rPr kumimoji="1" lang="en-US" altLang="ja-JP" sz="1100" b="0" i="0" u="none" strike="noStrike" kern="1200" cap="none" spc="0" normalizeH="0" baseline="0" noProof="0" dirty="0">
                          <a:ln>
                            <a:noFill/>
                          </a:ln>
                          <a:solidFill>
                            <a:schemeClr val="tx1"/>
                          </a:solidFill>
                          <a:effectLst/>
                          <a:uLnTx/>
                          <a:uFillTx/>
                          <a:latin typeface="+mn-ea"/>
                          <a:ea typeface="+mn-ea"/>
                          <a:cs typeface="+mn-cs"/>
                        </a:rPr>
                        <a:t>3,473</a:t>
                      </a:r>
                      <a:r>
                        <a:rPr kumimoji="1" lang="ja-JP" altLang="en-US" sz="1100" b="0" i="0" u="none" strike="noStrike" kern="1200" cap="none" spc="0" normalizeH="0" baseline="0" noProof="0" dirty="0">
                          <a:ln>
                            <a:noFill/>
                          </a:ln>
                          <a:solidFill>
                            <a:schemeClr val="tx1"/>
                          </a:solidFill>
                          <a:effectLst/>
                          <a:uLnTx/>
                          <a:uFillTx/>
                          <a:latin typeface="+mn-ea"/>
                          <a:ea typeface="+mn-ea"/>
                          <a:cs typeface="+mn-cs"/>
                        </a:rPr>
                        <a:t>千円）</a:t>
                      </a:r>
                      <a:endParaRPr kumimoji="1" lang="en-US" altLang="ja-JP" sz="1100" b="0" i="0" u="none" strike="noStrike" kern="1200" cap="none" spc="0" normalizeH="0" baseline="0" noProof="0" dirty="0">
                        <a:ln>
                          <a:noFill/>
                        </a:ln>
                        <a:solidFill>
                          <a:schemeClr val="tx1"/>
                        </a:solidFill>
                        <a:effectLst/>
                        <a:uLnTx/>
                        <a:uFillTx/>
                        <a:latin typeface="+mn-ea"/>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51628499"/>
                  </a:ext>
                </a:extLst>
              </a:tr>
            </a:tbl>
          </a:graphicData>
        </a:graphic>
      </p:graphicFrame>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55</a:t>
            </a:fld>
            <a:endParaRPr kumimoji="1" lang="ja-JP" altLang="en-US"/>
          </a:p>
        </p:txBody>
      </p:sp>
    </p:spTree>
    <p:extLst>
      <p:ext uri="{BB962C8B-B14F-4D97-AF65-F5344CB8AC3E}">
        <p14:creationId xmlns:p14="http://schemas.microsoft.com/office/powerpoint/2010/main" val="37902241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971584" y="2901300"/>
            <a:ext cx="7200000" cy="432000"/>
          </a:xfrm>
          <a:prstGeom prst="rect">
            <a:avLst/>
          </a:prstGeom>
          <a:noFill/>
        </p:spPr>
        <p:txBody>
          <a:bodyPr wrap="square" lIns="72000" tIns="72000" rIns="72000" bIns="72000" rtlCol="0" anchor="t">
            <a:noAutofit/>
          </a:bodyPr>
          <a:lstStyle/>
          <a:p>
            <a:pPr>
              <a:lnSpc>
                <a:spcPts val="3200"/>
              </a:lnSpc>
            </a:pPr>
            <a:r>
              <a:rPr lang="zh-TW" altLang="en-US" sz="2400" dirty="0">
                <a:latin typeface="HG創英角ｺﾞｼｯｸUB" panose="020B0909000000000000" pitchFamily="49" charset="-128"/>
                <a:ea typeface="HG創英角ｺﾞｼｯｸUB" panose="020B0909000000000000" pitchFamily="49" charset="-128"/>
              </a:rPr>
              <a:t>食育推進計画</a:t>
            </a:r>
            <a:r>
              <a:rPr lang="ja-JP" altLang="en-US" sz="2400" dirty="0">
                <a:latin typeface="HG創英角ｺﾞｼｯｸUB" panose="020B0909000000000000" pitchFamily="49" charset="-128"/>
                <a:ea typeface="HG創英角ｺﾞｼｯｸUB" panose="020B0909000000000000" pitchFamily="49" charset="-128"/>
              </a:rPr>
              <a:t>における</a:t>
            </a:r>
            <a:endParaRPr lang="en-US" altLang="ja-JP" sz="2400" dirty="0">
              <a:latin typeface="HG創英角ｺﾞｼｯｸUB" panose="020B0909000000000000" pitchFamily="49" charset="-128"/>
              <a:ea typeface="HG創英角ｺﾞｼｯｸUB" panose="020B0909000000000000" pitchFamily="49" charset="-128"/>
            </a:endParaRPr>
          </a:p>
          <a:p>
            <a:pPr>
              <a:lnSpc>
                <a:spcPts val="3200"/>
              </a:lnSpc>
            </a:pPr>
            <a:r>
              <a:rPr lang="ja-JP" altLang="en-US" sz="2400" dirty="0">
                <a:latin typeface="HG創英角ｺﾞｼｯｸUB" panose="020B0909000000000000" pitchFamily="49" charset="-128"/>
                <a:ea typeface="HG創英角ｺﾞｼｯｸUB" panose="020B0909000000000000" pitchFamily="49" charset="-128"/>
              </a:rPr>
              <a:t>目標の達成状況及び施策の実施状況について</a:t>
            </a:r>
          </a:p>
        </p:txBody>
      </p:sp>
      <p:sp>
        <p:nvSpPr>
          <p:cNvPr id="12" name="正方形/長方形 11"/>
          <p:cNvSpPr/>
          <p:nvPr/>
        </p:nvSpPr>
        <p:spPr>
          <a:xfrm>
            <a:off x="698572" y="2935585"/>
            <a:ext cx="144000" cy="1008000"/>
          </a:xfrm>
          <a:prstGeom prst="rect">
            <a:avLst/>
          </a:prstGeom>
          <a:solidFill>
            <a:srgbClr val="FF3B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創英角ｺﾞｼｯｸUB" panose="020B0909000000000000" pitchFamily="49" charset="-128"/>
              <a:ea typeface="HG創英角ｺﾞｼｯｸUB" panose="020B0909000000000000" pitchFamily="49" charset="-128"/>
            </a:endParaRPr>
          </a:p>
        </p:txBody>
      </p:sp>
      <p:cxnSp>
        <p:nvCxnSpPr>
          <p:cNvPr id="4" name="直線コネクタ 3"/>
          <p:cNvCxnSpPr/>
          <p:nvPr/>
        </p:nvCxnSpPr>
        <p:spPr>
          <a:xfrm>
            <a:off x="774389" y="3851709"/>
            <a:ext cx="8856000" cy="0"/>
          </a:xfrm>
          <a:prstGeom prst="line">
            <a:avLst/>
          </a:prstGeom>
          <a:ln w="12700">
            <a:solidFill>
              <a:srgbClr val="FF3B3B"/>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56</a:t>
            </a:fld>
            <a:endParaRPr kumimoji="1" lang="ja-JP" altLang="en-US"/>
          </a:p>
        </p:txBody>
      </p:sp>
      <p:pic>
        <p:nvPicPr>
          <p:cNvPr id="8" name="図 7"/>
          <p:cNvPicPr>
            <a:picLocks noChangeAspect="1"/>
          </p:cNvPicPr>
          <p:nvPr/>
        </p:nvPicPr>
        <p:blipFill>
          <a:blip r:embed="rId2"/>
          <a:stretch>
            <a:fillRect/>
          </a:stretch>
        </p:blipFill>
        <p:spPr>
          <a:xfrm>
            <a:off x="8582603" y="358877"/>
            <a:ext cx="1100769" cy="360000"/>
          </a:xfrm>
          <a:prstGeom prst="rect">
            <a:avLst/>
          </a:prstGeom>
        </p:spPr>
      </p:pic>
      <p:sp>
        <p:nvSpPr>
          <p:cNvPr id="10" name="テキスト ボックス 9"/>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a:solidFill>
                  <a:schemeClr val="bg1"/>
                </a:solidFill>
                <a:latin typeface="游ゴシック" panose="020B0400000000000000" pitchFamily="50" charset="-128"/>
                <a:ea typeface="游ゴシック" panose="020B0400000000000000" pitchFamily="50" charset="-128"/>
              </a:rPr>
              <a:t>大阪府健康づくり推進条例第</a:t>
            </a:r>
            <a:r>
              <a:rPr lang="en-US" altLang="ja-JP" sz="1100" b="1" dirty="0">
                <a:solidFill>
                  <a:schemeClr val="bg1"/>
                </a:solidFill>
                <a:latin typeface="游ゴシック" panose="020B0400000000000000" pitchFamily="50" charset="-128"/>
                <a:ea typeface="游ゴシック" panose="020B0400000000000000" pitchFamily="50" charset="-128"/>
              </a:rPr>
              <a:t>19</a:t>
            </a:r>
            <a:r>
              <a:rPr lang="ja-JP" altLang="en-US" sz="1100" b="1" dirty="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a:solidFill>
                  <a:schemeClr val="bg1"/>
                </a:solidFill>
                <a:latin typeface="游ゴシック" panose="020B0400000000000000" pitchFamily="50" charset="-128"/>
                <a:ea typeface="游ゴシック" panose="020B0400000000000000" pitchFamily="50" charset="-128"/>
              </a:rPr>
              <a:t>〈</a:t>
            </a:r>
            <a:r>
              <a:rPr lang="ja-JP" altLang="en-US" sz="1100" b="1" dirty="0">
                <a:solidFill>
                  <a:schemeClr val="bg1"/>
                </a:solidFill>
                <a:latin typeface="游ゴシック" panose="020B0400000000000000" pitchFamily="50" charset="-128"/>
                <a:ea typeface="游ゴシック" panose="020B0400000000000000" pitchFamily="50" charset="-128"/>
              </a:rPr>
              <a:t>令和</a:t>
            </a:r>
            <a:r>
              <a:rPr lang="en-US" altLang="ja-JP" sz="1100" b="1" dirty="0">
                <a:solidFill>
                  <a:schemeClr val="bg1"/>
                </a:solidFill>
                <a:latin typeface="游ゴシック" panose="020B0400000000000000" pitchFamily="50" charset="-128"/>
                <a:ea typeface="游ゴシック" panose="020B0400000000000000" pitchFamily="50" charset="-128"/>
              </a:rPr>
              <a:t>5</a:t>
            </a:r>
            <a:r>
              <a:rPr lang="ja-JP" altLang="en-US" sz="1100" b="1" dirty="0">
                <a:solidFill>
                  <a:schemeClr val="bg1"/>
                </a:solidFill>
                <a:latin typeface="游ゴシック" panose="020B0400000000000000" pitchFamily="50" charset="-128"/>
                <a:ea typeface="游ゴシック" panose="020B0400000000000000" pitchFamily="50" charset="-128"/>
              </a:rPr>
              <a:t>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70118768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187995" y="735604"/>
            <a:ext cx="9504000" cy="0"/>
          </a:xfrm>
          <a:prstGeom prst="line">
            <a:avLst/>
          </a:prstGeom>
          <a:ln w="38100" cap="rnd" cmpd="sng">
            <a:solidFill>
              <a:srgbClr val="009999"/>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20953" y="330676"/>
            <a:ext cx="6383507" cy="432000"/>
          </a:xfrm>
          <a:prstGeom prst="rect">
            <a:avLst/>
          </a:prstGeom>
          <a:noFill/>
        </p:spPr>
        <p:txBody>
          <a:bodyPr wrap="square" lIns="72000" tIns="72000" rIns="72000" bIns="72000" rtlCol="0" anchor="t">
            <a:noAutofit/>
          </a:bodyPr>
          <a:lstStyle/>
          <a:p>
            <a:r>
              <a:rPr lang="ja-JP" altLang="en-US" b="1" dirty="0">
                <a:latin typeface="游ゴシック" panose="020B0400000000000000" pitchFamily="50" charset="-128"/>
                <a:ea typeface="游ゴシック" panose="020B0400000000000000" pitchFamily="50" charset="-128"/>
              </a:rPr>
              <a:t>食育推進計画における目標の達成状況</a:t>
            </a:r>
          </a:p>
        </p:txBody>
      </p:sp>
      <p:graphicFrame>
        <p:nvGraphicFramePr>
          <p:cNvPr id="7" name="表 6"/>
          <p:cNvGraphicFramePr>
            <a:graphicFrameLocks noGrp="1"/>
          </p:cNvGraphicFramePr>
          <p:nvPr>
            <p:extLst>
              <p:ext uri="{D42A27DB-BD31-4B8C-83A1-F6EECF244321}">
                <p14:modId xmlns:p14="http://schemas.microsoft.com/office/powerpoint/2010/main" val="1225376364"/>
              </p:ext>
            </p:extLst>
          </p:nvPr>
        </p:nvGraphicFramePr>
        <p:xfrm>
          <a:off x="268762" y="1029390"/>
          <a:ext cx="9360000" cy="5255997"/>
        </p:xfrm>
        <a:graphic>
          <a:graphicData uri="http://schemas.openxmlformats.org/drawingml/2006/table">
            <a:tbl>
              <a:tblPr firstRow="1" bandRow="1">
                <a:tableStyleId>{7DF18680-E054-41AD-8BC1-D1AEF772440D}</a:tableStyleId>
              </a:tblPr>
              <a:tblGrid>
                <a:gridCol w="720000">
                  <a:extLst>
                    <a:ext uri="{9D8B030D-6E8A-4147-A177-3AD203B41FA5}">
                      <a16:colId xmlns:a16="http://schemas.microsoft.com/office/drawing/2014/main" val="1381500425"/>
                    </a:ext>
                  </a:extLst>
                </a:gridCol>
                <a:gridCol w="288000">
                  <a:extLst>
                    <a:ext uri="{9D8B030D-6E8A-4147-A177-3AD203B41FA5}">
                      <a16:colId xmlns:a16="http://schemas.microsoft.com/office/drawing/2014/main" val="2419697869"/>
                    </a:ext>
                  </a:extLst>
                </a:gridCol>
                <a:gridCol w="1548000">
                  <a:extLst>
                    <a:ext uri="{9D8B030D-6E8A-4147-A177-3AD203B41FA5}">
                      <a16:colId xmlns:a16="http://schemas.microsoft.com/office/drawing/2014/main" val="218902946"/>
                    </a:ext>
                  </a:extLst>
                </a:gridCol>
                <a:gridCol w="1872000">
                  <a:extLst>
                    <a:ext uri="{9D8B030D-6E8A-4147-A177-3AD203B41FA5}">
                      <a16:colId xmlns:a16="http://schemas.microsoft.com/office/drawing/2014/main" val="2098445675"/>
                    </a:ext>
                  </a:extLst>
                </a:gridCol>
                <a:gridCol w="1440000">
                  <a:extLst>
                    <a:ext uri="{9D8B030D-6E8A-4147-A177-3AD203B41FA5}">
                      <a16:colId xmlns:a16="http://schemas.microsoft.com/office/drawing/2014/main" val="3716218903"/>
                    </a:ext>
                  </a:extLst>
                </a:gridCol>
                <a:gridCol w="1440000">
                  <a:extLst>
                    <a:ext uri="{9D8B030D-6E8A-4147-A177-3AD203B41FA5}">
                      <a16:colId xmlns:a16="http://schemas.microsoft.com/office/drawing/2014/main" val="522624669"/>
                    </a:ext>
                  </a:extLst>
                </a:gridCol>
                <a:gridCol w="1188000">
                  <a:extLst>
                    <a:ext uri="{9D8B030D-6E8A-4147-A177-3AD203B41FA5}">
                      <a16:colId xmlns:a16="http://schemas.microsoft.com/office/drawing/2014/main" val="1531965585"/>
                    </a:ext>
                  </a:extLst>
                </a:gridCol>
                <a:gridCol w="864000">
                  <a:extLst>
                    <a:ext uri="{9D8B030D-6E8A-4147-A177-3AD203B41FA5}">
                      <a16:colId xmlns:a16="http://schemas.microsoft.com/office/drawing/2014/main" val="2356804202"/>
                    </a:ext>
                  </a:extLst>
                </a:gridCol>
              </a:tblGrid>
              <a:tr h="428575">
                <a:tc>
                  <a:txBody>
                    <a:bodyPr/>
                    <a:lstStyle/>
                    <a:p>
                      <a:pPr algn="ctr">
                        <a:lnSpc>
                          <a:spcPts val="1100"/>
                        </a:lnSpc>
                      </a:pPr>
                      <a:r>
                        <a:rPr kumimoji="1" lang="ja-JP" altLang="en-US" sz="1050" baseline="0" dirty="0">
                          <a:latin typeface="游ゴシック" panose="020B0400000000000000" pitchFamily="50" charset="-128"/>
                          <a:ea typeface="游ゴシック" panose="020B0400000000000000" pitchFamily="50" charset="-128"/>
                        </a:rPr>
                        <a:t>分野</a:t>
                      </a:r>
                      <a:endParaRPr kumimoji="1" lang="en-US" altLang="ja-JP"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gridSpan="2">
                  <a:txBody>
                    <a:bodyPr/>
                    <a:lstStyle/>
                    <a:p>
                      <a:pPr algn="ctr">
                        <a:lnSpc>
                          <a:spcPts val="1100"/>
                        </a:lnSpc>
                      </a:pPr>
                      <a:r>
                        <a:rPr kumimoji="1" lang="ja-JP" altLang="en-US" sz="1050" dirty="0">
                          <a:latin typeface="游ゴシック" panose="020B0400000000000000" pitchFamily="50" charset="-128"/>
                          <a:ea typeface="游ゴシック" panose="020B0400000000000000" pitchFamily="50" charset="-128"/>
                        </a:rPr>
                        <a:t>個別目標</a:t>
                      </a:r>
                    </a:p>
                  </a:txBody>
                  <a:tcPr marL="36000" marR="36000" marT="36000" marB="36000" anchor="ctr"/>
                </a:tc>
                <a:tc hMerge="1">
                  <a:txBody>
                    <a:bodyPr/>
                    <a:lstStyle/>
                    <a:p>
                      <a:pPr algn="ctr">
                        <a:lnSpc>
                          <a:spcPts val="1100"/>
                        </a:lnSpc>
                      </a:pPr>
                      <a:endParaRPr kumimoji="1"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100"/>
                        </a:lnSpc>
                      </a:pPr>
                      <a:r>
                        <a:rPr kumimoji="1" lang="ja-JP" altLang="en-US" sz="1050" dirty="0">
                          <a:latin typeface="游ゴシック" panose="020B0400000000000000" pitchFamily="50" charset="-128"/>
                          <a:ea typeface="游ゴシック" panose="020B0400000000000000" pitchFamily="50" charset="-128"/>
                        </a:rPr>
                        <a:t>計画策定時の状況</a:t>
                      </a:r>
                    </a:p>
                  </a:txBody>
                  <a:tcPr marL="36000" marR="36000" marT="36000" marB="36000" anchor="ctr"/>
                </a:tc>
                <a:tc>
                  <a:txBody>
                    <a:bodyPr/>
                    <a:lstStyle/>
                    <a:p>
                      <a:pPr algn="ctr">
                        <a:lnSpc>
                          <a:spcPts val="1100"/>
                        </a:lnSpc>
                      </a:pPr>
                      <a:r>
                        <a:rPr kumimoji="1" lang="ja-JP" altLang="en-US" sz="1050" dirty="0">
                          <a:latin typeface="游ゴシック" panose="020B0400000000000000" pitchFamily="50" charset="-128"/>
                          <a:ea typeface="游ゴシック" panose="020B0400000000000000" pitchFamily="50" charset="-128"/>
                        </a:rPr>
                        <a:t>現在の状況</a:t>
                      </a:r>
                    </a:p>
                  </a:txBody>
                  <a:tcPr marL="36000" marR="36000" marT="36000" marB="36000" anchor="ctr"/>
                </a:tc>
                <a:tc>
                  <a:txBody>
                    <a:bodyPr/>
                    <a:lstStyle/>
                    <a:p>
                      <a:pPr algn="ctr">
                        <a:lnSpc>
                          <a:spcPts val="1100"/>
                        </a:lnSpc>
                      </a:pPr>
                      <a:r>
                        <a:rPr kumimoji="1" lang="en-US" altLang="ja-JP" sz="1050" dirty="0">
                          <a:latin typeface="游ゴシック" panose="020B0400000000000000" pitchFamily="50" charset="-128"/>
                          <a:ea typeface="游ゴシック" panose="020B0400000000000000" pitchFamily="50" charset="-128"/>
                        </a:rPr>
                        <a:t>2023</a:t>
                      </a:r>
                      <a:r>
                        <a:rPr kumimoji="1" lang="ja-JP" altLang="en-US" sz="1050" dirty="0">
                          <a:latin typeface="游ゴシック" panose="020B0400000000000000" pitchFamily="50" charset="-128"/>
                          <a:ea typeface="游ゴシック" panose="020B0400000000000000" pitchFamily="50" charset="-128"/>
                        </a:rPr>
                        <a:t>年度目標</a:t>
                      </a:r>
                    </a:p>
                  </a:txBody>
                  <a:tcPr marL="36000" marR="36000" marT="36000" marB="36000" anchor="ctr"/>
                </a:tc>
                <a:tc>
                  <a:txBody>
                    <a:bodyPr/>
                    <a:lstStyle/>
                    <a:p>
                      <a:pPr algn="ctr">
                        <a:lnSpc>
                          <a:spcPts val="1100"/>
                        </a:lnSpc>
                      </a:pPr>
                      <a:r>
                        <a:rPr kumimoji="1" lang="ja-JP" altLang="en-US" sz="1050" dirty="0">
                          <a:latin typeface="游ゴシック" panose="020B0400000000000000" pitchFamily="50" charset="-128"/>
                          <a:ea typeface="游ゴシック" panose="020B0400000000000000" pitchFamily="50" charset="-128"/>
                        </a:rPr>
                        <a:t>年次報告書</a:t>
                      </a:r>
                      <a:endParaRPr kumimoji="1" lang="en-US" altLang="ja-JP" sz="1050" dirty="0">
                        <a:latin typeface="游ゴシック" panose="020B0400000000000000" pitchFamily="50" charset="-128"/>
                        <a:ea typeface="游ゴシック" panose="020B0400000000000000" pitchFamily="50" charset="-128"/>
                      </a:endParaRPr>
                    </a:p>
                    <a:p>
                      <a:pPr algn="ctr">
                        <a:lnSpc>
                          <a:spcPts val="1100"/>
                        </a:lnSpc>
                      </a:pPr>
                      <a:r>
                        <a:rPr kumimoji="1" lang="ja-JP" altLang="en-US" sz="1050" dirty="0">
                          <a:latin typeface="游ゴシック" panose="020B0400000000000000" pitchFamily="50" charset="-128"/>
                          <a:ea typeface="游ゴシック" panose="020B0400000000000000" pitchFamily="50" charset="-128"/>
                        </a:rPr>
                        <a:t>のページ</a:t>
                      </a:r>
                    </a:p>
                  </a:txBody>
                  <a:tcPr marL="36000" marR="36000" marT="36000" marB="36000" anchor="ctr"/>
                </a:tc>
                <a:extLst>
                  <a:ext uri="{0D108BD9-81ED-4DB2-BD59-A6C34878D82A}">
                    <a16:rowId xmlns:a16="http://schemas.microsoft.com/office/drawing/2014/main" val="879328102"/>
                  </a:ext>
                </a:extLst>
              </a:tr>
              <a:tr h="669075">
                <a:tc rowSpan="10">
                  <a:txBody>
                    <a:bodyPr/>
                    <a:lstStyle/>
                    <a:p>
                      <a:r>
                        <a:rPr kumimoji="1" lang="ja-JP" altLang="en-US" sz="1050" b="1" dirty="0">
                          <a:latin typeface="游ゴシック" panose="020B0400000000000000" pitchFamily="50" charset="-128"/>
                          <a:ea typeface="游ゴシック" panose="020B0400000000000000" pitchFamily="50" charset="-128"/>
                        </a:rPr>
                        <a:t>健康的な</a:t>
                      </a:r>
                      <a:endParaRPr kumimoji="1" lang="en-US" altLang="ja-JP" sz="1050" b="1" dirty="0">
                        <a:latin typeface="游ゴシック" panose="020B0400000000000000" pitchFamily="50" charset="-128"/>
                        <a:ea typeface="游ゴシック" panose="020B0400000000000000" pitchFamily="50" charset="-128"/>
                      </a:endParaRPr>
                    </a:p>
                    <a:p>
                      <a:r>
                        <a:rPr kumimoji="1" lang="ja-JP" altLang="en-US" sz="1050" b="1" dirty="0">
                          <a:latin typeface="游ゴシック" panose="020B0400000000000000" pitchFamily="50" charset="-128"/>
                          <a:ea typeface="游ゴシック" panose="020B0400000000000000" pitchFamily="50" charset="-128"/>
                        </a:rPr>
                        <a:t>食生活の</a:t>
                      </a:r>
                      <a:endParaRPr kumimoji="1" lang="en-US" altLang="ja-JP" sz="1050" b="1" dirty="0">
                        <a:latin typeface="游ゴシック" panose="020B0400000000000000" pitchFamily="50" charset="-128"/>
                        <a:ea typeface="游ゴシック" panose="020B0400000000000000" pitchFamily="50" charset="-128"/>
                      </a:endParaRPr>
                    </a:p>
                    <a:p>
                      <a:r>
                        <a:rPr kumimoji="1" lang="ja-JP" altLang="en-US" sz="1050" b="1" dirty="0">
                          <a:latin typeface="游ゴシック" panose="020B0400000000000000" pitchFamily="50" charset="-128"/>
                          <a:ea typeface="游ゴシック" panose="020B0400000000000000" pitchFamily="50" charset="-128"/>
                        </a:rPr>
                        <a:t>実践の</a:t>
                      </a:r>
                      <a:endParaRPr kumimoji="1" lang="en-US" altLang="ja-JP" sz="1050" b="1" dirty="0">
                        <a:latin typeface="游ゴシック" panose="020B0400000000000000" pitchFamily="50" charset="-128"/>
                        <a:ea typeface="游ゴシック" panose="020B0400000000000000" pitchFamily="50" charset="-128"/>
                      </a:endParaRPr>
                    </a:p>
                    <a:p>
                      <a:r>
                        <a:rPr kumimoji="1" lang="ja-JP" altLang="en-US" sz="1050" b="1" dirty="0">
                          <a:latin typeface="游ゴシック" panose="020B0400000000000000" pitchFamily="50" charset="-128"/>
                          <a:ea typeface="游ゴシック" panose="020B0400000000000000" pitchFamily="50" charset="-128"/>
                        </a:rPr>
                        <a:t>促進</a:t>
                      </a: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1</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gridSpan="2">
                  <a:txBody>
                    <a:bodyPr/>
                    <a:lstStyle/>
                    <a:p>
                      <a:r>
                        <a:rPr kumimoji="1" lang="ja-JP" altLang="en-US" sz="1050" dirty="0">
                          <a:latin typeface="游ゴシック" panose="020B0400000000000000" pitchFamily="50" charset="-128"/>
                          <a:ea typeface="游ゴシック" panose="020B0400000000000000" pitchFamily="50" charset="-128"/>
                        </a:rPr>
                        <a:t>栄養バランスのとれた食生活を実践する府民の割合</a:t>
                      </a:r>
                    </a:p>
                    <a:p>
                      <a:r>
                        <a:rPr kumimoji="1" lang="ja-JP" altLang="en-US" sz="1050" dirty="0">
                          <a:latin typeface="游ゴシック" panose="020B0400000000000000" pitchFamily="50" charset="-128"/>
                          <a:ea typeface="游ゴシック" panose="020B0400000000000000" pitchFamily="50" charset="-128"/>
                        </a:rPr>
                        <a:t>（主食・主菜・副菜を組み合わせた食事を</a:t>
                      </a:r>
                      <a:r>
                        <a:rPr kumimoji="1" lang="en-US" altLang="ja-JP" sz="1050" dirty="0">
                          <a:latin typeface="游ゴシック" panose="020B0400000000000000" pitchFamily="50" charset="-128"/>
                          <a:ea typeface="游ゴシック" panose="020B0400000000000000" pitchFamily="50" charset="-128"/>
                        </a:rPr>
                        <a:t>1</a:t>
                      </a:r>
                      <a:r>
                        <a:rPr kumimoji="1" lang="ja-JP" altLang="en-US" sz="1050" dirty="0">
                          <a:latin typeface="游ゴシック" panose="020B0400000000000000" pitchFamily="50" charset="-128"/>
                          <a:ea typeface="游ゴシック" panose="020B0400000000000000" pitchFamily="50" charset="-128"/>
                        </a:rPr>
                        <a:t>日</a:t>
                      </a:r>
                      <a:r>
                        <a:rPr kumimoji="1" lang="en-US" altLang="ja-JP" sz="1050" dirty="0">
                          <a:latin typeface="游ゴシック" panose="020B0400000000000000" pitchFamily="50" charset="-128"/>
                          <a:ea typeface="游ゴシック" panose="020B0400000000000000" pitchFamily="50" charset="-128"/>
                        </a:rPr>
                        <a:t>2</a:t>
                      </a:r>
                      <a:r>
                        <a:rPr kumimoji="1" lang="ja-JP" altLang="en-US" sz="1050" dirty="0">
                          <a:latin typeface="游ゴシック" panose="020B0400000000000000" pitchFamily="50" charset="-128"/>
                          <a:ea typeface="游ゴシック" panose="020B0400000000000000" pitchFamily="50" charset="-128"/>
                        </a:rPr>
                        <a:t>回以上</a:t>
                      </a:r>
                      <a:endParaRPr kumimoji="1" lang="en-US" altLang="ja-JP" sz="1050" dirty="0">
                        <a:latin typeface="游ゴシック" panose="020B0400000000000000" pitchFamily="50" charset="-128"/>
                        <a:ea typeface="游ゴシック" panose="020B0400000000000000" pitchFamily="50" charset="-128"/>
                      </a:endParaRPr>
                    </a:p>
                    <a:p>
                      <a:r>
                        <a:rPr kumimoji="1" lang="ja-JP" altLang="en-US" sz="1050" dirty="0">
                          <a:latin typeface="游ゴシック" panose="020B0400000000000000" pitchFamily="50" charset="-128"/>
                          <a:ea typeface="游ゴシック" panose="020B0400000000000000" pitchFamily="50" charset="-128"/>
                        </a:rPr>
                        <a:t>　ほぼ毎日食べている府民の割合）</a:t>
                      </a:r>
                    </a:p>
                  </a:txBody>
                  <a:tcPr marL="36000" marR="36000" marT="36000" marB="36000" anchor="ctr"/>
                </a:tc>
                <a:tc hMerge="1">
                  <a:txBody>
                    <a:bodyPr/>
                    <a:lstStyle/>
                    <a:p>
                      <a:endParaRPr kumimoji="1"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34.6%</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H28</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a:latin typeface="游ゴシック" panose="020B0400000000000000" pitchFamily="50" charset="-128"/>
                          <a:ea typeface="+mn-ea"/>
                        </a:rPr>
                        <a:t>49.6%</a:t>
                      </a:r>
                      <a:r>
                        <a:rPr kumimoji="1" lang="ja-JP" altLang="en-US" sz="1050" dirty="0">
                          <a:latin typeface="游ゴシック" panose="020B0400000000000000" pitchFamily="50" charset="-128"/>
                          <a:ea typeface="+mn-ea"/>
                        </a:rPr>
                        <a:t>（</a:t>
                      </a:r>
                      <a:r>
                        <a:rPr kumimoji="1" lang="en-US" altLang="ja-JP" sz="1050" dirty="0">
                          <a:latin typeface="游ゴシック" panose="020B0400000000000000" pitchFamily="50" charset="-128"/>
                          <a:ea typeface="+mn-ea"/>
                        </a:rPr>
                        <a:t>R4</a:t>
                      </a:r>
                      <a:r>
                        <a:rPr kumimoji="1" lang="ja-JP" altLang="en-US" sz="1050" dirty="0">
                          <a:latin typeface="游ゴシック" panose="020B0400000000000000" pitchFamily="50" charset="-128"/>
                          <a:ea typeface="+mn-ea"/>
                        </a:rPr>
                        <a:t>）</a:t>
                      </a: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50%</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rowSpan="10">
                  <a:txBody>
                    <a:bodyPr/>
                    <a:lstStyle/>
                    <a:p>
                      <a:pPr algn="ctr">
                        <a:lnSpc>
                          <a:spcPts val="1400"/>
                        </a:lnSpc>
                        <a:spcAft>
                          <a:spcPts val="0"/>
                        </a:spcAft>
                      </a:pPr>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62-67</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3588048588"/>
                  </a:ext>
                </a:extLst>
              </a:tr>
              <a:tr h="509925">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2</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rowSpan="3">
                  <a:txBody>
                    <a:bodyPr/>
                    <a:lstStyle/>
                    <a:p>
                      <a:r>
                        <a:rPr kumimoji="1" lang="ja-JP" altLang="en-US" sz="1050" dirty="0">
                          <a:latin typeface="游ゴシック" panose="020B0400000000000000" pitchFamily="50" charset="-128"/>
                          <a:ea typeface="游ゴシック" panose="020B0400000000000000" pitchFamily="50" charset="-128"/>
                        </a:rPr>
                        <a:t>朝食を欠食する府民の</a:t>
                      </a:r>
                      <a:endParaRPr kumimoji="1" lang="en-US" altLang="ja-JP" sz="1050" dirty="0">
                        <a:latin typeface="游ゴシック" panose="020B0400000000000000" pitchFamily="50" charset="-128"/>
                        <a:ea typeface="游ゴシック" panose="020B0400000000000000" pitchFamily="50" charset="-128"/>
                      </a:endParaRPr>
                    </a:p>
                    <a:p>
                      <a:r>
                        <a:rPr kumimoji="1" lang="ja-JP" altLang="en-US" sz="1050" dirty="0">
                          <a:latin typeface="游ゴシック" panose="020B0400000000000000" pitchFamily="50" charset="-128"/>
                          <a:ea typeface="游ゴシック" panose="020B0400000000000000" pitchFamily="50" charset="-128"/>
                        </a:rPr>
                        <a:t>割合</a:t>
                      </a:r>
                    </a:p>
                  </a:txBody>
                  <a:tcPr marL="36000" marR="36000" marT="36000" marB="36000" anchor="ctr"/>
                </a:tc>
                <a:tc>
                  <a:txBody>
                    <a:bodyPr/>
                    <a:lstStyle/>
                    <a:p>
                      <a:pPr algn="just">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7</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14</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endParaRPr lang="ja-JP" sz="12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3.9%</a:t>
                      </a:r>
                    </a:p>
                    <a:p>
                      <a:pPr algn="ctr">
                        <a:lnSpc>
                          <a:spcPts val="1400"/>
                        </a:lnSpc>
                        <a:spcAft>
                          <a:spcPts val="0"/>
                        </a:spcAft>
                      </a:pP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H25-H27</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の平均）</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a:solidFill>
                            <a:schemeClr val="tx1"/>
                          </a:solidFill>
                          <a:latin typeface="游ゴシック" panose="020B0400000000000000" pitchFamily="50" charset="-128"/>
                          <a:ea typeface="游ゴシック" panose="020B0400000000000000" pitchFamily="50" charset="-128"/>
                        </a:rPr>
                        <a:t>5.1%</a:t>
                      </a:r>
                    </a:p>
                    <a:p>
                      <a:pPr algn="ctr"/>
                      <a:r>
                        <a:rPr kumimoji="1" lang="ja-JP" altLang="en-US" sz="1050" dirty="0">
                          <a:solidFill>
                            <a:schemeClr val="tx1"/>
                          </a:solidFill>
                          <a:latin typeface="游ゴシック" panose="020B0400000000000000" pitchFamily="50" charset="-128"/>
                          <a:ea typeface="游ゴシック" panose="020B0400000000000000" pitchFamily="50" charset="-128"/>
                        </a:rPr>
                        <a:t>（</a:t>
                      </a:r>
                      <a:r>
                        <a:rPr kumimoji="1" lang="en-US" altLang="ja-JP" sz="1050" dirty="0">
                          <a:solidFill>
                            <a:schemeClr val="tx1"/>
                          </a:solidFill>
                          <a:latin typeface="游ゴシック" panose="020B0400000000000000" pitchFamily="50" charset="-128"/>
                          <a:ea typeface="游ゴシック" panose="020B0400000000000000" pitchFamily="50" charset="-128"/>
                        </a:rPr>
                        <a:t>H29-R1</a:t>
                      </a:r>
                      <a:r>
                        <a:rPr kumimoji="1" lang="ja-JP" altLang="en-US" sz="1050" dirty="0">
                          <a:solidFill>
                            <a:schemeClr val="tx1"/>
                          </a:solidFill>
                          <a:latin typeface="游ゴシック" panose="020B0400000000000000" pitchFamily="50" charset="-128"/>
                          <a:ea typeface="游ゴシック" panose="020B0400000000000000" pitchFamily="50" charset="-128"/>
                        </a:rPr>
                        <a:t>の平均）</a:t>
                      </a: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0%</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730870963"/>
                  </a:ext>
                </a:extLst>
              </a:tr>
              <a:tr h="509925">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3</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vMerge="1">
                  <a:txBody>
                    <a:bodyPr/>
                    <a:lstStyle/>
                    <a:p>
                      <a:endParaRPr kumimoji="1"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just">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15</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19</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endParaRPr lang="ja-JP" sz="12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16.4%</a:t>
                      </a:r>
                    </a:p>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（H25-H27</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の平均）</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a:solidFill>
                            <a:schemeClr val="tx1"/>
                          </a:solidFill>
                          <a:latin typeface="游ゴシック" panose="020B0400000000000000" pitchFamily="50" charset="-128"/>
                          <a:ea typeface="游ゴシック" panose="020B0400000000000000" pitchFamily="50" charset="-128"/>
                        </a:rPr>
                        <a:t>14.5%</a:t>
                      </a:r>
                    </a:p>
                    <a:p>
                      <a:pPr algn="ctr"/>
                      <a:r>
                        <a:rPr kumimoji="1" lang="ja-JP" altLang="en-US" sz="1050" dirty="0">
                          <a:solidFill>
                            <a:schemeClr val="tx1"/>
                          </a:solidFill>
                          <a:latin typeface="游ゴシック" panose="020B0400000000000000" pitchFamily="50" charset="-128"/>
                          <a:ea typeface="游ゴシック" panose="020B0400000000000000" pitchFamily="50" charset="-128"/>
                        </a:rPr>
                        <a:t>（</a:t>
                      </a:r>
                      <a:r>
                        <a:rPr kumimoji="1" lang="en-US" altLang="ja-JP" sz="1050" dirty="0">
                          <a:solidFill>
                            <a:schemeClr val="tx1"/>
                          </a:solidFill>
                          <a:latin typeface="游ゴシック" panose="020B0400000000000000" pitchFamily="50" charset="-128"/>
                          <a:ea typeface="游ゴシック" panose="020B0400000000000000" pitchFamily="50" charset="-128"/>
                        </a:rPr>
                        <a:t>H29-R1</a:t>
                      </a:r>
                      <a:r>
                        <a:rPr kumimoji="1" lang="ja-JP" altLang="en-US" sz="1050" dirty="0">
                          <a:solidFill>
                            <a:schemeClr val="tx1"/>
                          </a:solidFill>
                          <a:latin typeface="游ゴシック" panose="020B0400000000000000" pitchFamily="50" charset="-128"/>
                          <a:ea typeface="游ゴシック" panose="020B0400000000000000" pitchFamily="50" charset="-128"/>
                        </a:rPr>
                        <a:t>の平均）</a:t>
                      </a: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5%</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以下</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1026814428"/>
                  </a:ext>
                </a:extLst>
              </a:tr>
              <a:tr h="509925">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4</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vMerge="1">
                  <a:txBody>
                    <a:bodyPr/>
                    <a:lstStyle/>
                    <a:p>
                      <a:endParaRPr kumimoji="1"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just">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30</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歳代</a:t>
                      </a:r>
                      <a:endParaRPr lang="ja-JP" sz="12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25.2%</a:t>
                      </a:r>
                    </a:p>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（H25-H27</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の平均）</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a:solidFill>
                            <a:schemeClr val="tx1"/>
                          </a:solidFill>
                          <a:latin typeface="游ゴシック" panose="020B0400000000000000" pitchFamily="50" charset="-128"/>
                          <a:ea typeface="游ゴシック" panose="020B0400000000000000" pitchFamily="50" charset="-128"/>
                        </a:rPr>
                        <a:t>24.8%</a:t>
                      </a:r>
                    </a:p>
                    <a:p>
                      <a:pPr algn="ctr"/>
                      <a:r>
                        <a:rPr kumimoji="1" lang="ja-JP" altLang="en-US" sz="1050" dirty="0">
                          <a:solidFill>
                            <a:schemeClr val="tx1"/>
                          </a:solidFill>
                          <a:latin typeface="游ゴシック" panose="020B0400000000000000" pitchFamily="50" charset="-128"/>
                          <a:ea typeface="游ゴシック" panose="020B0400000000000000" pitchFamily="50" charset="-128"/>
                        </a:rPr>
                        <a:t>（</a:t>
                      </a:r>
                      <a:r>
                        <a:rPr kumimoji="1" lang="en-US" altLang="ja-JP" sz="1050" dirty="0">
                          <a:solidFill>
                            <a:schemeClr val="tx1"/>
                          </a:solidFill>
                          <a:latin typeface="游ゴシック" panose="020B0400000000000000" pitchFamily="50" charset="-128"/>
                          <a:ea typeface="游ゴシック" panose="020B0400000000000000" pitchFamily="50" charset="-128"/>
                        </a:rPr>
                        <a:t>H29-R1</a:t>
                      </a:r>
                      <a:r>
                        <a:rPr kumimoji="1" lang="ja-JP" altLang="en-US" sz="1050" dirty="0">
                          <a:solidFill>
                            <a:schemeClr val="tx1"/>
                          </a:solidFill>
                          <a:latin typeface="游ゴシック" panose="020B0400000000000000" pitchFamily="50" charset="-128"/>
                          <a:ea typeface="游ゴシック" panose="020B0400000000000000" pitchFamily="50" charset="-128"/>
                        </a:rPr>
                        <a:t>の平均）</a:t>
                      </a: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15%</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以下</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3908539025"/>
                  </a:ext>
                </a:extLst>
              </a:tr>
              <a:tr h="509925">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5</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rowSpan="3">
                  <a:txBody>
                    <a:bodyPr/>
                    <a:lstStyle/>
                    <a:p>
                      <a:r>
                        <a:rPr kumimoji="1" lang="ja-JP" altLang="en-US" sz="1050" dirty="0">
                          <a:latin typeface="游ゴシック" panose="020B0400000000000000" pitchFamily="50" charset="-128"/>
                          <a:ea typeface="游ゴシック" panose="020B0400000000000000" pitchFamily="50" charset="-128"/>
                        </a:rPr>
                        <a:t>野菜摂取量</a:t>
                      </a:r>
                    </a:p>
                  </a:txBody>
                  <a:tcPr marL="36000" marR="36000" marT="36000" marB="36000" anchor="ctr"/>
                </a:tc>
                <a:tc>
                  <a:txBody>
                    <a:bodyPr/>
                    <a:lstStyle/>
                    <a:p>
                      <a:pPr algn="just">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7</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14</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endParaRPr lang="ja-JP" sz="12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223g</a:t>
                      </a:r>
                    </a:p>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（H25-H27</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の平均）</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a:solidFill>
                            <a:schemeClr val="tx1"/>
                          </a:solidFill>
                          <a:latin typeface="游ゴシック" panose="020B0400000000000000" pitchFamily="50" charset="-128"/>
                          <a:ea typeface="游ゴシック" panose="020B0400000000000000" pitchFamily="50" charset="-128"/>
                        </a:rPr>
                        <a:t>237g</a:t>
                      </a:r>
                    </a:p>
                    <a:p>
                      <a:pPr algn="ctr"/>
                      <a:r>
                        <a:rPr kumimoji="1" lang="ja-JP" altLang="en-US" sz="1050" dirty="0">
                          <a:solidFill>
                            <a:schemeClr val="tx1"/>
                          </a:solidFill>
                          <a:latin typeface="游ゴシック" panose="020B0400000000000000" pitchFamily="50" charset="-128"/>
                          <a:ea typeface="游ゴシック" panose="020B0400000000000000" pitchFamily="50" charset="-128"/>
                        </a:rPr>
                        <a:t>（</a:t>
                      </a:r>
                      <a:r>
                        <a:rPr kumimoji="1" lang="en-US" altLang="ja-JP" sz="1050" dirty="0">
                          <a:solidFill>
                            <a:schemeClr val="tx1"/>
                          </a:solidFill>
                          <a:latin typeface="游ゴシック" panose="020B0400000000000000" pitchFamily="50" charset="-128"/>
                          <a:ea typeface="游ゴシック" panose="020B0400000000000000" pitchFamily="50" charset="-128"/>
                        </a:rPr>
                        <a:t>H29-R1</a:t>
                      </a:r>
                      <a:r>
                        <a:rPr kumimoji="1" lang="ja-JP" altLang="en-US" sz="1050" dirty="0">
                          <a:solidFill>
                            <a:schemeClr val="tx1"/>
                          </a:solidFill>
                          <a:latin typeface="游ゴシック" panose="020B0400000000000000" pitchFamily="50" charset="-128"/>
                          <a:ea typeface="游ゴシック" panose="020B0400000000000000" pitchFamily="50" charset="-128"/>
                        </a:rPr>
                        <a:t>の平均）</a:t>
                      </a: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300g</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1537069270"/>
                  </a:ext>
                </a:extLst>
              </a:tr>
              <a:tr h="509925">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6</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vMerge="1">
                  <a:txBody>
                    <a:bodyPr/>
                    <a:lstStyle/>
                    <a:p>
                      <a:endParaRPr kumimoji="1"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just">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15</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19</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endParaRPr lang="ja-JP" sz="12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216g</a:t>
                      </a:r>
                    </a:p>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（H25-H27</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の平均）</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a:solidFill>
                            <a:schemeClr val="tx1"/>
                          </a:solidFill>
                          <a:latin typeface="游ゴシック" panose="020B0400000000000000" pitchFamily="50" charset="-128"/>
                          <a:ea typeface="游ゴシック" panose="020B0400000000000000" pitchFamily="50" charset="-128"/>
                        </a:rPr>
                        <a:t>259g</a:t>
                      </a:r>
                    </a:p>
                    <a:p>
                      <a:pPr algn="ctr"/>
                      <a:r>
                        <a:rPr kumimoji="1" lang="ja-JP" altLang="en-US" sz="1050" dirty="0">
                          <a:solidFill>
                            <a:schemeClr val="tx1"/>
                          </a:solidFill>
                          <a:latin typeface="游ゴシック" panose="020B0400000000000000" pitchFamily="50" charset="-128"/>
                          <a:ea typeface="游ゴシック" panose="020B0400000000000000" pitchFamily="50" charset="-128"/>
                        </a:rPr>
                        <a:t>（</a:t>
                      </a:r>
                      <a:r>
                        <a:rPr kumimoji="1" lang="en-US" altLang="ja-JP" sz="1050" dirty="0">
                          <a:solidFill>
                            <a:schemeClr val="tx1"/>
                          </a:solidFill>
                          <a:latin typeface="游ゴシック" panose="020B0400000000000000" pitchFamily="50" charset="-128"/>
                          <a:ea typeface="游ゴシック" panose="020B0400000000000000" pitchFamily="50" charset="-128"/>
                        </a:rPr>
                        <a:t>H29-R1</a:t>
                      </a:r>
                      <a:r>
                        <a:rPr kumimoji="1" lang="ja-JP" altLang="en-US" sz="1050" dirty="0">
                          <a:solidFill>
                            <a:schemeClr val="tx1"/>
                          </a:solidFill>
                          <a:latin typeface="游ゴシック" panose="020B0400000000000000" pitchFamily="50" charset="-128"/>
                          <a:ea typeface="游ゴシック" panose="020B0400000000000000" pitchFamily="50" charset="-128"/>
                        </a:rPr>
                        <a:t>の平均）</a:t>
                      </a: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350g</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1321982813"/>
                  </a:ext>
                </a:extLst>
              </a:tr>
              <a:tr h="509925">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7</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vMerge="1">
                  <a:txBody>
                    <a:bodyPr/>
                    <a:lstStyle/>
                    <a:p>
                      <a:endParaRPr kumimoji="1"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just">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歳以上</a:t>
                      </a:r>
                      <a:endParaRPr lang="ja-JP" sz="12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269g</a:t>
                      </a:r>
                    </a:p>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（H25-H27</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の平均）</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a:solidFill>
                            <a:schemeClr val="tx1"/>
                          </a:solidFill>
                          <a:latin typeface="游ゴシック" panose="020B0400000000000000" pitchFamily="50" charset="-128"/>
                          <a:ea typeface="游ゴシック" panose="020B0400000000000000" pitchFamily="50" charset="-128"/>
                        </a:rPr>
                        <a:t>256g</a:t>
                      </a:r>
                    </a:p>
                    <a:p>
                      <a:pPr algn="ctr"/>
                      <a:r>
                        <a:rPr kumimoji="1" lang="ja-JP" altLang="en-US" sz="1050" dirty="0">
                          <a:solidFill>
                            <a:schemeClr val="tx1"/>
                          </a:solidFill>
                          <a:latin typeface="游ゴシック" panose="020B0400000000000000" pitchFamily="50" charset="-128"/>
                          <a:ea typeface="游ゴシック" panose="020B0400000000000000" pitchFamily="50" charset="-128"/>
                        </a:rPr>
                        <a:t>（</a:t>
                      </a:r>
                      <a:r>
                        <a:rPr kumimoji="1" lang="en-US" altLang="ja-JP" sz="1050" dirty="0">
                          <a:solidFill>
                            <a:schemeClr val="tx1"/>
                          </a:solidFill>
                          <a:latin typeface="游ゴシック" panose="020B0400000000000000" pitchFamily="50" charset="-128"/>
                          <a:ea typeface="游ゴシック" panose="020B0400000000000000" pitchFamily="50" charset="-128"/>
                        </a:rPr>
                        <a:t>H29-R1</a:t>
                      </a:r>
                      <a:r>
                        <a:rPr kumimoji="1" lang="ja-JP" altLang="en-US" sz="1050" dirty="0">
                          <a:solidFill>
                            <a:schemeClr val="tx1"/>
                          </a:solidFill>
                          <a:latin typeface="游ゴシック" panose="020B0400000000000000" pitchFamily="50" charset="-128"/>
                          <a:ea typeface="游ゴシック" panose="020B0400000000000000" pitchFamily="50" charset="-128"/>
                        </a:rPr>
                        <a:t>の平均）</a:t>
                      </a: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350g</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921225474"/>
                  </a:ext>
                </a:extLst>
              </a:tr>
              <a:tr h="509925">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8</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r>
                        <a:rPr kumimoji="1" lang="ja-JP" altLang="en-US" sz="1050" dirty="0">
                          <a:latin typeface="游ゴシック" panose="020B0400000000000000" pitchFamily="50" charset="-128"/>
                          <a:ea typeface="游ゴシック" panose="020B0400000000000000" pitchFamily="50" charset="-128"/>
                        </a:rPr>
                        <a:t>食塩摂取量</a:t>
                      </a:r>
                    </a:p>
                  </a:txBody>
                  <a:tcPr marL="36000" marR="36000" marT="36000" marB="36000" anchor="ctr"/>
                </a:tc>
                <a:tc>
                  <a:txBody>
                    <a:bodyPr/>
                    <a:lstStyle/>
                    <a:p>
                      <a:pPr algn="just">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歳以上</a:t>
                      </a:r>
                      <a:endParaRPr lang="ja-JP" sz="12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9.4g</a:t>
                      </a:r>
                    </a:p>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（H25-H27</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の平均）</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a:solidFill>
                            <a:schemeClr val="tx1"/>
                          </a:solidFill>
                          <a:latin typeface="游ゴシック" panose="020B0400000000000000" pitchFamily="50" charset="-128"/>
                          <a:ea typeface="游ゴシック" panose="020B0400000000000000" pitchFamily="50" charset="-128"/>
                        </a:rPr>
                        <a:t>9.7g</a:t>
                      </a:r>
                    </a:p>
                    <a:p>
                      <a:pPr algn="ctr"/>
                      <a:r>
                        <a:rPr kumimoji="1" lang="ja-JP" altLang="en-US" sz="1050" dirty="0">
                          <a:solidFill>
                            <a:schemeClr val="tx1"/>
                          </a:solidFill>
                          <a:latin typeface="游ゴシック" panose="020B0400000000000000" pitchFamily="50" charset="-128"/>
                          <a:ea typeface="游ゴシック" panose="020B0400000000000000" pitchFamily="50" charset="-128"/>
                        </a:rPr>
                        <a:t>（</a:t>
                      </a:r>
                      <a:r>
                        <a:rPr kumimoji="1" lang="en-US" altLang="ja-JP" sz="1050" dirty="0">
                          <a:solidFill>
                            <a:schemeClr val="tx1"/>
                          </a:solidFill>
                          <a:latin typeface="游ゴシック" panose="020B0400000000000000" pitchFamily="50" charset="-128"/>
                          <a:ea typeface="游ゴシック" panose="020B0400000000000000" pitchFamily="50" charset="-128"/>
                        </a:rPr>
                        <a:t>H29-R1</a:t>
                      </a:r>
                      <a:r>
                        <a:rPr kumimoji="1" lang="ja-JP" altLang="en-US" sz="1050" dirty="0">
                          <a:solidFill>
                            <a:schemeClr val="tx1"/>
                          </a:solidFill>
                          <a:latin typeface="游ゴシック" panose="020B0400000000000000" pitchFamily="50" charset="-128"/>
                          <a:ea typeface="游ゴシック" panose="020B0400000000000000" pitchFamily="50" charset="-128"/>
                        </a:rPr>
                        <a:t>の平均）</a:t>
                      </a: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8g</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未満</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746112429"/>
                  </a:ext>
                </a:extLst>
              </a:tr>
              <a:tr h="294436">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9</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gridSpan="2">
                  <a:txBody>
                    <a:bodyPr/>
                    <a:lstStyle/>
                    <a:p>
                      <a:pPr algn="just">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よく噛んで食べることに気をつけている府民の割合</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hMerge="1">
                  <a:txBody>
                    <a:bodyPr/>
                    <a:lstStyle/>
                    <a:p>
                      <a:endParaRPr kumimoji="1"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55.4%</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H27</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a:solidFill>
                            <a:schemeClr val="tx1"/>
                          </a:solidFill>
                          <a:latin typeface="游ゴシック" panose="020B0400000000000000" pitchFamily="50" charset="-128"/>
                          <a:ea typeface="+mn-ea"/>
                        </a:rPr>
                        <a:t>64.7%</a:t>
                      </a:r>
                      <a:r>
                        <a:rPr kumimoji="1" lang="ja-JP" altLang="en-US" sz="1050" dirty="0">
                          <a:solidFill>
                            <a:schemeClr val="tx1"/>
                          </a:solidFill>
                          <a:latin typeface="游ゴシック" panose="020B0400000000000000" pitchFamily="50" charset="-128"/>
                          <a:ea typeface="+mn-ea"/>
                        </a:rPr>
                        <a:t>（</a:t>
                      </a:r>
                      <a:r>
                        <a:rPr kumimoji="1" lang="en-US" altLang="ja-JP" sz="1050" dirty="0">
                          <a:solidFill>
                            <a:schemeClr val="tx1"/>
                          </a:solidFill>
                          <a:latin typeface="游ゴシック" panose="020B0400000000000000" pitchFamily="50" charset="-128"/>
                          <a:ea typeface="+mn-ea"/>
                        </a:rPr>
                        <a:t>R4</a:t>
                      </a:r>
                      <a:r>
                        <a:rPr kumimoji="1" lang="ja-JP" altLang="en-US" sz="1050" dirty="0">
                          <a:solidFill>
                            <a:schemeClr val="tx1"/>
                          </a:solidFill>
                          <a:latin typeface="游ゴシック" panose="020B0400000000000000" pitchFamily="50" charset="-128"/>
                          <a:ea typeface="+mn-ea"/>
                        </a:rPr>
                        <a:t>）</a:t>
                      </a:r>
                      <a:endParaRPr kumimoji="1" lang="ja-JP" altLang="en-US" sz="1050" dirty="0">
                        <a:solidFill>
                          <a:schemeClr val="tx1"/>
                        </a:solidFill>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60%</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2260064742"/>
                  </a:ext>
                </a:extLst>
              </a:tr>
              <a:tr h="294436">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10</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gridSpan="2">
                  <a:txBody>
                    <a:bodyPr/>
                    <a:lstStyle/>
                    <a:p>
                      <a:pPr algn="just">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学校評価で食育を評価している小・中学校の割合</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hMerge="1">
                  <a:txBody>
                    <a:bodyPr/>
                    <a:lstStyle/>
                    <a:p>
                      <a:endParaRPr kumimoji="1"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60.3%</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H28</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a:solidFill>
                            <a:schemeClr val="tx1"/>
                          </a:solidFill>
                          <a:latin typeface="游ゴシック" panose="020B0400000000000000" pitchFamily="50" charset="-128"/>
                          <a:ea typeface="游ゴシック" panose="020B0400000000000000" pitchFamily="50" charset="-128"/>
                        </a:rPr>
                        <a:t>99.2%</a:t>
                      </a:r>
                      <a:r>
                        <a:rPr kumimoji="1" lang="ja-JP" altLang="en-US" sz="1050" dirty="0">
                          <a:solidFill>
                            <a:schemeClr val="tx1"/>
                          </a:solidFill>
                          <a:latin typeface="游ゴシック" panose="020B0400000000000000" pitchFamily="50" charset="-128"/>
                          <a:ea typeface="游ゴシック" panose="020B0400000000000000" pitchFamily="50" charset="-128"/>
                        </a:rPr>
                        <a:t>（</a:t>
                      </a:r>
                      <a:r>
                        <a:rPr kumimoji="1" lang="en-US" altLang="ja-JP" sz="1050" dirty="0">
                          <a:solidFill>
                            <a:schemeClr val="tx1"/>
                          </a:solidFill>
                          <a:latin typeface="游ゴシック" panose="020B0400000000000000" pitchFamily="50" charset="-128"/>
                          <a:ea typeface="游ゴシック" panose="020B0400000000000000" pitchFamily="50" charset="-128"/>
                        </a:rPr>
                        <a:t>R4</a:t>
                      </a:r>
                      <a:r>
                        <a:rPr kumimoji="1" lang="ja-JP" altLang="en-US" sz="1050" dirty="0">
                          <a:solidFill>
                            <a:schemeClr val="tx1"/>
                          </a:solidFill>
                          <a:latin typeface="游ゴシック" panose="020B0400000000000000" pitchFamily="50" charset="-128"/>
                          <a:ea typeface="游ゴシック" panose="020B0400000000000000" pitchFamily="50" charset="-128"/>
                        </a:rPr>
                        <a:t>）</a:t>
                      </a: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100%</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1707897545"/>
                  </a:ext>
                </a:extLst>
              </a:tr>
            </a:tbl>
          </a:graphicData>
        </a:graphic>
      </p:graphicFrame>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57</a:t>
            </a:fld>
            <a:endParaRPr kumimoji="1" lang="ja-JP" altLang="en-US"/>
          </a:p>
        </p:txBody>
      </p:sp>
      <p:pic>
        <p:nvPicPr>
          <p:cNvPr id="9" name="図 8"/>
          <p:cNvPicPr>
            <a:picLocks noChangeAspect="1"/>
          </p:cNvPicPr>
          <p:nvPr/>
        </p:nvPicPr>
        <p:blipFill>
          <a:blip r:embed="rId2"/>
          <a:stretch>
            <a:fillRect/>
          </a:stretch>
        </p:blipFill>
        <p:spPr>
          <a:xfrm>
            <a:off x="8582603" y="358877"/>
            <a:ext cx="1100769" cy="360000"/>
          </a:xfrm>
          <a:prstGeom prst="rect">
            <a:avLst/>
          </a:prstGeom>
        </p:spPr>
      </p:pic>
      <p:sp>
        <p:nvSpPr>
          <p:cNvPr id="11" name="テキスト ボックス 10"/>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a:solidFill>
                  <a:schemeClr val="bg1"/>
                </a:solidFill>
                <a:latin typeface="游ゴシック" panose="020B0400000000000000" pitchFamily="50" charset="-128"/>
                <a:ea typeface="游ゴシック" panose="020B0400000000000000" pitchFamily="50" charset="-128"/>
              </a:rPr>
              <a:t>大阪府健康づくり推進条例第</a:t>
            </a:r>
            <a:r>
              <a:rPr lang="en-US" altLang="ja-JP" sz="1100" b="1" dirty="0">
                <a:solidFill>
                  <a:schemeClr val="bg1"/>
                </a:solidFill>
                <a:latin typeface="游ゴシック" panose="020B0400000000000000" pitchFamily="50" charset="-128"/>
                <a:ea typeface="游ゴシック" panose="020B0400000000000000" pitchFamily="50" charset="-128"/>
              </a:rPr>
              <a:t>19</a:t>
            </a:r>
            <a:r>
              <a:rPr lang="ja-JP" altLang="en-US" sz="1100" b="1" dirty="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a:solidFill>
                  <a:schemeClr val="bg1"/>
                </a:solidFill>
                <a:latin typeface="游ゴシック" panose="020B0400000000000000" pitchFamily="50" charset="-128"/>
                <a:ea typeface="游ゴシック" panose="020B0400000000000000" pitchFamily="50" charset="-128"/>
              </a:rPr>
              <a:t>〈</a:t>
            </a:r>
            <a:r>
              <a:rPr lang="ja-JP" altLang="en-US" sz="1100" b="1" dirty="0">
                <a:solidFill>
                  <a:schemeClr val="bg1"/>
                </a:solidFill>
                <a:latin typeface="游ゴシック" panose="020B0400000000000000" pitchFamily="50" charset="-128"/>
                <a:ea typeface="游ゴシック" panose="020B0400000000000000" pitchFamily="50" charset="-128"/>
              </a:rPr>
              <a:t>令和</a:t>
            </a:r>
            <a:r>
              <a:rPr lang="en-US" altLang="ja-JP" sz="1100" b="1" dirty="0">
                <a:solidFill>
                  <a:schemeClr val="bg1"/>
                </a:solidFill>
                <a:latin typeface="游ゴシック" panose="020B0400000000000000" pitchFamily="50" charset="-128"/>
                <a:ea typeface="游ゴシック" panose="020B0400000000000000" pitchFamily="50" charset="-128"/>
              </a:rPr>
              <a:t>5</a:t>
            </a:r>
            <a:r>
              <a:rPr lang="ja-JP" altLang="en-US" sz="1100" b="1" dirty="0">
                <a:solidFill>
                  <a:schemeClr val="bg1"/>
                </a:solidFill>
                <a:latin typeface="游ゴシック" panose="020B0400000000000000" pitchFamily="50" charset="-128"/>
                <a:ea typeface="游ゴシック" panose="020B0400000000000000" pitchFamily="50" charset="-128"/>
              </a:rPr>
              <a:t>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404412529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584982801"/>
              </p:ext>
            </p:extLst>
          </p:nvPr>
        </p:nvGraphicFramePr>
        <p:xfrm>
          <a:off x="268762" y="1029391"/>
          <a:ext cx="9360000" cy="5544000"/>
        </p:xfrm>
        <a:graphic>
          <a:graphicData uri="http://schemas.openxmlformats.org/drawingml/2006/table">
            <a:tbl>
              <a:tblPr firstRow="1" bandRow="1">
                <a:tableStyleId>{7DF18680-E054-41AD-8BC1-D1AEF772440D}</a:tableStyleId>
              </a:tblPr>
              <a:tblGrid>
                <a:gridCol w="720000">
                  <a:extLst>
                    <a:ext uri="{9D8B030D-6E8A-4147-A177-3AD203B41FA5}">
                      <a16:colId xmlns:a16="http://schemas.microsoft.com/office/drawing/2014/main" val="1381500425"/>
                    </a:ext>
                  </a:extLst>
                </a:gridCol>
                <a:gridCol w="288000">
                  <a:extLst>
                    <a:ext uri="{9D8B030D-6E8A-4147-A177-3AD203B41FA5}">
                      <a16:colId xmlns:a16="http://schemas.microsoft.com/office/drawing/2014/main" val="2419697869"/>
                    </a:ext>
                  </a:extLst>
                </a:gridCol>
                <a:gridCol w="1548000">
                  <a:extLst>
                    <a:ext uri="{9D8B030D-6E8A-4147-A177-3AD203B41FA5}">
                      <a16:colId xmlns:a16="http://schemas.microsoft.com/office/drawing/2014/main" val="218902946"/>
                    </a:ext>
                  </a:extLst>
                </a:gridCol>
                <a:gridCol w="1872000">
                  <a:extLst>
                    <a:ext uri="{9D8B030D-6E8A-4147-A177-3AD203B41FA5}">
                      <a16:colId xmlns:a16="http://schemas.microsoft.com/office/drawing/2014/main" val="2098445675"/>
                    </a:ext>
                  </a:extLst>
                </a:gridCol>
                <a:gridCol w="1440000">
                  <a:extLst>
                    <a:ext uri="{9D8B030D-6E8A-4147-A177-3AD203B41FA5}">
                      <a16:colId xmlns:a16="http://schemas.microsoft.com/office/drawing/2014/main" val="3716218903"/>
                    </a:ext>
                  </a:extLst>
                </a:gridCol>
                <a:gridCol w="1440000">
                  <a:extLst>
                    <a:ext uri="{9D8B030D-6E8A-4147-A177-3AD203B41FA5}">
                      <a16:colId xmlns:a16="http://schemas.microsoft.com/office/drawing/2014/main" val="522624669"/>
                    </a:ext>
                  </a:extLst>
                </a:gridCol>
                <a:gridCol w="1188000">
                  <a:extLst>
                    <a:ext uri="{9D8B030D-6E8A-4147-A177-3AD203B41FA5}">
                      <a16:colId xmlns:a16="http://schemas.microsoft.com/office/drawing/2014/main" val="1531965585"/>
                    </a:ext>
                  </a:extLst>
                </a:gridCol>
                <a:gridCol w="864000">
                  <a:extLst>
                    <a:ext uri="{9D8B030D-6E8A-4147-A177-3AD203B41FA5}">
                      <a16:colId xmlns:a16="http://schemas.microsoft.com/office/drawing/2014/main" val="730552735"/>
                    </a:ext>
                  </a:extLst>
                </a:gridCol>
              </a:tblGrid>
              <a:tr h="421980">
                <a:tc>
                  <a:txBody>
                    <a:bodyPr/>
                    <a:lstStyle/>
                    <a:p>
                      <a:pPr algn="ctr">
                        <a:lnSpc>
                          <a:spcPts val="1100"/>
                        </a:lnSpc>
                      </a:pPr>
                      <a:r>
                        <a:rPr kumimoji="1" lang="ja-JP" altLang="en-US" sz="1050" baseline="0" dirty="0">
                          <a:latin typeface="游ゴシック" panose="020B0400000000000000" pitchFamily="50" charset="-128"/>
                          <a:ea typeface="游ゴシック" panose="020B0400000000000000" pitchFamily="50" charset="-128"/>
                        </a:rPr>
                        <a:t>分野</a:t>
                      </a:r>
                      <a:endParaRPr kumimoji="1" lang="en-US" altLang="ja-JP"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gridSpan="2">
                  <a:txBody>
                    <a:bodyPr/>
                    <a:lstStyle/>
                    <a:p>
                      <a:pPr algn="ctr">
                        <a:lnSpc>
                          <a:spcPts val="1100"/>
                        </a:lnSpc>
                      </a:pPr>
                      <a:r>
                        <a:rPr kumimoji="1" lang="ja-JP" altLang="en-US" sz="1050" dirty="0">
                          <a:latin typeface="游ゴシック" panose="020B0400000000000000" pitchFamily="50" charset="-128"/>
                          <a:ea typeface="游ゴシック" panose="020B0400000000000000" pitchFamily="50" charset="-128"/>
                        </a:rPr>
                        <a:t>個別目標</a:t>
                      </a:r>
                    </a:p>
                  </a:txBody>
                  <a:tcPr marL="36000" marR="36000" marT="36000" marB="36000" anchor="ctr"/>
                </a:tc>
                <a:tc hMerge="1">
                  <a:txBody>
                    <a:bodyPr/>
                    <a:lstStyle/>
                    <a:p>
                      <a:pPr algn="ctr">
                        <a:lnSpc>
                          <a:spcPts val="1100"/>
                        </a:lnSpc>
                      </a:pPr>
                      <a:endParaRPr kumimoji="1"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100"/>
                        </a:lnSpc>
                      </a:pPr>
                      <a:r>
                        <a:rPr kumimoji="1" lang="ja-JP" altLang="en-US" sz="1050" dirty="0">
                          <a:latin typeface="游ゴシック" panose="020B0400000000000000" pitchFamily="50" charset="-128"/>
                          <a:ea typeface="游ゴシック" panose="020B0400000000000000" pitchFamily="50" charset="-128"/>
                        </a:rPr>
                        <a:t>計画策定時の状況</a:t>
                      </a:r>
                    </a:p>
                  </a:txBody>
                  <a:tcPr marL="36000" marR="36000" marT="36000" marB="36000" anchor="ctr"/>
                </a:tc>
                <a:tc>
                  <a:txBody>
                    <a:bodyPr/>
                    <a:lstStyle/>
                    <a:p>
                      <a:pPr algn="ctr">
                        <a:lnSpc>
                          <a:spcPts val="1100"/>
                        </a:lnSpc>
                      </a:pPr>
                      <a:r>
                        <a:rPr kumimoji="1" lang="ja-JP" altLang="en-US" sz="1050" dirty="0">
                          <a:latin typeface="游ゴシック" panose="020B0400000000000000" pitchFamily="50" charset="-128"/>
                          <a:ea typeface="游ゴシック" panose="020B0400000000000000" pitchFamily="50" charset="-128"/>
                        </a:rPr>
                        <a:t>現在の状況</a:t>
                      </a:r>
                    </a:p>
                  </a:txBody>
                  <a:tcPr marL="36000" marR="36000" marT="36000" marB="36000" anchor="ctr"/>
                </a:tc>
                <a:tc>
                  <a:txBody>
                    <a:bodyPr/>
                    <a:lstStyle/>
                    <a:p>
                      <a:pPr algn="ctr">
                        <a:lnSpc>
                          <a:spcPts val="1100"/>
                        </a:lnSpc>
                      </a:pPr>
                      <a:r>
                        <a:rPr kumimoji="1" lang="en-US" altLang="ja-JP" sz="1050" dirty="0">
                          <a:latin typeface="游ゴシック" panose="020B0400000000000000" pitchFamily="50" charset="-128"/>
                          <a:ea typeface="游ゴシック" panose="020B0400000000000000" pitchFamily="50" charset="-128"/>
                        </a:rPr>
                        <a:t>2023</a:t>
                      </a:r>
                      <a:r>
                        <a:rPr kumimoji="1" lang="ja-JP" altLang="en-US" sz="1050" dirty="0">
                          <a:latin typeface="游ゴシック" panose="020B0400000000000000" pitchFamily="50" charset="-128"/>
                          <a:ea typeface="游ゴシック" panose="020B0400000000000000" pitchFamily="50" charset="-128"/>
                        </a:rPr>
                        <a:t>年度目標</a:t>
                      </a:r>
                    </a:p>
                  </a:txBody>
                  <a:tcPr marL="36000" marR="36000" marT="36000" marB="36000" anchor="ctr"/>
                </a:tc>
                <a:tc>
                  <a:txBody>
                    <a:bodyPr/>
                    <a:lstStyle/>
                    <a:p>
                      <a:pPr algn="ctr">
                        <a:lnSpc>
                          <a:spcPts val="1100"/>
                        </a:lnSpc>
                      </a:pPr>
                      <a:r>
                        <a:rPr kumimoji="1" lang="ja-JP" altLang="en-US" sz="1050" dirty="0">
                          <a:latin typeface="游ゴシック" panose="020B0400000000000000" pitchFamily="50" charset="-128"/>
                          <a:ea typeface="游ゴシック" panose="020B0400000000000000" pitchFamily="50" charset="-128"/>
                        </a:rPr>
                        <a:t>年次報告書</a:t>
                      </a:r>
                      <a:endParaRPr kumimoji="1" lang="en-US" altLang="ja-JP" sz="1050" dirty="0">
                        <a:latin typeface="游ゴシック" panose="020B0400000000000000" pitchFamily="50" charset="-128"/>
                        <a:ea typeface="游ゴシック" panose="020B0400000000000000" pitchFamily="50" charset="-128"/>
                      </a:endParaRPr>
                    </a:p>
                    <a:p>
                      <a:pPr algn="ctr">
                        <a:lnSpc>
                          <a:spcPts val="1100"/>
                        </a:lnSpc>
                      </a:pPr>
                      <a:r>
                        <a:rPr kumimoji="1" lang="ja-JP" altLang="en-US" sz="1050" dirty="0">
                          <a:latin typeface="游ゴシック" panose="020B0400000000000000" pitchFamily="50" charset="-128"/>
                          <a:ea typeface="游ゴシック" panose="020B0400000000000000" pitchFamily="50" charset="-128"/>
                        </a:rPr>
                        <a:t>のページ</a:t>
                      </a:r>
                    </a:p>
                  </a:txBody>
                  <a:tcPr marL="36000" marR="36000" marT="36000" marB="36000" anchor="ctr"/>
                </a:tc>
                <a:extLst>
                  <a:ext uri="{0D108BD9-81ED-4DB2-BD59-A6C34878D82A}">
                    <a16:rowId xmlns:a16="http://schemas.microsoft.com/office/drawing/2014/main" val="879328102"/>
                  </a:ext>
                </a:extLst>
              </a:tr>
              <a:tr h="502072">
                <a:tc rowSpan="4">
                  <a:txBody>
                    <a:bodyPr/>
                    <a:lstStyle/>
                    <a:p>
                      <a:r>
                        <a:rPr kumimoji="1" lang="ja-JP" altLang="en-US" sz="1050" b="1" dirty="0">
                          <a:latin typeface="游ゴシック" panose="020B0400000000000000" pitchFamily="50" charset="-128"/>
                          <a:ea typeface="游ゴシック" panose="020B0400000000000000" pitchFamily="50" charset="-128"/>
                        </a:rPr>
                        <a:t>健康的な</a:t>
                      </a:r>
                      <a:endParaRPr kumimoji="1" lang="en-US" altLang="ja-JP" sz="1050" b="1" dirty="0">
                        <a:latin typeface="游ゴシック" panose="020B0400000000000000" pitchFamily="50" charset="-128"/>
                        <a:ea typeface="游ゴシック" panose="020B0400000000000000" pitchFamily="50" charset="-128"/>
                      </a:endParaRPr>
                    </a:p>
                    <a:p>
                      <a:r>
                        <a:rPr kumimoji="1" lang="ja-JP" altLang="en-US" sz="1050" b="1" dirty="0">
                          <a:latin typeface="游ゴシック" panose="020B0400000000000000" pitchFamily="50" charset="-128"/>
                          <a:ea typeface="游ゴシック" panose="020B0400000000000000" pitchFamily="50" charset="-128"/>
                        </a:rPr>
                        <a:t>食生活の</a:t>
                      </a:r>
                      <a:endParaRPr kumimoji="1" lang="en-US" altLang="ja-JP" sz="1050" b="1" dirty="0">
                        <a:latin typeface="游ゴシック" panose="020B0400000000000000" pitchFamily="50" charset="-128"/>
                        <a:ea typeface="游ゴシック" panose="020B0400000000000000" pitchFamily="50" charset="-128"/>
                      </a:endParaRPr>
                    </a:p>
                    <a:p>
                      <a:r>
                        <a:rPr kumimoji="1" lang="ja-JP" altLang="en-US" sz="1050" b="1" dirty="0">
                          <a:latin typeface="游ゴシック" panose="020B0400000000000000" pitchFamily="50" charset="-128"/>
                          <a:ea typeface="游ゴシック" panose="020B0400000000000000" pitchFamily="50" charset="-128"/>
                        </a:rPr>
                        <a:t>実践の</a:t>
                      </a:r>
                      <a:endParaRPr kumimoji="1" lang="en-US" altLang="ja-JP" sz="1050" b="1" dirty="0">
                        <a:latin typeface="游ゴシック" panose="020B0400000000000000" pitchFamily="50" charset="-128"/>
                        <a:ea typeface="游ゴシック" panose="020B0400000000000000" pitchFamily="50" charset="-128"/>
                      </a:endParaRPr>
                    </a:p>
                    <a:p>
                      <a:r>
                        <a:rPr kumimoji="1" lang="ja-JP" altLang="en-US" sz="1050" b="1" dirty="0">
                          <a:latin typeface="游ゴシック" panose="020B0400000000000000" pitchFamily="50" charset="-128"/>
                          <a:ea typeface="游ゴシック" panose="020B0400000000000000" pitchFamily="50" charset="-128"/>
                        </a:rPr>
                        <a:t>促進</a:t>
                      </a: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11</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rowSpan="2">
                  <a:txBody>
                    <a:bodyPr/>
                    <a:lstStyle/>
                    <a:p>
                      <a:r>
                        <a:rPr kumimoji="1" lang="ja-JP" altLang="en-US" sz="1050" dirty="0">
                          <a:latin typeface="游ゴシック" panose="020B0400000000000000" pitchFamily="50" charset="-128"/>
                          <a:ea typeface="游ゴシック" panose="020B0400000000000000" pitchFamily="50" charset="-128"/>
                        </a:rPr>
                        <a:t>ヘルシーメニューを</a:t>
                      </a:r>
                      <a:endParaRPr kumimoji="1" lang="en-US" altLang="ja-JP" sz="1050" dirty="0">
                        <a:latin typeface="游ゴシック" panose="020B0400000000000000" pitchFamily="50" charset="-128"/>
                        <a:ea typeface="游ゴシック" panose="020B0400000000000000" pitchFamily="50" charset="-128"/>
                      </a:endParaRPr>
                    </a:p>
                    <a:p>
                      <a:r>
                        <a:rPr kumimoji="1" lang="ja-JP" altLang="en-US" sz="1050" dirty="0">
                          <a:latin typeface="游ゴシック" panose="020B0400000000000000" pitchFamily="50" charset="-128"/>
                          <a:ea typeface="游ゴシック" panose="020B0400000000000000" pitchFamily="50" charset="-128"/>
                        </a:rPr>
                        <a:t>提供する飲食店・</a:t>
                      </a:r>
                      <a:endParaRPr kumimoji="1" lang="en-US" altLang="ja-JP" sz="1050" dirty="0">
                        <a:latin typeface="游ゴシック" panose="020B0400000000000000" pitchFamily="50" charset="-128"/>
                        <a:ea typeface="游ゴシック" panose="020B0400000000000000" pitchFamily="50" charset="-128"/>
                      </a:endParaRPr>
                    </a:p>
                    <a:p>
                      <a:r>
                        <a:rPr kumimoji="1" lang="ja-JP" altLang="en-US" sz="1050" dirty="0">
                          <a:latin typeface="游ゴシック" panose="020B0400000000000000" pitchFamily="50" charset="-128"/>
                          <a:ea typeface="游ゴシック" panose="020B0400000000000000" pitchFamily="50" charset="-128"/>
                        </a:rPr>
                        <a:t>特定給食施設等数</a:t>
                      </a:r>
                    </a:p>
                  </a:txBody>
                  <a:tcPr marL="36000" marR="36000" marT="36000" marB="36000" anchor="ctr"/>
                </a:tc>
                <a:tc>
                  <a:txBody>
                    <a:bodyPr/>
                    <a:lstStyle/>
                    <a:p>
                      <a:pPr marL="1270" algn="just">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「うちのお店も健康づくり</a:t>
                      </a:r>
                      <a:endParaRPr lang="en-US" alt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p>
                      <a:pPr marL="1270" algn="just">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応援団の店」協力店舗数</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12,650</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店舗</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H28</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a:solidFill>
                            <a:schemeClr val="tx1"/>
                          </a:solidFill>
                          <a:latin typeface="游ゴシック" panose="020B0400000000000000" pitchFamily="50" charset="-128"/>
                          <a:ea typeface="游ゴシック" panose="020B0400000000000000" pitchFamily="50" charset="-128"/>
                        </a:rPr>
                        <a:t>13,984</a:t>
                      </a:r>
                      <a:r>
                        <a:rPr kumimoji="1" lang="ja-JP" altLang="en-US" sz="1050" dirty="0">
                          <a:solidFill>
                            <a:schemeClr val="tx1"/>
                          </a:solidFill>
                          <a:latin typeface="游ゴシック" panose="020B0400000000000000" pitchFamily="50" charset="-128"/>
                          <a:ea typeface="游ゴシック" panose="020B0400000000000000" pitchFamily="50" charset="-128"/>
                        </a:rPr>
                        <a:t>店舗（</a:t>
                      </a:r>
                      <a:r>
                        <a:rPr kumimoji="1" lang="en-US" altLang="ja-JP" sz="1050" dirty="0">
                          <a:solidFill>
                            <a:schemeClr val="tx1"/>
                          </a:solidFill>
                          <a:latin typeface="游ゴシック" panose="020B0400000000000000" pitchFamily="50" charset="-128"/>
                          <a:ea typeface="游ゴシック" panose="020B0400000000000000" pitchFamily="50" charset="-128"/>
                        </a:rPr>
                        <a:t>R4</a:t>
                      </a:r>
                      <a:r>
                        <a:rPr kumimoji="1" lang="ja-JP" altLang="en-US" sz="1050" dirty="0">
                          <a:solidFill>
                            <a:schemeClr val="tx1"/>
                          </a:solidFill>
                          <a:latin typeface="游ゴシック" panose="020B0400000000000000" pitchFamily="50" charset="-128"/>
                          <a:ea typeface="游ゴシック" panose="020B0400000000000000" pitchFamily="50" charset="-128"/>
                        </a:rPr>
                        <a:t>）</a:t>
                      </a:r>
                    </a:p>
                  </a:txBody>
                  <a:tcPr marL="36000" marR="36000" marT="36000" marB="36000" anchor="ctr"/>
                </a:tc>
                <a:tc>
                  <a:txBody>
                    <a:bodyPr/>
                    <a:lstStyle/>
                    <a:p>
                      <a:pPr algn="ctr">
                        <a:lnSpc>
                          <a:spcPts val="1400"/>
                        </a:lnSpc>
                        <a:spcAft>
                          <a:spcPts val="0"/>
                        </a:spcAft>
                      </a:pPr>
                      <a:r>
                        <a:rPr lang="en-US" sz="1050" kern="10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13,500</a:t>
                      </a:r>
                      <a:r>
                        <a:rPr lang="ja-JP" sz="1050" kern="10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店舗</a:t>
                      </a:r>
                      <a:endParaRPr lang="ja-JP" sz="1050" kern="10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rowSpan="4">
                  <a:txBody>
                    <a:bodyPr/>
                    <a:lstStyle/>
                    <a:p>
                      <a:pPr algn="ctr">
                        <a:lnSpc>
                          <a:spcPts val="1400"/>
                        </a:lnSpc>
                        <a:spcAft>
                          <a:spcPts val="0"/>
                        </a:spcAft>
                      </a:pPr>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62-67</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120687769"/>
                  </a:ext>
                </a:extLst>
              </a:tr>
              <a:tr h="658787">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12</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vMerge="1">
                  <a:txBody>
                    <a:bodyPr/>
                    <a:lstStyle/>
                    <a:p>
                      <a:endParaRPr kumimoji="1"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marL="1270" algn="just">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V.O.S.</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メニューロゴマーク</a:t>
                      </a:r>
                      <a:endParaRPr lang="en-US" alt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p>
                      <a:pPr marL="1270" algn="just">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使用承認件数</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件</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H29</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ja-JP" altLang="en-US" sz="1050" dirty="0">
                          <a:solidFill>
                            <a:schemeClr val="tx1"/>
                          </a:solidFill>
                          <a:latin typeface="游ゴシック" panose="020B0400000000000000" pitchFamily="50" charset="-128"/>
                          <a:ea typeface="游ゴシック" panose="020B0400000000000000" pitchFamily="50" charset="-128"/>
                        </a:rPr>
                        <a:t>飲食店等　</a:t>
                      </a:r>
                      <a:r>
                        <a:rPr kumimoji="1" lang="en-US" altLang="ja-JP" sz="1050" dirty="0">
                          <a:solidFill>
                            <a:schemeClr val="tx1"/>
                          </a:solidFill>
                          <a:latin typeface="游ゴシック" panose="020B0400000000000000" pitchFamily="50" charset="-128"/>
                          <a:ea typeface="游ゴシック" panose="020B0400000000000000" pitchFamily="50" charset="-128"/>
                        </a:rPr>
                        <a:t>440</a:t>
                      </a:r>
                      <a:r>
                        <a:rPr kumimoji="1" lang="ja-JP" altLang="en-US" sz="1050" dirty="0">
                          <a:solidFill>
                            <a:schemeClr val="tx1"/>
                          </a:solidFill>
                          <a:latin typeface="游ゴシック" panose="020B0400000000000000" pitchFamily="50" charset="-128"/>
                          <a:ea typeface="游ゴシック" panose="020B0400000000000000" pitchFamily="50" charset="-128"/>
                        </a:rPr>
                        <a:t>件</a:t>
                      </a:r>
                      <a:endParaRPr kumimoji="1" lang="en-US" altLang="ja-JP" sz="1050" dirty="0">
                        <a:solidFill>
                          <a:schemeClr val="tx1"/>
                        </a:solidFill>
                        <a:latin typeface="游ゴシック" panose="020B0400000000000000" pitchFamily="50" charset="-128"/>
                        <a:ea typeface="游ゴシック" panose="020B0400000000000000" pitchFamily="50" charset="-128"/>
                      </a:endParaRPr>
                    </a:p>
                    <a:p>
                      <a:pPr algn="ctr"/>
                      <a:r>
                        <a:rPr kumimoji="1" lang="ja-JP" altLang="en-US" sz="1050" dirty="0">
                          <a:solidFill>
                            <a:schemeClr val="tx1"/>
                          </a:solidFill>
                          <a:latin typeface="游ゴシック" panose="020B0400000000000000" pitchFamily="50" charset="-128"/>
                          <a:ea typeface="游ゴシック" panose="020B0400000000000000" pitchFamily="50" charset="-128"/>
                        </a:rPr>
                        <a:t>給食施設　</a:t>
                      </a:r>
                      <a:r>
                        <a:rPr kumimoji="1" lang="en-US" altLang="ja-JP" sz="1050" dirty="0">
                          <a:solidFill>
                            <a:schemeClr val="tx1"/>
                          </a:solidFill>
                          <a:latin typeface="游ゴシック" panose="020B0400000000000000" pitchFamily="50" charset="-128"/>
                          <a:ea typeface="游ゴシック" panose="020B0400000000000000" pitchFamily="50" charset="-128"/>
                        </a:rPr>
                        <a:t>351</a:t>
                      </a:r>
                      <a:r>
                        <a:rPr kumimoji="1" lang="ja-JP" altLang="en-US" sz="1050" dirty="0">
                          <a:solidFill>
                            <a:schemeClr val="tx1"/>
                          </a:solidFill>
                          <a:latin typeface="游ゴシック" panose="020B0400000000000000" pitchFamily="50" charset="-128"/>
                          <a:ea typeface="游ゴシック" panose="020B0400000000000000" pitchFamily="50" charset="-128"/>
                        </a:rPr>
                        <a:t>件</a:t>
                      </a:r>
                      <a:endParaRPr kumimoji="1" lang="en-US" altLang="ja-JP" sz="1050" dirty="0">
                        <a:solidFill>
                          <a:schemeClr val="tx1"/>
                        </a:solidFill>
                        <a:latin typeface="游ゴシック" panose="020B0400000000000000" pitchFamily="50" charset="-128"/>
                        <a:ea typeface="游ゴシック" panose="020B0400000000000000" pitchFamily="50" charset="-128"/>
                      </a:endParaRPr>
                    </a:p>
                    <a:p>
                      <a:pPr algn="ctr"/>
                      <a:r>
                        <a:rPr kumimoji="1" lang="ja-JP" altLang="en-US" sz="1050" dirty="0">
                          <a:solidFill>
                            <a:schemeClr val="tx1"/>
                          </a:solidFill>
                          <a:latin typeface="游ゴシック" panose="020B0400000000000000" pitchFamily="50" charset="-128"/>
                          <a:ea typeface="游ゴシック" panose="020B0400000000000000" pitchFamily="50" charset="-128"/>
                        </a:rPr>
                        <a:t>（</a:t>
                      </a:r>
                      <a:r>
                        <a:rPr kumimoji="1" lang="en-US" altLang="ja-JP" sz="1050" dirty="0">
                          <a:solidFill>
                            <a:schemeClr val="tx1"/>
                          </a:solidFill>
                          <a:latin typeface="游ゴシック" panose="020B0400000000000000" pitchFamily="50" charset="-128"/>
                          <a:ea typeface="游ゴシック" panose="020B0400000000000000" pitchFamily="50" charset="-128"/>
                        </a:rPr>
                        <a:t>R4</a:t>
                      </a:r>
                      <a:r>
                        <a:rPr kumimoji="1" lang="ja-JP" altLang="en-US" sz="1050" dirty="0">
                          <a:solidFill>
                            <a:schemeClr val="tx1"/>
                          </a:solidFill>
                          <a:latin typeface="游ゴシック" panose="020B0400000000000000" pitchFamily="50" charset="-128"/>
                          <a:ea typeface="游ゴシック" panose="020B0400000000000000" pitchFamily="50" charset="-128"/>
                        </a:rPr>
                        <a:t>）</a:t>
                      </a: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350</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件</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3928906195"/>
                  </a:ext>
                </a:extLst>
              </a:tr>
              <a:tr h="502072">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13</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rowSpan="2">
                  <a:txBody>
                    <a:bodyPr/>
                    <a:lstStyle/>
                    <a:p>
                      <a:r>
                        <a:rPr kumimoji="1" lang="ja-JP" altLang="en-US" sz="1050" dirty="0">
                          <a:latin typeface="游ゴシック" panose="020B0400000000000000" pitchFamily="50" charset="-128"/>
                          <a:ea typeface="游ゴシック" panose="020B0400000000000000" pitchFamily="50" charset="-128"/>
                        </a:rPr>
                        <a:t>誰かと一緒に食べる</a:t>
                      </a:r>
                      <a:endParaRPr kumimoji="1" lang="en-US" altLang="ja-JP" sz="1050" dirty="0">
                        <a:latin typeface="游ゴシック" panose="020B0400000000000000" pitchFamily="50" charset="-128"/>
                        <a:ea typeface="游ゴシック" panose="020B0400000000000000" pitchFamily="50" charset="-128"/>
                      </a:endParaRPr>
                    </a:p>
                    <a:p>
                      <a:r>
                        <a:rPr kumimoji="1" lang="ja-JP" altLang="en-US" sz="1050" dirty="0">
                          <a:latin typeface="游ゴシック" panose="020B0400000000000000" pitchFamily="50" charset="-128"/>
                          <a:ea typeface="游ゴシック" panose="020B0400000000000000" pitchFamily="50" charset="-128"/>
                        </a:rPr>
                        <a:t>「共食</a:t>
                      </a:r>
                      <a:r>
                        <a:rPr kumimoji="1" lang="ja-JP" altLang="en-US" sz="1000" spc="-100" baseline="0" dirty="0">
                          <a:latin typeface="游ゴシック" panose="020B0400000000000000" pitchFamily="50" charset="-128"/>
                          <a:ea typeface="游ゴシック" panose="020B0400000000000000" pitchFamily="50" charset="-128"/>
                        </a:rPr>
                        <a:t>（きょうしょく）</a:t>
                      </a:r>
                      <a:r>
                        <a:rPr kumimoji="1" lang="ja-JP" altLang="en-US" sz="1050" dirty="0">
                          <a:latin typeface="游ゴシック" panose="020B0400000000000000" pitchFamily="50" charset="-128"/>
                          <a:ea typeface="游ゴシック" panose="020B0400000000000000" pitchFamily="50" charset="-128"/>
                        </a:rPr>
                        <a:t>」</a:t>
                      </a:r>
                    </a:p>
                  </a:txBody>
                  <a:tcPr marL="36000" marR="36000" marT="36000" marB="36000" anchor="ctr"/>
                </a:tc>
                <a:tc>
                  <a:txBody>
                    <a:bodyPr/>
                    <a:lstStyle/>
                    <a:p>
                      <a:pPr algn="just">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朝食又は夕食等を家族と</a:t>
                      </a:r>
                      <a:endParaRPr lang="en-US" alt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just">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一緒に食べる「</a:t>
                      </a:r>
                      <a:r>
                        <a:rPr lang="en-US" sz="1050" kern="100" dirty="0" err="1">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共食</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」の回数</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週</a:t>
                      </a: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10.7</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回</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H27</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ja-JP" altLang="en-US" sz="1050" dirty="0">
                          <a:solidFill>
                            <a:schemeClr val="tx1"/>
                          </a:solidFill>
                          <a:latin typeface="游ゴシック" panose="020B0400000000000000" pitchFamily="50" charset="-128"/>
                          <a:ea typeface="+mn-ea"/>
                        </a:rPr>
                        <a:t>週</a:t>
                      </a:r>
                      <a:r>
                        <a:rPr kumimoji="1" lang="en-US" altLang="ja-JP" sz="1050" dirty="0">
                          <a:solidFill>
                            <a:schemeClr val="tx1"/>
                          </a:solidFill>
                          <a:latin typeface="游ゴシック" panose="020B0400000000000000" pitchFamily="50" charset="-128"/>
                          <a:ea typeface="+mn-ea"/>
                        </a:rPr>
                        <a:t>9.6</a:t>
                      </a:r>
                      <a:r>
                        <a:rPr kumimoji="1" lang="ja-JP" altLang="en-US" sz="1050" dirty="0">
                          <a:solidFill>
                            <a:schemeClr val="tx1"/>
                          </a:solidFill>
                          <a:latin typeface="游ゴシック" panose="020B0400000000000000" pitchFamily="50" charset="-128"/>
                          <a:ea typeface="+mn-ea"/>
                        </a:rPr>
                        <a:t>回（</a:t>
                      </a:r>
                      <a:r>
                        <a:rPr kumimoji="1" lang="en-US" altLang="ja-JP" sz="1050" dirty="0">
                          <a:solidFill>
                            <a:schemeClr val="tx1"/>
                          </a:solidFill>
                          <a:latin typeface="游ゴシック" panose="020B0400000000000000" pitchFamily="50" charset="-128"/>
                          <a:ea typeface="+mn-ea"/>
                        </a:rPr>
                        <a:t>R4</a:t>
                      </a:r>
                      <a:r>
                        <a:rPr kumimoji="1" lang="ja-JP" altLang="en-US" sz="1050" dirty="0">
                          <a:solidFill>
                            <a:schemeClr val="tx1"/>
                          </a:solidFill>
                          <a:latin typeface="游ゴシック" panose="020B0400000000000000" pitchFamily="50" charset="-128"/>
                          <a:ea typeface="+mn-ea"/>
                        </a:rPr>
                        <a:t>）</a:t>
                      </a:r>
                    </a:p>
                  </a:txBody>
                  <a:tcPr marL="36000" marR="36000" marT="36000" marB="36000" anchor="ctr"/>
                </a:tc>
                <a:tc>
                  <a:txBody>
                    <a:bodyPr/>
                    <a:lstStyle/>
                    <a:p>
                      <a:pPr algn="ctr">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週</a:t>
                      </a: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11</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回以上</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4054921758"/>
                  </a:ext>
                </a:extLst>
              </a:tr>
              <a:tr h="714250">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14</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vMerge="1">
                  <a:txBody>
                    <a:bodyPr/>
                    <a:lstStyle/>
                    <a:p>
                      <a:endParaRPr kumimoji="1"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just">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地域や職場等の所属コミュニ</a:t>
                      </a:r>
                      <a:endParaRPr lang="en-US" alt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just">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ティで</a:t>
                      </a:r>
                      <a:r>
                        <a:rPr lang="en-US" sz="1050" kern="100" dirty="0" err="1">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共食</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したいと思う人が</a:t>
                      </a:r>
                      <a:endParaRPr lang="en-US" alt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just">
                        <a:lnSpc>
                          <a:spcPts val="1400"/>
                        </a:lnSpc>
                        <a:spcAft>
                          <a:spcPts val="0"/>
                        </a:spcAft>
                      </a:pPr>
                      <a:r>
                        <a:rPr lang="en-US" sz="1050" kern="100" dirty="0" err="1">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共食</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する割合</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77.6%（H28）</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a:solidFill>
                            <a:schemeClr val="tx1"/>
                          </a:solidFill>
                          <a:latin typeface="游ゴシック" panose="020B0400000000000000" pitchFamily="50" charset="-128"/>
                          <a:ea typeface="+mn-ea"/>
                        </a:rPr>
                        <a:t>55.5%</a:t>
                      </a:r>
                      <a:r>
                        <a:rPr kumimoji="1" lang="ja-JP" altLang="en-US" sz="1050" dirty="0">
                          <a:solidFill>
                            <a:schemeClr val="tx1"/>
                          </a:solidFill>
                          <a:latin typeface="游ゴシック" panose="020B0400000000000000" pitchFamily="50" charset="-128"/>
                          <a:ea typeface="+mn-ea"/>
                        </a:rPr>
                        <a:t>（</a:t>
                      </a:r>
                      <a:r>
                        <a:rPr kumimoji="1" lang="en-US" altLang="ja-JP" sz="1050" dirty="0">
                          <a:solidFill>
                            <a:schemeClr val="tx1"/>
                          </a:solidFill>
                          <a:latin typeface="游ゴシック" panose="020B0400000000000000" pitchFamily="50" charset="-128"/>
                          <a:ea typeface="+mn-ea"/>
                        </a:rPr>
                        <a:t>R4</a:t>
                      </a:r>
                      <a:r>
                        <a:rPr kumimoji="1" lang="ja-JP" altLang="en-US" sz="1050" dirty="0">
                          <a:solidFill>
                            <a:schemeClr val="tx1"/>
                          </a:solidFill>
                          <a:latin typeface="游ゴシック" panose="020B0400000000000000" pitchFamily="50" charset="-128"/>
                          <a:ea typeface="+mn-ea"/>
                        </a:rPr>
                        <a:t>）</a:t>
                      </a:r>
                      <a:endParaRPr kumimoji="1" lang="ja-JP" altLang="en-US" sz="1050" dirty="0">
                        <a:solidFill>
                          <a:schemeClr val="tx1"/>
                        </a:solidFill>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80%</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91634272"/>
                  </a:ext>
                </a:extLst>
              </a:tr>
              <a:tr h="658787">
                <a:tc>
                  <a:txBody>
                    <a:bodyPr/>
                    <a:lstStyle/>
                    <a:p>
                      <a:r>
                        <a:rPr kumimoji="1" lang="ja-JP" altLang="en-US" sz="1050" b="1" dirty="0">
                          <a:latin typeface="游ゴシック" panose="020B0400000000000000" pitchFamily="50" charset="-128"/>
                          <a:ea typeface="游ゴシック" panose="020B0400000000000000" pitchFamily="50" charset="-128"/>
                        </a:rPr>
                        <a:t>食の安全</a:t>
                      </a:r>
                      <a:endParaRPr kumimoji="1" lang="en-US" altLang="ja-JP" sz="1050" b="1" dirty="0">
                        <a:latin typeface="游ゴシック" panose="020B0400000000000000" pitchFamily="50" charset="-128"/>
                        <a:ea typeface="游ゴシック" panose="020B0400000000000000" pitchFamily="50" charset="-128"/>
                      </a:endParaRPr>
                    </a:p>
                    <a:p>
                      <a:r>
                        <a:rPr kumimoji="1" lang="ja-JP" altLang="en-US" sz="1050" b="1" dirty="0">
                          <a:latin typeface="游ゴシック" panose="020B0400000000000000" pitchFamily="50" charset="-128"/>
                          <a:ea typeface="游ゴシック" panose="020B0400000000000000" pitchFamily="50" charset="-128"/>
                        </a:rPr>
                        <a:t>安心の</a:t>
                      </a:r>
                      <a:endParaRPr kumimoji="1" lang="en-US" altLang="ja-JP" sz="1050" b="1" dirty="0">
                        <a:latin typeface="游ゴシック" panose="020B0400000000000000" pitchFamily="50" charset="-128"/>
                        <a:ea typeface="游ゴシック" panose="020B0400000000000000" pitchFamily="50" charset="-128"/>
                      </a:endParaRPr>
                    </a:p>
                    <a:p>
                      <a:r>
                        <a:rPr kumimoji="1" lang="ja-JP" altLang="en-US" sz="1050" b="1" dirty="0">
                          <a:latin typeface="游ゴシック" panose="020B0400000000000000" pitchFamily="50" charset="-128"/>
                          <a:ea typeface="游ゴシック" panose="020B0400000000000000" pitchFamily="50" charset="-128"/>
                        </a:rPr>
                        <a:t>取組み</a:t>
                      </a: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15</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gridSpan="2">
                  <a:txBody>
                    <a:bodyPr/>
                    <a:lstStyle/>
                    <a:p>
                      <a:r>
                        <a:rPr kumimoji="1" lang="ja-JP" altLang="en-US" sz="1050" dirty="0">
                          <a:latin typeface="游ゴシック" panose="020B0400000000000000" pitchFamily="50" charset="-128"/>
                          <a:ea typeface="游ゴシック" panose="020B0400000000000000" pitchFamily="50" charset="-128"/>
                        </a:rPr>
                        <a:t>大阪府食の安全安心メールマガジンによる情報提供数</a:t>
                      </a:r>
                      <a:endParaRPr kumimoji="1" lang="en-US" altLang="ja-JP" sz="1050" dirty="0">
                        <a:latin typeface="游ゴシック" panose="020B0400000000000000" pitchFamily="50" charset="-128"/>
                        <a:ea typeface="游ゴシック" panose="020B0400000000000000" pitchFamily="50" charset="-128"/>
                      </a:endParaRPr>
                    </a:p>
                    <a:p>
                      <a:r>
                        <a:rPr kumimoji="1" lang="ja-JP" altLang="en-US" sz="1050" dirty="0">
                          <a:latin typeface="游ゴシック" panose="020B0400000000000000" pitchFamily="50" charset="-128"/>
                          <a:ea typeface="游ゴシック" panose="020B0400000000000000" pitchFamily="50" charset="-128"/>
                        </a:rPr>
                        <a:t>（総配信数）</a:t>
                      </a:r>
                    </a:p>
                  </a:txBody>
                  <a:tcPr marL="36000" marR="36000" marT="36000" marB="36000" anchor="ctr"/>
                </a:tc>
                <a:tc hMerge="1">
                  <a:txBody>
                    <a:bodyPr/>
                    <a:lstStyle/>
                    <a:p>
                      <a:pPr algn="just">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130</a:t>
                      </a:r>
                      <a:r>
                        <a:rPr kumimoji="1" lang="ja-JP" altLang="en-US" sz="1050" dirty="0">
                          <a:latin typeface="游ゴシック" panose="020B0400000000000000" pitchFamily="50" charset="-128"/>
                          <a:ea typeface="游ゴシック" panose="020B0400000000000000" pitchFamily="50" charset="-128"/>
                        </a:rPr>
                        <a:t>万件（</a:t>
                      </a:r>
                      <a:r>
                        <a:rPr kumimoji="1" lang="en-US" altLang="ja-JP" sz="1050" dirty="0">
                          <a:latin typeface="游ゴシック" panose="020B0400000000000000" pitchFamily="50" charset="-128"/>
                          <a:ea typeface="游ゴシック" panose="020B0400000000000000" pitchFamily="50" charset="-128"/>
                        </a:rPr>
                        <a:t>H28</a:t>
                      </a:r>
                      <a:r>
                        <a:rPr kumimoji="1" lang="ja-JP" altLang="en-US" sz="1050" dirty="0">
                          <a:latin typeface="游ゴシック" panose="020B0400000000000000" pitchFamily="50" charset="-128"/>
                          <a:ea typeface="游ゴシック" panose="020B0400000000000000" pitchFamily="50" charset="-128"/>
                        </a:rPr>
                        <a:t>）</a:t>
                      </a:r>
                    </a:p>
                  </a:txBody>
                  <a:tcPr marL="36000" marR="36000" marT="36000" marB="36000" anchor="ctr"/>
                </a:tc>
                <a:tc>
                  <a:txBody>
                    <a:bodyPr/>
                    <a:lstStyle/>
                    <a:p>
                      <a:pPr algn="ctr"/>
                      <a:r>
                        <a:rPr kumimoji="1" lang="en-US" altLang="ja-JP" sz="1050" dirty="0">
                          <a:solidFill>
                            <a:schemeClr val="tx1"/>
                          </a:solidFill>
                          <a:latin typeface="游ゴシック" panose="020B0400000000000000" pitchFamily="50" charset="-128"/>
                          <a:ea typeface="游ゴシック" panose="020B0400000000000000" pitchFamily="50" charset="-128"/>
                        </a:rPr>
                        <a:t>130</a:t>
                      </a:r>
                      <a:r>
                        <a:rPr kumimoji="1" lang="ja-JP" altLang="en-US" sz="1050" dirty="0">
                          <a:solidFill>
                            <a:schemeClr val="tx1"/>
                          </a:solidFill>
                          <a:latin typeface="游ゴシック" panose="020B0400000000000000" pitchFamily="50" charset="-128"/>
                          <a:ea typeface="游ゴシック" panose="020B0400000000000000" pitchFamily="50" charset="-128"/>
                        </a:rPr>
                        <a:t>万件（</a:t>
                      </a:r>
                      <a:r>
                        <a:rPr kumimoji="1" lang="en-US" altLang="ja-JP" sz="1050" dirty="0">
                          <a:solidFill>
                            <a:schemeClr val="tx1"/>
                          </a:solidFill>
                          <a:latin typeface="游ゴシック" panose="020B0400000000000000" pitchFamily="50" charset="-128"/>
                          <a:ea typeface="游ゴシック" panose="020B0400000000000000" pitchFamily="50" charset="-128"/>
                        </a:rPr>
                        <a:t>R4</a:t>
                      </a:r>
                      <a:r>
                        <a:rPr kumimoji="1" lang="ja-JP" altLang="en-US" sz="1050" dirty="0">
                          <a:solidFill>
                            <a:schemeClr val="tx1"/>
                          </a:solidFill>
                          <a:latin typeface="游ゴシック" panose="020B0400000000000000" pitchFamily="50" charset="-128"/>
                          <a:ea typeface="游ゴシック" panose="020B0400000000000000" pitchFamily="50" charset="-128"/>
                        </a:rPr>
                        <a:t>）</a:t>
                      </a: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230</a:t>
                      </a:r>
                      <a:r>
                        <a:rPr kumimoji="1" lang="ja-JP" altLang="en-US" sz="1050" dirty="0">
                          <a:latin typeface="游ゴシック" panose="020B0400000000000000" pitchFamily="50" charset="-128"/>
                          <a:ea typeface="游ゴシック" panose="020B0400000000000000" pitchFamily="50" charset="-128"/>
                        </a:rPr>
                        <a:t>万件</a:t>
                      </a: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68-69</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extLst>
                  <a:ext uri="{0D108BD9-81ED-4DB2-BD59-A6C34878D82A}">
                    <a16:rowId xmlns:a16="http://schemas.microsoft.com/office/drawing/2014/main" val="2447499231"/>
                  </a:ext>
                </a:extLst>
              </a:tr>
              <a:tr h="502072">
                <a:tc rowSpan="2">
                  <a:txBody>
                    <a:bodyPr/>
                    <a:lstStyle/>
                    <a:p>
                      <a:r>
                        <a:rPr kumimoji="1" lang="ja-JP" altLang="en-US" sz="1050" b="1" dirty="0">
                          <a:latin typeface="游ゴシック" panose="020B0400000000000000" pitchFamily="50" charset="-128"/>
                          <a:ea typeface="游ゴシック" panose="020B0400000000000000" pitchFamily="50" charset="-128"/>
                        </a:rPr>
                        <a:t>生産から</a:t>
                      </a:r>
                      <a:endParaRPr kumimoji="1" lang="en-US" altLang="ja-JP" sz="1050" b="1" dirty="0">
                        <a:latin typeface="游ゴシック" panose="020B0400000000000000" pitchFamily="50" charset="-128"/>
                        <a:ea typeface="游ゴシック" panose="020B0400000000000000" pitchFamily="50" charset="-128"/>
                      </a:endParaRPr>
                    </a:p>
                    <a:p>
                      <a:r>
                        <a:rPr kumimoji="1" lang="ja-JP" altLang="en-US" sz="1050" b="1" dirty="0">
                          <a:latin typeface="游ゴシック" panose="020B0400000000000000" pitchFamily="50" charset="-128"/>
                          <a:ea typeface="游ゴシック" panose="020B0400000000000000" pitchFamily="50" charset="-128"/>
                        </a:rPr>
                        <a:t>消費まで</a:t>
                      </a:r>
                      <a:endParaRPr kumimoji="1" lang="en-US" altLang="ja-JP" sz="1050" b="1" dirty="0">
                        <a:latin typeface="游ゴシック" panose="020B0400000000000000" pitchFamily="50" charset="-128"/>
                        <a:ea typeface="游ゴシック" panose="020B0400000000000000" pitchFamily="50" charset="-128"/>
                      </a:endParaRPr>
                    </a:p>
                    <a:p>
                      <a:r>
                        <a:rPr kumimoji="1" lang="ja-JP" altLang="en-US" sz="1050" b="1" dirty="0">
                          <a:latin typeface="游ゴシック" panose="020B0400000000000000" pitchFamily="50" charset="-128"/>
                          <a:ea typeface="游ゴシック" panose="020B0400000000000000" pitchFamily="50" charset="-128"/>
                        </a:rPr>
                        <a:t>を通した</a:t>
                      </a:r>
                      <a:endParaRPr kumimoji="1" lang="en-US" altLang="ja-JP" sz="1050" b="1" dirty="0">
                        <a:latin typeface="游ゴシック" panose="020B0400000000000000" pitchFamily="50" charset="-128"/>
                        <a:ea typeface="游ゴシック" panose="020B0400000000000000" pitchFamily="50" charset="-128"/>
                      </a:endParaRPr>
                    </a:p>
                    <a:p>
                      <a:r>
                        <a:rPr kumimoji="1" lang="ja-JP" altLang="en-US" sz="1050" b="1" dirty="0">
                          <a:latin typeface="游ゴシック" panose="020B0400000000000000" pitchFamily="50" charset="-128"/>
                          <a:ea typeface="游ゴシック" panose="020B0400000000000000" pitchFamily="50" charset="-128"/>
                        </a:rPr>
                        <a:t>食育の</a:t>
                      </a:r>
                      <a:endParaRPr kumimoji="1" lang="en-US" altLang="ja-JP" sz="1050" b="1" dirty="0">
                        <a:latin typeface="游ゴシック" panose="020B0400000000000000" pitchFamily="50" charset="-128"/>
                        <a:ea typeface="游ゴシック" panose="020B0400000000000000" pitchFamily="50" charset="-128"/>
                      </a:endParaRPr>
                    </a:p>
                    <a:p>
                      <a:r>
                        <a:rPr kumimoji="1" lang="ja-JP" altLang="en-US" sz="1050" b="1" dirty="0">
                          <a:latin typeface="游ゴシック" panose="020B0400000000000000" pitchFamily="50" charset="-128"/>
                          <a:ea typeface="游ゴシック" panose="020B0400000000000000" pitchFamily="50" charset="-128"/>
                        </a:rPr>
                        <a:t>推進</a:t>
                      </a: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16</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gridSpan="2">
                  <a:txBody>
                    <a:bodyPr/>
                    <a:lstStyle/>
                    <a:p>
                      <a:pPr algn="just">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大阪産（もん）を購入できる販売店や料理店</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数</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just">
                        <a:lnSpc>
                          <a:spcPts val="1400"/>
                        </a:lnSpc>
                        <a:spcAft>
                          <a:spcPts val="0"/>
                        </a:spcAft>
                      </a:pP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大阪産（もん）ロゴマーク使用許可件数）</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hMerge="1">
                  <a:txBody>
                    <a:bodyPr/>
                    <a:lstStyle/>
                    <a:p>
                      <a:pPr algn="just">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385</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件</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H28</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a:solidFill>
                            <a:schemeClr val="tx1"/>
                          </a:solidFill>
                          <a:latin typeface="游ゴシック" panose="020B0400000000000000" pitchFamily="50" charset="-128"/>
                          <a:ea typeface="游ゴシック" panose="020B0400000000000000" pitchFamily="50" charset="-128"/>
                        </a:rPr>
                        <a:t>667</a:t>
                      </a:r>
                      <a:r>
                        <a:rPr kumimoji="1" lang="ja-JP" altLang="en-US" sz="1050" dirty="0">
                          <a:solidFill>
                            <a:schemeClr val="tx1"/>
                          </a:solidFill>
                          <a:latin typeface="游ゴシック" panose="020B0400000000000000" pitchFamily="50" charset="-128"/>
                          <a:ea typeface="游ゴシック" panose="020B0400000000000000" pitchFamily="50" charset="-128"/>
                        </a:rPr>
                        <a:t>件（</a:t>
                      </a:r>
                      <a:r>
                        <a:rPr kumimoji="1" lang="en-US" altLang="ja-JP" sz="1050" dirty="0">
                          <a:solidFill>
                            <a:schemeClr val="tx1"/>
                          </a:solidFill>
                          <a:latin typeface="游ゴシック" panose="020B0400000000000000" pitchFamily="50" charset="-128"/>
                          <a:ea typeface="游ゴシック" panose="020B0400000000000000" pitchFamily="50" charset="-128"/>
                        </a:rPr>
                        <a:t>R4</a:t>
                      </a:r>
                      <a:r>
                        <a:rPr kumimoji="1" lang="ja-JP" altLang="en-US" sz="1050" dirty="0">
                          <a:solidFill>
                            <a:schemeClr val="tx1"/>
                          </a:solidFill>
                          <a:latin typeface="游ゴシック" panose="020B0400000000000000" pitchFamily="50" charset="-128"/>
                          <a:ea typeface="游ゴシック" panose="020B0400000000000000" pitchFamily="50" charset="-128"/>
                        </a:rPr>
                        <a:t>）</a:t>
                      </a: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530</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件</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rowSpan="2">
                  <a:txBody>
                    <a:bodyPr/>
                    <a:lstStyle/>
                    <a:p>
                      <a:pPr algn="ctr">
                        <a:lnSpc>
                          <a:spcPts val="1400"/>
                        </a:lnSpc>
                        <a:spcAft>
                          <a:spcPts val="0"/>
                        </a:spcAft>
                      </a:pPr>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70-72</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183656954"/>
                  </a:ext>
                </a:extLst>
              </a:tr>
              <a:tr h="714250">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17</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gridSpan="2">
                  <a:txBody>
                    <a:bodyPr/>
                    <a:lstStyle/>
                    <a:p>
                      <a:pPr algn="just">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郷土料理等の地域や家庭で受け継がれてきた料理や味、</a:t>
                      </a:r>
                      <a:endParaRPr lang="en-US" alt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just">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箸づかい等の食べ方・作法を継承し、伝えている府民の</a:t>
                      </a:r>
                      <a:endParaRPr lang="en-US" alt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just">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割合</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hMerge="1">
                  <a:txBody>
                    <a:bodyPr/>
                    <a:lstStyle/>
                    <a:p>
                      <a:pPr algn="just">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21.9%</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H28</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a:solidFill>
                            <a:schemeClr val="tx1"/>
                          </a:solidFill>
                          <a:latin typeface="游ゴシック" panose="020B0400000000000000" pitchFamily="50" charset="-128"/>
                          <a:ea typeface="+mn-ea"/>
                        </a:rPr>
                        <a:t>28.6%</a:t>
                      </a:r>
                      <a:r>
                        <a:rPr kumimoji="1" lang="ja-JP" altLang="en-US" sz="1050" dirty="0">
                          <a:solidFill>
                            <a:schemeClr val="tx1"/>
                          </a:solidFill>
                          <a:latin typeface="游ゴシック" panose="020B0400000000000000" pitchFamily="50" charset="-128"/>
                          <a:ea typeface="+mn-ea"/>
                        </a:rPr>
                        <a:t>（</a:t>
                      </a:r>
                      <a:r>
                        <a:rPr kumimoji="1" lang="en-US" altLang="ja-JP" sz="1050" dirty="0">
                          <a:solidFill>
                            <a:schemeClr val="tx1"/>
                          </a:solidFill>
                          <a:latin typeface="游ゴシック" panose="020B0400000000000000" pitchFamily="50" charset="-128"/>
                          <a:ea typeface="+mn-ea"/>
                        </a:rPr>
                        <a:t>R4</a:t>
                      </a:r>
                      <a:r>
                        <a:rPr kumimoji="1" lang="ja-JP" altLang="en-US" sz="1050" dirty="0">
                          <a:solidFill>
                            <a:schemeClr val="tx1"/>
                          </a:solidFill>
                          <a:latin typeface="游ゴシック" panose="020B0400000000000000" pitchFamily="50" charset="-128"/>
                          <a:ea typeface="+mn-ea"/>
                        </a:rPr>
                        <a:t>）</a:t>
                      </a:r>
                      <a:endParaRPr kumimoji="1" lang="ja-JP" altLang="en-US" sz="1050" dirty="0">
                        <a:solidFill>
                          <a:schemeClr val="tx1"/>
                        </a:solidFill>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30%</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2816525518"/>
                  </a:ext>
                </a:extLst>
              </a:tr>
              <a:tr h="289910">
                <a:tc rowSpan="3">
                  <a:txBody>
                    <a:bodyPr/>
                    <a:lstStyle/>
                    <a:p>
                      <a:r>
                        <a:rPr kumimoji="1" lang="ja-JP" altLang="en-US" sz="1050" b="1" dirty="0">
                          <a:latin typeface="游ゴシック" panose="020B0400000000000000" pitchFamily="50" charset="-128"/>
                          <a:ea typeface="游ゴシック" panose="020B0400000000000000" pitchFamily="50" charset="-128"/>
                        </a:rPr>
                        <a:t>食育を</a:t>
                      </a:r>
                      <a:endParaRPr kumimoji="1" lang="en-US" altLang="ja-JP" sz="1050" b="1" dirty="0">
                        <a:latin typeface="游ゴシック" panose="020B0400000000000000" pitchFamily="50" charset="-128"/>
                        <a:ea typeface="游ゴシック" panose="020B0400000000000000" pitchFamily="50" charset="-128"/>
                      </a:endParaRPr>
                    </a:p>
                    <a:p>
                      <a:r>
                        <a:rPr kumimoji="1" lang="ja-JP" altLang="en-US" sz="1050" b="1" dirty="0">
                          <a:latin typeface="游ゴシック" panose="020B0400000000000000" pitchFamily="50" charset="-128"/>
                          <a:ea typeface="游ゴシック" panose="020B0400000000000000" pitchFamily="50" charset="-128"/>
                        </a:rPr>
                        <a:t>支える</a:t>
                      </a:r>
                      <a:endParaRPr kumimoji="1" lang="en-US" altLang="ja-JP" sz="1050" b="1" dirty="0">
                        <a:latin typeface="游ゴシック" panose="020B0400000000000000" pitchFamily="50" charset="-128"/>
                        <a:ea typeface="游ゴシック" panose="020B0400000000000000" pitchFamily="50" charset="-128"/>
                      </a:endParaRPr>
                    </a:p>
                    <a:p>
                      <a:r>
                        <a:rPr kumimoji="1" lang="ja-JP" altLang="en-US" sz="1050" b="1" dirty="0">
                          <a:latin typeface="游ゴシック" panose="020B0400000000000000" pitchFamily="50" charset="-128"/>
                          <a:ea typeface="游ゴシック" panose="020B0400000000000000" pitchFamily="50" charset="-128"/>
                        </a:rPr>
                        <a:t>社会環境</a:t>
                      </a:r>
                      <a:endParaRPr kumimoji="1" lang="en-US" altLang="ja-JP" sz="1050" b="1" dirty="0">
                        <a:latin typeface="游ゴシック" panose="020B0400000000000000" pitchFamily="50" charset="-128"/>
                        <a:ea typeface="游ゴシック" panose="020B0400000000000000" pitchFamily="50" charset="-128"/>
                      </a:endParaRPr>
                    </a:p>
                    <a:p>
                      <a:r>
                        <a:rPr kumimoji="1" lang="ja-JP" altLang="en-US" sz="1050" b="1" dirty="0">
                          <a:latin typeface="游ゴシック" panose="020B0400000000000000" pitchFamily="50" charset="-128"/>
                          <a:ea typeface="游ゴシック" panose="020B0400000000000000" pitchFamily="50" charset="-128"/>
                        </a:rPr>
                        <a:t>整備</a:t>
                      </a: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18</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gridSpan="2">
                  <a:txBody>
                    <a:bodyPr/>
                    <a:lstStyle/>
                    <a:p>
                      <a:pPr algn="just">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食育に関心を持っている府民の割合</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hMerge="1">
                  <a:txBody>
                    <a:bodyPr/>
                    <a:lstStyle/>
                    <a:p>
                      <a:pPr algn="just">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54.4%</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H28</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a:solidFill>
                            <a:schemeClr val="tx1"/>
                          </a:solidFill>
                          <a:latin typeface="游ゴシック" panose="020B0400000000000000" pitchFamily="50" charset="-128"/>
                          <a:ea typeface="+mn-ea"/>
                        </a:rPr>
                        <a:t>71.0%</a:t>
                      </a:r>
                      <a:r>
                        <a:rPr kumimoji="1" lang="ja-JP" altLang="en-US" sz="1050" dirty="0">
                          <a:solidFill>
                            <a:schemeClr val="tx1"/>
                          </a:solidFill>
                          <a:latin typeface="游ゴシック" panose="020B0400000000000000" pitchFamily="50" charset="-128"/>
                          <a:ea typeface="+mn-ea"/>
                        </a:rPr>
                        <a:t>（</a:t>
                      </a:r>
                      <a:r>
                        <a:rPr kumimoji="1" lang="en-US" altLang="ja-JP" sz="1050" dirty="0">
                          <a:solidFill>
                            <a:schemeClr val="tx1"/>
                          </a:solidFill>
                          <a:latin typeface="游ゴシック" panose="020B0400000000000000" pitchFamily="50" charset="-128"/>
                          <a:ea typeface="+mn-ea"/>
                        </a:rPr>
                        <a:t>R4</a:t>
                      </a:r>
                      <a:r>
                        <a:rPr kumimoji="1" lang="ja-JP" altLang="en-US" sz="1050" dirty="0">
                          <a:solidFill>
                            <a:schemeClr val="tx1"/>
                          </a:solidFill>
                          <a:latin typeface="游ゴシック" panose="020B0400000000000000" pitchFamily="50" charset="-128"/>
                          <a:ea typeface="+mn-ea"/>
                        </a:rPr>
                        <a:t>）</a:t>
                      </a: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70%</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rowSpan="3">
                  <a:txBody>
                    <a:bodyPr/>
                    <a:lstStyle/>
                    <a:p>
                      <a:pPr algn="ctr">
                        <a:lnSpc>
                          <a:spcPts val="1400"/>
                        </a:lnSpc>
                        <a:spcAft>
                          <a:spcPts val="0"/>
                        </a:spcAft>
                      </a:pPr>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73-75</a:t>
                      </a:r>
                    </a:p>
                  </a:txBody>
                  <a:tcPr marL="36000" marR="36000" marT="36000" marB="36000" anchor="ctr"/>
                </a:tc>
                <a:extLst>
                  <a:ext uri="{0D108BD9-81ED-4DB2-BD59-A6C34878D82A}">
                    <a16:rowId xmlns:a16="http://schemas.microsoft.com/office/drawing/2014/main" val="1984220673"/>
                  </a:ext>
                </a:extLst>
              </a:tr>
              <a:tr h="289910">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19</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gridSpan="2">
                  <a:txBody>
                    <a:bodyPr/>
                    <a:lstStyle/>
                    <a:p>
                      <a:pPr algn="just">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食育推進計画を策定・実施している市町村の割合</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hMerge="1">
                  <a:txBody>
                    <a:bodyPr/>
                    <a:lstStyle/>
                    <a:p>
                      <a:pPr algn="just">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93.0%</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H29</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a:solidFill>
                            <a:schemeClr val="tx1"/>
                          </a:solidFill>
                          <a:latin typeface="游ゴシック" panose="020B0400000000000000" pitchFamily="50" charset="-128"/>
                          <a:ea typeface="游ゴシック" panose="020B0400000000000000" pitchFamily="50" charset="-128"/>
                        </a:rPr>
                        <a:t>95.3%</a:t>
                      </a:r>
                      <a:r>
                        <a:rPr kumimoji="1" lang="ja-JP" altLang="en-US" sz="1050" dirty="0">
                          <a:solidFill>
                            <a:schemeClr val="tx1"/>
                          </a:solidFill>
                          <a:latin typeface="游ゴシック" panose="020B0400000000000000" pitchFamily="50" charset="-128"/>
                          <a:ea typeface="游ゴシック" panose="020B0400000000000000" pitchFamily="50" charset="-128"/>
                        </a:rPr>
                        <a:t>（</a:t>
                      </a:r>
                      <a:r>
                        <a:rPr kumimoji="1" lang="en-US" altLang="ja-JP" sz="1050" dirty="0">
                          <a:solidFill>
                            <a:schemeClr val="tx1"/>
                          </a:solidFill>
                          <a:latin typeface="游ゴシック" panose="020B0400000000000000" pitchFamily="50" charset="-128"/>
                          <a:ea typeface="游ゴシック" panose="020B0400000000000000" pitchFamily="50" charset="-128"/>
                        </a:rPr>
                        <a:t>R4</a:t>
                      </a:r>
                      <a:r>
                        <a:rPr kumimoji="1" lang="ja-JP" altLang="en-US" sz="1050" dirty="0">
                          <a:solidFill>
                            <a:schemeClr val="tx1"/>
                          </a:solidFill>
                          <a:latin typeface="游ゴシック" panose="020B0400000000000000" pitchFamily="50" charset="-128"/>
                          <a:ea typeface="游ゴシック" panose="020B0400000000000000" pitchFamily="50" charset="-128"/>
                        </a:rPr>
                        <a:t>）</a:t>
                      </a: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100%</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1312606989"/>
                  </a:ext>
                </a:extLst>
              </a:tr>
              <a:tr h="289910">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20</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gridSpan="2">
                  <a:txBody>
                    <a:bodyPr/>
                    <a:lstStyle/>
                    <a:p>
                      <a:pPr algn="just">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食育推進に携わるボランティア</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数</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hMerge="1">
                  <a:txBody>
                    <a:bodyPr/>
                    <a:lstStyle/>
                    <a:p>
                      <a:pPr algn="just">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5,622</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人</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H28</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a:solidFill>
                            <a:schemeClr val="tx1"/>
                          </a:solidFill>
                          <a:latin typeface="游ゴシック" panose="020B0400000000000000" pitchFamily="50" charset="-128"/>
                          <a:ea typeface="游ゴシック" panose="020B0400000000000000" pitchFamily="50" charset="-128"/>
                        </a:rPr>
                        <a:t>4,753</a:t>
                      </a:r>
                      <a:r>
                        <a:rPr kumimoji="1" lang="ja-JP" altLang="en-US" sz="1050" dirty="0">
                          <a:solidFill>
                            <a:schemeClr val="tx1"/>
                          </a:solidFill>
                          <a:latin typeface="游ゴシック" panose="020B0400000000000000" pitchFamily="50" charset="-128"/>
                          <a:ea typeface="游ゴシック" panose="020B0400000000000000" pitchFamily="50" charset="-128"/>
                        </a:rPr>
                        <a:t>人（</a:t>
                      </a:r>
                      <a:r>
                        <a:rPr kumimoji="1" lang="en-US" altLang="ja-JP" sz="1050" dirty="0">
                          <a:solidFill>
                            <a:schemeClr val="tx1"/>
                          </a:solidFill>
                          <a:latin typeface="游ゴシック" panose="020B0400000000000000" pitchFamily="50" charset="-128"/>
                          <a:ea typeface="游ゴシック" panose="020B0400000000000000" pitchFamily="50" charset="-128"/>
                        </a:rPr>
                        <a:t>R3</a:t>
                      </a:r>
                      <a:r>
                        <a:rPr kumimoji="1" lang="ja-JP" altLang="en-US" sz="1050" dirty="0">
                          <a:solidFill>
                            <a:schemeClr val="tx1"/>
                          </a:solidFill>
                          <a:latin typeface="游ゴシック" panose="020B0400000000000000" pitchFamily="50" charset="-128"/>
                          <a:ea typeface="游ゴシック" panose="020B0400000000000000" pitchFamily="50" charset="-128"/>
                        </a:rPr>
                        <a:t>）</a:t>
                      </a:r>
                    </a:p>
                  </a:txBody>
                  <a:tcPr marL="36000" marR="36000" marT="36000" marB="36000" anchor="ctr"/>
                </a:tc>
                <a:tc>
                  <a:txBody>
                    <a:bodyPr/>
                    <a:lstStyle/>
                    <a:p>
                      <a:pPr algn="ctr">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増加</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3700562449"/>
                  </a:ext>
                </a:extLst>
              </a:tr>
            </a:tbl>
          </a:graphicData>
        </a:graphic>
      </p:graphicFrame>
      <p:cxnSp>
        <p:nvCxnSpPr>
          <p:cNvPr id="6" name="直線コネクタ 5"/>
          <p:cNvCxnSpPr/>
          <p:nvPr/>
        </p:nvCxnSpPr>
        <p:spPr>
          <a:xfrm>
            <a:off x="187995" y="735604"/>
            <a:ext cx="9504000" cy="0"/>
          </a:xfrm>
          <a:prstGeom prst="line">
            <a:avLst/>
          </a:prstGeom>
          <a:ln w="38100" cap="rnd" cmpd="sng">
            <a:solidFill>
              <a:srgbClr val="009999"/>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20953" y="330676"/>
            <a:ext cx="6383507" cy="432000"/>
          </a:xfrm>
          <a:prstGeom prst="rect">
            <a:avLst/>
          </a:prstGeom>
          <a:noFill/>
        </p:spPr>
        <p:txBody>
          <a:bodyPr wrap="square" lIns="72000" tIns="72000" rIns="72000" bIns="72000" rtlCol="0" anchor="t">
            <a:noAutofit/>
          </a:bodyPr>
          <a:lstStyle/>
          <a:p>
            <a:r>
              <a:rPr lang="ja-JP" altLang="en-US" b="1" dirty="0">
                <a:latin typeface="游ゴシック" panose="020B0400000000000000" pitchFamily="50" charset="-128"/>
                <a:ea typeface="游ゴシック" panose="020B0400000000000000" pitchFamily="50" charset="-128"/>
              </a:rPr>
              <a:t>食育推進計画における目標の達成状況</a:t>
            </a:r>
          </a:p>
        </p:txBody>
      </p:sp>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58</a:t>
            </a:fld>
            <a:endParaRPr kumimoji="1" lang="ja-JP" altLang="en-US"/>
          </a:p>
        </p:txBody>
      </p:sp>
      <p:pic>
        <p:nvPicPr>
          <p:cNvPr id="9" name="図 8"/>
          <p:cNvPicPr>
            <a:picLocks noChangeAspect="1"/>
          </p:cNvPicPr>
          <p:nvPr/>
        </p:nvPicPr>
        <p:blipFill>
          <a:blip r:embed="rId2"/>
          <a:stretch>
            <a:fillRect/>
          </a:stretch>
        </p:blipFill>
        <p:spPr>
          <a:xfrm>
            <a:off x="8582603" y="358877"/>
            <a:ext cx="1100769" cy="360000"/>
          </a:xfrm>
          <a:prstGeom prst="rect">
            <a:avLst/>
          </a:prstGeom>
        </p:spPr>
      </p:pic>
      <p:sp>
        <p:nvSpPr>
          <p:cNvPr id="11" name="テキスト ボックス 10"/>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a:solidFill>
                  <a:schemeClr val="bg1"/>
                </a:solidFill>
                <a:latin typeface="游ゴシック" panose="020B0400000000000000" pitchFamily="50" charset="-128"/>
                <a:ea typeface="游ゴシック" panose="020B0400000000000000" pitchFamily="50" charset="-128"/>
              </a:rPr>
              <a:t>大阪府健康づくり推進条例第</a:t>
            </a:r>
            <a:r>
              <a:rPr lang="en-US" altLang="ja-JP" sz="1100" b="1" dirty="0">
                <a:solidFill>
                  <a:schemeClr val="bg1"/>
                </a:solidFill>
                <a:latin typeface="游ゴシック" panose="020B0400000000000000" pitchFamily="50" charset="-128"/>
                <a:ea typeface="游ゴシック" panose="020B0400000000000000" pitchFamily="50" charset="-128"/>
              </a:rPr>
              <a:t>19</a:t>
            </a:r>
            <a:r>
              <a:rPr lang="ja-JP" altLang="en-US" sz="1100" b="1" dirty="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a:solidFill>
                  <a:schemeClr val="bg1"/>
                </a:solidFill>
                <a:latin typeface="游ゴシック" panose="020B0400000000000000" pitchFamily="50" charset="-128"/>
                <a:ea typeface="游ゴシック" panose="020B0400000000000000" pitchFamily="50" charset="-128"/>
              </a:rPr>
              <a:t>〈</a:t>
            </a:r>
            <a:r>
              <a:rPr lang="ja-JP" altLang="en-US" sz="1100" b="1" dirty="0">
                <a:solidFill>
                  <a:schemeClr val="bg1"/>
                </a:solidFill>
                <a:latin typeface="游ゴシック" panose="020B0400000000000000" pitchFamily="50" charset="-128"/>
                <a:ea typeface="游ゴシック" panose="020B0400000000000000" pitchFamily="50" charset="-128"/>
              </a:rPr>
              <a:t>令和</a:t>
            </a:r>
            <a:r>
              <a:rPr lang="en-US" altLang="ja-JP" sz="1100" b="1" dirty="0">
                <a:solidFill>
                  <a:schemeClr val="bg1"/>
                </a:solidFill>
                <a:latin typeface="游ゴシック" panose="020B0400000000000000" pitchFamily="50" charset="-128"/>
                <a:ea typeface="游ゴシック" panose="020B0400000000000000" pitchFamily="50" charset="-128"/>
              </a:rPr>
              <a:t>5</a:t>
            </a:r>
            <a:r>
              <a:rPr lang="ja-JP" altLang="en-US" sz="1100" b="1" dirty="0">
                <a:solidFill>
                  <a:schemeClr val="bg1"/>
                </a:solidFill>
                <a:latin typeface="游ゴシック" panose="020B0400000000000000" pitchFamily="50" charset="-128"/>
                <a:ea typeface="游ゴシック" panose="020B0400000000000000" pitchFamily="50" charset="-128"/>
              </a:rPr>
              <a:t>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08743327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187995" y="735604"/>
            <a:ext cx="9504000" cy="0"/>
          </a:xfrm>
          <a:prstGeom prst="line">
            <a:avLst/>
          </a:prstGeom>
          <a:ln w="38100" cap="rnd" cmpd="sng">
            <a:solidFill>
              <a:srgbClr val="009999"/>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20953" y="330676"/>
            <a:ext cx="6383507" cy="432000"/>
          </a:xfrm>
          <a:prstGeom prst="rect">
            <a:avLst/>
          </a:prstGeom>
          <a:noFill/>
        </p:spPr>
        <p:txBody>
          <a:bodyPr wrap="square" lIns="72000" tIns="72000" rIns="72000" bIns="72000" rtlCol="0" anchor="t">
            <a:noAutofit/>
          </a:bodyPr>
          <a:lstStyle/>
          <a:p>
            <a:r>
              <a:rPr lang="zh-TW" altLang="en-US" b="1" dirty="0">
                <a:latin typeface="游ゴシック" panose="020B0400000000000000" pitchFamily="50" charset="-128"/>
                <a:ea typeface="游ゴシック" panose="020B0400000000000000" pitchFamily="50" charset="-128"/>
              </a:rPr>
              <a:t>食育推進計画</a:t>
            </a:r>
            <a:r>
              <a:rPr lang="ja-JP" altLang="en-US" b="1" dirty="0">
                <a:latin typeface="游ゴシック" panose="020B0400000000000000" pitchFamily="50" charset="-128"/>
                <a:ea typeface="游ゴシック" panose="020B0400000000000000" pitchFamily="50" charset="-128"/>
              </a:rPr>
              <a:t>における施策の実施状況</a:t>
            </a:r>
          </a:p>
        </p:txBody>
      </p:sp>
      <p:sp>
        <p:nvSpPr>
          <p:cNvPr id="17" name="テキスト ボックス 16"/>
          <p:cNvSpPr txBox="1"/>
          <p:nvPr/>
        </p:nvSpPr>
        <p:spPr>
          <a:xfrm>
            <a:off x="848793" y="1983083"/>
            <a:ext cx="4824000" cy="4455817"/>
          </a:xfrm>
          <a:prstGeom prst="roundRect">
            <a:avLst>
              <a:gd name="adj" fmla="val 3084"/>
            </a:avLst>
          </a:prstGeom>
          <a:solidFill>
            <a:schemeClr val="accent5">
              <a:lumMod val="20000"/>
              <a:lumOff val="80000"/>
            </a:schemeClr>
          </a:solidFill>
          <a:ln w="12700">
            <a:noFill/>
          </a:ln>
        </p:spPr>
        <p:txBody>
          <a:bodyPr wrap="square" lIns="108000" tIns="72000" rIns="72000" bIns="72000" rtlCol="0" anchor="ctr">
            <a:noAutofit/>
          </a:bodyPr>
          <a:lstStyle/>
          <a:p>
            <a:r>
              <a:rPr lang="zh-TW" altLang="en-US" sz="1000" b="1" dirty="0">
                <a:latin typeface="游ゴシック" panose="020B0400000000000000" pitchFamily="50" charset="-128"/>
                <a:ea typeface="游ゴシック" panose="020B0400000000000000" pitchFamily="50" charset="-128"/>
              </a:rPr>
              <a:t>＜審議会開催状況＞</a:t>
            </a:r>
          </a:p>
          <a:p>
            <a:endParaRPr lang="zh-TW" altLang="en-US" sz="1000" dirty="0">
              <a:latin typeface="游ゴシック" panose="020B0400000000000000" pitchFamily="50" charset="-128"/>
              <a:ea typeface="游ゴシック" panose="020B0400000000000000" pitchFamily="50" charset="-128"/>
            </a:endParaRPr>
          </a:p>
          <a:p>
            <a:r>
              <a:rPr lang="zh-TW" altLang="en-US" sz="1000" u="sng" dirty="0">
                <a:latin typeface="游ゴシック" panose="020B0400000000000000" pitchFamily="50" charset="-128"/>
                <a:ea typeface="游ゴシック" panose="020B0400000000000000" pitchFamily="50" charset="-128"/>
              </a:rPr>
              <a:t>令和</a:t>
            </a:r>
            <a:r>
              <a:rPr lang="en-US" altLang="ja-JP" sz="1000" u="sng" dirty="0">
                <a:latin typeface="游ゴシック" panose="020B0400000000000000" pitchFamily="50" charset="-128"/>
                <a:ea typeface="游ゴシック" panose="020B0400000000000000" pitchFamily="50" charset="-128"/>
              </a:rPr>
              <a:t>5</a:t>
            </a:r>
            <a:r>
              <a:rPr lang="zh-TW" altLang="en-US" sz="1000" u="sng" dirty="0">
                <a:latin typeface="游ゴシック" panose="020B0400000000000000" pitchFamily="50" charset="-128"/>
                <a:ea typeface="游ゴシック" panose="020B0400000000000000" pitchFamily="50" charset="-128"/>
              </a:rPr>
              <a:t>年度　</a:t>
            </a:r>
            <a:r>
              <a:rPr lang="ja-JP" altLang="en-US" sz="1000" u="sng" dirty="0">
                <a:latin typeface="游ゴシック" panose="020B0400000000000000" pitchFamily="50" charset="-128"/>
                <a:ea typeface="游ゴシック" panose="020B0400000000000000" pitchFamily="50" charset="-128"/>
              </a:rPr>
              <a:t>第</a:t>
            </a:r>
            <a:r>
              <a:rPr lang="en-US" altLang="ja-JP" sz="1000" u="sng" dirty="0">
                <a:latin typeface="游ゴシック" panose="020B0400000000000000" pitchFamily="50" charset="-128"/>
                <a:ea typeface="游ゴシック" panose="020B0400000000000000" pitchFamily="50" charset="-128"/>
              </a:rPr>
              <a:t>1</a:t>
            </a:r>
            <a:r>
              <a:rPr lang="ja-JP" altLang="en-US" sz="1000" u="sng" dirty="0">
                <a:latin typeface="游ゴシック" panose="020B0400000000000000" pitchFamily="50" charset="-128"/>
                <a:ea typeface="游ゴシック" panose="020B0400000000000000" pitchFamily="50" charset="-128"/>
              </a:rPr>
              <a:t>回</a:t>
            </a:r>
            <a:r>
              <a:rPr lang="zh-TW" altLang="en-US" sz="1000" u="sng" dirty="0">
                <a:latin typeface="游ゴシック" panose="020B0400000000000000" pitchFamily="50" charset="-128"/>
                <a:ea typeface="游ゴシック" panose="020B0400000000000000" pitchFamily="50" charset="-128"/>
              </a:rPr>
              <a:t>大阪府食育推進計画評価審議会</a:t>
            </a:r>
          </a:p>
          <a:p>
            <a:endParaRPr lang="zh-TW" altLang="en-US" sz="1000" dirty="0">
              <a:latin typeface="游ゴシック" panose="020B0400000000000000" pitchFamily="50" charset="-128"/>
              <a:ea typeface="游ゴシック" panose="020B0400000000000000" pitchFamily="50" charset="-128"/>
            </a:endParaRPr>
          </a:p>
          <a:p>
            <a:r>
              <a:rPr lang="zh-TW" altLang="en-US" sz="1000" dirty="0">
                <a:latin typeface="游ゴシック" panose="020B0400000000000000" pitchFamily="50" charset="-128"/>
                <a:ea typeface="游ゴシック" panose="020B0400000000000000" pitchFamily="50" charset="-128"/>
              </a:rPr>
              <a:t>　日時　　</a:t>
            </a:r>
            <a:r>
              <a:rPr lang="ja-JP" altLang="en-US" sz="1000" dirty="0">
                <a:latin typeface="游ゴシック" panose="020B0400000000000000" pitchFamily="50" charset="-128"/>
              </a:rPr>
              <a:t>令和</a:t>
            </a:r>
            <a:r>
              <a:rPr lang="en-US" altLang="ja-JP" sz="1000" dirty="0">
                <a:latin typeface="游ゴシック" panose="020B0400000000000000" pitchFamily="50" charset="-128"/>
              </a:rPr>
              <a:t>5</a:t>
            </a:r>
            <a:r>
              <a:rPr lang="ja-JP" altLang="en-US" sz="1000" dirty="0">
                <a:latin typeface="游ゴシック" panose="020B0400000000000000" pitchFamily="50" charset="-128"/>
              </a:rPr>
              <a:t>年</a:t>
            </a:r>
            <a:r>
              <a:rPr lang="en-US" altLang="ja-JP" sz="1000" dirty="0">
                <a:latin typeface="游ゴシック" panose="020B0400000000000000" pitchFamily="50" charset="-128"/>
              </a:rPr>
              <a:t>8</a:t>
            </a:r>
            <a:r>
              <a:rPr lang="ja-JP" altLang="en-US" sz="1000" dirty="0">
                <a:latin typeface="游ゴシック" panose="020B0400000000000000" pitchFamily="50" charset="-128"/>
              </a:rPr>
              <a:t>月</a:t>
            </a:r>
            <a:r>
              <a:rPr lang="en-US" altLang="ja-JP" sz="1000" dirty="0">
                <a:latin typeface="游ゴシック" panose="020B0400000000000000" pitchFamily="50" charset="-128"/>
              </a:rPr>
              <a:t>24</a:t>
            </a:r>
            <a:r>
              <a:rPr lang="ja-JP" altLang="en-US" sz="1000" dirty="0">
                <a:latin typeface="游ゴシック" panose="020B0400000000000000" pitchFamily="50" charset="-128"/>
              </a:rPr>
              <a:t>日</a:t>
            </a:r>
            <a:endParaRPr lang="en-US" altLang="ja-JP" sz="1000" dirty="0">
              <a:latin typeface="游ゴシック" panose="020B0400000000000000" pitchFamily="50" charset="-128"/>
              <a:ea typeface="游ゴシック" panose="020B0400000000000000" pitchFamily="50" charset="-128"/>
            </a:endParaRPr>
          </a:p>
          <a:p>
            <a:r>
              <a:rPr lang="zh-TW" altLang="en-US" sz="1000" dirty="0">
                <a:latin typeface="游ゴシック" panose="020B0400000000000000" pitchFamily="50" charset="-128"/>
                <a:ea typeface="游ゴシック" panose="020B0400000000000000" pitchFamily="50" charset="-128"/>
              </a:rPr>
              <a:t>　議題　</a:t>
            </a:r>
            <a:r>
              <a:rPr lang="ja-JP" altLang="en-US" sz="1000" dirty="0">
                <a:latin typeface="游ゴシック" panose="020B0400000000000000" pitchFamily="50" charset="-128"/>
                <a:ea typeface="游ゴシック" panose="020B0400000000000000" pitchFamily="50" charset="-128"/>
              </a:rPr>
              <a:t>　</a:t>
            </a:r>
            <a:r>
              <a:rPr lang="ja-JP" altLang="en-US" sz="1000" dirty="0">
                <a:latin typeface="游ゴシック" panose="020B0400000000000000" pitchFamily="50" charset="-128"/>
              </a:rPr>
              <a:t>（１）第３次大阪府食育推進計画 の最終評価（案）について　</a:t>
            </a:r>
          </a:p>
          <a:p>
            <a:r>
              <a:rPr lang="ja-JP" altLang="en-US" sz="1000" dirty="0">
                <a:latin typeface="游ゴシック" panose="020B0400000000000000" pitchFamily="50" charset="-128"/>
              </a:rPr>
              <a:t> 　　　　  （２）第４次大阪府食育推進計画 の素案について　</a:t>
            </a:r>
          </a:p>
          <a:p>
            <a:r>
              <a:rPr lang="ja-JP" altLang="en-US" sz="1000" dirty="0">
                <a:latin typeface="游ゴシック" panose="020B0400000000000000" pitchFamily="50" charset="-128"/>
              </a:rPr>
              <a:t>                 （３）その他</a:t>
            </a:r>
          </a:p>
          <a:p>
            <a:endParaRPr lang="en-US" altLang="zh-TW" sz="1000" dirty="0">
              <a:latin typeface="游ゴシック" panose="020B0400000000000000" pitchFamily="50" charset="-128"/>
              <a:ea typeface="游ゴシック" panose="020B0400000000000000" pitchFamily="50" charset="-128"/>
            </a:endParaRPr>
          </a:p>
          <a:p>
            <a:endParaRPr lang="en-US" altLang="zh-TW" sz="1000" dirty="0">
              <a:latin typeface="游ゴシック" panose="020B0400000000000000" pitchFamily="50" charset="-128"/>
              <a:ea typeface="游ゴシック" panose="020B0400000000000000" pitchFamily="50" charset="-128"/>
            </a:endParaRPr>
          </a:p>
          <a:p>
            <a:r>
              <a:rPr lang="zh-TW" altLang="en-US" sz="1000" u="sng" dirty="0">
                <a:latin typeface="游ゴシック" panose="020B0400000000000000" pitchFamily="50" charset="-128"/>
                <a:ea typeface="游ゴシック" panose="020B0400000000000000" pitchFamily="50" charset="-128"/>
              </a:rPr>
              <a:t>令和</a:t>
            </a:r>
            <a:r>
              <a:rPr lang="en-US" altLang="ja-JP" sz="1000" u="sng" dirty="0">
                <a:latin typeface="游ゴシック" panose="020B0400000000000000" pitchFamily="50" charset="-128"/>
              </a:rPr>
              <a:t>5</a:t>
            </a:r>
            <a:r>
              <a:rPr lang="zh-TW" altLang="en-US" sz="1000" u="sng" dirty="0">
                <a:latin typeface="游ゴシック" panose="020B0400000000000000" pitchFamily="50" charset="-128"/>
                <a:ea typeface="游ゴシック" panose="020B0400000000000000" pitchFamily="50" charset="-128"/>
              </a:rPr>
              <a:t>年度　</a:t>
            </a:r>
            <a:r>
              <a:rPr lang="ja-JP" altLang="en-US" sz="1000" u="sng" dirty="0">
                <a:latin typeface="游ゴシック" panose="020B0400000000000000" pitchFamily="50" charset="-128"/>
              </a:rPr>
              <a:t>第</a:t>
            </a:r>
            <a:r>
              <a:rPr lang="en-US" altLang="ja-JP" sz="1000" u="sng" dirty="0">
                <a:latin typeface="游ゴシック" panose="020B0400000000000000" pitchFamily="50" charset="-128"/>
              </a:rPr>
              <a:t>2</a:t>
            </a:r>
            <a:r>
              <a:rPr lang="ja-JP" altLang="en-US" sz="1000" u="sng" dirty="0">
                <a:latin typeface="游ゴシック" panose="020B0400000000000000" pitchFamily="50" charset="-128"/>
              </a:rPr>
              <a:t>回</a:t>
            </a:r>
            <a:r>
              <a:rPr lang="zh-TW" altLang="en-US" sz="1000" u="sng" dirty="0">
                <a:latin typeface="游ゴシック" panose="020B0400000000000000" pitchFamily="50" charset="-128"/>
                <a:ea typeface="游ゴシック" panose="020B0400000000000000" pitchFamily="50" charset="-128"/>
              </a:rPr>
              <a:t>大阪府食育推進計画評価審議会</a:t>
            </a:r>
          </a:p>
          <a:p>
            <a:endParaRPr lang="zh-TW" altLang="en-US" sz="1000" dirty="0">
              <a:latin typeface="游ゴシック" panose="020B0400000000000000" pitchFamily="50" charset="-128"/>
              <a:ea typeface="游ゴシック" panose="020B0400000000000000" pitchFamily="50" charset="-128"/>
            </a:endParaRPr>
          </a:p>
          <a:p>
            <a:r>
              <a:rPr lang="zh-TW" altLang="en-US" sz="1000" dirty="0">
                <a:latin typeface="游ゴシック" panose="020B0400000000000000" pitchFamily="50" charset="-128"/>
                <a:ea typeface="游ゴシック" panose="020B0400000000000000" pitchFamily="50" charset="-128"/>
              </a:rPr>
              <a:t>　日時　　</a:t>
            </a:r>
            <a:r>
              <a:rPr lang="ja-JP" altLang="en-US" sz="1000" dirty="0">
                <a:latin typeface="游ゴシック" panose="020B0400000000000000" pitchFamily="50" charset="-128"/>
              </a:rPr>
              <a:t>令和</a:t>
            </a:r>
            <a:r>
              <a:rPr lang="en-US" altLang="ja-JP" sz="1000" dirty="0">
                <a:latin typeface="游ゴシック" panose="020B0400000000000000" pitchFamily="50" charset="-128"/>
              </a:rPr>
              <a:t>5</a:t>
            </a:r>
            <a:r>
              <a:rPr lang="ja-JP" altLang="en-US" sz="1000" dirty="0">
                <a:latin typeface="游ゴシック" panose="020B0400000000000000" pitchFamily="50" charset="-128"/>
              </a:rPr>
              <a:t>年</a:t>
            </a:r>
            <a:r>
              <a:rPr lang="en-US" altLang="ja-JP" sz="1000" dirty="0">
                <a:latin typeface="游ゴシック" panose="020B0400000000000000" pitchFamily="50" charset="-128"/>
              </a:rPr>
              <a:t>12</a:t>
            </a:r>
            <a:r>
              <a:rPr lang="ja-JP" altLang="en-US" sz="1000" dirty="0">
                <a:latin typeface="游ゴシック" panose="020B0400000000000000" pitchFamily="50" charset="-128"/>
              </a:rPr>
              <a:t>月</a:t>
            </a:r>
            <a:r>
              <a:rPr lang="en-US" altLang="ja-JP" sz="1000" dirty="0">
                <a:latin typeface="游ゴシック" panose="020B0400000000000000" pitchFamily="50" charset="-128"/>
              </a:rPr>
              <a:t>11</a:t>
            </a:r>
            <a:r>
              <a:rPr lang="ja-JP" altLang="en-US" sz="1000" dirty="0">
                <a:latin typeface="游ゴシック" panose="020B0400000000000000" pitchFamily="50" charset="-128"/>
              </a:rPr>
              <a:t>日</a:t>
            </a:r>
            <a:endParaRPr lang="en-US" altLang="ja-JP" sz="1000" dirty="0">
              <a:latin typeface="游ゴシック" panose="020B0400000000000000" pitchFamily="50" charset="-128"/>
            </a:endParaRPr>
          </a:p>
          <a:p>
            <a:r>
              <a:rPr lang="zh-TW" altLang="en-US" sz="1000" dirty="0">
                <a:latin typeface="游ゴシック" panose="020B0400000000000000" pitchFamily="50" charset="-128"/>
                <a:ea typeface="游ゴシック" panose="020B0400000000000000" pitchFamily="50" charset="-128"/>
              </a:rPr>
              <a:t>　議題　</a:t>
            </a:r>
            <a:r>
              <a:rPr lang="ja-JP" altLang="en-US" sz="1000" dirty="0">
                <a:latin typeface="游ゴシック" panose="020B0400000000000000" pitchFamily="50" charset="-128"/>
              </a:rPr>
              <a:t>　（１）第４次大阪府食育推進計画 （案）について　　　  　</a:t>
            </a:r>
          </a:p>
          <a:p>
            <a:r>
              <a:rPr lang="ja-JP" altLang="en-US" sz="1000" dirty="0">
                <a:latin typeface="游ゴシック" panose="020B0400000000000000" pitchFamily="50" charset="-128"/>
              </a:rPr>
              <a:t>                 （２）その他</a:t>
            </a:r>
          </a:p>
          <a:p>
            <a:endParaRPr lang="en-US" altLang="zh-TW" sz="1000" dirty="0">
              <a:latin typeface="游ゴシック" panose="020B0400000000000000" pitchFamily="50" charset="-128"/>
              <a:ea typeface="游ゴシック" panose="020B0400000000000000" pitchFamily="50" charset="-128"/>
            </a:endParaRPr>
          </a:p>
          <a:p>
            <a:endParaRPr lang="zh-TW" altLang="en-US" sz="1000" dirty="0">
              <a:latin typeface="游ゴシック" panose="020B0400000000000000" pitchFamily="50" charset="-128"/>
              <a:ea typeface="游ゴシック" panose="020B0400000000000000" pitchFamily="50" charset="-128"/>
            </a:endParaRPr>
          </a:p>
          <a:p>
            <a:r>
              <a:rPr lang="zh-TW" altLang="en-US" sz="1000" u="sng" dirty="0">
                <a:latin typeface="游ゴシック" panose="020B0400000000000000" pitchFamily="50" charset="-128"/>
                <a:ea typeface="游ゴシック" panose="020B0400000000000000" pitchFamily="50" charset="-128"/>
              </a:rPr>
              <a:t>令和</a:t>
            </a:r>
            <a:r>
              <a:rPr lang="en-US" altLang="ja-JP" sz="1000" u="sng" dirty="0">
                <a:latin typeface="游ゴシック" panose="020B0400000000000000" pitchFamily="50" charset="-128"/>
              </a:rPr>
              <a:t>5</a:t>
            </a:r>
            <a:r>
              <a:rPr lang="zh-TW" altLang="en-US" sz="1000" u="sng" dirty="0">
                <a:latin typeface="游ゴシック" panose="020B0400000000000000" pitchFamily="50" charset="-128"/>
                <a:ea typeface="游ゴシック" panose="020B0400000000000000" pitchFamily="50" charset="-128"/>
              </a:rPr>
              <a:t>年度　</a:t>
            </a:r>
            <a:r>
              <a:rPr lang="ja-JP" altLang="en-US" sz="1000" u="sng" dirty="0">
                <a:latin typeface="游ゴシック" panose="020B0400000000000000" pitchFamily="50" charset="-128"/>
              </a:rPr>
              <a:t>第</a:t>
            </a:r>
            <a:r>
              <a:rPr lang="en-US" altLang="ja-JP" sz="1000" u="sng" dirty="0">
                <a:latin typeface="游ゴシック" panose="020B0400000000000000" pitchFamily="50" charset="-128"/>
              </a:rPr>
              <a:t>3</a:t>
            </a:r>
            <a:r>
              <a:rPr lang="ja-JP" altLang="en-US" sz="1000" u="sng" dirty="0">
                <a:latin typeface="游ゴシック" panose="020B0400000000000000" pitchFamily="50" charset="-128"/>
              </a:rPr>
              <a:t>回</a:t>
            </a:r>
            <a:r>
              <a:rPr lang="zh-TW" altLang="en-US" sz="1000" u="sng" dirty="0">
                <a:latin typeface="游ゴシック" panose="020B0400000000000000" pitchFamily="50" charset="-128"/>
                <a:ea typeface="游ゴシック" panose="020B0400000000000000" pitchFamily="50" charset="-128"/>
              </a:rPr>
              <a:t>大阪府食育推進計画評価審議会</a:t>
            </a:r>
          </a:p>
          <a:p>
            <a:endParaRPr lang="zh-TW" altLang="en-US" sz="1000" dirty="0">
              <a:latin typeface="游ゴシック" panose="020B0400000000000000" pitchFamily="50" charset="-128"/>
              <a:ea typeface="游ゴシック" panose="020B0400000000000000" pitchFamily="50" charset="-128"/>
            </a:endParaRPr>
          </a:p>
          <a:p>
            <a:r>
              <a:rPr lang="zh-TW" altLang="en-US" sz="1000" dirty="0">
                <a:latin typeface="游ゴシック" panose="020B0400000000000000" pitchFamily="50" charset="-128"/>
                <a:ea typeface="游ゴシック" panose="020B0400000000000000" pitchFamily="50" charset="-128"/>
              </a:rPr>
              <a:t>　日時　　</a:t>
            </a:r>
            <a:r>
              <a:rPr lang="ja-JP" altLang="en-US" sz="1000" dirty="0">
                <a:latin typeface="游ゴシック" panose="020B0400000000000000" pitchFamily="50" charset="-128"/>
              </a:rPr>
              <a:t>令和</a:t>
            </a:r>
            <a:r>
              <a:rPr lang="en-US" altLang="ja-JP" sz="1000" dirty="0">
                <a:latin typeface="游ゴシック" panose="020B0400000000000000" pitchFamily="50" charset="-128"/>
              </a:rPr>
              <a:t>6</a:t>
            </a:r>
            <a:r>
              <a:rPr lang="ja-JP" altLang="en-US" sz="1000" dirty="0">
                <a:latin typeface="游ゴシック" panose="020B0400000000000000" pitchFamily="50" charset="-128"/>
              </a:rPr>
              <a:t>年</a:t>
            </a:r>
            <a:r>
              <a:rPr lang="en-US" altLang="ja-JP" sz="1000" dirty="0">
                <a:latin typeface="游ゴシック" panose="020B0400000000000000" pitchFamily="50" charset="-128"/>
              </a:rPr>
              <a:t>3</a:t>
            </a:r>
            <a:r>
              <a:rPr lang="ja-JP" altLang="en-US" sz="1000" dirty="0">
                <a:latin typeface="游ゴシック" panose="020B0400000000000000" pitchFamily="50" charset="-128"/>
              </a:rPr>
              <a:t>月</a:t>
            </a:r>
            <a:r>
              <a:rPr lang="en-US" altLang="ja-JP" sz="1000" dirty="0">
                <a:latin typeface="游ゴシック" panose="020B0400000000000000" pitchFamily="50" charset="-128"/>
              </a:rPr>
              <a:t>18</a:t>
            </a:r>
            <a:r>
              <a:rPr lang="ja-JP" altLang="en-US" sz="1000" dirty="0">
                <a:latin typeface="游ゴシック" panose="020B0400000000000000" pitchFamily="50" charset="-128"/>
              </a:rPr>
              <a:t>日</a:t>
            </a:r>
            <a:endParaRPr lang="en-US" altLang="ja-JP" sz="1000" dirty="0">
              <a:latin typeface="游ゴシック" panose="020B0400000000000000" pitchFamily="50" charset="-128"/>
            </a:endParaRPr>
          </a:p>
          <a:p>
            <a:r>
              <a:rPr lang="zh-TW" altLang="en-US" sz="1000" dirty="0">
                <a:latin typeface="游ゴシック" panose="020B0400000000000000" pitchFamily="50" charset="-128"/>
                <a:ea typeface="游ゴシック" panose="020B0400000000000000" pitchFamily="50" charset="-128"/>
              </a:rPr>
              <a:t>　議題　</a:t>
            </a:r>
            <a:r>
              <a:rPr lang="ja-JP" altLang="en-US" sz="1000" dirty="0">
                <a:latin typeface="游ゴシック" panose="020B0400000000000000" pitchFamily="50" charset="-128"/>
              </a:rPr>
              <a:t>　（１）第３次大阪府食育推進計画 の進捗状況について　</a:t>
            </a:r>
          </a:p>
          <a:p>
            <a:r>
              <a:rPr lang="ja-JP" altLang="en-US" sz="1000" dirty="0">
                <a:latin typeface="游ゴシック" panose="020B0400000000000000" pitchFamily="50" charset="-128"/>
              </a:rPr>
              <a:t> 　　　　  （２）「食生活」のアンケート調査結果について　</a:t>
            </a:r>
          </a:p>
          <a:p>
            <a:r>
              <a:rPr lang="ja-JP" altLang="en-US" sz="1000" dirty="0">
                <a:latin typeface="游ゴシック" panose="020B0400000000000000" pitchFamily="50" charset="-128"/>
              </a:rPr>
              <a:t>                 （３）第４次大阪府食育推進計画（案）について</a:t>
            </a:r>
            <a:endParaRPr lang="en-US" altLang="ja-JP" sz="1000" dirty="0">
              <a:latin typeface="游ゴシック" panose="020B0400000000000000" pitchFamily="50" charset="-128"/>
            </a:endParaRPr>
          </a:p>
          <a:p>
            <a:r>
              <a:rPr lang="ja-JP" altLang="en-US" sz="1000" dirty="0">
                <a:latin typeface="游ゴシック" panose="020B0400000000000000" pitchFamily="50" charset="-128"/>
              </a:rPr>
              <a:t>　　　　   （４）その他</a:t>
            </a:r>
          </a:p>
          <a:p>
            <a:endParaRPr lang="en-US" altLang="zh-TW" sz="1000" dirty="0">
              <a:latin typeface="游ゴシック" panose="020B0400000000000000" pitchFamily="50" charset="-128"/>
              <a:ea typeface="游ゴシック" panose="020B0400000000000000" pitchFamily="50" charset="-128"/>
            </a:endParaRPr>
          </a:p>
          <a:p>
            <a:endParaRPr lang="zh-TW" altLang="en-US" sz="1000" dirty="0">
              <a:latin typeface="游ゴシック" panose="020B0400000000000000" pitchFamily="50" charset="-128"/>
              <a:ea typeface="游ゴシック" panose="020B0400000000000000" pitchFamily="50" charset="-128"/>
            </a:endParaRPr>
          </a:p>
          <a:p>
            <a:r>
              <a:rPr lang="en-US" altLang="zh-TW" sz="1000" dirty="0">
                <a:latin typeface="游ゴシック" panose="020B0400000000000000" pitchFamily="50" charset="-128"/>
                <a:ea typeface="游ゴシック" panose="020B0400000000000000" pitchFamily="50" charset="-128"/>
                <a:hlinkClick r:id="rId2"/>
              </a:rPr>
              <a:t>http://www.pref.osaka.lg.jp/kenkozukuri/syokuiku/syokuikusingikai.html</a:t>
            </a:r>
            <a:endParaRPr lang="en-US" altLang="zh-TW" sz="1000" dirty="0">
              <a:latin typeface="游ゴシック" panose="020B0400000000000000" pitchFamily="50" charset="-128"/>
              <a:ea typeface="游ゴシック" panose="020B0400000000000000" pitchFamily="50" charset="-128"/>
            </a:endParaRPr>
          </a:p>
        </p:txBody>
      </p:sp>
      <p:sp>
        <p:nvSpPr>
          <p:cNvPr id="18" name="テキスト ボックス 17"/>
          <p:cNvSpPr txBox="1"/>
          <p:nvPr/>
        </p:nvSpPr>
        <p:spPr>
          <a:xfrm>
            <a:off x="323372" y="915414"/>
            <a:ext cx="9360000" cy="1152000"/>
          </a:xfrm>
          <a:prstGeom prst="roundRect">
            <a:avLst>
              <a:gd name="adj" fmla="val 0"/>
            </a:avLst>
          </a:prstGeom>
          <a:noFill/>
          <a:ln w="12700">
            <a:noFill/>
          </a:ln>
        </p:spPr>
        <p:txBody>
          <a:bodyPr wrap="square" lIns="72000" tIns="72000" rIns="72000" bIns="72000" rtlCol="0" anchor="t">
            <a:noAutofit/>
          </a:bodyPr>
          <a:lstStyle/>
          <a:p>
            <a:r>
              <a:rPr lang="ja-JP" altLang="en-US" sz="1200" dirty="0">
                <a:latin typeface="游ゴシック" panose="020B0400000000000000" pitchFamily="50" charset="-128"/>
                <a:ea typeface="游ゴシック" panose="020B0400000000000000" pitchFamily="50" charset="-128"/>
              </a:rPr>
              <a:t>　食育推進計画の審議会である大阪府食育推進計画評価審議会において、食育の推進に関する施策の実施状況（本年度の取組み及び今後の取組み予定等）をとりまとめた進捗管理票を審議・承認いただきました。</a:t>
            </a:r>
          </a:p>
          <a:p>
            <a:endParaRPr lang="ja-JP" altLang="en-US" sz="1200" dirty="0">
              <a:latin typeface="游ゴシック" panose="020B0400000000000000" pitchFamily="50" charset="-128"/>
              <a:ea typeface="游ゴシック" panose="020B0400000000000000" pitchFamily="50" charset="-128"/>
            </a:endParaRPr>
          </a:p>
          <a:p>
            <a:r>
              <a:rPr lang="ja-JP" altLang="en-US" sz="1200" dirty="0">
                <a:latin typeface="游ゴシック" panose="020B0400000000000000" pitchFamily="50" charset="-128"/>
                <a:ea typeface="游ゴシック" panose="020B0400000000000000" pitchFamily="50" charset="-128"/>
              </a:rPr>
              <a:t>　本年度における「食育推進計画における施策の実施状況」の報告資料として、当該進捗管理票を掲載します。</a:t>
            </a:r>
          </a:p>
        </p:txBody>
      </p:sp>
      <p:graphicFrame>
        <p:nvGraphicFramePr>
          <p:cNvPr id="19" name="表 18"/>
          <p:cNvGraphicFramePr>
            <a:graphicFrameLocks noGrp="1"/>
          </p:cNvGraphicFramePr>
          <p:nvPr>
            <p:extLst>
              <p:ext uri="{D42A27DB-BD31-4B8C-83A1-F6EECF244321}">
                <p14:modId xmlns:p14="http://schemas.microsoft.com/office/powerpoint/2010/main" val="1867286241"/>
              </p:ext>
            </p:extLst>
          </p:nvPr>
        </p:nvGraphicFramePr>
        <p:xfrm>
          <a:off x="6160512" y="2188746"/>
          <a:ext cx="3168000" cy="2174880"/>
        </p:xfrm>
        <a:graphic>
          <a:graphicData uri="http://schemas.openxmlformats.org/drawingml/2006/table">
            <a:tbl>
              <a:tblPr firstRow="1" bandRow="1">
                <a:tableStyleId>{5940675A-B579-460E-94D1-54222C63F5DA}</a:tableStyleId>
              </a:tblPr>
              <a:tblGrid>
                <a:gridCol w="2376000">
                  <a:extLst>
                    <a:ext uri="{9D8B030D-6E8A-4147-A177-3AD203B41FA5}">
                      <a16:colId xmlns:a16="http://schemas.microsoft.com/office/drawing/2014/main" val="2555586693"/>
                    </a:ext>
                  </a:extLst>
                </a:gridCol>
                <a:gridCol w="792000">
                  <a:extLst>
                    <a:ext uri="{9D8B030D-6E8A-4147-A177-3AD203B41FA5}">
                      <a16:colId xmlns:a16="http://schemas.microsoft.com/office/drawing/2014/main" val="3536010129"/>
                    </a:ext>
                  </a:extLst>
                </a:gridCol>
              </a:tblGrid>
              <a:tr h="0">
                <a:tc>
                  <a:txBody>
                    <a:bodyPr/>
                    <a:lstStyle/>
                    <a:p>
                      <a:pPr algn="ctr"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職　　名</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氏　　名</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3797500543"/>
                  </a:ext>
                </a:extLst>
              </a:tr>
              <a:tr h="0">
                <a:tc>
                  <a:txBody>
                    <a:bodyPr/>
                    <a:lstStyle/>
                    <a:p>
                      <a:pPr algn="l" fontAlgn="ctr"/>
                      <a:r>
                        <a:rPr lang="zh-CN" altLang="en-US" sz="800" b="0" i="0" u="none" strike="noStrike" dirty="0">
                          <a:solidFill>
                            <a:srgbClr val="000000"/>
                          </a:solidFill>
                          <a:effectLst/>
                          <a:latin typeface="游ゴシック" panose="020B0400000000000000" pitchFamily="50" charset="-128"/>
                          <a:ea typeface="游ゴシック" panose="020B0400000000000000" pitchFamily="50" charset="-128"/>
                        </a:rPr>
                        <a:t>近畿大学農学部名誉教授</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池上　甲一</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0741214"/>
                  </a:ext>
                </a:extLst>
              </a:tr>
              <a:tr h="0">
                <a:tc>
                  <a:txBody>
                    <a:bodyPr/>
                    <a:lstStyle/>
                    <a:p>
                      <a:pPr algn="l" fontAlgn="ctr"/>
                      <a:r>
                        <a:rPr lang="zh-CN" altLang="en-US" sz="800" b="0" i="0" u="none" strike="noStrike" dirty="0">
                          <a:solidFill>
                            <a:srgbClr val="000000"/>
                          </a:solidFill>
                          <a:effectLst/>
                          <a:latin typeface="游ゴシック" panose="020B0400000000000000" pitchFamily="50" charset="-128"/>
                          <a:ea typeface="游ゴシック" panose="020B0400000000000000" pitchFamily="50" charset="-128"/>
                        </a:rPr>
                        <a:t>大阪府保育士会</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会長</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伊藤　裕子</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1678305"/>
                  </a:ext>
                </a:extLst>
              </a:tr>
              <a:tr h="0">
                <a:tc>
                  <a:txBody>
                    <a:bodyPr/>
                    <a:lstStyle/>
                    <a:p>
                      <a:pPr algn="l" fontAlgn="ctr"/>
                      <a:r>
                        <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rPr>
                        <a:t>公益財団法人大阪府学校給食会</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　</a:t>
                      </a:r>
                      <a:r>
                        <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rPr>
                        <a:t>常務理事</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mn-ea"/>
                        </a:rPr>
                        <a:t>上野　智</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9378841"/>
                  </a:ext>
                </a:extLst>
              </a:tr>
              <a:tr h="0">
                <a:tc>
                  <a:txBody>
                    <a:bodyPr/>
                    <a:lstStyle/>
                    <a:p>
                      <a:pPr algn="l" fontAlgn="ctr"/>
                      <a:r>
                        <a:rPr lang="zh-CN" altLang="en-US" sz="800" b="0" i="0" u="none" strike="noStrike" dirty="0">
                          <a:solidFill>
                            <a:srgbClr val="000000"/>
                          </a:solidFill>
                          <a:effectLst/>
                          <a:latin typeface="游ゴシック" panose="020B0400000000000000" pitchFamily="50" charset="-128"/>
                          <a:ea typeface="游ゴシック" panose="020B0400000000000000" pitchFamily="50" charset="-128"/>
                        </a:rPr>
                        <a:t>京都女子大学発達教育学部教育学科</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教授</a:t>
                      </a:r>
                      <a:endPar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大川　尚子</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382657"/>
                  </a:ext>
                </a:extLst>
              </a:tr>
              <a:tr h="0">
                <a:tc>
                  <a:txBody>
                    <a:bodyPr/>
                    <a:lstStyle/>
                    <a:p>
                      <a:pPr algn="l" fontAlgn="ctr"/>
                      <a:r>
                        <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rPr>
                        <a:t>大阪府</a:t>
                      </a:r>
                      <a:r>
                        <a:rPr lang="en-US" altLang="zh-TW" sz="800" b="0" i="0" u="none" strike="noStrike" dirty="0">
                          <a:solidFill>
                            <a:srgbClr val="000000"/>
                          </a:solidFill>
                          <a:effectLst/>
                          <a:latin typeface="游ゴシック" panose="020B0400000000000000" pitchFamily="50" charset="-128"/>
                          <a:ea typeface="游ゴシック" panose="020B0400000000000000" pitchFamily="50" charset="-128"/>
                        </a:rPr>
                        <a:t>PTA</a:t>
                      </a:r>
                      <a:r>
                        <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rPr>
                        <a:t>協議会 副会長</a:t>
                      </a:r>
                      <a:endPar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mn-ea"/>
                        </a:rPr>
                        <a:t>小原　有加香</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1023781"/>
                  </a:ext>
                </a:extLst>
              </a:tr>
              <a:tr h="0">
                <a:tc>
                  <a:txBody>
                    <a:bodyPr/>
                    <a:lstStyle/>
                    <a:p>
                      <a:pPr algn="l" fontAlgn="ctr"/>
                      <a:r>
                        <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rPr>
                        <a:t>大阪府農業協同組合中央会総務企画部次長</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久保　裕章</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5480300"/>
                  </a:ext>
                </a:extLst>
              </a:tr>
              <a:tr h="0">
                <a:tc>
                  <a:txBody>
                    <a:bodyPr/>
                    <a:lstStyle/>
                    <a:p>
                      <a:pPr algn="l" fontAlgn="ctr"/>
                      <a:r>
                        <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rPr>
                        <a:t>地方独立行政法人大阪健康安全基盤研究所</a:t>
                      </a:r>
                    </a:p>
                    <a:p>
                      <a:pPr algn="l" fontAlgn="ctr"/>
                      <a:r>
                        <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rPr>
                        <a:t>公衆衛生部疫学解析研究課</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　</a:t>
                      </a:r>
                      <a:r>
                        <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rPr>
                        <a:t>担当課長</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mn-ea"/>
                        </a:rPr>
                        <a:t>清水　悠路</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73919540"/>
                  </a:ext>
                </a:extLst>
              </a:tr>
              <a:tr h="0">
                <a:tc>
                  <a:txBody>
                    <a:bodyPr/>
                    <a:lstStyle/>
                    <a:p>
                      <a:pPr algn="l" fontAlgn="ctr"/>
                      <a:r>
                        <a:rPr lang="ja-JP" altLang="en-US" sz="800" b="0" i="0" u="none" strike="noStrike" dirty="0">
                          <a:solidFill>
                            <a:srgbClr val="000000"/>
                          </a:solidFill>
                          <a:effectLst/>
                          <a:latin typeface="游ゴシック" panose="020B0400000000000000" pitchFamily="50" charset="-128"/>
                          <a:ea typeface="+mn-ea"/>
                        </a:rPr>
                        <a:t>日本チェーンストア協会関西支部　事務局長</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mn-ea"/>
                        </a:rPr>
                        <a:t>林　幹二</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3596640"/>
                  </a:ext>
                </a:extLst>
              </a:tr>
              <a:tr h="0">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公益社団法人大阪府栄養士会会長</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藤原　政嘉</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485332"/>
                  </a:ext>
                </a:extLst>
              </a:tr>
              <a:tr h="0">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なにわの消費者団体連絡会幹事</a:t>
                      </a:r>
                      <a:endPar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三宅　尚子</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1053298"/>
                  </a:ext>
                </a:extLst>
              </a:tr>
              <a:tr h="0">
                <a:tc>
                  <a:txBody>
                    <a:bodyPr/>
                    <a:lstStyle/>
                    <a:p>
                      <a:pPr algn="l" fontAlgn="ctr"/>
                      <a:r>
                        <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rPr>
                        <a:t>大阪府食生活改善連絡協議会</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　</a:t>
                      </a:r>
                      <a:r>
                        <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rPr>
                        <a:t>会長</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mn-ea"/>
                        </a:rPr>
                        <a:t>森　知子</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3814287"/>
                  </a:ext>
                </a:extLst>
              </a:tr>
              <a:tr h="0">
                <a:tc>
                  <a:txBody>
                    <a:bodyPr/>
                    <a:lstStyle/>
                    <a:p>
                      <a:pPr algn="l" fontAlgn="ctr"/>
                      <a:r>
                        <a:rPr lang="zh-CN" altLang="en-US" sz="800" b="0" i="0" u="none" strike="noStrike" dirty="0">
                          <a:solidFill>
                            <a:srgbClr val="000000"/>
                          </a:solidFill>
                          <a:effectLst/>
                          <a:latin typeface="游ゴシック" panose="020B0400000000000000" pitchFamily="50" charset="-128"/>
                          <a:ea typeface="游ゴシック" panose="020B0400000000000000" pitchFamily="50" charset="-128"/>
                        </a:rPr>
                        <a:t>大阪公立大学生活科学部食栄養学</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　</a:t>
                      </a:r>
                      <a:r>
                        <a:rPr lang="zh-CN" altLang="en-US" sz="800" b="0" i="0" u="none" strike="noStrike" dirty="0">
                          <a:solidFill>
                            <a:srgbClr val="000000"/>
                          </a:solidFill>
                          <a:effectLst/>
                          <a:latin typeface="游ゴシック" panose="020B0400000000000000" pitchFamily="50" charset="-128"/>
                          <a:ea typeface="游ゴシック" panose="020B0400000000000000" pitchFamily="50" charset="-128"/>
                        </a:rPr>
                        <a:t>教授</a:t>
                      </a:r>
                      <a:endPar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mn-ea"/>
                        </a:rPr>
                        <a:t>由田　克士</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09100497"/>
                  </a:ext>
                </a:extLst>
              </a:tr>
            </a:tbl>
          </a:graphicData>
        </a:graphic>
      </p:graphicFrame>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59</a:t>
            </a:fld>
            <a:endParaRPr kumimoji="1" lang="ja-JP" altLang="en-US"/>
          </a:p>
        </p:txBody>
      </p:sp>
      <p:sp>
        <p:nvSpPr>
          <p:cNvPr id="12" name="テキスト ボックス 11"/>
          <p:cNvSpPr txBox="1"/>
          <p:nvPr/>
        </p:nvSpPr>
        <p:spPr>
          <a:xfrm>
            <a:off x="7384512" y="1983083"/>
            <a:ext cx="1944000" cy="216000"/>
          </a:xfrm>
          <a:prstGeom prst="roundRect">
            <a:avLst>
              <a:gd name="adj" fmla="val 0"/>
            </a:avLst>
          </a:prstGeom>
          <a:noFill/>
          <a:ln w="12700">
            <a:noFill/>
          </a:ln>
        </p:spPr>
        <p:txBody>
          <a:bodyPr wrap="square" lIns="36000" tIns="36000" rIns="36000" bIns="36000" rtlCol="0" anchor="ctr">
            <a:noAutofit/>
          </a:bodyPr>
          <a:lstStyle/>
          <a:p>
            <a:pPr algn="r"/>
            <a:r>
              <a:rPr lang="ja-JP" altLang="en-US" sz="800" dirty="0">
                <a:latin typeface="游ゴシック" panose="020B0400000000000000" pitchFamily="50" charset="-128"/>
                <a:ea typeface="游ゴシック" panose="020B0400000000000000" pitchFamily="50" charset="-128"/>
              </a:rPr>
              <a:t>令和５年７月現在（敬称略、五十音順）</a:t>
            </a:r>
            <a:endParaRPr lang="en-US" altLang="ja-JP" sz="800" dirty="0">
              <a:latin typeface="游ゴシック" panose="020B0400000000000000" pitchFamily="50" charset="-128"/>
              <a:ea typeface="游ゴシック" panose="020B0400000000000000" pitchFamily="50" charset="-128"/>
            </a:endParaRPr>
          </a:p>
        </p:txBody>
      </p:sp>
      <p:pic>
        <p:nvPicPr>
          <p:cNvPr id="13" name="図 12"/>
          <p:cNvPicPr>
            <a:picLocks noChangeAspect="1"/>
          </p:cNvPicPr>
          <p:nvPr/>
        </p:nvPicPr>
        <p:blipFill>
          <a:blip r:embed="rId3"/>
          <a:stretch>
            <a:fillRect/>
          </a:stretch>
        </p:blipFill>
        <p:spPr>
          <a:xfrm>
            <a:off x="8582603" y="358877"/>
            <a:ext cx="1100769" cy="360000"/>
          </a:xfrm>
          <a:prstGeom prst="rect">
            <a:avLst/>
          </a:prstGeom>
        </p:spPr>
      </p:pic>
      <p:sp>
        <p:nvSpPr>
          <p:cNvPr id="15" name="テキスト ボックス 14"/>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a:solidFill>
                  <a:schemeClr val="bg1"/>
                </a:solidFill>
                <a:latin typeface="游ゴシック" panose="020B0400000000000000" pitchFamily="50" charset="-128"/>
                <a:ea typeface="游ゴシック" panose="020B0400000000000000" pitchFamily="50" charset="-128"/>
              </a:rPr>
              <a:t>大阪府健康づくり推進条例第</a:t>
            </a:r>
            <a:r>
              <a:rPr lang="en-US" altLang="ja-JP" sz="1100" b="1" dirty="0">
                <a:solidFill>
                  <a:schemeClr val="bg1"/>
                </a:solidFill>
                <a:latin typeface="游ゴシック" panose="020B0400000000000000" pitchFamily="50" charset="-128"/>
                <a:ea typeface="游ゴシック" panose="020B0400000000000000" pitchFamily="50" charset="-128"/>
              </a:rPr>
              <a:t>19</a:t>
            </a:r>
            <a:r>
              <a:rPr lang="ja-JP" altLang="en-US" sz="1100" b="1" dirty="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a:solidFill>
                  <a:schemeClr val="bg1"/>
                </a:solidFill>
                <a:latin typeface="游ゴシック" panose="020B0400000000000000" pitchFamily="50" charset="-128"/>
                <a:ea typeface="游ゴシック" panose="020B0400000000000000" pitchFamily="50" charset="-128"/>
              </a:rPr>
              <a:t>〈</a:t>
            </a:r>
            <a:r>
              <a:rPr lang="ja-JP" altLang="en-US" sz="1100" b="1" dirty="0">
                <a:solidFill>
                  <a:schemeClr val="bg1"/>
                </a:solidFill>
                <a:latin typeface="游ゴシック" panose="020B0400000000000000" pitchFamily="50" charset="-128"/>
                <a:ea typeface="游ゴシック" panose="020B0400000000000000" pitchFamily="50" charset="-128"/>
              </a:rPr>
              <a:t>令和</a:t>
            </a:r>
            <a:r>
              <a:rPr lang="en-US" altLang="ja-JP" sz="1100" b="1" dirty="0">
                <a:solidFill>
                  <a:schemeClr val="bg1"/>
                </a:solidFill>
                <a:latin typeface="游ゴシック" panose="020B0400000000000000" pitchFamily="50" charset="-128"/>
                <a:ea typeface="游ゴシック" panose="020B0400000000000000" pitchFamily="50" charset="-128"/>
              </a:rPr>
              <a:t>5</a:t>
            </a:r>
            <a:r>
              <a:rPr lang="ja-JP" altLang="en-US" sz="1100" b="1" dirty="0">
                <a:solidFill>
                  <a:schemeClr val="bg1"/>
                </a:solidFill>
                <a:latin typeface="游ゴシック" panose="020B0400000000000000" pitchFamily="50" charset="-128"/>
                <a:ea typeface="游ゴシック" panose="020B0400000000000000" pitchFamily="50" charset="-128"/>
              </a:rPr>
              <a:t>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201189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340449496"/>
              </p:ext>
            </p:extLst>
          </p:nvPr>
        </p:nvGraphicFramePr>
        <p:xfrm>
          <a:off x="268762" y="1149708"/>
          <a:ext cx="9360000" cy="4824000"/>
        </p:xfrm>
        <a:graphic>
          <a:graphicData uri="http://schemas.openxmlformats.org/drawingml/2006/table">
            <a:tbl>
              <a:tblPr firstRow="1" bandRow="1">
                <a:tableStyleId>{7DF18680-E054-41AD-8BC1-D1AEF772440D}</a:tableStyleId>
              </a:tblPr>
              <a:tblGrid>
                <a:gridCol w="1080000">
                  <a:extLst>
                    <a:ext uri="{9D8B030D-6E8A-4147-A177-3AD203B41FA5}">
                      <a16:colId xmlns:a16="http://schemas.microsoft.com/office/drawing/2014/main" val="269546419"/>
                    </a:ext>
                  </a:extLst>
                </a:gridCol>
                <a:gridCol w="252000">
                  <a:extLst>
                    <a:ext uri="{9D8B030D-6E8A-4147-A177-3AD203B41FA5}">
                      <a16:colId xmlns:a16="http://schemas.microsoft.com/office/drawing/2014/main" val="2823927590"/>
                    </a:ext>
                  </a:extLst>
                </a:gridCol>
                <a:gridCol w="2376000">
                  <a:extLst>
                    <a:ext uri="{9D8B030D-6E8A-4147-A177-3AD203B41FA5}">
                      <a16:colId xmlns:a16="http://schemas.microsoft.com/office/drawing/2014/main" val="397363977"/>
                    </a:ext>
                  </a:extLst>
                </a:gridCol>
                <a:gridCol w="1728000">
                  <a:extLst>
                    <a:ext uri="{9D8B030D-6E8A-4147-A177-3AD203B41FA5}">
                      <a16:colId xmlns:a16="http://schemas.microsoft.com/office/drawing/2014/main" val="2373180816"/>
                    </a:ext>
                  </a:extLst>
                </a:gridCol>
                <a:gridCol w="1728000">
                  <a:extLst>
                    <a:ext uri="{9D8B030D-6E8A-4147-A177-3AD203B41FA5}">
                      <a16:colId xmlns:a16="http://schemas.microsoft.com/office/drawing/2014/main" val="2941494014"/>
                    </a:ext>
                  </a:extLst>
                </a:gridCol>
                <a:gridCol w="1332000">
                  <a:extLst>
                    <a:ext uri="{9D8B030D-6E8A-4147-A177-3AD203B41FA5}">
                      <a16:colId xmlns:a16="http://schemas.microsoft.com/office/drawing/2014/main" val="673202617"/>
                    </a:ext>
                  </a:extLst>
                </a:gridCol>
                <a:gridCol w="864000">
                  <a:extLst>
                    <a:ext uri="{9D8B030D-6E8A-4147-A177-3AD203B41FA5}">
                      <a16:colId xmlns:a16="http://schemas.microsoft.com/office/drawing/2014/main" val="1983964114"/>
                    </a:ext>
                  </a:extLst>
                </a:gridCol>
              </a:tblGrid>
              <a:tr h="377837">
                <a:tc>
                  <a:txBody>
                    <a:bodyPr/>
                    <a:lstStyle/>
                    <a:p>
                      <a:pPr algn="ctr">
                        <a:lnSpc>
                          <a:spcPts val="1100"/>
                        </a:lnSpc>
                      </a:pPr>
                      <a:r>
                        <a:rPr kumimoji="1" lang="ja-JP" altLang="en-US" sz="1050" b="1" dirty="0">
                          <a:latin typeface="游ゴシック" panose="020B0400000000000000" pitchFamily="50" charset="-128"/>
                          <a:ea typeface="游ゴシック" panose="020B0400000000000000" pitchFamily="50" charset="-128"/>
                        </a:rPr>
                        <a:t>分野</a:t>
                      </a:r>
                    </a:p>
                  </a:txBody>
                  <a:tcPr marL="36000" marR="36000" marT="36000" marB="36000" anchor="ctr"/>
                </a:tc>
                <a:tc>
                  <a:txBody>
                    <a:bodyPr/>
                    <a:lstStyle/>
                    <a:p>
                      <a:pPr algn="ctr">
                        <a:lnSpc>
                          <a:spcPts val="1100"/>
                        </a:lnSpc>
                      </a:pPr>
                      <a:endParaRPr kumimoji="1" lang="ja-JP" altLang="en-US" sz="1050" b="1"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ja-JP" altLang="en-US" sz="1050" b="1" dirty="0">
                          <a:latin typeface="游ゴシック" panose="020B0400000000000000" pitchFamily="50" charset="-128"/>
                          <a:ea typeface="游ゴシック" panose="020B0400000000000000" pitchFamily="50" charset="-128"/>
                        </a:rPr>
                        <a:t>項目</a:t>
                      </a:r>
                    </a:p>
                  </a:txBody>
                  <a:tcPr marL="36000" marR="36000" marT="36000" marB="36000" anchor="ctr"/>
                </a:tc>
                <a:tc>
                  <a:txBody>
                    <a:bodyPr/>
                    <a:lstStyle/>
                    <a:p>
                      <a:pPr algn="ctr">
                        <a:lnSpc>
                          <a:spcPts val="1100"/>
                        </a:lnSpc>
                      </a:pPr>
                      <a:r>
                        <a:rPr kumimoji="1" lang="ja-JP" altLang="en-US" sz="1050" b="1" dirty="0">
                          <a:latin typeface="游ゴシック" panose="020B0400000000000000" pitchFamily="50" charset="-128"/>
                          <a:ea typeface="游ゴシック" panose="020B0400000000000000" pitchFamily="50" charset="-128"/>
                        </a:rPr>
                        <a:t>策定時の取組状況</a:t>
                      </a:r>
                    </a:p>
                  </a:txBody>
                  <a:tcPr marL="36000" marR="36000" marT="36000" marB="36000" anchor="ctr"/>
                </a:tc>
                <a:tc>
                  <a:txBody>
                    <a:bodyPr/>
                    <a:lstStyle/>
                    <a:p>
                      <a:pPr algn="ctr">
                        <a:lnSpc>
                          <a:spcPts val="1100"/>
                        </a:lnSpc>
                      </a:pPr>
                      <a:r>
                        <a:rPr kumimoji="1" lang="ja-JP" altLang="en-US" sz="1050" b="1" dirty="0">
                          <a:latin typeface="游ゴシック" panose="020B0400000000000000" pitchFamily="50" charset="-128"/>
                          <a:ea typeface="游ゴシック" panose="020B0400000000000000" pitchFamily="50" charset="-128"/>
                        </a:rPr>
                        <a:t>現在の取組状況</a:t>
                      </a:r>
                    </a:p>
                  </a:txBody>
                  <a:tcPr marL="36000" marR="36000" marT="36000" marB="36000" anchor="ctr"/>
                </a:tc>
                <a:tc>
                  <a:txBody>
                    <a:bodyPr/>
                    <a:lstStyle/>
                    <a:p>
                      <a:pPr algn="ctr">
                        <a:lnSpc>
                          <a:spcPts val="1100"/>
                        </a:lnSpc>
                      </a:pPr>
                      <a:r>
                        <a:rPr kumimoji="1" lang="en-US" altLang="ja-JP" sz="1050" b="1" dirty="0">
                          <a:latin typeface="游ゴシック" panose="020B0400000000000000" pitchFamily="50" charset="-128"/>
                          <a:ea typeface="游ゴシック" panose="020B0400000000000000" pitchFamily="50" charset="-128"/>
                        </a:rPr>
                        <a:t>2023</a:t>
                      </a:r>
                      <a:r>
                        <a:rPr kumimoji="1" lang="ja-JP" altLang="en-US" sz="1050" b="1" dirty="0">
                          <a:latin typeface="游ゴシック" panose="020B0400000000000000" pitchFamily="50" charset="-128"/>
                          <a:ea typeface="游ゴシック" panose="020B0400000000000000" pitchFamily="50" charset="-128"/>
                        </a:rPr>
                        <a:t>年度目標</a:t>
                      </a:r>
                    </a:p>
                  </a:txBody>
                  <a:tcPr marL="36000" marR="36000" marT="36000" marB="36000" anchor="ctr"/>
                </a:tc>
                <a:tc>
                  <a:txBody>
                    <a:bodyPr/>
                    <a:lstStyle/>
                    <a:p>
                      <a:pPr algn="ctr">
                        <a:lnSpc>
                          <a:spcPts val="1100"/>
                        </a:lnSpc>
                      </a:pPr>
                      <a:r>
                        <a:rPr kumimoji="1" lang="ja-JP" altLang="en-US" sz="1050" b="1" dirty="0">
                          <a:latin typeface="游ゴシック" panose="020B0400000000000000" pitchFamily="50" charset="-128"/>
                          <a:ea typeface="游ゴシック" panose="020B0400000000000000" pitchFamily="50" charset="-128"/>
                        </a:rPr>
                        <a:t>年次報告書</a:t>
                      </a:r>
                      <a:endParaRPr kumimoji="1" lang="en-US" altLang="ja-JP" sz="1050" b="1" dirty="0">
                        <a:latin typeface="游ゴシック" panose="020B0400000000000000" pitchFamily="50" charset="-128"/>
                        <a:ea typeface="游ゴシック" panose="020B0400000000000000" pitchFamily="50" charset="-128"/>
                      </a:endParaRPr>
                    </a:p>
                    <a:p>
                      <a:pPr algn="ctr">
                        <a:lnSpc>
                          <a:spcPts val="1100"/>
                        </a:lnSpc>
                      </a:pPr>
                      <a:r>
                        <a:rPr kumimoji="1" lang="ja-JP" altLang="en-US" sz="1050" b="1" dirty="0">
                          <a:latin typeface="游ゴシック" panose="020B0400000000000000" pitchFamily="50" charset="-128"/>
                          <a:ea typeface="游ゴシック" panose="020B0400000000000000" pitchFamily="50" charset="-128"/>
                        </a:rPr>
                        <a:t>のページ</a:t>
                      </a:r>
                    </a:p>
                  </a:txBody>
                  <a:tcPr marL="36000" marR="36000" marT="36000" marB="36000" anchor="ctr"/>
                </a:tc>
                <a:extLst>
                  <a:ext uri="{0D108BD9-81ED-4DB2-BD59-A6C34878D82A}">
                    <a16:rowId xmlns:a16="http://schemas.microsoft.com/office/drawing/2014/main" val="402972347"/>
                  </a:ext>
                </a:extLst>
              </a:tr>
              <a:tr h="547266">
                <a:tc rowSpan="2">
                  <a:txBody>
                    <a:bodyPr/>
                    <a:lstStyle/>
                    <a:p>
                      <a:pPr>
                        <a:lnSpc>
                          <a:spcPts val="1100"/>
                        </a:lnSpc>
                      </a:pPr>
                      <a:r>
                        <a:rPr kumimoji="1" lang="ja-JP" altLang="en-US" sz="1050" b="1" dirty="0">
                          <a:latin typeface="游ゴシック" panose="020B0400000000000000" pitchFamily="50" charset="-128"/>
                          <a:ea typeface="游ゴシック" panose="020B0400000000000000" pitchFamily="50" charset="-128"/>
                        </a:rPr>
                        <a:t>こころの健康</a:t>
                      </a:r>
                    </a:p>
                  </a:txBody>
                  <a:tcPr marL="36000" marR="36000" marT="36000" marB="36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18</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just">
                        <a:lnSpc>
                          <a:spcPts val="1100"/>
                        </a:lnSpc>
                        <a:spcAft>
                          <a:spcPts val="0"/>
                        </a:spcAft>
                      </a:pPr>
                      <a:r>
                        <a:rPr lang="ja-JP" sz="1050" b="0" kern="100" dirty="0" err="1">
                          <a:effectLst/>
                          <a:latin typeface="游ゴシック" panose="020B0400000000000000" pitchFamily="50" charset="-128"/>
                          <a:ea typeface="游ゴシック" panose="020B0400000000000000" pitchFamily="50" charset="-128"/>
                          <a:cs typeface="Times New Roman" panose="02020603050405020304" pitchFamily="18" charset="0"/>
                        </a:rPr>
                        <a:t>気分障がい</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b="0" kern="100" dirty="0" err="1">
                          <a:effectLst/>
                          <a:latin typeface="游ゴシック" panose="020B0400000000000000" pitchFamily="50" charset="-128"/>
                          <a:ea typeface="游ゴシック" panose="020B0400000000000000" pitchFamily="50" charset="-128"/>
                          <a:cs typeface="Times New Roman" panose="02020603050405020304" pitchFamily="18" charset="0"/>
                        </a:rPr>
                        <a:t>不安障がいに相</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応する</a:t>
                      </a:r>
                      <a:endParaRPr lang="en-US" alt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just">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心理的苦痛を感じている者の割合</a:t>
                      </a:r>
                      <a:endParaRPr lang="en-US" alt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just">
                        <a:lnSpc>
                          <a:spcPts val="1100"/>
                        </a:lnSpc>
                        <a:spcAft>
                          <a:spcPts val="0"/>
                        </a:spcAft>
                      </a:pP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歳以上</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sz="1050" b="0" dirty="0">
                          <a:solidFill>
                            <a:schemeClr val="tx1"/>
                          </a:solidFill>
                          <a:effectLst/>
                          <a:latin typeface="游ゴシック" panose="020B0400000000000000" pitchFamily="50" charset="-128"/>
                          <a:ea typeface="游ゴシック" panose="020B0400000000000000" pitchFamily="50" charset="-128"/>
                        </a:rPr>
                        <a:t>10.6%</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sz="1050" b="0" dirty="0">
                          <a:solidFill>
                            <a:schemeClr val="tx1"/>
                          </a:solidFill>
                          <a:effectLst/>
                          <a:latin typeface="游ゴシック" panose="020B0400000000000000" pitchFamily="50" charset="-128"/>
                          <a:ea typeface="游ゴシック" panose="020B0400000000000000" pitchFamily="50" charset="-128"/>
                        </a:rPr>
                        <a:t>H28</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sz="1050" b="0" dirty="0">
                          <a:solidFill>
                            <a:schemeClr val="tx1"/>
                          </a:solidFill>
                          <a:effectLst/>
                          <a:latin typeface="游ゴシック" panose="020B0400000000000000" pitchFamily="50" charset="-128"/>
                          <a:ea typeface="游ゴシック" panose="020B0400000000000000" pitchFamily="50" charset="-128"/>
                        </a:rPr>
                        <a:t>10.7%</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altLang="ja-JP" sz="1050" b="0" dirty="0">
                          <a:solidFill>
                            <a:schemeClr val="tx1"/>
                          </a:solidFill>
                          <a:effectLst/>
                          <a:latin typeface="游ゴシック" panose="020B0400000000000000" pitchFamily="50" charset="-128"/>
                          <a:ea typeface="游ゴシック" panose="020B0400000000000000" pitchFamily="50" charset="-128"/>
                        </a:rPr>
                        <a:t>R4</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rPr>
                        <a:t>10%</a:t>
                      </a:r>
                      <a:r>
                        <a:rPr lang="ja-JP" altLang="en-US" sz="1050" b="0" dirty="0">
                          <a:solidFill>
                            <a:schemeClr val="tx1"/>
                          </a:solidFill>
                          <a:effectLst/>
                          <a:latin typeface="游ゴシック" panose="020B0400000000000000" pitchFamily="50" charset="-128"/>
                          <a:ea typeface="游ゴシック" panose="020B0400000000000000" pitchFamily="50" charset="-128"/>
                        </a:rPr>
                        <a:t>以下</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rowSpan="2">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27-28</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extLst>
                  <a:ext uri="{0D108BD9-81ED-4DB2-BD59-A6C34878D82A}">
                    <a16:rowId xmlns:a16="http://schemas.microsoft.com/office/drawing/2014/main" val="2220717597"/>
                  </a:ext>
                </a:extLst>
              </a:tr>
              <a:tr h="391588">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19</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just">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地域の集まりやグループに参加する</a:t>
                      </a:r>
                      <a:endParaRPr lang="en-US" alt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just">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者の割合</a:t>
                      </a: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24.1%</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22.9%</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R4</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増加</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vMerge="1">
                  <a:txBody>
                    <a:bodyPr/>
                    <a:lstStyle/>
                    <a:p>
                      <a:pPr algn="ctr" fontAlgn="auto">
                        <a:lnSpc>
                          <a:spcPts val="1100"/>
                        </a:lnSpc>
                        <a:spcAft>
                          <a:spcPts val="0"/>
                        </a:spcAft>
                      </a:pPr>
                      <a:endParaRPr lang="ja-JP" sz="105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156578591"/>
                  </a:ext>
                </a:extLst>
              </a:tr>
              <a:tr h="808677">
                <a:tc rowSpan="2">
                  <a:txBody>
                    <a:bodyPr/>
                    <a:lstStyle/>
                    <a:p>
                      <a:pPr>
                        <a:lnSpc>
                          <a:spcPts val="1100"/>
                        </a:lnSpc>
                      </a:pPr>
                      <a:r>
                        <a:rPr kumimoji="1" lang="ja-JP" altLang="en-US" sz="1050" b="1" dirty="0" err="1">
                          <a:latin typeface="游ゴシック" panose="020B0400000000000000" pitchFamily="50" charset="-128"/>
                          <a:ea typeface="游ゴシック" panose="020B0400000000000000" pitchFamily="50" charset="-128"/>
                        </a:rPr>
                        <a:t>けん</a:t>
                      </a:r>
                      <a:r>
                        <a:rPr kumimoji="1" lang="ja-JP" altLang="en-US" sz="1050" b="1" dirty="0">
                          <a:latin typeface="游ゴシック" panose="020B0400000000000000" pitchFamily="50" charset="-128"/>
                          <a:ea typeface="游ゴシック" panose="020B0400000000000000" pitchFamily="50" charset="-128"/>
                        </a:rPr>
                        <a:t>しん</a:t>
                      </a:r>
                      <a:endParaRPr kumimoji="1" lang="en-US" altLang="ja-JP" sz="1050" b="1" dirty="0">
                        <a:latin typeface="游ゴシック" panose="020B0400000000000000" pitchFamily="50" charset="-128"/>
                        <a:ea typeface="游ゴシック" panose="020B0400000000000000" pitchFamily="50" charset="-128"/>
                      </a:endParaRPr>
                    </a:p>
                    <a:p>
                      <a:pPr>
                        <a:lnSpc>
                          <a:spcPts val="1100"/>
                        </a:lnSpc>
                      </a:pPr>
                      <a:r>
                        <a:rPr kumimoji="1" lang="ja-JP" altLang="en-US" sz="1050" b="1" dirty="0">
                          <a:latin typeface="游ゴシック" panose="020B0400000000000000" pitchFamily="50" charset="-128"/>
                          <a:ea typeface="游ゴシック" panose="020B0400000000000000" pitchFamily="50" charset="-128"/>
                        </a:rPr>
                        <a:t>（健診・検診）</a:t>
                      </a:r>
                    </a:p>
                  </a:txBody>
                  <a:tcPr marL="36000" marR="36000" marT="36000" marB="36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20</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just">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特定健診の受診率</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rPr>
                        <a:t>45.6%</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altLang="ja-JP" sz="1050" b="0" dirty="0">
                          <a:solidFill>
                            <a:schemeClr val="tx1"/>
                          </a:solidFill>
                          <a:effectLst/>
                          <a:latin typeface="游ゴシック" panose="020B0400000000000000" pitchFamily="50" charset="-128"/>
                          <a:ea typeface="游ゴシック" panose="020B0400000000000000" pitchFamily="50" charset="-128"/>
                        </a:rPr>
                        <a:t>H27</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p>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rPr>
                        <a:t>[</a:t>
                      </a:r>
                      <a:r>
                        <a:rPr lang="ja-JP" altLang="en-US" sz="1050" b="0" dirty="0">
                          <a:solidFill>
                            <a:schemeClr val="tx1"/>
                          </a:solidFill>
                          <a:effectLst/>
                          <a:latin typeface="游ゴシック" panose="020B0400000000000000" pitchFamily="50" charset="-128"/>
                          <a:ea typeface="游ゴシック" panose="020B0400000000000000" pitchFamily="50" charset="-128"/>
                        </a:rPr>
                        <a:t>市町村国保</a:t>
                      </a:r>
                      <a:r>
                        <a:rPr lang="en-US" altLang="ja-JP" sz="1050" b="0" dirty="0">
                          <a:solidFill>
                            <a:schemeClr val="tx1"/>
                          </a:solidFill>
                          <a:effectLst/>
                          <a:latin typeface="游ゴシック" panose="020B0400000000000000" pitchFamily="50" charset="-128"/>
                          <a:ea typeface="游ゴシック" panose="020B0400000000000000" pitchFamily="50" charset="-128"/>
                        </a:rPr>
                        <a:t>29.9%, </a:t>
                      </a:r>
                    </a:p>
                    <a:p>
                      <a:pPr algn="ctr" fontAlgn="auto">
                        <a:lnSpc>
                          <a:spcPts val="1100"/>
                        </a:lnSpc>
                        <a:spcAft>
                          <a:spcPts val="0"/>
                        </a:spcAft>
                      </a:pPr>
                      <a:r>
                        <a:rPr lang="ja-JP" altLang="en-US" sz="1050" b="0" dirty="0">
                          <a:solidFill>
                            <a:schemeClr val="tx1"/>
                          </a:solidFill>
                          <a:effectLst/>
                          <a:latin typeface="游ゴシック" panose="020B0400000000000000" pitchFamily="50" charset="-128"/>
                          <a:ea typeface="游ゴシック" panose="020B0400000000000000" pitchFamily="50" charset="-128"/>
                        </a:rPr>
                        <a:t>協会けんぽ</a:t>
                      </a:r>
                      <a:r>
                        <a:rPr lang="en-US" altLang="ja-JP" sz="1050" b="0" dirty="0">
                          <a:solidFill>
                            <a:schemeClr val="tx1"/>
                          </a:solidFill>
                          <a:effectLst/>
                          <a:latin typeface="游ゴシック" panose="020B0400000000000000" pitchFamily="50" charset="-128"/>
                          <a:ea typeface="游ゴシック" panose="020B0400000000000000" pitchFamily="50" charset="-128"/>
                        </a:rPr>
                        <a:t>33.4%]</a:t>
                      </a: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rPr>
                        <a:t>51.3%</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altLang="ja-JP" sz="1050" b="0" dirty="0">
                          <a:solidFill>
                            <a:schemeClr val="tx1"/>
                          </a:solidFill>
                          <a:effectLst/>
                          <a:latin typeface="游ゴシック" panose="020B0400000000000000" pitchFamily="50" charset="-128"/>
                          <a:ea typeface="游ゴシック" panose="020B0400000000000000" pitchFamily="50" charset="-128"/>
                        </a:rPr>
                        <a:t>R3</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p>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rPr>
                        <a:t>[</a:t>
                      </a:r>
                      <a:r>
                        <a:rPr lang="ja-JP" altLang="en-US" sz="1050" b="0" dirty="0">
                          <a:solidFill>
                            <a:schemeClr val="tx1"/>
                          </a:solidFill>
                          <a:effectLst/>
                          <a:latin typeface="游ゴシック" panose="020B0400000000000000" pitchFamily="50" charset="-128"/>
                          <a:ea typeface="游ゴシック" panose="020B0400000000000000" pitchFamily="50" charset="-128"/>
                        </a:rPr>
                        <a:t>市町村国保</a:t>
                      </a:r>
                      <a:r>
                        <a:rPr lang="en-US" altLang="ja-JP" sz="1050" b="0" dirty="0">
                          <a:solidFill>
                            <a:schemeClr val="tx1"/>
                          </a:solidFill>
                          <a:effectLst/>
                          <a:latin typeface="游ゴシック" panose="020B0400000000000000" pitchFamily="50" charset="-128"/>
                          <a:ea typeface="游ゴシック" panose="020B0400000000000000" pitchFamily="50" charset="-128"/>
                        </a:rPr>
                        <a:t>29.2%, </a:t>
                      </a:r>
                    </a:p>
                    <a:p>
                      <a:pPr algn="ctr" fontAlgn="auto">
                        <a:lnSpc>
                          <a:spcPts val="1100"/>
                        </a:lnSpc>
                        <a:spcAft>
                          <a:spcPts val="0"/>
                        </a:spcAft>
                      </a:pPr>
                      <a:r>
                        <a:rPr lang="ja-JP" altLang="en-US" sz="1050" b="0" dirty="0">
                          <a:solidFill>
                            <a:schemeClr val="tx1"/>
                          </a:solidFill>
                          <a:effectLst/>
                          <a:latin typeface="游ゴシック" panose="020B0400000000000000" pitchFamily="50" charset="-128"/>
                          <a:ea typeface="游ゴシック" panose="020B0400000000000000" pitchFamily="50" charset="-128"/>
                        </a:rPr>
                        <a:t>協会けんぽ</a:t>
                      </a:r>
                      <a:r>
                        <a:rPr lang="en-US" altLang="ja-JP" sz="1050" b="0" dirty="0">
                          <a:solidFill>
                            <a:schemeClr val="tx1"/>
                          </a:solidFill>
                          <a:effectLst/>
                          <a:latin typeface="游ゴシック" panose="020B0400000000000000" pitchFamily="50" charset="-128"/>
                          <a:ea typeface="游ゴシック" panose="020B0400000000000000" pitchFamily="50" charset="-128"/>
                        </a:rPr>
                        <a:t>42.9%]</a:t>
                      </a: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rPr>
                        <a:t>70%</a:t>
                      </a:r>
                      <a:r>
                        <a:rPr lang="ja-JP" altLang="en-US" sz="1050" b="0" dirty="0">
                          <a:solidFill>
                            <a:schemeClr val="tx1"/>
                          </a:solidFill>
                          <a:effectLst/>
                          <a:latin typeface="游ゴシック" panose="020B0400000000000000" pitchFamily="50" charset="-128"/>
                          <a:ea typeface="游ゴシック" panose="020B0400000000000000" pitchFamily="50" charset="-128"/>
                        </a:rPr>
                        <a:t>以上</a:t>
                      </a:r>
                    </a:p>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rPr>
                        <a:t>[</a:t>
                      </a:r>
                      <a:r>
                        <a:rPr lang="ja-JP" altLang="en-US" sz="1050" b="0" dirty="0">
                          <a:solidFill>
                            <a:schemeClr val="tx1"/>
                          </a:solidFill>
                          <a:effectLst/>
                          <a:latin typeface="游ゴシック" panose="020B0400000000000000" pitchFamily="50" charset="-128"/>
                          <a:ea typeface="游ゴシック" panose="020B0400000000000000" pitchFamily="50" charset="-128"/>
                        </a:rPr>
                        <a:t>市町村国保</a:t>
                      </a:r>
                      <a:r>
                        <a:rPr lang="en-US" altLang="ja-JP" sz="1050" b="0" dirty="0">
                          <a:solidFill>
                            <a:schemeClr val="tx1"/>
                          </a:solidFill>
                          <a:effectLst/>
                          <a:latin typeface="游ゴシック" panose="020B0400000000000000" pitchFamily="50" charset="-128"/>
                          <a:ea typeface="游ゴシック" panose="020B0400000000000000" pitchFamily="50" charset="-128"/>
                        </a:rPr>
                        <a:t>60%, </a:t>
                      </a:r>
                    </a:p>
                    <a:p>
                      <a:pPr algn="ctr" fontAlgn="auto">
                        <a:lnSpc>
                          <a:spcPts val="1100"/>
                        </a:lnSpc>
                        <a:spcAft>
                          <a:spcPts val="0"/>
                        </a:spcAft>
                      </a:pPr>
                      <a:r>
                        <a:rPr lang="ja-JP" altLang="en-US" sz="1050" b="0" dirty="0">
                          <a:solidFill>
                            <a:schemeClr val="tx1"/>
                          </a:solidFill>
                          <a:effectLst/>
                          <a:latin typeface="游ゴシック" panose="020B0400000000000000" pitchFamily="50" charset="-128"/>
                          <a:ea typeface="游ゴシック" panose="020B0400000000000000" pitchFamily="50" charset="-128"/>
                        </a:rPr>
                        <a:t>協会けんぽ</a:t>
                      </a:r>
                      <a:r>
                        <a:rPr lang="en-US" altLang="ja-JP" sz="1050" b="0" dirty="0">
                          <a:solidFill>
                            <a:schemeClr val="tx1"/>
                          </a:solidFill>
                          <a:effectLst/>
                          <a:latin typeface="游ゴシック" panose="020B0400000000000000" pitchFamily="50" charset="-128"/>
                          <a:ea typeface="游ゴシック" panose="020B0400000000000000" pitchFamily="50" charset="-128"/>
                        </a:rPr>
                        <a:t>65%]</a:t>
                      </a:r>
                    </a:p>
                  </a:txBody>
                  <a:tcPr marL="36000" marR="36000" marT="36000" marB="36000" anchor="ctr"/>
                </a:tc>
                <a:tc rowSpan="2">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rPr>
                        <a:t>29-31</a:t>
                      </a:r>
                    </a:p>
                  </a:txBody>
                  <a:tcPr marL="36000" marR="36000" marT="36000" marB="36000" anchor="ctr"/>
                </a:tc>
                <a:extLst>
                  <a:ext uri="{0D108BD9-81ED-4DB2-BD59-A6C34878D82A}">
                    <a16:rowId xmlns:a16="http://schemas.microsoft.com/office/drawing/2014/main" val="686262260"/>
                  </a:ext>
                </a:extLst>
              </a:tr>
              <a:tr h="662055">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21</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just">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がん検診の受診率</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zh-TW"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胃</a:t>
                      </a: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33.7%, </a:t>
                      </a:r>
                      <a:r>
                        <a:rPr lang="zh-TW"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大腸</a:t>
                      </a: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34.4%, </a:t>
                      </a:r>
                    </a:p>
                    <a:p>
                      <a:pPr algn="ctr" fontAlgn="auto">
                        <a:lnSpc>
                          <a:spcPts val="1100"/>
                        </a:lnSpc>
                        <a:spcAft>
                          <a:spcPts val="0"/>
                        </a:spcAft>
                      </a:pPr>
                      <a:r>
                        <a:rPr lang="zh-TW"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肺</a:t>
                      </a: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36.4%, </a:t>
                      </a:r>
                      <a:r>
                        <a:rPr lang="zh-TW"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乳</a:t>
                      </a: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39.0%, </a:t>
                      </a:r>
                    </a:p>
                    <a:p>
                      <a:pPr algn="ctr" fontAlgn="auto">
                        <a:lnSpc>
                          <a:spcPts val="1100"/>
                        </a:lnSpc>
                        <a:spcAft>
                          <a:spcPts val="0"/>
                        </a:spcAft>
                      </a:pPr>
                      <a:r>
                        <a:rPr lang="zh-TW"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子宮</a:t>
                      </a: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38.5%</a:t>
                      </a:r>
                      <a:r>
                        <a:rPr lang="zh-TW"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zh-TW"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p>
                  </a:txBody>
                  <a:tcPr marL="36000" marR="36000" marT="36000" marB="36000" anchor="ctr"/>
                </a:tc>
                <a:tc>
                  <a:txBody>
                    <a:bodyPr/>
                    <a:lstStyle/>
                    <a:p>
                      <a:pPr algn="ctr" fontAlgn="auto">
                        <a:lnSpc>
                          <a:spcPts val="1100"/>
                        </a:lnSpc>
                        <a:spcAft>
                          <a:spcPts val="0"/>
                        </a:spcAft>
                      </a:pPr>
                      <a:r>
                        <a:rPr lang="zh-TW"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胃</a:t>
                      </a: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3</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6.8</a:t>
                      </a: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 </a:t>
                      </a:r>
                      <a:r>
                        <a:rPr lang="zh-TW"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大腸</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40.3</a:t>
                      </a: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 </a:t>
                      </a:r>
                    </a:p>
                    <a:p>
                      <a:pPr algn="ctr" fontAlgn="auto">
                        <a:lnSpc>
                          <a:spcPts val="1100"/>
                        </a:lnSpc>
                        <a:spcAft>
                          <a:spcPts val="0"/>
                        </a:spcAft>
                      </a:pPr>
                      <a:r>
                        <a:rPr lang="zh-TW"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肺</a:t>
                      </a: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42.</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2</a:t>
                      </a: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 </a:t>
                      </a:r>
                      <a:r>
                        <a:rPr lang="zh-TW"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乳</a:t>
                      </a: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4</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2.2</a:t>
                      </a: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 </a:t>
                      </a:r>
                    </a:p>
                    <a:p>
                      <a:pPr algn="ctr" fontAlgn="auto">
                        <a:lnSpc>
                          <a:spcPts val="1100"/>
                        </a:lnSpc>
                        <a:spcAft>
                          <a:spcPts val="0"/>
                        </a:spcAft>
                      </a:pPr>
                      <a:r>
                        <a:rPr lang="zh-TW"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子宮</a:t>
                      </a: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39.</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9</a:t>
                      </a: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zh-TW"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R</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4</a:t>
                      </a:r>
                      <a:r>
                        <a:rPr lang="zh-TW"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p>
                  </a:txBody>
                  <a:tcPr marL="36000" marR="36000" marT="36000" marB="36000" anchor="ctr"/>
                </a:tc>
                <a:tc>
                  <a:txBody>
                    <a:bodyPr/>
                    <a:lstStyle/>
                    <a:p>
                      <a:pPr algn="ctr" fontAlgn="auto">
                        <a:lnSpc>
                          <a:spcPts val="1100"/>
                        </a:lnSpc>
                        <a:spcAft>
                          <a:spcPts val="0"/>
                        </a:spcAft>
                      </a:pPr>
                      <a:r>
                        <a:rPr lang="zh-TW"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胃</a:t>
                      </a: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40%, </a:t>
                      </a:r>
                      <a:r>
                        <a:rPr lang="zh-TW"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大腸</a:t>
                      </a: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40%, </a:t>
                      </a:r>
                    </a:p>
                    <a:p>
                      <a:pPr algn="ctr" fontAlgn="auto">
                        <a:lnSpc>
                          <a:spcPts val="1100"/>
                        </a:lnSpc>
                        <a:spcAft>
                          <a:spcPts val="0"/>
                        </a:spcAft>
                      </a:pPr>
                      <a:r>
                        <a:rPr lang="zh-TW"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肺</a:t>
                      </a: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45%, </a:t>
                      </a:r>
                      <a:r>
                        <a:rPr lang="zh-TW"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乳</a:t>
                      </a: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45%,</a:t>
                      </a:r>
                      <a:r>
                        <a:rPr lang="en-US" altLang="zh-TW" sz="1050" b="0" baseline="0" dirty="0">
                          <a:solidFill>
                            <a:schemeClr val="tx1"/>
                          </a:solidFill>
                          <a:effectLst/>
                          <a:latin typeface="游ゴシック" panose="020B0400000000000000" pitchFamily="50" charset="-128"/>
                          <a:ea typeface="游ゴシック" panose="020B0400000000000000" pitchFamily="50" charset="-128"/>
                          <a:cs typeface="HG丸ｺﾞｼｯｸM-PRO"/>
                        </a:rPr>
                        <a:t> </a:t>
                      </a:r>
                    </a:p>
                    <a:p>
                      <a:pPr algn="ctr" fontAlgn="auto">
                        <a:lnSpc>
                          <a:spcPts val="1100"/>
                        </a:lnSpc>
                        <a:spcAft>
                          <a:spcPts val="0"/>
                        </a:spcAft>
                      </a:pPr>
                      <a:r>
                        <a:rPr lang="zh-TW"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子宮</a:t>
                      </a: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45%</a:t>
                      </a:r>
                    </a:p>
                  </a:txBody>
                  <a:tcPr marL="36000" marR="36000" marT="36000" marB="36000" anchor="ctr"/>
                </a:tc>
                <a:tc vMerge="1">
                  <a:txBody>
                    <a:bodyPr/>
                    <a:lstStyle/>
                    <a:p>
                      <a:pPr algn="ctr" fontAlgn="auto">
                        <a:lnSpc>
                          <a:spcPts val="1100"/>
                        </a:lnSpc>
                        <a:spcAft>
                          <a:spcPts val="0"/>
                        </a:spcAft>
                      </a:pPr>
                      <a:endParaRPr lang="en-US" altLang="zh-TW" sz="105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3263199206"/>
                  </a:ext>
                </a:extLst>
              </a:tr>
              <a:tr h="625899">
                <a:tc rowSpan="2">
                  <a:txBody>
                    <a:bodyPr/>
                    <a:lstStyle/>
                    <a:p>
                      <a:pPr>
                        <a:lnSpc>
                          <a:spcPts val="1100"/>
                        </a:lnSpc>
                      </a:pPr>
                      <a:r>
                        <a:rPr kumimoji="1" lang="ja-JP" altLang="en-US" sz="1050" b="1" dirty="0">
                          <a:latin typeface="游ゴシック" panose="020B0400000000000000" pitchFamily="50" charset="-128"/>
                          <a:ea typeface="游ゴシック" panose="020B0400000000000000" pitchFamily="50" charset="-128"/>
                        </a:rPr>
                        <a:t>重症化予防</a:t>
                      </a:r>
                    </a:p>
                  </a:txBody>
                  <a:tcPr marL="36000" marR="36000" marT="36000" marB="36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22</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just">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生活習慣による疾患</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（高血圧・糖尿病等）に</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係る未治療者の割合</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ja-JP" altLang="en-US" sz="1050" b="0" dirty="0">
                          <a:solidFill>
                            <a:schemeClr val="tx1"/>
                          </a:solidFill>
                          <a:effectLst/>
                          <a:latin typeface="游ゴシック" panose="020B0400000000000000" pitchFamily="50" charset="-128"/>
                          <a:ea typeface="游ゴシック" panose="020B0400000000000000" pitchFamily="50" charset="-128"/>
                        </a:rPr>
                        <a:t>高血圧</a:t>
                      </a:r>
                      <a:r>
                        <a:rPr lang="en-US" altLang="ja-JP" sz="1050" b="0" dirty="0">
                          <a:solidFill>
                            <a:schemeClr val="tx1"/>
                          </a:solidFill>
                          <a:effectLst/>
                          <a:latin typeface="游ゴシック" panose="020B0400000000000000" pitchFamily="50" charset="-128"/>
                          <a:ea typeface="游ゴシック" panose="020B0400000000000000" pitchFamily="50" charset="-128"/>
                        </a:rPr>
                        <a:t>38.0%</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altLang="ja-JP" sz="1050" b="0" dirty="0">
                          <a:solidFill>
                            <a:schemeClr val="tx1"/>
                          </a:solidFill>
                          <a:effectLst/>
                          <a:latin typeface="游ゴシック" panose="020B0400000000000000" pitchFamily="50" charset="-128"/>
                          <a:ea typeface="游ゴシック" panose="020B0400000000000000" pitchFamily="50" charset="-128"/>
                        </a:rPr>
                        <a:t>H26</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en-US" altLang="ja-JP" sz="1050" b="0" dirty="0">
                        <a:solidFill>
                          <a:schemeClr val="tx1"/>
                        </a:solidFill>
                        <a:effectLst/>
                        <a:latin typeface="游ゴシック" panose="020B0400000000000000" pitchFamily="50" charset="-128"/>
                        <a:ea typeface="游ゴシック" panose="020B0400000000000000" pitchFamily="50" charset="-128"/>
                      </a:endParaRPr>
                    </a:p>
                    <a:p>
                      <a:pPr algn="ctr" fontAlgn="auto">
                        <a:lnSpc>
                          <a:spcPts val="1100"/>
                        </a:lnSpc>
                        <a:spcAft>
                          <a:spcPts val="0"/>
                        </a:spcAft>
                      </a:pPr>
                      <a:r>
                        <a:rPr lang="ja-JP" altLang="en-US" sz="1050" b="0" dirty="0">
                          <a:solidFill>
                            <a:schemeClr val="tx1"/>
                          </a:solidFill>
                          <a:effectLst/>
                          <a:latin typeface="游ゴシック" panose="020B0400000000000000" pitchFamily="50" charset="-128"/>
                          <a:ea typeface="游ゴシック" panose="020B0400000000000000" pitchFamily="50" charset="-128"/>
                        </a:rPr>
                        <a:t>糖尿病</a:t>
                      </a:r>
                      <a:r>
                        <a:rPr lang="en-US" altLang="ja-JP" sz="1050" b="0" dirty="0">
                          <a:solidFill>
                            <a:schemeClr val="tx1"/>
                          </a:solidFill>
                          <a:effectLst/>
                          <a:latin typeface="游ゴシック" panose="020B0400000000000000" pitchFamily="50" charset="-128"/>
                          <a:ea typeface="游ゴシック" panose="020B0400000000000000" pitchFamily="50" charset="-128"/>
                        </a:rPr>
                        <a:t>36.0%</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altLang="ja-JP" sz="1050" b="0" dirty="0">
                          <a:solidFill>
                            <a:schemeClr val="tx1"/>
                          </a:solidFill>
                          <a:effectLst/>
                          <a:latin typeface="游ゴシック" panose="020B0400000000000000" pitchFamily="50" charset="-128"/>
                          <a:ea typeface="游ゴシック" panose="020B0400000000000000" pitchFamily="50" charset="-128"/>
                        </a:rPr>
                        <a:t>H26</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p>
                    <a:p>
                      <a:pPr algn="ctr" fontAlgn="auto">
                        <a:lnSpc>
                          <a:spcPts val="1100"/>
                        </a:lnSpc>
                        <a:spcAft>
                          <a:spcPts val="0"/>
                        </a:spcAft>
                      </a:pPr>
                      <a:r>
                        <a:rPr lang="ja-JP" altLang="en-US" sz="1050" b="0" dirty="0">
                          <a:solidFill>
                            <a:schemeClr val="tx1"/>
                          </a:solidFill>
                          <a:effectLst/>
                          <a:latin typeface="游ゴシック" panose="020B0400000000000000" pitchFamily="50" charset="-128"/>
                          <a:ea typeface="游ゴシック" panose="020B0400000000000000" pitchFamily="50" charset="-128"/>
                        </a:rPr>
                        <a:t>脂質異常症</a:t>
                      </a:r>
                      <a:r>
                        <a:rPr lang="en-US" altLang="ja-JP" sz="1050" b="0" dirty="0">
                          <a:solidFill>
                            <a:schemeClr val="tx1"/>
                          </a:solidFill>
                          <a:effectLst/>
                          <a:latin typeface="游ゴシック" panose="020B0400000000000000" pitchFamily="50" charset="-128"/>
                          <a:ea typeface="游ゴシック" panose="020B0400000000000000" pitchFamily="50" charset="-128"/>
                        </a:rPr>
                        <a:t>78.2%</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altLang="ja-JP" sz="1050" b="0" dirty="0">
                          <a:solidFill>
                            <a:schemeClr val="tx1"/>
                          </a:solidFill>
                          <a:effectLst/>
                          <a:latin typeface="游ゴシック" panose="020B0400000000000000" pitchFamily="50" charset="-128"/>
                          <a:ea typeface="游ゴシック" panose="020B0400000000000000" pitchFamily="50" charset="-128"/>
                        </a:rPr>
                        <a:t>H26</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en-US" altLang="ja-JP" sz="1050" b="0" dirty="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fontAlgn="auto">
                        <a:lnSpc>
                          <a:spcPts val="1100"/>
                        </a:lnSpc>
                        <a:spcAft>
                          <a:spcPts val="0"/>
                        </a:spcAft>
                      </a:pPr>
                      <a:r>
                        <a:rPr lang="ja-JP" altLang="en-US" sz="1050" b="0" dirty="0">
                          <a:solidFill>
                            <a:schemeClr val="tx1"/>
                          </a:solidFill>
                          <a:effectLst/>
                          <a:latin typeface="游ゴシック" panose="020B0400000000000000" pitchFamily="50" charset="-128"/>
                          <a:ea typeface="游ゴシック" panose="020B0400000000000000" pitchFamily="50" charset="-128"/>
                        </a:rPr>
                        <a:t>高血圧</a:t>
                      </a:r>
                      <a:r>
                        <a:rPr lang="en-US" altLang="ja-JP" sz="1050" b="0" dirty="0">
                          <a:solidFill>
                            <a:schemeClr val="tx1"/>
                          </a:solidFill>
                          <a:effectLst/>
                          <a:latin typeface="游ゴシック" panose="020B0400000000000000" pitchFamily="50" charset="-128"/>
                          <a:ea typeface="游ゴシック" panose="020B0400000000000000" pitchFamily="50" charset="-128"/>
                        </a:rPr>
                        <a:t>36.3%</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altLang="ja-JP" sz="1050" b="0" dirty="0">
                          <a:solidFill>
                            <a:schemeClr val="tx1"/>
                          </a:solidFill>
                          <a:effectLst/>
                          <a:latin typeface="游ゴシック" panose="020B0400000000000000" pitchFamily="50" charset="-128"/>
                          <a:ea typeface="游ゴシック" panose="020B0400000000000000" pitchFamily="50" charset="-128"/>
                        </a:rPr>
                        <a:t>R2</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en-US" altLang="ja-JP" sz="1050" b="0" dirty="0">
                        <a:solidFill>
                          <a:schemeClr val="tx1"/>
                        </a:solidFill>
                        <a:effectLst/>
                        <a:latin typeface="游ゴシック" panose="020B0400000000000000" pitchFamily="50" charset="-128"/>
                        <a:ea typeface="游ゴシック" panose="020B0400000000000000" pitchFamily="50" charset="-128"/>
                      </a:endParaRPr>
                    </a:p>
                    <a:p>
                      <a:pPr algn="ctr" fontAlgn="auto">
                        <a:lnSpc>
                          <a:spcPts val="1100"/>
                        </a:lnSpc>
                        <a:spcAft>
                          <a:spcPts val="0"/>
                        </a:spcAft>
                      </a:pPr>
                      <a:r>
                        <a:rPr lang="ja-JP" altLang="en-US" sz="1050" b="0" dirty="0">
                          <a:solidFill>
                            <a:schemeClr val="tx1"/>
                          </a:solidFill>
                          <a:effectLst/>
                          <a:latin typeface="游ゴシック" panose="020B0400000000000000" pitchFamily="50" charset="-128"/>
                          <a:ea typeface="游ゴシック" panose="020B0400000000000000" pitchFamily="50" charset="-128"/>
                        </a:rPr>
                        <a:t>糖尿病</a:t>
                      </a:r>
                      <a:r>
                        <a:rPr lang="en-US" altLang="ja-JP" sz="1050" b="0" dirty="0">
                          <a:solidFill>
                            <a:schemeClr val="tx1"/>
                          </a:solidFill>
                          <a:effectLst/>
                          <a:latin typeface="游ゴシック" panose="020B0400000000000000" pitchFamily="50" charset="-128"/>
                          <a:ea typeface="游ゴシック" panose="020B0400000000000000" pitchFamily="50" charset="-128"/>
                        </a:rPr>
                        <a:t>34..2%</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altLang="ja-JP" sz="1050" b="0" dirty="0">
                          <a:solidFill>
                            <a:schemeClr val="tx1"/>
                          </a:solidFill>
                          <a:effectLst/>
                          <a:latin typeface="游ゴシック" panose="020B0400000000000000" pitchFamily="50" charset="-128"/>
                          <a:ea typeface="游ゴシック" panose="020B0400000000000000" pitchFamily="50" charset="-128"/>
                        </a:rPr>
                        <a:t>R2</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en-US" altLang="ja-JP" sz="1050" b="0" dirty="0">
                        <a:solidFill>
                          <a:schemeClr val="tx1"/>
                        </a:solidFill>
                        <a:effectLst/>
                        <a:latin typeface="游ゴシック" panose="020B0400000000000000" pitchFamily="50" charset="-128"/>
                        <a:ea typeface="游ゴシック" panose="020B0400000000000000" pitchFamily="50" charset="-128"/>
                      </a:endParaRPr>
                    </a:p>
                    <a:p>
                      <a:pPr algn="ctr" fontAlgn="auto">
                        <a:lnSpc>
                          <a:spcPts val="1100"/>
                        </a:lnSpc>
                        <a:spcAft>
                          <a:spcPts val="0"/>
                        </a:spcAft>
                      </a:pPr>
                      <a:r>
                        <a:rPr lang="ja-JP" altLang="en-US" sz="1050" b="0" dirty="0">
                          <a:solidFill>
                            <a:schemeClr val="tx1"/>
                          </a:solidFill>
                          <a:effectLst/>
                          <a:latin typeface="游ゴシック" panose="020B0400000000000000" pitchFamily="50" charset="-128"/>
                          <a:ea typeface="游ゴシック" panose="020B0400000000000000" pitchFamily="50" charset="-128"/>
                        </a:rPr>
                        <a:t>脂質異常症</a:t>
                      </a:r>
                      <a:r>
                        <a:rPr lang="en-US" altLang="ja-JP" sz="1050" b="0" dirty="0">
                          <a:solidFill>
                            <a:schemeClr val="tx1"/>
                          </a:solidFill>
                          <a:effectLst/>
                          <a:latin typeface="游ゴシック" panose="020B0400000000000000" pitchFamily="50" charset="-128"/>
                          <a:ea typeface="游ゴシック" panose="020B0400000000000000" pitchFamily="50" charset="-128"/>
                        </a:rPr>
                        <a:t>66.8%</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altLang="ja-JP" sz="1050" b="0" dirty="0">
                          <a:solidFill>
                            <a:schemeClr val="tx1"/>
                          </a:solidFill>
                          <a:effectLst/>
                          <a:latin typeface="游ゴシック" panose="020B0400000000000000" pitchFamily="50" charset="-128"/>
                          <a:ea typeface="游ゴシック" panose="020B0400000000000000" pitchFamily="50" charset="-128"/>
                        </a:rPr>
                        <a:t>R2</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en-US" altLang="ja-JP" sz="1050" b="0" dirty="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fontAlgn="auto">
                        <a:lnSpc>
                          <a:spcPts val="1100"/>
                        </a:lnSpc>
                        <a:spcAft>
                          <a:spcPts val="0"/>
                        </a:spcAft>
                      </a:pPr>
                      <a:r>
                        <a:rPr lang="ja-JP" altLang="en-US" sz="1050" b="0" dirty="0">
                          <a:solidFill>
                            <a:schemeClr val="tx1"/>
                          </a:solidFill>
                          <a:effectLst/>
                          <a:latin typeface="游ゴシック" panose="020B0400000000000000" pitchFamily="50" charset="-128"/>
                          <a:ea typeface="游ゴシック" panose="020B0400000000000000" pitchFamily="50" charset="-128"/>
                        </a:rPr>
                        <a:t>減少</a:t>
                      </a:r>
                      <a:endParaRPr lang="en-US" altLang="ja-JP" sz="1050" b="0" dirty="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tc>
                <a:tc rowSpan="2">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rPr>
                        <a:t>32-34</a:t>
                      </a:r>
                    </a:p>
                  </a:txBody>
                  <a:tcPr marL="36000" marR="36000" marT="36000" marB="36000" anchor="ctr"/>
                </a:tc>
                <a:extLst>
                  <a:ext uri="{0D108BD9-81ED-4DB2-BD59-A6C34878D82A}">
                    <a16:rowId xmlns:a16="http://schemas.microsoft.com/office/drawing/2014/main" val="22449444"/>
                  </a:ext>
                </a:extLst>
              </a:tr>
              <a:tr h="391588">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23</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ts val="1100"/>
                        </a:lnSpc>
                        <a:spcAft>
                          <a:spcPts val="0"/>
                        </a:spcAft>
                      </a:pPr>
                      <a:r>
                        <a:rPr 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特定保健指導の実施率</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13.1%</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H27</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zh-TW"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22.1</a:t>
                      </a: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R3</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zh-TW"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45%</a:t>
                      </a:r>
                    </a:p>
                  </a:txBody>
                  <a:tcPr marL="36000" marR="36000" marT="36000" marB="36000" anchor="ctr"/>
                </a:tc>
                <a:tc vMerge="1">
                  <a:txBody>
                    <a:bodyPr/>
                    <a:lstStyle/>
                    <a:p>
                      <a:pPr algn="ctr" fontAlgn="auto">
                        <a:lnSpc>
                          <a:spcPts val="1100"/>
                        </a:lnSpc>
                        <a:spcAft>
                          <a:spcPts val="0"/>
                        </a:spcAft>
                      </a:pPr>
                      <a:endParaRPr lang="en-US" altLang="zh-TW" sz="105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1691931659"/>
                  </a:ext>
                </a:extLst>
              </a:tr>
              <a:tr h="391588">
                <a:tc rowSpan="3">
                  <a:txBody>
                    <a:bodyPr/>
                    <a:lstStyle/>
                    <a:p>
                      <a:pPr>
                        <a:lnSpc>
                          <a:spcPts val="1100"/>
                        </a:lnSpc>
                      </a:pPr>
                      <a:r>
                        <a:rPr kumimoji="1" lang="ja-JP" altLang="en-US" sz="1050" b="1" dirty="0">
                          <a:latin typeface="游ゴシック" panose="020B0400000000000000" pitchFamily="50" charset="-128"/>
                          <a:ea typeface="游ゴシック" panose="020B0400000000000000" pitchFamily="50" charset="-128"/>
                        </a:rPr>
                        <a:t>社会環境整備</a:t>
                      </a:r>
                    </a:p>
                  </a:txBody>
                  <a:tcPr marL="36000" marR="36000" marT="36000" marB="36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24</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健康づくりを進める住民の自主組織の数</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rPr>
                        <a:t>715</a:t>
                      </a:r>
                      <a:r>
                        <a:rPr lang="ja-JP" altLang="en-US" sz="1050" b="0" dirty="0">
                          <a:solidFill>
                            <a:schemeClr val="tx1"/>
                          </a:solidFill>
                          <a:effectLst/>
                          <a:latin typeface="游ゴシック" panose="020B0400000000000000" pitchFamily="50" charset="-128"/>
                          <a:ea typeface="游ゴシック" panose="020B0400000000000000" pitchFamily="50" charset="-128"/>
                        </a:rPr>
                        <a:t>団体（</a:t>
                      </a:r>
                      <a:r>
                        <a:rPr lang="en-US" sz="1050" b="0" dirty="0">
                          <a:solidFill>
                            <a:schemeClr val="tx1"/>
                          </a:solidFill>
                          <a:effectLst/>
                          <a:latin typeface="游ゴシック" panose="020B0400000000000000" pitchFamily="50" charset="-128"/>
                          <a:ea typeface="游ゴシック" panose="020B0400000000000000" pitchFamily="50" charset="-128"/>
                        </a:rPr>
                        <a:t>H28</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rPr>
                        <a:t>1,068</a:t>
                      </a:r>
                      <a:r>
                        <a:rPr lang="ja-JP" altLang="en-US" sz="1050" b="0" dirty="0">
                          <a:solidFill>
                            <a:schemeClr val="tx1"/>
                          </a:solidFill>
                          <a:effectLst/>
                          <a:latin typeface="游ゴシック" panose="020B0400000000000000" pitchFamily="50" charset="-128"/>
                          <a:ea typeface="游ゴシック" panose="020B0400000000000000" pitchFamily="50" charset="-128"/>
                        </a:rPr>
                        <a:t>団体（</a:t>
                      </a:r>
                      <a:r>
                        <a:rPr lang="en-US" altLang="ja-JP" sz="1050" b="0" dirty="0">
                          <a:solidFill>
                            <a:schemeClr val="tx1"/>
                          </a:solidFill>
                          <a:effectLst/>
                          <a:latin typeface="游ゴシック" panose="020B0400000000000000" pitchFamily="50" charset="-128"/>
                          <a:ea typeface="游ゴシック" panose="020B0400000000000000" pitchFamily="50" charset="-128"/>
                        </a:rPr>
                        <a:t>R5.5</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ja-JP" altLang="en-US" sz="1050" b="0" dirty="0">
                          <a:solidFill>
                            <a:schemeClr val="tx1"/>
                          </a:solidFill>
                          <a:effectLst/>
                          <a:latin typeface="游ゴシック" panose="020B0400000000000000" pitchFamily="50" charset="-128"/>
                          <a:ea typeface="游ゴシック" panose="020B0400000000000000" pitchFamily="50" charset="-128"/>
                        </a:rPr>
                        <a:t>増加</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rowSpan="3">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35-37</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extLst>
                  <a:ext uri="{0D108BD9-81ED-4DB2-BD59-A6C34878D82A}">
                    <a16:rowId xmlns:a16="http://schemas.microsoft.com/office/drawing/2014/main" val="2839792253"/>
                  </a:ext>
                </a:extLst>
              </a:tr>
              <a:tr h="235914">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25</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ボランティア活動の参加者数</a:t>
                      </a: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20.6%</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14.5%</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R3</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増加</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vMerge="1">
                  <a:txBody>
                    <a:bodyPr/>
                    <a:lstStyle/>
                    <a:p>
                      <a:pPr algn="ctr" fontAlgn="auto">
                        <a:lnSpc>
                          <a:spcPts val="1100"/>
                        </a:lnSpc>
                        <a:spcAft>
                          <a:spcPts val="0"/>
                        </a:spcAft>
                      </a:pPr>
                      <a:endParaRPr lang="ja-JP" sz="105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2175971993"/>
                  </a:ext>
                </a:extLst>
              </a:tr>
              <a:tr h="391588">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26</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ts val="1100"/>
                        </a:lnSpc>
                        <a:spcAft>
                          <a:spcPts val="0"/>
                        </a:spcAft>
                      </a:pP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健康経営</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に取り組む中小企業数</a:t>
                      </a:r>
                      <a:endParaRPr lang="en-US" alt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l">
                        <a:lnSpc>
                          <a:spcPts val="1100"/>
                        </a:lnSpc>
                        <a:spcAft>
                          <a:spcPts val="0"/>
                        </a:spcAft>
                      </a:pPr>
                      <a:r>
                        <a:rPr lang="en-US" alt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「健康宣言企業」数（</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協会けんぽ</a:t>
                      </a:r>
                      <a:r>
                        <a:rPr lang="en-US" alt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142</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企業（</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H30.3</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4,067</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企業（</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R5.6</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2,000</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企業</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vMerge="1">
                  <a:txBody>
                    <a:bodyPr/>
                    <a:lstStyle/>
                    <a:p>
                      <a:pPr algn="ctr" fontAlgn="auto">
                        <a:lnSpc>
                          <a:spcPts val="1100"/>
                        </a:lnSpc>
                        <a:spcAft>
                          <a:spcPts val="0"/>
                        </a:spcAft>
                      </a:pPr>
                      <a:endParaRPr lang="ja-JP" sz="105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661245562"/>
                  </a:ext>
                </a:extLst>
              </a:tr>
            </a:tbl>
          </a:graphicData>
        </a:graphic>
      </p:graphicFrame>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6</a:t>
            </a:fld>
            <a:endParaRPr kumimoji="1" lang="ja-JP" altLang="en-US"/>
          </a:p>
        </p:txBody>
      </p:sp>
      <p:cxnSp>
        <p:nvCxnSpPr>
          <p:cNvPr id="11" name="直線コネクタ 10"/>
          <p:cNvCxnSpPr/>
          <p:nvPr/>
        </p:nvCxnSpPr>
        <p:spPr>
          <a:xfrm>
            <a:off x="187995" y="735604"/>
            <a:ext cx="9504000" cy="0"/>
          </a:xfrm>
          <a:prstGeom prst="line">
            <a:avLst/>
          </a:prstGeom>
          <a:ln w="38100" cap="rnd" cmpd="sng">
            <a:solidFill>
              <a:srgbClr val="009999"/>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pic>
        <p:nvPicPr>
          <p:cNvPr id="8" name="図 7"/>
          <p:cNvPicPr>
            <a:picLocks noChangeAspect="1"/>
          </p:cNvPicPr>
          <p:nvPr/>
        </p:nvPicPr>
        <p:blipFill>
          <a:blip r:embed="rId2"/>
          <a:stretch>
            <a:fillRect/>
          </a:stretch>
        </p:blipFill>
        <p:spPr>
          <a:xfrm>
            <a:off x="8582603" y="358877"/>
            <a:ext cx="1100769" cy="360000"/>
          </a:xfrm>
          <a:prstGeom prst="rect">
            <a:avLst/>
          </a:prstGeom>
        </p:spPr>
      </p:pic>
      <p:sp>
        <p:nvSpPr>
          <p:cNvPr id="13" name="テキスト ボックス 12"/>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a:solidFill>
                  <a:schemeClr val="bg1"/>
                </a:solidFill>
                <a:latin typeface="游ゴシック" panose="020B0400000000000000" pitchFamily="50" charset="-128"/>
                <a:ea typeface="游ゴシック" panose="020B0400000000000000" pitchFamily="50" charset="-128"/>
              </a:rPr>
              <a:t>大阪府健康づくり推進条例第</a:t>
            </a:r>
            <a:r>
              <a:rPr lang="en-US" altLang="ja-JP" sz="1100" b="1" dirty="0">
                <a:solidFill>
                  <a:schemeClr val="bg1"/>
                </a:solidFill>
                <a:latin typeface="游ゴシック" panose="020B0400000000000000" pitchFamily="50" charset="-128"/>
                <a:ea typeface="游ゴシック" panose="020B0400000000000000" pitchFamily="50" charset="-128"/>
              </a:rPr>
              <a:t>19</a:t>
            </a:r>
            <a:r>
              <a:rPr lang="ja-JP" altLang="en-US" sz="1100" b="1" dirty="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a:solidFill>
                  <a:schemeClr val="bg1"/>
                </a:solidFill>
                <a:latin typeface="游ゴシック" panose="020B0400000000000000" pitchFamily="50" charset="-128"/>
                <a:ea typeface="游ゴシック" panose="020B0400000000000000" pitchFamily="50" charset="-128"/>
              </a:rPr>
              <a:t>〈</a:t>
            </a:r>
            <a:r>
              <a:rPr lang="ja-JP" altLang="en-US" sz="1100" b="1" dirty="0">
                <a:solidFill>
                  <a:schemeClr val="bg1"/>
                </a:solidFill>
                <a:latin typeface="游ゴシック" panose="020B0400000000000000" pitchFamily="50" charset="-128"/>
                <a:ea typeface="游ゴシック" panose="020B0400000000000000" pitchFamily="50" charset="-128"/>
              </a:rPr>
              <a:t>令和</a:t>
            </a:r>
            <a:r>
              <a:rPr lang="en-US" altLang="ja-JP" sz="1100" b="1" dirty="0">
                <a:solidFill>
                  <a:schemeClr val="bg1"/>
                </a:solidFill>
                <a:latin typeface="游ゴシック" panose="020B0400000000000000" pitchFamily="50" charset="-128"/>
                <a:ea typeface="游ゴシック" panose="020B0400000000000000" pitchFamily="50" charset="-128"/>
              </a:rPr>
              <a:t>5</a:t>
            </a:r>
            <a:r>
              <a:rPr lang="ja-JP" altLang="en-US" sz="1100" b="1" dirty="0">
                <a:solidFill>
                  <a:schemeClr val="bg1"/>
                </a:solidFill>
                <a:latin typeface="游ゴシック" panose="020B0400000000000000" pitchFamily="50" charset="-128"/>
                <a:ea typeface="游ゴシック" panose="020B0400000000000000" pitchFamily="50" charset="-128"/>
              </a:rPr>
              <a:t>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
        <p:nvSpPr>
          <p:cNvPr id="9" name="テキスト ボックス 8">
            <a:extLst>
              <a:ext uri="{FF2B5EF4-FFF2-40B4-BE49-F238E27FC236}">
                <a16:creationId xmlns:a16="http://schemas.microsoft.com/office/drawing/2014/main" id="{FCAE02B0-0D86-431D-B827-E11DDD2FA82D}"/>
              </a:ext>
            </a:extLst>
          </p:cNvPr>
          <p:cNvSpPr txBox="1"/>
          <p:nvPr/>
        </p:nvSpPr>
        <p:spPr>
          <a:xfrm>
            <a:off x="220953" y="330676"/>
            <a:ext cx="8196426" cy="432000"/>
          </a:xfrm>
          <a:prstGeom prst="rect">
            <a:avLst/>
          </a:prstGeom>
          <a:noFill/>
        </p:spPr>
        <p:txBody>
          <a:bodyPr wrap="square" lIns="72000" tIns="72000" rIns="72000" bIns="72000" rtlCol="0" anchor="t">
            <a:noAutofit/>
          </a:bodyPr>
          <a:lstStyle/>
          <a:p>
            <a:r>
              <a:rPr lang="ja-JP" altLang="en-US" b="1" dirty="0">
                <a:latin typeface="游ゴシック" panose="020B0400000000000000" pitchFamily="50" charset="-128"/>
                <a:ea typeface="游ゴシック" panose="020B0400000000000000" pitchFamily="50" charset="-128"/>
              </a:rPr>
              <a:t>健康増進計画における目標の達成状況（第３次大阪府健康増進計画最終評価）</a:t>
            </a:r>
          </a:p>
        </p:txBody>
      </p:sp>
    </p:spTree>
    <p:extLst>
      <p:ext uri="{BB962C8B-B14F-4D97-AF65-F5344CB8AC3E}">
        <p14:creationId xmlns:p14="http://schemas.microsoft.com/office/powerpoint/2010/main" val="253078101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187995" y="735604"/>
            <a:ext cx="9504000" cy="0"/>
          </a:xfrm>
          <a:prstGeom prst="line">
            <a:avLst/>
          </a:prstGeom>
          <a:ln w="38100" cap="rnd" cmpd="sng">
            <a:solidFill>
              <a:srgbClr val="009999"/>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20953" y="330676"/>
            <a:ext cx="6383507" cy="432000"/>
          </a:xfrm>
          <a:prstGeom prst="rect">
            <a:avLst/>
          </a:prstGeom>
          <a:noFill/>
        </p:spPr>
        <p:txBody>
          <a:bodyPr wrap="square" lIns="72000" tIns="72000" rIns="72000" bIns="72000" rtlCol="0" anchor="t">
            <a:noAutofit/>
          </a:bodyPr>
          <a:lstStyle/>
          <a:p>
            <a:r>
              <a:rPr lang="zh-TW" altLang="en-US" b="1" dirty="0">
                <a:latin typeface="游ゴシック" panose="020B0400000000000000" pitchFamily="50" charset="-128"/>
                <a:ea typeface="游ゴシック" panose="020B0400000000000000" pitchFamily="50" charset="-128"/>
              </a:rPr>
              <a:t>食育推進計画</a:t>
            </a:r>
            <a:r>
              <a:rPr lang="ja-JP" altLang="en-US" b="1" dirty="0">
                <a:latin typeface="游ゴシック" panose="020B0400000000000000" pitchFamily="50" charset="-128"/>
                <a:ea typeface="游ゴシック" panose="020B0400000000000000" pitchFamily="50" charset="-128"/>
              </a:rPr>
              <a:t>における施策の実施状況</a:t>
            </a:r>
          </a:p>
        </p:txBody>
      </p:sp>
      <p:sp>
        <p:nvSpPr>
          <p:cNvPr id="17" name="テキスト ボックス 16"/>
          <p:cNvSpPr txBox="1"/>
          <p:nvPr/>
        </p:nvSpPr>
        <p:spPr>
          <a:xfrm>
            <a:off x="373611" y="1019984"/>
            <a:ext cx="3024000" cy="3672000"/>
          </a:xfrm>
          <a:prstGeom prst="roundRect">
            <a:avLst>
              <a:gd name="adj" fmla="val 0"/>
            </a:avLst>
          </a:prstGeom>
          <a:noFill/>
          <a:ln w="12700">
            <a:noFill/>
          </a:ln>
        </p:spPr>
        <p:txBody>
          <a:bodyPr wrap="square" lIns="72000" tIns="72000" rIns="72000" bIns="72000" rtlCol="0" anchor="t">
            <a:noAutofit/>
          </a:bodyPr>
          <a:lstStyle/>
          <a:p>
            <a:endParaRPr lang="ja-JP" altLang="en-US"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（趣旨）</a:t>
            </a:r>
          </a:p>
          <a:p>
            <a:r>
              <a:rPr lang="ja-JP" altLang="en-US" sz="800" dirty="0">
                <a:latin typeface="游ゴシック" panose="020B0400000000000000" pitchFamily="50" charset="-128"/>
                <a:ea typeface="游ゴシック" panose="020B0400000000000000" pitchFamily="50" charset="-128"/>
              </a:rPr>
              <a:t>第一条　この条例は、法律若しくはこれに基づく政令又は他の</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条例に定めるもののほか、府が設置する執行機関の附属機関</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について、地方自治法</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昭和二十二年法律第六十七号</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第百三</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十八条の四第三項、第二百二条の三第一項及び第二百三条の</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二第四項の規定に基づき、その設置、担任する事務、委員</a:t>
            </a:r>
            <a:r>
              <a:rPr lang="ja-JP" altLang="en-US" sz="800" dirty="0" err="1">
                <a:latin typeface="游ゴシック" panose="020B0400000000000000" pitchFamily="50" charset="-128"/>
                <a:ea typeface="游ゴシック" panose="020B0400000000000000" pitchFamily="50" charset="-128"/>
              </a:rPr>
              <a:t>そ</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の他の構成員</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以下「委員等」という。</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の報酬及び費用弁償</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並びにその支給方法その他附属機関に関し必要な事項を定め</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err="1">
                <a:latin typeface="游ゴシック" panose="020B0400000000000000" pitchFamily="50" charset="-128"/>
                <a:ea typeface="游ゴシック" panose="020B0400000000000000" pitchFamily="50" charset="-128"/>
              </a:rPr>
              <a:t>る</a:t>
            </a:r>
            <a:r>
              <a:rPr lang="ja-JP" altLang="en-US" sz="800" dirty="0">
                <a:latin typeface="游ゴシック" panose="020B0400000000000000" pitchFamily="50" charset="-128"/>
                <a:ea typeface="游ゴシック" panose="020B0400000000000000" pitchFamily="50" charset="-128"/>
              </a:rPr>
              <a:t>ものとする。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（設置）</a:t>
            </a:r>
          </a:p>
          <a:p>
            <a:r>
              <a:rPr lang="ja-JP" altLang="en-US" sz="800" dirty="0">
                <a:latin typeface="游ゴシック" panose="020B0400000000000000" pitchFamily="50" charset="-128"/>
                <a:ea typeface="游ゴシック" panose="020B0400000000000000" pitchFamily="50" charset="-128"/>
              </a:rPr>
              <a:t>第二条　執行機関の附属機関として、別表第一に掲げる附属機</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関を置く。</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（中略）</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別表第一</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第二条関係</a:t>
            </a:r>
            <a:r>
              <a:rPr lang="en-US" altLang="ja-JP" sz="800" dirty="0">
                <a:latin typeface="游ゴシック" panose="020B0400000000000000" pitchFamily="50" charset="-128"/>
                <a:ea typeface="游ゴシック" panose="020B0400000000000000" pitchFamily="50" charset="-128"/>
              </a:rPr>
              <a:t>)</a:t>
            </a:r>
          </a:p>
          <a:p>
            <a:r>
              <a:rPr lang="ja-JP" altLang="en-US" sz="800" dirty="0">
                <a:latin typeface="游ゴシック" panose="020B0400000000000000" pitchFamily="50" charset="-128"/>
                <a:ea typeface="游ゴシック" panose="020B0400000000000000" pitchFamily="50" charset="-128"/>
              </a:rPr>
              <a:t>一　知事の附属機関</a:t>
            </a:r>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（中略）</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附則</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平成二九年条例第八九号</a:t>
            </a:r>
            <a:r>
              <a:rPr lang="en-US" altLang="ja-JP" sz="800" dirty="0">
                <a:latin typeface="游ゴシック" panose="020B0400000000000000" pitchFamily="50" charset="-128"/>
                <a:ea typeface="游ゴシック" panose="020B0400000000000000" pitchFamily="50" charset="-128"/>
              </a:rPr>
              <a:t>)</a:t>
            </a:r>
          </a:p>
          <a:p>
            <a:r>
              <a:rPr lang="ja-JP" altLang="en-US" sz="800" dirty="0">
                <a:latin typeface="游ゴシック" panose="020B0400000000000000" pitchFamily="50" charset="-128"/>
                <a:ea typeface="游ゴシック" panose="020B0400000000000000" pitchFamily="50" charset="-128"/>
              </a:rPr>
              <a:t>この条例は、公布の日から施行する。</a:t>
            </a:r>
          </a:p>
        </p:txBody>
      </p:sp>
      <p:graphicFrame>
        <p:nvGraphicFramePr>
          <p:cNvPr id="18" name="表 17"/>
          <p:cNvGraphicFramePr>
            <a:graphicFrameLocks noGrp="1"/>
          </p:cNvGraphicFramePr>
          <p:nvPr/>
        </p:nvGraphicFramePr>
        <p:xfrm>
          <a:off x="437893" y="3578601"/>
          <a:ext cx="2880000" cy="1620000"/>
        </p:xfrm>
        <a:graphic>
          <a:graphicData uri="http://schemas.openxmlformats.org/drawingml/2006/table">
            <a:tbl>
              <a:tblPr firstRow="1" bandRow="1">
                <a:tableStyleId>{5940675A-B579-460E-94D1-54222C63F5DA}</a:tableStyleId>
              </a:tblPr>
              <a:tblGrid>
                <a:gridCol w="864000">
                  <a:extLst>
                    <a:ext uri="{9D8B030D-6E8A-4147-A177-3AD203B41FA5}">
                      <a16:colId xmlns:a16="http://schemas.microsoft.com/office/drawing/2014/main" val="1618736453"/>
                    </a:ext>
                  </a:extLst>
                </a:gridCol>
                <a:gridCol w="2016000">
                  <a:extLst>
                    <a:ext uri="{9D8B030D-6E8A-4147-A177-3AD203B41FA5}">
                      <a16:colId xmlns:a16="http://schemas.microsoft.com/office/drawing/2014/main" val="2555586693"/>
                    </a:ext>
                  </a:extLst>
                </a:gridCol>
              </a:tblGrid>
              <a:tr h="180000">
                <a:tc>
                  <a:txBody>
                    <a:bodyPr/>
                    <a:lstStyle/>
                    <a:p>
                      <a:pPr algn="ctr"/>
                      <a:r>
                        <a:rPr kumimoji="1" lang="ja-JP" altLang="en-US" sz="800" dirty="0">
                          <a:latin typeface="游ゴシック" panose="020B0400000000000000" pitchFamily="50" charset="-128"/>
                          <a:ea typeface="游ゴシック" panose="020B0400000000000000" pitchFamily="50" charset="-128"/>
                        </a:rPr>
                        <a:t>名称</a:t>
                      </a: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800" dirty="0">
                          <a:latin typeface="游ゴシック" panose="020B0400000000000000" pitchFamily="50" charset="-128"/>
                          <a:ea typeface="游ゴシック" panose="020B0400000000000000" pitchFamily="50" charset="-128"/>
                        </a:rPr>
                        <a:t>担任する事務</a:t>
                      </a: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7500543"/>
                  </a:ext>
                </a:extLst>
              </a:tr>
              <a:tr h="180000">
                <a:tc>
                  <a:txBody>
                    <a:bodyPr/>
                    <a:lstStyle/>
                    <a:p>
                      <a:pPr algn="ctr"/>
                      <a:r>
                        <a:rPr kumimoji="1" lang="ja-JP" altLang="en-US" sz="800" dirty="0">
                          <a:latin typeface="游ゴシック" panose="020B0400000000000000" pitchFamily="50" charset="-128"/>
                          <a:ea typeface="游ゴシック" panose="020B0400000000000000" pitchFamily="50" charset="-128"/>
                        </a:rPr>
                        <a:t>（中略）</a:t>
                      </a: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800" dirty="0">
                          <a:latin typeface="游ゴシック" panose="020B0400000000000000" pitchFamily="50" charset="-128"/>
                          <a:ea typeface="游ゴシック" panose="020B0400000000000000" pitchFamily="50" charset="-128"/>
                        </a:rPr>
                        <a:t>（中略）</a:t>
                      </a: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0741214"/>
                  </a:ext>
                </a:extLst>
              </a:tr>
              <a:tr h="1080000">
                <a:tc>
                  <a:txBody>
                    <a:bodyPr/>
                    <a:lstStyle/>
                    <a:p>
                      <a:pPr algn="l"/>
                      <a:r>
                        <a:rPr kumimoji="1" lang="zh-TW" altLang="en-US" sz="800" dirty="0">
                          <a:latin typeface="游ゴシック" panose="020B0400000000000000" pitchFamily="50" charset="-128"/>
                          <a:ea typeface="游ゴシック" panose="020B0400000000000000" pitchFamily="50" charset="-128"/>
                        </a:rPr>
                        <a:t>大阪府食育推進計画評価審議会</a:t>
                      </a:r>
                    </a:p>
                  </a:txBody>
                  <a:tcPr marL="36000" marR="36000" marT="18000" marB="18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ja-JP" altLang="en-US" sz="800" spc="-50" baseline="0" dirty="0">
                          <a:latin typeface="游ゴシック" panose="020B0400000000000000" pitchFamily="50" charset="-128"/>
                          <a:ea typeface="游ゴシック" panose="020B0400000000000000" pitchFamily="50" charset="-128"/>
                        </a:rPr>
                        <a:t>食育基本法（平成十七年法律第六十三号）第十七条第一項に規定する計画の目標の達成状況及び進捗状況並びに大阪府健康づくり推進条例（平成三十年大阪府条例第八十八号）第四条第一項の目標（食育の推進に係るものに限る。）の達成状況の評価その他食育の推進に関する施策についての重要事項の調査審議に関する事務</a:t>
                      </a:r>
                    </a:p>
                  </a:txBody>
                  <a:tcPr marL="36000" marR="36000" marT="18000" marB="18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1678305"/>
                  </a:ext>
                </a:extLst>
              </a:tr>
              <a:tr h="180000">
                <a:tc>
                  <a:txBody>
                    <a:bodyPr/>
                    <a:lstStyle/>
                    <a:p>
                      <a:pPr algn="ctr"/>
                      <a:r>
                        <a:rPr kumimoji="1" lang="ja-JP" altLang="en-US" sz="800" dirty="0">
                          <a:latin typeface="游ゴシック" panose="020B0400000000000000" pitchFamily="50" charset="-128"/>
                          <a:ea typeface="游ゴシック" panose="020B0400000000000000" pitchFamily="50" charset="-128"/>
                        </a:rPr>
                        <a:t>（中略）</a:t>
                      </a: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800" dirty="0">
                          <a:latin typeface="游ゴシック" panose="020B0400000000000000" pitchFamily="50" charset="-128"/>
                          <a:ea typeface="游ゴシック" panose="020B0400000000000000" pitchFamily="50" charset="-128"/>
                        </a:rPr>
                        <a:t>（中略）</a:t>
                      </a: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382657"/>
                  </a:ext>
                </a:extLst>
              </a:tr>
            </a:tbl>
          </a:graphicData>
        </a:graphic>
      </p:graphicFrame>
      <p:cxnSp>
        <p:nvCxnSpPr>
          <p:cNvPr id="19" name="直線コネクタ 18"/>
          <p:cNvCxnSpPr/>
          <p:nvPr/>
        </p:nvCxnSpPr>
        <p:spPr>
          <a:xfrm>
            <a:off x="3603383" y="1093677"/>
            <a:ext cx="0" cy="5400000"/>
          </a:xfrm>
          <a:prstGeom prst="line">
            <a:avLst/>
          </a:prstGeom>
          <a:ln>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3749662" y="1019984"/>
            <a:ext cx="2880000" cy="3672000"/>
          </a:xfrm>
          <a:prstGeom prst="roundRect">
            <a:avLst>
              <a:gd name="adj" fmla="val 0"/>
            </a:avLst>
          </a:prstGeom>
          <a:noFill/>
          <a:ln w="12700">
            <a:noFill/>
          </a:ln>
        </p:spPr>
        <p:txBody>
          <a:bodyPr wrap="square" lIns="72000" tIns="72000" rIns="72000" bIns="72000" rtlCol="0" anchor="t">
            <a:noAutofit/>
          </a:bodyPr>
          <a:lstStyle/>
          <a:p>
            <a:endParaRPr lang="ja-JP" altLang="en-US" sz="800" b="1" dirty="0">
              <a:latin typeface="游ゴシック" panose="020B0400000000000000" pitchFamily="50" charset="-128"/>
              <a:ea typeface="游ゴシック" panose="020B0400000000000000" pitchFamily="50" charset="-128"/>
            </a:endParaRP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（趣旨）</a:t>
            </a:r>
          </a:p>
          <a:p>
            <a:r>
              <a:rPr lang="ja-JP" altLang="en-US" sz="800" dirty="0">
                <a:latin typeface="游ゴシック" panose="020B0400000000000000" pitchFamily="50" charset="-128"/>
                <a:ea typeface="游ゴシック" panose="020B0400000000000000" pitchFamily="50" charset="-128"/>
              </a:rPr>
              <a:t>第一条　この規則は、大阪府附属機関条例（昭和二十七年</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大阪府条例第三十九号）第六条の規定に基づき、大阪府</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食育推進計画評価審議会（以下「審議会」という。）の</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組織、委員及び専門委員（以下「委員等」という。）の</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報酬及び費用弁償の額その他審議会に関し必要な事項を</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定めるものとする。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（組織）</a:t>
            </a:r>
          </a:p>
          <a:p>
            <a:r>
              <a:rPr lang="ja-JP" altLang="en-US" sz="800" dirty="0">
                <a:latin typeface="游ゴシック" panose="020B0400000000000000" pitchFamily="50" charset="-128"/>
                <a:ea typeface="游ゴシック" panose="020B0400000000000000" pitchFamily="50" charset="-128"/>
              </a:rPr>
              <a:t>第二条　審議会は、委員二十人以内で組織する。</a:t>
            </a:r>
          </a:p>
          <a:p>
            <a:r>
              <a:rPr lang="ja-JP" altLang="en-US" sz="800" dirty="0">
                <a:latin typeface="游ゴシック" panose="020B0400000000000000" pitchFamily="50" charset="-128"/>
                <a:ea typeface="游ゴシック" panose="020B0400000000000000" pitchFamily="50" charset="-128"/>
              </a:rPr>
              <a:t>２　委員は、次に掲げる者のうちから、知事が任命する。</a:t>
            </a:r>
          </a:p>
          <a:p>
            <a:r>
              <a:rPr lang="ja-JP" altLang="en-US" sz="800" dirty="0">
                <a:latin typeface="游ゴシック" panose="020B0400000000000000" pitchFamily="50" charset="-128"/>
                <a:ea typeface="游ゴシック" panose="020B0400000000000000" pitchFamily="50" charset="-128"/>
              </a:rPr>
              <a:t>　一　学識経験のある者</a:t>
            </a:r>
          </a:p>
          <a:p>
            <a:r>
              <a:rPr lang="ja-JP" altLang="en-US" sz="800" dirty="0">
                <a:latin typeface="游ゴシック" panose="020B0400000000000000" pitchFamily="50" charset="-128"/>
                <a:ea typeface="游ゴシック" panose="020B0400000000000000" pitchFamily="50" charset="-128"/>
              </a:rPr>
              <a:t>　二　食育関係団体の代表者</a:t>
            </a:r>
          </a:p>
          <a:p>
            <a:r>
              <a:rPr lang="ja-JP" altLang="en-US" sz="800" dirty="0">
                <a:latin typeface="游ゴシック" panose="020B0400000000000000" pitchFamily="50" charset="-128"/>
                <a:ea typeface="游ゴシック" panose="020B0400000000000000" pitchFamily="50" charset="-128"/>
              </a:rPr>
              <a:t>　三　関係行政機関の職員</a:t>
            </a:r>
          </a:p>
          <a:p>
            <a:r>
              <a:rPr lang="ja-JP" altLang="en-US" sz="800" dirty="0">
                <a:latin typeface="游ゴシック" panose="020B0400000000000000" pitchFamily="50" charset="-128"/>
                <a:ea typeface="游ゴシック" panose="020B0400000000000000" pitchFamily="50" charset="-128"/>
              </a:rPr>
              <a:t>３　委員（関係行政機関の職員のうちから任命された委員</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を除く。）の任期は、二年とする。ただし、補欠の委員</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の任期は、前任者の残任期間とする。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（専門委員）</a:t>
            </a:r>
          </a:p>
          <a:p>
            <a:r>
              <a:rPr lang="ja-JP" altLang="en-US" sz="800" dirty="0">
                <a:latin typeface="游ゴシック" panose="020B0400000000000000" pitchFamily="50" charset="-128"/>
                <a:ea typeface="游ゴシック" panose="020B0400000000000000" pitchFamily="50" charset="-128"/>
              </a:rPr>
              <a:t>第三条　審議会に、専門の事項を調査審議させるため必要</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があるときは、専門委員若干人を置くことができる。</a:t>
            </a:r>
          </a:p>
          <a:p>
            <a:r>
              <a:rPr lang="ja-JP" altLang="en-US" sz="800" dirty="0">
                <a:latin typeface="游ゴシック" panose="020B0400000000000000" pitchFamily="50" charset="-128"/>
                <a:ea typeface="游ゴシック" panose="020B0400000000000000" pitchFamily="50" charset="-128"/>
              </a:rPr>
              <a:t>２　専門委員は、知事が任命する。</a:t>
            </a:r>
          </a:p>
          <a:p>
            <a:r>
              <a:rPr lang="ja-JP" altLang="en-US" sz="800" dirty="0">
                <a:latin typeface="游ゴシック" panose="020B0400000000000000" pitchFamily="50" charset="-128"/>
                <a:ea typeface="游ゴシック" panose="020B0400000000000000" pitchFamily="50" charset="-128"/>
              </a:rPr>
              <a:t>３　専門委員は、当該専門の事項に関する調査審議が終了</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したときは、解任されるものとする。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（会長）</a:t>
            </a:r>
          </a:p>
          <a:p>
            <a:r>
              <a:rPr lang="ja-JP" altLang="en-US" sz="800" dirty="0">
                <a:latin typeface="游ゴシック" panose="020B0400000000000000" pitchFamily="50" charset="-128"/>
                <a:ea typeface="游ゴシック" panose="020B0400000000000000" pitchFamily="50" charset="-128"/>
              </a:rPr>
              <a:t>第四条　審議会に会長を置き、委員の互選によってこれを</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定める。</a:t>
            </a:r>
          </a:p>
          <a:p>
            <a:r>
              <a:rPr lang="ja-JP" altLang="en-US" sz="800" dirty="0">
                <a:latin typeface="游ゴシック" panose="020B0400000000000000" pitchFamily="50" charset="-128"/>
                <a:ea typeface="游ゴシック" panose="020B0400000000000000" pitchFamily="50" charset="-128"/>
              </a:rPr>
              <a:t>２　会長は、会務を総理する。</a:t>
            </a:r>
          </a:p>
          <a:p>
            <a:r>
              <a:rPr lang="ja-JP" altLang="en-US" sz="800" dirty="0">
                <a:latin typeface="游ゴシック" panose="020B0400000000000000" pitchFamily="50" charset="-128"/>
                <a:ea typeface="游ゴシック" panose="020B0400000000000000" pitchFamily="50" charset="-128"/>
              </a:rPr>
              <a:t>３　会長に事故があるときは、会長があらかじめ指名する</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委員が、その職務を代理する。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（会議）</a:t>
            </a:r>
          </a:p>
          <a:p>
            <a:r>
              <a:rPr lang="ja-JP" altLang="en-US" sz="800" dirty="0">
                <a:latin typeface="游ゴシック" panose="020B0400000000000000" pitchFamily="50" charset="-128"/>
                <a:ea typeface="游ゴシック" panose="020B0400000000000000" pitchFamily="50" charset="-128"/>
              </a:rPr>
              <a:t>第五条　審議会の会議は、会長が招集し、会長がその議長</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となる。</a:t>
            </a:r>
          </a:p>
          <a:p>
            <a:r>
              <a:rPr lang="ja-JP" altLang="en-US" sz="800" dirty="0">
                <a:latin typeface="游ゴシック" panose="020B0400000000000000" pitchFamily="50" charset="-128"/>
                <a:ea typeface="游ゴシック" panose="020B0400000000000000" pitchFamily="50" charset="-128"/>
              </a:rPr>
              <a:t>２　審議会は、委員の過半数が出席しなければ会議を開く</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ことができない。</a:t>
            </a:r>
          </a:p>
          <a:p>
            <a:r>
              <a:rPr lang="ja-JP" altLang="en-US" sz="800" dirty="0">
                <a:latin typeface="游ゴシック" panose="020B0400000000000000" pitchFamily="50" charset="-128"/>
                <a:ea typeface="游ゴシック" panose="020B0400000000000000" pitchFamily="50" charset="-128"/>
              </a:rPr>
              <a:t>３　審議会の議事は、出席委員の過半数で決し、可否同数</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のときは、議長の決するところによる。</a:t>
            </a:r>
          </a:p>
        </p:txBody>
      </p:sp>
      <p:sp>
        <p:nvSpPr>
          <p:cNvPr id="21" name="テキスト ボックス 20"/>
          <p:cNvSpPr txBox="1"/>
          <p:nvPr/>
        </p:nvSpPr>
        <p:spPr>
          <a:xfrm>
            <a:off x="6679841" y="1019984"/>
            <a:ext cx="2880000" cy="3672000"/>
          </a:xfrm>
          <a:prstGeom prst="roundRect">
            <a:avLst>
              <a:gd name="adj" fmla="val 0"/>
            </a:avLst>
          </a:prstGeom>
          <a:noFill/>
          <a:ln w="12700">
            <a:noFill/>
          </a:ln>
        </p:spPr>
        <p:txBody>
          <a:bodyPr wrap="square" lIns="72000" tIns="72000" rIns="72000" bIns="72000" rtlCol="0" anchor="t">
            <a:noAutofit/>
          </a:bodyPr>
          <a:lstStyle/>
          <a:p>
            <a:endParaRPr lang="en-US" altLang="ja-JP" sz="800" dirty="0">
              <a:latin typeface="游ゴシック" panose="020B0400000000000000" pitchFamily="50" charset="-128"/>
              <a:ea typeface="游ゴシック" panose="020B0400000000000000" pitchFamily="50" charset="-128"/>
            </a:endParaRP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（部会）</a:t>
            </a:r>
          </a:p>
          <a:p>
            <a:r>
              <a:rPr lang="ja-JP" altLang="en-US" sz="800" dirty="0">
                <a:latin typeface="游ゴシック" panose="020B0400000000000000" pitchFamily="50" charset="-128"/>
                <a:ea typeface="游ゴシック" panose="020B0400000000000000" pitchFamily="50" charset="-128"/>
              </a:rPr>
              <a:t>第六条　審議会に、必要に応じて部会を置くことができる。</a:t>
            </a:r>
          </a:p>
          <a:p>
            <a:r>
              <a:rPr lang="ja-JP" altLang="en-US" sz="800" dirty="0">
                <a:latin typeface="游ゴシック" panose="020B0400000000000000" pitchFamily="50" charset="-128"/>
                <a:ea typeface="游ゴシック" panose="020B0400000000000000" pitchFamily="50" charset="-128"/>
              </a:rPr>
              <a:t>２　部会に属する委員等は、会長が指名する。</a:t>
            </a:r>
          </a:p>
          <a:p>
            <a:r>
              <a:rPr lang="ja-JP" altLang="en-US" sz="800" dirty="0">
                <a:latin typeface="游ゴシック" panose="020B0400000000000000" pitchFamily="50" charset="-128"/>
                <a:ea typeface="游ゴシック" panose="020B0400000000000000" pitchFamily="50" charset="-128"/>
              </a:rPr>
              <a:t>３　部会に部会長を置き、会長が指名する委員がこれに当</a:t>
            </a:r>
          </a:p>
          <a:p>
            <a:r>
              <a:rPr lang="ja-JP" altLang="en-US" sz="800" dirty="0">
                <a:latin typeface="游ゴシック" panose="020B0400000000000000" pitchFamily="50" charset="-128"/>
                <a:ea typeface="游ゴシック" panose="020B0400000000000000" pitchFamily="50" charset="-128"/>
              </a:rPr>
              <a:t>　たる。</a:t>
            </a:r>
          </a:p>
          <a:p>
            <a:r>
              <a:rPr lang="ja-JP" altLang="en-US" sz="800" dirty="0">
                <a:latin typeface="游ゴシック" panose="020B0400000000000000" pitchFamily="50" charset="-128"/>
                <a:ea typeface="游ゴシック" panose="020B0400000000000000" pitchFamily="50" charset="-128"/>
              </a:rPr>
              <a:t>４　部会長は、部会の会務を掌理し、部会における審議の</a:t>
            </a:r>
          </a:p>
          <a:p>
            <a:r>
              <a:rPr lang="ja-JP" altLang="en-US" sz="800" dirty="0">
                <a:latin typeface="游ゴシック" panose="020B0400000000000000" pitchFamily="50" charset="-128"/>
                <a:ea typeface="游ゴシック" panose="020B0400000000000000" pitchFamily="50" charset="-128"/>
              </a:rPr>
              <a:t>　状況及び結果を審議会に報告する。</a:t>
            </a:r>
          </a:p>
          <a:p>
            <a:r>
              <a:rPr lang="ja-JP" altLang="en-US" sz="800" dirty="0">
                <a:latin typeface="游ゴシック" panose="020B0400000000000000" pitchFamily="50" charset="-128"/>
                <a:ea typeface="游ゴシック" panose="020B0400000000000000" pitchFamily="50" charset="-128"/>
              </a:rPr>
              <a:t>５　前条の規定にかかわらず、審議会は、その定めるとこ</a:t>
            </a:r>
          </a:p>
          <a:p>
            <a:r>
              <a:rPr lang="ja-JP" altLang="en-US" sz="800" dirty="0">
                <a:latin typeface="游ゴシック" panose="020B0400000000000000" pitchFamily="50" charset="-128"/>
                <a:ea typeface="游ゴシック" panose="020B0400000000000000" pitchFamily="50" charset="-128"/>
              </a:rPr>
              <a:t>　ろにより、部会の決議をもって審議会の決議とすること</a:t>
            </a:r>
          </a:p>
          <a:p>
            <a:r>
              <a:rPr lang="ja-JP" altLang="en-US" sz="800" dirty="0">
                <a:latin typeface="游ゴシック" panose="020B0400000000000000" pitchFamily="50" charset="-128"/>
                <a:ea typeface="游ゴシック" panose="020B0400000000000000" pitchFamily="50" charset="-128"/>
              </a:rPr>
              <a:t>　ができる。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（報酬）</a:t>
            </a:r>
          </a:p>
          <a:p>
            <a:r>
              <a:rPr lang="ja-JP" altLang="en-US" sz="800" dirty="0">
                <a:latin typeface="游ゴシック" panose="020B0400000000000000" pitchFamily="50" charset="-128"/>
                <a:ea typeface="游ゴシック" panose="020B0400000000000000" pitchFamily="50" charset="-128"/>
              </a:rPr>
              <a:t>第七条　委員等の報酬の額は、日額八千三百円とする。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（費用弁償）</a:t>
            </a:r>
          </a:p>
          <a:p>
            <a:r>
              <a:rPr lang="ja-JP" altLang="en-US" sz="800" dirty="0">
                <a:latin typeface="游ゴシック" panose="020B0400000000000000" pitchFamily="50" charset="-128"/>
                <a:ea typeface="游ゴシック" panose="020B0400000000000000" pitchFamily="50" charset="-128"/>
              </a:rPr>
              <a:t>第八条　委員等の費用弁償の額は、職員の旅費に関する条</a:t>
            </a:r>
          </a:p>
          <a:p>
            <a:r>
              <a:rPr lang="ja-JP" altLang="en-US" sz="800" dirty="0">
                <a:latin typeface="游ゴシック" panose="020B0400000000000000" pitchFamily="50" charset="-128"/>
                <a:ea typeface="游ゴシック" panose="020B0400000000000000" pitchFamily="50" charset="-128"/>
              </a:rPr>
              <a:t>　例（昭和四十年大阪府条例第三十七号）による指定職等</a:t>
            </a:r>
          </a:p>
          <a:p>
            <a:r>
              <a:rPr lang="ja-JP" altLang="en-US" sz="800" dirty="0">
                <a:latin typeface="游ゴシック" panose="020B0400000000000000" pitchFamily="50" charset="-128"/>
                <a:ea typeface="游ゴシック" panose="020B0400000000000000" pitchFamily="50" charset="-128"/>
              </a:rPr>
              <a:t>　の職務にある者以外の者の額相当額とする。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（庶務）</a:t>
            </a:r>
          </a:p>
          <a:p>
            <a:r>
              <a:rPr lang="ja-JP" altLang="en-US" sz="800" dirty="0">
                <a:latin typeface="游ゴシック" panose="020B0400000000000000" pitchFamily="50" charset="-128"/>
                <a:ea typeface="游ゴシック" panose="020B0400000000000000" pitchFamily="50" charset="-128"/>
              </a:rPr>
              <a:t>第九条　審議会の庶務は、健康医療部において行う。</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（委任）</a:t>
            </a:r>
          </a:p>
          <a:p>
            <a:r>
              <a:rPr lang="ja-JP" altLang="en-US" sz="800" dirty="0">
                <a:latin typeface="游ゴシック" panose="020B0400000000000000" pitchFamily="50" charset="-128"/>
                <a:ea typeface="游ゴシック" panose="020B0400000000000000" pitchFamily="50" charset="-128"/>
              </a:rPr>
              <a:t>第十条　この規則に定めるもののほか、審議会の運営に関</a:t>
            </a:r>
          </a:p>
          <a:p>
            <a:r>
              <a:rPr lang="ja-JP" altLang="en-US" sz="800" dirty="0">
                <a:latin typeface="游ゴシック" panose="020B0400000000000000" pitchFamily="50" charset="-128"/>
                <a:ea typeface="游ゴシック" panose="020B0400000000000000" pitchFamily="50" charset="-128"/>
              </a:rPr>
              <a:t>　し必要な事項は、会長が定める。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附則（平成二十八年規則第八十二号）</a:t>
            </a:r>
          </a:p>
          <a:p>
            <a:r>
              <a:rPr lang="ja-JP" altLang="en-US" sz="800" dirty="0">
                <a:latin typeface="游ゴシック" panose="020B0400000000000000" pitchFamily="50" charset="-128"/>
                <a:ea typeface="游ゴシック" panose="020B0400000000000000" pitchFamily="50" charset="-128"/>
              </a:rPr>
              <a:t>この規則は、平成二十八年四月一日から施行する。</a:t>
            </a:r>
          </a:p>
        </p:txBody>
      </p:sp>
      <p:sp>
        <p:nvSpPr>
          <p:cNvPr id="22" name="テキスト ボックス 21"/>
          <p:cNvSpPr txBox="1"/>
          <p:nvPr/>
        </p:nvSpPr>
        <p:spPr>
          <a:xfrm>
            <a:off x="3749662" y="1019984"/>
            <a:ext cx="3744000" cy="216000"/>
          </a:xfrm>
          <a:prstGeom prst="roundRect">
            <a:avLst>
              <a:gd name="adj" fmla="val 0"/>
            </a:avLst>
          </a:prstGeom>
          <a:noFill/>
          <a:ln w="12700">
            <a:noFill/>
          </a:ln>
        </p:spPr>
        <p:txBody>
          <a:bodyPr wrap="square" lIns="72000" tIns="72000" rIns="72000" bIns="72000" rtlCol="0" anchor="t">
            <a:noAutofit/>
          </a:bodyPr>
          <a:lstStyle/>
          <a:p>
            <a:r>
              <a:rPr lang="zh-TW" altLang="en-US" sz="800" b="1" dirty="0">
                <a:latin typeface="游ゴシック" panose="020B0400000000000000" pitchFamily="50" charset="-128"/>
                <a:ea typeface="游ゴシック" panose="020B0400000000000000" pitchFamily="50" charset="-128"/>
              </a:rPr>
              <a:t>大阪府食育推進計画評価審議会規則（大阪府規則第百九十一号）</a:t>
            </a:r>
          </a:p>
        </p:txBody>
      </p:sp>
      <p:sp>
        <p:nvSpPr>
          <p:cNvPr id="23" name="テキスト ボックス 22"/>
          <p:cNvSpPr txBox="1"/>
          <p:nvPr/>
        </p:nvSpPr>
        <p:spPr>
          <a:xfrm>
            <a:off x="373611" y="1019984"/>
            <a:ext cx="3024000" cy="288000"/>
          </a:xfrm>
          <a:prstGeom prst="roundRect">
            <a:avLst>
              <a:gd name="adj" fmla="val 0"/>
            </a:avLst>
          </a:prstGeom>
          <a:noFill/>
          <a:ln w="12700">
            <a:noFill/>
          </a:ln>
        </p:spPr>
        <p:txBody>
          <a:bodyPr wrap="none" lIns="72000" tIns="72000" rIns="72000" bIns="72000" rtlCol="0" anchor="t">
            <a:noAutofit/>
          </a:bodyPr>
          <a:lstStyle/>
          <a:p>
            <a:pPr algn="ctr"/>
            <a:r>
              <a:rPr lang="ja-JP" altLang="en-US" sz="800" b="1" dirty="0">
                <a:latin typeface="游ゴシック" panose="020B0400000000000000" pitchFamily="50" charset="-128"/>
                <a:ea typeface="游ゴシック" panose="020B0400000000000000" pitchFamily="50" charset="-128"/>
              </a:rPr>
              <a:t>大阪府附属機関条例（昭和二十七年大阪府条例第三十九号）（抄）</a:t>
            </a:r>
            <a:endParaRPr lang="ja-JP" altLang="en-US" sz="800" dirty="0">
              <a:latin typeface="游ゴシック" panose="020B0400000000000000" pitchFamily="50" charset="-128"/>
              <a:ea typeface="游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60</a:t>
            </a:fld>
            <a:endParaRPr kumimoji="1" lang="ja-JP" altLang="en-US"/>
          </a:p>
        </p:txBody>
      </p:sp>
      <p:pic>
        <p:nvPicPr>
          <p:cNvPr id="14" name="図 13"/>
          <p:cNvPicPr>
            <a:picLocks noChangeAspect="1"/>
          </p:cNvPicPr>
          <p:nvPr/>
        </p:nvPicPr>
        <p:blipFill>
          <a:blip r:embed="rId2"/>
          <a:stretch>
            <a:fillRect/>
          </a:stretch>
        </p:blipFill>
        <p:spPr>
          <a:xfrm>
            <a:off x="8582603" y="358877"/>
            <a:ext cx="1100769" cy="360000"/>
          </a:xfrm>
          <a:prstGeom prst="rect">
            <a:avLst/>
          </a:prstGeom>
        </p:spPr>
      </p:pic>
      <p:sp>
        <p:nvSpPr>
          <p:cNvPr id="16" name="テキスト ボックス 15"/>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a:solidFill>
                  <a:schemeClr val="bg1"/>
                </a:solidFill>
                <a:latin typeface="游ゴシック" panose="020B0400000000000000" pitchFamily="50" charset="-128"/>
                <a:ea typeface="游ゴシック" panose="020B0400000000000000" pitchFamily="50" charset="-128"/>
              </a:rPr>
              <a:t>大阪府健康づくり推進条例第</a:t>
            </a:r>
            <a:r>
              <a:rPr lang="en-US" altLang="ja-JP" sz="1100" b="1" dirty="0">
                <a:solidFill>
                  <a:schemeClr val="bg1"/>
                </a:solidFill>
                <a:latin typeface="游ゴシック" panose="020B0400000000000000" pitchFamily="50" charset="-128"/>
                <a:ea typeface="游ゴシック" panose="020B0400000000000000" pitchFamily="50" charset="-128"/>
              </a:rPr>
              <a:t>19</a:t>
            </a:r>
            <a:r>
              <a:rPr lang="ja-JP" altLang="en-US" sz="1100" b="1" dirty="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a:solidFill>
                  <a:schemeClr val="bg1"/>
                </a:solidFill>
                <a:latin typeface="游ゴシック" panose="020B0400000000000000" pitchFamily="50" charset="-128"/>
                <a:ea typeface="游ゴシック" panose="020B0400000000000000" pitchFamily="50" charset="-128"/>
              </a:rPr>
              <a:t>〈</a:t>
            </a:r>
            <a:r>
              <a:rPr lang="ja-JP" altLang="en-US" sz="1100" b="1" dirty="0">
                <a:solidFill>
                  <a:schemeClr val="bg1"/>
                </a:solidFill>
                <a:latin typeface="游ゴシック" panose="020B0400000000000000" pitchFamily="50" charset="-128"/>
                <a:ea typeface="游ゴシック" panose="020B0400000000000000" pitchFamily="50" charset="-128"/>
              </a:rPr>
              <a:t>令和</a:t>
            </a:r>
            <a:r>
              <a:rPr lang="en-US" altLang="ja-JP" sz="1100" b="1" dirty="0">
                <a:solidFill>
                  <a:schemeClr val="bg1"/>
                </a:solidFill>
                <a:latin typeface="游ゴシック" panose="020B0400000000000000" pitchFamily="50" charset="-128"/>
                <a:ea typeface="游ゴシック" panose="020B0400000000000000" pitchFamily="50" charset="-128"/>
              </a:rPr>
              <a:t>5</a:t>
            </a:r>
            <a:r>
              <a:rPr lang="ja-JP" altLang="en-US" sz="1100" b="1" dirty="0">
                <a:solidFill>
                  <a:schemeClr val="bg1"/>
                </a:solidFill>
                <a:latin typeface="游ゴシック" panose="020B0400000000000000" pitchFamily="50" charset="-128"/>
                <a:ea typeface="游ゴシック" panose="020B0400000000000000" pitchFamily="50" charset="-128"/>
              </a:rPr>
              <a:t>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97087376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13648" y="2949129"/>
            <a:ext cx="9919648" cy="720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lvl="0" algn="ctr">
              <a:defRPr/>
            </a:pPr>
            <a:r>
              <a:rPr kumimoji="1" lang="zh-TW" altLang="en-US" sz="2200" b="1" dirty="0">
                <a:solidFill>
                  <a:prstClr val="black"/>
                </a:solidFill>
                <a:latin typeface="游ゴシック" panose="020B0400000000000000" pitchFamily="50" charset="-128"/>
                <a:ea typeface="游ゴシック" panose="020B0400000000000000" pitchFamily="50" charset="-128"/>
              </a:rPr>
              <a:t>第</a:t>
            </a:r>
            <a:r>
              <a:rPr kumimoji="1" lang="ja-JP" altLang="en-US" sz="2200" b="1" dirty="0">
                <a:solidFill>
                  <a:prstClr val="black"/>
                </a:solidFill>
                <a:latin typeface="游ゴシック" panose="020B0400000000000000" pitchFamily="50" charset="-128"/>
                <a:ea typeface="游ゴシック" panose="020B0400000000000000" pitchFamily="50" charset="-128"/>
              </a:rPr>
              <a:t>３</a:t>
            </a:r>
            <a:r>
              <a:rPr kumimoji="1" lang="zh-TW" altLang="en-US" sz="2200" b="1" dirty="0">
                <a:solidFill>
                  <a:prstClr val="black"/>
                </a:solidFill>
                <a:latin typeface="游ゴシック" panose="020B0400000000000000" pitchFamily="50" charset="-128"/>
                <a:ea typeface="游ゴシック" panose="020B0400000000000000" pitchFamily="50" charset="-128"/>
              </a:rPr>
              <a:t>次大阪府</a:t>
            </a:r>
            <a:r>
              <a:rPr kumimoji="1" lang="ja-JP" altLang="en-US" sz="2200" b="1" dirty="0">
                <a:solidFill>
                  <a:prstClr val="black"/>
                </a:solidFill>
                <a:latin typeface="游ゴシック" panose="020B0400000000000000" pitchFamily="50" charset="-128"/>
                <a:ea typeface="游ゴシック" panose="020B0400000000000000" pitchFamily="50" charset="-128"/>
              </a:rPr>
              <a:t>食育推進</a:t>
            </a:r>
            <a:r>
              <a:rPr kumimoji="1" lang="zh-TW" altLang="en-US" sz="2200" b="1" dirty="0">
                <a:solidFill>
                  <a:prstClr val="black"/>
                </a:solidFill>
                <a:latin typeface="游ゴシック" panose="020B0400000000000000" pitchFamily="50" charset="-128"/>
                <a:ea typeface="游ゴシック" panose="020B0400000000000000" pitchFamily="50" charset="-128"/>
              </a:rPr>
              <a:t>計画</a:t>
            </a:r>
            <a:r>
              <a:rPr kumimoji="1" lang="ja-JP" altLang="en-US" sz="2200" b="1" dirty="0">
                <a:solidFill>
                  <a:prstClr val="black"/>
                </a:solidFill>
                <a:latin typeface="游ゴシック" panose="020B0400000000000000" pitchFamily="50" charset="-128"/>
                <a:ea typeface="游ゴシック" panose="020B0400000000000000" pitchFamily="50" charset="-128"/>
              </a:rPr>
              <a:t>　令和</a:t>
            </a:r>
            <a:r>
              <a:rPr kumimoji="1" lang="ja-JP" altLang="en-US" sz="2200" b="1" dirty="0">
                <a:solidFill>
                  <a:schemeClr val="tx1"/>
                </a:solidFill>
                <a:latin typeface="游ゴシック" panose="020B0400000000000000" pitchFamily="50" charset="-128"/>
                <a:ea typeface="游ゴシック" panose="020B0400000000000000" pitchFamily="50" charset="-128"/>
              </a:rPr>
              <a:t>５年</a:t>
            </a:r>
            <a:r>
              <a:rPr kumimoji="1" lang="ja-JP" altLang="en-US" sz="2200" b="1" dirty="0">
                <a:solidFill>
                  <a:prstClr val="black"/>
                </a:solidFill>
                <a:latin typeface="游ゴシック" panose="020B0400000000000000" pitchFamily="50" charset="-128"/>
                <a:ea typeface="游ゴシック" panose="020B0400000000000000" pitchFamily="50" charset="-128"/>
              </a:rPr>
              <a:t>度　</a:t>
            </a:r>
            <a:r>
              <a:rPr kumimoji="1" lang="en-US" altLang="zh-TW" sz="2200" b="1" dirty="0">
                <a:solidFill>
                  <a:prstClr val="black"/>
                </a:solidFill>
                <a:latin typeface="游ゴシック" panose="020B0400000000000000" pitchFamily="50" charset="-128"/>
                <a:ea typeface="游ゴシック" panose="020B0400000000000000" pitchFamily="50" charset="-128"/>
              </a:rPr>
              <a:t>PDCA</a:t>
            </a:r>
            <a:r>
              <a:rPr kumimoji="1" lang="zh-TW" altLang="en-US" sz="2200" b="1" dirty="0">
                <a:solidFill>
                  <a:prstClr val="black"/>
                </a:solidFill>
                <a:latin typeface="游ゴシック" panose="020B0400000000000000" pitchFamily="50" charset="-128"/>
                <a:ea typeface="游ゴシック" panose="020B0400000000000000" pitchFamily="50" charset="-128"/>
              </a:rPr>
              <a:t>進捗管理票</a:t>
            </a: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61</a:t>
            </a:fld>
            <a:endParaRPr kumimoji="1" lang="ja-JP" altLang="en-US"/>
          </a:p>
        </p:txBody>
      </p:sp>
      <p:pic>
        <p:nvPicPr>
          <p:cNvPr id="6" name="図 5"/>
          <p:cNvPicPr>
            <a:picLocks noChangeAspect="1"/>
          </p:cNvPicPr>
          <p:nvPr/>
        </p:nvPicPr>
        <p:blipFill>
          <a:blip r:embed="rId2"/>
          <a:stretch>
            <a:fillRect/>
          </a:stretch>
        </p:blipFill>
        <p:spPr>
          <a:xfrm>
            <a:off x="8582603" y="358877"/>
            <a:ext cx="1100769" cy="360000"/>
          </a:xfrm>
          <a:prstGeom prst="rect">
            <a:avLst/>
          </a:prstGeom>
        </p:spPr>
      </p:pic>
      <p:sp>
        <p:nvSpPr>
          <p:cNvPr id="8" name="テキスト ボックス 7"/>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a:solidFill>
                  <a:schemeClr val="bg1"/>
                </a:solidFill>
                <a:latin typeface="游ゴシック" panose="020B0400000000000000" pitchFamily="50" charset="-128"/>
                <a:ea typeface="游ゴシック" panose="020B0400000000000000" pitchFamily="50" charset="-128"/>
              </a:rPr>
              <a:t>大阪府健康づくり推進条例第</a:t>
            </a:r>
            <a:r>
              <a:rPr lang="en-US" altLang="ja-JP" sz="1100" b="1" dirty="0">
                <a:solidFill>
                  <a:schemeClr val="bg1"/>
                </a:solidFill>
                <a:latin typeface="游ゴシック" panose="020B0400000000000000" pitchFamily="50" charset="-128"/>
                <a:ea typeface="游ゴシック" panose="020B0400000000000000" pitchFamily="50" charset="-128"/>
              </a:rPr>
              <a:t>19</a:t>
            </a:r>
            <a:r>
              <a:rPr lang="ja-JP" altLang="en-US" sz="1100" b="1" dirty="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a:solidFill>
                  <a:schemeClr val="bg1"/>
                </a:solidFill>
                <a:latin typeface="游ゴシック" panose="020B0400000000000000" pitchFamily="50" charset="-128"/>
                <a:ea typeface="游ゴシック" panose="020B0400000000000000" pitchFamily="50" charset="-128"/>
              </a:rPr>
              <a:t>〈</a:t>
            </a:r>
            <a:r>
              <a:rPr lang="ja-JP" altLang="en-US" sz="1100" b="1" dirty="0">
                <a:solidFill>
                  <a:schemeClr val="bg1"/>
                </a:solidFill>
                <a:latin typeface="游ゴシック" panose="020B0400000000000000" pitchFamily="50" charset="-128"/>
                <a:ea typeface="游ゴシック" panose="020B0400000000000000" pitchFamily="50" charset="-128"/>
              </a:rPr>
              <a:t>令和</a:t>
            </a:r>
            <a:r>
              <a:rPr lang="en-US" altLang="ja-JP" sz="1100" b="1" dirty="0">
                <a:solidFill>
                  <a:schemeClr val="bg1"/>
                </a:solidFill>
                <a:latin typeface="游ゴシック" panose="020B0400000000000000" pitchFamily="50" charset="-128"/>
                <a:ea typeface="游ゴシック" panose="020B0400000000000000" pitchFamily="50" charset="-128"/>
              </a:rPr>
              <a:t>5</a:t>
            </a:r>
            <a:r>
              <a:rPr lang="ja-JP" altLang="en-US" sz="1100" b="1" dirty="0">
                <a:solidFill>
                  <a:schemeClr val="bg1"/>
                </a:solidFill>
                <a:latin typeface="游ゴシック" panose="020B0400000000000000" pitchFamily="50" charset="-128"/>
                <a:ea typeface="游ゴシック" panose="020B0400000000000000" pitchFamily="50" charset="-128"/>
              </a:rPr>
              <a:t>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52418317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73000" y="878847"/>
            <a:ext cx="9360000" cy="583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3" name="正方形/長方形 12">
            <a:extLst>
              <a:ext uri="{FF2B5EF4-FFF2-40B4-BE49-F238E27FC236}">
                <a16:creationId xmlns:a16="http://schemas.microsoft.com/office/drawing/2014/main" id="{61AE0CBE-3210-41DD-A171-4385B749CD55}"/>
              </a:ext>
            </a:extLst>
          </p:cNvPr>
          <p:cNvSpPr/>
          <p:nvPr/>
        </p:nvSpPr>
        <p:spPr>
          <a:xfrm>
            <a:off x="0" y="0"/>
            <a:ext cx="9906000" cy="576000"/>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Meiryo UI" panose="020B0604030504040204" pitchFamily="50" charset="-128"/>
                <a:ea typeface="Meiryo UI" panose="020B0604030504040204" pitchFamily="50" charset="-128"/>
              </a:rPr>
              <a:t>１　健康的な食生活の実践と食に関する理解の促進</a:t>
            </a:r>
          </a:p>
        </p:txBody>
      </p:sp>
      <p:cxnSp>
        <p:nvCxnSpPr>
          <p:cNvPr id="6" name="直線コネクタ 5"/>
          <p:cNvCxnSpPr/>
          <p:nvPr/>
        </p:nvCxnSpPr>
        <p:spPr>
          <a:xfrm>
            <a:off x="9614647" y="1243661"/>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273201" y="652963"/>
            <a:ext cx="7404392" cy="432000"/>
          </a:xfrm>
          <a:prstGeom prst="rect">
            <a:avLst/>
          </a:prstGeom>
          <a:solidFill>
            <a:srgbClr val="002060"/>
          </a:solidFill>
        </p:spPr>
        <p:txBody>
          <a:bodyPr wrap="square" anchor="ctr">
            <a:sp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latin typeface="游ゴシック" panose="020B0400000000000000" pitchFamily="50" charset="-128"/>
                <a:ea typeface="游ゴシック" panose="020B0400000000000000" pitchFamily="50" charset="-128"/>
              </a:rPr>
              <a:t>（１）健康的な食生活の実践の促進　</a:t>
            </a:r>
            <a:r>
              <a:rPr kumimoji="1" lang="ja-JP" altLang="en-US" b="1" dirty="0">
                <a:solidFill>
                  <a:schemeClr val="bg1"/>
                </a:solidFill>
                <a:latin typeface="游ゴシック" panose="020B0400000000000000" pitchFamily="50" charset="-128"/>
                <a:ea typeface="游ゴシック" panose="020B0400000000000000" pitchFamily="50" charset="-128"/>
              </a:rPr>
              <a:t>計画Ｐ</a:t>
            </a:r>
            <a:r>
              <a:rPr kumimoji="1" lang="en-US" altLang="ja-JP" b="1" dirty="0">
                <a:solidFill>
                  <a:schemeClr val="bg1"/>
                </a:solidFill>
                <a:latin typeface="游ゴシック" panose="020B0400000000000000" pitchFamily="50" charset="-128"/>
                <a:ea typeface="游ゴシック" panose="020B0400000000000000" pitchFamily="50" charset="-128"/>
              </a:rPr>
              <a:t>31</a:t>
            </a:r>
          </a:p>
        </p:txBody>
      </p:sp>
      <p:sp>
        <p:nvSpPr>
          <p:cNvPr id="7" name="正方形/長方形 6"/>
          <p:cNvSpPr/>
          <p:nvPr/>
        </p:nvSpPr>
        <p:spPr>
          <a:xfrm>
            <a:off x="283299" y="1184342"/>
            <a:ext cx="2080235" cy="266996"/>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sp>
        <p:nvSpPr>
          <p:cNvPr id="14" name="Text Box 109" descr="生涯を通じて健やかな生活を送ることができるよう、栄養バランスのとれた食事、朝食や野菜摂取、食塩をとりすぎないこと、よく噛んで食べること、適正体重等の重要性を理解し、習慣的に実践します。" title="府民の行動目標"/>
          <p:cNvSpPr txBox="1">
            <a:spLocks noChangeArrowheads="1"/>
          </p:cNvSpPr>
          <p:nvPr/>
        </p:nvSpPr>
        <p:spPr bwMode="auto">
          <a:xfrm>
            <a:off x="372207" y="1504038"/>
            <a:ext cx="8640000" cy="462612"/>
          </a:xfrm>
          <a:prstGeom prst="rect">
            <a:avLst/>
          </a:prstGeom>
          <a:noFill/>
          <a:ln>
            <a:noFill/>
          </a:ln>
        </p:spPr>
        <p:txBody>
          <a:bodyPr rot="0" vert="horz" wrap="square" lIns="74295" tIns="8890" rIns="74295" bIns="8890" anchor="t" anchorCtr="0" upright="1">
            <a:noAutofit/>
          </a:bodyPr>
          <a:lstStyle/>
          <a:p>
            <a:pPr marL="139700" indent="-139700" algn="just">
              <a:lnSpc>
                <a:spcPts val="1700"/>
              </a:lnSpc>
              <a:spcAft>
                <a:spcPts val="0"/>
              </a:spcAft>
            </a:pPr>
            <a:r>
              <a:rPr lang="ja-JP" sz="1200" b="1" kern="100" dirty="0">
                <a:effectLst/>
                <a:latin typeface="+mn-ea"/>
                <a:cs typeface="Microsoft Himalaya" panose="01010100010101010101" pitchFamily="2" charset="0"/>
              </a:rPr>
              <a:t>▽生涯を通じて健やかな生活を送ることができるよう、栄養バランスのとれた食事、朝食や野菜摂取、食塩をとりすぎないこと、よく噛んで食べること、適正体重等の重要性を理解し、習慣的に実践します。</a:t>
            </a:r>
            <a:endParaRPr lang="ja-JP" sz="1100" b="1" kern="100" dirty="0">
              <a:effectLst/>
              <a:latin typeface="+mn-ea"/>
              <a:cs typeface="Microsoft Himalaya" panose="01010100010101010101" pitchFamily="2" charset="0"/>
            </a:endParaRPr>
          </a:p>
        </p:txBody>
      </p:sp>
      <p:graphicFrame>
        <p:nvGraphicFramePr>
          <p:cNvPr id="11" name="表 10"/>
          <p:cNvGraphicFramePr>
            <a:graphicFrameLocks noGrp="1"/>
          </p:cNvGraphicFramePr>
          <p:nvPr/>
        </p:nvGraphicFramePr>
        <p:xfrm>
          <a:off x="633000" y="1964073"/>
          <a:ext cx="8640000" cy="1429254"/>
        </p:xfrm>
        <a:graphic>
          <a:graphicData uri="http://schemas.openxmlformats.org/drawingml/2006/table">
            <a:tbl>
              <a:tblPr firstRow="1" bandRow="1">
                <a:tableStyleId>{5940675A-B579-460E-94D1-54222C63F5DA}</a:tableStyleId>
              </a:tblPr>
              <a:tblGrid>
                <a:gridCol w="551490">
                  <a:extLst>
                    <a:ext uri="{9D8B030D-6E8A-4147-A177-3AD203B41FA5}">
                      <a16:colId xmlns:a16="http://schemas.microsoft.com/office/drawing/2014/main" val="2915326736"/>
                    </a:ext>
                  </a:extLst>
                </a:gridCol>
                <a:gridCol w="1838297">
                  <a:extLst>
                    <a:ext uri="{9D8B030D-6E8A-4147-A177-3AD203B41FA5}">
                      <a16:colId xmlns:a16="http://schemas.microsoft.com/office/drawing/2014/main" val="2573364579"/>
                    </a:ext>
                  </a:extLst>
                </a:gridCol>
                <a:gridCol w="6250213">
                  <a:extLst>
                    <a:ext uri="{9D8B030D-6E8A-4147-A177-3AD203B41FA5}">
                      <a16:colId xmlns:a16="http://schemas.microsoft.com/office/drawing/2014/main" val="4073086637"/>
                    </a:ext>
                  </a:extLst>
                </a:gridCol>
              </a:tblGrid>
              <a:tr h="476418">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n-ea"/>
                          <a:ea typeface="+mn-ea"/>
                          <a:cs typeface="+mn-cs"/>
                        </a:rPr>
                        <a:t>ライフステ</a:t>
                      </a:r>
                      <a:r>
                        <a:rPr kumimoji="1" lang="ja-JP" altLang="en-US" sz="1200" b="1"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ー</a:t>
                      </a:r>
                      <a:r>
                        <a:rPr kumimoji="1" lang="ja-JP" altLang="en-US" sz="1200" b="1" i="0" u="none" strike="noStrike" kern="1200" cap="none" spc="0" normalizeH="0" baseline="0" noProof="0" dirty="0">
                          <a:ln>
                            <a:noFill/>
                          </a:ln>
                          <a:solidFill>
                            <a:prstClr val="white"/>
                          </a:solidFill>
                          <a:effectLst/>
                          <a:uLnTx/>
                          <a:uFillTx/>
                          <a:latin typeface="+mn-ea"/>
                          <a:ea typeface="+mn-ea"/>
                          <a:cs typeface="+mn-cs"/>
                        </a:rPr>
                        <a:t>ジに</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n-ea"/>
                          <a:ea typeface="+mn-ea"/>
                          <a:cs typeface="+mn-cs"/>
                        </a:rPr>
                        <a:t>応じた健康行動</a:t>
                      </a:r>
                    </a:p>
                  </a:txBody>
                  <a:tcPr marL="72000" marR="36000" marT="72000" marB="7200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a:txBody>
                    <a:bodyPr/>
                    <a:lstStyle/>
                    <a:p>
                      <a:pPr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乳幼児期～学齢期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just">
                        <a:lnSpc>
                          <a:spcPts val="1400"/>
                        </a:lnSpc>
                        <a:spcAft>
                          <a:spcPts val="0"/>
                        </a:spcAft>
                      </a:pPr>
                      <a:r>
                        <a:rPr lang="ja-JP" sz="1200" b="1" kern="100" dirty="0">
                          <a:solidFill>
                            <a:srgbClr val="000000"/>
                          </a:solidFill>
                          <a:effectLst/>
                          <a:latin typeface="+mn-ea"/>
                          <a:ea typeface="+mn-ea"/>
                          <a:cs typeface="Times New Roman" panose="02020603050405020304" pitchFamily="18" charset="0"/>
                        </a:rPr>
                        <a:t>食べることを楽しみ、栄養・食の大切さを学び、成長段階に応じて望ましい食習慣を</a:t>
                      </a:r>
                      <a:endParaRPr lang="en-US" altLang="ja-JP" sz="1200" b="1" kern="100" dirty="0">
                        <a:solidFill>
                          <a:srgbClr val="000000"/>
                        </a:solidFill>
                        <a:effectLst/>
                        <a:latin typeface="+mn-ea"/>
                        <a:ea typeface="+mn-ea"/>
                        <a:cs typeface="Times New Roman" panose="02020603050405020304" pitchFamily="18" charset="0"/>
                      </a:endParaRPr>
                    </a:p>
                    <a:p>
                      <a:pPr algn="just">
                        <a:lnSpc>
                          <a:spcPts val="1400"/>
                        </a:lnSpc>
                        <a:spcAft>
                          <a:spcPts val="0"/>
                        </a:spcAft>
                      </a:pPr>
                      <a:r>
                        <a:rPr lang="ja-JP" sz="1200" b="1" kern="100" dirty="0">
                          <a:solidFill>
                            <a:srgbClr val="000000"/>
                          </a:solidFill>
                          <a:effectLst/>
                          <a:latin typeface="+mn-ea"/>
                          <a:ea typeface="+mn-ea"/>
                          <a:cs typeface="Times New Roman" panose="02020603050405020304" pitchFamily="18" charset="0"/>
                        </a:rPr>
                        <a:t>身につけます。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63311713"/>
                  </a:ext>
                </a:extLst>
              </a:tr>
              <a:tr h="476418">
                <a:tc vMerge="1">
                  <a:txBody>
                    <a:bodyPr/>
                    <a:lstStyle/>
                    <a:p>
                      <a:pPr algn="ctr"/>
                      <a:endParaRPr kumimoji="1" lang="ja-JP" altLang="en-US" sz="1200" b="0" dirty="0">
                        <a:solidFill>
                          <a:schemeClr val="tx1"/>
                        </a:solidFill>
                        <a:latin typeface="+mn-ea"/>
                        <a:ea typeface="+mn-ea"/>
                      </a:endParaRPr>
                    </a:p>
                  </a:txBody>
                  <a:tcPr marL="72000" marR="36000" marT="72000" marB="72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99"/>
                    </a:solidFill>
                  </a:tcPr>
                </a:tc>
                <a:tc>
                  <a:txBody>
                    <a:bodyPr/>
                    <a:lstStyle/>
                    <a:p>
                      <a:pPr algn="ctr">
                        <a:lnSpc>
                          <a:spcPts val="1700"/>
                        </a:lnSpc>
                        <a:spcAft>
                          <a:spcPts val="0"/>
                        </a:spcAft>
                      </a:pPr>
                      <a:r>
                        <a:rPr lang="ja-JP" sz="1200" b="1" kern="100" dirty="0">
                          <a:effectLst/>
                          <a:latin typeface="+mn-ea"/>
                          <a:ea typeface="+mn-ea"/>
                          <a:cs typeface="Times New Roman" panose="02020603050405020304" pitchFamily="18" charset="0"/>
                        </a:rPr>
                        <a:t>青年期～成人期</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133350" indent="-133350" algn="just">
                        <a:lnSpc>
                          <a:spcPts val="1400"/>
                        </a:lnSpc>
                        <a:spcAft>
                          <a:spcPts val="0"/>
                        </a:spcAft>
                      </a:pPr>
                      <a:r>
                        <a:rPr lang="ja-JP" sz="1200" b="1" kern="100" dirty="0">
                          <a:solidFill>
                            <a:srgbClr val="000000"/>
                          </a:solidFill>
                          <a:effectLst/>
                          <a:latin typeface="+mn-ea"/>
                          <a:ea typeface="+mn-ea"/>
                          <a:cs typeface="Times New Roman" panose="02020603050405020304" pitchFamily="18" charset="0"/>
                        </a:rPr>
                        <a:t>自分のライフスタイルに合った健康的な食生活を実践します。</a:t>
                      </a:r>
                      <a:endParaRPr lang="ja-JP" sz="1200" b="1" kern="100" dirty="0">
                        <a:effectLst/>
                        <a:latin typeface="+mn-ea"/>
                        <a:ea typeface="+mn-ea"/>
                        <a:cs typeface="Times New Roman" panose="02020603050405020304" pitchFamily="18" charset="0"/>
                      </a:endParaRPr>
                    </a:p>
                    <a:p>
                      <a:pPr algn="just">
                        <a:lnSpc>
                          <a:spcPts val="1400"/>
                        </a:lnSpc>
                        <a:spcAft>
                          <a:spcPts val="0"/>
                        </a:spcAft>
                      </a:pPr>
                      <a:r>
                        <a:rPr lang="ja-JP" sz="1200" b="1" kern="100" dirty="0">
                          <a:solidFill>
                            <a:srgbClr val="000000"/>
                          </a:solidFill>
                          <a:effectLst/>
                          <a:latin typeface="+mn-ea"/>
                          <a:ea typeface="+mn-ea"/>
                          <a:cs typeface="Times New Roman" panose="02020603050405020304" pitchFamily="18" charset="0"/>
                        </a:rPr>
                        <a:t>生活習慣病の発症・重症化に留意し、健康的な食生活を実践・維持します。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70916915"/>
                  </a:ext>
                </a:extLst>
              </a:tr>
              <a:tr h="476418">
                <a:tc vMerge="1">
                  <a:txBody>
                    <a:bodyPr/>
                    <a:lstStyle/>
                    <a:p>
                      <a:pPr algn="ctr"/>
                      <a:endParaRPr kumimoji="1" lang="ja-JP" altLang="en-US" sz="1200" b="0" dirty="0">
                        <a:solidFill>
                          <a:schemeClr val="tx1"/>
                        </a:solidFill>
                        <a:latin typeface="+mn-ea"/>
                        <a:ea typeface="+mn-ea"/>
                      </a:endParaRPr>
                    </a:p>
                  </a:txBody>
                  <a:tcPr marL="72000" marR="36000" marT="72000" marB="72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99"/>
                    </a:solidFill>
                  </a:tcPr>
                </a:tc>
                <a:tc>
                  <a:txBody>
                    <a:bodyPr/>
                    <a:lstStyle/>
                    <a:p>
                      <a:pPr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高齢期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just">
                        <a:lnSpc>
                          <a:spcPts val="1400"/>
                        </a:lnSpc>
                        <a:spcAft>
                          <a:spcPts val="0"/>
                        </a:spcAft>
                      </a:pPr>
                      <a:r>
                        <a:rPr lang="ja-JP" sz="1200" b="1" kern="100" dirty="0">
                          <a:solidFill>
                            <a:srgbClr val="000000"/>
                          </a:solidFill>
                          <a:effectLst/>
                          <a:latin typeface="+mn-ea"/>
                          <a:ea typeface="+mn-ea"/>
                          <a:cs typeface="Times New Roman" panose="02020603050405020304" pitchFamily="18" charset="0"/>
                        </a:rPr>
                        <a:t>低栄養予防等、個々の健康状態に合った食生活を実践し、食を通じて豊かな生活を</a:t>
                      </a:r>
                      <a:endParaRPr lang="en-US" altLang="ja-JP" sz="1200" b="1" kern="100" dirty="0">
                        <a:solidFill>
                          <a:srgbClr val="000000"/>
                        </a:solidFill>
                        <a:effectLst/>
                        <a:latin typeface="+mn-ea"/>
                        <a:ea typeface="+mn-ea"/>
                        <a:cs typeface="Times New Roman" panose="02020603050405020304" pitchFamily="18" charset="0"/>
                      </a:endParaRPr>
                    </a:p>
                    <a:p>
                      <a:pPr algn="just">
                        <a:lnSpc>
                          <a:spcPts val="1400"/>
                        </a:lnSpc>
                        <a:spcAft>
                          <a:spcPts val="0"/>
                        </a:spcAft>
                      </a:pPr>
                      <a:r>
                        <a:rPr lang="ja-JP" sz="1200" b="1" kern="100" dirty="0">
                          <a:solidFill>
                            <a:srgbClr val="000000"/>
                          </a:solidFill>
                          <a:effectLst/>
                          <a:latin typeface="+mn-ea"/>
                          <a:ea typeface="+mn-ea"/>
                          <a:cs typeface="Times New Roman" panose="02020603050405020304" pitchFamily="18" charset="0"/>
                        </a:rPr>
                        <a:t>実現します。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76469417"/>
                  </a:ext>
                </a:extLst>
              </a:tr>
            </a:tbl>
          </a:graphicData>
        </a:graphic>
      </p:graphicFrame>
      <p:sp>
        <p:nvSpPr>
          <p:cNvPr id="16" name="Rectangle 1"/>
          <p:cNvSpPr>
            <a:spLocks noChangeArrowheads="1"/>
          </p:cNvSpPr>
          <p:nvPr/>
        </p:nvSpPr>
        <p:spPr bwMode="auto">
          <a:xfrm>
            <a:off x="283299" y="3457530"/>
            <a:ext cx="208338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n-ea"/>
                <a:cs typeface="Times New Roman" panose="02020603050405020304" pitchFamily="18" charset="0"/>
              </a:rPr>
              <a:t>【</a:t>
            </a:r>
            <a:r>
              <a:rPr kumimoji="0" lang="ja-JP" altLang="en-US" sz="1600" b="1" i="0" u="none" strike="noStrike" cap="none" normalizeH="0" baseline="0" dirty="0">
                <a:ln>
                  <a:noFill/>
                </a:ln>
                <a:solidFill>
                  <a:schemeClr val="tx1"/>
                </a:solidFill>
                <a:effectLst/>
                <a:latin typeface="+mn-ea"/>
                <a:cs typeface="Times New Roman" panose="02020603050405020304" pitchFamily="18" charset="0"/>
              </a:rPr>
              <a:t>取組みの目標</a:t>
            </a:r>
            <a:r>
              <a:rPr kumimoji="0" lang="en-US" altLang="ja-JP" sz="1600" b="1" i="0" u="none" strike="noStrike" cap="none" normalizeH="0" baseline="0" dirty="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n-ea"/>
            </a:endParaRPr>
          </a:p>
        </p:txBody>
      </p:sp>
      <p:graphicFrame>
        <p:nvGraphicFramePr>
          <p:cNvPr id="17" name="表 16"/>
          <p:cNvGraphicFramePr>
            <a:graphicFrameLocks noGrp="1"/>
          </p:cNvGraphicFramePr>
          <p:nvPr/>
        </p:nvGraphicFramePr>
        <p:xfrm>
          <a:off x="633001" y="3798377"/>
          <a:ext cx="8639999" cy="2288753"/>
        </p:xfrm>
        <a:graphic>
          <a:graphicData uri="http://schemas.openxmlformats.org/drawingml/2006/table">
            <a:tbl>
              <a:tblPr firstRow="1" firstCol="1" bandRow="1">
                <a:tableStyleId>{5C22544A-7EE6-4342-B048-85BDC9FD1C3A}</a:tableStyleId>
              </a:tblPr>
              <a:tblGrid>
                <a:gridCol w="266499">
                  <a:extLst>
                    <a:ext uri="{9D8B030D-6E8A-4147-A177-3AD203B41FA5}">
                      <a16:colId xmlns:a16="http://schemas.microsoft.com/office/drawing/2014/main" val="1668312672"/>
                    </a:ext>
                  </a:extLst>
                </a:gridCol>
                <a:gridCol w="1806318">
                  <a:extLst>
                    <a:ext uri="{9D8B030D-6E8A-4147-A177-3AD203B41FA5}">
                      <a16:colId xmlns:a16="http://schemas.microsoft.com/office/drawing/2014/main" val="2358818107"/>
                    </a:ext>
                  </a:extLst>
                </a:gridCol>
                <a:gridCol w="1120461">
                  <a:extLst>
                    <a:ext uri="{9D8B030D-6E8A-4147-A177-3AD203B41FA5}">
                      <a16:colId xmlns:a16="http://schemas.microsoft.com/office/drawing/2014/main" val="3106642344"/>
                    </a:ext>
                  </a:extLst>
                </a:gridCol>
                <a:gridCol w="1093298">
                  <a:extLst>
                    <a:ext uri="{9D8B030D-6E8A-4147-A177-3AD203B41FA5}">
                      <a16:colId xmlns:a16="http://schemas.microsoft.com/office/drawing/2014/main" val="2825566381"/>
                    </a:ext>
                  </a:extLst>
                </a:gridCol>
                <a:gridCol w="1352434">
                  <a:extLst>
                    <a:ext uri="{9D8B030D-6E8A-4147-A177-3AD203B41FA5}">
                      <a16:colId xmlns:a16="http://schemas.microsoft.com/office/drawing/2014/main" val="157304712"/>
                    </a:ext>
                  </a:extLst>
                </a:gridCol>
                <a:gridCol w="1549848">
                  <a:extLst>
                    <a:ext uri="{9D8B030D-6E8A-4147-A177-3AD203B41FA5}">
                      <a16:colId xmlns:a16="http://schemas.microsoft.com/office/drawing/2014/main" val="2441815434"/>
                    </a:ext>
                  </a:extLst>
                </a:gridCol>
                <a:gridCol w="1451141">
                  <a:extLst>
                    <a:ext uri="{9D8B030D-6E8A-4147-A177-3AD203B41FA5}">
                      <a16:colId xmlns:a16="http://schemas.microsoft.com/office/drawing/2014/main" val="2346217460"/>
                    </a:ext>
                  </a:extLst>
                </a:gridCol>
              </a:tblGrid>
              <a:tr h="216368">
                <a:tc>
                  <a:txBody>
                    <a:bodyPr/>
                    <a:lstStyle/>
                    <a:p>
                      <a:pPr algn="ctr" fontAlgn="auto">
                        <a:lnSpc>
                          <a:spcPts val="1600"/>
                        </a:lnSpc>
                        <a:spcAft>
                          <a:spcPts val="0"/>
                        </a:spcAft>
                      </a:pPr>
                      <a:r>
                        <a:rPr lang="en-US" sz="1200" b="1" dirty="0">
                          <a:effectLst/>
                          <a:latin typeface="游ゴシック" panose="020B0400000000000000" pitchFamily="50" charset="-128"/>
                          <a:ea typeface="游ゴシック" panose="020B0400000000000000" pitchFamily="50" charset="-128"/>
                        </a:rPr>
                        <a:t> </a:t>
                      </a: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gridSpan="3">
                  <a:txBody>
                    <a:bodyPr/>
                    <a:lstStyle/>
                    <a:p>
                      <a:pPr algn="ctr" fontAlgn="auto">
                        <a:lnSpc>
                          <a:spcPct val="100000"/>
                        </a:lnSpc>
                        <a:spcAft>
                          <a:spcPts val="0"/>
                        </a:spcAft>
                      </a:pPr>
                      <a:r>
                        <a:rPr lang="ja-JP" sz="1200" b="1" dirty="0">
                          <a:solidFill>
                            <a:schemeClr val="bg1"/>
                          </a:solidFill>
                          <a:effectLst/>
                          <a:latin typeface="游ゴシック" panose="020B0400000000000000" pitchFamily="50" charset="-128"/>
                          <a:ea typeface="游ゴシック" panose="020B0400000000000000" pitchFamily="50" charset="-128"/>
                        </a:rPr>
                        <a:t>個別目標</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auto">
                        <a:lnSpc>
                          <a:spcPct val="100000"/>
                        </a:lnSpc>
                        <a:spcAft>
                          <a:spcPts val="0"/>
                        </a:spcAft>
                      </a:pPr>
                      <a:r>
                        <a:rPr lang="ja-JP" altLang="en-US" sz="1200" b="1" dirty="0">
                          <a:solidFill>
                            <a:schemeClr val="bg1"/>
                          </a:solidFill>
                          <a:effectLst/>
                          <a:latin typeface="游ゴシック" panose="020B0400000000000000" pitchFamily="50" charset="-128"/>
                          <a:ea typeface="游ゴシック" panose="020B0400000000000000" pitchFamily="50" charset="-128"/>
                        </a:rPr>
                        <a:t>計画策定時</a:t>
                      </a:r>
                      <a:r>
                        <a:rPr lang="ja-JP" sz="1200" b="1" dirty="0">
                          <a:solidFill>
                            <a:schemeClr val="bg1"/>
                          </a:solidFill>
                          <a:effectLst/>
                          <a:latin typeface="游ゴシック" panose="020B0400000000000000" pitchFamily="50" charset="-128"/>
                          <a:ea typeface="游ゴシック" panose="020B0400000000000000" pitchFamily="50" charset="-128"/>
                        </a:rPr>
                        <a:t>の状況</a:t>
                      </a:r>
                      <a:endParaRPr lang="en-US" altLang="ja-JP" sz="1200" b="1" dirty="0">
                        <a:solidFill>
                          <a:schemeClr val="bg1"/>
                        </a:solidFill>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200" b="1" dirty="0">
                          <a:solidFill>
                            <a:schemeClr val="bg1"/>
                          </a:solidFill>
                          <a:effectLst/>
                          <a:latin typeface="游ゴシック" panose="020B0400000000000000" pitchFamily="50" charset="-128"/>
                          <a:ea typeface="游ゴシック" panose="020B0400000000000000" pitchFamily="50" charset="-128"/>
                        </a:rPr>
                        <a:t>現在の状況</a:t>
                      </a:r>
                      <a:endParaRPr lang="en-US" altLang="ja-JP" sz="1200" b="1" dirty="0">
                        <a:solidFill>
                          <a:schemeClr val="bg1"/>
                        </a:solidFill>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en-US" sz="1200" b="1" dirty="0">
                          <a:solidFill>
                            <a:schemeClr val="bg1"/>
                          </a:solidFill>
                          <a:effectLst/>
                          <a:latin typeface="游ゴシック" panose="020B0400000000000000" pitchFamily="50" charset="-128"/>
                          <a:ea typeface="游ゴシック" panose="020B0400000000000000" pitchFamily="50" charset="-128"/>
                        </a:rPr>
                        <a:t>2023</a:t>
                      </a:r>
                      <a:r>
                        <a:rPr lang="ja-JP" sz="1200" b="1" dirty="0">
                          <a:solidFill>
                            <a:schemeClr val="bg1"/>
                          </a:solidFill>
                          <a:effectLst/>
                          <a:latin typeface="游ゴシック" panose="020B0400000000000000" pitchFamily="50" charset="-128"/>
                          <a:ea typeface="游ゴシック" panose="020B0400000000000000" pitchFamily="50" charset="-128"/>
                        </a:rPr>
                        <a:t>年度の目標</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3657110930"/>
                  </a:ext>
                </a:extLst>
              </a:tr>
              <a:tr h="408910">
                <a:tc>
                  <a:txBody>
                    <a:bodyPr/>
                    <a:lstStyle/>
                    <a:p>
                      <a:pPr algn="ctr" fontAlgn="auto">
                        <a:lnSpc>
                          <a:spcPts val="1600"/>
                        </a:lnSpc>
                        <a:spcAft>
                          <a:spcPts val="0"/>
                        </a:spcAft>
                      </a:pPr>
                      <a:r>
                        <a:rPr lang="en-US" altLang="ja-JP" sz="1200" b="1" dirty="0">
                          <a:effectLst/>
                          <a:latin typeface="游ゴシック" panose="020B0400000000000000" pitchFamily="50" charset="-128"/>
                          <a:ea typeface="游ゴシック" panose="020B0400000000000000" pitchFamily="50" charset="-128"/>
                        </a:rPr>
                        <a:t>1</a:t>
                      </a: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gridSpan="3">
                  <a:txBody>
                    <a:bodyPr/>
                    <a:lstStyle/>
                    <a:p>
                      <a:pPr algn="l" fontAlgn="auto">
                        <a:lnSpc>
                          <a:spcPct val="100000"/>
                        </a:lnSpc>
                        <a:spcAft>
                          <a:spcPts val="0"/>
                        </a:spcAft>
                      </a:pPr>
                      <a:r>
                        <a:rPr lang="ja-JP"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栄養バランスのとれた食生活を実践する府民の割合の増加（主食・主菜・副菜を組み合わせた食事を</a:t>
                      </a:r>
                      <a:r>
                        <a:rPr lang="en-US" altLang="ja-JP" sz="1200" b="1" dirty="0">
                          <a:solidFill>
                            <a:schemeClr val="tx1"/>
                          </a:solidFill>
                          <a:effectLst/>
                          <a:latin typeface="游ゴシック" panose="020B0400000000000000" pitchFamily="50" charset="-128"/>
                          <a:ea typeface="游ゴシック" panose="020B0400000000000000" pitchFamily="50" charset="-128"/>
                          <a:cs typeface="HG丸ｺﾞｼｯｸM-PRO"/>
                        </a:rPr>
                        <a:t>1</a:t>
                      </a:r>
                      <a:r>
                        <a:rPr lang="ja-JP"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日</a:t>
                      </a:r>
                      <a:r>
                        <a:rPr lang="en-US" altLang="ja-JP" sz="1200" b="1" dirty="0">
                          <a:solidFill>
                            <a:schemeClr val="tx1"/>
                          </a:solidFill>
                          <a:effectLst/>
                          <a:latin typeface="游ゴシック" panose="020B0400000000000000" pitchFamily="50" charset="-128"/>
                          <a:ea typeface="游ゴシック" panose="020B0400000000000000" pitchFamily="50" charset="-128"/>
                          <a:cs typeface="HG丸ｺﾞｼｯｸM-PRO"/>
                        </a:rPr>
                        <a:t>2</a:t>
                      </a:r>
                      <a:r>
                        <a:rPr lang="ja-JP"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回以上ほぼ毎日食べている府民の割合）</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fontAlgn="auto">
                        <a:lnSpc>
                          <a:spcPct val="100000"/>
                        </a:lnSpc>
                        <a:spcAft>
                          <a:spcPts val="0"/>
                        </a:spcAft>
                      </a:pPr>
                      <a:r>
                        <a:rPr lang="en-US" sz="1200" b="1" dirty="0">
                          <a:solidFill>
                            <a:schemeClr val="tx1"/>
                          </a:solidFill>
                          <a:effectLst/>
                          <a:latin typeface="游ゴシック" panose="020B0400000000000000" pitchFamily="50" charset="-128"/>
                          <a:ea typeface="游ゴシック" panose="020B0400000000000000" pitchFamily="50" charset="-128"/>
                        </a:rPr>
                        <a:t>3</a:t>
                      </a:r>
                      <a:r>
                        <a:rPr lang="en-US" altLang="ja-JP" sz="1200" b="1" dirty="0">
                          <a:solidFill>
                            <a:schemeClr val="tx1"/>
                          </a:solidFill>
                          <a:effectLst/>
                          <a:latin typeface="游ゴシック" panose="020B0400000000000000" pitchFamily="50" charset="-128"/>
                          <a:ea typeface="游ゴシック" panose="020B0400000000000000" pitchFamily="50" charset="-128"/>
                        </a:rPr>
                        <a:t>4.6</a:t>
                      </a:r>
                      <a:r>
                        <a:rPr lang="ja-JP" sz="1200" b="1" dirty="0">
                          <a:solidFill>
                            <a:schemeClr val="tx1"/>
                          </a:solidFill>
                          <a:effectLst/>
                          <a:latin typeface="游ゴシック" panose="020B0400000000000000" pitchFamily="50" charset="-128"/>
                          <a:ea typeface="游ゴシック" panose="020B0400000000000000" pitchFamily="50" charset="-128"/>
                        </a:rPr>
                        <a:t>％</a:t>
                      </a:r>
                      <a:r>
                        <a:rPr lang="ja-JP"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200" b="1" dirty="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u="none" dirty="0">
                          <a:solidFill>
                            <a:schemeClr val="tx1"/>
                          </a:solidFill>
                          <a:effectLst/>
                          <a:latin typeface="游ゴシック" panose="020B0400000000000000" pitchFamily="50" charset="-128"/>
                          <a:ea typeface="游ゴシック" panose="020B0400000000000000" pitchFamily="50" charset="-128"/>
                          <a:cs typeface="HG丸ｺﾞｼｯｸM-PRO"/>
                        </a:rPr>
                        <a:t>49.6%</a:t>
                      </a:r>
                      <a:r>
                        <a:rPr lang="ja-JP" altLang="en-US" sz="1200" b="1" u="none"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200" b="1" u="none" dirty="0">
                          <a:solidFill>
                            <a:schemeClr val="tx1"/>
                          </a:solidFill>
                          <a:effectLst/>
                          <a:latin typeface="游ゴシック" panose="020B0400000000000000" pitchFamily="50" charset="-128"/>
                          <a:ea typeface="游ゴシック" panose="020B0400000000000000" pitchFamily="50" charset="-128"/>
                          <a:cs typeface="HG丸ｺﾞｼｯｸM-PRO"/>
                        </a:rPr>
                        <a:t>R4</a:t>
                      </a:r>
                      <a:r>
                        <a:rPr lang="ja-JP" altLang="en-US" sz="1200" b="1" u="none"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200" b="1" u="none"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a:solidFill>
                            <a:schemeClr val="tx1"/>
                          </a:solidFill>
                          <a:effectLst/>
                          <a:latin typeface="游ゴシック" panose="020B0400000000000000" pitchFamily="50" charset="-128"/>
                          <a:ea typeface="游ゴシック" panose="020B0400000000000000" pitchFamily="50" charset="-128"/>
                          <a:cs typeface="HG丸ｺﾞｼｯｸM-PRO"/>
                        </a:rPr>
                        <a:t>50%</a:t>
                      </a:r>
                      <a:r>
                        <a:rPr lang="ja-JP"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以上</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0734997"/>
                  </a:ext>
                </a:extLst>
              </a:tr>
              <a:tr h="243840">
                <a:tc rowSpan="3">
                  <a:txBody>
                    <a:bodyPr/>
                    <a:lstStyle/>
                    <a:p>
                      <a:pPr algn="ctr" fontAlgn="auto">
                        <a:lnSpc>
                          <a:spcPts val="1600"/>
                        </a:lnSpc>
                        <a:spcAft>
                          <a:spcPts val="0"/>
                        </a:spcAft>
                      </a:pPr>
                      <a:r>
                        <a:rPr lang="en-US" altLang="ja-JP" sz="1200" b="1" dirty="0">
                          <a:effectLst/>
                          <a:latin typeface="游ゴシック" panose="020B0400000000000000" pitchFamily="50" charset="-128"/>
                          <a:ea typeface="游ゴシック" panose="020B0400000000000000" pitchFamily="50" charset="-128"/>
                        </a:rPr>
                        <a:t>2</a:t>
                      </a: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rowSpan="3">
                  <a:txBody>
                    <a:bodyPr/>
                    <a:lstStyle/>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朝食を欠食する</a:t>
                      </a:r>
                      <a:endParaRPr kumimoji="1" lang="en-US" altLang="ja-JP" sz="1200" b="1" dirty="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府民の割合の減少</a:t>
                      </a:r>
                      <a:endParaRPr kumimoji="1" lang="en-US" altLang="ja-JP" sz="1200" b="1" dirty="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000" b="1" dirty="0">
                          <a:solidFill>
                            <a:schemeClr val="tx1"/>
                          </a:solidFill>
                          <a:latin typeface="游ゴシック" panose="020B0400000000000000" pitchFamily="50" charset="-128"/>
                          <a:ea typeface="游ゴシック" panose="020B0400000000000000" pitchFamily="50" charset="-128"/>
                        </a:rPr>
                        <a:t> 策定時：</a:t>
                      </a:r>
                      <a:r>
                        <a:rPr kumimoji="1" lang="en-US" altLang="ja-JP" sz="1000" b="1" dirty="0">
                          <a:solidFill>
                            <a:schemeClr val="tx1"/>
                          </a:solidFill>
                          <a:latin typeface="游ゴシック" panose="020B0400000000000000" pitchFamily="50" charset="-128"/>
                          <a:ea typeface="游ゴシック" panose="020B0400000000000000" pitchFamily="50" charset="-128"/>
                        </a:rPr>
                        <a:t>H25-27</a:t>
                      </a:r>
                      <a:r>
                        <a:rPr kumimoji="1" lang="ja-JP" altLang="en-US" sz="1000" b="1" dirty="0">
                          <a:solidFill>
                            <a:schemeClr val="tx1"/>
                          </a:solidFill>
                          <a:latin typeface="游ゴシック" panose="020B0400000000000000" pitchFamily="50" charset="-128"/>
                          <a:ea typeface="游ゴシック" panose="020B0400000000000000" pitchFamily="50" charset="-128"/>
                        </a:rPr>
                        <a:t>平均</a:t>
                      </a:r>
                      <a:endParaRPr kumimoji="1" lang="en-US" altLang="ja-JP" sz="1000" b="1" dirty="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000" b="1" dirty="0">
                          <a:solidFill>
                            <a:schemeClr val="tx1"/>
                          </a:solidFill>
                          <a:latin typeface="游ゴシック" panose="020B0400000000000000" pitchFamily="50" charset="-128"/>
                          <a:ea typeface="游ゴシック" panose="020B0400000000000000" pitchFamily="50" charset="-128"/>
                        </a:rPr>
                        <a:t> 現　在：</a:t>
                      </a:r>
                      <a:r>
                        <a:rPr kumimoji="1" lang="en-US" altLang="ja-JP" sz="1000" b="1" dirty="0">
                          <a:solidFill>
                            <a:schemeClr val="tx1"/>
                          </a:solidFill>
                          <a:latin typeface="游ゴシック" panose="020B0400000000000000" pitchFamily="50" charset="-128"/>
                          <a:ea typeface="游ゴシック" panose="020B0400000000000000" pitchFamily="50" charset="-128"/>
                        </a:rPr>
                        <a:t>H29-R1</a:t>
                      </a:r>
                      <a:r>
                        <a:rPr kumimoji="1" lang="ja-JP" altLang="en-US" sz="1000" b="1" dirty="0">
                          <a:solidFill>
                            <a:schemeClr val="tx1"/>
                          </a:solidFill>
                          <a:latin typeface="游ゴシック" panose="020B0400000000000000" pitchFamily="50" charset="-128"/>
                          <a:ea typeface="游ゴシック" panose="020B0400000000000000" pitchFamily="50" charset="-128"/>
                        </a:rPr>
                        <a:t>平均</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7</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14</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3.9%</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0%</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6321787"/>
                  </a:ext>
                </a:extLst>
              </a:tr>
              <a:tr h="243840">
                <a:tc vMerge="1">
                  <a:txBody>
                    <a:bodyPr/>
                    <a:lstStyle/>
                    <a:p>
                      <a:pPr algn="ctr" fontAlgn="auto">
                        <a:lnSpc>
                          <a:spcPts val="1600"/>
                        </a:lnSpc>
                        <a:spcAft>
                          <a:spcPts val="0"/>
                        </a:spcAft>
                      </a:pPr>
                      <a:endParaRPr lang="ja-JP" sz="1400" b="0" dirty="0">
                        <a:solidFill>
                          <a:srgbClr val="000000"/>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gridSpan="2">
                  <a:txBody>
                    <a:bodyPr/>
                    <a:lstStyle/>
                    <a:p>
                      <a:pPr algn="just">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15</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19</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16.4%</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5%</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以下</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85265228"/>
                  </a:ext>
                </a:extLst>
              </a:tr>
              <a:tr h="243840">
                <a:tc vMerge="1">
                  <a:txBody>
                    <a:bodyPr/>
                    <a:lstStyle/>
                    <a:p>
                      <a:pPr algn="ctr" fontAlgn="auto">
                        <a:lnSpc>
                          <a:spcPts val="1600"/>
                        </a:lnSpc>
                        <a:spcAft>
                          <a:spcPts val="0"/>
                        </a:spcAft>
                      </a:pPr>
                      <a:endParaRPr lang="ja-JP" sz="1400" b="0" dirty="0">
                        <a:solidFill>
                          <a:srgbClr val="000000"/>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vMerge="1">
                  <a:txBody>
                    <a:bodyPr/>
                    <a:lstStyle/>
                    <a:p>
                      <a:endParaRPr kumimoji="1" lang="ja-JP" altLang="en-US"/>
                    </a:p>
                  </a:txBody>
                  <a:tcPr/>
                </a:tc>
                <a:tc gridSpan="2">
                  <a:txBody>
                    <a:bodyPr/>
                    <a:lstStyle/>
                    <a:p>
                      <a:pPr algn="just">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30</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歳代</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25.2%</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24.8%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15%</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以下</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855021"/>
                  </a:ext>
                </a:extLst>
              </a:tr>
              <a:tr h="264075">
                <a:tc rowSpan="3">
                  <a:txBody>
                    <a:bodyPr/>
                    <a:lstStyle/>
                    <a:p>
                      <a:pPr algn="ctr" fontAlgn="auto">
                        <a:lnSpc>
                          <a:spcPts val="1600"/>
                        </a:lnSpc>
                        <a:spcAft>
                          <a:spcPts val="0"/>
                        </a:spcAft>
                      </a:pPr>
                      <a:r>
                        <a:rPr lang="en-US" altLang="ja-JP" sz="1200" b="1" dirty="0">
                          <a:solidFill>
                            <a:schemeClr val="bg1"/>
                          </a:solidFill>
                          <a:effectLst/>
                          <a:latin typeface="游ゴシック" panose="020B0400000000000000" pitchFamily="50" charset="-128"/>
                          <a:ea typeface="游ゴシック" panose="020B0400000000000000" pitchFamily="50" charset="-128"/>
                          <a:cs typeface="HG丸ｺﾞｼｯｸM-PRO"/>
                        </a:rPr>
                        <a:t>3</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rowSpan="3">
                  <a:txBody>
                    <a:bodyPr/>
                    <a:lstStyle/>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野菜摂取量の増加</a:t>
                      </a:r>
                      <a:endParaRPr kumimoji="1" lang="en-US" altLang="ja-JP" sz="1200" b="1" dirty="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zh-TW" altLang="en-US" sz="1000" b="1" dirty="0">
                          <a:solidFill>
                            <a:schemeClr val="tx1"/>
                          </a:solidFill>
                          <a:latin typeface="游ゴシック" panose="020B0400000000000000" pitchFamily="50" charset="-128"/>
                          <a:ea typeface="游ゴシック" panose="020B0400000000000000" pitchFamily="50" charset="-128"/>
                        </a:rPr>
                        <a:t> 策定時：</a:t>
                      </a:r>
                      <a:r>
                        <a:rPr kumimoji="1" lang="en-US" altLang="zh-TW" sz="1000" b="1" dirty="0">
                          <a:solidFill>
                            <a:schemeClr val="tx1"/>
                          </a:solidFill>
                          <a:latin typeface="游ゴシック" panose="020B0400000000000000" pitchFamily="50" charset="-128"/>
                          <a:ea typeface="游ゴシック" panose="020B0400000000000000" pitchFamily="50" charset="-128"/>
                        </a:rPr>
                        <a:t>H25-27</a:t>
                      </a:r>
                      <a:r>
                        <a:rPr kumimoji="1" lang="zh-TW" altLang="en-US" sz="1000" b="1" dirty="0">
                          <a:solidFill>
                            <a:schemeClr val="tx1"/>
                          </a:solidFill>
                          <a:latin typeface="游ゴシック" panose="020B0400000000000000" pitchFamily="50" charset="-128"/>
                          <a:ea typeface="游ゴシック" panose="020B0400000000000000" pitchFamily="50" charset="-128"/>
                        </a:rPr>
                        <a:t>平均</a:t>
                      </a:r>
                    </a:p>
                    <a:p>
                      <a:pPr>
                        <a:lnSpc>
                          <a:spcPct val="100000"/>
                        </a:lnSpc>
                      </a:pPr>
                      <a:r>
                        <a:rPr kumimoji="1" lang="zh-TW" altLang="en-US" sz="1000" b="1" dirty="0">
                          <a:solidFill>
                            <a:schemeClr val="tx1"/>
                          </a:solidFill>
                          <a:latin typeface="游ゴシック" panose="020B0400000000000000" pitchFamily="50" charset="-128"/>
                          <a:ea typeface="游ゴシック" panose="020B0400000000000000" pitchFamily="50" charset="-128"/>
                        </a:rPr>
                        <a:t> 現</a:t>
                      </a:r>
                      <a:r>
                        <a:rPr kumimoji="1" lang="ja-JP" altLang="en-US" sz="1000" b="1" dirty="0">
                          <a:solidFill>
                            <a:schemeClr val="tx1"/>
                          </a:solidFill>
                          <a:latin typeface="游ゴシック" panose="020B0400000000000000" pitchFamily="50" charset="-128"/>
                          <a:ea typeface="游ゴシック" panose="020B0400000000000000" pitchFamily="50" charset="-128"/>
                        </a:rPr>
                        <a:t>　</a:t>
                      </a:r>
                      <a:r>
                        <a:rPr kumimoji="1" lang="zh-TW" altLang="en-US" sz="1000" b="1" dirty="0">
                          <a:solidFill>
                            <a:schemeClr val="tx1"/>
                          </a:solidFill>
                          <a:latin typeface="游ゴシック" panose="020B0400000000000000" pitchFamily="50" charset="-128"/>
                          <a:ea typeface="游ゴシック" panose="020B0400000000000000" pitchFamily="50" charset="-128"/>
                        </a:rPr>
                        <a:t>在：</a:t>
                      </a:r>
                      <a:r>
                        <a:rPr kumimoji="1" lang="en-US" altLang="zh-TW" sz="1000" b="1" dirty="0">
                          <a:solidFill>
                            <a:schemeClr val="tx1"/>
                          </a:solidFill>
                          <a:latin typeface="游ゴシック" panose="020B0400000000000000" pitchFamily="50" charset="-128"/>
                          <a:ea typeface="游ゴシック" panose="020B0400000000000000" pitchFamily="50" charset="-128"/>
                        </a:rPr>
                        <a:t>H</a:t>
                      </a:r>
                      <a:r>
                        <a:rPr kumimoji="1" lang="en-US" altLang="ja-JP" sz="1000" b="1" dirty="0">
                          <a:solidFill>
                            <a:schemeClr val="tx1"/>
                          </a:solidFill>
                          <a:latin typeface="游ゴシック" panose="020B0400000000000000" pitchFamily="50" charset="-128"/>
                          <a:ea typeface="游ゴシック" panose="020B0400000000000000" pitchFamily="50" charset="-128"/>
                        </a:rPr>
                        <a:t>29-R1</a:t>
                      </a:r>
                      <a:r>
                        <a:rPr kumimoji="1" lang="zh-TW" altLang="en-US" sz="1000" b="1" dirty="0">
                          <a:solidFill>
                            <a:schemeClr val="tx1"/>
                          </a:solidFill>
                          <a:latin typeface="游ゴシック" panose="020B0400000000000000" pitchFamily="50" charset="-128"/>
                          <a:ea typeface="游ゴシック" panose="020B0400000000000000" pitchFamily="50" charset="-128"/>
                        </a:rPr>
                        <a:t>平均</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7</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14</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223g</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237</a:t>
                      </a:r>
                      <a:r>
                        <a:rPr lang="en-US" sz="1200" b="1" i="0" u="none" strike="noStrike" dirty="0">
                          <a:solidFill>
                            <a:schemeClr val="tx1"/>
                          </a:solidFill>
                          <a:effectLst/>
                          <a:latin typeface="游ゴシック" panose="020B0400000000000000" pitchFamily="50" charset="-128"/>
                          <a:ea typeface="游ゴシック" panose="020B0400000000000000" pitchFamily="50" charset="-128"/>
                        </a:rPr>
                        <a:t>ｇ</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300g</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5970246"/>
                  </a:ext>
                </a:extLst>
              </a:tr>
              <a:tr h="264075">
                <a:tc vMerge="1">
                  <a:txBody>
                    <a:bodyPr/>
                    <a:lstStyle/>
                    <a:p>
                      <a:endParaRPr kumimoji="1" lang="ja-JP" altLang="en-US"/>
                    </a:p>
                  </a:txBody>
                  <a:tcPr/>
                </a:tc>
                <a:tc vMerge="1">
                  <a:txBody>
                    <a:bodyPr/>
                    <a:lstStyle/>
                    <a:p>
                      <a:endParaRPr kumimoji="1" lang="ja-JP" altLang="en-US"/>
                    </a:p>
                  </a:txBody>
                  <a:tcPr/>
                </a:tc>
                <a:tc gridSpan="2">
                  <a:txBody>
                    <a:bodyPr/>
                    <a:lstStyle/>
                    <a:p>
                      <a:pPr algn="just">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15</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19</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216g</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sz="1200" b="1" i="0" u="none" strike="noStrike" dirty="0">
                          <a:solidFill>
                            <a:schemeClr val="tx1"/>
                          </a:solidFill>
                          <a:effectLst/>
                          <a:latin typeface="游ゴシック" panose="020B0400000000000000" pitchFamily="50" charset="-128"/>
                          <a:ea typeface="游ゴシック" panose="020B0400000000000000" pitchFamily="50" charset="-128"/>
                        </a:rPr>
                        <a:t>2</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59</a:t>
                      </a:r>
                      <a:r>
                        <a:rPr lang="en-US" sz="1200" b="1" i="0" u="none" strike="noStrike" dirty="0">
                          <a:solidFill>
                            <a:schemeClr val="tx1"/>
                          </a:solidFill>
                          <a:effectLst/>
                          <a:latin typeface="游ゴシック" panose="020B0400000000000000" pitchFamily="50" charset="-128"/>
                          <a:ea typeface="游ゴシック" panose="020B0400000000000000" pitchFamily="50" charset="-128"/>
                        </a:rPr>
                        <a:t>ｇ</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350g</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6896529"/>
                  </a:ext>
                </a:extLst>
              </a:tr>
              <a:tr h="264075">
                <a:tc vMerge="1">
                  <a:txBody>
                    <a:bodyPr/>
                    <a:lstStyle/>
                    <a:p>
                      <a:endParaRPr kumimoji="1" lang="ja-JP" altLang="en-US"/>
                    </a:p>
                  </a:txBody>
                  <a:tcPr/>
                </a:tc>
                <a:tc vMerge="1">
                  <a:txBody>
                    <a:bodyPr/>
                    <a:lstStyle/>
                    <a:p>
                      <a:endParaRPr kumimoji="1" lang="ja-JP" altLang="en-US"/>
                    </a:p>
                  </a:txBody>
                  <a:tcPr/>
                </a:tc>
                <a:tc gridSpan="2">
                  <a:txBody>
                    <a:bodyPr/>
                    <a:lstStyle/>
                    <a:p>
                      <a:pPr algn="just">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歳以上</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269g</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sz="1200" b="1" i="0" u="none" strike="noStrike" dirty="0">
                          <a:solidFill>
                            <a:schemeClr val="tx1"/>
                          </a:solidFill>
                          <a:effectLst/>
                          <a:latin typeface="游ゴシック" panose="020B0400000000000000" pitchFamily="50" charset="-128"/>
                          <a:ea typeface="游ゴシック" panose="020B0400000000000000" pitchFamily="50" charset="-128"/>
                        </a:rPr>
                        <a:t>25</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6</a:t>
                      </a:r>
                      <a:r>
                        <a:rPr lang="en-US" sz="1200" b="1" i="0" u="none" strike="noStrike" dirty="0">
                          <a:solidFill>
                            <a:schemeClr val="tx1"/>
                          </a:solidFill>
                          <a:effectLst/>
                          <a:latin typeface="游ゴシック" panose="020B0400000000000000" pitchFamily="50" charset="-128"/>
                          <a:ea typeface="游ゴシック" panose="020B0400000000000000" pitchFamily="50" charset="-128"/>
                        </a:rPr>
                        <a:t>ｇ</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350g</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7007879"/>
                  </a:ext>
                </a:extLst>
              </a:tr>
            </a:tbl>
          </a:graphicData>
        </a:graphic>
      </p:graphicFrame>
      <p:sp>
        <p:nvSpPr>
          <p:cNvPr id="18" name="正方形/長方形 17"/>
          <p:cNvSpPr/>
          <p:nvPr/>
        </p:nvSpPr>
        <p:spPr>
          <a:xfrm>
            <a:off x="646561" y="6103349"/>
            <a:ext cx="8565886" cy="415498"/>
          </a:xfrm>
          <a:prstGeom prst="rect">
            <a:avLst/>
          </a:prstGeom>
        </p:spPr>
        <p:txBody>
          <a:bodyPr wrap="square">
            <a:spAutoFit/>
          </a:bodyPr>
          <a:lstStyle/>
          <a:p>
            <a:pPr>
              <a:spcAft>
                <a:spcPts val="0"/>
              </a:spcAft>
            </a:pPr>
            <a:r>
              <a:rPr lang="en-US" altLang="ja-JP" sz="1050" kern="100" dirty="0">
                <a:latin typeface="+mn-ea"/>
                <a:cs typeface="Times New Roman" panose="02020603050405020304" pitchFamily="18" charset="0"/>
              </a:rPr>
              <a:t>1</a:t>
            </a:r>
            <a:r>
              <a:rPr lang="ja-JP" altLang="en-US" sz="1050" kern="100" dirty="0">
                <a:latin typeface="+mn-ea"/>
                <a:cs typeface="Times New Roman" panose="02020603050405020304" pitchFamily="18" charset="0"/>
              </a:rPr>
              <a:t>：</a:t>
            </a:r>
            <a:r>
              <a:rPr lang="ja-JP" altLang="ja-JP" sz="1050" kern="100" dirty="0">
                <a:latin typeface="+mn-ea"/>
                <a:cs typeface="Times New Roman" panose="02020603050405020304" pitchFamily="18" charset="0"/>
              </a:rPr>
              <a:t>「お口の健康」と「食育」に関するアンケート（大阪府）</a:t>
            </a:r>
            <a:r>
              <a:rPr lang="en-US" altLang="ja-JP" sz="1050" kern="100" dirty="0">
                <a:latin typeface="+mn-ea"/>
                <a:cs typeface="Times New Roman" panose="02020603050405020304" pitchFamily="18" charset="0"/>
              </a:rPr>
              <a:t>/</a:t>
            </a:r>
            <a:r>
              <a:rPr lang="ja-JP" altLang="en-US" sz="1050" kern="100" dirty="0">
                <a:latin typeface="+mn-ea"/>
                <a:cs typeface="Times New Roman" panose="02020603050405020304" pitchFamily="18" charset="0"/>
              </a:rPr>
              <a:t>健康に関する意識調査（大阪府）（計画策定時</a:t>
            </a:r>
            <a:r>
              <a:rPr lang="en-US" altLang="ja-JP" sz="1050" kern="100" dirty="0">
                <a:latin typeface="+mn-ea"/>
                <a:cs typeface="Times New Roman" panose="02020603050405020304" pitchFamily="18" charset="0"/>
              </a:rPr>
              <a:t>/</a:t>
            </a:r>
            <a:r>
              <a:rPr lang="ja-JP" altLang="en-US" sz="1050" kern="100" dirty="0">
                <a:latin typeface="+mn-ea"/>
                <a:cs typeface="Times New Roman" panose="02020603050405020304" pitchFamily="18" charset="0"/>
              </a:rPr>
              <a:t>現在）　　</a:t>
            </a:r>
            <a:endParaRPr lang="en-US" altLang="ja-JP" sz="1050" kern="100" dirty="0">
              <a:latin typeface="+mn-ea"/>
              <a:cs typeface="Times New Roman" panose="02020603050405020304" pitchFamily="18" charset="0"/>
            </a:endParaRPr>
          </a:p>
          <a:p>
            <a:pPr>
              <a:spcAft>
                <a:spcPts val="0"/>
              </a:spcAft>
            </a:pPr>
            <a:r>
              <a:rPr lang="en-US" altLang="ja-JP" sz="1050" kern="100" dirty="0">
                <a:latin typeface="+mn-ea"/>
                <a:cs typeface="Times New Roman" panose="02020603050405020304" pitchFamily="18" charset="0"/>
              </a:rPr>
              <a:t>2</a:t>
            </a:r>
            <a:r>
              <a:rPr lang="ja-JP" altLang="en-US" sz="1050" kern="100" dirty="0">
                <a:latin typeface="+mn-ea"/>
                <a:cs typeface="Times New Roman" panose="02020603050405020304" pitchFamily="18" charset="0"/>
              </a:rPr>
              <a:t>･</a:t>
            </a:r>
            <a:r>
              <a:rPr lang="en-US" altLang="ja-JP" sz="1050" kern="100" dirty="0">
                <a:latin typeface="+mn-ea"/>
                <a:cs typeface="Times New Roman" panose="02020603050405020304" pitchFamily="18" charset="0"/>
              </a:rPr>
              <a:t>3</a:t>
            </a:r>
            <a:r>
              <a:rPr lang="ja-JP" altLang="en-US" sz="1050" kern="100" dirty="0">
                <a:latin typeface="+mn-ea"/>
                <a:cs typeface="Times New Roman" panose="02020603050405020304" pitchFamily="18" charset="0"/>
              </a:rPr>
              <a:t>：</a:t>
            </a:r>
            <a:r>
              <a:rPr lang="ja-JP" altLang="ja-JP" sz="1050" kern="100" dirty="0">
                <a:latin typeface="+mn-ea"/>
                <a:cs typeface="Times New Roman" panose="02020603050405020304" pitchFamily="18" charset="0"/>
              </a:rPr>
              <a:t>国民健康・栄養調査（厚生労働省）</a:t>
            </a:r>
            <a:endParaRPr lang="en-US" altLang="ja-JP" sz="1050" kern="100" dirty="0">
              <a:latin typeface="+mn-ea"/>
              <a:cs typeface="Times New Roman" panose="02020603050405020304" pitchFamily="18" charset="0"/>
            </a:endParaRPr>
          </a:p>
        </p:txBody>
      </p:sp>
      <p:sp>
        <p:nvSpPr>
          <p:cNvPr id="15" name="スライド番号プレースホルダー 1">
            <a:extLst>
              <a:ext uri="{FF2B5EF4-FFF2-40B4-BE49-F238E27FC236}">
                <a16:creationId xmlns:a16="http://schemas.microsoft.com/office/drawing/2014/main" id="{D2C7133D-1B17-421F-81DC-C984BFBE67B3}"/>
              </a:ext>
            </a:extLst>
          </p:cNvPr>
          <p:cNvSpPr>
            <a:spLocks noGrp="1"/>
          </p:cNvSpPr>
          <p:nvPr>
            <p:ph type="sldNum" sz="quarter" idx="12"/>
          </p:nvPr>
        </p:nvSpPr>
        <p:spPr>
          <a:xfrm>
            <a:off x="9181750" y="6583675"/>
            <a:ext cx="720000" cy="216000"/>
          </a:xfrm>
        </p:spPr>
        <p:txBody>
          <a:bodyPr/>
          <a:lstStyle/>
          <a:p>
            <a:fld id="{4D1D0668-0C6C-4C7F-AAAF-C0078F4BF5F6}" type="slidenum">
              <a:rPr kumimoji="1" lang="ja-JP" altLang="en-US" smtClean="0"/>
              <a:t>62</a:t>
            </a:fld>
            <a:endParaRPr kumimoji="1" lang="ja-JP" altLang="en-US"/>
          </a:p>
        </p:txBody>
      </p:sp>
    </p:spTree>
    <p:extLst>
      <p:ext uri="{BB962C8B-B14F-4D97-AF65-F5344CB8AC3E}">
        <p14:creationId xmlns:p14="http://schemas.microsoft.com/office/powerpoint/2010/main" val="78718809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86437" y="227527"/>
            <a:ext cx="9360000" cy="651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638472" y="3814681"/>
            <a:ext cx="8722062" cy="1015663"/>
          </a:xfrm>
          <a:prstGeom prst="rect">
            <a:avLst/>
          </a:prstGeom>
        </p:spPr>
        <p:txBody>
          <a:bodyPr wrap="square">
            <a:spAutoFit/>
          </a:bodyPr>
          <a:lstStyle/>
          <a:p>
            <a:pPr algn="just">
              <a:spcAft>
                <a:spcPts val="0"/>
              </a:spcAft>
            </a:pPr>
            <a:r>
              <a:rPr lang="ja-JP" altLang="en-US" sz="1000" kern="100" dirty="0">
                <a:latin typeface="+mn-ea"/>
                <a:cs typeface="Times New Roman" panose="02020603050405020304" pitchFamily="18" charset="0"/>
              </a:rPr>
              <a:t>４ </a:t>
            </a:r>
            <a:r>
              <a:rPr lang="ja-JP" altLang="ja-JP" sz="1000" kern="100" dirty="0">
                <a:latin typeface="+mn-ea"/>
                <a:cs typeface="Times New Roman" panose="02020603050405020304" pitchFamily="18" charset="0"/>
              </a:rPr>
              <a:t>国民健康・栄養調査（厚生労働省）</a:t>
            </a:r>
            <a:endParaRPr lang="en-US" altLang="ja-JP" sz="1000" kern="100" dirty="0">
              <a:latin typeface="+mn-ea"/>
              <a:cs typeface="Times New Roman" panose="02020603050405020304" pitchFamily="18" charset="0"/>
            </a:endParaRPr>
          </a:p>
          <a:p>
            <a:pPr algn="just">
              <a:spcAft>
                <a:spcPts val="0"/>
              </a:spcAft>
            </a:pPr>
            <a:r>
              <a:rPr lang="ja-JP" altLang="en-US" sz="1000" kern="100" dirty="0">
                <a:latin typeface="+mn-ea"/>
                <a:cs typeface="Times New Roman" panose="02020603050405020304" pitchFamily="18" charset="0"/>
              </a:rPr>
              <a:t>５ 大阪版健康・栄養調査（大阪府）</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健康に関する意識調査（大阪府）（計画策定時</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現在）</a:t>
            </a:r>
          </a:p>
          <a:p>
            <a:pPr algn="just">
              <a:spcAft>
                <a:spcPts val="0"/>
              </a:spcAft>
            </a:pPr>
            <a:r>
              <a:rPr lang="ja-JP" altLang="en-US" sz="1000" kern="100" dirty="0">
                <a:latin typeface="+mn-ea"/>
                <a:cs typeface="Times New Roman" panose="02020603050405020304" pitchFamily="18" charset="0"/>
              </a:rPr>
              <a:t>６ 大阪府教育庁調べ</a:t>
            </a:r>
          </a:p>
          <a:p>
            <a:pPr algn="just">
              <a:spcAft>
                <a:spcPts val="0"/>
              </a:spcAft>
            </a:pPr>
            <a:r>
              <a:rPr lang="ja-JP" altLang="en-US" sz="1000" kern="100" dirty="0">
                <a:latin typeface="+mn-ea"/>
                <a:cs typeface="Times New Roman" panose="02020603050405020304" pitchFamily="18" charset="0"/>
              </a:rPr>
              <a:t>７ 大阪ヘルシー外食推進協議会調べ、大阪府健康医療部健康推進室調べ</a:t>
            </a:r>
          </a:p>
          <a:p>
            <a:pPr algn="just">
              <a:spcAft>
                <a:spcPts val="0"/>
              </a:spcAft>
            </a:pPr>
            <a:r>
              <a:rPr lang="ja-JP" altLang="en-US" sz="1000" kern="100" dirty="0">
                <a:latin typeface="+mn-ea"/>
                <a:cs typeface="Times New Roman" panose="02020603050405020304" pitchFamily="18" charset="0"/>
              </a:rPr>
              <a:t>８家族共食   大阪版健康・栄養調査（大阪府）</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健康に関する意識調査（大阪府）（計画策定時</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現在）</a:t>
            </a:r>
            <a:endParaRPr lang="en-US" altLang="ja-JP" sz="1000" kern="100" dirty="0">
              <a:latin typeface="+mn-ea"/>
              <a:cs typeface="Times New Roman" panose="02020603050405020304" pitchFamily="18" charset="0"/>
            </a:endParaRPr>
          </a:p>
          <a:p>
            <a:pPr algn="just">
              <a:spcAft>
                <a:spcPts val="0"/>
              </a:spcAft>
            </a:pPr>
            <a:r>
              <a:rPr lang="ja-JP" altLang="en-US" sz="1000" kern="100" dirty="0">
                <a:latin typeface="+mn-ea"/>
                <a:cs typeface="Times New Roman" panose="02020603050405020304" pitchFamily="18" charset="0"/>
              </a:rPr>
              <a:t>　地域共食 「お口の健康」と「食育」に関するアンケート（大阪府）</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健康に関する意識調査（大阪府）（計画策定時</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現在）</a:t>
            </a:r>
            <a:endParaRPr lang="en-US" altLang="ja-JP" sz="1000" kern="100" dirty="0">
              <a:latin typeface="+mn-ea"/>
              <a:cs typeface="Times New Roman" panose="02020603050405020304" pitchFamily="18" charset="0"/>
            </a:endParaRPr>
          </a:p>
        </p:txBody>
      </p:sp>
      <p:cxnSp>
        <p:nvCxnSpPr>
          <p:cNvPr id="6" name="直線コネクタ 5"/>
          <p:cNvCxnSpPr/>
          <p:nvPr/>
        </p:nvCxnSpPr>
        <p:spPr>
          <a:xfrm>
            <a:off x="9614647" y="1243661"/>
            <a:ext cx="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7" name="表 6"/>
          <p:cNvGraphicFramePr>
            <a:graphicFrameLocks noGrp="1"/>
          </p:cNvGraphicFramePr>
          <p:nvPr/>
        </p:nvGraphicFramePr>
        <p:xfrm>
          <a:off x="633000" y="385478"/>
          <a:ext cx="8640000" cy="3401010"/>
        </p:xfrm>
        <a:graphic>
          <a:graphicData uri="http://schemas.openxmlformats.org/drawingml/2006/table">
            <a:tbl>
              <a:tblPr firstRow="1" firstCol="1" bandRow="1">
                <a:tableStyleId>{5C22544A-7EE6-4342-B048-85BDC9FD1C3A}</a:tableStyleId>
              </a:tblPr>
              <a:tblGrid>
                <a:gridCol w="266499">
                  <a:extLst>
                    <a:ext uri="{9D8B030D-6E8A-4147-A177-3AD203B41FA5}">
                      <a16:colId xmlns:a16="http://schemas.microsoft.com/office/drawing/2014/main" val="20000"/>
                    </a:ext>
                  </a:extLst>
                </a:gridCol>
                <a:gridCol w="1806318">
                  <a:extLst>
                    <a:ext uri="{9D8B030D-6E8A-4147-A177-3AD203B41FA5}">
                      <a16:colId xmlns:a16="http://schemas.microsoft.com/office/drawing/2014/main" val="20001"/>
                    </a:ext>
                  </a:extLst>
                </a:gridCol>
                <a:gridCol w="1296985">
                  <a:extLst>
                    <a:ext uri="{9D8B030D-6E8A-4147-A177-3AD203B41FA5}">
                      <a16:colId xmlns:a16="http://schemas.microsoft.com/office/drawing/2014/main" val="2382597531"/>
                    </a:ext>
                  </a:extLst>
                </a:gridCol>
                <a:gridCol w="916775">
                  <a:extLst>
                    <a:ext uri="{9D8B030D-6E8A-4147-A177-3AD203B41FA5}">
                      <a16:colId xmlns:a16="http://schemas.microsoft.com/office/drawing/2014/main" val="1518054483"/>
                    </a:ext>
                  </a:extLst>
                </a:gridCol>
                <a:gridCol w="1451141">
                  <a:extLst>
                    <a:ext uri="{9D8B030D-6E8A-4147-A177-3AD203B41FA5}">
                      <a16:colId xmlns:a16="http://schemas.microsoft.com/office/drawing/2014/main" val="20003"/>
                    </a:ext>
                  </a:extLst>
                </a:gridCol>
                <a:gridCol w="1451141">
                  <a:extLst>
                    <a:ext uri="{9D8B030D-6E8A-4147-A177-3AD203B41FA5}">
                      <a16:colId xmlns:a16="http://schemas.microsoft.com/office/drawing/2014/main" val="2204503950"/>
                    </a:ext>
                  </a:extLst>
                </a:gridCol>
                <a:gridCol w="1451141">
                  <a:extLst>
                    <a:ext uri="{9D8B030D-6E8A-4147-A177-3AD203B41FA5}">
                      <a16:colId xmlns:a16="http://schemas.microsoft.com/office/drawing/2014/main" val="20004"/>
                    </a:ext>
                  </a:extLst>
                </a:gridCol>
              </a:tblGrid>
              <a:tr h="208752">
                <a:tc>
                  <a:txBody>
                    <a:bodyPr/>
                    <a:lstStyle/>
                    <a:p>
                      <a:pPr algn="ctr" fontAlgn="auto">
                        <a:lnSpc>
                          <a:spcPts val="1600"/>
                        </a:lnSpc>
                        <a:spcAft>
                          <a:spcPts val="0"/>
                        </a:spcAft>
                      </a:pPr>
                      <a:r>
                        <a:rPr lang="en-US" sz="1200" b="1" dirty="0">
                          <a:solidFill>
                            <a:schemeClr val="tx1"/>
                          </a:solidFill>
                          <a:effectLst/>
                          <a:latin typeface="游ゴシック" panose="020B0400000000000000" pitchFamily="50" charset="-128"/>
                          <a:ea typeface="游ゴシック" panose="020B0400000000000000" pitchFamily="50" charset="-128"/>
                        </a:rPr>
                        <a:t> </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gridSpan="3">
                  <a:txBody>
                    <a:bodyPr/>
                    <a:lstStyle/>
                    <a:p>
                      <a:pPr algn="ctr" fontAlgn="auto">
                        <a:lnSpc>
                          <a:spcPct val="100000"/>
                        </a:lnSpc>
                        <a:spcAft>
                          <a:spcPts val="0"/>
                        </a:spcAft>
                      </a:pPr>
                      <a:r>
                        <a:rPr lang="ja-JP" sz="1200" b="1" dirty="0">
                          <a:solidFill>
                            <a:schemeClr val="bg1"/>
                          </a:solidFill>
                          <a:effectLst/>
                          <a:latin typeface="游ゴシック" panose="020B0400000000000000" pitchFamily="50" charset="-128"/>
                          <a:ea typeface="游ゴシック" panose="020B0400000000000000" pitchFamily="50" charset="-128"/>
                        </a:rPr>
                        <a:t>個別目標</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auto">
                        <a:lnSpc>
                          <a:spcPct val="100000"/>
                        </a:lnSpc>
                        <a:spcAft>
                          <a:spcPts val="0"/>
                        </a:spcAft>
                      </a:pPr>
                      <a:r>
                        <a:rPr lang="ja-JP" altLang="en-US" sz="1200" b="1" dirty="0">
                          <a:solidFill>
                            <a:schemeClr val="bg1"/>
                          </a:solidFill>
                          <a:effectLst/>
                          <a:latin typeface="游ゴシック" panose="020B0400000000000000" pitchFamily="50" charset="-128"/>
                          <a:ea typeface="游ゴシック" panose="020B0400000000000000" pitchFamily="50" charset="-128"/>
                        </a:rPr>
                        <a:t>計画策定時</a:t>
                      </a:r>
                      <a:r>
                        <a:rPr lang="ja-JP" sz="1200" b="1" dirty="0">
                          <a:solidFill>
                            <a:schemeClr val="bg1"/>
                          </a:solidFill>
                          <a:effectLst/>
                          <a:latin typeface="游ゴシック" panose="020B0400000000000000" pitchFamily="50" charset="-128"/>
                          <a:ea typeface="游ゴシック" panose="020B0400000000000000" pitchFamily="50" charset="-128"/>
                        </a:rPr>
                        <a:t>の状況</a:t>
                      </a:r>
                      <a:endParaRPr lang="en-US" altLang="ja-JP" sz="1200" b="1" dirty="0">
                        <a:solidFill>
                          <a:schemeClr val="bg1"/>
                        </a:solidFill>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200" b="1" dirty="0">
                          <a:solidFill>
                            <a:schemeClr val="bg1"/>
                          </a:solidFill>
                          <a:effectLst/>
                          <a:latin typeface="游ゴシック" panose="020B0400000000000000" pitchFamily="50" charset="-128"/>
                          <a:ea typeface="游ゴシック" panose="020B0400000000000000" pitchFamily="50" charset="-128"/>
                        </a:rPr>
                        <a:t>現在の状況</a:t>
                      </a:r>
                      <a:endParaRPr lang="en-US" altLang="ja-JP" sz="1200" b="1" dirty="0">
                        <a:solidFill>
                          <a:schemeClr val="bg1"/>
                        </a:solidFill>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en-US" sz="1200" b="1" dirty="0">
                          <a:solidFill>
                            <a:schemeClr val="bg1"/>
                          </a:solidFill>
                          <a:effectLst/>
                          <a:latin typeface="游ゴシック" panose="020B0400000000000000" pitchFamily="50" charset="-128"/>
                          <a:ea typeface="游ゴシック" panose="020B0400000000000000" pitchFamily="50" charset="-128"/>
                        </a:rPr>
                        <a:t>2023</a:t>
                      </a:r>
                      <a:r>
                        <a:rPr lang="ja-JP" sz="1200" b="1" dirty="0">
                          <a:solidFill>
                            <a:schemeClr val="bg1"/>
                          </a:solidFill>
                          <a:effectLst/>
                          <a:latin typeface="游ゴシック" panose="020B0400000000000000" pitchFamily="50" charset="-128"/>
                          <a:ea typeface="游ゴシック" panose="020B0400000000000000" pitchFamily="50" charset="-128"/>
                        </a:rPr>
                        <a:t>年度の目標</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470514">
                <a:tc>
                  <a:txBody>
                    <a:bodyPr/>
                    <a:lstStyle/>
                    <a:p>
                      <a:pPr algn="ctr" fontAlgn="auto">
                        <a:lnSpc>
                          <a:spcPts val="1600"/>
                        </a:lnSpc>
                        <a:spcAft>
                          <a:spcPts val="0"/>
                        </a:spcAft>
                      </a:pPr>
                      <a:r>
                        <a:rPr lang="ja-JP" altLang="en-US" sz="1200" b="1" dirty="0">
                          <a:solidFill>
                            <a:schemeClr val="bg1"/>
                          </a:solidFill>
                          <a:effectLst/>
                          <a:latin typeface="游ゴシック" panose="020B0400000000000000" pitchFamily="50" charset="-128"/>
                          <a:ea typeface="游ゴシック" panose="020B0400000000000000" pitchFamily="50" charset="-128"/>
                          <a:cs typeface="HG丸ｺﾞｼｯｸM-PRO"/>
                        </a:rPr>
                        <a:t>４</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食塩摂取量の減少</a:t>
                      </a:r>
                      <a:endParaRPr kumimoji="1" lang="en-US" altLang="ja-JP" sz="1200" b="1" dirty="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zh-TW" altLang="en-US" sz="1000" b="1" dirty="0">
                          <a:solidFill>
                            <a:schemeClr val="tx1"/>
                          </a:solidFill>
                          <a:latin typeface="游ゴシック" panose="020B0400000000000000" pitchFamily="50" charset="-128"/>
                          <a:ea typeface="游ゴシック" panose="020B0400000000000000" pitchFamily="50" charset="-128"/>
                        </a:rPr>
                        <a:t> </a:t>
                      </a:r>
                      <a:r>
                        <a:rPr kumimoji="1" lang="zh-TW" altLang="en-US" sz="1000" b="1" baseline="0" dirty="0">
                          <a:solidFill>
                            <a:schemeClr val="tx1"/>
                          </a:solidFill>
                          <a:latin typeface="游ゴシック" panose="020B0400000000000000" pitchFamily="50" charset="-128"/>
                          <a:ea typeface="游ゴシック" panose="020B0400000000000000" pitchFamily="50" charset="-128"/>
                        </a:rPr>
                        <a:t> </a:t>
                      </a:r>
                      <a:r>
                        <a:rPr kumimoji="1" lang="zh-TW" altLang="en-US" sz="1000" b="1" dirty="0">
                          <a:solidFill>
                            <a:schemeClr val="tx1"/>
                          </a:solidFill>
                          <a:latin typeface="游ゴシック" panose="020B0400000000000000" pitchFamily="50" charset="-128"/>
                          <a:ea typeface="游ゴシック" panose="020B0400000000000000" pitchFamily="50" charset="-128"/>
                        </a:rPr>
                        <a:t>策定時：</a:t>
                      </a:r>
                      <a:r>
                        <a:rPr kumimoji="1" lang="en-US" altLang="zh-TW" sz="1000" b="1" dirty="0">
                          <a:solidFill>
                            <a:schemeClr val="tx1"/>
                          </a:solidFill>
                          <a:latin typeface="游ゴシック" panose="020B0400000000000000" pitchFamily="50" charset="-128"/>
                          <a:ea typeface="游ゴシック" panose="020B0400000000000000" pitchFamily="50" charset="-128"/>
                        </a:rPr>
                        <a:t>H25-27</a:t>
                      </a:r>
                      <a:r>
                        <a:rPr kumimoji="1" lang="zh-TW" altLang="en-US" sz="1000" b="1" dirty="0">
                          <a:solidFill>
                            <a:schemeClr val="tx1"/>
                          </a:solidFill>
                          <a:latin typeface="游ゴシック" panose="020B0400000000000000" pitchFamily="50" charset="-128"/>
                          <a:ea typeface="游ゴシック" panose="020B0400000000000000" pitchFamily="50" charset="-128"/>
                        </a:rPr>
                        <a:t>平均</a:t>
                      </a:r>
                    </a:p>
                    <a:p>
                      <a:pPr>
                        <a:lnSpc>
                          <a:spcPct val="100000"/>
                        </a:lnSpc>
                      </a:pPr>
                      <a:r>
                        <a:rPr kumimoji="1" lang="zh-TW" altLang="en-US" sz="1000" b="1" dirty="0">
                          <a:solidFill>
                            <a:schemeClr val="tx1"/>
                          </a:solidFill>
                          <a:latin typeface="游ゴシック" panose="020B0400000000000000" pitchFamily="50" charset="-128"/>
                          <a:ea typeface="游ゴシック" panose="020B0400000000000000" pitchFamily="50" charset="-128"/>
                        </a:rPr>
                        <a:t>  現</a:t>
                      </a:r>
                      <a:r>
                        <a:rPr kumimoji="1" lang="ja-JP" altLang="en-US" sz="1000" b="1" dirty="0">
                          <a:solidFill>
                            <a:schemeClr val="tx1"/>
                          </a:solidFill>
                          <a:latin typeface="游ゴシック" panose="020B0400000000000000" pitchFamily="50" charset="-128"/>
                          <a:ea typeface="游ゴシック" panose="020B0400000000000000" pitchFamily="50" charset="-128"/>
                        </a:rPr>
                        <a:t>　</a:t>
                      </a:r>
                      <a:r>
                        <a:rPr kumimoji="1" lang="zh-TW" altLang="en-US" sz="1000" b="1" dirty="0">
                          <a:solidFill>
                            <a:schemeClr val="tx1"/>
                          </a:solidFill>
                          <a:latin typeface="游ゴシック" panose="020B0400000000000000" pitchFamily="50" charset="-128"/>
                          <a:ea typeface="游ゴシック" panose="020B0400000000000000" pitchFamily="50" charset="-128"/>
                        </a:rPr>
                        <a:t>在：</a:t>
                      </a:r>
                      <a:r>
                        <a:rPr kumimoji="1" lang="en-US" altLang="zh-TW" sz="1000" b="1" dirty="0">
                          <a:solidFill>
                            <a:schemeClr val="tx1"/>
                          </a:solidFill>
                          <a:latin typeface="游ゴシック" panose="020B0400000000000000" pitchFamily="50" charset="-128"/>
                          <a:ea typeface="游ゴシック" panose="020B0400000000000000" pitchFamily="50" charset="-128"/>
                        </a:rPr>
                        <a:t>H</a:t>
                      </a:r>
                      <a:r>
                        <a:rPr kumimoji="1" lang="en-US" altLang="ja-JP" sz="1000" b="1" dirty="0">
                          <a:solidFill>
                            <a:schemeClr val="tx1"/>
                          </a:solidFill>
                          <a:latin typeface="游ゴシック" panose="020B0400000000000000" pitchFamily="50" charset="-128"/>
                          <a:ea typeface="游ゴシック" panose="020B0400000000000000" pitchFamily="50" charset="-128"/>
                        </a:rPr>
                        <a:t>29-R1</a:t>
                      </a:r>
                      <a:r>
                        <a:rPr kumimoji="1" lang="zh-TW" altLang="en-US" sz="1000" b="1" dirty="0">
                          <a:solidFill>
                            <a:schemeClr val="tx1"/>
                          </a:solidFill>
                          <a:latin typeface="游ゴシック" panose="020B0400000000000000" pitchFamily="50" charset="-128"/>
                          <a:ea typeface="游ゴシック" panose="020B0400000000000000" pitchFamily="50" charset="-128"/>
                        </a:rPr>
                        <a:t>平均</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a:lnSpc>
                          <a:spcPct val="100000"/>
                        </a:lnSpc>
                        <a:spcAft>
                          <a:spcPts val="0"/>
                        </a:spcAft>
                      </a:pPr>
                      <a:r>
                        <a:rPr lang="en-US" alt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alt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歳以上</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alt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9.4g</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9.7g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alt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8g</a:t>
                      </a:r>
                      <a:r>
                        <a:rPr lang="ja-JP" alt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未満</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52886">
                <a:tc>
                  <a:txBody>
                    <a:bodyPr/>
                    <a:lstStyle/>
                    <a:p>
                      <a:pPr algn="ctr" fontAlgn="auto">
                        <a:lnSpc>
                          <a:spcPts val="1600"/>
                        </a:lnSpc>
                        <a:spcAft>
                          <a:spcPts val="0"/>
                        </a:spcAft>
                      </a:pPr>
                      <a:r>
                        <a:rPr lang="en-US" altLang="ja-JP" sz="1200" b="1" dirty="0">
                          <a:solidFill>
                            <a:schemeClr val="bg1"/>
                          </a:solidFill>
                          <a:effectLst/>
                          <a:latin typeface="游ゴシック" panose="020B0400000000000000" pitchFamily="50" charset="-128"/>
                          <a:ea typeface="游ゴシック" panose="020B0400000000000000" pitchFamily="50" charset="-128"/>
                          <a:cs typeface="HG丸ｺﾞｼｯｸM-PRO"/>
                        </a:rPr>
                        <a:t>5</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gridSpan="3">
                  <a:txBody>
                    <a:bodyPr/>
                    <a:lstStyle/>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よく噛んで食べることに気をつけている</a:t>
                      </a:r>
                      <a:endParaRPr kumimoji="1" lang="en-US" altLang="ja-JP" sz="1200" b="1" dirty="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府民の割合の増加</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55.4%</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H27</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mn-ea"/>
                        </a:rPr>
                        <a:t>64.7%</a:t>
                      </a:r>
                      <a:r>
                        <a:rPr lang="ja-JP" altLang="en-US" sz="1200" b="1" i="0" u="none" strike="noStrike" dirty="0">
                          <a:solidFill>
                            <a:schemeClr val="tx1"/>
                          </a:solidFill>
                          <a:effectLst/>
                          <a:latin typeface="游ゴシック" panose="020B0400000000000000" pitchFamily="50" charset="-128"/>
                          <a:ea typeface="+mn-ea"/>
                        </a:rPr>
                        <a:t>（</a:t>
                      </a:r>
                      <a:r>
                        <a:rPr lang="en-US" altLang="ja-JP" sz="1200" b="1" i="0" u="none" strike="noStrike" dirty="0">
                          <a:solidFill>
                            <a:schemeClr val="tx1"/>
                          </a:solidFill>
                          <a:effectLst/>
                          <a:latin typeface="游ゴシック" panose="020B0400000000000000" pitchFamily="50" charset="-128"/>
                          <a:ea typeface="+mn-ea"/>
                        </a:rPr>
                        <a:t>R4</a:t>
                      </a:r>
                      <a:r>
                        <a:rPr lang="ja-JP" altLang="en-US" sz="1200" b="1" i="0" u="none" strike="noStrike" dirty="0">
                          <a:solidFill>
                            <a:schemeClr val="tx1"/>
                          </a:solidFill>
                          <a:effectLst/>
                          <a:latin typeface="游ゴシック" panose="020B0400000000000000" pitchFamily="50" charset="-128"/>
                          <a:ea typeface="+mn-ea"/>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60%</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以上</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5629543"/>
                  </a:ext>
                </a:extLst>
              </a:tr>
              <a:tr h="352886">
                <a:tc>
                  <a:txBody>
                    <a:bodyPr/>
                    <a:lstStyle/>
                    <a:p>
                      <a:pPr algn="ctr" fontAlgn="auto">
                        <a:lnSpc>
                          <a:spcPts val="1600"/>
                        </a:lnSpc>
                        <a:spcAft>
                          <a:spcPts val="0"/>
                        </a:spcAft>
                      </a:pPr>
                      <a:r>
                        <a:rPr lang="en-US" altLang="ja-JP" sz="1200" b="1" dirty="0">
                          <a:solidFill>
                            <a:schemeClr val="bg1"/>
                          </a:solidFill>
                          <a:effectLst/>
                          <a:latin typeface="游ゴシック" panose="020B0400000000000000" pitchFamily="50" charset="-128"/>
                          <a:ea typeface="游ゴシック" panose="020B0400000000000000" pitchFamily="50" charset="-128"/>
                          <a:cs typeface="HG丸ｺﾞｼｯｸM-PRO"/>
                        </a:rPr>
                        <a:t>6</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gridSpan="3">
                  <a:txBody>
                    <a:bodyPr/>
                    <a:lstStyle/>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学校評価で食育を評価している小・中学校の割合の増加</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60.3%</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H28</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99.2%</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R4</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1411882"/>
                  </a:ext>
                </a:extLst>
              </a:tr>
              <a:tr h="352886">
                <a:tc rowSpan="3">
                  <a:txBody>
                    <a:bodyPr/>
                    <a:lstStyle/>
                    <a:p>
                      <a:pPr algn="ctr" fontAlgn="auto">
                        <a:lnSpc>
                          <a:spcPts val="1600"/>
                        </a:lnSpc>
                        <a:spcAft>
                          <a:spcPts val="0"/>
                        </a:spcAft>
                      </a:pPr>
                      <a:r>
                        <a:rPr lang="en-US" altLang="ja-JP" sz="1200" b="1" dirty="0">
                          <a:solidFill>
                            <a:schemeClr val="bg1"/>
                          </a:solidFill>
                          <a:effectLst/>
                          <a:latin typeface="游ゴシック" panose="020B0400000000000000" pitchFamily="50" charset="-128"/>
                          <a:ea typeface="游ゴシック" panose="020B0400000000000000" pitchFamily="50" charset="-128"/>
                          <a:cs typeface="HG丸ｺﾞｼｯｸM-PRO"/>
                        </a:rPr>
                        <a:t>7</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rowSpan="3">
                  <a:txBody>
                    <a:bodyPr/>
                    <a:lstStyle/>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ヘルシーメニューを提供する飲食店・特定給食施設等の増加</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「うちのお店も健康づくり</a:t>
                      </a:r>
                      <a:endParaRPr kumimoji="1" lang="en-US" altLang="ja-JP" sz="1200" b="1" dirty="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応援団の店」協力店舗数</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12,650</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店舗（</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H28</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mn-ea"/>
                        </a:rPr>
                        <a:t>13,984</a:t>
                      </a:r>
                      <a:r>
                        <a:rPr lang="ja-JP" altLang="en-US" sz="1200" b="1" i="0" u="none" strike="noStrike" dirty="0">
                          <a:solidFill>
                            <a:schemeClr val="tx1"/>
                          </a:solidFill>
                          <a:effectLst/>
                          <a:latin typeface="游ゴシック" panose="020B0400000000000000" pitchFamily="50" charset="-128"/>
                          <a:ea typeface="+mn-ea"/>
                        </a:rPr>
                        <a:t>店舗</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R4</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13,500</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店舗</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5602226"/>
                  </a:ext>
                </a:extLst>
              </a:tr>
              <a:tr h="352886">
                <a:tc vMerge="1">
                  <a:txBody>
                    <a:bodyPr/>
                    <a:lstStyle/>
                    <a:p>
                      <a:pPr algn="ctr" fontAlgn="auto">
                        <a:lnSpc>
                          <a:spcPts val="1600"/>
                        </a:lnSpc>
                        <a:spcAft>
                          <a:spcPts val="0"/>
                        </a:spcAft>
                      </a:pPr>
                      <a:endParaRPr lang="ja-JP" sz="1400" b="0" dirty="0">
                        <a:solidFill>
                          <a:schemeClr val="bg1"/>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vMerge="1">
                  <a:txBody>
                    <a:bodyPr/>
                    <a:lstStyle/>
                    <a:p>
                      <a:pPr>
                        <a:lnSpc>
                          <a:spcPct val="100000"/>
                        </a:lnSpc>
                      </a:pPr>
                      <a:endParaRPr kumimoji="1" lang="ja-JP" altLang="en-US" sz="1200" dirty="0">
                        <a:latin typeface="Meiryo UI" panose="020B0604030504040204" pitchFamily="50" charset="-128"/>
                        <a:ea typeface="Meiryo UI" panose="020B0604030504040204" pitchFamily="50" charset="-128"/>
                      </a:endParaRP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00000"/>
                        </a:lnSpc>
                      </a:pPr>
                      <a:r>
                        <a:rPr kumimoji="1" lang="en-US" altLang="ja-JP" sz="1200" b="1" dirty="0">
                          <a:solidFill>
                            <a:schemeClr val="tx1"/>
                          </a:solidFill>
                          <a:latin typeface="游ゴシック" panose="020B0400000000000000" pitchFamily="50" charset="-128"/>
                          <a:ea typeface="游ゴシック" panose="020B0400000000000000" pitchFamily="50" charset="-128"/>
                        </a:rPr>
                        <a:t>V.O.S.</a:t>
                      </a:r>
                      <a:r>
                        <a:rPr kumimoji="1" lang="ja-JP" altLang="en-US" sz="1200" b="1" dirty="0">
                          <a:solidFill>
                            <a:schemeClr val="tx1"/>
                          </a:solidFill>
                          <a:latin typeface="游ゴシック" panose="020B0400000000000000" pitchFamily="50" charset="-128"/>
                          <a:ea typeface="游ゴシック" panose="020B0400000000000000" pitchFamily="50" charset="-128"/>
                        </a:rPr>
                        <a:t>メニューロゴマーク使用承認件数</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飲食店等</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20</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件（</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H29</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440</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件（</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R4</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00000"/>
                        </a:lnSpc>
                        <a:spcAft>
                          <a:spcPts val="0"/>
                        </a:spcAft>
                      </a:pPr>
                      <a:r>
                        <a:rPr lang="en-US" alt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350</a:t>
                      </a:r>
                      <a:r>
                        <a:rPr lang="ja-JP" alt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件</a:t>
                      </a:r>
                      <a:endParaRPr lang="en-US" alt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3998687"/>
                  </a:ext>
                </a:extLst>
              </a:tr>
              <a:tr h="352886">
                <a:tc vMerge="1">
                  <a:txBody>
                    <a:bodyPr/>
                    <a:lstStyle/>
                    <a:p>
                      <a:pPr algn="ctr" fontAlgn="auto">
                        <a:lnSpc>
                          <a:spcPts val="1600"/>
                        </a:lnSpc>
                        <a:spcAft>
                          <a:spcPts val="0"/>
                        </a:spcAft>
                      </a:pPr>
                      <a:endParaRPr lang="ja-JP" sz="1400" b="0" dirty="0">
                        <a:solidFill>
                          <a:schemeClr val="bg1"/>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vMerge="1">
                  <a:txBody>
                    <a:bodyPr/>
                    <a:lstStyle/>
                    <a:p>
                      <a:pPr>
                        <a:lnSpc>
                          <a:spcPct val="100000"/>
                        </a:lnSpc>
                      </a:pPr>
                      <a:endParaRPr kumimoji="1" lang="ja-JP" altLang="en-US" sz="1200" dirty="0">
                        <a:latin typeface="Meiryo UI" panose="020B0604030504040204" pitchFamily="50" charset="-128"/>
                        <a:ea typeface="Meiryo UI" panose="020B0604030504040204" pitchFamily="50" charset="-128"/>
                      </a:endParaRP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給食施設</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ー</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351</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件（</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R4</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lnSpc>
                          <a:spcPct val="100000"/>
                        </a:lnSpc>
                        <a:spcAft>
                          <a:spcPts val="0"/>
                        </a:spcAft>
                      </a:pP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4933809"/>
                  </a:ext>
                </a:extLst>
              </a:tr>
              <a:tr h="352886">
                <a:tc rowSpan="2">
                  <a:txBody>
                    <a:bodyPr/>
                    <a:lstStyle/>
                    <a:p>
                      <a:pPr algn="ctr" fontAlgn="auto">
                        <a:lnSpc>
                          <a:spcPts val="1600"/>
                        </a:lnSpc>
                        <a:spcAft>
                          <a:spcPts val="0"/>
                        </a:spcAft>
                      </a:pPr>
                      <a:r>
                        <a:rPr lang="en-US" altLang="ja-JP" sz="1200" b="1" dirty="0">
                          <a:solidFill>
                            <a:schemeClr val="bg1"/>
                          </a:solidFill>
                          <a:effectLst/>
                          <a:latin typeface="游ゴシック" panose="020B0400000000000000" pitchFamily="50" charset="-128"/>
                          <a:ea typeface="游ゴシック" panose="020B0400000000000000" pitchFamily="50" charset="-128"/>
                          <a:cs typeface="HG丸ｺﾞｼｯｸM-PRO"/>
                        </a:rPr>
                        <a:t>8</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rowSpan="2">
                  <a:txBody>
                    <a:bodyPr/>
                    <a:lstStyle/>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誰かと一緒に食べる</a:t>
                      </a:r>
                      <a:endParaRPr kumimoji="1" lang="en-US" altLang="ja-JP" sz="1200" b="1" dirty="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「共食」の増加</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朝食又は夕食等を家族と一緒に食べる「共食」の回数</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週</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10.7</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回（</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H27</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週</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9.6</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回（</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R4</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週</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11</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回以上</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9402750"/>
                  </a:ext>
                </a:extLst>
              </a:tr>
              <a:tr h="529329">
                <a:tc vMerge="1">
                  <a:txBody>
                    <a:bodyPr/>
                    <a:lstStyle/>
                    <a:p>
                      <a:pPr algn="ctr" fontAlgn="auto">
                        <a:lnSpc>
                          <a:spcPts val="1600"/>
                        </a:lnSpc>
                        <a:spcAft>
                          <a:spcPts val="0"/>
                        </a:spcAft>
                      </a:pPr>
                      <a:endParaRPr lang="ja-JP" sz="1400" b="0" dirty="0">
                        <a:solidFill>
                          <a:schemeClr val="bg1"/>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vMerge="1">
                  <a:txBody>
                    <a:bodyPr/>
                    <a:lstStyle/>
                    <a:p>
                      <a:pPr>
                        <a:lnSpc>
                          <a:spcPct val="100000"/>
                        </a:lnSpc>
                      </a:pPr>
                      <a:endParaRPr kumimoji="1" lang="ja-JP" altLang="en-US" sz="1200" dirty="0">
                        <a:latin typeface="Meiryo UI" panose="020B0604030504040204" pitchFamily="50" charset="-128"/>
                        <a:ea typeface="Meiryo UI" panose="020B0604030504040204" pitchFamily="50" charset="-128"/>
                      </a:endParaRP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a:lnSpc>
                          <a:spcPct val="100000"/>
                        </a:lnSpc>
                        <a:spcAft>
                          <a:spcPts val="0"/>
                        </a:spcAft>
                      </a:pPr>
                      <a:r>
                        <a:rPr lang="ja-JP" alt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地域や職場等の所属コミュニティで共食したいと思う人が共食する割合</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77.6%</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H28</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55.5%</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R4</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80%</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以上</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547337"/>
                  </a:ext>
                </a:extLst>
              </a:tr>
            </a:tbl>
          </a:graphicData>
        </a:graphic>
      </p:graphicFrame>
      <p:graphicFrame>
        <p:nvGraphicFramePr>
          <p:cNvPr id="2" name="表 1"/>
          <p:cNvGraphicFramePr>
            <a:graphicFrameLocks noGrp="1"/>
          </p:cNvGraphicFramePr>
          <p:nvPr/>
        </p:nvGraphicFramePr>
        <p:xfrm>
          <a:off x="591969" y="5224190"/>
          <a:ext cx="8640000" cy="1242309"/>
        </p:xfrm>
        <a:graphic>
          <a:graphicData uri="http://schemas.openxmlformats.org/drawingml/2006/table">
            <a:tbl>
              <a:tblPr firstRow="1" bandRow="1">
                <a:tableStyleId>{5C22544A-7EE6-4342-B048-85BDC9FD1C3A}</a:tableStyleId>
              </a:tblPr>
              <a:tblGrid>
                <a:gridCol w="8640000">
                  <a:extLst>
                    <a:ext uri="{9D8B030D-6E8A-4147-A177-3AD203B41FA5}">
                      <a16:colId xmlns:a16="http://schemas.microsoft.com/office/drawing/2014/main" val="1494947470"/>
                    </a:ext>
                  </a:extLst>
                </a:gridCol>
              </a:tblGrid>
              <a:tr h="1242309">
                <a:tc>
                  <a:txBody>
                    <a:bodyPr/>
                    <a:lstStyle/>
                    <a:p>
                      <a:pPr marL="174625" indent="-174625"/>
                      <a:r>
                        <a:rPr kumimoji="1" lang="ja-JP" altLang="en-US" sz="1100" b="1" dirty="0">
                          <a:solidFill>
                            <a:schemeClr val="tx1"/>
                          </a:solidFill>
                          <a:latin typeface="+mn-ea"/>
                          <a:ea typeface="+mn-ea"/>
                        </a:rPr>
                        <a:t>▽府民一人ひとりが、健康的な食生活を実践できるよう、ライフステージ別の課題に応じた取組みが必要です。</a:t>
                      </a:r>
                    </a:p>
                    <a:p>
                      <a:pPr marL="174625" indent="-174625"/>
                      <a:r>
                        <a:rPr kumimoji="1" lang="ja-JP" altLang="en-US" sz="1100" b="1" dirty="0">
                          <a:solidFill>
                            <a:schemeClr val="tx1"/>
                          </a:solidFill>
                          <a:latin typeface="+mn-ea"/>
                          <a:ea typeface="+mn-ea"/>
                        </a:rPr>
                        <a:t>▽よく噛んで食べるためには、歯を残すことが重要であり、歯と口の健康づくりを進めることが必要です。</a:t>
                      </a:r>
                    </a:p>
                    <a:p>
                      <a:pPr marL="174625" indent="-174625"/>
                      <a:r>
                        <a:rPr kumimoji="1" lang="ja-JP" altLang="en-US" sz="1100" b="1" dirty="0">
                          <a:solidFill>
                            <a:schemeClr val="tx1"/>
                          </a:solidFill>
                          <a:latin typeface="+mn-ea"/>
                          <a:ea typeface="+mn-ea"/>
                        </a:rPr>
                        <a:t>▽男性に対しては肥満予防の対策、若い世代の女性に対しては健康的な体格についての理解を深める取組みが必要です。</a:t>
                      </a:r>
                    </a:p>
                    <a:p>
                      <a:pPr marL="174625" indent="-174625"/>
                      <a:r>
                        <a:rPr kumimoji="1" lang="ja-JP" altLang="en-US" sz="1100" b="1" dirty="0">
                          <a:solidFill>
                            <a:schemeClr val="tx1"/>
                          </a:solidFill>
                          <a:latin typeface="+mn-ea"/>
                          <a:ea typeface="+mn-ea"/>
                        </a:rPr>
                        <a:t>▽小・中学校等において、食育がより効果的な取組みとなるよう、取組み内容・方法の工夫・改善が必要です。</a:t>
                      </a:r>
                    </a:p>
                    <a:p>
                      <a:pPr marL="174625" indent="-174625"/>
                      <a:r>
                        <a:rPr kumimoji="1" lang="ja-JP" altLang="en-US" sz="1100" b="1" dirty="0">
                          <a:solidFill>
                            <a:schemeClr val="tx1"/>
                          </a:solidFill>
                          <a:latin typeface="+mn-ea"/>
                          <a:ea typeface="+mn-ea"/>
                        </a:rPr>
                        <a:t>▽外食・中食を利用して栄養バランスのとれた食生活を実践できるよう、外食・流通産業等と連携した取組みの強化が必要です。</a:t>
                      </a:r>
                    </a:p>
                    <a:p>
                      <a:pPr marL="174625" indent="-174625"/>
                      <a:r>
                        <a:rPr kumimoji="1" lang="ja-JP" altLang="en-US" sz="1100" b="1" dirty="0">
                          <a:solidFill>
                            <a:schemeClr val="tx1"/>
                          </a:solidFill>
                          <a:latin typeface="+mn-ea"/>
                          <a:ea typeface="+mn-ea"/>
                        </a:rPr>
                        <a:t>▽家庭だけでなく、地域での共食を推進していくことが必要です。</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90877115"/>
                  </a:ext>
                </a:extLst>
              </a:tr>
            </a:tbl>
          </a:graphicData>
        </a:graphic>
      </p:graphicFrame>
      <p:sp>
        <p:nvSpPr>
          <p:cNvPr id="9" name="Rectangle 1"/>
          <p:cNvSpPr>
            <a:spLocks noChangeArrowheads="1"/>
          </p:cNvSpPr>
          <p:nvPr/>
        </p:nvSpPr>
        <p:spPr bwMode="auto">
          <a:xfrm>
            <a:off x="286437" y="4871988"/>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n-ea"/>
                <a:cs typeface="Times New Roman" panose="02020603050405020304" pitchFamily="18" charset="0"/>
              </a:rPr>
              <a:t>【</a:t>
            </a:r>
            <a:r>
              <a:rPr kumimoji="0" lang="ja-JP" altLang="en-US" sz="1600" b="1" i="0" u="none" strike="noStrike" cap="none" normalizeH="0" baseline="0" dirty="0">
                <a:ln>
                  <a:noFill/>
                </a:ln>
                <a:solidFill>
                  <a:schemeClr val="tx1"/>
                </a:solidFill>
                <a:effectLst/>
                <a:latin typeface="+mn-ea"/>
                <a:cs typeface="Times New Roman" panose="02020603050405020304" pitchFamily="18" charset="0"/>
              </a:rPr>
              <a:t>現状と課題</a:t>
            </a:r>
            <a:r>
              <a:rPr kumimoji="0" lang="en-US" altLang="ja-JP" sz="1600" b="1" i="0" u="none" strike="noStrike" cap="none" normalizeH="0" baseline="0" dirty="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n-ea"/>
            </a:endParaRPr>
          </a:p>
        </p:txBody>
      </p:sp>
      <p:sp>
        <p:nvSpPr>
          <p:cNvPr id="11" name="スライド番号プレースホルダー 1">
            <a:extLst>
              <a:ext uri="{FF2B5EF4-FFF2-40B4-BE49-F238E27FC236}">
                <a16:creationId xmlns:a16="http://schemas.microsoft.com/office/drawing/2014/main" id="{BE39239D-2264-47DD-BF68-48AB3B41D260}"/>
              </a:ext>
            </a:extLst>
          </p:cNvPr>
          <p:cNvSpPr>
            <a:spLocks noGrp="1"/>
          </p:cNvSpPr>
          <p:nvPr>
            <p:ph type="sldNum" sz="quarter" idx="12"/>
          </p:nvPr>
        </p:nvSpPr>
        <p:spPr>
          <a:xfrm>
            <a:off x="9181750" y="6583675"/>
            <a:ext cx="720000" cy="216000"/>
          </a:xfrm>
        </p:spPr>
        <p:txBody>
          <a:bodyPr/>
          <a:lstStyle/>
          <a:p>
            <a:fld id="{4D1D0668-0C6C-4C7F-AAAF-C0078F4BF5F6}" type="slidenum">
              <a:rPr kumimoji="1" lang="ja-JP" altLang="en-US" smtClean="0"/>
              <a:t>63</a:t>
            </a:fld>
            <a:endParaRPr kumimoji="1" lang="ja-JP" altLang="en-US"/>
          </a:p>
        </p:txBody>
      </p:sp>
    </p:spTree>
    <p:extLst>
      <p:ext uri="{BB962C8B-B14F-4D97-AF65-F5344CB8AC3E}">
        <p14:creationId xmlns:p14="http://schemas.microsoft.com/office/powerpoint/2010/main" val="367052270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73000" y="144000"/>
            <a:ext cx="9360000" cy="65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表 8"/>
          <p:cNvGraphicFramePr>
            <a:graphicFrameLocks noGrp="1"/>
          </p:cNvGraphicFramePr>
          <p:nvPr/>
        </p:nvGraphicFramePr>
        <p:xfrm>
          <a:off x="633000" y="609479"/>
          <a:ext cx="8640000" cy="2696710"/>
        </p:xfrm>
        <a:graphic>
          <a:graphicData uri="http://schemas.openxmlformats.org/drawingml/2006/table">
            <a:tbl>
              <a:tblPr firstRow="1" bandRow="1">
                <a:tableStyleId>{5C22544A-7EE6-4342-B048-85BDC9FD1C3A}</a:tableStyleId>
              </a:tblPr>
              <a:tblGrid>
                <a:gridCol w="1259037">
                  <a:extLst>
                    <a:ext uri="{9D8B030D-6E8A-4147-A177-3AD203B41FA5}">
                      <a16:colId xmlns:a16="http://schemas.microsoft.com/office/drawing/2014/main" val="528851062"/>
                    </a:ext>
                  </a:extLst>
                </a:gridCol>
                <a:gridCol w="7380963">
                  <a:extLst>
                    <a:ext uri="{9D8B030D-6E8A-4147-A177-3AD203B41FA5}">
                      <a16:colId xmlns:a16="http://schemas.microsoft.com/office/drawing/2014/main" val="89849022"/>
                    </a:ext>
                  </a:extLst>
                </a:gridCol>
              </a:tblGrid>
              <a:tr h="10800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mn-lt"/>
                          <a:ea typeface="+mn-ea"/>
                          <a:cs typeface="+mn-cs"/>
                        </a:rPr>
                        <a:t>本年度の     </a:t>
                      </a:r>
                      <a:endParaRPr kumimoji="1" lang="en-US" altLang="ja-JP" sz="1600" b="1" i="0" u="none" strike="noStrike" kern="1200" cap="none" spc="0" normalizeH="0" baseline="0" noProof="0" dirty="0">
                        <a:ln>
                          <a:noFill/>
                        </a:ln>
                        <a:solidFill>
                          <a:schemeClr val="bg1"/>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mn-lt"/>
                          <a:ea typeface="+mn-ea"/>
                          <a:cs typeface="+mn-cs"/>
                        </a:rPr>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a:solidFill>
                            <a:schemeClr val="tx1"/>
                          </a:solidFill>
                          <a:latin typeface="+mn-ea"/>
                          <a:ea typeface="+mn-ea"/>
                        </a:rPr>
                        <a:t>■「早寝早起き朝ごはん」推進校事業の活動内容を周知</a:t>
                      </a:r>
                    </a:p>
                    <a:p>
                      <a:pPr marL="174625" indent="-174625"/>
                      <a:r>
                        <a:rPr kumimoji="1" lang="ja-JP" altLang="en-US" sz="1100" b="1" dirty="0">
                          <a:solidFill>
                            <a:schemeClr val="tx1"/>
                          </a:solidFill>
                          <a:latin typeface="+mn-ea"/>
                          <a:ea typeface="+mn-ea"/>
                        </a:rPr>
                        <a:t>■家庭での実践に向けた情報発信</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・府健康アプリ「アスマイル」で、朝食や野菜、共食等、食に関する健康コラムを配信 </a:t>
                      </a:r>
                      <a:r>
                        <a:rPr kumimoji="1" lang="en-US" altLang="ja-JP" sz="1100" b="1" dirty="0">
                          <a:solidFill>
                            <a:schemeClr val="tx1"/>
                          </a:solidFill>
                          <a:latin typeface="+mn-ea"/>
                          <a:ea typeface="+mn-ea"/>
                        </a:rPr>
                        <a:t>14</a:t>
                      </a:r>
                      <a:r>
                        <a:rPr kumimoji="1" lang="ja-JP" altLang="en-US" sz="1100" b="1" dirty="0">
                          <a:solidFill>
                            <a:schemeClr val="tx1"/>
                          </a:solidFill>
                          <a:latin typeface="+mn-ea"/>
                          <a:ea typeface="+mn-ea"/>
                        </a:rPr>
                        <a:t>回</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・府ホームページ「</a:t>
                      </a:r>
                      <a:r>
                        <a:rPr kumimoji="1" lang="ja-JP" altLang="en-US" sz="1100" b="1" kern="1200" dirty="0">
                          <a:solidFill>
                            <a:schemeClr val="tx1"/>
                          </a:solidFill>
                          <a:effectLst/>
                          <a:latin typeface="+mn-ea"/>
                          <a:ea typeface="+mn-ea"/>
                          <a:cs typeface="+mn-cs"/>
                        </a:rPr>
                        <a:t>みんなで</a:t>
                      </a:r>
                      <a:r>
                        <a:rPr kumimoji="1" lang="en-US" altLang="ja-JP" sz="1100" b="1" kern="1200" dirty="0">
                          <a:solidFill>
                            <a:schemeClr val="tx1"/>
                          </a:solidFill>
                          <a:effectLst/>
                          <a:latin typeface="+mn-ea"/>
                          <a:ea typeface="+mn-ea"/>
                          <a:cs typeface="+mn-cs"/>
                        </a:rPr>
                        <a:t>V.O.S.</a:t>
                      </a:r>
                      <a:r>
                        <a:rPr kumimoji="1" lang="ja-JP" altLang="en-US" sz="1100" b="1" kern="1200" dirty="0">
                          <a:solidFill>
                            <a:schemeClr val="tx1"/>
                          </a:solidFill>
                          <a:effectLst/>
                          <a:latin typeface="+mn-ea"/>
                          <a:ea typeface="+mn-ea"/>
                          <a:cs typeface="+mn-cs"/>
                        </a:rPr>
                        <a:t> を始めよう！」で、家庭でできる</a:t>
                      </a:r>
                      <a:r>
                        <a:rPr kumimoji="1" lang="en-US" altLang="ja-JP" sz="1100" b="1" kern="1200" dirty="0">
                          <a:solidFill>
                            <a:schemeClr val="tx1"/>
                          </a:solidFill>
                          <a:effectLst/>
                          <a:latin typeface="+mn-ea"/>
                          <a:ea typeface="+mn-ea"/>
                          <a:cs typeface="+mn-cs"/>
                        </a:rPr>
                        <a:t>V.O.S.</a:t>
                      </a:r>
                      <a:r>
                        <a:rPr kumimoji="1" lang="ja-JP" altLang="en-US" sz="1100" b="1" kern="1200" dirty="0">
                          <a:solidFill>
                            <a:schemeClr val="tx1"/>
                          </a:solidFill>
                          <a:effectLst/>
                          <a:latin typeface="+mn-ea"/>
                          <a:ea typeface="+mn-ea"/>
                          <a:cs typeface="+mn-cs"/>
                        </a:rPr>
                        <a:t>レシピを掲載 </a:t>
                      </a:r>
                      <a:r>
                        <a:rPr kumimoji="1" lang="en-US" altLang="ja-JP" sz="1100" b="1" kern="1200" dirty="0">
                          <a:solidFill>
                            <a:schemeClr val="tx1"/>
                          </a:solidFill>
                          <a:effectLst/>
                          <a:latin typeface="+mn-ea"/>
                          <a:ea typeface="+mn-ea"/>
                          <a:cs typeface="+mn-cs"/>
                        </a:rPr>
                        <a:t>40</a:t>
                      </a:r>
                      <a:r>
                        <a:rPr kumimoji="1" lang="ja-JP" altLang="en-US" sz="1100" b="1" kern="1200" dirty="0">
                          <a:solidFill>
                            <a:schemeClr val="tx1"/>
                          </a:solidFill>
                          <a:effectLst/>
                          <a:latin typeface="+mn-ea"/>
                          <a:ea typeface="+mn-ea"/>
                          <a:cs typeface="+mn-cs"/>
                        </a:rPr>
                        <a:t>メニュー</a:t>
                      </a:r>
                      <a:endParaRPr kumimoji="1" lang="en-US" altLang="ja-JP" sz="1100" b="1" kern="1200" dirty="0">
                        <a:solidFill>
                          <a:schemeClr val="tx1"/>
                        </a:solidFill>
                        <a:effectLst/>
                        <a:latin typeface="+mn-ea"/>
                        <a:ea typeface="+mn-ea"/>
                        <a:cs typeface="+mn-cs"/>
                      </a:endParaRPr>
                    </a:p>
                    <a:p>
                      <a:pPr marL="174625" indent="-174625"/>
                      <a:r>
                        <a:rPr kumimoji="1" lang="ja-JP" altLang="en-US" sz="1100" b="1" dirty="0">
                          <a:solidFill>
                            <a:schemeClr val="tx1"/>
                          </a:solidFill>
                          <a:latin typeface="+mn-ea"/>
                          <a:ea typeface="+mn-ea"/>
                        </a:rPr>
                        <a:t>・大阪いずみ市民生協：宅配食材セットの</a:t>
                      </a:r>
                      <a:r>
                        <a:rPr kumimoji="1" lang="en-US" altLang="ja-JP" sz="1100" b="1" dirty="0">
                          <a:solidFill>
                            <a:schemeClr val="tx1"/>
                          </a:solidFill>
                          <a:latin typeface="+mn-ea"/>
                          <a:ea typeface="+mn-ea"/>
                        </a:rPr>
                        <a:t>V.O.S.</a:t>
                      </a:r>
                      <a:r>
                        <a:rPr kumimoji="1" lang="ja-JP" altLang="en-US" sz="1100" b="1" dirty="0">
                          <a:solidFill>
                            <a:schemeClr val="tx1"/>
                          </a:solidFill>
                          <a:latin typeface="+mn-ea"/>
                          <a:ea typeface="+mn-ea"/>
                        </a:rPr>
                        <a:t>承認 </a:t>
                      </a:r>
                      <a:r>
                        <a:rPr kumimoji="1" lang="en-US" altLang="ja-JP" sz="1100" b="1" dirty="0">
                          <a:solidFill>
                            <a:schemeClr val="tx1"/>
                          </a:solidFill>
                          <a:latin typeface="+mn-ea"/>
                          <a:ea typeface="+mn-ea"/>
                        </a:rPr>
                        <a:t>34</a:t>
                      </a:r>
                      <a:r>
                        <a:rPr kumimoji="1" lang="ja-JP" altLang="en-US" sz="1100" b="1" dirty="0">
                          <a:solidFill>
                            <a:schemeClr val="tx1"/>
                          </a:solidFill>
                          <a:latin typeface="+mn-ea"/>
                          <a:ea typeface="+mn-ea"/>
                        </a:rPr>
                        <a:t>商品（</a:t>
                      </a:r>
                      <a:r>
                        <a:rPr kumimoji="1" lang="en-US" altLang="ja-JP" sz="1100" b="1" dirty="0">
                          <a:solidFill>
                            <a:schemeClr val="tx1"/>
                          </a:solidFill>
                          <a:latin typeface="+mn-ea"/>
                          <a:ea typeface="+mn-ea"/>
                        </a:rPr>
                        <a:t>R5</a:t>
                      </a:r>
                      <a:r>
                        <a:rPr kumimoji="1" lang="ja-JP" altLang="en-US" sz="1100" b="1" dirty="0">
                          <a:solidFill>
                            <a:schemeClr val="tx1"/>
                          </a:solidFill>
                          <a:latin typeface="+mn-ea"/>
                          <a:ea typeface="+mn-ea"/>
                        </a:rPr>
                        <a:t>新規）</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057864">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latin typeface="+mn-ea"/>
                          <a:ea typeface="+mn-ea"/>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indent="-174625"/>
                      <a:r>
                        <a:rPr kumimoji="1" lang="ja-JP" altLang="en-US" sz="1100" b="1" dirty="0">
                          <a:solidFill>
                            <a:schemeClr val="tx1"/>
                          </a:solidFill>
                          <a:latin typeface="+mn-ea"/>
                          <a:ea typeface="+mn-ea"/>
                        </a:rPr>
                        <a:t>■全く朝食をとらない児童生徒への対応</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■家庭における共食に関する効果的な啓発</a:t>
                      </a:r>
                      <a:endParaRPr kumimoji="1" lang="en-US" altLang="ja-JP" sz="1100" b="1" dirty="0">
                        <a:solidFill>
                          <a:schemeClr val="tx1"/>
                        </a:solidFill>
                        <a:latin typeface="+mn-ea"/>
                        <a:ea typeface="+mn-ea"/>
                      </a:endParaRPr>
                    </a:p>
                    <a:p>
                      <a:pPr marL="174625" indent="-174625"/>
                      <a:r>
                        <a:rPr kumimoji="1" lang="en-US" altLang="ja-JP" sz="1200" b="1" u="none" dirty="0">
                          <a:solidFill>
                            <a:schemeClr val="tx1"/>
                          </a:solidFill>
                          <a:latin typeface="+mn-ea"/>
                          <a:ea typeface="+mn-ea"/>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100" b="1" i="0" u="none" strike="noStrike" kern="1200" cap="none" spc="0" normalizeH="0" baseline="0" noProof="0" dirty="0">
                          <a:ln>
                            <a:noFill/>
                          </a:ln>
                          <a:solidFill>
                            <a:schemeClr val="tx1"/>
                          </a:solidFill>
                          <a:effectLst/>
                          <a:uLnTx/>
                          <a:uFillTx/>
                          <a:latin typeface="+mn-ea"/>
                          <a:ea typeface="+mn-ea"/>
                          <a:cs typeface="+mn-cs"/>
                        </a:rPr>
                        <a:t>保護者や児童生徒への情報発信及び指導の好事例の収集・発信</a:t>
                      </a:r>
                      <a:endParaRPr kumimoji="1" lang="en-US" altLang="ja-JP" sz="1100" b="1" i="0" u="none" strike="noStrike" kern="1200" cap="none" spc="0" normalizeH="0" baseline="0" noProof="0" dirty="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■共食にかかる啓発媒体の作成・活用、府健康アプリ「アスマイル」を活用した情報発信</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8682585"/>
                  </a:ext>
                </a:extLst>
              </a:tr>
              <a:tr h="4680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最終予算案</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dirty="0">
                          <a:solidFill>
                            <a:schemeClr val="bg1"/>
                          </a:solidFill>
                          <a:latin typeface="游ゴシック" panose="020B0400000000000000" pitchFamily="50" charset="-128"/>
                          <a:ea typeface="游ゴシック" panose="020B0400000000000000" pitchFamily="50" charset="-128"/>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a:solidFill>
                            <a:schemeClr val="tx1"/>
                          </a:solidFill>
                          <a:latin typeface="+mn-ea"/>
                          <a:ea typeface="+mn-ea"/>
                        </a:rPr>
                        <a:t>健康・栄養対策費　</a:t>
                      </a:r>
                      <a:r>
                        <a:rPr kumimoji="1" lang="en-US" altLang="ja-JP" sz="1100" b="1" baseline="0" dirty="0">
                          <a:solidFill>
                            <a:schemeClr val="tx1"/>
                          </a:solidFill>
                          <a:latin typeface="+mn-ea"/>
                          <a:ea typeface="+mn-ea"/>
                        </a:rPr>
                        <a:t>5,987</a:t>
                      </a:r>
                      <a:r>
                        <a:rPr kumimoji="1" lang="ja-JP" altLang="en-US" sz="1100" b="1" baseline="0" dirty="0">
                          <a:solidFill>
                            <a:schemeClr val="tx1"/>
                          </a:solidFill>
                          <a:latin typeface="+mn-ea"/>
                          <a:ea typeface="+mn-ea"/>
                        </a:rPr>
                        <a:t>千円　</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9707954"/>
                  </a:ext>
                </a:extLst>
              </a:tr>
            </a:tbl>
          </a:graphicData>
        </a:graphic>
      </p:graphicFrame>
      <p:grpSp>
        <p:nvGrpSpPr>
          <p:cNvPr id="13" name="グループ化 12"/>
          <p:cNvGrpSpPr/>
          <p:nvPr/>
        </p:nvGrpSpPr>
        <p:grpSpPr>
          <a:xfrm>
            <a:off x="8345155" y="288576"/>
            <a:ext cx="1188525" cy="864000"/>
            <a:chOff x="8151251" y="1180677"/>
            <a:chExt cx="1188525" cy="864000"/>
          </a:xfrm>
        </p:grpSpPr>
        <p:sp>
          <p:nvSpPr>
            <p:cNvPr id="14" name="角丸四角形 13"/>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5" name="グループ化 14"/>
            <p:cNvGrpSpPr/>
            <p:nvPr/>
          </p:nvGrpSpPr>
          <p:grpSpPr>
            <a:xfrm>
              <a:off x="8220636" y="1252604"/>
              <a:ext cx="1060651" cy="720145"/>
              <a:chOff x="509841" y="2804129"/>
              <a:chExt cx="1112897" cy="770916"/>
            </a:xfrm>
          </p:grpSpPr>
          <p:sp>
            <p:nvSpPr>
              <p:cNvPr id="16" name="角丸四角形 15"/>
              <p:cNvSpPr/>
              <p:nvPr/>
            </p:nvSpPr>
            <p:spPr>
              <a:xfrm>
                <a:off x="509841" y="2804129"/>
                <a:ext cx="1097299"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本年度評価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 name="正方形/長方形 1"/>
          <p:cNvSpPr/>
          <p:nvPr/>
        </p:nvSpPr>
        <p:spPr>
          <a:xfrm>
            <a:off x="540000" y="324056"/>
            <a:ext cx="5952989" cy="338554"/>
          </a:xfrm>
          <a:prstGeom prst="rect">
            <a:avLst/>
          </a:prstGeom>
        </p:spPr>
        <p:txBody>
          <a:bodyPr wrap="square">
            <a:spAutoFit/>
          </a:bodyPr>
          <a:lstStyle/>
          <a:p>
            <a:pPr marL="174625" lvl="0" indent="-174625" defTabSz="914400">
              <a:defRPr/>
            </a:pPr>
            <a:r>
              <a:rPr kumimoji="1" lang="ja-JP" altLang="en-US" sz="1600" b="1" dirty="0">
                <a:latin typeface="+mn-ea"/>
              </a:rPr>
              <a:t>①家庭での健康的な食生活の実践を促す取組み　</a:t>
            </a:r>
            <a:r>
              <a:rPr kumimoji="1" lang="en-US" altLang="ja-JP" sz="1600" b="1" dirty="0">
                <a:latin typeface="+mn-ea"/>
              </a:rPr>
              <a:t>P31</a:t>
            </a:r>
            <a:r>
              <a:rPr kumimoji="1" lang="ja-JP" altLang="en-US" sz="1600" b="1" dirty="0">
                <a:latin typeface="+mn-ea"/>
              </a:rPr>
              <a:t> 　</a:t>
            </a:r>
            <a:endParaRPr kumimoji="1" lang="en-US" altLang="ja-JP" sz="1600" b="1" dirty="0">
              <a:latin typeface="+mn-ea"/>
            </a:endParaRPr>
          </a:p>
        </p:txBody>
      </p:sp>
      <p:sp>
        <p:nvSpPr>
          <p:cNvPr id="23" name="Rectangle 1"/>
          <p:cNvSpPr>
            <a:spLocks noChangeArrowheads="1"/>
          </p:cNvSpPr>
          <p:nvPr/>
        </p:nvSpPr>
        <p:spPr bwMode="auto">
          <a:xfrm>
            <a:off x="286447" y="123960"/>
            <a:ext cx="220125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n-ea"/>
                <a:cs typeface="Times New Roman" panose="02020603050405020304" pitchFamily="18" charset="0"/>
              </a:rPr>
              <a:t>【</a:t>
            </a:r>
            <a:r>
              <a:rPr lang="ja-JP" altLang="en-US" sz="1600" b="1" dirty="0">
                <a:latin typeface="+mn-ea"/>
                <a:cs typeface="Times New Roman" panose="02020603050405020304" pitchFamily="18" charset="0"/>
              </a:rPr>
              <a:t>具体的な取組み</a:t>
            </a:r>
            <a:r>
              <a:rPr kumimoji="0" lang="en-US" altLang="ja-JP" sz="1600" b="1" i="0" u="none" strike="noStrike" cap="none" normalizeH="0" baseline="0" dirty="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n-ea"/>
            </a:endParaRPr>
          </a:p>
        </p:txBody>
      </p:sp>
      <p:graphicFrame>
        <p:nvGraphicFramePr>
          <p:cNvPr id="11" name="表 10"/>
          <p:cNvGraphicFramePr>
            <a:graphicFrameLocks noGrp="1"/>
          </p:cNvGraphicFramePr>
          <p:nvPr/>
        </p:nvGraphicFramePr>
        <p:xfrm>
          <a:off x="633000" y="3575009"/>
          <a:ext cx="8640001" cy="3079750"/>
        </p:xfrm>
        <a:graphic>
          <a:graphicData uri="http://schemas.openxmlformats.org/drawingml/2006/table">
            <a:tbl>
              <a:tblPr firstRow="1" bandRow="1">
                <a:tableStyleId>{5C22544A-7EE6-4342-B048-85BDC9FD1C3A}</a:tableStyleId>
              </a:tblPr>
              <a:tblGrid>
                <a:gridCol w="1259037">
                  <a:extLst>
                    <a:ext uri="{9D8B030D-6E8A-4147-A177-3AD203B41FA5}">
                      <a16:colId xmlns:a16="http://schemas.microsoft.com/office/drawing/2014/main" val="528851062"/>
                    </a:ext>
                  </a:extLst>
                </a:gridCol>
                <a:gridCol w="7380964">
                  <a:extLst>
                    <a:ext uri="{9D8B030D-6E8A-4147-A177-3AD203B41FA5}">
                      <a16:colId xmlns:a16="http://schemas.microsoft.com/office/drawing/2014/main" val="89849022"/>
                    </a:ext>
                  </a:extLst>
                </a:gridCol>
              </a:tblGrid>
              <a:tr h="14400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mn-lt"/>
                          <a:ea typeface="+mn-ea"/>
                          <a:cs typeface="+mn-cs"/>
                        </a:rPr>
                        <a:t>本年度の     </a:t>
                      </a:r>
                      <a:endParaRPr kumimoji="1" lang="en-US" altLang="ja-JP" sz="1600" b="1" i="0" u="none" strike="noStrike" kern="1200" cap="none" spc="0" normalizeH="0" baseline="0" noProof="0" dirty="0">
                        <a:ln>
                          <a:noFill/>
                        </a:ln>
                        <a:solidFill>
                          <a:schemeClr val="bg1"/>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mn-lt"/>
                          <a:ea typeface="+mn-ea"/>
                          <a:cs typeface="+mn-cs"/>
                        </a:rPr>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u="none" dirty="0">
                          <a:solidFill>
                            <a:schemeClr val="tx1"/>
                          </a:solidFill>
                          <a:latin typeface="+mn-ea"/>
                          <a:ea typeface="+mn-ea"/>
                        </a:rPr>
                        <a:t>《</a:t>
                      </a:r>
                      <a:r>
                        <a:rPr kumimoji="1" lang="ja-JP" altLang="en-US" sz="1200" b="1" u="sng" dirty="0">
                          <a:solidFill>
                            <a:schemeClr val="tx1"/>
                          </a:solidFill>
                          <a:latin typeface="+mn-ea"/>
                          <a:ea typeface="+mn-ea"/>
                        </a:rPr>
                        <a:t>地域等での共食の推進</a:t>
                      </a:r>
                      <a:r>
                        <a:rPr kumimoji="1" lang="en-US" altLang="ja-JP" sz="1200" b="1" u="none" dirty="0">
                          <a:solidFill>
                            <a:schemeClr val="tx1"/>
                          </a:solidFill>
                          <a:latin typeface="+mn-ea"/>
                          <a:ea typeface="+mn-ea"/>
                        </a:rPr>
                        <a:t>》</a:t>
                      </a:r>
                    </a:p>
                    <a:p>
                      <a:pPr marL="174625" indent="-174625"/>
                      <a:r>
                        <a:rPr kumimoji="1" lang="ja-JP" altLang="en-US" sz="1100" b="1" u="none" dirty="0">
                          <a:solidFill>
                            <a:schemeClr val="tx1"/>
                          </a:solidFill>
                          <a:latin typeface="+mn-ea"/>
                          <a:ea typeface="+mn-ea"/>
                        </a:rPr>
                        <a:t>■大阪府栄養士会等による子ども料理教室の開催 </a:t>
                      </a:r>
                      <a:r>
                        <a:rPr kumimoji="1" lang="en-US" altLang="ja-JP" sz="1100" b="1" u="none" dirty="0">
                          <a:solidFill>
                            <a:schemeClr val="tx1"/>
                          </a:solidFill>
                          <a:latin typeface="+mn-ea"/>
                          <a:ea typeface="+mn-ea"/>
                        </a:rPr>
                        <a:t>3</a:t>
                      </a:r>
                      <a:r>
                        <a:rPr kumimoji="1" lang="ja-JP" altLang="en-US" sz="1100" b="1" u="none" dirty="0">
                          <a:solidFill>
                            <a:schemeClr val="tx1"/>
                          </a:solidFill>
                          <a:latin typeface="+mn-ea"/>
                          <a:ea typeface="+mn-ea"/>
                        </a:rPr>
                        <a:t>回</a:t>
                      </a:r>
                      <a:endParaRPr kumimoji="1" lang="en-US" altLang="ja-JP" sz="1100" b="1" u="none" dirty="0">
                        <a:solidFill>
                          <a:schemeClr val="tx1"/>
                        </a:solidFill>
                        <a:latin typeface="+mn-ea"/>
                        <a:ea typeface="+mn-ea"/>
                      </a:endParaRPr>
                    </a:p>
                    <a:p>
                      <a:pPr marL="174625" indent="-174625"/>
                      <a:r>
                        <a:rPr kumimoji="1" lang="ja-JP" altLang="en-US" sz="1100" b="1" u="none" dirty="0">
                          <a:solidFill>
                            <a:schemeClr val="tx1"/>
                          </a:solidFill>
                          <a:latin typeface="+mn-ea"/>
                          <a:ea typeface="+mn-ea"/>
                        </a:rPr>
                        <a:t>■子ども食堂など居場所の整備を行う市町村を支援</a:t>
                      </a:r>
                      <a:endParaRPr kumimoji="1" lang="en-US" altLang="ja-JP" sz="1100" b="1" u="none" dirty="0">
                        <a:solidFill>
                          <a:schemeClr val="tx1"/>
                        </a:solidFill>
                        <a:latin typeface="+mn-ea"/>
                        <a:ea typeface="+mn-ea"/>
                      </a:endParaRPr>
                    </a:p>
                    <a:p>
                      <a:pPr marL="174625" indent="-174625"/>
                      <a:r>
                        <a:rPr kumimoji="1" lang="ja-JP" altLang="en-US" sz="1100" b="1" u="none" dirty="0">
                          <a:solidFill>
                            <a:schemeClr val="tx1"/>
                          </a:solidFill>
                          <a:latin typeface="+mn-ea"/>
                          <a:ea typeface="+mn-ea"/>
                        </a:rPr>
                        <a:t>　新子育て支援交付金の優先配分枠に、居場所づくり事業を位置づけ</a:t>
                      </a:r>
                      <a:endParaRPr kumimoji="1" lang="en-US" altLang="ja-JP" sz="1100" b="1" u="none" dirty="0">
                        <a:solidFill>
                          <a:schemeClr val="tx1"/>
                        </a:solidFill>
                        <a:latin typeface="+mn-ea"/>
                        <a:ea typeface="+mn-ea"/>
                      </a:endParaRPr>
                    </a:p>
                    <a:p>
                      <a:pPr marL="174625" indent="-174625"/>
                      <a:r>
                        <a:rPr kumimoji="1" lang="en-US" altLang="ja-JP" sz="1200" b="1" u="none" dirty="0">
                          <a:solidFill>
                            <a:schemeClr val="tx1"/>
                          </a:solidFill>
                          <a:latin typeface="+mn-ea"/>
                          <a:ea typeface="+mn-ea"/>
                        </a:rPr>
                        <a:t>《</a:t>
                      </a:r>
                      <a:r>
                        <a:rPr kumimoji="1" lang="ja-JP" altLang="en-US" sz="1200" b="1" u="sng" dirty="0">
                          <a:solidFill>
                            <a:schemeClr val="tx1"/>
                          </a:solidFill>
                          <a:latin typeface="+mn-ea"/>
                          <a:ea typeface="+mn-ea"/>
                        </a:rPr>
                        <a:t>身近な地域で相談できる体制の推進</a:t>
                      </a:r>
                      <a:r>
                        <a:rPr kumimoji="1" lang="en-US" altLang="ja-JP" sz="1200" b="1" u="none" dirty="0">
                          <a:solidFill>
                            <a:schemeClr val="tx1"/>
                          </a:solidFill>
                          <a:latin typeface="+mn-ea"/>
                          <a:ea typeface="+mn-ea"/>
                        </a:rPr>
                        <a:t>》</a:t>
                      </a:r>
                    </a:p>
                    <a:p>
                      <a:pPr marL="174625" indent="-174625"/>
                      <a:r>
                        <a:rPr kumimoji="1" lang="ja-JP" altLang="en-US" sz="1100" b="1" u="none" dirty="0">
                          <a:solidFill>
                            <a:schemeClr val="tx1"/>
                          </a:solidFill>
                          <a:latin typeface="+mn-ea"/>
                          <a:ea typeface="+mn-ea"/>
                        </a:rPr>
                        <a:t>■大阪府栄養士会と連携し、栄養ケアサービスを提供する拠点を整備</a:t>
                      </a:r>
                      <a:endParaRPr kumimoji="1" lang="en-US" altLang="ja-JP" sz="1100" b="1" u="none" dirty="0">
                        <a:solidFill>
                          <a:schemeClr val="tx1"/>
                        </a:solidFill>
                        <a:latin typeface="+mn-ea"/>
                        <a:ea typeface="+mn-ea"/>
                      </a:endParaRPr>
                    </a:p>
                    <a:p>
                      <a:pPr marL="174625" indent="-174625"/>
                      <a:r>
                        <a:rPr kumimoji="1" lang="ja-JP" altLang="en-US" sz="1100" b="1" u="none" dirty="0">
                          <a:solidFill>
                            <a:schemeClr val="tx1"/>
                          </a:solidFill>
                          <a:latin typeface="+mn-ea"/>
                          <a:ea typeface="+mn-ea"/>
                        </a:rPr>
                        <a:t>　登録栄養士数 </a:t>
                      </a:r>
                      <a:r>
                        <a:rPr kumimoji="1" lang="en-US" altLang="ja-JP" sz="1100" b="1" u="none" dirty="0">
                          <a:solidFill>
                            <a:schemeClr val="tx1"/>
                          </a:solidFill>
                          <a:latin typeface="+mn-ea"/>
                          <a:ea typeface="+mn-ea"/>
                        </a:rPr>
                        <a:t>239</a:t>
                      </a:r>
                      <a:r>
                        <a:rPr kumimoji="1" lang="ja-JP" altLang="en-US" sz="1100" b="1" u="none" dirty="0">
                          <a:solidFill>
                            <a:schemeClr val="tx1"/>
                          </a:solidFill>
                          <a:latin typeface="+mn-ea"/>
                          <a:ea typeface="+mn-ea"/>
                        </a:rPr>
                        <a:t>名、大阪府栄養士会による無料栄養相談の実施 </a:t>
                      </a:r>
                      <a:r>
                        <a:rPr kumimoji="1" lang="en-US" altLang="ja-JP" sz="1100" b="1" u="none" dirty="0">
                          <a:solidFill>
                            <a:schemeClr val="tx1"/>
                          </a:solidFill>
                          <a:latin typeface="+mn-ea"/>
                          <a:ea typeface="+mn-ea"/>
                        </a:rPr>
                        <a:t>31</a:t>
                      </a:r>
                      <a:r>
                        <a:rPr kumimoji="1" lang="ja-JP" altLang="en-US" sz="1100" b="1" u="none" dirty="0">
                          <a:solidFill>
                            <a:schemeClr val="tx1"/>
                          </a:solidFill>
                          <a:latin typeface="+mn-ea"/>
                          <a:ea typeface="+mn-ea"/>
                        </a:rPr>
                        <a:t>回</a:t>
                      </a:r>
                      <a:endParaRPr kumimoji="1" lang="en-US" altLang="ja-JP" sz="1100" b="1" u="none" dirty="0">
                        <a:solidFill>
                          <a:schemeClr val="tx1"/>
                        </a:solidFill>
                        <a:latin typeface="+mn-ea"/>
                        <a:ea typeface="+mn-ea"/>
                      </a:endParaRPr>
                    </a:p>
                    <a:p>
                      <a:pPr marL="174625" indent="-174625"/>
                      <a:r>
                        <a:rPr kumimoji="1" lang="ja-JP" altLang="en-US" sz="1100" b="1" u="none" dirty="0">
                          <a:solidFill>
                            <a:schemeClr val="tx1"/>
                          </a:solidFill>
                          <a:latin typeface="+mn-ea"/>
                          <a:ea typeface="+mn-ea"/>
                        </a:rPr>
                        <a:t>　日本栄養士会認定栄養ケア・ステーション </a:t>
                      </a:r>
                      <a:r>
                        <a:rPr kumimoji="1" lang="en-US" altLang="ja-JP" sz="1100" b="1" u="none" dirty="0">
                          <a:solidFill>
                            <a:schemeClr val="tx1"/>
                          </a:solidFill>
                          <a:latin typeface="+mn-ea"/>
                          <a:ea typeface="+mn-ea"/>
                        </a:rPr>
                        <a:t>22</a:t>
                      </a:r>
                      <a:r>
                        <a:rPr kumimoji="1" lang="ja-JP" altLang="en-US" sz="1100" b="1" u="none" dirty="0">
                          <a:solidFill>
                            <a:schemeClr val="tx1"/>
                          </a:solidFill>
                          <a:latin typeface="+mn-ea"/>
                          <a:ea typeface="+mn-ea"/>
                        </a:rPr>
                        <a:t>団体、大阪府栄養士会登録栄養ケアチーム </a:t>
                      </a:r>
                      <a:r>
                        <a:rPr kumimoji="1" lang="en-US" altLang="ja-JP" sz="1100" b="1" u="none" dirty="0">
                          <a:solidFill>
                            <a:schemeClr val="tx1"/>
                          </a:solidFill>
                          <a:latin typeface="+mn-ea"/>
                          <a:ea typeface="+mn-ea"/>
                        </a:rPr>
                        <a:t>14</a:t>
                      </a:r>
                      <a:r>
                        <a:rPr kumimoji="1" lang="ja-JP" altLang="en-US" sz="1100" b="1" u="none" dirty="0">
                          <a:solidFill>
                            <a:schemeClr val="tx1"/>
                          </a:solidFill>
                          <a:latin typeface="+mn-ea"/>
                          <a:ea typeface="+mn-ea"/>
                        </a:rPr>
                        <a:t>団体</a:t>
                      </a:r>
                      <a:endParaRPr kumimoji="1" lang="en-US" altLang="ja-JP" sz="1100" b="1" u="none"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1160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u="none" dirty="0">
                          <a:solidFill>
                            <a:schemeClr val="tx1"/>
                          </a:solidFill>
                          <a:latin typeface="+mn-ea"/>
                          <a:ea typeface="+mn-ea"/>
                        </a:rPr>
                        <a:t>《</a:t>
                      </a:r>
                      <a:r>
                        <a:rPr kumimoji="1" lang="ja-JP" altLang="en-US" sz="1200" b="1" u="sng" dirty="0">
                          <a:solidFill>
                            <a:schemeClr val="tx1"/>
                          </a:solidFill>
                          <a:latin typeface="+mn-ea"/>
                          <a:ea typeface="+mn-ea"/>
                        </a:rPr>
                        <a:t>課題</a:t>
                      </a:r>
                      <a:r>
                        <a:rPr kumimoji="1" lang="en-US" altLang="ja-JP" sz="1200" b="1" u="none" dirty="0">
                          <a:solidFill>
                            <a:schemeClr val="tx1"/>
                          </a:solidFill>
                          <a:latin typeface="+mn-ea"/>
                          <a:ea typeface="+mn-ea"/>
                        </a:rPr>
                        <a:t>》</a:t>
                      </a:r>
                      <a:endParaRPr kumimoji="1" lang="ja-JP" altLang="en-US" sz="1200" b="1" dirty="0">
                        <a:solidFill>
                          <a:schemeClr val="tx1"/>
                        </a:solidFill>
                        <a:latin typeface="+mn-ea"/>
                        <a:ea typeface="+mn-ea"/>
                      </a:endParaRPr>
                    </a:p>
                    <a:p>
                      <a:pPr marL="174625" indent="-174625"/>
                      <a:r>
                        <a:rPr kumimoji="1" lang="ja-JP" altLang="en-US" sz="1100" b="1" dirty="0">
                          <a:solidFill>
                            <a:schemeClr val="tx1"/>
                          </a:solidFill>
                          <a:latin typeface="+mn-ea"/>
                          <a:ea typeface="+mn-ea"/>
                        </a:rPr>
                        <a:t>■市町村及び関係団体と連携した共食の推進</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■栄養ケアサービスを提供する拠点の活用</a:t>
                      </a:r>
                    </a:p>
                    <a:p>
                      <a:pPr marL="174625" indent="-174625"/>
                      <a:r>
                        <a:rPr kumimoji="1" lang="en-US" altLang="ja-JP" sz="1200" b="1" u="none" dirty="0">
                          <a:solidFill>
                            <a:schemeClr val="tx1"/>
                          </a:solidFill>
                          <a:latin typeface="+mn-ea"/>
                          <a:ea typeface="+mn-ea"/>
                        </a:rPr>
                        <a:t>《</a:t>
                      </a:r>
                      <a:r>
                        <a:rPr kumimoji="1" lang="ja-JP" altLang="en-US" sz="1200" b="1" u="sng" dirty="0">
                          <a:solidFill>
                            <a:schemeClr val="tx1"/>
                          </a:solidFill>
                          <a:latin typeface="+mn-ea"/>
                          <a:ea typeface="+mn-ea"/>
                        </a:rPr>
                        <a:t>次年度の主な取組み</a:t>
                      </a:r>
                      <a:r>
                        <a:rPr kumimoji="1" lang="en-US" altLang="ja-JP" sz="1200" b="1" u="none" dirty="0">
                          <a:solidFill>
                            <a:schemeClr val="tx1"/>
                          </a:solidFill>
                          <a:latin typeface="+mn-ea"/>
                          <a:ea typeface="+mn-ea"/>
                        </a:rPr>
                        <a:t>》</a:t>
                      </a:r>
                      <a:endParaRPr kumimoji="1" lang="ja-JP" altLang="en-US" sz="1200" b="1" dirty="0">
                        <a:solidFill>
                          <a:schemeClr val="tx1"/>
                        </a:solidFill>
                        <a:latin typeface="+mn-ea"/>
                        <a:ea typeface="+mn-ea"/>
                      </a:endParaRPr>
                    </a:p>
                    <a:p>
                      <a:pPr marL="174625" indent="-174625"/>
                      <a:r>
                        <a:rPr kumimoji="1" lang="ja-JP" altLang="en-US" sz="1100" b="1" dirty="0">
                          <a:solidFill>
                            <a:schemeClr val="tx1"/>
                          </a:solidFill>
                          <a:latin typeface="+mn-ea"/>
                          <a:ea typeface="+mn-ea"/>
                        </a:rPr>
                        <a:t>■健診やイベント等の機会を活用し、共食を広く府民に啓発</a:t>
                      </a:r>
                    </a:p>
                    <a:p>
                      <a:pPr marL="174625" indent="-174625"/>
                      <a:r>
                        <a:rPr kumimoji="1" lang="ja-JP" altLang="en-US" sz="1100" b="1" dirty="0">
                          <a:solidFill>
                            <a:schemeClr val="tx1"/>
                          </a:solidFill>
                          <a:latin typeface="+mn-ea"/>
                          <a:ea typeface="+mn-ea"/>
                        </a:rPr>
                        <a:t>■在宅栄養ケアに関する医師会・栄養士会等関係機関との連携推進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8682585"/>
                  </a:ext>
                </a:extLst>
              </a:tr>
              <a:tr h="485814">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最終予算案</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i="0" u="none" strike="noStrike" kern="1200" cap="none" spc="0" normalizeH="0" baseline="0" noProof="0" dirty="0">
                          <a:ln>
                            <a:noFill/>
                          </a:ln>
                          <a:solidFill>
                            <a:schemeClr val="bg1"/>
                          </a:solidFill>
                          <a:effectLst/>
                          <a:uLnTx/>
                          <a:uFillTx/>
                          <a:latin typeface="游ゴシック" panose="020B0400000000000000" pitchFamily="50" charset="-128"/>
                          <a:ea typeface="游ゴシック" panose="020B0400000000000000" pitchFamily="50" charset="-128"/>
                          <a:cs typeface="+mn-cs"/>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a:solidFill>
                            <a:schemeClr val="tx1"/>
                          </a:solidFill>
                          <a:latin typeface="+mn-ea"/>
                          <a:ea typeface="+mn-ea"/>
                        </a:rPr>
                        <a:t>健康・栄養対策費　</a:t>
                      </a:r>
                      <a:r>
                        <a:rPr kumimoji="1" lang="en-US" altLang="ja-JP" sz="1100" b="1" baseline="0" dirty="0">
                          <a:solidFill>
                            <a:schemeClr val="tx1"/>
                          </a:solidFill>
                          <a:latin typeface="+mn-ea"/>
                          <a:ea typeface="+mn-ea"/>
                        </a:rPr>
                        <a:t>5,987</a:t>
                      </a:r>
                      <a:r>
                        <a:rPr kumimoji="1" lang="ja-JP" altLang="en-US" sz="1100" b="1" baseline="0" dirty="0">
                          <a:solidFill>
                            <a:schemeClr val="tx1"/>
                          </a:solidFill>
                          <a:latin typeface="+mn-ea"/>
                          <a:ea typeface="+mn-ea"/>
                        </a:rPr>
                        <a:t>千円（再掲）</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9707954"/>
                  </a:ext>
                </a:extLst>
              </a:tr>
            </a:tbl>
          </a:graphicData>
        </a:graphic>
      </p:graphicFrame>
      <p:sp>
        <p:nvSpPr>
          <p:cNvPr id="12" name="正方形/長方形 11"/>
          <p:cNvSpPr/>
          <p:nvPr/>
        </p:nvSpPr>
        <p:spPr>
          <a:xfrm>
            <a:off x="569235" y="3295463"/>
            <a:ext cx="6988412" cy="338554"/>
          </a:xfrm>
          <a:prstGeom prst="rect">
            <a:avLst/>
          </a:prstGeom>
        </p:spPr>
        <p:txBody>
          <a:bodyPr wrap="square">
            <a:spAutoFit/>
          </a:bodyPr>
          <a:lstStyle/>
          <a:p>
            <a:pPr marL="174625" lvl="0" indent="-174625" defTabSz="914400">
              <a:defRPr/>
            </a:pPr>
            <a:r>
              <a:rPr kumimoji="1" lang="ja-JP" altLang="en-US" sz="1600" b="1" dirty="0">
                <a:latin typeface="+mn-ea"/>
              </a:rPr>
              <a:t>②多様な暮らしに対応した豊かな食体験につながる取組み　</a:t>
            </a:r>
            <a:r>
              <a:rPr kumimoji="1" lang="en-US" altLang="ja-JP" sz="1600" b="1" dirty="0">
                <a:latin typeface="+mn-ea"/>
              </a:rPr>
              <a:t>P32</a:t>
            </a:r>
            <a:endParaRPr kumimoji="1" lang="en-US" altLang="ja-JP" sz="1600" b="1" u="sng" dirty="0">
              <a:latin typeface="+mn-ea"/>
            </a:endParaRPr>
          </a:p>
        </p:txBody>
      </p:sp>
      <p:grpSp>
        <p:nvGrpSpPr>
          <p:cNvPr id="18" name="グループ化 17"/>
          <p:cNvGrpSpPr/>
          <p:nvPr/>
        </p:nvGrpSpPr>
        <p:grpSpPr>
          <a:xfrm>
            <a:off x="8344603" y="3283746"/>
            <a:ext cx="1188525" cy="864000"/>
            <a:chOff x="8151251" y="1209252"/>
            <a:chExt cx="1188525" cy="864000"/>
          </a:xfrm>
        </p:grpSpPr>
        <p:sp>
          <p:nvSpPr>
            <p:cNvPr id="19" name="角丸四角形 18"/>
            <p:cNvSpPr/>
            <p:nvPr/>
          </p:nvSpPr>
          <p:spPr>
            <a:xfrm>
              <a:off x="8151251" y="1209252"/>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20" name="グループ化 19"/>
            <p:cNvGrpSpPr/>
            <p:nvPr/>
          </p:nvGrpSpPr>
          <p:grpSpPr>
            <a:xfrm>
              <a:off x="8220636" y="1279108"/>
              <a:ext cx="1060651" cy="720145"/>
              <a:chOff x="509841" y="2832501"/>
              <a:chExt cx="1112897" cy="770916"/>
            </a:xfrm>
          </p:grpSpPr>
          <p:sp>
            <p:nvSpPr>
              <p:cNvPr id="21" name="角丸四角形 20"/>
              <p:cNvSpPr/>
              <p:nvPr/>
            </p:nvSpPr>
            <p:spPr>
              <a:xfrm>
                <a:off x="509841" y="2832501"/>
                <a:ext cx="1097299"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本年度評価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22" name="直線コネクタ 21"/>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5" name="スライド番号プレースホルダー 1">
            <a:extLst>
              <a:ext uri="{FF2B5EF4-FFF2-40B4-BE49-F238E27FC236}">
                <a16:creationId xmlns:a16="http://schemas.microsoft.com/office/drawing/2014/main" id="{9D4E4FA1-9078-45AE-8398-81CB5DF3C926}"/>
              </a:ext>
            </a:extLst>
          </p:cNvPr>
          <p:cNvSpPr>
            <a:spLocks noGrp="1"/>
          </p:cNvSpPr>
          <p:nvPr>
            <p:ph type="sldNum" sz="quarter" idx="12"/>
          </p:nvPr>
        </p:nvSpPr>
        <p:spPr>
          <a:xfrm>
            <a:off x="9181750" y="6583675"/>
            <a:ext cx="720000" cy="216000"/>
          </a:xfrm>
        </p:spPr>
        <p:txBody>
          <a:bodyPr/>
          <a:lstStyle/>
          <a:p>
            <a:fld id="{4D1D0668-0C6C-4C7F-AAAF-C0078F4BF5F6}" type="slidenum">
              <a:rPr kumimoji="1" lang="ja-JP" altLang="en-US" smtClean="0"/>
              <a:t>64</a:t>
            </a:fld>
            <a:endParaRPr kumimoji="1" lang="ja-JP" altLang="en-US"/>
          </a:p>
        </p:txBody>
      </p:sp>
    </p:spTree>
    <p:extLst>
      <p:ext uri="{BB962C8B-B14F-4D97-AF65-F5344CB8AC3E}">
        <p14:creationId xmlns:p14="http://schemas.microsoft.com/office/powerpoint/2010/main" val="179905973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273000" y="144000"/>
            <a:ext cx="9360000" cy="651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表 8"/>
          <p:cNvGraphicFramePr>
            <a:graphicFrameLocks noGrp="1"/>
          </p:cNvGraphicFramePr>
          <p:nvPr/>
        </p:nvGraphicFramePr>
        <p:xfrm>
          <a:off x="629696" y="468000"/>
          <a:ext cx="8646609" cy="6112510"/>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456959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n-lt"/>
                          <a:ea typeface="+mn-ea"/>
                          <a:cs typeface="+mn-cs"/>
                        </a:rPr>
                        <a:t>本年度の     </a:t>
                      </a:r>
                      <a:endParaRPr kumimoji="1" lang="en-US" altLang="ja-JP" sz="1600" b="1" i="0" u="none" strike="noStrike" kern="1200" cap="none" spc="0" normalizeH="0" baseline="0" noProof="0" dirty="0">
                        <a:ln>
                          <a:noFill/>
                        </a:ln>
                        <a:solidFill>
                          <a:prstClr val="white"/>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n-lt"/>
                          <a:ea typeface="+mn-ea"/>
                          <a:cs typeface="+mn-cs"/>
                        </a:rPr>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u="none" dirty="0">
                          <a:solidFill>
                            <a:schemeClr val="tx1"/>
                          </a:solidFill>
                          <a:latin typeface="+mn-ea"/>
                          <a:ea typeface="+mn-ea"/>
                        </a:rPr>
                        <a:t>《</a:t>
                      </a:r>
                      <a:r>
                        <a:rPr kumimoji="1" lang="ja-JP" altLang="en-US" sz="1200" b="1" u="sng" dirty="0">
                          <a:solidFill>
                            <a:schemeClr val="tx1"/>
                          </a:solidFill>
                          <a:latin typeface="+mn-ea"/>
                          <a:ea typeface="+mn-ea"/>
                        </a:rPr>
                        <a:t>外食や中食、給食施設における取組み</a:t>
                      </a:r>
                      <a:r>
                        <a:rPr kumimoji="1" lang="en-US" altLang="ja-JP" sz="1200" b="1" u="none" dirty="0">
                          <a:solidFill>
                            <a:schemeClr val="tx1"/>
                          </a:solidFill>
                          <a:latin typeface="+mn-ea"/>
                          <a:ea typeface="+mn-ea"/>
                        </a:rPr>
                        <a:t>》</a:t>
                      </a:r>
                    </a:p>
                    <a:p>
                      <a:pPr marL="174625" indent="-174625"/>
                      <a:r>
                        <a:rPr kumimoji="1" lang="ja-JP" altLang="en-US" sz="1100" b="1" u="none" dirty="0">
                          <a:solidFill>
                            <a:schemeClr val="tx1"/>
                          </a:solidFill>
                          <a:latin typeface="+mn-ea"/>
                          <a:ea typeface="+mn-ea"/>
                        </a:rPr>
                        <a:t>■大阪ヘルシー外食推進協議会と連携した取組み</a:t>
                      </a:r>
                      <a:endParaRPr kumimoji="1" lang="en-US" altLang="ja-JP" sz="1100" b="1" u="none" dirty="0">
                        <a:solidFill>
                          <a:schemeClr val="tx1"/>
                        </a:solidFill>
                        <a:latin typeface="+mn-ea"/>
                        <a:ea typeface="+mn-ea"/>
                      </a:endParaRPr>
                    </a:p>
                    <a:p>
                      <a:pPr marL="174625" indent="-174625"/>
                      <a:r>
                        <a:rPr kumimoji="1" lang="ja-JP" altLang="en-US" sz="1100" b="1" u="none" dirty="0">
                          <a:solidFill>
                            <a:schemeClr val="tx1"/>
                          </a:solidFill>
                          <a:latin typeface="+mn-ea"/>
                          <a:ea typeface="+mn-ea"/>
                        </a:rPr>
                        <a:t>　ヘルシー外食コンテスト</a:t>
                      </a:r>
                      <a:r>
                        <a:rPr kumimoji="1" lang="en-US" altLang="ja-JP" sz="1100" b="1" u="none" dirty="0">
                          <a:solidFill>
                            <a:schemeClr val="tx1"/>
                          </a:solidFill>
                          <a:latin typeface="+mn-ea"/>
                          <a:ea typeface="+mn-ea"/>
                        </a:rPr>
                        <a:t>2023</a:t>
                      </a:r>
                      <a:r>
                        <a:rPr kumimoji="1" lang="ja-JP" altLang="en-US" sz="1100" b="1" u="none" dirty="0">
                          <a:solidFill>
                            <a:schemeClr val="tx1"/>
                          </a:solidFill>
                          <a:latin typeface="+mn-ea"/>
                          <a:ea typeface="+mn-ea"/>
                        </a:rPr>
                        <a:t>の実施</a:t>
                      </a:r>
                      <a:endParaRPr kumimoji="1" lang="en-US" altLang="ja-JP" sz="1100" b="1" u="none" dirty="0">
                        <a:solidFill>
                          <a:schemeClr val="tx1"/>
                        </a:solidFill>
                        <a:latin typeface="+mn-ea"/>
                        <a:ea typeface="+mn-ea"/>
                      </a:endParaRPr>
                    </a:p>
                    <a:p>
                      <a:pPr marL="174625" indent="-174625"/>
                      <a:r>
                        <a:rPr kumimoji="1" lang="ja-JP" altLang="en-US" sz="1100" b="1" u="none" dirty="0">
                          <a:solidFill>
                            <a:schemeClr val="tx1"/>
                          </a:solidFill>
                          <a:latin typeface="+mn-ea"/>
                          <a:ea typeface="+mn-ea"/>
                        </a:rPr>
                        <a:t>　 募集期間　</a:t>
                      </a:r>
                      <a:r>
                        <a:rPr kumimoji="1" lang="en-US" altLang="ja-JP" sz="1100" b="1" u="none" dirty="0">
                          <a:solidFill>
                            <a:schemeClr val="tx1"/>
                          </a:solidFill>
                          <a:latin typeface="+mn-ea"/>
                          <a:ea typeface="+mn-ea"/>
                        </a:rPr>
                        <a:t>R4.8.17-10.4</a:t>
                      </a:r>
                      <a:r>
                        <a:rPr kumimoji="1" lang="ja-JP" altLang="en-US" sz="1100" b="1" u="none" dirty="0">
                          <a:solidFill>
                            <a:schemeClr val="tx1"/>
                          </a:solidFill>
                          <a:latin typeface="+mn-ea"/>
                          <a:ea typeface="+mn-ea"/>
                        </a:rPr>
                        <a:t>、応募数</a:t>
                      </a:r>
                      <a:r>
                        <a:rPr kumimoji="1" lang="en-US" altLang="ja-JP" sz="1100" b="1" u="none" dirty="0">
                          <a:solidFill>
                            <a:schemeClr val="tx1"/>
                          </a:solidFill>
                          <a:latin typeface="+mn-ea"/>
                          <a:ea typeface="+mn-ea"/>
                        </a:rPr>
                        <a:t>29</a:t>
                      </a:r>
                      <a:r>
                        <a:rPr kumimoji="1" lang="ja-JP" altLang="en-US" sz="1100" b="1" u="none" dirty="0">
                          <a:solidFill>
                            <a:schemeClr val="tx1"/>
                          </a:solidFill>
                          <a:latin typeface="+mn-ea"/>
                          <a:ea typeface="+mn-ea"/>
                        </a:rPr>
                        <a:t>メニュー</a:t>
                      </a:r>
                      <a:endParaRPr kumimoji="1" lang="en-US" altLang="ja-JP" sz="1100" b="1" u="none" dirty="0">
                        <a:solidFill>
                          <a:schemeClr val="tx1"/>
                        </a:solidFill>
                        <a:latin typeface="+mn-ea"/>
                        <a:ea typeface="+mn-ea"/>
                      </a:endParaRPr>
                    </a:p>
                    <a:p>
                      <a:pPr marL="174625" indent="-174625"/>
                      <a:r>
                        <a:rPr kumimoji="1" lang="ja-JP" altLang="en-US" sz="1100" b="1" u="none" dirty="0">
                          <a:solidFill>
                            <a:schemeClr val="tx1"/>
                          </a:solidFill>
                          <a:latin typeface="+mn-ea"/>
                          <a:ea typeface="+mn-ea"/>
                        </a:rPr>
                        <a:t>　 審査状況　ウェブによる人気投票（</a:t>
                      </a:r>
                      <a:r>
                        <a:rPr kumimoji="1" lang="en-US" altLang="ja-JP" sz="1100" b="1" u="none" dirty="0">
                          <a:solidFill>
                            <a:schemeClr val="tx1"/>
                          </a:solidFill>
                          <a:latin typeface="+mn-ea"/>
                          <a:ea typeface="+mn-ea"/>
                        </a:rPr>
                        <a:t>R5.11.1-12.2 1,545</a:t>
                      </a:r>
                      <a:r>
                        <a:rPr kumimoji="1" lang="ja-JP" altLang="en-US" sz="1100" b="1" u="none" dirty="0">
                          <a:solidFill>
                            <a:schemeClr val="tx1"/>
                          </a:solidFill>
                          <a:latin typeface="+mn-ea"/>
                          <a:ea typeface="+mn-ea"/>
                        </a:rPr>
                        <a:t>名の投票）</a:t>
                      </a:r>
                      <a:r>
                        <a:rPr kumimoji="1" lang="ja-JP" altLang="en-US" sz="1100" b="1" u="none" baseline="0" dirty="0">
                          <a:solidFill>
                            <a:schemeClr val="tx1"/>
                          </a:solidFill>
                          <a:latin typeface="+mn-ea"/>
                          <a:ea typeface="+mn-ea"/>
                        </a:rPr>
                        <a:t>及び協議会関係者による書類審査</a:t>
                      </a:r>
                      <a:r>
                        <a:rPr kumimoji="1" lang="ja-JP" altLang="en-US" sz="1100" b="1" u="none" dirty="0">
                          <a:solidFill>
                            <a:schemeClr val="tx1"/>
                          </a:solidFill>
                          <a:latin typeface="+mn-ea"/>
                          <a:ea typeface="+mn-ea"/>
                        </a:rPr>
                        <a:t>　</a:t>
                      </a:r>
                      <a:endParaRPr kumimoji="1" lang="en-US" altLang="ja-JP" sz="1100" b="1" u="none" dirty="0">
                        <a:solidFill>
                          <a:schemeClr val="tx1"/>
                        </a:solidFill>
                        <a:latin typeface="+mn-ea"/>
                        <a:ea typeface="+mn-ea"/>
                      </a:endParaRPr>
                    </a:p>
                    <a:p>
                      <a:pPr marL="174625" indent="-174625"/>
                      <a:r>
                        <a:rPr kumimoji="1" lang="ja-JP" altLang="en-US" sz="1100" b="1" u="none" dirty="0">
                          <a:solidFill>
                            <a:schemeClr val="tx1"/>
                          </a:solidFill>
                          <a:latin typeface="+mn-ea"/>
                          <a:ea typeface="+mn-ea"/>
                        </a:rPr>
                        <a:t>　 表彰式　   イベント「フードスタイル関西」の会場にて実施（</a:t>
                      </a:r>
                      <a:r>
                        <a:rPr kumimoji="1" lang="en-US" altLang="ja-JP" sz="1100" b="1" u="none" dirty="0">
                          <a:solidFill>
                            <a:schemeClr val="tx1"/>
                          </a:solidFill>
                          <a:latin typeface="+mn-ea"/>
                          <a:ea typeface="+mn-ea"/>
                        </a:rPr>
                        <a:t>R6.1.24</a:t>
                      </a:r>
                      <a:r>
                        <a:rPr kumimoji="1" lang="ja-JP" altLang="en-US" sz="1100" b="1" u="none" dirty="0">
                          <a:solidFill>
                            <a:schemeClr val="tx1"/>
                          </a:solidFill>
                          <a:latin typeface="+mn-ea"/>
                          <a:ea typeface="+mn-ea"/>
                        </a:rPr>
                        <a:t>）　</a:t>
                      </a:r>
                      <a:endParaRPr kumimoji="1" lang="en-US" altLang="ja-JP" sz="1100" b="1" u="none" dirty="0">
                        <a:solidFill>
                          <a:schemeClr val="tx1"/>
                        </a:solidFill>
                        <a:latin typeface="+mn-ea"/>
                        <a:ea typeface="+mn-ea"/>
                      </a:endParaRPr>
                    </a:p>
                    <a:p>
                      <a:pPr marL="174625" indent="-174625"/>
                      <a:r>
                        <a:rPr kumimoji="1" lang="ja-JP" altLang="en-US" sz="1100" b="1" u="none" dirty="0">
                          <a:solidFill>
                            <a:schemeClr val="tx1"/>
                          </a:solidFill>
                          <a:latin typeface="+mn-ea"/>
                          <a:ea typeface="+mn-ea"/>
                        </a:rPr>
                        <a:t>■企業と連携した取組み</a:t>
                      </a:r>
                      <a:endParaRPr kumimoji="1" lang="en-US" altLang="ja-JP" sz="1100" b="1" u="none" dirty="0">
                        <a:solidFill>
                          <a:schemeClr val="tx1"/>
                        </a:solidFill>
                        <a:latin typeface="+mn-ea"/>
                        <a:ea typeface="+mn-ea"/>
                      </a:endParaRPr>
                    </a:p>
                    <a:p>
                      <a:pPr marL="174625" indent="-174625"/>
                      <a:r>
                        <a:rPr kumimoji="1" lang="ja-JP" altLang="en-US" sz="1100" b="1" u="none" dirty="0">
                          <a:solidFill>
                            <a:schemeClr val="tx1"/>
                          </a:solidFill>
                          <a:latin typeface="+mn-ea"/>
                          <a:ea typeface="+mn-ea"/>
                        </a:rPr>
                        <a:t>・ほっかほっか亭総本部、すかいらーくグループ</a:t>
                      </a:r>
                      <a:endParaRPr kumimoji="1" lang="en-US" altLang="ja-JP" sz="1100" b="1" u="none" dirty="0">
                        <a:solidFill>
                          <a:schemeClr val="tx1"/>
                        </a:solidFill>
                        <a:latin typeface="+mn-ea"/>
                        <a:ea typeface="+mn-ea"/>
                      </a:endParaRPr>
                    </a:p>
                    <a:p>
                      <a:pPr marL="174625" indent="-174625"/>
                      <a:r>
                        <a:rPr kumimoji="1" lang="ja-JP" altLang="en-US" sz="1100" b="1" u="none" dirty="0">
                          <a:solidFill>
                            <a:schemeClr val="tx1"/>
                          </a:solidFill>
                          <a:latin typeface="+mn-ea"/>
                          <a:ea typeface="+mn-ea"/>
                        </a:rPr>
                        <a:t>　：企業単位で「うちのお店も健康づくり応援団の店」に登録。新規店舗を追加承認</a:t>
                      </a:r>
                      <a:endParaRPr kumimoji="1" lang="en-US" altLang="ja-JP" sz="1100" b="1" u="none" dirty="0">
                        <a:solidFill>
                          <a:schemeClr val="tx1"/>
                        </a:solidFill>
                        <a:latin typeface="+mn-ea"/>
                        <a:ea typeface="+mn-ea"/>
                      </a:endParaRPr>
                    </a:p>
                    <a:p>
                      <a:pPr marL="174625" indent="-174625"/>
                      <a:r>
                        <a:rPr kumimoji="1" lang="ja-JP" altLang="en-US" sz="1100" b="1" u="none" dirty="0">
                          <a:solidFill>
                            <a:schemeClr val="tx1"/>
                          </a:solidFill>
                          <a:latin typeface="+mn-ea"/>
                          <a:ea typeface="+mn-ea"/>
                        </a:rPr>
                        <a:t>・阪急百貨店：冷凍総菜を</a:t>
                      </a:r>
                      <a:r>
                        <a:rPr kumimoji="1" lang="en-US" altLang="ja-JP" sz="1100" b="1" u="none" dirty="0">
                          <a:solidFill>
                            <a:schemeClr val="tx1"/>
                          </a:solidFill>
                          <a:latin typeface="+mn-ea"/>
                          <a:ea typeface="+mn-ea"/>
                        </a:rPr>
                        <a:t>V.O.S.</a:t>
                      </a:r>
                      <a:r>
                        <a:rPr kumimoji="1" lang="ja-JP" altLang="en-US" sz="1100" b="1" u="none" dirty="0">
                          <a:solidFill>
                            <a:schemeClr val="tx1"/>
                          </a:solidFill>
                          <a:latin typeface="+mn-ea"/>
                          <a:ea typeface="+mn-ea"/>
                        </a:rPr>
                        <a:t>メニューに追加承認 </a:t>
                      </a:r>
                      <a:r>
                        <a:rPr kumimoji="1" lang="en-US" altLang="ja-JP" sz="1100" b="1" u="none" baseline="0" dirty="0">
                          <a:solidFill>
                            <a:schemeClr val="tx1"/>
                          </a:solidFill>
                          <a:latin typeface="+mn-ea"/>
                          <a:ea typeface="+mn-ea"/>
                        </a:rPr>
                        <a:t>7</a:t>
                      </a:r>
                      <a:r>
                        <a:rPr kumimoji="1" lang="ja-JP" altLang="en-US" sz="1100" b="1" u="none" dirty="0">
                          <a:solidFill>
                            <a:schemeClr val="tx1"/>
                          </a:solidFill>
                          <a:latin typeface="+mn-ea"/>
                          <a:ea typeface="+mn-ea"/>
                        </a:rPr>
                        <a:t>メニュー</a:t>
                      </a:r>
                      <a:endParaRPr kumimoji="1" lang="en-US" altLang="ja-JP" sz="1100" b="1" u="none" dirty="0">
                        <a:solidFill>
                          <a:schemeClr val="tx1"/>
                        </a:solidFill>
                        <a:latin typeface="+mn-ea"/>
                        <a:ea typeface="+mn-ea"/>
                      </a:endParaRPr>
                    </a:p>
                    <a:p>
                      <a:pPr marL="174625" indent="-174625"/>
                      <a:r>
                        <a:rPr kumimoji="1" lang="ja-JP" altLang="en-US" sz="1100" b="1" u="none" dirty="0">
                          <a:solidFill>
                            <a:schemeClr val="tx1"/>
                          </a:solidFill>
                          <a:latin typeface="+mn-ea"/>
                          <a:ea typeface="+mn-ea"/>
                        </a:rPr>
                        <a:t>・江崎グリコ：「グリコ</a:t>
                      </a:r>
                      <a:r>
                        <a:rPr kumimoji="1" lang="en-US" altLang="ja-JP" sz="1100" b="1" u="none" dirty="0">
                          <a:solidFill>
                            <a:schemeClr val="tx1"/>
                          </a:solidFill>
                          <a:latin typeface="+mn-ea"/>
                          <a:ea typeface="+mn-ea"/>
                        </a:rPr>
                        <a:t>×V.O.S.</a:t>
                      </a:r>
                      <a:r>
                        <a:rPr kumimoji="1" lang="ja-JP" altLang="en-US" sz="1100" b="1" u="none" dirty="0">
                          <a:solidFill>
                            <a:schemeClr val="tx1"/>
                          </a:solidFill>
                          <a:latin typeface="+mn-ea"/>
                          <a:ea typeface="+mn-ea"/>
                        </a:rPr>
                        <a:t>コラボ定食」を府庁地下食堂で提供（</a:t>
                      </a:r>
                      <a:r>
                        <a:rPr kumimoji="1" lang="en-US" altLang="ja-JP" sz="1100" b="1" u="none" dirty="0">
                          <a:solidFill>
                            <a:schemeClr val="tx1"/>
                          </a:solidFill>
                          <a:latin typeface="+mn-ea"/>
                          <a:ea typeface="+mn-ea"/>
                        </a:rPr>
                        <a:t>R5.11.10-11.24</a:t>
                      </a:r>
                      <a:r>
                        <a:rPr kumimoji="1" lang="ja-JP" altLang="en-US" sz="1100" b="1" u="none" dirty="0">
                          <a:solidFill>
                            <a:schemeClr val="tx1"/>
                          </a:solidFill>
                          <a:latin typeface="+mn-ea"/>
                          <a:ea typeface="+mn-ea"/>
                        </a:rPr>
                        <a:t>）</a:t>
                      </a:r>
                      <a:endParaRPr kumimoji="1" lang="en-US" altLang="ja-JP" sz="1100" b="1" u="none" dirty="0">
                        <a:solidFill>
                          <a:schemeClr val="tx1"/>
                        </a:solidFill>
                        <a:latin typeface="+mn-ea"/>
                        <a:ea typeface="+mn-ea"/>
                      </a:endParaRPr>
                    </a:p>
                    <a:p>
                      <a:pPr marL="174625" indent="-174625"/>
                      <a:r>
                        <a:rPr kumimoji="1" lang="ja-JP" altLang="en-US" sz="1100" b="1" dirty="0">
                          <a:solidFill>
                            <a:schemeClr val="tx1"/>
                          </a:solidFill>
                          <a:latin typeface="游ゴシック" panose="020B0400000000000000" pitchFamily="50" charset="-128"/>
                          <a:ea typeface="+mn-ea"/>
                        </a:rPr>
                        <a:t>■給食施設と連携した取組み</a:t>
                      </a:r>
                    </a:p>
                    <a:p>
                      <a:pPr marL="174625" indent="-174625"/>
                      <a:r>
                        <a:rPr kumimoji="1" lang="ja-JP" altLang="en-US" sz="1100" b="1" dirty="0">
                          <a:solidFill>
                            <a:schemeClr val="tx1"/>
                          </a:solidFill>
                          <a:latin typeface="游ゴシック" panose="020B0400000000000000" pitchFamily="50" charset="-128"/>
                          <a:ea typeface="+mn-ea"/>
                        </a:rPr>
                        <a:t>　大学と連携し、学生食堂メニューを</a:t>
                      </a:r>
                      <a:r>
                        <a:rPr kumimoji="1" lang="en-US" altLang="ja-JP" sz="1100" b="1" dirty="0">
                          <a:solidFill>
                            <a:schemeClr val="tx1"/>
                          </a:solidFill>
                          <a:latin typeface="游ゴシック" panose="020B0400000000000000" pitchFamily="50" charset="-128"/>
                          <a:ea typeface="+mn-ea"/>
                        </a:rPr>
                        <a:t>V.O.S.</a:t>
                      </a:r>
                      <a:r>
                        <a:rPr kumimoji="1" lang="ja-JP" altLang="en-US" sz="1100" b="1" dirty="0">
                          <a:solidFill>
                            <a:schemeClr val="tx1"/>
                          </a:solidFill>
                          <a:latin typeface="游ゴシック" panose="020B0400000000000000" pitchFamily="50" charset="-128"/>
                          <a:ea typeface="+mn-ea"/>
                        </a:rPr>
                        <a:t>に承認　</a:t>
                      </a:r>
                      <a:endParaRPr kumimoji="1" lang="en-US" altLang="ja-JP" sz="1100" b="1" dirty="0">
                        <a:solidFill>
                          <a:schemeClr val="tx1"/>
                        </a:solidFill>
                        <a:latin typeface="游ゴシック" panose="020B0400000000000000" pitchFamily="50" charset="-128"/>
                        <a:ea typeface="+mn-ea"/>
                      </a:endParaRPr>
                    </a:p>
                    <a:p>
                      <a:pPr marL="174625" indent="-174625"/>
                      <a:r>
                        <a:rPr kumimoji="1" lang="ja-JP" altLang="en-US" sz="1100" b="1" dirty="0">
                          <a:solidFill>
                            <a:schemeClr val="tx1"/>
                          </a:solidFill>
                          <a:latin typeface="游ゴシック" panose="020B0400000000000000" pitchFamily="50" charset="-128"/>
                          <a:ea typeface="+mn-ea"/>
                        </a:rPr>
                        <a:t>　 大阪大学</a:t>
                      </a:r>
                      <a:r>
                        <a:rPr kumimoji="1" lang="en-US" altLang="ja-JP" sz="1100" b="1" dirty="0">
                          <a:solidFill>
                            <a:schemeClr val="tx1"/>
                          </a:solidFill>
                          <a:latin typeface="游ゴシック" panose="020B0400000000000000" pitchFamily="50" charset="-128"/>
                          <a:ea typeface="+mn-ea"/>
                        </a:rPr>
                        <a:t>24</a:t>
                      </a:r>
                      <a:r>
                        <a:rPr kumimoji="1" lang="ja-JP" altLang="en-US" sz="1100" b="1" dirty="0">
                          <a:solidFill>
                            <a:schemeClr val="tx1"/>
                          </a:solidFill>
                          <a:latin typeface="游ゴシック" panose="020B0400000000000000" pitchFamily="50" charset="-128"/>
                          <a:ea typeface="+mn-ea"/>
                        </a:rPr>
                        <a:t>メニュー・梅花女子大学</a:t>
                      </a:r>
                      <a:r>
                        <a:rPr kumimoji="1" lang="en-US" altLang="ja-JP" sz="1100" b="1" dirty="0">
                          <a:solidFill>
                            <a:schemeClr val="tx1"/>
                          </a:solidFill>
                          <a:latin typeface="游ゴシック" panose="020B0400000000000000" pitchFamily="50" charset="-128"/>
                          <a:ea typeface="+mn-ea"/>
                        </a:rPr>
                        <a:t>6</a:t>
                      </a:r>
                      <a:r>
                        <a:rPr kumimoji="1" lang="ja-JP" altLang="en-US" sz="1100" b="1" dirty="0">
                          <a:solidFill>
                            <a:schemeClr val="tx1"/>
                          </a:solidFill>
                          <a:latin typeface="游ゴシック" panose="020B0400000000000000" pitchFamily="50" charset="-128"/>
                          <a:ea typeface="+mn-ea"/>
                        </a:rPr>
                        <a:t>メニュー・大阪工業大学</a:t>
                      </a:r>
                      <a:r>
                        <a:rPr kumimoji="1" lang="en-US" altLang="ja-JP" sz="1100" b="1" dirty="0">
                          <a:solidFill>
                            <a:schemeClr val="tx1"/>
                          </a:solidFill>
                          <a:latin typeface="游ゴシック" panose="020B0400000000000000" pitchFamily="50" charset="-128"/>
                          <a:ea typeface="+mn-ea"/>
                        </a:rPr>
                        <a:t>1</a:t>
                      </a:r>
                      <a:r>
                        <a:rPr kumimoji="1" lang="ja-JP" altLang="en-US" sz="1100" b="1" dirty="0">
                          <a:solidFill>
                            <a:schemeClr val="tx1"/>
                          </a:solidFill>
                          <a:latin typeface="游ゴシック" panose="020B0400000000000000" pitchFamily="50" charset="-128"/>
                          <a:ea typeface="+mn-ea"/>
                        </a:rPr>
                        <a:t>メニュー・立命館大学</a:t>
                      </a:r>
                      <a:r>
                        <a:rPr kumimoji="1" lang="en-US" altLang="ja-JP" sz="1100" b="1" dirty="0">
                          <a:solidFill>
                            <a:schemeClr val="tx1"/>
                          </a:solidFill>
                          <a:latin typeface="游ゴシック" panose="020B0400000000000000" pitchFamily="50" charset="-128"/>
                          <a:ea typeface="+mn-ea"/>
                        </a:rPr>
                        <a:t>2</a:t>
                      </a:r>
                      <a:r>
                        <a:rPr kumimoji="1" lang="ja-JP" altLang="en-US" sz="1100" b="1" dirty="0">
                          <a:solidFill>
                            <a:schemeClr val="tx1"/>
                          </a:solidFill>
                          <a:latin typeface="游ゴシック" panose="020B0400000000000000" pitchFamily="50" charset="-128"/>
                          <a:ea typeface="+mn-ea"/>
                        </a:rPr>
                        <a:t>メニュー</a:t>
                      </a:r>
                      <a:endParaRPr kumimoji="1" lang="en-US" altLang="ja-JP" sz="1100" b="1" dirty="0">
                        <a:solidFill>
                          <a:schemeClr val="tx1"/>
                        </a:solidFill>
                        <a:latin typeface="游ゴシック" panose="020B0400000000000000" pitchFamily="50" charset="-128"/>
                        <a:ea typeface="+mn-ea"/>
                      </a:endParaRPr>
                    </a:p>
                    <a:p>
                      <a:pPr marL="174625" indent="-174625"/>
                      <a:r>
                        <a:rPr kumimoji="1" lang="ja-JP" altLang="en-US" sz="1100" b="1" dirty="0">
                          <a:solidFill>
                            <a:schemeClr val="tx1"/>
                          </a:solidFill>
                          <a:latin typeface="游ゴシック" panose="020B0400000000000000" pitchFamily="50" charset="-128"/>
                          <a:ea typeface="+mn-ea"/>
                        </a:rPr>
                        <a:t>■地域に根差した</a:t>
                      </a:r>
                      <a:r>
                        <a:rPr kumimoji="1" lang="en-US" altLang="ja-JP" sz="1100" b="1" dirty="0">
                          <a:solidFill>
                            <a:schemeClr val="tx1"/>
                          </a:solidFill>
                          <a:latin typeface="游ゴシック" panose="020B0400000000000000" pitchFamily="50" charset="-128"/>
                          <a:ea typeface="+mn-ea"/>
                        </a:rPr>
                        <a:t>V.O.S.</a:t>
                      </a:r>
                      <a:r>
                        <a:rPr kumimoji="1" lang="ja-JP" altLang="en-US" sz="1100" b="1" dirty="0">
                          <a:solidFill>
                            <a:schemeClr val="tx1"/>
                          </a:solidFill>
                          <a:latin typeface="游ゴシック" panose="020B0400000000000000" pitchFamily="50" charset="-128"/>
                          <a:ea typeface="+mn-ea"/>
                        </a:rPr>
                        <a:t>の普及啓発</a:t>
                      </a:r>
                      <a:endParaRPr kumimoji="1" lang="en-US" altLang="ja-JP" sz="1100" b="1" dirty="0">
                        <a:solidFill>
                          <a:schemeClr val="tx1"/>
                        </a:solidFill>
                        <a:latin typeface="游ゴシック" panose="020B0400000000000000" pitchFamily="50" charset="-128"/>
                        <a:ea typeface="+mn-ea"/>
                      </a:endParaRPr>
                    </a:p>
                    <a:p>
                      <a:pPr marL="174625" indent="-174625"/>
                      <a:r>
                        <a:rPr kumimoji="1" lang="ja-JP" altLang="en-US" sz="1100" b="1" dirty="0">
                          <a:solidFill>
                            <a:schemeClr val="tx1"/>
                          </a:solidFill>
                          <a:latin typeface="游ゴシック" panose="020B0400000000000000" pitchFamily="50" charset="-128"/>
                          <a:ea typeface="+mn-ea"/>
                        </a:rPr>
                        <a:t>　「食べて元気に！</a:t>
                      </a:r>
                      <a:r>
                        <a:rPr kumimoji="1" lang="en-US" altLang="ja-JP" sz="1100" b="1" dirty="0">
                          <a:solidFill>
                            <a:schemeClr val="tx1"/>
                          </a:solidFill>
                          <a:latin typeface="游ゴシック" panose="020B0400000000000000" pitchFamily="50" charset="-128"/>
                          <a:ea typeface="+mn-ea"/>
                        </a:rPr>
                        <a:t>V</a:t>
                      </a:r>
                      <a:r>
                        <a:rPr kumimoji="1" lang="en-US" altLang="ja-JP" sz="1100" b="1" dirty="0">
                          <a:solidFill>
                            <a:srgbClr val="FF0000"/>
                          </a:solidFill>
                          <a:latin typeface="游ゴシック" panose="020B0400000000000000" pitchFamily="50" charset="-128"/>
                          <a:ea typeface="+mn-ea"/>
                        </a:rPr>
                        <a:t>.</a:t>
                      </a:r>
                      <a:r>
                        <a:rPr kumimoji="1" lang="en-US" altLang="ja-JP" sz="1100" b="1" dirty="0">
                          <a:solidFill>
                            <a:schemeClr val="tx1"/>
                          </a:solidFill>
                          <a:latin typeface="游ゴシック" panose="020B0400000000000000" pitchFamily="50" charset="-128"/>
                          <a:ea typeface="+mn-ea"/>
                        </a:rPr>
                        <a:t>O.S.&amp;</a:t>
                      </a:r>
                      <a:r>
                        <a:rPr kumimoji="1" lang="ja-JP" altLang="en-US" sz="1100" b="1" dirty="0">
                          <a:solidFill>
                            <a:schemeClr val="tx1"/>
                          </a:solidFill>
                          <a:latin typeface="游ゴシック" panose="020B0400000000000000" pitchFamily="50" charset="-128"/>
                          <a:ea typeface="+mn-ea"/>
                        </a:rPr>
                        <a:t>野菜たっぷりキャンペーン」の実施 </a:t>
                      </a:r>
                      <a:r>
                        <a:rPr kumimoji="1" lang="en-US" altLang="ja-JP" sz="1100" b="1" dirty="0">
                          <a:solidFill>
                            <a:schemeClr val="tx1"/>
                          </a:solidFill>
                          <a:latin typeface="游ゴシック" panose="020B0400000000000000" pitchFamily="50" charset="-128"/>
                          <a:ea typeface="+mn-ea"/>
                        </a:rPr>
                        <a:t>3</a:t>
                      </a:r>
                      <a:r>
                        <a:rPr kumimoji="1" lang="ja-JP" altLang="en-US" sz="1100" b="1" dirty="0">
                          <a:solidFill>
                            <a:schemeClr val="tx1"/>
                          </a:solidFill>
                          <a:latin typeface="游ゴシック" panose="020B0400000000000000" pitchFamily="50" charset="-128"/>
                          <a:ea typeface="+mn-ea"/>
                        </a:rPr>
                        <a:t>保健所</a:t>
                      </a:r>
                      <a:endParaRPr kumimoji="1" lang="en-US" altLang="ja-JP" sz="1100" b="1" dirty="0">
                        <a:solidFill>
                          <a:schemeClr val="tx1"/>
                        </a:solidFill>
                        <a:latin typeface="游ゴシック" panose="020B0400000000000000" pitchFamily="50" charset="-128"/>
                        <a:ea typeface="+mn-ea"/>
                      </a:endParaRPr>
                    </a:p>
                    <a:p>
                      <a:pPr marL="174625" indent="-174625"/>
                      <a:r>
                        <a:rPr kumimoji="1" lang="ja-JP" altLang="en-US" sz="1100" b="1" dirty="0">
                          <a:solidFill>
                            <a:schemeClr val="tx1"/>
                          </a:solidFill>
                          <a:latin typeface="游ゴシック" panose="020B0400000000000000" pitchFamily="50" charset="-128"/>
                          <a:ea typeface="+mn-ea"/>
                        </a:rPr>
                        <a:t>■特定給食講演会の開催</a:t>
                      </a:r>
                      <a:endParaRPr kumimoji="1" lang="en-US" altLang="ja-JP" sz="1100" b="1" dirty="0">
                        <a:solidFill>
                          <a:schemeClr val="tx1"/>
                        </a:solidFill>
                        <a:latin typeface="游ゴシック" panose="020B0400000000000000" pitchFamily="50" charset="-128"/>
                        <a:ea typeface="+mn-ea"/>
                      </a:endParaRPr>
                    </a:p>
                    <a:p>
                      <a:pPr marL="174625" indent="-174625"/>
                      <a:r>
                        <a:rPr kumimoji="1" lang="ja-JP" altLang="en-US" sz="1100" b="1" dirty="0">
                          <a:solidFill>
                            <a:schemeClr val="tx1"/>
                          </a:solidFill>
                          <a:latin typeface="游ゴシック" panose="020B0400000000000000" pitchFamily="50" charset="-128"/>
                          <a:ea typeface="+mn-ea"/>
                        </a:rPr>
                        <a:t>　方法　大阪府公式</a:t>
                      </a:r>
                      <a:r>
                        <a:rPr kumimoji="1" lang="en-US" altLang="ja-JP" sz="1100" b="1" dirty="0">
                          <a:solidFill>
                            <a:schemeClr val="tx1"/>
                          </a:solidFill>
                          <a:latin typeface="游ゴシック" panose="020B0400000000000000" pitchFamily="50" charset="-128"/>
                          <a:ea typeface="+mn-ea"/>
                        </a:rPr>
                        <a:t>YouTube</a:t>
                      </a:r>
                      <a:r>
                        <a:rPr kumimoji="1" lang="ja-JP" altLang="en-US" sz="1100" b="1" dirty="0">
                          <a:solidFill>
                            <a:schemeClr val="tx1"/>
                          </a:solidFill>
                          <a:latin typeface="游ゴシック" panose="020B0400000000000000" pitchFamily="50" charset="-128"/>
                          <a:ea typeface="+mn-ea"/>
                        </a:rPr>
                        <a:t>チャンネルでの限定公開（</a:t>
                      </a:r>
                      <a:r>
                        <a:rPr kumimoji="1" lang="en-US" altLang="ja-JP" sz="1100" b="1" dirty="0">
                          <a:solidFill>
                            <a:schemeClr val="tx1"/>
                          </a:solidFill>
                          <a:latin typeface="游ゴシック" panose="020B0400000000000000" pitchFamily="50" charset="-128"/>
                          <a:ea typeface="+mn-ea"/>
                        </a:rPr>
                        <a:t>R6.2.29-3.29</a:t>
                      </a:r>
                      <a:r>
                        <a:rPr kumimoji="1" lang="ja-JP" altLang="en-US" sz="1100" b="1" dirty="0">
                          <a:solidFill>
                            <a:schemeClr val="tx1"/>
                          </a:solidFill>
                          <a:latin typeface="游ゴシック" panose="020B0400000000000000" pitchFamily="50" charset="-128"/>
                          <a:ea typeface="+mn-ea"/>
                        </a:rPr>
                        <a:t>）</a:t>
                      </a:r>
                      <a:endParaRPr kumimoji="1" lang="en-US" altLang="ja-JP" sz="1100" b="1" dirty="0">
                        <a:solidFill>
                          <a:schemeClr val="tx1"/>
                        </a:solidFill>
                        <a:latin typeface="游ゴシック" panose="020B0400000000000000" pitchFamily="50" charset="-128"/>
                        <a:ea typeface="+mn-ea"/>
                      </a:endParaRPr>
                    </a:p>
                    <a:p>
                      <a:pPr marL="174625" indent="-174625"/>
                      <a:r>
                        <a:rPr kumimoji="1" lang="ja-JP" altLang="en-US" sz="1100" b="1" dirty="0">
                          <a:solidFill>
                            <a:schemeClr val="tx1"/>
                          </a:solidFill>
                          <a:latin typeface="游ゴシック" panose="020B0400000000000000" pitchFamily="50" charset="-128"/>
                          <a:ea typeface="+mn-ea"/>
                        </a:rPr>
                        <a:t>　内容　講演「日本人の栄養・食生活の課題～国民健康・栄養調査からわかってきたこと～」、情報提供</a:t>
                      </a:r>
                      <a:endParaRPr kumimoji="1" lang="en-US" altLang="ja-JP" sz="1100" b="1" dirty="0">
                        <a:solidFill>
                          <a:schemeClr val="tx1"/>
                        </a:solidFill>
                        <a:latin typeface="游ゴシック" panose="020B0400000000000000" pitchFamily="50" charset="-128"/>
                        <a:ea typeface="+mn-ea"/>
                      </a:endParaRPr>
                    </a:p>
                    <a:p>
                      <a:pPr marL="174625" indent="-174625"/>
                      <a:r>
                        <a:rPr kumimoji="1" lang="en-US" altLang="ja-JP" sz="1200" b="1" u="none" dirty="0">
                          <a:solidFill>
                            <a:schemeClr val="tx1"/>
                          </a:solidFill>
                          <a:latin typeface="+mn-ea"/>
                          <a:ea typeface="+mn-ea"/>
                        </a:rPr>
                        <a:t>《</a:t>
                      </a:r>
                      <a:r>
                        <a:rPr kumimoji="1" lang="en-US" altLang="ja-JP" sz="1200" b="1" u="sng" dirty="0">
                          <a:solidFill>
                            <a:schemeClr val="tx1"/>
                          </a:solidFill>
                          <a:latin typeface="游ゴシック" panose="020B0400000000000000" pitchFamily="50" charset="-128"/>
                          <a:ea typeface="+mn-ea"/>
                        </a:rPr>
                        <a:t>SNS</a:t>
                      </a:r>
                      <a:r>
                        <a:rPr kumimoji="1" lang="ja-JP" altLang="en-US" sz="1200" b="1" u="sng" dirty="0">
                          <a:solidFill>
                            <a:schemeClr val="tx1"/>
                          </a:solidFill>
                          <a:latin typeface="游ゴシック" panose="020B0400000000000000" pitchFamily="50" charset="-128"/>
                          <a:ea typeface="+mn-ea"/>
                        </a:rPr>
                        <a:t>等を活用した情報発信</a:t>
                      </a:r>
                      <a:r>
                        <a:rPr kumimoji="1" lang="en-US" altLang="ja-JP" sz="1200" b="1" u="none" dirty="0">
                          <a:solidFill>
                            <a:schemeClr val="tx1"/>
                          </a:solidFill>
                          <a:latin typeface="游ゴシック" panose="020B0400000000000000" pitchFamily="50" charset="-128"/>
                          <a:ea typeface="+mn-ea"/>
                        </a:rPr>
                        <a:t>》</a:t>
                      </a:r>
                    </a:p>
                    <a:p>
                      <a:pPr marL="174625" indent="-174625"/>
                      <a:r>
                        <a:rPr kumimoji="1" lang="ja-JP" altLang="en-US" sz="1100" b="1" dirty="0">
                          <a:solidFill>
                            <a:schemeClr val="tx1"/>
                          </a:solidFill>
                          <a:latin typeface="游ゴシック" panose="020B0400000000000000" pitchFamily="50" charset="-128"/>
                          <a:ea typeface="+mn-ea"/>
                        </a:rPr>
                        <a:t>■若い世代に向けた食に関する情報発信</a:t>
                      </a:r>
                    </a:p>
                    <a:p>
                      <a:pPr marL="174625" indent="-174625"/>
                      <a:r>
                        <a:rPr kumimoji="1" lang="ja-JP" altLang="en-US" sz="1100" b="1" dirty="0">
                          <a:solidFill>
                            <a:schemeClr val="tx1"/>
                          </a:solidFill>
                          <a:latin typeface="游ゴシック" panose="020B0400000000000000" pitchFamily="50" charset="-128"/>
                          <a:ea typeface="+mn-ea"/>
                        </a:rPr>
                        <a:t>　健活１０</a:t>
                      </a:r>
                      <a:r>
                        <a:rPr kumimoji="1" lang="en-US" altLang="ja-JP" sz="1100" b="1" dirty="0">
                          <a:solidFill>
                            <a:schemeClr val="tx1"/>
                          </a:solidFill>
                          <a:latin typeface="游ゴシック" panose="020B0400000000000000" pitchFamily="50" charset="-128"/>
                          <a:ea typeface="+mn-ea"/>
                        </a:rPr>
                        <a:t>X</a:t>
                      </a:r>
                      <a:r>
                        <a:rPr kumimoji="1" lang="ja-JP" altLang="en-US" sz="1100" b="1" dirty="0">
                          <a:solidFill>
                            <a:schemeClr val="tx1"/>
                          </a:solidFill>
                          <a:latin typeface="游ゴシック" panose="020B0400000000000000" pitchFamily="50" charset="-128"/>
                          <a:ea typeface="+mn-ea"/>
                        </a:rPr>
                        <a:t>（旧</a:t>
                      </a:r>
                      <a:r>
                        <a:rPr kumimoji="1" lang="en-US" altLang="ja-JP" sz="1100" b="1" dirty="0">
                          <a:solidFill>
                            <a:schemeClr val="tx1"/>
                          </a:solidFill>
                          <a:latin typeface="游ゴシック" panose="020B0400000000000000" pitchFamily="50" charset="-128"/>
                          <a:ea typeface="+mn-ea"/>
                        </a:rPr>
                        <a:t>Twitter</a:t>
                      </a:r>
                      <a:r>
                        <a:rPr kumimoji="1" lang="ja-JP" altLang="en-US" sz="1100" b="1" dirty="0">
                          <a:solidFill>
                            <a:schemeClr val="tx1"/>
                          </a:solidFill>
                          <a:latin typeface="游ゴシック" panose="020B0400000000000000" pitchFamily="50" charset="-128"/>
                          <a:ea typeface="+mn-ea"/>
                        </a:rPr>
                        <a:t>）</a:t>
                      </a:r>
                      <a:r>
                        <a:rPr kumimoji="1" lang="en-US" altLang="ja-JP" sz="1100" b="1" dirty="0">
                          <a:solidFill>
                            <a:schemeClr val="tx1"/>
                          </a:solidFill>
                          <a:latin typeface="游ゴシック" panose="020B0400000000000000" pitchFamily="50" charset="-128"/>
                          <a:ea typeface="+mn-ea"/>
                        </a:rPr>
                        <a:t>17</a:t>
                      </a:r>
                      <a:r>
                        <a:rPr kumimoji="1" lang="ja-JP" altLang="en-US" sz="1100" b="1" dirty="0">
                          <a:solidFill>
                            <a:schemeClr val="tx1"/>
                          </a:solidFill>
                          <a:latin typeface="游ゴシック" panose="020B0400000000000000" pitchFamily="50" charset="-128"/>
                          <a:ea typeface="+mn-ea"/>
                        </a:rPr>
                        <a:t>回・おおさか食育通信</a:t>
                      </a:r>
                      <a:r>
                        <a:rPr kumimoji="1" lang="en-US" altLang="ja-JP" sz="1100" b="1" dirty="0">
                          <a:solidFill>
                            <a:schemeClr val="tx1"/>
                          </a:solidFill>
                          <a:latin typeface="游ゴシック" panose="020B0400000000000000" pitchFamily="50" charset="-128"/>
                          <a:ea typeface="+mn-ea"/>
                        </a:rPr>
                        <a:t>Facebook 48</a:t>
                      </a:r>
                      <a:r>
                        <a:rPr kumimoji="1" lang="ja-JP" altLang="en-US" sz="1100" b="1" dirty="0">
                          <a:solidFill>
                            <a:schemeClr val="tx1"/>
                          </a:solidFill>
                          <a:latin typeface="游ゴシック" panose="020B0400000000000000" pitchFamily="50" charset="-128"/>
                          <a:ea typeface="+mn-ea"/>
                        </a:rPr>
                        <a:t>回・大阪府公式</a:t>
                      </a:r>
                      <a:r>
                        <a:rPr kumimoji="1" lang="en-US" altLang="ja-JP" sz="1100" b="1" dirty="0">
                          <a:solidFill>
                            <a:schemeClr val="tx1"/>
                          </a:solidFill>
                          <a:latin typeface="游ゴシック" panose="020B0400000000000000" pitchFamily="50" charset="-128"/>
                          <a:ea typeface="+mn-ea"/>
                        </a:rPr>
                        <a:t>X(</a:t>
                      </a:r>
                      <a:r>
                        <a:rPr kumimoji="1" lang="ja-JP" altLang="en-US" sz="1100" b="1" dirty="0">
                          <a:solidFill>
                            <a:schemeClr val="tx1"/>
                          </a:solidFill>
                          <a:latin typeface="游ゴシック" panose="020B0400000000000000" pitchFamily="50" charset="-128"/>
                          <a:ea typeface="+mn-ea"/>
                        </a:rPr>
                        <a:t>旧</a:t>
                      </a:r>
                      <a:r>
                        <a:rPr kumimoji="1" lang="en-US" altLang="ja-JP" sz="1100" b="1" dirty="0">
                          <a:solidFill>
                            <a:schemeClr val="tx1"/>
                          </a:solidFill>
                          <a:latin typeface="游ゴシック" panose="020B0400000000000000" pitchFamily="50" charset="-128"/>
                          <a:ea typeface="+mn-ea"/>
                        </a:rPr>
                        <a:t>Twitter</a:t>
                      </a:r>
                      <a:r>
                        <a:rPr kumimoji="1" lang="ja-JP" altLang="en-US" sz="1100" b="1" dirty="0">
                          <a:solidFill>
                            <a:schemeClr val="tx1"/>
                          </a:solidFill>
                          <a:latin typeface="游ゴシック" panose="020B0400000000000000" pitchFamily="50" charset="-128"/>
                          <a:ea typeface="+mn-ea"/>
                        </a:rPr>
                        <a:t>）</a:t>
                      </a:r>
                      <a:r>
                        <a:rPr kumimoji="1" lang="en-US" altLang="ja-JP" sz="1100" b="1" dirty="0">
                          <a:solidFill>
                            <a:schemeClr val="tx1"/>
                          </a:solidFill>
                          <a:latin typeface="游ゴシック" panose="020B0400000000000000" pitchFamily="50" charset="-128"/>
                          <a:ea typeface="+mn-ea"/>
                        </a:rPr>
                        <a:t>5</a:t>
                      </a:r>
                      <a:r>
                        <a:rPr kumimoji="1" lang="ja-JP" altLang="en-US" sz="1100" b="1" dirty="0">
                          <a:solidFill>
                            <a:schemeClr val="tx1"/>
                          </a:solidFill>
                          <a:latin typeface="游ゴシック" panose="020B0400000000000000" pitchFamily="50" charset="-128"/>
                          <a:ea typeface="+mn-ea"/>
                        </a:rPr>
                        <a:t>回</a:t>
                      </a:r>
                      <a:endParaRPr kumimoji="1" lang="en-US" altLang="ja-JP" sz="1100" b="1" dirty="0">
                        <a:solidFill>
                          <a:schemeClr val="tx1"/>
                        </a:solidFill>
                        <a:latin typeface="游ゴシック" panose="020B0400000000000000" pitchFamily="50" charset="-128"/>
                        <a:ea typeface="+mn-ea"/>
                      </a:endParaRPr>
                    </a:p>
                    <a:p>
                      <a:pPr marL="174625" indent="-174625"/>
                      <a:r>
                        <a:rPr kumimoji="1" lang="ja-JP" altLang="en-US" sz="1100" b="1" dirty="0">
                          <a:solidFill>
                            <a:schemeClr val="tx1"/>
                          </a:solidFill>
                          <a:latin typeface="游ゴシック" panose="020B0400000000000000" pitchFamily="50" charset="-128"/>
                          <a:ea typeface="+mn-ea"/>
                        </a:rPr>
                        <a:t>■</a:t>
                      </a:r>
                      <a:r>
                        <a:rPr kumimoji="1" lang="en-US" altLang="ja-JP" sz="1100" b="1" dirty="0">
                          <a:solidFill>
                            <a:schemeClr val="tx1"/>
                          </a:solidFill>
                          <a:latin typeface="游ゴシック" panose="020B0400000000000000" pitchFamily="50" charset="-128"/>
                          <a:ea typeface="+mn-ea"/>
                        </a:rPr>
                        <a:t>V.O.S.</a:t>
                      </a:r>
                      <a:r>
                        <a:rPr kumimoji="1" lang="ja-JP" altLang="en-US" sz="1100" b="1" dirty="0">
                          <a:solidFill>
                            <a:schemeClr val="tx1"/>
                          </a:solidFill>
                          <a:latin typeface="游ゴシック" panose="020B0400000000000000" pitchFamily="50" charset="-128"/>
                          <a:ea typeface="+mn-ea"/>
                        </a:rPr>
                        <a:t>の実践を促す情報発信</a:t>
                      </a:r>
                      <a:endParaRPr kumimoji="1" lang="en-US" altLang="ja-JP" sz="1100" b="1" dirty="0">
                        <a:solidFill>
                          <a:schemeClr val="tx1"/>
                        </a:solidFill>
                        <a:latin typeface="游ゴシック" panose="020B0400000000000000" pitchFamily="50" charset="-128"/>
                        <a:ea typeface="+mn-ea"/>
                      </a:endParaRPr>
                    </a:p>
                    <a:p>
                      <a:pPr marL="174625" indent="-174625"/>
                      <a:r>
                        <a:rPr kumimoji="1" lang="ja-JP" altLang="en-US" sz="1100" b="1" dirty="0">
                          <a:solidFill>
                            <a:schemeClr val="tx1"/>
                          </a:solidFill>
                          <a:latin typeface="游ゴシック" panose="020B0400000000000000" pitchFamily="50" charset="-128"/>
                          <a:ea typeface="+mn-ea"/>
                        </a:rPr>
                        <a:t>　府ホームページにおいて</a:t>
                      </a:r>
                      <a:r>
                        <a:rPr kumimoji="1" lang="en-US" altLang="ja-JP" sz="1100" b="1" dirty="0">
                          <a:solidFill>
                            <a:schemeClr val="tx1"/>
                          </a:solidFill>
                          <a:latin typeface="游ゴシック" panose="020B0400000000000000" pitchFamily="50" charset="-128"/>
                          <a:ea typeface="+mn-ea"/>
                        </a:rPr>
                        <a:t>V.O.S.</a:t>
                      </a:r>
                      <a:r>
                        <a:rPr kumimoji="1" lang="ja-JP" altLang="en-US" sz="1100" b="1" dirty="0">
                          <a:solidFill>
                            <a:schemeClr val="tx1"/>
                          </a:solidFill>
                          <a:latin typeface="游ゴシック" panose="020B0400000000000000" pitchFamily="50" charset="-128"/>
                          <a:ea typeface="+mn-ea"/>
                        </a:rPr>
                        <a:t>が食べられるお店や、政令中核市が承認するヘルシーなお店の情報を掲載</a:t>
                      </a:r>
                      <a:endParaRPr kumimoji="1" lang="en-US" altLang="ja-JP" sz="1100" b="1" dirty="0">
                        <a:solidFill>
                          <a:schemeClr val="tx1"/>
                        </a:solidFill>
                        <a:latin typeface="游ゴシック" panose="020B0400000000000000" pitchFamily="50" charset="-128"/>
                        <a:ea typeface="+mn-ea"/>
                      </a:endParaRPr>
                    </a:p>
                    <a:p>
                      <a:pPr marL="174625" indent="-174625"/>
                      <a:r>
                        <a:rPr kumimoji="1" lang="en-US" altLang="ja-JP" sz="1200" b="1" u="none" dirty="0">
                          <a:solidFill>
                            <a:schemeClr val="tx1"/>
                          </a:solidFill>
                          <a:latin typeface="+mn-ea"/>
                          <a:ea typeface="+mn-ea"/>
                        </a:rPr>
                        <a:t>《</a:t>
                      </a:r>
                      <a:r>
                        <a:rPr kumimoji="1" lang="ja-JP" altLang="en-US" sz="1200" b="1" u="sng" dirty="0">
                          <a:solidFill>
                            <a:schemeClr val="tx1"/>
                          </a:solidFill>
                          <a:latin typeface="游ゴシック" panose="020B0400000000000000" pitchFamily="50" charset="-128"/>
                          <a:ea typeface="+mn-ea"/>
                        </a:rPr>
                        <a:t>健康づくりに役立つ食品表示の活用を促す取組み</a:t>
                      </a:r>
                      <a:r>
                        <a:rPr kumimoji="1" lang="en-US" altLang="ja-JP" sz="1200" b="1" u="none" dirty="0">
                          <a:solidFill>
                            <a:schemeClr val="tx1"/>
                          </a:solidFill>
                          <a:latin typeface="游ゴシック" panose="020B0400000000000000" pitchFamily="50" charset="-128"/>
                          <a:ea typeface="+mn-ea"/>
                        </a:rPr>
                        <a:t>》</a:t>
                      </a:r>
                      <a:r>
                        <a:rPr kumimoji="1" lang="ja-JP" altLang="en-US" sz="1200" b="1" dirty="0">
                          <a:solidFill>
                            <a:schemeClr val="tx1"/>
                          </a:solidFill>
                          <a:latin typeface="游ゴシック" panose="020B0400000000000000" pitchFamily="50" charset="-128"/>
                          <a:ea typeface="+mn-ea"/>
                        </a:rPr>
                        <a:t>　</a:t>
                      </a:r>
                      <a:endParaRPr kumimoji="1" lang="en-US" altLang="ja-JP" sz="1200" b="1" dirty="0">
                        <a:solidFill>
                          <a:schemeClr val="tx1"/>
                        </a:solidFill>
                        <a:latin typeface="游ゴシック" panose="020B0400000000000000" pitchFamily="50" charset="-128"/>
                        <a:ea typeface="+mn-ea"/>
                      </a:endParaRPr>
                    </a:p>
                    <a:p>
                      <a:pPr marL="174625" indent="-174625"/>
                      <a:r>
                        <a:rPr kumimoji="1" lang="ja-JP" altLang="en-US" sz="1100" b="1" dirty="0">
                          <a:solidFill>
                            <a:schemeClr val="tx1"/>
                          </a:solidFill>
                          <a:latin typeface="游ゴシック" panose="020B0400000000000000" pitchFamily="50" charset="-128"/>
                          <a:ea typeface="+mn-ea"/>
                        </a:rPr>
                        <a:t>■大阪府消費者フェア</a:t>
                      </a:r>
                      <a:r>
                        <a:rPr kumimoji="1" lang="en-US" altLang="ja-JP" sz="1100" b="1" dirty="0">
                          <a:solidFill>
                            <a:schemeClr val="tx1"/>
                          </a:solidFill>
                          <a:latin typeface="游ゴシック" panose="020B0400000000000000" pitchFamily="50" charset="-128"/>
                          <a:ea typeface="+mn-ea"/>
                        </a:rPr>
                        <a:t>2023</a:t>
                      </a:r>
                      <a:r>
                        <a:rPr kumimoji="1" lang="ja-JP" altLang="en-US" sz="1100" b="1" dirty="0">
                          <a:solidFill>
                            <a:schemeClr val="tx1"/>
                          </a:solidFill>
                          <a:latin typeface="游ゴシック" panose="020B0400000000000000" pitchFamily="50" charset="-128"/>
                          <a:ea typeface="+mn-ea"/>
                        </a:rPr>
                        <a:t>での啓発</a:t>
                      </a:r>
                      <a:endParaRPr kumimoji="1" lang="en-US" altLang="ja-JP" sz="1100" b="1" dirty="0">
                        <a:solidFill>
                          <a:schemeClr val="tx1"/>
                        </a:solidFill>
                        <a:latin typeface="游ゴシック" panose="020B0400000000000000" pitchFamily="50" charset="-128"/>
                        <a:ea typeface="+mn-ea"/>
                      </a:endParaRPr>
                    </a:p>
                    <a:p>
                      <a:pPr marL="174625" indent="-174625"/>
                      <a:r>
                        <a:rPr kumimoji="1" lang="ja-JP" altLang="en-US" sz="1100" b="1" baseline="0" dirty="0">
                          <a:solidFill>
                            <a:schemeClr val="tx1"/>
                          </a:solidFill>
                          <a:latin typeface="游ゴシック" panose="020B0400000000000000" pitchFamily="50" charset="-128"/>
                          <a:ea typeface="+mn-ea"/>
                        </a:rPr>
                        <a:t>　</a:t>
                      </a:r>
                      <a:r>
                        <a:rPr kumimoji="1" lang="ja-JP" altLang="en-US" sz="1100" b="1" dirty="0">
                          <a:solidFill>
                            <a:schemeClr val="tx1"/>
                          </a:solidFill>
                          <a:latin typeface="游ゴシック" panose="020B0400000000000000" pitchFamily="50" charset="-128"/>
                          <a:ea typeface="+mn-ea"/>
                        </a:rPr>
                        <a:t>動画にて食品表示の活用を啓発　</a:t>
                      </a:r>
                      <a:r>
                        <a:rPr kumimoji="1" lang="en-US" altLang="ja-JP" sz="1100" b="1" dirty="0">
                          <a:solidFill>
                            <a:schemeClr val="tx1"/>
                          </a:solidFill>
                          <a:latin typeface="游ゴシック" panose="020B0400000000000000" pitchFamily="50" charset="-128"/>
                          <a:ea typeface="+mn-ea"/>
                        </a:rPr>
                        <a:t>R5.10.13-11.6</a:t>
                      </a:r>
                      <a:r>
                        <a:rPr kumimoji="1" lang="ja-JP" altLang="en-US" sz="1100" b="1" dirty="0">
                          <a:solidFill>
                            <a:schemeClr val="tx1"/>
                          </a:solidFill>
                          <a:latin typeface="游ゴシック" panose="020B0400000000000000" pitchFamily="50" charset="-128"/>
                          <a:ea typeface="+mn-ea"/>
                        </a:rPr>
                        <a:t>　府民</a:t>
                      </a:r>
                      <a:r>
                        <a:rPr kumimoji="1" lang="en-US" altLang="ja-JP" sz="1100" b="1" dirty="0">
                          <a:solidFill>
                            <a:schemeClr val="tx1"/>
                          </a:solidFill>
                          <a:latin typeface="游ゴシック" panose="020B0400000000000000" pitchFamily="50" charset="-128"/>
                          <a:ea typeface="+mn-ea"/>
                        </a:rPr>
                        <a:t>2,116</a:t>
                      </a:r>
                      <a:r>
                        <a:rPr kumimoji="1" lang="ja-JP" altLang="en-US" sz="1100" b="1" dirty="0">
                          <a:solidFill>
                            <a:schemeClr val="tx1"/>
                          </a:solidFill>
                          <a:latin typeface="游ゴシック" panose="020B0400000000000000" pitchFamily="50" charset="-128"/>
                          <a:ea typeface="+mn-ea"/>
                        </a:rPr>
                        <a:t>名参加（</a:t>
                      </a:r>
                      <a:r>
                        <a:rPr kumimoji="1" lang="en-US" altLang="ja-JP" sz="1100" b="1" dirty="0">
                          <a:solidFill>
                            <a:schemeClr val="tx1"/>
                          </a:solidFill>
                          <a:latin typeface="游ゴシック" panose="020B0400000000000000" pitchFamily="50" charset="-128"/>
                          <a:ea typeface="+mn-ea"/>
                        </a:rPr>
                        <a:t>web</a:t>
                      </a:r>
                      <a:r>
                        <a:rPr kumimoji="1" lang="ja-JP" altLang="en-US" sz="1100" b="1" dirty="0">
                          <a:solidFill>
                            <a:schemeClr val="tx1"/>
                          </a:solidFill>
                          <a:latin typeface="游ゴシック" panose="020B0400000000000000" pitchFamily="50" charset="-128"/>
                          <a:ea typeface="+mn-ea"/>
                        </a:rPr>
                        <a:t>配信閲覧者数）</a:t>
                      </a:r>
                      <a:endParaRPr kumimoji="1" lang="en-US" altLang="ja-JP" sz="1100" b="1" dirty="0">
                        <a:solidFill>
                          <a:schemeClr val="tx1"/>
                        </a:solidFill>
                        <a:latin typeface="游ゴシック" panose="020B0400000000000000" pitchFamily="50" charset="-128"/>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838863">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u="none" dirty="0">
                          <a:solidFill>
                            <a:schemeClr val="tx1"/>
                          </a:solidFill>
                          <a:latin typeface="+mn-ea"/>
                          <a:ea typeface="+mn-ea"/>
                        </a:rPr>
                        <a:t>《</a:t>
                      </a:r>
                      <a:r>
                        <a:rPr kumimoji="1" lang="ja-JP" altLang="en-US" sz="1200" b="1" u="sng" dirty="0">
                          <a:solidFill>
                            <a:schemeClr val="tx1"/>
                          </a:solidFill>
                          <a:latin typeface="+mn-ea"/>
                          <a:ea typeface="+mn-ea"/>
                        </a:rPr>
                        <a:t>課題</a:t>
                      </a:r>
                      <a:r>
                        <a:rPr kumimoji="1" lang="en-US" altLang="ja-JP" sz="1200" b="1" u="none" dirty="0">
                          <a:solidFill>
                            <a:schemeClr val="tx1"/>
                          </a:solidFill>
                          <a:latin typeface="+mn-ea"/>
                          <a:ea typeface="+mn-ea"/>
                        </a:rPr>
                        <a:t>》</a:t>
                      </a:r>
                      <a:endParaRPr kumimoji="1" lang="ja-JP" altLang="en-US" sz="1200" b="1" dirty="0">
                        <a:solidFill>
                          <a:schemeClr val="tx1"/>
                        </a:solidFill>
                        <a:latin typeface="+mn-ea"/>
                        <a:ea typeface="+mn-ea"/>
                      </a:endParaRPr>
                    </a:p>
                    <a:p>
                      <a:pPr marL="174625" indent="-174625"/>
                      <a:r>
                        <a:rPr kumimoji="1" lang="ja-JP" altLang="en-US" sz="1100" b="1" dirty="0">
                          <a:solidFill>
                            <a:schemeClr val="tx1"/>
                          </a:solidFill>
                          <a:latin typeface="+mn-ea"/>
                          <a:ea typeface="+mn-ea"/>
                        </a:rPr>
                        <a:t>■「うちのお店も健康づくり応援団の店」及び</a:t>
                      </a:r>
                      <a:r>
                        <a:rPr kumimoji="1" lang="en-US" altLang="ja-JP" sz="1100" b="1" dirty="0">
                          <a:solidFill>
                            <a:schemeClr val="tx1"/>
                          </a:solidFill>
                          <a:latin typeface="+mn-ea"/>
                          <a:ea typeface="+mn-ea"/>
                        </a:rPr>
                        <a:t>V.O.S.</a:t>
                      </a:r>
                      <a:r>
                        <a:rPr kumimoji="1" lang="ja-JP" altLang="en-US" sz="1100" b="1" dirty="0" err="1">
                          <a:solidFill>
                            <a:schemeClr val="tx1"/>
                          </a:solidFill>
                          <a:latin typeface="+mn-ea"/>
                          <a:ea typeface="+mn-ea"/>
                        </a:rPr>
                        <a:t>の拡</a:t>
                      </a:r>
                      <a:r>
                        <a:rPr kumimoji="1" lang="ja-JP" altLang="en-US" sz="1100" b="1" dirty="0">
                          <a:solidFill>
                            <a:schemeClr val="tx1"/>
                          </a:solidFill>
                          <a:latin typeface="+mn-ea"/>
                          <a:ea typeface="+mn-ea"/>
                        </a:rPr>
                        <a:t>大及び認知度向上</a:t>
                      </a:r>
                      <a:endParaRPr kumimoji="1" lang="en-US" altLang="ja-JP" sz="1100" b="1" dirty="0">
                        <a:solidFill>
                          <a:schemeClr val="tx1"/>
                        </a:solidFill>
                        <a:latin typeface="+mn-ea"/>
                        <a:ea typeface="+mn-ea"/>
                      </a:endParaRPr>
                    </a:p>
                    <a:p>
                      <a:pPr marL="174625" indent="-174625"/>
                      <a:r>
                        <a:rPr kumimoji="1" lang="en-US" altLang="ja-JP" sz="1200" b="1" u="none" dirty="0">
                          <a:solidFill>
                            <a:schemeClr val="tx1"/>
                          </a:solidFill>
                          <a:latin typeface="+mn-ea"/>
                          <a:ea typeface="+mn-ea"/>
                        </a:rPr>
                        <a:t>《</a:t>
                      </a:r>
                      <a:r>
                        <a:rPr kumimoji="1" lang="ja-JP" altLang="en-US" sz="1200" b="1" u="sng" dirty="0">
                          <a:solidFill>
                            <a:schemeClr val="tx1"/>
                          </a:solidFill>
                          <a:latin typeface="+mn-ea"/>
                          <a:ea typeface="+mn-ea"/>
                        </a:rPr>
                        <a:t>次年度の主な取組み</a:t>
                      </a:r>
                      <a:r>
                        <a:rPr kumimoji="1" lang="en-US" altLang="ja-JP" sz="1200" b="1" u="none" dirty="0">
                          <a:solidFill>
                            <a:schemeClr val="tx1"/>
                          </a:solidFill>
                          <a:latin typeface="+mn-ea"/>
                          <a:ea typeface="+mn-ea"/>
                        </a:rPr>
                        <a:t>》</a:t>
                      </a:r>
                    </a:p>
                    <a:p>
                      <a:pPr marL="174625" indent="-174625"/>
                      <a:r>
                        <a:rPr kumimoji="1" lang="ja-JP" altLang="en-US" sz="1100" b="1" u="none" dirty="0">
                          <a:solidFill>
                            <a:schemeClr val="tx1"/>
                          </a:solidFill>
                          <a:latin typeface="+mn-ea"/>
                          <a:ea typeface="+mn-ea"/>
                        </a:rPr>
                        <a:t>■波及効果の高い飲食店等と連携した事業推進</a:t>
                      </a:r>
                    </a:p>
                    <a:p>
                      <a:pPr marL="174625" indent="-174625"/>
                      <a:r>
                        <a:rPr kumimoji="1" lang="ja-JP" altLang="en-US" sz="1100" b="1" u="none" dirty="0">
                          <a:solidFill>
                            <a:schemeClr val="tx1"/>
                          </a:solidFill>
                          <a:latin typeface="+mn-ea"/>
                          <a:ea typeface="+mn-ea"/>
                        </a:rPr>
                        <a:t>■啓発媒体を活用した協力店舗（施設）の獲得と店頭（施設）での府民啓発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73720789"/>
                  </a:ext>
                </a:extLst>
              </a:tr>
              <a:tr h="4680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最終予算案</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dirty="0">
                          <a:solidFill>
                            <a:schemeClr val="bg1"/>
                          </a:solidFill>
                          <a:latin typeface="游ゴシック" panose="020B0400000000000000" pitchFamily="50" charset="-128"/>
                          <a:ea typeface="游ゴシック" panose="020B0400000000000000" pitchFamily="50" charset="-128"/>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a:solidFill>
                            <a:schemeClr val="tx1"/>
                          </a:solidFill>
                          <a:latin typeface="+mn-ea"/>
                          <a:ea typeface="+mn-ea"/>
                        </a:rPr>
                        <a:t>健康・栄養対策費　</a:t>
                      </a:r>
                      <a:r>
                        <a:rPr kumimoji="1" lang="en-US" altLang="ja-JP" sz="1100" b="1" baseline="0" dirty="0">
                          <a:solidFill>
                            <a:schemeClr val="tx1"/>
                          </a:solidFill>
                          <a:latin typeface="+mn-ea"/>
                          <a:ea typeface="+mn-ea"/>
                        </a:rPr>
                        <a:t>5,987</a:t>
                      </a:r>
                      <a:r>
                        <a:rPr kumimoji="1" lang="ja-JP" altLang="en-US" sz="1100" b="1" baseline="0" dirty="0">
                          <a:solidFill>
                            <a:schemeClr val="tx1"/>
                          </a:solidFill>
                          <a:latin typeface="+mn-ea"/>
                          <a:ea typeface="+mn-ea"/>
                        </a:rPr>
                        <a:t>千円</a:t>
                      </a:r>
                      <a:r>
                        <a:rPr kumimoji="1" lang="ja-JP" altLang="en-US" sz="1100" b="1" dirty="0">
                          <a:solidFill>
                            <a:schemeClr val="tx1"/>
                          </a:solidFill>
                          <a:latin typeface="+mn-ea"/>
                          <a:ea typeface="+mn-ea"/>
                        </a:rPr>
                        <a:t>（再掲）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76657757"/>
                  </a:ext>
                </a:extLst>
              </a:tr>
            </a:tbl>
          </a:graphicData>
        </a:graphic>
      </p:graphicFrame>
      <p:sp>
        <p:nvSpPr>
          <p:cNvPr id="3" name="正方形/長方形 2"/>
          <p:cNvSpPr/>
          <p:nvPr/>
        </p:nvSpPr>
        <p:spPr>
          <a:xfrm>
            <a:off x="540000" y="156572"/>
            <a:ext cx="7620045" cy="338554"/>
          </a:xfrm>
          <a:prstGeom prst="rect">
            <a:avLst/>
          </a:prstGeom>
        </p:spPr>
        <p:txBody>
          <a:bodyPr wrap="square">
            <a:spAutoFit/>
          </a:bodyPr>
          <a:lstStyle/>
          <a:p>
            <a:pPr marL="174625" indent="-174625"/>
            <a:r>
              <a:rPr kumimoji="1" lang="ja-JP" altLang="en-US" sz="1600" b="1" dirty="0">
                <a:latin typeface="+mn-ea"/>
              </a:rPr>
              <a:t>③食品関連事業者等との連携による健康的な食生活の実践を促す取組み　</a:t>
            </a:r>
            <a:r>
              <a:rPr kumimoji="1" lang="en-US" altLang="ja-JP" sz="1600" b="1" dirty="0">
                <a:latin typeface="+mn-ea"/>
              </a:rPr>
              <a:t>P32</a:t>
            </a:r>
          </a:p>
        </p:txBody>
      </p:sp>
      <p:grpSp>
        <p:nvGrpSpPr>
          <p:cNvPr id="7" name="グループ化 6"/>
          <p:cNvGrpSpPr/>
          <p:nvPr/>
        </p:nvGrpSpPr>
        <p:grpSpPr>
          <a:xfrm>
            <a:off x="8346297" y="171159"/>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3" name="グループ化 12"/>
            <p:cNvGrpSpPr/>
            <p:nvPr/>
          </p:nvGrpSpPr>
          <p:grpSpPr>
            <a:xfrm>
              <a:off x="8222623" y="1257538"/>
              <a:ext cx="1058662" cy="720145"/>
              <a:chOff x="511927" y="2809411"/>
              <a:chExt cx="1110811" cy="770916"/>
            </a:xfrm>
          </p:grpSpPr>
          <p:sp>
            <p:nvSpPr>
              <p:cNvPr id="14" name="角丸四角形 13"/>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a:t>年度</a:t>
                </a:r>
                <a:r>
                  <a:rPr kumimoji="1" lang="ja-JP" altLang="en-US" sz="1200" b="1" dirty="0"/>
                  <a:t>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5" name="直線コネクタ 14"/>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4" name="テキスト ボックス 3"/>
          <p:cNvSpPr txBox="1"/>
          <p:nvPr/>
        </p:nvSpPr>
        <p:spPr>
          <a:xfrm>
            <a:off x="6363623" y="530585"/>
            <a:ext cx="1866899" cy="577081"/>
          </a:xfrm>
          <a:prstGeom prst="rect">
            <a:avLst/>
          </a:prstGeom>
          <a:noFill/>
          <a:ln>
            <a:solidFill>
              <a:schemeClr val="tx1"/>
            </a:solidFill>
          </a:ln>
        </p:spPr>
        <p:txBody>
          <a:bodyPr wrap="square" rtlCol="0">
            <a:spAutoFit/>
          </a:bodyPr>
          <a:lstStyle/>
          <a:p>
            <a:r>
              <a:rPr kumimoji="1" lang="en-US" altLang="ja-JP" sz="1050" b="1" dirty="0">
                <a:latin typeface="+mn-ea"/>
              </a:rPr>
              <a:t>R5 V.O.S.</a:t>
            </a:r>
            <a:r>
              <a:rPr kumimoji="1" lang="ja-JP" altLang="en-US" sz="1050" b="1" dirty="0">
                <a:latin typeface="+mn-ea"/>
              </a:rPr>
              <a:t>新規承認数 </a:t>
            </a:r>
            <a:r>
              <a:rPr kumimoji="1" lang="en-US" altLang="ja-JP" sz="1050" b="1" dirty="0">
                <a:latin typeface="+mn-ea"/>
              </a:rPr>
              <a:t>536</a:t>
            </a:r>
            <a:endParaRPr kumimoji="1" lang="en-US" altLang="ja-JP" sz="1050" b="1" dirty="0">
              <a:highlight>
                <a:srgbClr val="FFFF00"/>
              </a:highlight>
              <a:latin typeface="+mn-ea"/>
            </a:endParaRPr>
          </a:p>
          <a:p>
            <a:r>
              <a:rPr kumimoji="1" lang="ja-JP" altLang="en-US" sz="1050" b="1" dirty="0">
                <a:latin typeface="+mn-ea"/>
              </a:rPr>
              <a:t>・</a:t>
            </a:r>
            <a:r>
              <a:rPr kumimoji="1" lang="en-US" altLang="ja-JP" sz="1050" b="1" dirty="0">
                <a:latin typeface="+mn-ea"/>
              </a:rPr>
              <a:t>V.O.S.</a:t>
            </a:r>
            <a:r>
              <a:rPr kumimoji="1" lang="ja-JP" altLang="en-US" sz="1050" b="1" dirty="0">
                <a:latin typeface="+mn-ea"/>
              </a:rPr>
              <a:t>メニュー </a:t>
            </a:r>
            <a:r>
              <a:rPr kumimoji="1" lang="en-US" altLang="ja-JP" sz="1050" b="1" dirty="0">
                <a:latin typeface="+mn-ea"/>
              </a:rPr>
              <a:t>106</a:t>
            </a:r>
            <a:endParaRPr kumimoji="1" lang="en-US" altLang="ja-JP" sz="1050" b="1" dirty="0">
              <a:highlight>
                <a:srgbClr val="FFFF00"/>
              </a:highlight>
              <a:latin typeface="+mn-ea"/>
            </a:endParaRPr>
          </a:p>
          <a:p>
            <a:r>
              <a:rPr kumimoji="1" lang="ja-JP" altLang="en-US" sz="1050" b="1" dirty="0">
                <a:latin typeface="+mn-ea"/>
              </a:rPr>
              <a:t>・プレ</a:t>
            </a:r>
            <a:r>
              <a:rPr kumimoji="1" lang="en-US" altLang="ja-JP" sz="1050" b="1" dirty="0">
                <a:latin typeface="+mn-ea"/>
              </a:rPr>
              <a:t>V.O.S.</a:t>
            </a:r>
            <a:r>
              <a:rPr kumimoji="1" lang="ja-JP" altLang="en-US" sz="1050" b="1" dirty="0">
                <a:latin typeface="+mn-ea"/>
              </a:rPr>
              <a:t>　　 </a:t>
            </a:r>
            <a:r>
              <a:rPr kumimoji="1" lang="en-US" altLang="ja-JP" sz="1050" b="1" dirty="0">
                <a:latin typeface="+mn-ea"/>
              </a:rPr>
              <a:t>430</a:t>
            </a:r>
            <a:endParaRPr kumimoji="1" lang="ja-JP" altLang="en-US" b="1" dirty="0">
              <a:highlight>
                <a:srgbClr val="FFFF00"/>
              </a:highlight>
              <a:latin typeface="+mn-ea"/>
            </a:endParaRPr>
          </a:p>
        </p:txBody>
      </p:sp>
      <p:sp>
        <p:nvSpPr>
          <p:cNvPr id="17" name="スライド番号プレースホルダー 1">
            <a:extLst>
              <a:ext uri="{FF2B5EF4-FFF2-40B4-BE49-F238E27FC236}">
                <a16:creationId xmlns:a16="http://schemas.microsoft.com/office/drawing/2014/main" id="{3FB674B4-72E5-4B8F-86CD-8E643370A4F8}"/>
              </a:ext>
            </a:extLst>
          </p:cNvPr>
          <p:cNvSpPr>
            <a:spLocks noGrp="1"/>
          </p:cNvSpPr>
          <p:nvPr>
            <p:ph type="sldNum" sz="quarter" idx="12"/>
          </p:nvPr>
        </p:nvSpPr>
        <p:spPr>
          <a:xfrm>
            <a:off x="9181750" y="6583675"/>
            <a:ext cx="720000" cy="216000"/>
          </a:xfrm>
        </p:spPr>
        <p:txBody>
          <a:bodyPr/>
          <a:lstStyle/>
          <a:p>
            <a:fld id="{4D1D0668-0C6C-4C7F-AAAF-C0078F4BF5F6}" type="slidenum">
              <a:rPr kumimoji="1" lang="ja-JP" altLang="en-US" smtClean="0"/>
              <a:t>65</a:t>
            </a:fld>
            <a:endParaRPr kumimoji="1" lang="ja-JP" altLang="en-US"/>
          </a:p>
        </p:txBody>
      </p:sp>
    </p:spTree>
    <p:extLst>
      <p:ext uri="{BB962C8B-B14F-4D97-AF65-F5344CB8AC3E}">
        <p14:creationId xmlns:p14="http://schemas.microsoft.com/office/powerpoint/2010/main" val="285728898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273000" y="144000"/>
            <a:ext cx="9360000" cy="651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表 8"/>
          <p:cNvGraphicFramePr>
            <a:graphicFrameLocks noGrp="1"/>
          </p:cNvGraphicFramePr>
          <p:nvPr/>
        </p:nvGraphicFramePr>
        <p:xfrm>
          <a:off x="629695" y="468000"/>
          <a:ext cx="8646609" cy="6120001"/>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3850659">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n-lt"/>
                          <a:ea typeface="+mn-ea"/>
                          <a:cs typeface="+mn-cs"/>
                        </a:rPr>
                        <a:t>本年度の     </a:t>
                      </a:r>
                      <a:endParaRPr kumimoji="1" lang="en-US" altLang="ja-JP" sz="1600" b="1" i="0" u="none" strike="noStrike" kern="1200" cap="none" spc="0" normalizeH="0" baseline="0" noProof="0" dirty="0">
                        <a:ln>
                          <a:noFill/>
                        </a:ln>
                        <a:solidFill>
                          <a:prstClr val="white"/>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n-lt"/>
                          <a:ea typeface="+mn-ea"/>
                          <a:cs typeface="+mn-cs"/>
                        </a:rPr>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u="none" dirty="0">
                          <a:solidFill>
                            <a:schemeClr val="tx1"/>
                          </a:solidFill>
                          <a:latin typeface="游ゴシック" panose="020B0400000000000000" pitchFamily="50" charset="-128"/>
                          <a:ea typeface="+mn-ea"/>
                        </a:rPr>
                        <a:t>《</a:t>
                      </a:r>
                      <a:r>
                        <a:rPr kumimoji="1" lang="ja-JP" altLang="en-US" sz="1200" b="1" u="sng" dirty="0">
                          <a:solidFill>
                            <a:schemeClr val="tx1"/>
                          </a:solidFill>
                          <a:latin typeface="游ゴシック" panose="020B0400000000000000" pitchFamily="50" charset="-128"/>
                          <a:ea typeface="+mn-ea"/>
                        </a:rPr>
                        <a:t>保育所･認定こども園・幼稚園における取組み</a:t>
                      </a:r>
                      <a:r>
                        <a:rPr kumimoji="1" lang="en-US" altLang="ja-JP" sz="1200" b="1" u="none" dirty="0">
                          <a:solidFill>
                            <a:schemeClr val="tx1"/>
                          </a:solidFill>
                          <a:latin typeface="游ゴシック" panose="020B0400000000000000" pitchFamily="50" charset="-128"/>
                          <a:ea typeface="+mn-ea"/>
                        </a:rPr>
                        <a:t>》</a:t>
                      </a:r>
                    </a:p>
                    <a:p>
                      <a:pPr marL="174625" indent="-174625"/>
                      <a:r>
                        <a:rPr kumimoji="1" lang="en-US" altLang="ja-JP" sz="1100" b="1" u="none" dirty="0">
                          <a:solidFill>
                            <a:schemeClr val="tx1"/>
                          </a:solidFill>
                          <a:latin typeface="游ゴシック" panose="020B0400000000000000" pitchFamily="50" charset="-128"/>
                          <a:ea typeface="+mn-ea"/>
                        </a:rPr>
                        <a:t> </a:t>
                      </a:r>
                      <a:r>
                        <a:rPr kumimoji="1" lang="ja-JP" altLang="en-US" sz="1100" b="1" u="none" dirty="0">
                          <a:solidFill>
                            <a:schemeClr val="tx1"/>
                          </a:solidFill>
                          <a:latin typeface="游ゴシック" panose="020B0400000000000000" pitchFamily="50" charset="-128"/>
                          <a:ea typeface="+mn-ea"/>
                        </a:rPr>
                        <a:t>■児童福祉施設研修会（食事提供関係）の開催</a:t>
                      </a:r>
                    </a:p>
                    <a:p>
                      <a:pPr marL="174625" indent="-174625"/>
                      <a:r>
                        <a:rPr kumimoji="1" lang="ja-JP" altLang="en-US" sz="1100" b="1" u="none" dirty="0">
                          <a:solidFill>
                            <a:schemeClr val="tx1"/>
                          </a:solidFill>
                          <a:latin typeface="游ゴシック" panose="020B0400000000000000" pitchFamily="50" charset="-128"/>
                          <a:ea typeface="+mn-ea"/>
                        </a:rPr>
                        <a:t>・食育に関する講演：大阪府公式</a:t>
                      </a:r>
                      <a:r>
                        <a:rPr kumimoji="1" lang="en-US" altLang="ja-JP" sz="1100" b="1" u="none" dirty="0">
                          <a:solidFill>
                            <a:schemeClr val="tx1"/>
                          </a:solidFill>
                          <a:latin typeface="游ゴシック" panose="020B0400000000000000" pitchFamily="50" charset="-128"/>
                          <a:ea typeface="+mn-ea"/>
                        </a:rPr>
                        <a:t>YouTube</a:t>
                      </a:r>
                      <a:r>
                        <a:rPr kumimoji="1" lang="ja-JP" altLang="en-US" sz="1100" b="1" u="none" dirty="0">
                          <a:solidFill>
                            <a:schemeClr val="tx1"/>
                          </a:solidFill>
                          <a:latin typeface="游ゴシック" panose="020B0400000000000000" pitchFamily="50" charset="-128"/>
                          <a:ea typeface="+mn-ea"/>
                        </a:rPr>
                        <a:t>チャンネルによる動画配信 （</a:t>
                      </a:r>
                      <a:r>
                        <a:rPr kumimoji="1" lang="en-US" altLang="ja-JP" sz="1100" b="1" u="none" dirty="0">
                          <a:solidFill>
                            <a:schemeClr val="tx1"/>
                          </a:solidFill>
                          <a:latin typeface="游ゴシック" panose="020B0400000000000000" pitchFamily="50" charset="-128"/>
                          <a:ea typeface="+mn-ea"/>
                        </a:rPr>
                        <a:t>R6.2.4-R6.3.16</a:t>
                      </a:r>
                      <a:r>
                        <a:rPr kumimoji="1" lang="ja-JP" altLang="en-US" sz="1100" b="1" u="none" dirty="0">
                          <a:solidFill>
                            <a:schemeClr val="tx1"/>
                          </a:solidFill>
                          <a:latin typeface="游ゴシック" panose="020B0400000000000000" pitchFamily="50" charset="-128"/>
                          <a:ea typeface="+mn-ea"/>
                        </a:rPr>
                        <a:t>）</a:t>
                      </a:r>
                    </a:p>
                    <a:p>
                      <a:pPr marL="174625" indent="-174625"/>
                      <a:r>
                        <a:rPr kumimoji="1" lang="ja-JP" altLang="en-US" sz="1100" b="1" u="none" dirty="0">
                          <a:solidFill>
                            <a:schemeClr val="tx1"/>
                          </a:solidFill>
                          <a:latin typeface="游ゴシック" panose="020B0400000000000000" pitchFamily="50" charset="-128"/>
                          <a:ea typeface="+mn-ea"/>
                        </a:rPr>
                        <a:t>・保健所と連携した施設関係者への食事提供研修 ５保健所</a:t>
                      </a:r>
                      <a:r>
                        <a:rPr kumimoji="1" lang="en-US" altLang="ja-JP" sz="1100" b="1" u="none" dirty="0">
                          <a:solidFill>
                            <a:schemeClr val="tx1"/>
                          </a:solidFill>
                          <a:latin typeface="游ゴシック" panose="020B0400000000000000" pitchFamily="50" charset="-128"/>
                          <a:ea typeface="+mn-ea"/>
                        </a:rPr>
                        <a:t>166</a:t>
                      </a:r>
                      <a:r>
                        <a:rPr kumimoji="1" lang="ja-JP" altLang="en-US" sz="1100" b="1" u="none" dirty="0">
                          <a:solidFill>
                            <a:schemeClr val="tx1"/>
                          </a:solidFill>
                          <a:latin typeface="游ゴシック" panose="020B0400000000000000" pitchFamily="50" charset="-128"/>
                          <a:ea typeface="+mn-ea"/>
                        </a:rPr>
                        <a:t>名</a:t>
                      </a:r>
                    </a:p>
                    <a:p>
                      <a:pPr marL="174625" indent="-174625"/>
                      <a:r>
                        <a:rPr kumimoji="1" lang="en-US" altLang="ja-JP" sz="1200" b="1" u="none" dirty="0">
                          <a:solidFill>
                            <a:schemeClr val="tx1"/>
                          </a:solidFill>
                          <a:latin typeface="游ゴシック" panose="020B0400000000000000" pitchFamily="50" charset="-128"/>
                          <a:ea typeface="+mn-ea"/>
                        </a:rPr>
                        <a:t>《</a:t>
                      </a:r>
                      <a:r>
                        <a:rPr kumimoji="1" lang="ja-JP" altLang="en-US" sz="1200" b="1" u="sng" dirty="0">
                          <a:solidFill>
                            <a:schemeClr val="tx1"/>
                          </a:solidFill>
                          <a:latin typeface="游ゴシック" panose="020B0400000000000000" pitchFamily="50" charset="-128"/>
                          <a:ea typeface="+mn-ea"/>
                        </a:rPr>
                        <a:t>小･中学校等における取組み</a:t>
                      </a:r>
                      <a:r>
                        <a:rPr kumimoji="1" lang="en-US" altLang="ja-JP" sz="1200" b="1" u="none" dirty="0">
                          <a:solidFill>
                            <a:schemeClr val="tx1"/>
                          </a:solidFill>
                          <a:latin typeface="游ゴシック" panose="020B0400000000000000" pitchFamily="50" charset="-128"/>
                          <a:ea typeface="+mn-ea"/>
                        </a:rPr>
                        <a:t>》</a:t>
                      </a:r>
                    </a:p>
                    <a:p>
                      <a:pPr marL="174625" indent="-174625"/>
                      <a:r>
                        <a:rPr kumimoji="1" lang="en-US" altLang="ja-JP" sz="1100" b="1" u="none" dirty="0">
                          <a:solidFill>
                            <a:schemeClr val="tx1"/>
                          </a:solidFill>
                          <a:latin typeface="游ゴシック" panose="020B0400000000000000" pitchFamily="50" charset="-128"/>
                          <a:ea typeface="+mn-ea"/>
                        </a:rPr>
                        <a:t>■</a:t>
                      </a:r>
                      <a:r>
                        <a:rPr kumimoji="1" lang="ja-JP" altLang="en-US" sz="1100" b="1" u="none" dirty="0">
                          <a:solidFill>
                            <a:schemeClr val="tx1"/>
                          </a:solidFill>
                          <a:latin typeface="游ゴシック" panose="020B0400000000000000" pitchFamily="50" charset="-128"/>
                          <a:ea typeface="+mn-ea"/>
                        </a:rPr>
                        <a:t>食育の普及啓発に向けた教職員対象研修の開催</a:t>
                      </a:r>
                      <a:endParaRPr kumimoji="1" lang="en-US" altLang="ja-JP" sz="1100" b="1" u="none" dirty="0">
                        <a:solidFill>
                          <a:schemeClr val="tx1"/>
                        </a:solidFill>
                        <a:latin typeface="游ゴシック" panose="020B0400000000000000" pitchFamily="50" charset="-128"/>
                        <a:ea typeface="+mn-ea"/>
                      </a:endParaRPr>
                    </a:p>
                    <a:p>
                      <a:pPr marL="174625" indent="-174625"/>
                      <a:r>
                        <a:rPr kumimoji="1" lang="ja-JP" altLang="en-US" sz="1100" b="1" u="none" baseline="0" dirty="0">
                          <a:solidFill>
                            <a:schemeClr val="tx1"/>
                          </a:solidFill>
                          <a:latin typeface="游ゴシック" panose="020B0400000000000000" pitchFamily="50" charset="-128"/>
                          <a:ea typeface="+mn-ea"/>
                        </a:rPr>
                        <a:t>　</a:t>
                      </a:r>
                      <a:r>
                        <a:rPr kumimoji="1" lang="ja-JP" altLang="en-US" sz="1100" b="1" u="none" dirty="0">
                          <a:solidFill>
                            <a:schemeClr val="tx1"/>
                          </a:solidFill>
                          <a:latin typeface="游ゴシック" panose="020B0400000000000000" pitchFamily="50" charset="-128"/>
                          <a:ea typeface="+mn-ea"/>
                        </a:rPr>
                        <a:t>大阪府栄養教諭連絡協議会、学校給食･食育研究協議会、学校給食に関する管理職研修会 等</a:t>
                      </a:r>
                      <a:endParaRPr kumimoji="1" lang="en-US" altLang="ja-JP" sz="1100" b="1" u="none" dirty="0">
                        <a:solidFill>
                          <a:schemeClr val="tx1"/>
                        </a:solidFill>
                        <a:latin typeface="游ゴシック" panose="020B0400000000000000" pitchFamily="50" charset="-128"/>
                        <a:ea typeface="+mn-ea"/>
                      </a:endParaRPr>
                    </a:p>
                    <a:p>
                      <a:pPr marL="174625" indent="-174625"/>
                      <a:r>
                        <a:rPr kumimoji="1" lang="ja-JP" altLang="en-US" sz="1100" b="1" u="none" dirty="0">
                          <a:solidFill>
                            <a:schemeClr val="tx1"/>
                          </a:solidFill>
                          <a:latin typeface="游ゴシック" panose="020B0400000000000000" pitchFamily="50" charset="-128"/>
                          <a:ea typeface="+mn-ea"/>
                        </a:rPr>
                        <a:t>■大阪府立支援学校の食育公開研究授業の実施</a:t>
                      </a:r>
                    </a:p>
                    <a:p>
                      <a:pPr marL="174625" indent="-174625"/>
                      <a:r>
                        <a:rPr kumimoji="1" lang="ja-JP" altLang="en-US" sz="1100" b="1" u="none" dirty="0">
                          <a:solidFill>
                            <a:schemeClr val="tx1"/>
                          </a:solidFill>
                          <a:latin typeface="游ゴシック" panose="020B0400000000000000" pitchFamily="50" charset="-128"/>
                          <a:ea typeface="+mn-ea"/>
                        </a:rPr>
                        <a:t>■家庭と連携した食育の推進</a:t>
                      </a:r>
                      <a:endParaRPr kumimoji="1" lang="en-US" altLang="ja-JP" sz="1100" b="1" u="none" dirty="0">
                        <a:solidFill>
                          <a:schemeClr val="tx1"/>
                        </a:solidFill>
                        <a:latin typeface="游ゴシック" panose="020B0400000000000000" pitchFamily="50" charset="-128"/>
                        <a:ea typeface="+mn-ea"/>
                      </a:endParaRPr>
                    </a:p>
                    <a:p>
                      <a:pPr marL="174625" indent="-174625"/>
                      <a:r>
                        <a:rPr kumimoji="1" lang="ja-JP" altLang="en-US" sz="1100" b="1" u="none" baseline="0" dirty="0">
                          <a:solidFill>
                            <a:schemeClr val="tx1"/>
                          </a:solidFill>
                          <a:latin typeface="游ゴシック" panose="020B0400000000000000" pitchFamily="50" charset="-128"/>
                          <a:ea typeface="+mn-ea"/>
                        </a:rPr>
                        <a:t>　給食だよりや食育通信等で保護者や児童生徒へ啓発した好事例を紹介</a:t>
                      </a:r>
                      <a:endParaRPr kumimoji="1" lang="en-US" altLang="ja-JP" sz="1100" b="1" u="none" baseline="0" dirty="0">
                        <a:solidFill>
                          <a:schemeClr val="tx1"/>
                        </a:solidFill>
                        <a:latin typeface="游ゴシック" panose="020B0400000000000000" pitchFamily="50" charset="-128"/>
                        <a:ea typeface="+mn-ea"/>
                      </a:endParaRPr>
                    </a:p>
                    <a:p>
                      <a:pPr marL="174625" indent="-174625"/>
                      <a:r>
                        <a:rPr kumimoji="1" lang="en-US" altLang="ja-JP" sz="1200" b="1" u="none" dirty="0">
                          <a:solidFill>
                            <a:schemeClr val="tx1"/>
                          </a:solidFill>
                          <a:latin typeface="游ゴシック" panose="020B0400000000000000" pitchFamily="50" charset="-128"/>
                          <a:ea typeface="+mn-ea"/>
                        </a:rPr>
                        <a:t>《</a:t>
                      </a:r>
                      <a:r>
                        <a:rPr kumimoji="1" lang="ja-JP" altLang="en-US" sz="1200" b="1" u="sng" dirty="0">
                          <a:solidFill>
                            <a:schemeClr val="tx1"/>
                          </a:solidFill>
                          <a:latin typeface="游ゴシック" panose="020B0400000000000000" pitchFamily="50" charset="-128"/>
                          <a:ea typeface="+mn-ea"/>
                        </a:rPr>
                        <a:t>高等学校等における取組み</a:t>
                      </a:r>
                      <a:r>
                        <a:rPr kumimoji="1" lang="en-US" altLang="ja-JP" sz="1200" b="1" u="none" dirty="0">
                          <a:solidFill>
                            <a:schemeClr val="tx1"/>
                          </a:solidFill>
                          <a:latin typeface="游ゴシック" panose="020B0400000000000000" pitchFamily="50" charset="-128"/>
                          <a:ea typeface="+mn-ea"/>
                        </a:rPr>
                        <a:t>》</a:t>
                      </a:r>
                    </a:p>
                    <a:p>
                      <a:pPr marL="174625" indent="-174625"/>
                      <a:r>
                        <a:rPr kumimoji="1" lang="en-US" altLang="ja-JP" sz="1100" b="1" u="none" dirty="0">
                          <a:solidFill>
                            <a:schemeClr val="tx1"/>
                          </a:solidFill>
                          <a:latin typeface="游ゴシック" panose="020B0400000000000000" pitchFamily="50" charset="-128"/>
                          <a:ea typeface="+mn-ea"/>
                        </a:rPr>
                        <a:t>■</a:t>
                      </a:r>
                      <a:r>
                        <a:rPr kumimoji="1" lang="ja-JP" altLang="en-US" sz="1100" b="1" u="none" dirty="0">
                          <a:solidFill>
                            <a:schemeClr val="tx1"/>
                          </a:solidFill>
                          <a:latin typeface="游ゴシック" panose="020B0400000000000000" pitchFamily="50" charset="-128"/>
                          <a:ea typeface="+mn-ea"/>
                        </a:rPr>
                        <a:t>保健所が高校と連携して作成した食育プログラムを府ホームページに掲載 </a:t>
                      </a:r>
                      <a:r>
                        <a:rPr kumimoji="1" lang="en-US" altLang="ja-JP" sz="1100" b="1" u="none" dirty="0">
                          <a:solidFill>
                            <a:schemeClr val="tx1"/>
                          </a:solidFill>
                          <a:latin typeface="游ゴシック" panose="020B0400000000000000" pitchFamily="50" charset="-128"/>
                          <a:ea typeface="+mn-ea"/>
                        </a:rPr>
                        <a:t>11</a:t>
                      </a:r>
                      <a:r>
                        <a:rPr kumimoji="1" lang="ja-JP" altLang="en-US" sz="1100" b="1" u="none" dirty="0">
                          <a:solidFill>
                            <a:schemeClr val="tx1"/>
                          </a:solidFill>
                          <a:latin typeface="游ゴシック" panose="020B0400000000000000" pitchFamily="50" charset="-128"/>
                          <a:ea typeface="+mn-ea"/>
                        </a:rPr>
                        <a:t>事例</a:t>
                      </a:r>
                      <a:endParaRPr kumimoji="1" lang="en-US" altLang="ja-JP" sz="1100" b="1" u="none" dirty="0">
                        <a:solidFill>
                          <a:schemeClr val="tx1"/>
                        </a:solidFill>
                        <a:latin typeface="游ゴシック" panose="020B0400000000000000" pitchFamily="50" charset="-128"/>
                        <a:ea typeface="+mn-ea"/>
                      </a:endParaRPr>
                    </a:p>
                    <a:p>
                      <a:pPr marL="174625" indent="-174625"/>
                      <a:r>
                        <a:rPr kumimoji="1" lang="en-US" altLang="ja-JP" sz="1200" b="1" u="none" dirty="0">
                          <a:solidFill>
                            <a:schemeClr val="tx1"/>
                          </a:solidFill>
                          <a:latin typeface="游ゴシック" panose="020B0400000000000000" pitchFamily="50" charset="-128"/>
                          <a:ea typeface="+mn-ea"/>
                        </a:rPr>
                        <a:t>《</a:t>
                      </a:r>
                      <a:r>
                        <a:rPr kumimoji="1" lang="ja-JP" altLang="en-US" sz="1200" b="1" u="sng" dirty="0">
                          <a:solidFill>
                            <a:schemeClr val="tx1"/>
                          </a:solidFill>
                          <a:latin typeface="游ゴシック" panose="020B0400000000000000" pitchFamily="50" charset="-128"/>
                          <a:ea typeface="+mn-ea"/>
                        </a:rPr>
                        <a:t>大学や職場等における取組み</a:t>
                      </a:r>
                      <a:r>
                        <a:rPr kumimoji="1" lang="en-US" altLang="ja-JP" sz="1200" b="1" u="none" dirty="0">
                          <a:solidFill>
                            <a:schemeClr val="tx1"/>
                          </a:solidFill>
                          <a:latin typeface="游ゴシック" panose="020B0400000000000000" pitchFamily="50" charset="-128"/>
                          <a:ea typeface="+mn-ea"/>
                        </a:rPr>
                        <a:t>》</a:t>
                      </a:r>
                    </a:p>
                    <a:p>
                      <a:pPr marL="174625" indent="-174625"/>
                      <a:r>
                        <a:rPr kumimoji="1" lang="ja-JP" altLang="en-US" sz="1100" b="1" u="none" dirty="0">
                          <a:solidFill>
                            <a:schemeClr val="tx1"/>
                          </a:solidFill>
                          <a:latin typeface="游ゴシック" panose="020B0400000000000000" pitchFamily="50" charset="-128"/>
                          <a:ea typeface="游ゴシック" panose="020B0400000000000000" pitchFamily="50" charset="-128"/>
                        </a:rPr>
                        <a:t>■</a:t>
                      </a:r>
                      <a:r>
                        <a:rPr kumimoji="1" lang="ja-JP" altLang="en-US" sz="1100" b="1" u="none" dirty="0">
                          <a:solidFill>
                            <a:schemeClr val="tx1"/>
                          </a:solidFill>
                          <a:latin typeface="游ゴシック" panose="020B0400000000000000" pitchFamily="50" charset="-128"/>
                          <a:ea typeface="+mn-ea"/>
                        </a:rPr>
                        <a:t>近畿大学との連携による</a:t>
                      </a:r>
                      <a:r>
                        <a:rPr kumimoji="1" lang="en-US" altLang="ja-JP" sz="1100" b="1" u="none" dirty="0">
                          <a:solidFill>
                            <a:schemeClr val="tx1"/>
                          </a:solidFill>
                          <a:latin typeface="游ゴシック" panose="020B0400000000000000" pitchFamily="50" charset="-128"/>
                          <a:ea typeface="+mn-ea"/>
                        </a:rPr>
                        <a:t>V.O.S.PR</a:t>
                      </a:r>
                      <a:r>
                        <a:rPr kumimoji="1" lang="ja-JP" altLang="en-US" sz="1100" b="1" u="none" dirty="0">
                          <a:solidFill>
                            <a:schemeClr val="tx1"/>
                          </a:solidFill>
                          <a:latin typeface="游ゴシック" panose="020B0400000000000000" pitchFamily="50" charset="-128"/>
                          <a:ea typeface="+mn-ea"/>
                        </a:rPr>
                        <a:t>動画及び料理動画の作成</a:t>
                      </a:r>
                      <a:r>
                        <a:rPr kumimoji="1" lang="en-US" altLang="ja-JP" sz="1100" b="1" u="none" dirty="0">
                          <a:solidFill>
                            <a:schemeClr val="tx1"/>
                          </a:solidFill>
                          <a:latin typeface="游ゴシック" panose="020B0400000000000000" pitchFamily="50" charset="-128"/>
                          <a:ea typeface="+mn-ea"/>
                        </a:rPr>
                        <a:t> 3</a:t>
                      </a:r>
                      <a:r>
                        <a:rPr kumimoji="1" lang="ja-JP" altLang="en-US" sz="1100" b="1" u="none" dirty="0">
                          <a:solidFill>
                            <a:schemeClr val="tx1"/>
                          </a:solidFill>
                          <a:latin typeface="游ゴシック" panose="020B0400000000000000" pitchFamily="50" charset="-128"/>
                          <a:ea typeface="+mn-ea"/>
                        </a:rPr>
                        <a:t>メニュー</a:t>
                      </a:r>
                    </a:p>
                    <a:p>
                      <a:pPr marL="174625" indent="-174625"/>
                      <a:r>
                        <a:rPr kumimoji="1" lang="en-US" altLang="ja-JP" sz="1100" b="1" u="none" dirty="0">
                          <a:solidFill>
                            <a:schemeClr val="tx1"/>
                          </a:solidFill>
                          <a:latin typeface="游ゴシック" panose="020B0400000000000000" pitchFamily="50" charset="-128"/>
                          <a:ea typeface="+mn-ea"/>
                        </a:rPr>
                        <a:t>■</a:t>
                      </a:r>
                      <a:r>
                        <a:rPr kumimoji="1" lang="ja-JP" altLang="en-US" sz="1100" b="1" u="none" dirty="0">
                          <a:solidFill>
                            <a:schemeClr val="tx1"/>
                          </a:solidFill>
                          <a:latin typeface="游ゴシック" panose="020B0400000000000000" pitchFamily="50" charset="-128"/>
                          <a:ea typeface="+mn-ea"/>
                        </a:rPr>
                        <a:t>管理栄養士養成施設と連携し、若い世代の食生活改善に向けた事業企画、啓発媒体作成 </a:t>
                      </a:r>
                      <a:r>
                        <a:rPr kumimoji="1" lang="en-US" altLang="ja-JP" sz="1100" b="1" u="none" dirty="0">
                          <a:solidFill>
                            <a:schemeClr val="tx1"/>
                          </a:solidFill>
                          <a:latin typeface="游ゴシック" panose="020B0400000000000000" pitchFamily="50" charset="-128"/>
                          <a:ea typeface="+mn-ea"/>
                        </a:rPr>
                        <a:t>9</a:t>
                      </a:r>
                      <a:r>
                        <a:rPr kumimoji="1" lang="ja-JP" altLang="en-US" sz="1100" b="1" u="none" dirty="0">
                          <a:solidFill>
                            <a:schemeClr val="tx1"/>
                          </a:solidFill>
                          <a:latin typeface="游ゴシック" panose="020B0400000000000000" pitchFamily="50" charset="-128"/>
                          <a:ea typeface="+mn-ea"/>
                        </a:rPr>
                        <a:t>保健所</a:t>
                      </a:r>
                      <a:endParaRPr kumimoji="1" lang="en-US" altLang="ja-JP" sz="1100" b="1" u="none" dirty="0">
                        <a:solidFill>
                          <a:schemeClr val="tx1"/>
                        </a:solidFill>
                        <a:latin typeface="游ゴシック" panose="020B0400000000000000" pitchFamily="50" charset="-128"/>
                        <a:ea typeface="+mn-ea"/>
                      </a:endParaRPr>
                    </a:p>
                    <a:p>
                      <a:pPr marL="174625" indent="-174625"/>
                      <a:r>
                        <a:rPr kumimoji="1" lang="ja-JP" altLang="en-US" sz="1100" b="1" u="none" dirty="0">
                          <a:solidFill>
                            <a:schemeClr val="tx1"/>
                          </a:solidFill>
                          <a:latin typeface="游ゴシック" panose="020B0400000000000000" pitchFamily="50" charset="-128"/>
                          <a:ea typeface="+mn-ea"/>
                        </a:rPr>
                        <a:t>■食生活の取組みを含め、積極的に健康づくり活動を行う企業・団体を表彰する「健康づくりアワード」の実施</a:t>
                      </a:r>
                    </a:p>
                    <a:p>
                      <a:pPr marL="174625" indent="-174625"/>
                      <a:r>
                        <a:rPr kumimoji="1" lang="ja-JP" altLang="en-US" sz="1100" b="1" u="none" dirty="0">
                          <a:solidFill>
                            <a:schemeClr val="tx1"/>
                          </a:solidFill>
                          <a:latin typeface="游ゴシック" panose="020B0400000000000000" pitchFamily="50" charset="-128"/>
                          <a:ea typeface="+mn-ea"/>
                        </a:rPr>
                        <a:t>■商工会議所における集団健診の場を活用し、生活習慣病予防を啓発 </a:t>
                      </a:r>
                      <a:r>
                        <a:rPr kumimoji="1" lang="en-US" altLang="ja-JP" sz="1100" b="1" u="none" dirty="0">
                          <a:solidFill>
                            <a:schemeClr val="tx1"/>
                          </a:solidFill>
                          <a:latin typeface="游ゴシック" panose="020B0400000000000000" pitchFamily="50" charset="-128"/>
                          <a:ea typeface="+mn-ea"/>
                        </a:rPr>
                        <a:t>2</a:t>
                      </a:r>
                      <a:r>
                        <a:rPr kumimoji="1" lang="ja-JP" altLang="en-US" sz="1100" b="1" u="none" dirty="0">
                          <a:solidFill>
                            <a:schemeClr val="tx1"/>
                          </a:solidFill>
                          <a:latin typeface="游ゴシック" panose="020B0400000000000000" pitchFamily="50" charset="-128"/>
                          <a:ea typeface="+mn-ea"/>
                        </a:rPr>
                        <a:t>保健所</a:t>
                      </a:r>
                    </a:p>
                    <a:p>
                      <a:pPr marL="174625" indent="-174625"/>
                      <a:r>
                        <a:rPr kumimoji="1" lang="en-US" altLang="ja-JP" sz="1200" b="1" u="none" dirty="0">
                          <a:solidFill>
                            <a:schemeClr val="tx1"/>
                          </a:solidFill>
                          <a:latin typeface="游ゴシック" panose="020B0400000000000000" pitchFamily="50" charset="-128"/>
                          <a:ea typeface="+mn-ea"/>
                        </a:rPr>
                        <a:t>《</a:t>
                      </a:r>
                      <a:r>
                        <a:rPr kumimoji="1" lang="ja-JP" altLang="en-US" sz="1200" b="1" u="none" dirty="0">
                          <a:solidFill>
                            <a:schemeClr val="tx1"/>
                          </a:solidFill>
                          <a:latin typeface="游ゴシック" panose="020B0400000000000000" pitchFamily="50" charset="-128"/>
                          <a:ea typeface="+mn-ea"/>
                        </a:rPr>
                        <a:t>高齢者の低栄養予防のための取組み</a:t>
                      </a:r>
                      <a:r>
                        <a:rPr kumimoji="1" lang="en-US" altLang="ja-JP" sz="1200" b="1" u="none" dirty="0">
                          <a:solidFill>
                            <a:schemeClr val="tx1"/>
                          </a:solidFill>
                          <a:latin typeface="游ゴシック" panose="020B0400000000000000" pitchFamily="50" charset="-128"/>
                          <a:ea typeface="+mn-ea"/>
                        </a:rPr>
                        <a:t>》</a:t>
                      </a:r>
                    </a:p>
                    <a:p>
                      <a:pPr marL="174625" indent="-174625"/>
                      <a:r>
                        <a:rPr kumimoji="1" lang="ja-JP" altLang="en-US" sz="1100" b="1" u="none" dirty="0">
                          <a:solidFill>
                            <a:schemeClr val="tx1"/>
                          </a:solidFill>
                          <a:latin typeface="游ゴシック" panose="020B0400000000000000" pitchFamily="50" charset="-128"/>
                          <a:ea typeface="+mn-ea"/>
                        </a:rPr>
                        <a:t>■高齢者の食支援を行う関係機関の育成を目的とした研修会の開催 </a:t>
                      </a:r>
                      <a:r>
                        <a:rPr kumimoji="1" lang="en-US" altLang="ja-JP" sz="1100" b="1" u="none" dirty="0">
                          <a:solidFill>
                            <a:schemeClr val="tx1"/>
                          </a:solidFill>
                          <a:latin typeface="游ゴシック" panose="020B0400000000000000" pitchFamily="50" charset="-128"/>
                          <a:ea typeface="+mn-ea"/>
                        </a:rPr>
                        <a:t>2</a:t>
                      </a:r>
                      <a:r>
                        <a:rPr kumimoji="1" lang="ja-JP" altLang="en-US" sz="1100" b="1" u="none" dirty="0">
                          <a:solidFill>
                            <a:schemeClr val="tx1"/>
                          </a:solidFill>
                          <a:latin typeface="游ゴシック" panose="020B0400000000000000" pitchFamily="50" charset="-128"/>
                          <a:ea typeface="+mn-ea"/>
                        </a:rPr>
                        <a:t>保健所</a:t>
                      </a:r>
                      <a:endParaRPr kumimoji="1" lang="en-US" altLang="ja-JP" sz="1100" b="1" u="none" dirty="0">
                        <a:solidFill>
                          <a:schemeClr val="tx1"/>
                        </a:solidFill>
                        <a:latin typeface="游ゴシック" panose="020B0400000000000000" pitchFamily="50" charset="-128"/>
                        <a:ea typeface="+mn-ea"/>
                      </a:endParaRPr>
                    </a:p>
                    <a:p>
                      <a:pPr marL="174625" indent="-174625"/>
                      <a:r>
                        <a:rPr kumimoji="1" lang="ja-JP" altLang="en-US" sz="1100" b="1" u="none" dirty="0">
                          <a:solidFill>
                            <a:schemeClr val="tx1"/>
                          </a:solidFill>
                          <a:latin typeface="游ゴシック" panose="020B0400000000000000" pitchFamily="50" charset="-128"/>
                          <a:ea typeface="+mn-ea"/>
                        </a:rPr>
                        <a:t>■高齢者への食支援を目的とした配食事業者の実態把握、市町村及び関係機関との共有 </a:t>
                      </a:r>
                      <a:r>
                        <a:rPr kumimoji="1" lang="en-US" altLang="ja-JP" sz="1100" b="1" u="none" dirty="0">
                          <a:solidFill>
                            <a:schemeClr val="tx1"/>
                          </a:solidFill>
                          <a:latin typeface="游ゴシック" panose="020B0400000000000000" pitchFamily="50" charset="-128"/>
                          <a:ea typeface="+mn-ea"/>
                        </a:rPr>
                        <a:t>8</a:t>
                      </a:r>
                      <a:r>
                        <a:rPr kumimoji="1" lang="ja-JP" altLang="en-US" sz="1100" b="1" u="none" dirty="0">
                          <a:solidFill>
                            <a:schemeClr val="tx1"/>
                          </a:solidFill>
                          <a:latin typeface="游ゴシック" panose="020B0400000000000000" pitchFamily="50" charset="-128"/>
                          <a:ea typeface="+mn-ea"/>
                        </a:rPr>
                        <a:t>保健所</a:t>
                      </a:r>
                      <a:endParaRPr kumimoji="1" lang="ja-JP" altLang="en-US" sz="1050" b="1" u="none" dirty="0">
                        <a:solidFill>
                          <a:schemeClr val="tx1"/>
                        </a:solidFill>
                        <a:latin typeface="游ゴシック" panose="020B0400000000000000" pitchFamily="50" charset="-128"/>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711307">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■動画配信による研修会の参加者意見の把握、評価</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■より多くの学校で実施できる実践内容の収集と発信</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■高等学校における主体的かつ継続的な食育の推進</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1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次年度の主な取組み</a:t>
                      </a:r>
                      <a:r>
                        <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■電子申請システムによるアンケートの回収率を上げる手法を検討</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■児童生徒等の健康課題の解決に向けた研修内容を精査し、質の向上をめざす</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■特定給食施設等指導を利用者の健康づくりにつなげ、大学生のヘルスリテラシー向上を目的に実施する</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■健康キャンパス・プロジェクトや、健康づくりアワードの活用等により、職場等における食育の取組みを支援</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4175442"/>
                  </a:ext>
                </a:extLst>
              </a:tr>
              <a:tr h="558035">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最終予算案</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dirty="0">
                          <a:solidFill>
                            <a:schemeClr val="bg1"/>
                          </a:solidFill>
                          <a:latin typeface="游ゴシック" panose="020B0400000000000000" pitchFamily="50" charset="-128"/>
                          <a:ea typeface="游ゴシック" panose="020B0400000000000000" pitchFamily="50" charset="-128"/>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1" dirty="0">
                          <a:solidFill>
                            <a:schemeClr val="tx1"/>
                          </a:solidFill>
                          <a:latin typeface="+mn-ea"/>
                          <a:ea typeface="+mn-ea"/>
                        </a:rPr>
                        <a:t>健康・栄養対策費　　　</a:t>
                      </a:r>
                      <a:r>
                        <a:rPr kumimoji="1" lang="en-US" altLang="ja-JP" sz="1100" b="1" dirty="0">
                          <a:solidFill>
                            <a:schemeClr val="tx1"/>
                          </a:solidFill>
                          <a:latin typeface="+mn-ea"/>
                          <a:ea typeface="+mn-ea"/>
                        </a:rPr>
                        <a:t>5,987</a:t>
                      </a:r>
                      <a:r>
                        <a:rPr kumimoji="1" lang="ja-JP" altLang="en-US" sz="1100" b="1" dirty="0">
                          <a:solidFill>
                            <a:schemeClr val="tx1"/>
                          </a:solidFill>
                          <a:latin typeface="+mn-ea"/>
                          <a:ea typeface="+mn-ea"/>
                        </a:rPr>
                        <a:t>千円（再掲）　</a:t>
                      </a:r>
                      <a:endParaRPr kumimoji="1" lang="en-US" altLang="ja-JP" sz="1100" b="1" dirty="0">
                        <a:solidFill>
                          <a:schemeClr val="tx1"/>
                        </a:solidFill>
                        <a:latin typeface="+mn-ea"/>
                        <a:ea typeface="+mn-ea"/>
                      </a:endParaRPr>
                    </a:p>
                    <a:p>
                      <a:r>
                        <a:rPr kumimoji="1" lang="ja-JP" altLang="en-US" sz="1100" b="1" strike="noStrike" dirty="0">
                          <a:solidFill>
                            <a:schemeClr val="tx1"/>
                          </a:solidFill>
                          <a:latin typeface="+mn-ea"/>
                          <a:ea typeface="+mn-ea"/>
                        </a:rPr>
                        <a:t>健活会議関連推進事業　</a:t>
                      </a:r>
                      <a:r>
                        <a:rPr kumimoji="1" lang="en-US" altLang="ja-JP" sz="1100" b="1" strike="noStrike" dirty="0">
                          <a:solidFill>
                            <a:schemeClr val="tx1"/>
                          </a:solidFill>
                          <a:latin typeface="+mn-ea"/>
                          <a:ea typeface="+mn-ea"/>
                        </a:rPr>
                        <a:t>4,200</a:t>
                      </a:r>
                      <a:r>
                        <a:rPr kumimoji="1" lang="ja-JP" altLang="en-US" sz="1100" b="1" strike="noStrike" dirty="0">
                          <a:solidFill>
                            <a:schemeClr val="tx1"/>
                          </a:solidFill>
                          <a:latin typeface="+mn-ea"/>
                          <a:ea typeface="+mn-ea"/>
                        </a:rPr>
                        <a:t>千円</a:t>
                      </a:r>
                      <a:endParaRPr kumimoji="1" lang="ja-JP" altLang="en-US" sz="1100" b="1" strike="sngStrike"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33696306"/>
                  </a:ext>
                </a:extLst>
              </a:tr>
            </a:tbl>
          </a:graphicData>
        </a:graphic>
      </p:graphicFrame>
      <p:grpSp>
        <p:nvGrpSpPr>
          <p:cNvPr id="6" name="グループ化 5"/>
          <p:cNvGrpSpPr/>
          <p:nvPr/>
        </p:nvGrpSpPr>
        <p:grpSpPr>
          <a:xfrm>
            <a:off x="8346297" y="142657"/>
            <a:ext cx="1188525" cy="864000"/>
            <a:chOff x="8151251" y="1180677"/>
            <a:chExt cx="1188525" cy="864000"/>
          </a:xfrm>
        </p:grpSpPr>
        <p:sp>
          <p:nvSpPr>
            <p:cNvPr id="7" name="角丸四角形 6"/>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8" name="グループ化 7"/>
            <p:cNvGrpSpPr/>
            <p:nvPr/>
          </p:nvGrpSpPr>
          <p:grpSpPr>
            <a:xfrm>
              <a:off x="8222623" y="1257538"/>
              <a:ext cx="1058662" cy="720145"/>
              <a:chOff x="511927" y="2809411"/>
              <a:chExt cx="1110811" cy="770916"/>
            </a:xfrm>
          </p:grpSpPr>
          <p:sp>
            <p:nvSpPr>
              <p:cNvPr id="10" name="角丸四角形 9"/>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a:t>年度</a:t>
                </a:r>
                <a:r>
                  <a:rPr kumimoji="1" lang="ja-JP" altLang="en-US" sz="1200" b="1" dirty="0"/>
                  <a:t>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2" name="直線コネクタ 11"/>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3" name="正方形/長方形 2"/>
          <p:cNvSpPr/>
          <p:nvPr/>
        </p:nvSpPr>
        <p:spPr>
          <a:xfrm>
            <a:off x="540000" y="158400"/>
            <a:ext cx="5361319" cy="338554"/>
          </a:xfrm>
          <a:prstGeom prst="rect">
            <a:avLst/>
          </a:prstGeom>
        </p:spPr>
        <p:txBody>
          <a:bodyPr wrap="square">
            <a:spAutoFit/>
          </a:bodyPr>
          <a:lstStyle/>
          <a:p>
            <a:pPr marL="174625" indent="-174625"/>
            <a:r>
              <a:rPr kumimoji="1" lang="ja-JP" altLang="en-US" sz="1600" b="1" dirty="0">
                <a:latin typeface="游ゴシック" panose="020B0400000000000000" pitchFamily="50" charset="-128"/>
              </a:rPr>
              <a:t>④ライフステージに応じた取組み　</a:t>
            </a:r>
            <a:r>
              <a:rPr kumimoji="1" lang="en-US" altLang="ja-JP" sz="1600" b="1" dirty="0">
                <a:latin typeface="游ゴシック" panose="020B0400000000000000" pitchFamily="50" charset="-128"/>
              </a:rPr>
              <a:t>P33</a:t>
            </a:r>
          </a:p>
        </p:txBody>
      </p:sp>
      <p:sp>
        <p:nvSpPr>
          <p:cNvPr id="14" name="スライド番号プレースホルダー 1">
            <a:extLst>
              <a:ext uri="{FF2B5EF4-FFF2-40B4-BE49-F238E27FC236}">
                <a16:creationId xmlns:a16="http://schemas.microsoft.com/office/drawing/2014/main" id="{59850544-7483-4C01-9A8D-1DDACF18079B}"/>
              </a:ext>
            </a:extLst>
          </p:cNvPr>
          <p:cNvSpPr>
            <a:spLocks noGrp="1"/>
          </p:cNvSpPr>
          <p:nvPr>
            <p:ph type="sldNum" sz="quarter" idx="12"/>
          </p:nvPr>
        </p:nvSpPr>
        <p:spPr>
          <a:xfrm>
            <a:off x="9181750" y="6583675"/>
            <a:ext cx="720000" cy="216000"/>
          </a:xfrm>
        </p:spPr>
        <p:txBody>
          <a:bodyPr/>
          <a:lstStyle/>
          <a:p>
            <a:fld id="{4D1D0668-0C6C-4C7F-AAAF-C0078F4BF5F6}" type="slidenum">
              <a:rPr kumimoji="1" lang="ja-JP" altLang="en-US" smtClean="0"/>
              <a:t>66</a:t>
            </a:fld>
            <a:endParaRPr kumimoji="1" lang="ja-JP" altLang="en-US"/>
          </a:p>
        </p:txBody>
      </p:sp>
    </p:spTree>
    <p:extLst>
      <p:ext uri="{BB962C8B-B14F-4D97-AF65-F5344CB8AC3E}">
        <p14:creationId xmlns:p14="http://schemas.microsoft.com/office/powerpoint/2010/main" val="196194477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273000" y="144000"/>
            <a:ext cx="9360000" cy="651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540000" y="161728"/>
            <a:ext cx="8718118" cy="338554"/>
          </a:xfrm>
          <a:prstGeom prst="rect">
            <a:avLst/>
          </a:prstGeom>
          <a:noFill/>
        </p:spPr>
        <p:txBody>
          <a:bodyPr wrap="square" rtlCol="0">
            <a:spAutoFit/>
          </a:bodyPr>
          <a:lstStyle/>
          <a:p>
            <a:r>
              <a:rPr kumimoji="1" lang="ja-JP" altLang="en-US" sz="1600" b="1" dirty="0"/>
              <a:t>⑤歯と口の</a:t>
            </a:r>
            <a:r>
              <a:rPr kumimoji="1" lang="ja-JP" altLang="en-US" sz="1600" b="1" dirty="0">
                <a:latin typeface="+mn-ea"/>
              </a:rPr>
              <a:t>健康づくりの取組み　</a:t>
            </a:r>
            <a:r>
              <a:rPr kumimoji="1" lang="en-US" altLang="ja-JP" sz="1600" b="1" dirty="0">
                <a:latin typeface="+mn-ea"/>
              </a:rPr>
              <a:t>P34</a:t>
            </a:r>
            <a:endParaRPr kumimoji="1" lang="ja-JP" altLang="en-US" sz="1600" b="1" dirty="0">
              <a:latin typeface="+mn-ea"/>
            </a:endParaRPr>
          </a:p>
        </p:txBody>
      </p:sp>
      <p:graphicFrame>
        <p:nvGraphicFramePr>
          <p:cNvPr id="17" name="表 16"/>
          <p:cNvGraphicFramePr>
            <a:graphicFrameLocks noGrp="1"/>
          </p:cNvGraphicFramePr>
          <p:nvPr/>
        </p:nvGraphicFramePr>
        <p:xfrm>
          <a:off x="630000" y="468000"/>
          <a:ext cx="8640000" cy="5932800"/>
        </p:xfrm>
        <a:graphic>
          <a:graphicData uri="http://schemas.openxmlformats.org/drawingml/2006/table">
            <a:tbl>
              <a:tblPr firstRow="1" bandRow="1">
                <a:tableStyleId>{5C22544A-7EE6-4342-B048-85BDC9FD1C3A}</a:tableStyleId>
              </a:tblPr>
              <a:tblGrid>
                <a:gridCol w="1258439">
                  <a:extLst>
                    <a:ext uri="{9D8B030D-6E8A-4147-A177-3AD203B41FA5}">
                      <a16:colId xmlns:a16="http://schemas.microsoft.com/office/drawing/2014/main" val="528851062"/>
                    </a:ext>
                  </a:extLst>
                </a:gridCol>
                <a:gridCol w="7381561">
                  <a:extLst>
                    <a:ext uri="{9D8B030D-6E8A-4147-A177-3AD203B41FA5}">
                      <a16:colId xmlns:a16="http://schemas.microsoft.com/office/drawing/2014/main" val="89849022"/>
                    </a:ext>
                  </a:extLst>
                </a:gridCol>
              </a:tblGrid>
              <a:tr h="3324448">
                <a:tc>
                  <a:txBody>
                    <a:bodyPr/>
                    <a:lstStyle/>
                    <a:p>
                      <a:pPr>
                        <a:lnSpc>
                          <a:spcPts val="16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ts val="1600"/>
                        </a:lnSpc>
                      </a:pPr>
                      <a:r>
                        <a:rPr kumimoji="1" lang="ja-JP" altLang="en-US" sz="1600" baseline="0" dirty="0">
                          <a:latin typeface="+mn-ea"/>
                          <a:ea typeface="+mn-ea"/>
                        </a:rPr>
                        <a:t>取組</a:t>
                      </a:r>
                      <a:endParaRPr kumimoji="1" lang="en-US" altLang="ja-JP"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歯と口の健康に係る普及啓発</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■府ホームページや啓発資材等を活用した普及啓発</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・府ホームページを通じた歯と口の健康に関する情報発信</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・歯と口の健康づくり小読本の配布</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・公民連携の枠組みを活用した普及啓発（企業広報ツール・健康イベントでの連携）</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・府健康アプリ「アスマイル」を活用した普及啓発（歯磨きや健診受診、健康づくりイベントへの参加等に対する</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　インセンティブ付与、健康コラムに歯と口の話題掲載）</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■大阪府歯科口腔保健推進研修会の実施 「ライフコースアプローチにおける小児歯科の重要性」</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■「口腔保健支援センター」による市町村支援　</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■歯科医療サービス提供困難者への歯科保健医療推進事業</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　障がい者施設職員を対象に、作成した口腔スクリーニングツールを活用した研修会を６医療圏で実施</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a:t>
                      </a:r>
                      <a:r>
                        <a:rPr kumimoji="1" lang="en-US" altLang="ja-JP" sz="1100" b="1" baseline="0" dirty="0">
                          <a:solidFill>
                            <a:schemeClr val="tx1"/>
                          </a:solidFill>
                          <a:latin typeface="+mn-ea"/>
                          <a:ea typeface="+mn-ea"/>
                        </a:rPr>
                        <a:t>8020</a:t>
                      </a:r>
                      <a:r>
                        <a:rPr kumimoji="1" lang="ja-JP" altLang="en-US" sz="1100" b="1" baseline="0" dirty="0">
                          <a:solidFill>
                            <a:schemeClr val="tx1"/>
                          </a:solidFill>
                          <a:latin typeface="+mn-ea"/>
                          <a:ea typeface="+mn-ea"/>
                        </a:rPr>
                        <a:t>運動特別推進事業（</a:t>
                      </a:r>
                      <a:r>
                        <a:rPr kumimoji="1" lang="en-US" altLang="ja-JP" sz="1100" b="1" baseline="0" dirty="0">
                          <a:solidFill>
                            <a:schemeClr val="tx1"/>
                          </a:solidFill>
                          <a:latin typeface="+mn-ea"/>
                          <a:ea typeface="+mn-ea"/>
                        </a:rPr>
                        <a:t>8020</a:t>
                      </a:r>
                      <a:r>
                        <a:rPr kumimoji="1" lang="ja-JP" altLang="en-US" sz="1100" b="1" baseline="0" dirty="0">
                          <a:solidFill>
                            <a:schemeClr val="tx1"/>
                          </a:solidFill>
                          <a:latin typeface="+mn-ea"/>
                          <a:ea typeface="+mn-ea"/>
                        </a:rPr>
                        <a:t>推進アンバサダー養成事業）</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　地域で活動する保健医療関係者に向けた研修会を実施 </a:t>
                      </a:r>
                      <a:r>
                        <a:rPr kumimoji="1" lang="en-US" altLang="ja-JP" sz="1100" b="1" baseline="0" dirty="0">
                          <a:solidFill>
                            <a:schemeClr val="tx1"/>
                          </a:solidFill>
                          <a:latin typeface="+mn-ea"/>
                          <a:ea typeface="+mn-ea"/>
                        </a:rPr>
                        <a:t>4</a:t>
                      </a:r>
                      <a:r>
                        <a:rPr kumimoji="1" lang="ja-JP" altLang="en-US" sz="1100" b="1" baseline="0" dirty="0">
                          <a:solidFill>
                            <a:schemeClr val="tx1"/>
                          </a:solidFill>
                          <a:latin typeface="+mn-ea"/>
                          <a:ea typeface="+mn-ea"/>
                        </a:rPr>
                        <a:t>医療圏</a:t>
                      </a:r>
                      <a:r>
                        <a:rPr kumimoji="1" lang="en-US" altLang="ja-JP" sz="1100" b="1" baseline="0" dirty="0">
                          <a:solidFill>
                            <a:schemeClr val="tx1"/>
                          </a:solidFill>
                          <a:latin typeface="+mn-ea"/>
                          <a:ea typeface="+mn-ea"/>
                        </a:rPr>
                        <a:t>×2</a:t>
                      </a:r>
                      <a:r>
                        <a:rPr kumimoji="1" lang="ja-JP" altLang="en-US" sz="1100" b="1" baseline="0" dirty="0">
                          <a:solidFill>
                            <a:schemeClr val="tx1"/>
                          </a:solidFill>
                          <a:latin typeface="+mn-ea"/>
                          <a:ea typeface="+mn-ea"/>
                        </a:rPr>
                        <a:t>回実施</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■在宅療養者経口摂取支援チーム育成事業</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　高次歯科医療機関及び、在宅ＮＳＴ等との連携を行いながら医療圏完結型の経口摂取支援体制を支える、</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　歯科医療人材の育成 </a:t>
                      </a:r>
                      <a:r>
                        <a:rPr kumimoji="1" lang="en-US" altLang="ja-JP" sz="1100" b="1" baseline="0" dirty="0">
                          <a:solidFill>
                            <a:schemeClr val="tx1"/>
                          </a:solidFill>
                          <a:latin typeface="+mn-ea"/>
                          <a:ea typeface="+mn-ea"/>
                        </a:rPr>
                        <a:t>30</a:t>
                      </a:r>
                      <a:r>
                        <a:rPr kumimoji="1" lang="ja-JP" altLang="en-US" sz="1100" b="1" baseline="0" dirty="0">
                          <a:solidFill>
                            <a:schemeClr val="tx1"/>
                          </a:solidFill>
                          <a:latin typeface="+mn-ea"/>
                          <a:ea typeface="+mn-ea"/>
                        </a:rPr>
                        <a:t>人</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■新しい生活様式に対応した口腔保健指導推進事業</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　口の機能の維持・向上を図るため、作成した動画教材とリーフレットを活用し、デイサービス施設職員向け</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　研修を実施 </a:t>
                      </a:r>
                      <a:r>
                        <a:rPr kumimoji="1" lang="en-US" altLang="ja-JP" sz="1100" b="1" baseline="0" dirty="0">
                          <a:solidFill>
                            <a:schemeClr val="tx1"/>
                          </a:solidFill>
                          <a:latin typeface="+mn-ea"/>
                          <a:ea typeface="+mn-ea"/>
                        </a:rPr>
                        <a:t>20</a:t>
                      </a:r>
                      <a:r>
                        <a:rPr kumimoji="1" lang="ja-JP" altLang="en-US" sz="1100" b="1" baseline="0" dirty="0">
                          <a:solidFill>
                            <a:schemeClr val="tx1"/>
                          </a:solidFill>
                          <a:latin typeface="+mn-ea"/>
                          <a:ea typeface="+mn-ea"/>
                        </a:rPr>
                        <a:t>地域で研修実施</a:t>
                      </a:r>
                      <a:endParaRPr kumimoji="1" lang="en-US" altLang="ja-JP" sz="1100" b="1" baseline="0" dirty="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775552">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baseline="0" dirty="0">
                          <a:solidFill>
                            <a:schemeClr val="bg1"/>
                          </a:solidFill>
                          <a:latin typeface="+mn-ea"/>
                          <a:ea typeface="+mn-ea"/>
                        </a:rPr>
                        <a:t>今後の</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baseline="0" dirty="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課題等</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■ホームページを閲覧するなど、自発的な動きをしない府民への　働きかけ</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■歯科保健の推進にかかる多職種との連携</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■施設職員等に対する研修参加の働きかけ</a:t>
                      </a:r>
                      <a:endParaRPr kumimoji="1" lang="en-US" altLang="ja-JP" sz="1100" b="1" baseline="0" dirty="0">
                        <a:solidFill>
                          <a:schemeClr val="tx1"/>
                        </a:solidFill>
                        <a:latin typeface="+mn-ea"/>
                        <a:ea typeface="+mn-ea"/>
                      </a:endParaRPr>
                    </a:p>
                    <a:p>
                      <a:pPr marL="174625" indent="-174625">
                        <a:lnSpc>
                          <a:spcPct val="100000"/>
                        </a:lnSpc>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次年度の主な取組み</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■府健康アプリ「アスマイル」、府の広報媒体、公民連携の枠組みを活用し、幅広い世代の府民への啓発</a:t>
                      </a:r>
                    </a:p>
                    <a:p>
                      <a:pPr marL="174625" indent="-174625">
                        <a:lnSpc>
                          <a:spcPct val="100000"/>
                        </a:lnSpc>
                      </a:pPr>
                      <a:r>
                        <a:rPr kumimoji="1" lang="ja-JP" altLang="en-US" sz="1100" b="1" baseline="0" dirty="0">
                          <a:solidFill>
                            <a:schemeClr val="tx1"/>
                          </a:solidFill>
                          <a:latin typeface="+mn-ea"/>
                          <a:ea typeface="+mn-ea"/>
                        </a:rPr>
                        <a:t>■地域の多職種と連携して在宅療養者の経口摂取支援を行う歯科医師・歯科衛生士の育成</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■介護者に対する啓発・人材育成</a:t>
                      </a:r>
                    </a:p>
                    <a:p>
                      <a:pPr marL="174625" indent="-174625">
                        <a:lnSpc>
                          <a:spcPct val="100000"/>
                        </a:lnSpc>
                      </a:pPr>
                      <a:r>
                        <a:rPr kumimoji="1" lang="ja-JP" altLang="en-US" sz="1100" b="1" baseline="0" dirty="0">
                          <a:solidFill>
                            <a:schemeClr val="tx1"/>
                          </a:solidFill>
                          <a:latin typeface="+mn-ea"/>
                          <a:ea typeface="+mn-ea"/>
                        </a:rPr>
                        <a:t>■他職種と連携した歯科保健の取組みの推進</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8328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baseline="0" dirty="0">
                          <a:solidFill>
                            <a:schemeClr val="bg1"/>
                          </a:solidFill>
                          <a:latin typeface="+mn-ea"/>
                          <a:ea typeface="+mn-ea"/>
                        </a:rPr>
                        <a:t>最終予算案</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1" baseline="0" dirty="0">
                          <a:solidFill>
                            <a:schemeClr val="bg1"/>
                          </a:solidFill>
                          <a:latin typeface="+mn-ea"/>
                          <a:ea typeface="+mn-ea"/>
                        </a:rPr>
                        <a:t>（主要事業）</a:t>
                      </a:r>
                      <a:endParaRPr kumimoji="1" lang="en-US" altLang="ja-JP" sz="1600" b="1" baseline="0" dirty="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zh-TW" altLang="en-US" sz="1100" b="1" baseline="0" dirty="0">
                          <a:solidFill>
                            <a:schemeClr val="tx1"/>
                          </a:solidFill>
                          <a:latin typeface="游ゴシック" panose="020B0400000000000000" pitchFamily="50" charset="-128"/>
                          <a:ea typeface="游ゴシック" panose="020B0400000000000000" pitchFamily="50" charset="-128"/>
                        </a:rPr>
                        <a:t>生涯歯科保健推進事業</a:t>
                      </a:r>
                      <a:r>
                        <a:rPr kumimoji="1" lang="ja-JP" altLang="en-US" sz="1100" b="1" baseline="0" dirty="0">
                          <a:solidFill>
                            <a:schemeClr val="tx1"/>
                          </a:solidFill>
                          <a:latin typeface="游ゴシック" panose="020B0400000000000000" pitchFamily="50" charset="-128"/>
                          <a:ea typeface="游ゴシック" panose="020B0400000000000000" pitchFamily="50" charset="-128"/>
                        </a:rPr>
                        <a:t>　　　</a:t>
                      </a:r>
                      <a:r>
                        <a:rPr kumimoji="1" lang="en-US" altLang="ja-JP" sz="1100" b="1" baseline="0" dirty="0">
                          <a:solidFill>
                            <a:schemeClr val="tx1"/>
                          </a:solidFill>
                          <a:latin typeface="游ゴシック" panose="020B0400000000000000" pitchFamily="50" charset="-128"/>
                          <a:ea typeface="游ゴシック" panose="020B0400000000000000" pitchFamily="50" charset="-128"/>
                        </a:rPr>
                        <a:t>1,809</a:t>
                      </a:r>
                      <a:r>
                        <a:rPr kumimoji="1" lang="zh-TW" altLang="en-US" sz="1100" b="1" baseline="0" dirty="0">
                          <a:solidFill>
                            <a:schemeClr val="tx1"/>
                          </a:solidFill>
                          <a:latin typeface="游ゴシック" panose="020B0400000000000000" pitchFamily="50" charset="-128"/>
                          <a:ea typeface="游ゴシック" panose="020B0400000000000000" pitchFamily="50" charset="-128"/>
                        </a:rPr>
                        <a:t>千円</a:t>
                      </a:r>
                      <a:r>
                        <a:rPr kumimoji="1" lang="ja-JP" altLang="en-US" sz="1100" b="1" baseline="0" dirty="0">
                          <a:solidFill>
                            <a:schemeClr val="tx1"/>
                          </a:solidFill>
                          <a:latin typeface="游ゴシック" panose="020B0400000000000000" pitchFamily="50" charset="-128"/>
                          <a:ea typeface="游ゴシック" panose="020B0400000000000000" pitchFamily="50" charset="-128"/>
                        </a:rPr>
                        <a:t>　　</a:t>
                      </a:r>
                      <a:r>
                        <a:rPr kumimoji="1" lang="zh-TW" altLang="en-US" sz="1100" b="1" baseline="0" dirty="0">
                          <a:solidFill>
                            <a:schemeClr val="tx1"/>
                          </a:solidFill>
                          <a:latin typeface="游ゴシック" panose="020B0400000000000000" pitchFamily="50" charset="-128"/>
                          <a:ea typeface="游ゴシック" panose="020B0400000000000000" pitchFamily="50" charset="-128"/>
                        </a:rPr>
                        <a:t>大阪府歯科口腔保健計画推進事業</a:t>
                      </a:r>
                      <a:r>
                        <a:rPr kumimoji="1" lang="ja-JP" altLang="en-US" sz="1100" b="1" baseline="0" dirty="0">
                          <a:solidFill>
                            <a:schemeClr val="tx1"/>
                          </a:solidFill>
                          <a:latin typeface="游ゴシック" panose="020B0400000000000000" pitchFamily="50" charset="-128"/>
                          <a:ea typeface="游ゴシック" panose="020B0400000000000000" pitchFamily="50" charset="-128"/>
                        </a:rPr>
                        <a:t>　</a:t>
                      </a:r>
                      <a:r>
                        <a:rPr kumimoji="1" lang="en-US" altLang="ja-JP" sz="1100" b="1" baseline="0" dirty="0">
                          <a:solidFill>
                            <a:schemeClr val="tx1"/>
                          </a:solidFill>
                          <a:latin typeface="游ゴシック" panose="020B0400000000000000" pitchFamily="50" charset="-128"/>
                          <a:ea typeface="游ゴシック" panose="020B0400000000000000" pitchFamily="50" charset="-128"/>
                        </a:rPr>
                        <a:t>5,059</a:t>
                      </a:r>
                      <a:r>
                        <a:rPr kumimoji="1" lang="ja-JP" altLang="en-US" sz="1100" b="1" baseline="0" dirty="0">
                          <a:solidFill>
                            <a:schemeClr val="tx1"/>
                          </a:solidFill>
                          <a:latin typeface="游ゴシック" panose="020B0400000000000000" pitchFamily="50" charset="-128"/>
                          <a:ea typeface="游ゴシック" panose="020B0400000000000000" pitchFamily="50" charset="-128"/>
                        </a:rPr>
                        <a:t>千円</a:t>
                      </a:r>
                      <a:endParaRPr kumimoji="1" lang="en-US" altLang="ja-JP" sz="1100" b="1" baseline="0" dirty="0">
                        <a:solidFill>
                          <a:schemeClr val="tx1"/>
                        </a:solidFill>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100" b="1" baseline="0" dirty="0">
                          <a:solidFill>
                            <a:schemeClr val="tx1"/>
                          </a:solidFill>
                          <a:latin typeface="游ゴシック" panose="020B0400000000000000" pitchFamily="50" charset="-128"/>
                          <a:ea typeface="游ゴシック" panose="020B0400000000000000" pitchFamily="50" charset="-128"/>
                        </a:rPr>
                        <a:t>８０２０運動推進特別事業</a:t>
                      </a:r>
                      <a:r>
                        <a:rPr kumimoji="1" lang="ja-JP" altLang="en-US" sz="1100" b="1" baseline="0" dirty="0">
                          <a:solidFill>
                            <a:schemeClr val="tx1"/>
                          </a:solidFill>
                          <a:latin typeface="游ゴシック" panose="020B0400000000000000" pitchFamily="50" charset="-128"/>
                          <a:ea typeface="游ゴシック" panose="020B0400000000000000" pitchFamily="50" charset="-128"/>
                        </a:rPr>
                        <a:t>　</a:t>
                      </a:r>
                      <a:r>
                        <a:rPr kumimoji="1" lang="en-US" altLang="ja-JP" sz="1100" b="1" baseline="0" dirty="0">
                          <a:solidFill>
                            <a:schemeClr val="tx1"/>
                          </a:solidFill>
                          <a:latin typeface="游ゴシック" panose="020B0400000000000000" pitchFamily="50" charset="-128"/>
                          <a:ea typeface="游ゴシック" panose="020B0400000000000000" pitchFamily="50" charset="-128"/>
                        </a:rPr>
                        <a:t>2,505</a:t>
                      </a:r>
                      <a:r>
                        <a:rPr kumimoji="1" lang="zh-TW" altLang="en-US" sz="1100" b="1" baseline="0" dirty="0">
                          <a:solidFill>
                            <a:schemeClr val="tx1"/>
                          </a:solidFill>
                          <a:latin typeface="游ゴシック" panose="020B0400000000000000" pitchFamily="50" charset="-128"/>
                          <a:ea typeface="游ゴシック" panose="020B0400000000000000" pitchFamily="50" charset="-128"/>
                        </a:rPr>
                        <a:t>千円</a:t>
                      </a:r>
                      <a:r>
                        <a:rPr kumimoji="1" lang="ja-JP" altLang="en-US" sz="1100" b="1" baseline="0" dirty="0">
                          <a:solidFill>
                            <a:schemeClr val="tx1"/>
                          </a:solidFill>
                          <a:latin typeface="游ゴシック" panose="020B0400000000000000" pitchFamily="50" charset="-128"/>
                          <a:ea typeface="游ゴシック" panose="020B0400000000000000" pitchFamily="50" charset="-128"/>
                        </a:rPr>
                        <a:t>　　歯科医療サービス提供困難者への歯科保健医療推進事業   </a:t>
                      </a:r>
                      <a:r>
                        <a:rPr kumimoji="1" lang="en-US" altLang="ja-JP" sz="1100" b="1" baseline="0" dirty="0">
                          <a:solidFill>
                            <a:schemeClr val="tx1"/>
                          </a:solidFill>
                          <a:latin typeface="游ゴシック" panose="020B0400000000000000" pitchFamily="50" charset="-128"/>
                          <a:ea typeface="+mn-ea"/>
                        </a:rPr>
                        <a:t>2,137</a:t>
                      </a:r>
                      <a:r>
                        <a:rPr kumimoji="1" lang="ja-JP" altLang="en-US" sz="1100" b="1" baseline="0" dirty="0">
                          <a:solidFill>
                            <a:schemeClr val="tx1"/>
                          </a:solidFill>
                          <a:latin typeface="游ゴシック" panose="020B0400000000000000" pitchFamily="50" charset="-128"/>
                          <a:ea typeface="+mn-ea"/>
                        </a:rPr>
                        <a:t>千円</a:t>
                      </a:r>
                      <a:endParaRPr kumimoji="1" lang="zh-TW" altLang="en-US" sz="1100" b="1" baseline="0" dirty="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100" b="1" baseline="0" dirty="0">
                          <a:solidFill>
                            <a:schemeClr val="tx1"/>
                          </a:solidFill>
                          <a:latin typeface="游ゴシック" panose="020B0400000000000000" pitchFamily="50" charset="-128"/>
                          <a:ea typeface="+mn-ea"/>
                        </a:rPr>
                        <a:t>在宅医療</a:t>
                      </a:r>
                      <a:r>
                        <a:rPr kumimoji="1" lang="en-US" altLang="ja-JP" sz="1100" b="1" baseline="0" dirty="0">
                          <a:solidFill>
                            <a:schemeClr val="tx1"/>
                          </a:solidFill>
                          <a:latin typeface="游ゴシック" panose="020B0400000000000000" pitchFamily="50" charset="-128"/>
                          <a:ea typeface="+mn-ea"/>
                        </a:rPr>
                        <a:t>NST</a:t>
                      </a:r>
                      <a:r>
                        <a:rPr kumimoji="1" lang="ja-JP" altLang="en-US" sz="1100" b="1" baseline="0" dirty="0">
                          <a:solidFill>
                            <a:schemeClr val="tx1"/>
                          </a:solidFill>
                          <a:latin typeface="游ゴシック" panose="020B0400000000000000" pitchFamily="50" charset="-128"/>
                          <a:ea typeface="+mn-ea"/>
                        </a:rPr>
                        <a:t>連携歯科チーム育成事業　</a:t>
                      </a:r>
                      <a:r>
                        <a:rPr kumimoji="1" lang="en-US" altLang="ja-JP" sz="1100" b="1" baseline="0" dirty="0">
                          <a:solidFill>
                            <a:schemeClr val="tx1"/>
                          </a:solidFill>
                          <a:latin typeface="游ゴシック" panose="020B0400000000000000" pitchFamily="50" charset="-128"/>
                          <a:ea typeface="+mn-ea"/>
                        </a:rPr>
                        <a:t>3,473</a:t>
                      </a:r>
                      <a:r>
                        <a:rPr kumimoji="1" lang="ja-JP" altLang="en-US" sz="1100" b="1" baseline="0" dirty="0">
                          <a:solidFill>
                            <a:schemeClr val="tx1"/>
                          </a:solidFill>
                          <a:latin typeface="游ゴシック" panose="020B0400000000000000" pitchFamily="50" charset="-128"/>
                          <a:ea typeface="+mn-ea"/>
                        </a:rPr>
                        <a:t>千円　　障がい者歯科診療センター運営委託事業        </a:t>
                      </a:r>
                      <a:r>
                        <a:rPr kumimoji="1" lang="en-US" altLang="ja-JP" sz="1100" b="1" baseline="0" dirty="0">
                          <a:solidFill>
                            <a:schemeClr val="tx1"/>
                          </a:solidFill>
                          <a:latin typeface="游ゴシック" panose="020B0400000000000000" pitchFamily="50" charset="-128"/>
                          <a:ea typeface="+mn-ea"/>
                        </a:rPr>
                        <a:t>23,968</a:t>
                      </a:r>
                      <a:r>
                        <a:rPr kumimoji="1" lang="ja-JP" altLang="en-US" sz="1100" b="1" baseline="0" dirty="0">
                          <a:solidFill>
                            <a:schemeClr val="tx1"/>
                          </a:solidFill>
                          <a:latin typeface="游ゴシック" panose="020B0400000000000000" pitchFamily="50" charset="-128"/>
                          <a:ea typeface="+mn-ea"/>
                        </a:rPr>
                        <a:t>千円</a:t>
                      </a:r>
                      <a:endParaRPr kumimoji="1" lang="en-US" altLang="ja-JP" sz="1100" b="1" baseline="0" dirty="0">
                        <a:solidFill>
                          <a:schemeClr val="tx1"/>
                        </a:solidFill>
                        <a:latin typeface="游ゴシック" panose="020B0400000000000000" pitchFamily="50" charset="-128"/>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游ゴシック" panose="020B0400000000000000" pitchFamily="50" charset="-128"/>
                          <a:ea typeface="+mn-ea"/>
                        </a:rPr>
                        <a:t>新しい生活様式に対応した口腔保健指導推進事業　</a:t>
                      </a:r>
                      <a:r>
                        <a:rPr kumimoji="1" lang="en-US" altLang="ja-JP" sz="1100" b="1" baseline="0" dirty="0">
                          <a:solidFill>
                            <a:schemeClr val="tx1"/>
                          </a:solidFill>
                          <a:latin typeface="游ゴシック" panose="020B0400000000000000" pitchFamily="50" charset="-128"/>
                          <a:ea typeface="+mn-ea"/>
                        </a:rPr>
                        <a:t>6,058</a:t>
                      </a:r>
                      <a:r>
                        <a:rPr kumimoji="1" lang="ja-JP" altLang="en-US" sz="1100" b="1" baseline="0" dirty="0">
                          <a:solidFill>
                            <a:schemeClr val="tx1"/>
                          </a:solidFill>
                          <a:latin typeface="游ゴシック" panose="020B0400000000000000" pitchFamily="50" charset="-128"/>
                          <a:ea typeface="+mn-ea"/>
                        </a:rPr>
                        <a:t>千円</a:t>
                      </a:r>
                      <a:endParaRPr kumimoji="1" lang="zh-TW" altLang="en-US" sz="1100" b="1" baseline="0" dirty="0">
                        <a:solidFill>
                          <a:schemeClr val="tx1"/>
                        </a:solidFill>
                        <a:latin typeface="游ゴシック" panose="020B0400000000000000" pitchFamily="50" charset="-128"/>
                        <a:ea typeface="游ゴシック" panose="020B0400000000000000" pitchFamily="50" charset="-128"/>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355011" y="147451"/>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8222623" y="1257538"/>
              <a:ext cx="1058662" cy="720145"/>
              <a:chOff x="511927" y="2809411"/>
              <a:chExt cx="1110811" cy="770916"/>
            </a:xfrm>
          </p:grpSpPr>
          <p:sp>
            <p:nvSpPr>
              <p:cNvPr id="15" name="角丸四角形 14"/>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a:t>年度</a:t>
                </a:r>
                <a:r>
                  <a:rPr kumimoji="1" lang="ja-JP" altLang="en-US" sz="1200" b="1" dirty="0"/>
                  <a:t>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6" name="直線コネクタ 15"/>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9" name="スライド番号プレースホルダー 1">
            <a:extLst>
              <a:ext uri="{FF2B5EF4-FFF2-40B4-BE49-F238E27FC236}">
                <a16:creationId xmlns:a16="http://schemas.microsoft.com/office/drawing/2014/main" id="{59D7E972-3519-44AC-96E2-27EEA662A15B}"/>
              </a:ext>
            </a:extLst>
          </p:cNvPr>
          <p:cNvSpPr>
            <a:spLocks noGrp="1"/>
          </p:cNvSpPr>
          <p:nvPr>
            <p:ph type="sldNum" sz="quarter" idx="12"/>
          </p:nvPr>
        </p:nvSpPr>
        <p:spPr>
          <a:xfrm>
            <a:off x="9181750" y="6583675"/>
            <a:ext cx="720000" cy="216000"/>
          </a:xfrm>
        </p:spPr>
        <p:txBody>
          <a:bodyPr/>
          <a:lstStyle/>
          <a:p>
            <a:fld id="{4D1D0668-0C6C-4C7F-AAAF-C0078F4BF5F6}" type="slidenum">
              <a:rPr kumimoji="1" lang="ja-JP" altLang="en-US" smtClean="0"/>
              <a:t>67</a:t>
            </a:fld>
            <a:endParaRPr kumimoji="1" lang="ja-JP" altLang="en-US"/>
          </a:p>
        </p:txBody>
      </p:sp>
    </p:spTree>
    <p:extLst>
      <p:ext uri="{BB962C8B-B14F-4D97-AF65-F5344CB8AC3E}">
        <p14:creationId xmlns:p14="http://schemas.microsoft.com/office/powerpoint/2010/main" val="324076507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273000" y="369573"/>
            <a:ext cx="9360000" cy="630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9" name="正方形/長方形 8"/>
          <p:cNvSpPr/>
          <p:nvPr/>
        </p:nvSpPr>
        <p:spPr>
          <a:xfrm>
            <a:off x="271467" y="156927"/>
            <a:ext cx="7404392" cy="432000"/>
          </a:xfrm>
          <a:prstGeom prst="rect">
            <a:avLst/>
          </a:prstGeom>
          <a:solidFill>
            <a:srgbClr val="002060"/>
          </a:solidFill>
        </p:spPr>
        <p:txBody>
          <a:bodyPr wrap="square" anchor="ctr">
            <a:sp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 </a:t>
            </a:r>
            <a:r>
              <a:rPr kumimoji="1" lang="ja-JP" altLang="en-US" sz="2000" b="1" dirty="0">
                <a:ln w="0"/>
                <a:solidFill>
                  <a:schemeClr val="bg1"/>
                </a:solidFill>
                <a:effectLst>
                  <a:outerShdw blurRad="38100" dist="19050" dir="2700000" algn="tl" rotWithShape="0">
                    <a:schemeClr val="dk1">
                      <a:alpha val="40000"/>
                    </a:schemeClr>
                  </a:outerShdw>
                </a:effectLst>
                <a:latin typeface="游ゴシック" panose="020B0400000000000000" pitchFamily="50" charset="-128"/>
                <a:ea typeface="游ゴシック" panose="020B0400000000000000" pitchFamily="50" charset="-128"/>
              </a:rPr>
              <a:t>（２）食の安全安心の取組み　</a:t>
            </a:r>
            <a:r>
              <a:rPr kumimoji="1" lang="ja-JP" altLang="en-US" b="1" dirty="0">
                <a:solidFill>
                  <a:schemeClr val="bg1"/>
                </a:solidFill>
                <a:latin typeface="游ゴシック" panose="020B0400000000000000" pitchFamily="50" charset="-128"/>
                <a:ea typeface="游ゴシック" panose="020B0400000000000000" pitchFamily="50" charset="-128"/>
              </a:rPr>
              <a:t>計画Ｐ</a:t>
            </a:r>
            <a:r>
              <a:rPr kumimoji="1" lang="en-US" altLang="ja-JP" b="1" dirty="0">
                <a:solidFill>
                  <a:schemeClr val="bg1"/>
                </a:solidFill>
                <a:latin typeface="游ゴシック" panose="020B0400000000000000" pitchFamily="50" charset="-128"/>
                <a:ea typeface="游ゴシック" panose="020B0400000000000000" pitchFamily="50" charset="-128"/>
              </a:rPr>
              <a:t>41</a:t>
            </a:r>
          </a:p>
        </p:txBody>
      </p:sp>
      <p:sp>
        <p:nvSpPr>
          <p:cNvPr id="4" name="正方形/長方形 3"/>
          <p:cNvSpPr/>
          <p:nvPr/>
        </p:nvSpPr>
        <p:spPr>
          <a:xfrm>
            <a:off x="260680" y="4109101"/>
            <a:ext cx="4809883" cy="220573"/>
          </a:xfrm>
          <a:prstGeom prst="rect">
            <a:avLst/>
          </a:prstGeom>
        </p:spPr>
        <p:txBody>
          <a:bodyPr wrap="square">
            <a:spAutoFit/>
          </a:bodyPr>
          <a:lstStyle/>
          <a:p>
            <a:pPr marL="269240" indent="90170">
              <a:lnSpc>
                <a:spcPts val="1000"/>
              </a:lnSpc>
              <a:spcAft>
                <a:spcPts val="0"/>
              </a:spcAft>
            </a:pPr>
            <a:r>
              <a:rPr lang="en-US" altLang="ja-JP" sz="1050" kern="100" dirty="0">
                <a:latin typeface="+mn-ea"/>
                <a:cs typeface="Times New Roman" panose="02020603050405020304" pitchFamily="18" charset="0"/>
              </a:rPr>
              <a:t>1  </a:t>
            </a:r>
            <a:r>
              <a:rPr lang="ja-JP" altLang="ja-JP" sz="1050" kern="100" dirty="0">
                <a:latin typeface="+mn-ea"/>
                <a:cs typeface="Times New Roman" panose="02020603050405020304" pitchFamily="18" charset="0"/>
              </a:rPr>
              <a:t>大阪府健康医療部</a:t>
            </a:r>
            <a:r>
              <a:rPr lang="ja-JP" altLang="en-US" sz="1050" kern="100" dirty="0">
                <a:latin typeface="+mn-ea"/>
                <a:cs typeface="Times New Roman" panose="02020603050405020304" pitchFamily="18" charset="0"/>
              </a:rPr>
              <a:t>生活衛生室</a:t>
            </a:r>
            <a:r>
              <a:rPr lang="ja-JP" altLang="ja-JP" sz="1050" kern="100" dirty="0">
                <a:latin typeface="+mn-ea"/>
                <a:cs typeface="Times New Roman" panose="02020603050405020304" pitchFamily="18" charset="0"/>
              </a:rPr>
              <a:t>食の安全推進課調べ</a:t>
            </a:r>
            <a:endParaRPr lang="ja-JP" altLang="ja-JP" sz="1400" kern="100" dirty="0">
              <a:effectLst/>
              <a:latin typeface="+mn-ea"/>
              <a:cs typeface="Times New Roman" panose="02020603050405020304" pitchFamily="18" charset="0"/>
            </a:endParaRPr>
          </a:p>
        </p:txBody>
      </p:sp>
      <p:graphicFrame>
        <p:nvGraphicFramePr>
          <p:cNvPr id="10" name="表 9"/>
          <p:cNvGraphicFramePr>
            <a:graphicFrameLocks noGrp="1"/>
          </p:cNvGraphicFramePr>
          <p:nvPr/>
        </p:nvGraphicFramePr>
        <p:xfrm>
          <a:off x="633001" y="3268045"/>
          <a:ext cx="8639999" cy="818325"/>
        </p:xfrm>
        <a:graphic>
          <a:graphicData uri="http://schemas.openxmlformats.org/drawingml/2006/table">
            <a:tbl>
              <a:tblPr firstRow="1" firstCol="1" bandRow="1">
                <a:tableStyleId>{5C22544A-7EE6-4342-B048-85BDC9FD1C3A}</a:tableStyleId>
              </a:tblPr>
              <a:tblGrid>
                <a:gridCol w="283031">
                  <a:extLst>
                    <a:ext uri="{9D8B030D-6E8A-4147-A177-3AD203B41FA5}">
                      <a16:colId xmlns:a16="http://schemas.microsoft.com/office/drawing/2014/main" val="20000"/>
                    </a:ext>
                  </a:extLst>
                </a:gridCol>
                <a:gridCol w="3769764">
                  <a:extLst>
                    <a:ext uri="{9D8B030D-6E8A-4147-A177-3AD203B41FA5}">
                      <a16:colId xmlns:a16="http://schemas.microsoft.com/office/drawing/2014/main" val="20001"/>
                    </a:ext>
                  </a:extLst>
                </a:gridCol>
                <a:gridCol w="1529068">
                  <a:extLst>
                    <a:ext uri="{9D8B030D-6E8A-4147-A177-3AD203B41FA5}">
                      <a16:colId xmlns:a16="http://schemas.microsoft.com/office/drawing/2014/main" val="20003"/>
                    </a:ext>
                  </a:extLst>
                </a:gridCol>
                <a:gridCol w="1529068">
                  <a:extLst>
                    <a:ext uri="{9D8B030D-6E8A-4147-A177-3AD203B41FA5}">
                      <a16:colId xmlns:a16="http://schemas.microsoft.com/office/drawing/2014/main" val="2204503950"/>
                    </a:ext>
                  </a:extLst>
                </a:gridCol>
                <a:gridCol w="1529068">
                  <a:extLst>
                    <a:ext uri="{9D8B030D-6E8A-4147-A177-3AD203B41FA5}">
                      <a16:colId xmlns:a16="http://schemas.microsoft.com/office/drawing/2014/main" val="20004"/>
                    </a:ext>
                  </a:extLst>
                </a:gridCol>
              </a:tblGrid>
              <a:tr h="183104">
                <a:tc>
                  <a:txBody>
                    <a:bodyPr/>
                    <a:lstStyle/>
                    <a:p>
                      <a:pPr algn="ctr" fontAlgn="auto">
                        <a:lnSpc>
                          <a:spcPts val="1600"/>
                        </a:lnSpc>
                        <a:spcAft>
                          <a:spcPts val="0"/>
                        </a:spcAft>
                      </a:pPr>
                      <a:r>
                        <a:rPr lang="en-US" sz="1200" b="1" dirty="0">
                          <a:effectLst/>
                          <a:latin typeface="+mn-ea"/>
                          <a:ea typeface="+mn-ea"/>
                        </a:rPr>
                        <a:t> </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sz="1200" b="1" dirty="0">
                          <a:effectLst/>
                          <a:latin typeface="+mn-ea"/>
                          <a:ea typeface="+mn-ea"/>
                        </a:rPr>
                        <a:t>個別目標</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1" dirty="0">
                          <a:effectLst/>
                          <a:latin typeface="+mn-ea"/>
                          <a:ea typeface="+mn-ea"/>
                        </a:rPr>
                        <a:t>計画策定時</a:t>
                      </a:r>
                      <a:r>
                        <a:rPr lang="ja-JP" sz="1200" b="1" dirty="0">
                          <a:effectLst/>
                          <a:latin typeface="+mn-ea"/>
                          <a:ea typeface="+mn-ea"/>
                        </a:rPr>
                        <a:t>の状況</a:t>
                      </a:r>
                      <a:endParaRPr lang="en-US" altLang="ja-JP" sz="1200" b="1" dirty="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200" b="1" dirty="0">
                          <a:effectLst/>
                          <a:latin typeface="+mn-ea"/>
                          <a:ea typeface="+mn-ea"/>
                        </a:rPr>
                        <a:t>現在の状況</a:t>
                      </a:r>
                      <a:endParaRPr lang="en-US" altLang="ja-JP" sz="1200" b="1" dirty="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b="1" dirty="0">
                          <a:effectLst/>
                          <a:latin typeface="+mn-ea"/>
                          <a:ea typeface="+mn-ea"/>
                        </a:rPr>
                        <a:t>2023</a:t>
                      </a:r>
                      <a:r>
                        <a:rPr lang="ja-JP" sz="1200" b="1" dirty="0">
                          <a:effectLst/>
                          <a:latin typeface="+mn-ea"/>
                          <a:ea typeface="+mn-ea"/>
                        </a:rPr>
                        <a:t>年度の目標</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623507">
                <a:tc>
                  <a:txBody>
                    <a:bodyPr/>
                    <a:lstStyle/>
                    <a:p>
                      <a:pPr algn="ctr" fontAlgn="auto">
                        <a:lnSpc>
                          <a:spcPts val="1600"/>
                        </a:lnSpc>
                        <a:spcAft>
                          <a:spcPts val="0"/>
                        </a:spcAft>
                      </a:pPr>
                      <a:r>
                        <a:rPr lang="en-US" altLang="ja-JP" sz="1200" b="1" dirty="0">
                          <a:effectLst/>
                          <a:latin typeface="+mn-ea"/>
                          <a:ea typeface="+mn-ea"/>
                        </a:rPr>
                        <a:t>1</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80"/>
                        </a:lnSpc>
                        <a:spcAft>
                          <a:spcPts val="0"/>
                        </a:spcAft>
                      </a:pPr>
                      <a:r>
                        <a:rPr lang="ja-JP" altLang="en-US" sz="1200" b="1" dirty="0">
                          <a:solidFill>
                            <a:srgbClr val="000000"/>
                          </a:solidFill>
                          <a:effectLst/>
                          <a:latin typeface="+mn-ea"/>
                          <a:ea typeface="+mn-ea"/>
                          <a:cs typeface="HG丸ｺﾞｼｯｸM-PRO"/>
                        </a:rPr>
                        <a:t>大阪府食の安全安心メールマガジンによる</a:t>
                      </a:r>
                      <a:endParaRPr lang="en-US" altLang="ja-JP" sz="1200" b="1" dirty="0">
                        <a:solidFill>
                          <a:srgbClr val="000000"/>
                        </a:solidFill>
                        <a:effectLst/>
                        <a:latin typeface="+mn-ea"/>
                        <a:ea typeface="+mn-ea"/>
                        <a:cs typeface="HG丸ｺﾞｼｯｸM-PRO"/>
                      </a:endParaRPr>
                    </a:p>
                    <a:p>
                      <a:pPr algn="l" fontAlgn="auto">
                        <a:lnSpc>
                          <a:spcPts val="1680"/>
                        </a:lnSpc>
                        <a:spcAft>
                          <a:spcPts val="0"/>
                        </a:spcAft>
                      </a:pPr>
                      <a:r>
                        <a:rPr lang="ja-JP" altLang="en-US" sz="1200" b="1" dirty="0">
                          <a:solidFill>
                            <a:srgbClr val="000000"/>
                          </a:solidFill>
                          <a:effectLst/>
                          <a:latin typeface="+mn-ea"/>
                          <a:ea typeface="+mn-ea"/>
                          <a:cs typeface="HG丸ｺﾞｼｯｸM-PRO"/>
                        </a:rPr>
                        <a:t>情報提供（総配信数）の増加</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80"/>
                        </a:lnSpc>
                        <a:spcAft>
                          <a:spcPts val="0"/>
                        </a:spcAft>
                      </a:pPr>
                      <a:r>
                        <a:rPr lang="en-US" altLang="ja-JP" sz="1200" b="1" dirty="0">
                          <a:effectLst/>
                          <a:latin typeface="+mn-ea"/>
                          <a:ea typeface="+mn-ea"/>
                        </a:rPr>
                        <a:t>130</a:t>
                      </a:r>
                      <a:r>
                        <a:rPr lang="ja-JP" altLang="en-US" sz="1200" b="1" dirty="0">
                          <a:effectLst/>
                          <a:latin typeface="+mn-ea"/>
                          <a:ea typeface="+mn-ea"/>
                        </a:rPr>
                        <a:t>万件</a:t>
                      </a:r>
                      <a:endParaRPr lang="en-US" altLang="ja-JP" sz="1200" b="1" dirty="0">
                        <a:effectLst/>
                        <a:latin typeface="+mn-ea"/>
                        <a:ea typeface="+mn-ea"/>
                      </a:endParaRPr>
                    </a:p>
                    <a:p>
                      <a:pPr algn="ctr" fontAlgn="auto">
                        <a:lnSpc>
                          <a:spcPts val="1680"/>
                        </a:lnSpc>
                        <a:spcAft>
                          <a:spcPts val="0"/>
                        </a:spcAft>
                      </a:pPr>
                      <a:r>
                        <a:rPr lang="ja-JP" altLang="en-US" sz="1200" b="1" dirty="0">
                          <a:solidFill>
                            <a:srgbClr val="000000"/>
                          </a:solidFill>
                          <a:effectLst/>
                          <a:latin typeface="+mn-ea"/>
                          <a:ea typeface="+mn-ea"/>
                          <a:cs typeface="HG丸ｺﾞｼｯｸM-PRO"/>
                        </a:rPr>
                        <a:t>（</a:t>
                      </a:r>
                      <a:r>
                        <a:rPr lang="en-US" altLang="ja-JP" sz="1200" b="1" dirty="0">
                          <a:solidFill>
                            <a:srgbClr val="000000"/>
                          </a:solidFill>
                          <a:effectLst/>
                          <a:latin typeface="+mn-ea"/>
                          <a:ea typeface="+mn-ea"/>
                          <a:cs typeface="HG丸ｺﾞｼｯｸM-PRO"/>
                        </a:rPr>
                        <a:t>H28</a:t>
                      </a:r>
                      <a:r>
                        <a:rPr lang="ja-JP" altLang="en-US" sz="1200" b="1" dirty="0">
                          <a:solidFill>
                            <a:srgbClr val="000000"/>
                          </a:solidFill>
                          <a:effectLst/>
                          <a:latin typeface="+mn-ea"/>
                          <a:ea typeface="+mn-ea"/>
                          <a:cs typeface="HG丸ｺﾞｼｯｸM-PRO"/>
                        </a:rPr>
                        <a:t>）</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80"/>
                        </a:lnSpc>
                        <a:spcAft>
                          <a:spcPts val="0"/>
                        </a:spcAft>
                      </a:pPr>
                      <a:r>
                        <a:rPr lang="en-US" altLang="ja-JP" sz="1200" b="1" dirty="0">
                          <a:solidFill>
                            <a:schemeClr val="tx1"/>
                          </a:solidFill>
                          <a:effectLst/>
                          <a:latin typeface="+mn-ea"/>
                          <a:ea typeface="+mn-ea"/>
                          <a:cs typeface="HG丸ｺﾞｼｯｸM-PRO"/>
                        </a:rPr>
                        <a:t>130</a:t>
                      </a:r>
                      <a:r>
                        <a:rPr lang="ja-JP" altLang="en-US" sz="1200" b="1" dirty="0">
                          <a:solidFill>
                            <a:schemeClr val="tx1"/>
                          </a:solidFill>
                          <a:effectLst/>
                          <a:latin typeface="+mn-ea"/>
                          <a:ea typeface="+mn-ea"/>
                          <a:cs typeface="HG丸ｺﾞｼｯｸM-PRO"/>
                        </a:rPr>
                        <a:t>万件</a:t>
                      </a:r>
                      <a:endParaRPr lang="en-US" altLang="ja-JP" sz="1200" b="1" dirty="0">
                        <a:solidFill>
                          <a:schemeClr val="tx1"/>
                        </a:solidFill>
                        <a:effectLst/>
                        <a:latin typeface="+mn-ea"/>
                        <a:ea typeface="+mn-ea"/>
                        <a:cs typeface="HG丸ｺﾞｼｯｸM-PRO"/>
                      </a:endParaRPr>
                    </a:p>
                    <a:p>
                      <a:pPr algn="ctr" fontAlgn="auto">
                        <a:lnSpc>
                          <a:spcPts val="1680"/>
                        </a:lnSpc>
                        <a:spcAft>
                          <a:spcPts val="0"/>
                        </a:spcAft>
                      </a:pPr>
                      <a:r>
                        <a:rPr lang="ja-JP" altLang="en-US" sz="1200" b="1" dirty="0">
                          <a:solidFill>
                            <a:schemeClr val="tx1"/>
                          </a:solidFill>
                          <a:effectLst/>
                          <a:latin typeface="+mn-ea"/>
                          <a:ea typeface="+mn-ea"/>
                          <a:cs typeface="HG丸ｺﾞｼｯｸM-PRO"/>
                        </a:rPr>
                        <a:t>（</a:t>
                      </a:r>
                      <a:r>
                        <a:rPr lang="en-US" altLang="ja-JP" sz="1200" b="1" dirty="0">
                          <a:solidFill>
                            <a:schemeClr val="tx1"/>
                          </a:solidFill>
                          <a:effectLst/>
                          <a:latin typeface="+mn-ea"/>
                          <a:ea typeface="+mn-ea"/>
                          <a:cs typeface="HG丸ｺﾞｼｯｸM-PRO"/>
                        </a:rPr>
                        <a:t>R4</a:t>
                      </a:r>
                      <a:r>
                        <a:rPr lang="ja-JP" altLang="en-US" sz="1200" b="1" dirty="0">
                          <a:solidFill>
                            <a:schemeClr val="tx1"/>
                          </a:solidFill>
                          <a:effectLst/>
                          <a:latin typeface="+mn-ea"/>
                          <a:ea typeface="+mn-ea"/>
                          <a:cs typeface="HG丸ｺﾞｼｯｸM-PRO"/>
                        </a:rPr>
                        <a:t>）　</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80"/>
                        </a:lnSpc>
                        <a:spcAft>
                          <a:spcPts val="0"/>
                        </a:spcAft>
                      </a:pPr>
                      <a:r>
                        <a:rPr lang="en-US" altLang="ja-JP" sz="1200" b="1" dirty="0">
                          <a:solidFill>
                            <a:schemeClr val="tx1"/>
                          </a:solidFill>
                          <a:effectLst/>
                          <a:latin typeface="+mn-ea"/>
                          <a:ea typeface="+mn-ea"/>
                          <a:cs typeface="HG丸ｺﾞｼｯｸM-PRO"/>
                        </a:rPr>
                        <a:t>230</a:t>
                      </a:r>
                      <a:r>
                        <a:rPr lang="ja-JP" altLang="en-US" sz="1200" b="1" dirty="0">
                          <a:solidFill>
                            <a:schemeClr val="tx1"/>
                          </a:solidFill>
                          <a:effectLst/>
                          <a:latin typeface="+mn-ea"/>
                          <a:ea typeface="+mn-ea"/>
                          <a:cs typeface="HG丸ｺﾞｼｯｸM-PRO"/>
                        </a:rPr>
                        <a:t>万件</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 name="正方形/長方形 1"/>
          <p:cNvSpPr/>
          <p:nvPr/>
        </p:nvSpPr>
        <p:spPr>
          <a:xfrm>
            <a:off x="533642" y="1064977"/>
            <a:ext cx="8640000" cy="310341"/>
          </a:xfrm>
          <a:prstGeom prst="rect">
            <a:avLst/>
          </a:prstGeom>
        </p:spPr>
        <p:txBody>
          <a:bodyPr wrap="square">
            <a:spAutoFit/>
          </a:bodyPr>
          <a:lstStyle/>
          <a:p>
            <a:pPr marL="139700" indent="-139700" algn="just">
              <a:lnSpc>
                <a:spcPts val="1700"/>
              </a:lnSpc>
              <a:spcAft>
                <a:spcPts val="0"/>
              </a:spcAft>
            </a:pPr>
            <a:r>
              <a:rPr lang="ja-JP" altLang="ja-JP" sz="1200" b="1" kern="100" dirty="0">
                <a:latin typeface="游ゴシック" panose="020B0400000000000000" pitchFamily="50" charset="-128"/>
                <a:ea typeface="游ゴシック" panose="020B0400000000000000" pitchFamily="50" charset="-128"/>
                <a:cs typeface="Times New Roman" panose="02020603050405020304" pitchFamily="18" charset="0"/>
              </a:rPr>
              <a:t>▽食品の選び方や適切な調理・保管の方法等、食の安全安心に関する基礎的な知識を学び、その知識を踏まえて行動します。</a:t>
            </a:r>
            <a:endParaRPr lang="ja-JP" altLang="ja-JP" sz="11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12" name="正方形/長方形 11"/>
          <p:cNvSpPr/>
          <p:nvPr/>
        </p:nvSpPr>
        <p:spPr>
          <a:xfrm>
            <a:off x="282301" y="737689"/>
            <a:ext cx="3240000" cy="304333"/>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graphicFrame>
        <p:nvGraphicFramePr>
          <p:cNvPr id="6" name="表 5"/>
          <p:cNvGraphicFramePr>
            <a:graphicFrameLocks noGrp="1"/>
          </p:cNvGraphicFramePr>
          <p:nvPr/>
        </p:nvGraphicFramePr>
        <p:xfrm>
          <a:off x="633000" y="1355545"/>
          <a:ext cx="8640001" cy="1296000"/>
        </p:xfrm>
        <a:graphic>
          <a:graphicData uri="http://schemas.openxmlformats.org/drawingml/2006/table">
            <a:tbl>
              <a:tblPr firstRow="1" firstCol="1" bandRow="1"/>
              <a:tblGrid>
                <a:gridCol w="551490">
                  <a:extLst>
                    <a:ext uri="{9D8B030D-6E8A-4147-A177-3AD203B41FA5}">
                      <a16:colId xmlns:a16="http://schemas.microsoft.com/office/drawing/2014/main" val="2813334177"/>
                    </a:ext>
                  </a:extLst>
                </a:gridCol>
                <a:gridCol w="1838298">
                  <a:extLst>
                    <a:ext uri="{9D8B030D-6E8A-4147-A177-3AD203B41FA5}">
                      <a16:colId xmlns:a16="http://schemas.microsoft.com/office/drawing/2014/main" val="2437283432"/>
                    </a:ext>
                  </a:extLst>
                </a:gridCol>
                <a:gridCol w="6250213">
                  <a:extLst>
                    <a:ext uri="{9D8B030D-6E8A-4147-A177-3AD203B41FA5}">
                      <a16:colId xmlns:a16="http://schemas.microsoft.com/office/drawing/2014/main" val="3745984960"/>
                    </a:ext>
                  </a:extLst>
                </a:gridCol>
              </a:tblGrid>
              <a:tr h="432000">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n-ea"/>
                          <a:ea typeface="+mn-ea"/>
                          <a:cs typeface="+mn-cs"/>
                        </a:rPr>
                        <a:t>ライフステ</a:t>
                      </a:r>
                      <a:r>
                        <a:rPr kumimoji="1" lang="ja-JP" altLang="en-US" sz="1200" b="1"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ー</a:t>
                      </a:r>
                      <a:r>
                        <a:rPr kumimoji="1" lang="ja-JP" altLang="en-US" sz="1200" b="1" i="0" u="none" strike="noStrike" kern="1200" cap="none" spc="0" normalizeH="0" baseline="0" noProof="0" dirty="0">
                          <a:ln>
                            <a:noFill/>
                          </a:ln>
                          <a:solidFill>
                            <a:prstClr val="white"/>
                          </a:solidFill>
                          <a:effectLst/>
                          <a:uLnTx/>
                          <a:uFillTx/>
                          <a:latin typeface="+mn-ea"/>
                          <a:ea typeface="+mn-ea"/>
                          <a:cs typeface="+mn-cs"/>
                        </a:rPr>
                        <a:t>ジに</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n-ea"/>
                          <a:ea typeface="+mn-ea"/>
                          <a:cs typeface="+mn-cs"/>
                        </a:rPr>
                        <a:t>応じた健康行動</a:t>
                      </a:r>
                      <a:endPar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ct val="100000"/>
                        </a:lnSpc>
                        <a:spcAft>
                          <a:spcPts val="0"/>
                        </a:spcAft>
                      </a:pPr>
                      <a:r>
                        <a:rPr lang="ja-JP" sz="1200" b="1" kern="100" dirty="0">
                          <a:solidFill>
                            <a:srgbClr val="000000"/>
                          </a:solidFill>
                          <a:effectLst/>
                          <a:latin typeface="+mn-ea"/>
                          <a:ea typeface="+mn-ea"/>
                          <a:cs typeface="Times New Roman" panose="02020603050405020304" pitchFamily="18" charset="0"/>
                        </a:rPr>
                        <a:t>乳幼児期～学齢期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just">
                        <a:lnSpc>
                          <a:spcPct val="100000"/>
                        </a:lnSpc>
                        <a:spcAft>
                          <a:spcPts val="0"/>
                        </a:spcAft>
                      </a:pPr>
                      <a:r>
                        <a:rPr lang="ja-JP" sz="1200" b="1" kern="100" dirty="0">
                          <a:solidFill>
                            <a:srgbClr val="000000"/>
                          </a:solidFill>
                          <a:effectLst/>
                          <a:latin typeface="+mn-ea"/>
                          <a:ea typeface="+mn-ea"/>
                          <a:cs typeface="Times New Roman" panose="02020603050405020304" pitchFamily="18" charset="0"/>
                        </a:rPr>
                        <a:t>食の安全安心に関する正しい食習慣を身につけます。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499903395"/>
                  </a:ext>
                </a:extLst>
              </a:tr>
              <a:tr h="432000">
                <a:tc vMerge="1">
                  <a:txBody>
                    <a:bodyPr/>
                    <a:lstStyle/>
                    <a:p>
                      <a:pPr algn="ctr">
                        <a:lnSpc>
                          <a:spcPts val="1700"/>
                        </a:lnSpc>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ctr">
                        <a:lnSpc>
                          <a:spcPct val="100000"/>
                        </a:lnSpc>
                        <a:spcAft>
                          <a:spcPts val="0"/>
                        </a:spcAft>
                      </a:pPr>
                      <a:r>
                        <a:rPr lang="ja-JP" sz="1200" b="1" kern="100" dirty="0">
                          <a:effectLst/>
                          <a:latin typeface="+mn-ea"/>
                          <a:ea typeface="+mn-ea"/>
                          <a:cs typeface="Times New Roman" panose="02020603050405020304" pitchFamily="18" charset="0"/>
                        </a:rPr>
                        <a:t>青年期～成人期</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just">
                        <a:lnSpc>
                          <a:spcPct val="100000"/>
                        </a:lnSpc>
                        <a:spcAft>
                          <a:spcPts val="0"/>
                        </a:spcAft>
                      </a:pPr>
                      <a:r>
                        <a:rPr lang="ja-JP" sz="1200" b="1" kern="100" dirty="0">
                          <a:solidFill>
                            <a:srgbClr val="000000"/>
                          </a:solidFill>
                          <a:effectLst/>
                          <a:latin typeface="+mn-ea"/>
                          <a:ea typeface="+mn-ea"/>
                          <a:cs typeface="Times New Roman" panose="02020603050405020304" pitchFamily="18" charset="0"/>
                        </a:rPr>
                        <a:t>食の安全安心に関する知識と理解を深め、日常生活の中で実践します。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230084923"/>
                  </a:ext>
                </a:extLst>
              </a:tr>
              <a:tr h="432000">
                <a:tc vMerge="1">
                  <a:txBody>
                    <a:bodyPr/>
                    <a:lstStyle/>
                    <a:p>
                      <a:pPr algn="ctr">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ctr">
                        <a:lnSpc>
                          <a:spcPct val="100000"/>
                        </a:lnSpc>
                        <a:spcAft>
                          <a:spcPts val="0"/>
                        </a:spcAft>
                      </a:pPr>
                      <a:r>
                        <a:rPr lang="ja-JP" sz="1200" b="1" kern="100" dirty="0">
                          <a:solidFill>
                            <a:srgbClr val="000000"/>
                          </a:solidFill>
                          <a:effectLst/>
                          <a:latin typeface="+mn-ea"/>
                          <a:ea typeface="+mn-ea"/>
                          <a:cs typeface="Times New Roman" panose="02020603050405020304" pitchFamily="18" charset="0"/>
                        </a:rPr>
                        <a:t>高齢期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just">
                        <a:lnSpc>
                          <a:spcPct val="100000"/>
                        </a:lnSpc>
                        <a:spcAft>
                          <a:spcPts val="0"/>
                        </a:spcAft>
                      </a:pPr>
                      <a:r>
                        <a:rPr lang="ja-JP" sz="1200" b="1" kern="100" dirty="0">
                          <a:solidFill>
                            <a:srgbClr val="000000"/>
                          </a:solidFill>
                          <a:effectLst/>
                          <a:latin typeface="+mn-ea"/>
                          <a:ea typeface="+mn-ea"/>
                          <a:cs typeface="Times New Roman" panose="02020603050405020304" pitchFamily="18" charset="0"/>
                        </a:rPr>
                        <a:t>食の安全安心に関する知識と理解を深め、日常生活の中で実践するとともに、</a:t>
                      </a:r>
                      <a:endParaRPr lang="en-US" altLang="ja-JP" sz="1200" b="1" kern="100" dirty="0">
                        <a:solidFill>
                          <a:srgbClr val="000000"/>
                        </a:solidFill>
                        <a:effectLst/>
                        <a:latin typeface="+mn-ea"/>
                        <a:ea typeface="+mn-ea"/>
                        <a:cs typeface="Times New Roman" panose="02020603050405020304" pitchFamily="18" charset="0"/>
                      </a:endParaRPr>
                    </a:p>
                    <a:p>
                      <a:pPr algn="just">
                        <a:lnSpc>
                          <a:spcPct val="100000"/>
                        </a:lnSpc>
                        <a:spcAft>
                          <a:spcPts val="0"/>
                        </a:spcAft>
                      </a:pPr>
                      <a:r>
                        <a:rPr lang="ja-JP" sz="1200" b="1" kern="100" dirty="0">
                          <a:solidFill>
                            <a:srgbClr val="000000"/>
                          </a:solidFill>
                          <a:effectLst/>
                          <a:latin typeface="+mn-ea"/>
                          <a:ea typeface="+mn-ea"/>
                          <a:cs typeface="Times New Roman" panose="02020603050405020304" pitchFamily="18" charset="0"/>
                        </a:rPr>
                        <a:t>次世代に伝えます。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888198159"/>
                  </a:ext>
                </a:extLst>
              </a:tr>
            </a:tbl>
          </a:graphicData>
        </a:graphic>
      </p:graphicFrame>
      <p:sp>
        <p:nvSpPr>
          <p:cNvPr id="14" name="Rectangle 1"/>
          <p:cNvSpPr>
            <a:spLocks noChangeArrowheads="1"/>
          </p:cNvSpPr>
          <p:nvPr/>
        </p:nvSpPr>
        <p:spPr bwMode="auto">
          <a:xfrm>
            <a:off x="282301" y="2929893"/>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16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取組みの目標</a:t>
            </a:r>
            <a:r>
              <a:rPr kumimoji="0" lang="en-US" altLang="ja-JP" sz="16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aphicFrame>
        <p:nvGraphicFramePr>
          <p:cNvPr id="15" name="表 14"/>
          <p:cNvGraphicFramePr>
            <a:graphicFrameLocks noGrp="1"/>
          </p:cNvGraphicFramePr>
          <p:nvPr/>
        </p:nvGraphicFramePr>
        <p:xfrm>
          <a:off x="633000" y="4848959"/>
          <a:ext cx="8640000" cy="968185"/>
        </p:xfrm>
        <a:graphic>
          <a:graphicData uri="http://schemas.openxmlformats.org/drawingml/2006/table">
            <a:tbl>
              <a:tblPr firstRow="1" bandRow="1">
                <a:tableStyleId>{5C22544A-7EE6-4342-B048-85BDC9FD1C3A}</a:tableStyleId>
              </a:tblPr>
              <a:tblGrid>
                <a:gridCol w="8640000">
                  <a:extLst>
                    <a:ext uri="{9D8B030D-6E8A-4147-A177-3AD203B41FA5}">
                      <a16:colId xmlns:a16="http://schemas.microsoft.com/office/drawing/2014/main" val="1328953327"/>
                    </a:ext>
                  </a:extLst>
                </a:gridCol>
              </a:tblGrid>
              <a:tr h="968185">
                <a:tc>
                  <a:txBody>
                    <a:bodyPr/>
                    <a:lstStyle/>
                    <a:p>
                      <a:r>
                        <a:rPr kumimoji="1" lang="ja-JP" altLang="en-US" sz="1200" b="1" dirty="0">
                          <a:solidFill>
                            <a:schemeClr val="tx1"/>
                          </a:solidFill>
                          <a:latin typeface="+mn-ea"/>
                          <a:ea typeface="+mn-ea"/>
                        </a:rPr>
                        <a:t>▽流通している食品について、偽装表示や輸入食品の安全性、食品添加物の不適正使用等の理由で不安を感じる府民を</a:t>
                      </a:r>
                      <a:endParaRPr kumimoji="1" lang="en-US" altLang="ja-JP" sz="1200" b="1" dirty="0">
                        <a:solidFill>
                          <a:schemeClr val="tx1"/>
                        </a:solidFill>
                        <a:latin typeface="+mn-ea"/>
                        <a:ea typeface="+mn-ea"/>
                      </a:endParaRPr>
                    </a:p>
                    <a:p>
                      <a:r>
                        <a:rPr kumimoji="1" lang="ja-JP" altLang="en-US" sz="1200" b="1" dirty="0">
                          <a:solidFill>
                            <a:schemeClr val="tx1"/>
                          </a:solidFill>
                          <a:latin typeface="+mn-ea"/>
                          <a:ea typeface="+mn-ea"/>
                        </a:rPr>
                        <a:t>　減らしていくために、食の安全安心に対する取組みの推進が必要です。</a:t>
                      </a:r>
                    </a:p>
                    <a:p>
                      <a:r>
                        <a:rPr kumimoji="1" lang="ja-JP" altLang="en-US" sz="1200" b="1" dirty="0">
                          <a:solidFill>
                            <a:schemeClr val="tx1"/>
                          </a:solidFill>
                          <a:latin typeface="+mn-ea"/>
                          <a:ea typeface="+mn-ea"/>
                        </a:rPr>
                        <a:t>▽インターネット等で食に関する情報が溢れている中、食の安全安心に関する情報を適切にわかりやすく提供することや、</a:t>
                      </a:r>
                      <a:endParaRPr kumimoji="1" lang="en-US" altLang="ja-JP" sz="1200" b="1" dirty="0">
                        <a:solidFill>
                          <a:schemeClr val="tx1"/>
                        </a:solidFill>
                        <a:latin typeface="+mn-ea"/>
                        <a:ea typeface="+mn-ea"/>
                      </a:endParaRPr>
                    </a:p>
                    <a:p>
                      <a:r>
                        <a:rPr kumimoji="1" lang="ja-JP" altLang="en-US" sz="1200" b="1" dirty="0">
                          <a:solidFill>
                            <a:schemeClr val="tx1"/>
                          </a:solidFill>
                          <a:latin typeface="+mn-ea"/>
                          <a:ea typeface="+mn-ea"/>
                        </a:rPr>
                        <a:t>　府民一人ひとりが、正しい情報を選択する力を身につけ、安全安心な食生活を実践することが必要です。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13" name="Rectangle 1"/>
          <p:cNvSpPr>
            <a:spLocks noChangeArrowheads="1"/>
          </p:cNvSpPr>
          <p:nvPr/>
        </p:nvSpPr>
        <p:spPr bwMode="auto">
          <a:xfrm>
            <a:off x="282301" y="4513161"/>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n-ea"/>
                <a:cs typeface="Times New Roman" panose="02020603050405020304" pitchFamily="18" charset="0"/>
              </a:rPr>
              <a:t>【</a:t>
            </a:r>
            <a:r>
              <a:rPr kumimoji="0" lang="ja-JP" altLang="en-US" sz="1600" b="1" i="0" u="none" strike="noStrike" cap="none" normalizeH="0" baseline="0" dirty="0">
                <a:ln>
                  <a:noFill/>
                </a:ln>
                <a:solidFill>
                  <a:schemeClr val="tx1"/>
                </a:solidFill>
                <a:effectLst/>
                <a:latin typeface="+mn-ea"/>
                <a:cs typeface="Times New Roman" panose="02020603050405020304" pitchFamily="18" charset="0"/>
              </a:rPr>
              <a:t>現状と課題</a:t>
            </a:r>
            <a:r>
              <a:rPr kumimoji="0" lang="en-US" altLang="ja-JP" sz="1600" b="1" i="0" u="none" strike="noStrike" cap="none" normalizeH="0" baseline="0" dirty="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n-ea"/>
            </a:endParaRPr>
          </a:p>
        </p:txBody>
      </p:sp>
      <p:sp>
        <p:nvSpPr>
          <p:cNvPr id="17" name="スライド番号プレースホルダー 1">
            <a:extLst>
              <a:ext uri="{FF2B5EF4-FFF2-40B4-BE49-F238E27FC236}">
                <a16:creationId xmlns:a16="http://schemas.microsoft.com/office/drawing/2014/main" id="{A96A7B19-5084-45E9-A21E-BB4FCC1E5F7F}"/>
              </a:ext>
            </a:extLst>
          </p:cNvPr>
          <p:cNvSpPr>
            <a:spLocks noGrp="1"/>
          </p:cNvSpPr>
          <p:nvPr>
            <p:ph type="sldNum" sz="quarter" idx="12"/>
          </p:nvPr>
        </p:nvSpPr>
        <p:spPr>
          <a:xfrm>
            <a:off x="9181750" y="6583675"/>
            <a:ext cx="720000" cy="216000"/>
          </a:xfrm>
        </p:spPr>
        <p:txBody>
          <a:bodyPr/>
          <a:lstStyle/>
          <a:p>
            <a:fld id="{4D1D0668-0C6C-4C7F-AAAF-C0078F4BF5F6}" type="slidenum">
              <a:rPr kumimoji="1" lang="ja-JP" altLang="en-US" smtClean="0"/>
              <a:t>68</a:t>
            </a:fld>
            <a:endParaRPr kumimoji="1" lang="ja-JP" altLang="en-US"/>
          </a:p>
        </p:txBody>
      </p:sp>
    </p:spTree>
    <p:extLst>
      <p:ext uri="{BB962C8B-B14F-4D97-AF65-F5344CB8AC3E}">
        <p14:creationId xmlns:p14="http://schemas.microsoft.com/office/powerpoint/2010/main" val="417234765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73000" y="144000"/>
            <a:ext cx="9360000" cy="651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 name="表 6"/>
          <p:cNvGraphicFramePr>
            <a:graphicFrameLocks noGrp="1"/>
          </p:cNvGraphicFramePr>
          <p:nvPr/>
        </p:nvGraphicFramePr>
        <p:xfrm>
          <a:off x="629696" y="468000"/>
          <a:ext cx="8646609" cy="6120000"/>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3935034">
                <a:tc>
                  <a:txBody>
                    <a:bodyPr/>
                    <a:lstStyle/>
                    <a:p>
                      <a:pPr>
                        <a:lnSpc>
                          <a:spcPts val="16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ts val="1600"/>
                        </a:lnSpc>
                      </a:pPr>
                      <a:r>
                        <a:rPr kumimoji="1" lang="ja-JP" altLang="en-US" sz="1600" baseline="0" dirty="0">
                          <a:latin typeface="+mn-ea"/>
                          <a:ea typeface="+mn-ea"/>
                        </a:rPr>
                        <a:t>取組</a:t>
                      </a: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txBody>
                  <a:tcPr marL="72000" marR="72000" marT="54000" marB="54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dirty="0">
                          <a:solidFill>
                            <a:schemeClr val="tx1"/>
                          </a:solidFill>
                          <a:latin typeface="+mn-ea"/>
                          <a:ea typeface="+mn-ea"/>
                        </a:rPr>
                        <a:t>《</a:t>
                      </a:r>
                      <a:r>
                        <a:rPr kumimoji="1" lang="ja-JP" altLang="en-US" sz="1200" b="1" u="sng" dirty="0">
                          <a:solidFill>
                            <a:schemeClr val="tx1"/>
                          </a:solidFill>
                          <a:latin typeface="+mn-ea"/>
                          <a:ea typeface="+mn-ea"/>
                        </a:rPr>
                        <a:t>正確でわかりやすい食の安全安心に関する情報の提供</a:t>
                      </a:r>
                      <a:r>
                        <a:rPr kumimoji="1" lang="en-US" altLang="ja-JP" sz="1200" b="1" dirty="0">
                          <a:solidFill>
                            <a:schemeClr val="tx1"/>
                          </a:solidFill>
                          <a:latin typeface="+mn-ea"/>
                          <a:ea typeface="+mn-ea"/>
                        </a:rPr>
                        <a:t>》</a:t>
                      </a:r>
                    </a:p>
                    <a:p>
                      <a:pPr marL="174625" indent="-174625"/>
                      <a:r>
                        <a:rPr kumimoji="1" lang="ja-JP" altLang="en-US" sz="1100" b="1" dirty="0">
                          <a:solidFill>
                            <a:schemeClr val="tx1"/>
                          </a:solidFill>
                          <a:latin typeface="+mn-ea"/>
                          <a:ea typeface="+mn-ea"/>
                        </a:rPr>
                        <a:t>■メールマガジンや</a:t>
                      </a:r>
                      <a:r>
                        <a:rPr kumimoji="1" lang="en-US" altLang="ja-JP" sz="1100" b="1" dirty="0">
                          <a:solidFill>
                            <a:schemeClr val="tx1"/>
                          </a:solidFill>
                          <a:latin typeface="+mn-ea"/>
                          <a:ea typeface="+mn-ea"/>
                        </a:rPr>
                        <a:t>X</a:t>
                      </a:r>
                      <a:r>
                        <a:rPr kumimoji="1" lang="ja-JP" altLang="en-US" sz="1100" b="1" dirty="0">
                          <a:solidFill>
                            <a:schemeClr val="tx1"/>
                          </a:solidFill>
                          <a:latin typeface="+mn-ea"/>
                          <a:ea typeface="+mn-ea"/>
                        </a:rPr>
                        <a:t>（旧</a:t>
                      </a:r>
                      <a:r>
                        <a:rPr kumimoji="1" lang="en-US" altLang="ja-JP" sz="1100" b="1" dirty="0">
                          <a:solidFill>
                            <a:schemeClr val="tx1"/>
                          </a:solidFill>
                          <a:latin typeface="+mn-ea"/>
                          <a:ea typeface="+mn-ea"/>
                        </a:rPr>
                        <a:t>twitter</a:t>
                      </a:r>
                      <a:r>
                        <a:rPr kumimoji="1" lang="ja-JP" altLang="en-US" sz="1100" b="1" dirty="0">
                          <a:solidFill>
                            <a:schemeClr val="tx1"/>
                          </a:solidFill>
                          <a:latin typeface="+mn-ea"/>
                          <a:ea typeface="+mn-ea"/>
                        </a:rPr>
                        <a:t>）等で食の安全安心に関する情報を配信 </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・食の安全安心メールマガジン　</a:t>
                      </a:r>
                      <a:r>
                        <a:rPr kumimoji="1" lang="en-US" altLang="ja-JP" sz="1100" b="1" dirty="0">
                          <a:solidFill>
                            <a:schemeClr val="tx1"/>
                          </a:solidFill>
                          <a:latin typeface="+mn-ea"/>
                          <a:ea typeface="+mn-ea"/>
                        </a:rPr>
                        <a:t>130</a:t>
                      </a:r>
                      <a:r>
                        <a:rPr kumimoji="1" lang="ja-JP" altLang="en-US" sz="1100" b="1" dirty="0">
                          <a:solidFill>
                            <a:schemeClr val="tx1"/>
                          </a:solidFill>
                          <a:latin typeface="+mn-ea"/>
                          <a:ea typeface="+mn-ea"/>
                        </a:rPr>
                        <a:t>万件   （</a:t>
                      </a:r>
                      <a:r>
                        <a:rPr kumimoji="1" lang="en-US" altLang="ja-JP" sz="1100" b="1" dirty="0">
                          <a:solidFill>
                            <a:schemeClr val="tx1"/>
                          </a:solidFill>
                          <a:latin typeface="+mn-ea"/>
                          <a:ea typeface="+mn-ea"/>
                        </a:rPr>
                        <a:t>R4</a:t>
                      </a:r>
                      <a:r>
                        <a:rPr kumimoji="1" lang="ja-JP" altLang="en-US" sz="1100" b="1" dirty="0">
                          <a:solidFill>
                            <a:schemeClr val="tx1"/>
                          </a:solidFill>
                          <a:latin typeface="+mn-ea"/>
                          <a:ea typeface="+mn-ea"/>
                        </a:rPr>
                        <a:t>年度末時点）</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・大阪府公式</a:t>
                      </a:r>
                      <a:r>
                        <a:rPr kumimoji="1" lang="en-US" altLang="ja-JP" sz="1100" b="1" dirty="0">
                          <a:solidFill>
                            <a:schemeClr val="tx1"/>
                          </a:solidFill>
                          <a:latin typeface="+mn-ea"/>
                          <a:ea typeface="+mn-ea"/>
                        </a:rPr>
                        <a:t>X</a:t>
                      </a:r>
                      <a:r>
                        <a:rPr kumimoji="1" lang="ja-JP" altLang="en-US" sz="1100" b="1" dirty="0">
                          <a:solidFill>
                            <a:schemeClr val="tx1"/>
                          </a:solidFill>
                          <a:latin typeface="+mn-ea"/>
                          <a:ea typeface="+mn-ea"/>
                        </a:rPr>
                        <a:t>（旧</a:t>
                      </a:r>
                      <a:r>
                        <a:rPr kumimoji="1" lang="en-US" altLang="ja-JP" sz="1100" b="1" dirty="0">
                          <a:solidFill>
                            <a:schemeClr val="tx1"/>
                          </a:solidFill>
                          <a:latin typeface="+mn-ea"/>
                          <a:ea typeface="+mn-ea"/>
                        </a:rPr>
                        <a:t>twitter</a:t>
                      </a:r>
                      <a:r>
                        <a:rPr kumimoji="1" lang="ja-JP" altLang="en-US" sz="1100" b="1" dirty="0">
                          <a:solidFill>
                            <a:schemeClr val="tx1"/>
                          </a:solidFill>
                          <a:latin typeface="+mn-ea"/>
                          <a:ea typeface="+mn-ea"/>
                        </a:rPr>
                        <a:t>）　　  </a:t>
                      </a:r>
                      <a:r>
                        <a:rPr kumimoji="1" lang="en-US" altLang="ja-JP" sz="1100" b="1" dirty="0">
                          <a:solidFill>
                            <a:schemeClr val="tx1"/>
                          </a:solidFill>
                          <a:latin typeface="+mn-ea"/>
                          <a:ea typeface="+mn-ea"/>
                        </a:rPr>
                        <a:t>23</a:t>
                      </a:r>
                      <a:r>
                        <a:rPr kumimoji="1" lang="ja-JP" altLang="en-US" sz="1100" b="1" dirty="0">
                          <a:solidFill>
                            <a:schemeClr val="tx1"/>
                          </a:solidFill>
                          <a:latin typeface="+mn-ea"/>
                          <a:ea typeface="+mn-ea"/>
                        </a:rPr>
                        <a:t>回配信（</a:t>
                      </a:r>
                      <a:r>
                        <a:rPr kumimoji="1" lang="en-US" altLang="ja-JP" sz="1100" b="1" dirty="0">
                          <a:solidFill>
                            <a:schemeClr val="tx1"/>
                          </a:solidFill>
                          <a:latin typeface="+mn-ea"/>
                          <a:ea typeface="+mn-ea"/>
                        </a:rPr>
                        <a:t>R5.11</a:t>
                      </a:r>
                      <a:r>
                        <a:rPr kumimoji="1" lang="ja-JP" altLang="en-US" sz="1100" b="1" dirty="0">
                          <a:solidFill>
                            <a:schemeClr val="tx1"/>
                          </a:solidFill>
                          <a:latin typeface="+mn-ea"/>
                          <a:ea typeface="+mn-ea"/>
                        </a:rPr>
                        <a:t>末時点）</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■消費者に対して、食品衛生講習会等を実施　</a:t>
                      </a:r>
                      <a:r>
                        <a:rPr kumimoji="1" lang="en-US" altLang="ja-JP" sz="1100" b="1" dirty="0">
                          <a:solidFill>
                            <a:schemeClr val="tx1"/>
                          </a:solidFill>
                          <a:latin typeface="+mn-ea"/>
                          <a:ea typeface="+mn-ea"/>
                        </a:rPr>
                        <a:t>53</a:t>
                      </a:r>
                      <a:r>
                        <a:rPr kumimoji="1" lang="ja-JP" altLang="en-US" sz="1100" b="1" dirty="0">
                          <a:solidFill>
                            <a:schemeClr val="tx1"/>
                          </a:solidFill>
                          <a:latin typeface="+mn-ea"/>
                          <a:ea typeface="+mn-ea"/>
                        </a:rPr>
                        <a:t>回、参加者計</a:t>
                      </a:r>
                      <a:r>
                        <a:rPr kumimoji="1" lang="en-US" altLang="ja-JP" sz="1100" b="1" dirty="0">
                          <a:solidFill>
                            <a:schemeClr val="tx1"/>
                          </a:solidFill>
                          <a:latin typeface="+mn-ea"/>
                          <a:ea typeface="+mn-ea"/>
                        </a:rPr>
                        <a:t>1,442</a:t>
                      </a:r>
                      <a:r>
                        <a:rPr kumimoji="1" lang="ja-JP" altLang="en-US" sz="1100" b="1" dirty="0">
                          <a:solidFill>
                            <a:schemeClr val="tx1"/>
                          </a:solidFill>
                          <a:latin typeface="+mn-ea"/>
                          <a:ea typeface="+mn-ea"/>
                        </a:rPr>
                        <a:t>名（</a:t>
                      </a:r>
                      <a:r>
                        <a:rPr kumimoji="1" lang="en-US" altLang="ja-JP" sz="1100" b="1" dirty="0">
                          <a:solidFill>
                            <a:schemeClr val="tx1"/>
                          </a:solidFill>
                          <a:latin typeface="+mn-ea"/>
                          <a:ea typeface="+mn-ea"/>
                        </a:rPr>
                        <a:t>R5.11</a:t>
                      </a:r>
                      <a:r>
                        <a:rPr kumimoji="1" lang="ja-JP" altLang="en-US" sz="1100" b="1" dirty="0">
                          <a:solidFill>
                            <a:schemeClr val="tx1"/>
                          </a:solidFill>
                          <a:latin typeface="+mn-ea"/>
                          <a:ea typeface="+mn-ea"/>
                        </a:rPr>
                        <a:t>末時点）</a:t>
                      </a:r>
                    </a:p>
                    <a:p>
                      <a:pPr marL="174625" indent="-174625"/>
                      <a:r>
                        <a:rPr kumimoji="1" lang="ja-JP" altLang="en-US" sz="1100" b="1" dirty="0">
                          <a:solidFill>
                            <a:schemeClr val="tx1"/>
                          </a:solidFill>
                          <a:latin typeface="+mn-ea"/>
                          <a:ea typeface="+mn-ea"/>
                        </a:rPr>
                        <a:t>■学生への講習等による啓発を実施　支援学校高等部</a:t>
                      </a:r>
                      <a:r>
                        <a:rPr kumimoji="1" lang="en-US" altLang="ja-JP" sz="1100" b="1" dirty="0">
                          <a:solidFill>
                            <a:schemeClr val="tx1"/>
                          </a:solidFill>
                          <a:latin typeface="+mn-ea"/>
                          <a:ea typeface="+mn-ea"/>
                        </a:rPr>
                        <a:t>2</a:t>
                      </a:r>
                      <a:r>
                        <a:rPr kumimoji="1" lang="ja-JP" altLang="en-US" sz="1100" b="1" dirty="0">
                          <a:solidFill>
                            <a:schemeClr val="tx1"/>
                          </a:solidFill>
                          <a:latin typeface="+mn-ea"/>
                          <a:ea typeface="+mn-ea"/>
                        </a:rPr>
                        <a:t>回、参加者計</a:t>
                      </a:r>
                      <a:r>
                        <a:rPr kumimoji="1" lang="en-US" altLang="ja-JP" sz="1100" b="1" dirty="0">
                          <a:solidFill>
                            <a:schemeClr val="tx1"/>
                          </a:solidFill>
                          <a:latin typeface="+mn-ea"/>
                          <a:ea typeface="+mn-ea"/>
                        </a:rPr>
                        <a:t>83</a:t>
                      </a:r>
                      <a:r>
                        <a:rPr kumimoji="1" lang="ja-JP" altLang="en-US" sz="1100" b="1" dirty="0">
                          <a:solidFill>
                            <a:schemeClr val="tx1"/>
                          </a:solidFill>
                          <a:latin typeface="+mn-ea"/>
                          <a:ea typeface="+mn-ea"/>
                        </a:rPr>
                        <a:t>名</a:t>
                      </a:r>
                    </a:p>
                    <a:p>
                      <a:pPr marL="174625" indent="-174625"/>
                      <a:r>
                        <a:rPr kumimoji="1" lang="ja-JP" altLang="en-US" sz="1100" b="1" dirty="0">
                          <a:solidFill>
                            <a:schemeClr val="tx1"/>
                          </a:solidFill>
                          <a:latin typeface="+mn-ea"/>
                          <a:ea typeface="+mn-ea"/>
                        </a:rPr>
                        <a:t>■生き物が食べ物になるまでの過程を知ることで、食中毒予防・残食減少・命について考える出前授業を実施</a:t>
                      </a:r>
                      <a:endParaRPr kumimoji="1" lang="en-US" altLang="ja-JP" sz="1100" b="1" dirty="0">
                        <a:solidFill>
                          <a:schemeClr val="tx1"/>
                        </a:solidFill>
                        <a:latin typeface="+mn-ea"/>
                        <a:ea typeface="+mn-ea"/>
                      </a:endParaRPr>
                    </a:p>
                    <a:p>
                      <a:pPr marL="174625" indent="-174625"/>
                      <a:r>
                        <a:rPr kumimoji="1" lang="ja-JP" altLang="en-US" sz="1100" b="1" baseline="0" dirty="0">
                          <a:solidFill>
                            <a:schemeClr val="tx1"/>
                          </a:solidFill>
                          <a:latin typeface="+mn-ea"/>
                          <a:ea typeface="+mn-ea"/>
                        </a:rPr>
                        <a:t>　</a:t>
                      </a:r>
                      <a:r>
                        <a:rPr kumimoji="1" lang="ja-JP" altLang="en-US" sz="1100" b="1" dirty="0">
                          <a:solidFill>
                            <a:schemeClr val="tx1"/>
                          </a:solidFill>
                          <a:latin typeface="+mn-ea"/>
                          <a:ea typeface="+mn-ea"/>
                        </a:rPr>
                        <a:t>中学校１回、参加者</a:t>
                      </a:r>
                      <a:r>
                        <a:rPr kumimoji="1" lang="en-US" altLang="ja-JP" sz="1100" b="1" dirty="0">
                          <a:solidFill>
                            <a:schemeClr val="tx1"/>
                          </a:solidFill>
                          <a:latin typeface="+mn-ea"/>
                          <a:ea typeface="+mn-ea"/>
                        </a:rPr>
                        <a:t>10</a:t>
                      </a:r>
                      <a:r>
                        <a:rPr kumimoji="1" lang="ja-JP" altLang="en-US" sz="1100" b="1" dirty="0">
                          <a:solidFill>
                            <a:schemeClr val="tx1"/>
                          </a:solidFill>
                          <a:latin typeface="+mn-ea"/>
                          <a:ea typeface="+mn-ea"/>
                        </a:rPr>
                        <a:t>名</a:t>
                      </a:r>
                      <a:endParaRPr kumimoji="1" lang="en-US" altLang="ja-JP" sz="1100" b="1" dirty="0">
                        <a:solidFill>
                          <a:schemeClr val="tx1"/>
                        </a:solidFill>
                        <a:latin typeface="+mn-ea"/>
                        <a:ea typeface="+mn-ea"/>
                      </a:endParaRPr>
                    </a:p>
                    <a:p>
                      <a:pPr marL="174625" indent="-174625"/>
                      <a:r>
                        <a:rPr kumimoji="1" lang="en-US" altLang="ja-JP" sz="1200" b="1" dirty="0">
                          <a:solidFill>
                            <a:schemeClr val="tx1"/>
                          </a:solidFill>
                          <a:latin typeface="+mn-ea"/>
                          <a:ea typeface="+mn-ea"/>
                        </a:rPr>
                        <a:t>《</a:t>
                      </a:r>
                      <a:r>
                        <a:rPr kumimoji="1" lang="ja-JP" altLang="en-US" sz="1200" b="1" u="sng" dirty="0">
                          <a:solidFill>
                            <a:schemeClr val="tx1"/>
                          </a:solidFill>
                          <a:latin typeface="+mn-ea"/>
                          <a:ea typeface="+mn-ea"/>
                        </a:rPr>
                        <a:t>食肉の生食による食中毒の予防啓発</a:t>
                      </a:r>
                      <a:r>
                        <a:rPr kumimoji="1" lang="en-US" altLang="ja-JP" sz="1100" b="1" dirty="0">
                          <a:solidFill>
                            <a:schemeClr val="tx1"/>
                          </a:solidFill>
                          <a:latin typeface="+mn-ea"/>
                          <a:ea typeface="+mn-ea"/>
                        </a:rPr>
                        <a:t>》</a:t>
                      </a:r>
                    </a:p>
                    <a:p>
                      <a:pPr marL="174625" indent="-174625"/>
                      <a:r>
                        <a:rPr kumimoji="1" lang="ja-JP" altLang="en-US" sz="1100" b="1" dirty="0">
                          <a:solidFill>
                            <a:schemeClr val="tx1"/>
                          </a:solidFill>
                          <a:latin typeface="+mn-ea"/>
                          <a:ea typeface="+mn-ea"/>
                        </a:rPr>
                        <a:t>■監視業務を通じ、事業者に食肉の十分な加熱について指導</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■鶏肉の生食によるカンピロバクター食中毒のリスクについて、</a:t>
                      </a:r>
                      <a:r>
                        <a:rPr kumimoji="1" lang="en-US" altLang="ja-JP" sz="1100" b="1" dirty="0">
                          <a:solidFill>
                            <a:schemeClr val="tx1"/>
                          </a:solidFill>
                          <a:latin typeface="+mn-ea"/>
                          <a:ea typeface="+mn-ea"/>
                        </a:rPr>
                        <a:t>SNS</a:t>
                      </a:r>
                      <a:r>
                        <a:rPr kumimoji="1" lang="ja-JP" altLang="en-US" sz="1100" b="1" dirty="0">
                          <a:solidFill>
                            <a:schemeClr val="tx1"/>
                          </a:solidFill>
                          <a:latin typeface="+mn-ea"/>
                          <a:ea typeface="+mn-ea"/>
                        </a:rPr>
                        <a:t>で発信、学生への啓発を府内大学に依頼</a:t>
                      </a:r>
                    </a:p>
                    <a:p>
                      <a:pPr marL="174625" indent="-174625"/>
                      <a:r>
                        <a:rPr kumimoji="1" lang="en-US" altLang="ja-JP" sz="1200" b="1" dirty="0">
                          <a:solidFill>
                            <a:schemeClr val="tx1"/>
                          </a:solidFill>
                          <a:latin typeface="+mn-ea"/>
                          <a:ea typeface="+mn-ea"/>
                        </a:rPr>
                        <a:t>《</a:t>
                      </a:r>
                      <a:r>
                        <a:rPr kumimoji="1" lang="ja-JP" altLang="en-US" sz="1200" b="1" u="sng" dirty="0">
                          <a:solidFill>
                            <a:schemeClr val="tx1"/>
                          </a:solidFill>
                          <a:latin typeface="+mn-ea"/>
                          <a:ea typeface="+mn-ea"/>
                        </a:rPr>
                        <a:t>食品表示に関する基礎的知識の普及</a:t>
                      </a:r>
                      <a:r>
                        <a:rPr kumimoji="1" lang="en-US" altLang="ja-JP" sz="1200" b="1" dirty="0">
                          <a:solidFill>
                            <a:schemeClr val="tx1"/>
                          </a:solidFill>
                          <a:latin typeface="+mn-ea"/>
                          <a:ea typeface="+mn-ea"/>
                        </a:rPr>
                        <a:t>》</a:t>
                      </a:r>
                    </a:p>
                    <a:p>
                      <a:pPr marL="174625" indent="-174625"/>
                      <a:r>
                        <a:rPr kumimoji="1" lang="ja-JP" altLang="en-US" sz="1200" b="1" dirty="0">
                          <a:solidFill>
                            <a:schemeClr val="tx1"/>
                          </a:solidFill>
                          <a:latin typeface="+mn-ea"/>
                          <a:ea typeface="+mn-ea"/>
                        </a:rPr>
                        <a:t>■食品表示研修会の実施   事業者向け研修会を</a:t>
                      </a:r>
                      <a:r>
                        <a:rPr kumimoji="1" lang="en-US" altLang="ja-JP" sz="1200" b="1" dirty="0">
                          <a:solidFill>
                            <a:schemeClr val="tx1"/>
                          </a:solidFill>
                          <a:latin typeface="+mn-ea"/>
                          <a:ea typeface="+mn-ea"/>
                        </a:rPr>
                        <a:t>10</a:t>
                      </a:r>
                      <a:r>
                        <a:rPr kumimoji="1" lang="ja-JP" altLang="en-US" sz="1200" b="1" dirty="0">
                          <a:solidFill>
                            <a:schemeClr val="tx1"/>
                          </a:solidFill>
                          <a:latin typeface="+mn-ea"/>
                          <a:ea typeface="+mn-ea"/>
                        </a:rPr>
                        <a:t>府市共催で実施</a:t>
                      </a:r>
                      <a:endParaRPr kumimoji="1" lang="en-US" altLang="ja-JP" sz="1200" b="1" dirty="0">
                        <a:solidFill>
                          <a:schemeClr val="tx1"/>
                        </a:solidFill>
                        <a:latin typeface="+mn-ea"/>
                        <a:ea typeface="+mn-ea"/>
                      </a:endParaRPr>
                    </a:p>
                    <a:p>
                      <a:pPr marL="174625" indent="-174625"/>
                      <a:r>
                        <a:rPr kumimoji="1" lang="ja-JP" altLang="en-US" sz="1100" b="1" dirty="0">
                          <a:solidFill>
                            <a:schemeClr val="tx1"/>
                          </a:solidFill>
                          <a:latin typeface="+mn-ea"/>
                          <a:ea typeface="+mn-ea"/>
                        </a:rPr>
                        <a:t>■消費者フェアで動画などを用いた食中毒予防、食品表示に関する啓発を実施</a:t>
                      </a:r>
                      <a:endParaRPr kumimoji="1" lang="en-US" altLang="ja-JP" sz="1100" b="1" dirty="0">
                        <a:solidFill>
                          <a:schemeClr val="tx1"/>
                        </a:solidFill>
                        <a:latin typeface="+mn-ea"/>
                        <a:ea typeface="+mn-ea"/>
                      </a:endParaRPr>
                    </a:p>
                    <a:p>
                      <a:pPr marL="174625" indent="-174625"/>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リスクコミュニケーションの促進</a:t>
                      </a:r>
                      <a:r>
                        <a:rPr kumimoji="1" lang="en-US" altLang="ja-JP" sz="1100" b="1" dirty="0">
                          <a:solidFill>
                            <a:schemeClr val="tx1"/>
                          </a:solidFill>
                          <a:latin typeface="+mn-ea"/>
                          <a:ea typeface="+mn-ea"/>
                        </a:rPr>
                        <a:t>》</a:t>
                      </a:r>
                    </a:p>
                    <a:p>
                      <a:pPr marL="174625" indent="-174625"/>
                      <a:r>
                        <a:rPr kumimoji="1" lang="ja-JP" altLang="en-US" sz="1100" b="1" dirty="0">
                          <a:solidFill>
                            <a:schemeClr val="tx1"/>
                          </a:solidFill>
                          <a:latin typeface="+mn-ea"/>
                          <a:ea typeface="+mn-ea"/>
                        </a:rPr>
                        <a:t>■食の安全安心シンポジウムの開催</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「食品添加物を考える」（</a:t>
                      </a:r>
                      <a:r>
                        <a:rPr kumimoji="1" lang="en-US" altLang="ja-JP" sz="1100" b="1" dirty="0">
                          <a:solidFill>
                            <a:schemeClr val="tx1"/>
                          </a:solidFill>
                          <a:latin typeface="+mn-ea"/>
                          <a:ea typeface="+mn-ea"/>
                        </a:rPr>
                        <a:t>R6.2.2</a:t>
                      </a:r>
                      <a:r>
                        <a:rPr kumimoji="1" lang="ja-JP" altLang="en-US" sz="1100" b="1" dirty="0">
                          <a:solidFill>
                            <a:schemeClr val="tx1"/>
                          </a:solidFill>
                          <a:latin typeface="+mn-ea"/>
                          <a:ea typeface="+mn-ea"/>
                        </a:rPr>
                        <a:t>開催）（大阪府主催）において、食品添加物に関する安全性や有用性</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等の基礎知識の講演及び、消費者、食品関係事業者、有識者等による意見交換を実施（参加者数</a:t>
                      </a:r>
                      <a:r>
                        <a:rPr kumimoji="1" lang="en-US" altLang="ja-JP" sz="1100" b="1" dirty="0">
                          <a:solidFill>
                            <a:schemeClr val="tx1"/>
                          </a:solidFill>
                          <a:latin typeface="+mn-ea"/>
                          <a:ea typeface="+mn-ea"/>
                        </a:rPr>
                        <a:t>100</a:t>
                      </a:r>
                      <a:r>
                        <a:rPr kumimoji="1" lang="ja-JP" altLang="en-US" sz="1100" b="1" dirty="0">
                          <a:solidFill>
                            <a:schemeClr val="tx1"/>
                          </a:solidFill>
                          <a:latin typeface="+mn-ea"/>
                          <a:ea typeface="+mn-ea"/>
                        </a:rPr>
                        <a:t>名）</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■様々な手法でのリスクコミュニケーションの実施</a:t>
                      </a:r>
                      <a:endParaRPr kumimoji="1" lang="en-US" altLang="ja-JP" sz="1100" b="1" dirty="0">
                        <a:solidFill>
                          <a:schemeClr val="tx1"/>
                        </a:solidFill>
                        <a:latin typeface="+mn-ea"/>
                        <a:ea typeface="+mn-ea"/>
                      </a:endParaRPr>
                    </a:p>
                    <a:p>
                      <a:pPr marL="174625" indent="-174625"/>
                      <a:r>
                        <a:rPr kumimoji="1" lang="ja-JP" altLang="en-US" sz="1100" b="1" baseline="0" dirty="0">
                          <a:solidFill>
                            <a:schemeClr val="tx1"/>
                          </a:solidFill>
                          <a:latin typeface="+mn-ea"/>
                          <a:ea typeface="+mn-ea"/>
                        </a:rPr>
                        <a:t>　</a:t>
                      </a:r>
                      <a:r>
                        <a:rPr kumimoji="1" lang="ja-JP" altLang="en-US" sz="1100" b="1" dirty="0">
                          <a:solidFill>
                            <a:schemeClr val="tx1"/>
                          </a:solidFill>
                          <a:latin typeface="+mn-ea"/>
                          <a:ea typeface="+mn-ea"/>
                        </a:rPr>
                        <a:t>食の安全安心体験学習会として、食の安全安心を守る食品販売店や行政の取組みについて、食品売場や</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バックヤードの見学、手洗い教室やクイズ等により、食中毒の予防法や食品衛生の知識の普及啓発を実施</a:t>
                      </a:r>
                    </a:p>
                    <a:p>
                      <a:pPr marL="174625" indent="-174625"/>
                      <a:r>
                        <a:rPr kumimoji="1" lang="ja-JP" altLang="en-US" sz="1100" b="1" dirty="0">
                          <a:solidFill>
                            <a:schemeClr val="tx1"/>
                          </a:solidFill>
                          <a:latin typeface="+mn-ea"/>
                          <a:ea typeface="+mn-ea"/>
                        </a:rPr>
                        <a:t>　（参加者数</a:t>
                      </a:r>
                      <a:r>
                        <a:rPr kumimoji="1" lang="en-US" altLang="ja-JP" sz="1100" b="1" dirty="0">
                          <a:solidFill>
                            <a:schemeClr val="tx1"/>
                          </a:solidFill>
                          <a:latin typeface="+mn-ea"/>
                          <a:ea typeface="+mn-ea"/>
                        </a:rPr>
                        <a:t>21</a:t>
                      </a:r>
                      <a:r>
                        <a:rPr kumimoji="1" lang="ja-JP" altLang="en-US" sz="1100" b="1" dirty="0">
                          <a:solidFill>
                            <a:schemeClr val="tx1"/>
                          </a:solidFill>
                          <a:latin typeface="+mn-ea"/>
                          <a:ea typeface="+mn-ea"/>
                        </a:rPr>
                        <a:t>名）</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518367">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baseline="0" dirty="0">
                          <a:solidFill>
                            <a:schemeClr val="bg1"/>
                          </a:solidFill>
                          <a:latin typeface="+mn-ea"/>
                          <a:ea typeface="+mn-ea"/>
                        </a:rPr>
                        <a:t>今後の</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baseline="0" dirty="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■メールマガジンや</a:t>
                      </a:r>
                      <a:r>
                        <a:rPr kumimoji="1" lang="en-US" altLang="ja-JP" sz="1100" b="1" dirty="0">
                          <a:solidFill>
                            <a:schemeClr val="tx1"/>
                          </a:solidFill>
                          <a:latin typeface="+mn-ea"/>
                          <a:ea typeface="+mn-ea"/>
                        </a:rPr>
                        <a:t>X</a:t>
                      </a:r>
                      <a:r>
                        <a:rPr kumimoji="1" lang="ja-JP" altLang="en-US" sz="1100" b="1" dirty="0">
                          <a:solidFill>
                            <a:schemeClr val="tx1"/>
                          </a:solidFill>
                          <a:latin typeface="+mn-ea"/>
                          <a:ea typeface="+mn-ea"/>
                        </a:rPr>
                        <a:t>（旧</a:t>
                      </a:r>
                      <a:r>
                        <a:rPr kumimoji="1" lang="en-US" altLang="ja-JP" sz="1100" b="1" dirty="0">
                          <a:solidFill>
                            <a:schemeClr val="tx1"/>
                          </a:solidFill>
                          <a:latin typeface="+mn-ea"/>
                          <a:ea typeface="+mn-ea"/>
                        </a:rPr>
                        <a:t>twitter</a:t>
                      </a:r>
                      <a:r>
                        <a:rPr kumimoji="1" lang="ja-JP" altLang="en-US" sz="1100" b="1" dirty="0">
                          <a:solidFill>
                            <a:schemeClr val="tx1"/>
                          </a:solidFill>
                          <a:latin typeface="+mn-ea"/>
                          <a:ea typeface="+mn-ea"/>
                        </a:rPr>
                        <a:t>）等で発信した食の安全安心に関する情報に対する府民の反応確認等</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　より具体な効果の検証</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■食の安全性に対する知識について、対象者の年齢等に合わせたより理解しやすい学習内容の検討</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■府民の関心やニーズの高い発信内容の検討、実施</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■日常生活で実践できる授業内容の検討、実施</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■ウェブ視聴等のオンラインツールを活用したリスクコミュニケーションの検討、実施</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13910495"/>
                  </a:ext>
                </a:extLst>
              </a:tr>
              <a:tr h="666599">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600" b="1" baseline="0" dirty="0">
                          <a:solidFill>
                            <a:schemeClr val="bg1"/>
                          </a:solidFill>
                          <a:latin typeface="+mn-ea"/>
                          <a:ea typeface="+mn-ea"/>
                        </a:rPr>
                        <a:t>最終予算案</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1" baseline="0" dirty="0">
                          <a:solidFill>
                            <a:schemeClr val="bg1"/>
                          </a:solidFill>
                          <a:latin typeface="+mn-ea"/>
                          <a:ea typeface="+mn-ea"/>
                        </a:rPr>
                        <a:t>（主要事業）</a:t>
                      </a:r>
                      <a:endParaRPr kumimoji="1" lang="en-US" altLang="ja-JP" sz="1600" b="1" baseline="0" dirty="0">
                        <a:solidFill>
                          <a:schemeClr val="bg1"/>
                        </a:solidFill>
                        <a:latin typeface="+mn-ea"/>
                        <a:ea typeface="+mn-ea"/>
                      </a:endParaRPr>
                    </a:p>
                  </a:txBody>
                  <a:tcPr marL="54000" marR="18000" marT="54000" marB="54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zh-TW" altLang="en-US" sz="1100" b="1" dirty="0">
                          <a:solidFill>
                            <a:schemeClr val="tx1"/>
                          </a:solidFill>
                          <a:latin typeface="游ゴシック" panose="020B0400000000000000" pitchFamily="50" charset="-128"/>
                          <a:ea typeface="游ゴシック" panose="020B0400000000000000" pitchFamily="50" charset="-128"/>
                        </a:rPr>
                        <a:t>食中毒予防対策事業費</a:t>
                      </a:r>
                      <a:r>
                        <a:rPr kumimoji="1" lang="ja-JP" altLang="en-US" sz="1100" b="1" dirty="0">
                          <a:solidFill>
                            <a:schemeClr val="tx1"/>
                          </a:solidFill>
                          <a:latin typeface="游ゴシック" panose="020B0400000000000000" pitchFamily="50" charset="-128"/>
                          <a:ea typeface="游ゴシック" panose="020B0400000000000000" pitchFamily="50" charset="-128"/>
                        </a:rPr>
                        <a:t>　   </a:t>
                      </a:r>
                      <a:r>
                        <a:rPr kumimoji="1" lang="en-US" altLang="ja-JP" sz="1100" b="1" dirty="0">
                          <a:solidFill>
                            <a:schemeClr val="tx1"/>
                          </a:solidFill>
                          <a:latin typeface="游ゴシック" panose="020B0400000000000000" pitchFamily="50" charset="-128"/>
                          <a:ea typeface="+mn-ea"/>
                        </a:rPr>
                        <a:t>1,397</a:t>
                      </a:r>
                      <a:r>
                        <a:rPr kumimoji="1" lang="ja-JP" altLang="en-US" sz="1100" b="1" dirty="0">
                          <a:solidFill>
                            <a:schemeClr val="tx1"/>
                          </a:solidFill>
                          <a:latin typeface="游ゴシック" panose="020B0400000000000000" pitchFamily="50" charset="-128"/>
                          <a:ea typeface="游ゴシック" panose="020B0400000000000000" pitchFamily="50" charset="-128"/>
                        </a:rPr>
                        <a:t>千円</a:t>
                      </a:r>
                      <a:r>
                        <a:rPr kumimoji="1" lang="ja-JP" altLang="en-US" sz="1100" b="1" dirty="0">
                          <a:solidFill>
                            <a:schemeClr val="tx1"/>
                          </a:solidFill>
                          <a:latin typeface="游ゴシック" panose="020B0400000000000000" pitchFamily="50" charset="-128"/>
                          <a:ea typeface="+mn-ea"/>
                        </a:rPr>
                        <a:t>　　食の安全安心推進協議会運営事業費　　</a:t>
                      </a:r>
                      <a:r>
                        <a:rPr kumimoji="1" lang="en-US" altLang="ja-JP" sz="1100" b="1" dirty="0">
                          <a:solidFill>
                            <a:schemeClr val="tx1"/>
                          </a:solidFill>
                          <a:latin typeface="游ゴシック" panose="020B0400000000000000" pitchFamily="50" charset="-128"/>
                          <a:ea typeface="+mn-ea"/>
                        </a:rPr>
                        <a:t>1,228</a:t>
                      </a:r>
                      <a:r>
                        <a:rPr kumimoji="1" lang="ja-JP" altLang="en-US" sz="1100" b="1" dirty="0">
                          <a:solidFill>
                            <a:schemeClr val="tx1"/>
                          </a:solidFill>
                          <a:latin typeface="游ゴシック" panose="020B0400000000000000" pitchFamily="50" charset="-128"/>
                          <a:ea typeface="+mn-ea"/>
                        </a:rPr>
                        <a:t>千円</a:t>
                      </a:r>
                      <a:endParaRPr kumimoji="1" lang="en-US" altLang="ja-JP" sz="1100" b="1" dirty="0">
                        <a:solidFill>
                          <a:schemeClr val="tx1"/>
                        </a:solidFill>
                        <a:latin typeface="游ゴシック" panose="020B0400000000000000" pitchFamily="50" charset="-128"/>
                        <a:ea typeface="游ゴシック" panose="020B0400000000000000" pitchFamily="50" charset="-128"/>
                      </a:endParaRPr>
                    </a:p>
                    <a:p>
                      <a:r>
                        <a:rPr kumimoji="1" lang="zh-TW" altLang="en-US" sz="1100" b="1" dirty="0">
                          <a:solidFill>
                            <a:schemeClr val="tx1"/>
                          </a:solidFill>
                          <a:latin typeface="游ゴシック" panose="020B0400000000000000" pitchFamily="50" charset="-128"/>
                          <a:ea typeface="游ゴシック" panose="020B0400000000000000" pitchFamily="50" charset="-128"/>
                        </a:rPr>
                        <a:t>食品表示適正化推進事業</a:t>
                      </a:r>
                      <a:r>
                        <a:rPr kumimoji="1" lang="ja-JP" altLang="en-US" sz="1100" b="1" baseline="0" dirty="0">
                          <a:solidFill>
                            <a:schemeClr val="tx1"/>
                          </a:solidFill>
                          <a:latin typeface="游ゴシック" panose="020B0400000000000000" pitchFamily="50" charset="-128"/>
                          <a:ea typeface="游ゴシック" panose="020B0400000000000000" pitchFamily="50" charset="-128"/>
                        </a:rPr>
                        <a:t>   </a:t>
                      </a:r>
                      <a:r>
                        <a:rPr kumimoji="1" lang="en-US" altLang="ja-JP" sz="1100" b="1" dirty="0">
                          <a:solidFill>
                            <a:schemeClr val="tx1"/>
                          </a:solidFill>
                          <a:latin typeface="游ゴシック" panose="020B0400000000000000" pitchFamily="50" charset="-128"/>
                          <a:ea typeface="游ゴシック" panose="020B0400000000000000" pitchFamily="50" charset="-128"/>
                        </a:rPr>
                        <a:t>7,557</a:t>
                      </a:r>
                      <a:r>
                        <a:rPr kumimoji="1" lang="ja-JP" altLang="en-US" sz="1100" b="1" dirty="0">
                          <a:solidFill>
                            <a:schemeClr val="tx1"/>
                          </a:solidFill>
                          <a:latin typeface="游ゴシック" panose="020B0400000000000000" pitchFamily="50" charset="-128"/>
                          <a:ea typeface="游ゴシック" panose="020B0400000000000000" pitchFamily="50" charset="-128"/>
                        </a:rPr>
                        <a:t>千円　　リスクコミュニケーション推進事業費　</a:t>
                      </a:r>
                      <a:r>
                        <a:rPr kumimoji="1" lang="en-US" altLang="ja-JP" sz="1100" b="1" dirty="0">
                          <a:solidFill>
                            <a:schemeClr val="tx1"/>
                          </a:solidFill>
                          <a:latin typeface="游ゴシック" panose="020B0400000000000000" pitchFamily="50" charset="-128"/>
                          <a:ea typeface="+mn-ea"/>
                        </a:rPr>
                        <a:t>1,207</a:t>
                      </a:r>
                      <a:r>
                        <a:rPr kumimoji="1" lang="ja-JP" altLang="en-US" sz="1100" b="1" dirty="0">
                          <a:solidFill>
                            <a:schemeClr val="tx1"/>
                          </a:solidFill>
                          <a:latin typeface="游ゴシック" panose="020B0400000000000000" pitchFamily="50" charset="-128"/>
                          <a:ea typeface="游ゴシック" panose="020B0400000000000000" pitchFamily="50" charset="-128"/>
                        </a:rPr>
                        <a:t>千円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7474262"/>
                  </a:ext>
                </a:extLst>
              </a:tr>
            </a:tbl>
          </a:graphicData>
        </a:graphic>
      </p:graphicFrame>
      <p:grpSp>
        <p:nvGrpSpPr>
          <p:cNvPr id="10" name="グループ化 9"/>
          <p:cNvGrpSpPr/>
          <p:nvPr/>
        </p:nvGrpSpPr>
        <p:grpSpPr>
          <a:xfrm>
            <a:off x="8347433" y="177931"/>
            <a:ext cx="1188525" cy="864000"/>
            <a:chOff x="8151251" y="1180677"/>
            <a:chExt cx="1188525" cy="864000"/>
          </a:xfrm>
        </p:grpSpPr>
        <p:sp>
          <p:nvSpPr>
            <p:cNvPr id="11" name="角丸四角形 10"/>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2" name="グループ化 11"/>
            <p:cNvGrpSpPr/>
            <p:nvPr/>
          </p:nvGrpSpPr>
          <p:grpSpPr>
            <a:xfrm>
              <a:off x="8222623" y="1257538"/>
              <a:ext cx="1058662" cy="720145"/>
              <a:chOff x="511927" y="2809411"/>
              <a:chExt cx="1110811" cy="770916"/>
            </a:xfrm>
          </p:grpSpPr>
          <p:sp>
            <p:nvSpPr>
              <p:cNvPr id="13" name="角丸四角形 12"/>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本年度評価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4" name="直線コネクタ 13"/>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9" name="Rectangle 1"/>
          <p:cNvSpPr>
            <a:spLocks noChangeArrowheads="1"/>
          </p:cNvSpPr>
          <p:nvPr/>
        </p:nvSpPr>
        <p:spPr bwMode="auto">
          <a:xfrm>
            <a:off x="288000" y="153496"/>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latin typeface="Meiryo UI" panose="020B0604030504040204" pitchFamily="50" charset="-128"/>
                <a:ea typeface="Meiryo UI" panose="020B0604030504040204" pitchFamily="50" charset="-128"/>
                <a:cs typeface="Times New Roman" panose="02020603050405020304" pitchFamily="18" charset="0"/>
              </a:rPr>
              <a:t>具体的な取組み</a:t>
            </a:r>
            <a:r>
              <a:rPr kumimoji="0" lang="en-US" altLang="ja-JP" sz="16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6" name="スライド番号プレースホルダー 1">
            <a:extLst>
              <a:ext uri="{FF2B5EF4-FFF2-40B4-BE49-F238E27FC236}">
                <a16:creationId xmlns:a16="http://schemas.microsoft.com/office/drawing/2014/main" id="{B18E7070-8A1B-45C9-9FED-5C7ADD7E63F8}"/>
              </a:ext>
            </a:extLst>
          </p:cNvPr>
          <p:cNvSpPr>
            <a:spLocks noGrp="1"/>
          </p:cNvSpPr>
          <p:nvPr>
            <p:ph type="sldNum" sz="quarter" idx="12"/>
          </p:nvPr>
        </p:nvSpPr>
        <p:spPr>
          <a:xfrm>
            <a:off x="9181750" y="6583675"/>
            <a:ext cx="720000" cy="216000"/>
          </a:xfrm>
        </p:spPr>
        <p:txBody>
          <a:bodyPr/>
          <a:lstStyle/>
          <a:p>
            <a:fld id="{4D1D0668-0C6C-4C7F-AAAF-C0078F4BF5F6}" type="slidenum">
              <a:rPr kumimoji="1" lang="ja-JP" altLang="en-US" smtClean="0"/>
              <a:t>69</a:t>
            </a:fld>
            <a:endParaRPr kumimoji="1" lang="ja-JP" altLang="en-US"/>
          </a:p>
        </p:txBody>
      </p:sp>
    </p:spTree>
    <p:extLst>
      <p:ext uri="{BB962C8B-B14F-4D97-AF65-F5344CB8AC3E}">
        <p14:creationId xmlns:p14="http://schemas.microsoft.com/office/powerpoint/2010/main" val="1601396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187995" y="735604"/>
            <a:ext cx="9504000" cy="0"/>
          </a:xfrm>
          <a:prstGeom prst="line">
            <a:avLst/>
          </a:prstGeom>
          <a:ln w="38100" cap="rnd" cmpd="sng">
            <a:solidFill>
              <a:srgbClr val="009999"/>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graphicFrame>
        <p:nvGraphicFramePr>
          <p:cNvPr id="7" name="表 6"/>
          <p:cNvGraphicFramePr>
            <a:graphicFrameLocks noGrp="1"/>
          </p:cNvGraphicFramePr>
          <p:nvPr>
            <p:extLst>
              <p:ext uri="{D42A27DB-BD31-4B8C-83A1-F6EECF244321}">
                <p14:modId xmlns:p14="http://schemas.microsoft.com/office/powerpoint/2010/main" val="4073486999"/>
              </p:ext>
            </p:extLst>
          </p:nvPr>
        </p:nvGraphicFramePr>
        <p:xfrm>
          <a:off x="491644" y="1165319"/>
          <a:ext cx="8640000" cy="4896000"/>
        </p:xfrm>
        <a:graphic>
          <a:graphicData uri="http://schemas.openxmlformats.org/drawingml/2006/table">
            <a:tbl>
              <a:tblPr firstRow="1" bandRow="1">
                <a:tableStyleId>{7DF18680-E054-41AD-8BC1-D1AEF772440D}</a:tableStyleId>
              </a:tblPr>
              <a:tblGrid>
                <a:gridCol w="432000">
                  <a:extLst>
                    <a:ext uri="{9D8B030D-6E8A-4147-A177-3AD203B41FA5}">
                      <a16:colId xmlns:a16="http://schemas.microsoft.com/office/drawing/2014/main" val="2823927590"/>
                    </a:ext>
                  </a:extLst>
                </a:gridCol>
                <a:gridCol w="3168000">
                  <a:extLst>
                    <a:ext uri="{9D8B030D-6E8A-4147-A177-3AD203B41FA5}">
                      <a16:colId xmlns:a16="http://schemas.microsoft.com/office/drawing/2014/main" val="397363977"/>
                    </a:ext>
                  </a:extLst>
                </a:gridCol>
                <a:gridCol w="1872000">
                  <a:extLst>
                    <a:ext uri="{9D8B030D-6E8A-4147-A177-3AD203B41FA5}">
                      <a16:colId xmlns:a16="http://schemas.microsoft.com/office/drawing/2014/main" val="2373180816"/>
                    </a:ext>
                  </a:extLst>
                </a:gridCol>
                <a:gridCol w="1872000">
                  <a:extLst>
                    <a:ext uri="{9D8B030D-6E8A-4147-A177-3AD203B41FA5}">
                      <a16:colId xmlns:a16="http://schemas.microsoft.com/office/drawing/2014/main" val="2941494014"/>
                    </a:ext>
                  </a:extLst>
                </a:gridCol>
                <a:gridCol w="1296000">
                  <a:extLst>
                    <a:ext uri="{9D8B030D-6E8A-4147-A177-3AD203B41FA5}">
                      <a16:colId xmlns:a16="http://schemas.microsoft.com/office/drawing/2014/main" val="673202617"/>
                    </a:ext>
                  </a:extLst>
                </a:gridCol>
              </a:tblGrid>
              <a:tr h="375650">
                <a:tc>
                  <a:txBody>
                    <a:bodyPr/>
                    <a:lstStyle/>
                    <a:p>
                      <a:pPr algn="ctr">
                        <a:lnSpc>
                          <a:spcPts val="1100"/>
                        </a:lnSpc>
                      </a:pPr>
                      <a:endParaRPr kumimoji="1" lang="ja-JP" altLang="en-US" sz="1050" b="1" spc="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ja-JP" altLang="en-US" sz="1050" b="1" spc="0" dirty="0">
                          <a:latin typeface="游ゴシック" panose="020B0400000000000000" pitchFamily="50" charset="-128"/>
                          <a:ea typeface="游ゴシック" panose="020B0400000000000000" pitchFamily="50" charset="-128"/>
                        </a:rPr>
                        <a:t>項目</a:t>
                      </a:r>
                    </a:p>
                  </a:txBody>
                  <a:tcPr marL="36000" marR="36000" marT="36000" marB="36000" anchor="ctr"/>
                </a:tc>
                <a:tc>
                  <a:txBody>
                    <a:bodyPr/>
                    <a:lstStyle/>
                    <a:p>
                      <a:pPr algn="ctr">
                        <a:lnSpc>
                          <a:spcPts val="1100"/>
                        </a:lnSpc>
                      </a:pPr>
                      <a:r>
                        <a:rPr kumimoji="1" lang="ja-JP" altLang="en-US" sz="1050" b="1" spc="0" dirty="0">
                          <a:latin typeface="游ゴシック" panose="020B0400000000000000" pitchFamily="50" charset="-128"/>
                          <a:ea typeface="游ゴシック" panose="020B0400000000000000" pitchFamily="50" charset="-128"/>
                        </a:rPr>
                        <a:t>策定時の取組状況</a:t>
                      </a:r>
                    </a:p>
                  </a:txBody>
                  <a:tcPr marL="36000" marR="36000" marT="36000" marB="36000" anchor="ctr"/>
                </a:tc>
                <a:tc>
                  <a:txBody>
                    <a:bodyPr/>
                    <a:lstStyle/>
                    <a:p>
                      <a:pPr algn="ctr">
                        <a:lnSpc>
                          <a:spcPts val="1100"/>
                        </a:lnSpc>
                      </a:pPr>
                      <a:r>
                        <a:rPr kumimoji="1" lang="ja-JP" altLang="en-US" sz="1050" b="1" spc="0" dirty="0">
                          <a:latin typeface="游ゴシック" panose="020B0400000000000000" pitchFamily="50" charset="-128"/>
                          <a:ea typeface="游ゴシック" panose="020B0400000000000000" pitchFamily="50" charset="-128"/>
                        </a:rPr>
                        <a:t>現在の取組状況</a:t>
                      </a:r>
                    </a:p>
                  </a:txBody>
                  <a:tcPr marL="36000" marR="36000" marT="36000" marB="36000" anchor="ctr"/>
                </a:tc>
                <a:tc>
                  <a:txBody>
                    <a:bodyPr/>
                    <a:lstStyle/>
                    <a:p>
                      <a:pPr algn="ctr">
                        <a:lnSpc>
                          <a:spcPts val="1100"/>
                        </a:lnSpc>
                      </a:pPr>
                      <a:r>
                        <a:rPr kumimoji="1" lang="en-US" altLang="ja-JP" sz="1050" b="1" spc="0" dirty="0">
                          <a:latin typeface="游ゴシック" panose="020B0400000000000000" pitchFamily="50" charset="-128"/>
                          <a:ea typeface="游ゴシック" panose="020B0400000000000000" pitchFamily="50" charset="-128"/>
                        </a:rPr>
                        <a:t>2023</a:t>
                      </a:r>
                      <a:r>
                        <a:rPr kumimoji="1" lang="ja-JP" altLang="en-US" sz="1050" b="1" spc="0" dirty="0">
                          <a:latin typeface="游ゴシック" panose="020B0400000000000000" pitchFamily="50" charset="-128"/>
                          <a:ea typeface="游ゴシック" panose="020B0400000000000000" pitchFamily="50" charset="-128"/>
                        </a:rPr>
                        <a:t>年度目標</a:t>
                      </a:r>
                    </a:p>
                  </a:txBody>
                  <a:tcPr marL="36000" marR="36000" marT="36000" marB="36000" anchor="ctr"/>
                </a:tc>
                <a:extLst>
                  <a:ext uri="{0D108BD9-81ED-4DB2-BD59-A6C34878D82A}">
                    <a16:rowId xmlns:a16="http://schemas.microsoft.com/office/drawing/2014/main" val="402972347"/>
                  </a:ext>
                </a:extLst>
              </a:tr>
              <a:tr h="507360">
                <a:tc>
                  <a:txBody>
                    <a:bodyPr/>
                    <a:lstStyle/>
                    <a:p>
                      <a:pPr algn="ctr">
                        <a:lnSpc>
                          <a:spcPts val="1100"/>
                        </a:lnSpc>
                      </a:pPr>
                      <a:r>
                        <a:rPr kumimoji="1" lang="en-US" altLang="ja-JP" sz="1050" b="0" spc="0" dirty="0">
                          <a:latin typeface="游ゴシック" panose="020B0400000000000000" pitchFamily="50" charset="-128"/>
                          <a:ea typeface="游ゴシック" panose="020B0400000000000000" pitchFamily="50" charset="-128"/>
                        </a:rPr>
                        <a:t>1</a:t>
                      </a:r>
                      <a:endParaRPr kumimoji="1" lang="ja-JP" altLang="en-US" sz="1050" b="0" spc="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nSpc>
                          <a:spcPct val="100000"/>
                        </a:lnSpc>
                      </a:pPr>
                      <a:r>
                        <a:rPr kumimoji="1" lang="ja-JP" altLang="en-US" sz="1050" b="0" spc="0" dirty="0">
                          <a:latin typeface="游ゴシック" panose="020B0400000000000000" pitchFamily="50" charset="-128"/>
                          <a:ea typeface="游ゴシック" panose="020B0400000000000000" pitchFamily="50" charset="-128"/>
                          <a:cs typeface="メイリオ" panose="020B0604030504040204" pitchFamily="50" charset="-128"/>
                        </a:rPr>
                        <a:t>大阪府の健康寿命（男性</a:t>
                      </a:r>
                      <a:r>
                        <a:rPr kumimoji="1" lang="en-US" altLang="ja-JP" sz="1050" b="0" spc="0" dirty="0">
                          <a:latin typeface="游ゴシック" panose="020B0400000000000000" pitchFamily="50" charset="-128"/>
                          <a:ea typeface="游ゴシック" panose="020B0400000000000000" pitchFamily="50" charset="-128"/>
                          <a:cs typeface="メイリオ" panose="020B0604030504040204" pitchFamily="50" charset="-128"/>
                        </a:rPr>
                        <a:t>/</a:t>
                      </a:r>
                      <a:r>
                        <a:rPr kumimoji="1" lang="ja-JP" altLang="en-US" sz="1050" b="0" spc="0" dirty="0">
                          <a:latin typeface="游ゴシック" panose="020B0400000000000000" pitchFamily="50" charset="-128"/>
                          <a:ea typeface="游ゴシック" panose="020B0400000000000000" pitchFamily="50" charset="-128"/>
                          <a:cs typeface="メイリオ" panose="020B0604030504040204" pitchFamily="50" charset="-128"/>
                        </a:rPr>
                        <a:t>女性）</a:t>
                      </a:r>
                      <a:endParaRPr kumimoji="1" lang="en-US" altLang="ja-JP" sz="1050" b="0" spc="0" dirty="0">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kumimoji="1" lang="ja-JP" altLang="en-US" sz="1050" b="0" spc="0" dirty="0">
                          <a:latin typeface="游ゴシック" panose="020B0400000000000000" pitchFamily="50" charset="-128"/>
                          <a:ea typeface="游ゴシック" panose="020B0400000000000000" pitchFamily="50" charset="-128"/>
                          <a:cs typeface="メイリオ" panose="020B0604030504040204" pitchFamily="50" charset="-128"/>
                        </a:rPr>
                        <a:t>（日常生活に制限のない期間）</a:t>
                      </a:r>
                    </a:p>
                  </a:txBody>
                  <a:tcPr marL="36000" marR="36000" marT="36000" marB="36000" anchor="ctr"/>
                </a:tc>
                <a:tc>
                  <a:txBody>
                    <a:bodyPr/>
                    <a:lstStyle/>
                    <a:p>
                      <a:pPr algn="ctr">
                        <a:lnSpc>
                          <a:spcPct val="100000"/>
                        </a:lnSpc>
                      </a:pPr>
                      <a:r>
                        <a:rPr kumimoji="1" lang="en-US" altLang="ja-JP" sz="1050" b="0" spc="0" dirty="0">
                          <a:latin typeface="游ゴシック" panose="020B0400000000000000" pitchFamily="50" charset="-128"/>
                          <a:ea typeface="游ゴシック" panose="020B0400000000000000" pitchFamily="50" charset="-128"/>
                          <a:cs typeface="メイリオ" panose="020B0604030504040204" pitchFamily="50" charset="-128"/>
                        </a:rPr>
                        <a:t>70.46</a:t>
                      </a:r>
                      <a:r>
                        <a:rPr kumimoji="1" lang="ja-JP" altLang="en-US" sz="1050" b="0" spc="0" dirty="0">
                          <a:latin typeface="游ゴシック" panose="020B0400000000000000" pitchFamily="50" charset="-128"/>
                          <a:ea typeface="游ゴシック" panose="020B0400000000000000" pitchFamily="50" charset="-128"/>
                          <a:cs typeface="メイリオ" panose="020B0604030504040204" pitchFamily="50" charset="-128"/>
                        </a:rPr>
                        <a:t>歳</a:t>
                      </a:r>
                      <a:r>
                        <a:rPr kumimoji="1" lang="en-US" altLang="ja-JP" sz="1050" b="0" spc="0" dirty="0">
                          <a:latin typeface="游ゴシック" panose="020B0400000000000000" pitchFamily="50" charset="-128"/>
                          <a:ea typeface="游ゴシック" panose="020B0400000000000000" pitchFamily="50" charset="-128"/>
                          <a:cs typeface="メイリオ" panose="020B0604030504040204" pitchFamily="50" charset="-128"/>
                        </a:rPr>
                        <a:t>/72.49</a:t>
                      </a:r>
                      <a:r>
                        <a:rPr kumimoji="1" lang="ja-JP" altLang="en-US" sz="1050" b="0" spc="0" dirty="0">
                          <a:latin typeface="游ゴシック" panose="020B0400000000000000" pitchFamily="50" charset="-128"/>
                          <a:ea typeface="游ゴシック" panose="020B0400000000000000" pitchFamily="50" charset="-128"/>
                          <a:cs typeface="メイリオ" panose="020B0604030504040204" pitchFamily="50" charset="-128"/>
                        </a:rPr>
                        <a:t>歳（</a:t>
                      </a:r>
                      <a:r>
                        <a:rPr kumimoji="1" lang="en-US" altLang="ja-JP" sz="1050" b="0" spc="0" dirty="0">
                          <a:latin typeface="游ゴシック" panose="020B0400000000000000" pitchFamily="50" charset="-128"/>
                          <a:ea typeface="游ゴシック" panose="020B0400000000000000" pitchFamily="50" charset="-128"/>
                          <a:cs typeface="メイリオ" panose="020B0604030504040204" pitchFamily="50" charset="-128"/>
                        </a:rPr>
                        <a:t>H25</a:t>
                      </a:r>
                      <a:r>
                        <a:rPr kumimoji="1" lang="ja-JP" altLang="en-US" sz="1050" b="0" spc="0" dirty="0">
                          <a:latin typeface="游ゴシック" panose="020B0400000000000000" pitchFamily="50" charset="-128"/>
                          <a:ea typeface="游ゴシック" panose="020B0400000000000000" pitchFamily="50" charset="-128"/>
                          <a:cs typeface="メイリオ" panose="020B0604030504040204" pitchFamily="50" charset="-128"/>
                        </a:rPr>
                        <a:t>）</a:t>
                      </a:r>
                    </a:p>
                  </a:txBody>
                  <a:tcPr marL="36000" marR="36000" marT="36000" marB="36000" anchor="ctr"/>
                </a:tc>
                <a:tc>
                  <a:txBody>
                    <a:bodyPr/>
                    <a:lstStyle/>
                    <a:p>
                      <a:pPr algn="ctr">
                        <a:lnSpc>
                          <a:spcPct val="100000"/>
                        </a:lnSpc>
                      </a:pPr>
                      <a:r>
                        <a:rPr kumimoji="1" lang="en-US" altLang="ja-JP" sz="1050" b="0"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71.88</a:t>
                      </a:r>
                      <a:r>
                        <a:rPr kumimoji="1" lang="ja-JP" altLang="en-US" sz="1050" b="0"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歳</a:t>
                      </a:r>
                      <a:r>
                        <a:rPr kumimoji="1" lang="en-US" altLang="ja-JP" sz="1050" b="0"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/74.78</a:t>
                      </a:r>
                      <a:r>
                        <a:rPr kumimoji="1" lang="ja-JP" altLang="en-US" sz="1050" b="0"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歳（</a:t>
                      </a:r>
                      <a:r>
                        <a:rPr kumimoji="1" lang="en-US" altLang="ja-JP" sz="1050" b="0"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R1</a:t>
                      </a:r>
                      <a:r>
                        <a:rPr kumimoji="1" lang="ja-JP" altLang="en-US" sz="1050" b="0"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a:t>
                      </a:r>
                    </a:p>
                  </a:txBody>
                  <a:tcPr marL="36000" marR="36000" marT="36000" marB="36000" anchor="ctr"/>
                </a:tc>
                <a:tc>
                  <a:txBody>
                    <a:bodyPr/>
                    <a:lstStyle/>
                    <a:p>
                      <a:pPr algn="ctr">
                        <a:lnSpc>
                          <a:spcPct val="100000"/>
                        </a:lnSpc>
                      </a:pPr>
                      <a:r>
                        <a:rPr kumimoji="1" lang="en-US" altLang="ja-JP" sz="1050" b="0" spc="0" dirty="0">
                          <a:latin typeface="游ゴシック" panose="020B0400000000000000" pitchFamily="50" charset="-128"/>
                          <a:ea typeface="游ゴシック" panose="020B0400000000000000" pitchFamily="50" charset="-128"/>
                          <a:cs typeface="メイリオ" panose="020B0604030504040204" pitchFamily="50" charset="-128"/>
                        </a:rPr>
                        <a:t>H25</a:t>
                      </a:r>
                      <a:r>
                        <a:rPr kumimoji="1" lang="ja-JP" altLang="en-US" sz="1050" b="0" spc="0" dirty="0">
                          <a:latin typeface="游ゴシック" panose="020B0400000000000000" pitchFamily="50" charset="-128"/>
                          <a:ea typeface="游ゴシック" panose="020B0400000000000000" pitchFamily="50" charset="-128"/>
                          <a:cs typeface="メイリオ" panose="020B0604030504040204" pitchFamily="50" charset="-128"/>
                        </a:rPr>
                        <a:t>比</a:t>
                      </a:r>
                      <a:endParaRPr kumimoji="1" lang="en-US" altLang="ja-JP" sz="1050" b="0" spc="0" baseline="0" dirty="0">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pPr>
                      <a:r>
                        <a:rPr kumimoji="1" lang="en-US" altLang="ja-JP" sz="1050" b="0" spc="0" dirty="0">
                          <a:latin typeface="游ゴシック" panose="020B0400000000000000" pitchFamily="50" charset="-128"/>
                          <a:ea typeface="游ゴシック" panose="020B0400000000000000" pitchFamily="50" charset="-128"/>
                          <a:cs typeface="メイリオ" panose="020B0604030504040204" pitchFamily="50" charset="-128"/>
                        </a:rPr>
                        <a:t>2</a:t>
                      </a:r>
                      <a:r>
                        <a:rPr kumimoji="1" lang="ja-JP" altLang="en-US" sz="1050" b="0" spc="0" dirty="0">
                          <a:latin typeface="游ゴシック" panose="020B0400000000000000" pitchFamily="50" charset="-128"/>
                          <a:ea typeface="游ゴシック" panose="020B0400000000000000" pitchFamily="50" charset="-128"/>
                          <a:cs typeface="メイリオ" panose="020B0604030504040204" pitchFamily="50" charset="-128"/>
                        </a:rPr>
                        <a:t>歳以上延伸</a:t>
                      </a:r>
                    </a:p>
                  </a:txBody>
                  <a:tcPr marL="36000" marR="36000" marT="36000" marB="36000" anchor="ctr"/>
                </a:tc>
                <a:extLst>
                  <a:ext uri="{0D108BD9-81ED-4DB2-BD59-A6C34878D82A}">
                    <a16:rowId xmlns:a16="http://schemas.microsoft.com/office/drawing/2014/main" val="433328785"/>
                  </a:ext>
                </a:extLst>
              </a:tr>
              <a:tr h="716194">
                <a:tc>
                  <a:txBody>
                    <a:bodyPr/>
                    <a:lstStyle/>
                    <a:p>
                      <a:pPr algn="ctr">
                        <a:lnSpc>
                          <a:spcPts val="1100"/>
                        </a:lnSpc>
                      </a:pPr>
                      <a:r>
                        <a:rPr kumimoji="1" lang="en-US" altLang="ja-JP" sz="1050" b="0" spc="0" dirty="0">
                          <a:latin typeface="游ゴシック" panose="020B0400000000000000" pitchFamily="50" charset="-128"/>
                          <a:ea typeface="游ゴシック" panose="020B0400000000000000" pitchFamily="50" charset="-128"/>
                        </a:rPr>
                        <a:t>2</a:t>
                      </a:r>
                      <a:endParaRPr kumimoji="1" lang="ja-JP" altLang="en-US" sz="1050" b="0" spc="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ct val="100000"/>
                        </a:lnSpc>
                        <a:spcAft>
                          <a:spcPts val="0"/>
                        </a:spcAft>
                      </a:pP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府内市町村の健康寿命の差</a:t>
                      </a:r>
                      <a:endParaRPr lang="en-US" alt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（男性</a:t>
                      </a: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女性）</a:t>
                      </a:r>
                      <a:endParaRPr lang="en-US" alt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（日常生活動作が自立している期間）</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4.6/4.0</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H27</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altLang="ja-JP"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5.9/5.3</a:t>
                      </a:r>
                      <a:r>
                        <a:rPr lang="ja-JP" altLang="en-US"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altLang="ja-JP"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R3</a:t>
                      </a:r>
                      <a:r>
                        <a:rPr lang="ja-JP" altLang="en-US"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p>
                  </a:txBody>
                  <a:tcPr marL="36000" marR="36000" marT="36000" marB="36000" anchor="ctr"/>
                </a:tc>
                <a:tc>
                  <a:txBody>
                    <a:bodyPr/>
                    <a:lstStyle/>
                    <a:p>
                      <a:pPr algn="ctr">
                        <a:lnSpc>
                          <a:spcPct val="100000"/>
                        </a:lnSpc>
                        <a:spcAft>
                          <a:spcPts val="0"/>
                        </a:spcAft>
                      </a:pP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縮小</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extLst>
                  <a:ext uri="{0D108BD9-81ED-4DB2-BD59-A6C34878D82A}">
                    <a16:rowId xmlns:a16="http://schemas.microsoft.com/office/drawing/2014/main" val="3665784157"/>
                  </a:ext>
                </a:extLst>
              </a:tr>
              <a:tr h="659243">
                <a:tc>
                  <a:txBody>
                    <a:bodyPr/>
                    <a:lstStyle/>
                    <a:p>
                      <a:pPr algn="ctr">
                        <a:lnSpc>
                          <a:spcPts val="1100"/>
                        </a:lnSpc>
                      </a:pPr>
                      <a:r>
                        <a:rPr kumimoji="1" lang="en-US" altLang="ja-JP" sz="1050" b="0" spc="0" dirty="0">
                          <a:latin typeface="游ゴシック" panose="020B0400000000000000" pitchFamily="50" charset="-128"/>
                          <a:ea typeface="游ゴシック" panose="020B0400000000000000" pitchFamily="50" charset="-128"/>
                        </a:rPr>
                        <a:t>3</a:t>
                      </a:r>
                      <a:endParaRPr kumimoji="1" lang="ja-JP" altLang="en-US" sz="1050" b="0" spc="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ct val="100000"/>
                        </a:lnSpc>
                        <a:spcAft>
                          <a:spcPts val="0"/>
                        </a:spcAft>
                      </a:pP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がんの年齢調整死亡率</a:t>
                      </a:r>
                      <a:endParaRPr lang="en-US" alt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75</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歳未満）＊人口</a:t>
                      </a: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10</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万対</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79.9</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H29</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en-US" alt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altLang="en-US"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rPr>
                        <a:t>策定時は速報値</a:t>
                      </a:r>
                      <a:endParaRPr lang="ja-JP" alt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altLang="ja-JP"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71.5</a:t>
                      </a:r>
                      <a:r>
                        <a:rPr lang="ja-JP" altLang="en-US"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altLang="ja-JP"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R3</a:t>
                      </a:r>
                      <a:r>
                        <a:rPr lang="ja-JP" altLang="en-US"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en-US" altLang="ja-JP"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50" b="0" kern="0" spc="0" dirty="0">
                          <a:effectLst/>
                          <a:latin typeface="游ゴシック" panose="020B0400000000000000" pitchFamily="50" charset="-128"/>
                          <a:ea typeface="游ゴシック" panose="020B0400000000000000" pitchFamily="50" charset="-128"/>
                          <a:cs typeface="メイリオ" panose="020B0604030504040204" pitchFamily="50" charset="-128"/>
                        </a:rPr>
                        <a:t>72.3</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spcAft>
                          <a:spcPts val="0"/>
                        </a:spcAft>
                      </a:pPr>
                      <a:r>
                        <a:rPr lang="ja-JP" sz="1050" b="0" kern="0" spc="0" dirty="0">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050" b="0" kern="0" spc="0" dirty="0">
                          <a:effectLst/>
                          <a:latin typeface="游ゴシック" panose="020B0400000000000000" pitchFamily="50" charset="-128"/>
                          <a:ea typeface="游ゴシック" panose="020B0400000000000000" pitchFamily="50" charset="-128"/>
                          <a:cs typeface="メイリオ" panose="020B0604030504040204" pitchFamily="50" charset="-128"/>
                        </a:rPr>
                        <a:t>10</a:t>
                      </a:r>
                      <a:r>
                        <a:rPr lang="ja-JP" sz="1050" b="0" kern="0" spc="0" dirty="0">
                          <a:effectLst/>
                          <a:latin typeface="游ゴシック" panose="020B0400000000000000" pitchFamily="50" charset="-128"/>
                          <a:ea typeface="游ゴシック" panose="020B0400000000000000" pitchFamily="50" charset="-128"/>
                          <a:cs typeface="メイリオ" panose="020B0604030504040204" pitchFamily="50" charset="-128"/>
                        </a:rPr>
                        <a:t>年後に</a:t>
                      </a:r>
                      <a:r>
                        <a:rPr lang="en-US" sz="1050" b="0" kern="0" spc="0" dirty="0">
                          <a:effectLst/>
                          <a:latin typeface="游ゴシック" panose="020B0400000000000000" pitchFamily="50" charset="-128"/>
                          <a:ea typeface="游ゴシック" panose="020B0400000000000000" pitchFamily="50" charset="-128"/>
                          <a:cs typeface="メイリオ" panose="020B0604030504040204" pitchFamily="50" charset="-128"/>
                        </a:rPr>
                        <a:t>66.9</a:t>
                      </a:r>
                      <a:r>
                        <a:rPr lang="ja-JP" sz="1050" b="0" kern="0" spc="0" dirty="0">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extLst>
                  <a:ext uri="{0D108BD9-81ED-4DB2-BD59-A6C34878D82A}">
                    <a16:rowId xmlns:a16="http://schemas.microsoft.com/office/drawing/2014/main" val="3419077494"/>
                  </a:ext>
                </a:extLst>
              </a:tr>
              <a:tr h="507360">
                <a:tc>
                  <a:txBody>
                    <a:bodyPr/>
                    <a:lstStyle/>
                    <a:p>
                      <a:pPr algn="ctr">
                        <a:lnSpc>
                          <a:spcPts val="1100"/>
                        </a:lnSpc>
                      </a:pPr>
                      <a:r>
                        <a:rPr kumimoji="1" lang="en-US" altLang="ja-JP" sz="1050" b="0" spc="0" dirty="0">
                          <a:latin typeface="游ゴシック" panose="020B0400000000000000" pitchFamily="50" charset="-128"/>
                          <a:ea typeface="游ゴシック" panose="020B0400000000000000" pitchFamily="50" charset="-128"/>
                        </a:rPr>
                        <a:t>4</a:t>
                      </a:r>
                      <a:endParaRPr kumimoji="1" lang="ja-JP" altLang="en-US" sz="1050" b="0" spc="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ct val="100000"/>
                        </a:lnSpc>
                        <a:spcAft>
                          <a:spcPts val="0"/>
                        </a:spcAft>
                      </a:pP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心疾患の年齢調整死亡率</a:t>
                      </a:r>
                      <a:endParaRPr lang="en-US" alt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（男性</a:t>
                      </a: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女性）＊人口</a:t>
                      </a: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10</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万対</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72.9/37.6</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H27</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altLang="ja-JP"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67.6/33.1</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extLst>
                  <a:ext uri="{0D108BD9-81ED-4DB2-BD59-A6C34878D82A}">
                    <a16:rowId xmlns:a16="http://schemas.microsoft.com/office/drawing/2014/main" val="2987449206"/>
                  </a:ext>
                </a:extLst>
              </a:tr>
              <a:tr h="507360">
                <a:tc>
                  <a:txBody>
                    <a:bodyPr/>
                    <a:lstStyle/>
                    <a:p>
                      <a:pPr algn="ctr">
                        <a:lnSpc>
                          <a:spcPts val="1100"/>
                        </a:lnSpc>
                      </a:pPr>
                      <a:r>
                        <a:rPr kumimoji="1" lang="en-US" altLang="ja-JP" sz="1050" b="0" spc="0" dirty="0">
                          <a:latin typeface="游ゴシック" panose="020B0400000000000000" pitchFamily="50" charset="-128"/>
                          <a:ea typeface="游ゴシック" panose="020B0400000000000000" pitchFamily="50" charset="-128"/>
                        </a:rPr>
                        <a:t>5</a:t>
                      </a:r>
                      <a:endParaRPr kumimoji="1" lang="ja-JP" altLang="en-US" sz="1050" b="0" spc="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ct val="100000"/>
                        </a:lnSpc>
                        <a:spcAft>
                          <a:spcPts val="0"/>
                        </a:spcAft>
                      </a:pP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脳血管疾患の年齢調整死亡率</a:t>
                      </a:r>
                      <a:endParaRPr lang="en-US" alt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（男性</a:t>
                      </a: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女性）＊人口</a:t>
                      </a: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10</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万対</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33.2/16.6</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H27</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altLang="ja-JP" sz="1050" b="0" kern="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26.5/12.0</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extLst>
                  <a:ext uri="{0D108BD9-81ED-4DB2-BD59-A6C34878D82A}">
                    <a16:rowId xmlns:a16="http://schemas.microsoft.com/office/drawing/2014/main" val="3400645202"/>
                  </a:ext>
                </a:extLst>
              </a:tr>
              <a:tr h="716194">
                <a:tc>
                  <a:txBody>
                    <a:bodyPr/>
                    <a:lstStyle/>
                    <a:p>
                      <a:pPr algn="ctr">
                        <a:lnSpc>
                          <a:spcPts val="1100"/>
                        </a:lnSpc>
                      </a:pPr>
                      <a:r>
                        <a:rPr kumimoji="1" lang="en-US" altLang="ja-JP" sz="1050" b="0" spc="0" dirty="0">
                          <a:latin typeface="游ゴシック" panose="020B0400000000000000" pitchFamily="50" charset="-128"/>
                          <a:ea typeface="游ゴシック" panose="020B0400000000000000" pitchFamily="50" charset="-128"/>
                        </a:rPr>
                        <a:t>6</a:t>
                      </a:r>
                      <a:endParaRPr kumimoji="1" lang="ja-JP" altLang="en-US" sz="1050" b="0" spc="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ct val="100000"/>
                        </a:lnSpc>
                        <a:spcAft>
                          <a:spcPts val="0"/>
                        </a:spcAft>
                      </a:pP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メタボリックシンドロームの</a:t>
                      </a:r>
                      <a:endParaRPr lang="en-US" alt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該当者及び予備群の減少率</a:t>
                      </a:r>
                      <a:endParaRPr lang="en-US" alt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（特定保健指導の対象者の減少率をいう。）</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ja-JP" sz="1050" b="0" kern="0" spc="0" baseline="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該当者及び予備群の割合</a:t>
                      </a:r>
                      <a:endParaRPr lang="en-US" altLang="ja-JP" sz="1050" b="0" kern="0" spc="0" baseline="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spcAft>
                          <a:spcPts val="0"/>
                        </a:spcAft>
                      </a:pP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13.7%/12.2%</a:t>
                      </a:r>
                    </a:p>
                    <a:p>
                      <a:pPr algn="ctr">
                        <a:lnSpc>
                          <a:spcPct val="100000"/>
                        </a:lnSpc>
                        <a:spcAft>
                          <a:spcPts val="0"/>
                        </a:spcAft>
                      </a:pPr>
                      <a:r>
                        <a:rPr lang="ja-JP" alt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H27</a:t>
                      </a:r>
                      <a:r>
                        <a:rPr lang="ja-JP" alt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en-US" alt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050" b="0" kern="0" spc="0" baseline="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該当者及び予備群の割合</a:t>
                      </a:r>
                      <a:endParaRPr lang="en-US" altLang="ja-JP"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spcAft>
                          <a:spcPts val="0"/>
                        </a:spcAft>
                      </a:pPr>
                      <a:r>
                        <a:rPr lang="en-US" altLang="ja-JP"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15.7%/13.0%</a:t>
                      </a:r>
                    </a:p>
                    <a:p>
                      <a:pPr algn="ctr">
                        <a:lnSpc>
                          <a:spcPct val="100000"/>
                        </a:lnSpc>
                        <a:spcAft>
                          <a:spcPts val="0"/>
                        </a:spcAft>
                      </a:pPr>
                      <a:r>
                        <a:rPr lang="en-US" altLang="ja-JP"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H20</a:t>
                      </a:r>
                      <a:r>
                        <a:rPr lang="ja-JP" altLang="en-US"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比</a:t>
                      </a:r>
                      <a:r>
                        <a:rPr lang="ja-JP" altLang="en-US" sz="1050" b="0" kern="100" spc="0" baseline="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 </a:t>
                      </a:r>
                      <a:r>
                        <a:rPr lang="ja-JP" altLang="en-US"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減少率　</a:t>
                      </a:r>
                      <a:r>
                        <a:rPr lang="en-US" altLang="ja-JP"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0.3%</a:t>
                      </a:r>
                    </a:p>
                    <a:p>
                      <a:pPr algn="ctr">
                        <a:lnSpc>
                          <a:spcPct val="100000"/>
                        </a:lnSpc>
                        <a:spcAft>
                          <a:spcPts val="0"/>
                        </a:spcAft>
                      </a:pPr>
                      <a:r>
                        <a:rPr lang="ja-JP" altLang="en-US"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altLang="ja-JP"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R3</a:t>
                      </a:r>
                      <a:r>
                        <a:rPr lang="ja-JP" altLang="en-US"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H20</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比</a:t>
                      </a:r>
                      <a:endParaRPr lang="en-US" alt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spcAft>
                          <a:spcPts val="0"/>
                        </a:spcAft>
                      </a:pP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25%</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以上減少</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extLst>
                  <a:ext uri="{0D108BD9-81ED-4DB2-BD59-A6C34878D82A}">
                    <a16:rowId xmlns:a16="http://schemas.microsoft.com/office/drawing/2014/main" val="1451311182"/>
                  </a:ext>
                </a:extLst>
              </a:tr>
              <a:tr h="659243">
                <a:tc>
                  <a:txBody>
                    <a:bodyPr/>
                    <a:lstStyle/>
                    <a:p>
                      <a:pPr algn="ctr">
                        <a:lnSpc>
                          <a:spcPts val="1100"/>
                        </a:lnSpc>
                      </a:pPr>
                      <a:r>
                        <a:rPr kumimoji="1" lang="en-US" altLang="ja-JP" sz="1050" b="0" spc="0" dirty="0">
                          <a:latin typeface="游ゴシック" panose="020B0400000000000000" pitchFamily="50" charset="-128"/>
                          <a:ea typeface="游ゴシック" panose="020B0400000000000000" pitchFamily="50" charset="-128"/>
                        </a:rPr>
                        <a:t>7</a:t>
                      </a:r>
                      <a:endParaRPr kumimoji="1" lang="ja-JP" altLang="en-US" sz="1050" b="0" spc="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ct val="100000"/>
                        </a:lnSpc>
                        <a:spcAft>
                          <a:spcPts val="0"/>
                        </a:spcAft>
                      </a:pP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糖尿病性腎症による</a:t>
                      </a:r>
                      <a:endParaRPr lang="en-US" alt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年間新規透析導入患者数</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1,162</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人</a:t>
                      </a:r>
                      <a:r>
                        <a:rPr lang="ja-JP" alt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H27</a:t>
                      </a:r>
                      <a:r>
                        <a:rPr lang="ja-JP" alt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altLang="ja-JP"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1,040</a:t>
                      </a:r>
                      <a:r>
                        <a:rPr lang="ja-JP" altLang="en-US"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人（</a:t>
                      </a:r>
                      <a:r>
                        <a:rPr lang="en-US" altLang="ja-JP"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R3</a:t>
                      </a:r>
                      <a:r>
                        <a:rPr lang="ja-JP" altLang="en-US"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1,000</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人未満</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extLst>
                  <a:ext uri="{0D108BD9-81ED-4DB2-BD59-A6C34878D82A}">
                    <a16:rowId xmlns:a16="http://schemas.microsoft.com/office/drawing/2014/main" val="1892448983"/>
                  </a:ext>
                </a:extLst>
              </a:tr>
              <a:tr h="247396">
                <a:tc>
                  <a:txBody>
                    <a:bodyPr/>
                    <a:lstStyle/>
                    <a:p>
                      <a:pPr algn="ctr">
                        <a:lnSpc>
                          <a:spcPts val="1100"/>
                        </a:lnSpc>
                      </a:pPr>
                      <a:r>
                        <a:rPr kumimoji="1" lang="en-US" altLang="ja-JP" sz="1050" b="0" spc="0" dirty="0">
                          <a:latin typeface="游ゴシック" panose="020B0400000000000000" pitchFamily="50" charset="-128"/>
                          <a:ea typeface="游ゴシック" panose="020B0400000000000000" pitchFamily="50" charset="-128"/>
                        </a:rPr>
                        <a:t>8</a:t>
                      </a:r>
                      <a:endParaRPr kumimoji="1" lang="ja-JP" altLang="en-US" sz="1050" b="0" spc="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ct val="100000"/>
                        </a:lnSpc>
                        <a:spcAft>
                          <a:spcPts val="0"/>
                        </a:spcAft>
                      </a:pP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有訴者の割合</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31.75%</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H28</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altLang="ja-JP"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27.07%</a:t>
                      </a:r>
                      <a:r>
                        <a:rPr lang="ja-JP" altLang="en-US"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altLang="ja-JP"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R4</a:t>
                      </a:r>
                      <a:r>
                        <a:rPr lang="ja-JP" altLang="en-US"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p>
                  </a:txBody>
                  <a:tcPr marL="36000" marR="36000" marT="36000" marB="36000" anchor="ctr"/>
                </a:tc>
                <a:tc>
                  <a:txBody>
                    <a:bodyPr/>
                    <a:lstStyle/>
                    <a:p>
                      <a:pPr algn="ctr">
                        <a:lnSpc>
                          <a:spcPct val="100000"/>
                        </a:lnSpc>
                        <a:spcAft>
                          <a:spcPts val="0"/>
                        </a:spcAft>
                      </a:pP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減少</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extLst>
                  <a:ext uri="{0D108BD9-81ED-4DB2-BD59-A6C34878D82A}">
                    <a16:rowId xmlns:a16="http://schemas.microsoft.com/office/drawing/2014/main" val="3262548432"/>
                  </a:ext>
                </a:extLst>
              </a:tr>
            </a:tbl>
          </a:graphicData>
        </a:graphic>
      </p:graphicFrame>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7</a:t>
            </a:fld>
            <a:endParaRPr kumimoji="1" lang="ja-JP" altLang="en-US"/>
          </a:p>
        </p:txBody>
      </p:sp>
      <p:sp>
        <p:nvSpPr>
          <p:cNvPr id="13" name="テキスト ボックス 12"/>
          <p:cNvSpPr txBox="1"/>
          <p:nvPr/>
        </p:nvSpPr>
        <p:spPr>
          <a:xfrm>
            <a:off x="117474" y="837656"/>
            <a:ext cx="2376000" cy="288000"/>
          </a:xfrm>
          <a:prstGeom prst="rect">
            <a:avLst/>
          </a:prstGeom>
          <a:noFill/>
        </p:spPr>
        <p:txBody>
          <a:bodyPr wrap="square" lIns="72000" tIns="72000" rIns="72000" bIns="72000" rtlCol="0" anchor="ctr">
            <a:noAutofit/>
          </a:bodyPr>
          <a:lstStyle/>
          <a:p>
            <a:r>
              <a:rPr lang="en-US" altLang="ja-JP" sz="1200" b="1" dirty="0">
                <a:latin typeface="游ゴシック" panose="020B0400000000000000" pitchFamily="50" charset="-128"/>
                <a:ea typeface="游ゴシック" panose="020B0400000000000000" pitchFamily="50" charset="-128"/>
              </a:rPr>
              <a:t>【</a:t>
            </a:r>
            <a:r>
              <a:rPr lang="ja-JP" altLang="en-US" sz="1200" b="1" dirty="0">
                <a:latin typeface="游ゴシック" panose="020B0400000000000000" pitchFamily="50" charset="-128"/>
                <a:ea typeface="游ゴシック" panose="020B0400000000000000" pitchFamily="50" charset="-128"/>
              </a:rPr>
              <a:t>府民の健康指標</a:t>
            </a:r>
            <a:r>
              <a:rPr lang="en-US" altLang="ja-JP" sz="1200" b="1" dirty="0">
                <a:latin typeface="游ゴシック" panose="020B0400000000000000" pitchFamily="50" charset="-128"/>
                <a:ea typeface="游ゴシック" panose="020B0400000000000000" pitchFamily="50" charset="-128"/>
              </a:rPr>
              <a:t>】</a:t>
            </a:r>
          </a:p>
        </p:txBody>
      </p:sp>
      <p:pic>
        <p:nvPicPr>
          <p:cNvPr id="9" name="図 8"/>
          <p:cNvPicPr>
            <a:picLocks noChangeAspect="1"/>
          </p:cNvPicPr>
          <p:nvPr/>
        </p:nvPicPr>
        <p:blipFill>
          <a:blip r:embed="rId2"/>
          <a:stretch>
            <a:fillRect/>
          </a:stretch>
        </p:blipFill>
        <p:spPr>
          <a:xfrm>
            <a:off x="8582603" y="358877"/>
            <a:ext cx="1100769" cy="360000"/>
          </a:xfrm>
          <a:prstGeom prst="rect">
            <a:avLst/>
          </a:prstGeom>
        </p:spPr>
      </p:pic>
      <p:sp>
        <p:nvSpPr>
          <p:cNvPr id="12" name="テキスト ボックス 11"/>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a:solidFill>
                  <a:schemeClr val="bg1"/>
                </a:solidFill>
                <a:latin typeface="游ゴシック" panose="020B0400000000000000" pitchFamily="50" charset="-128"/>
                <a:ea typeface="游ゴシック" panose="020B0400000000000000" pitchFamily="50" charset="-128"/>
              </a:rPr>
              <a:t>大阪府健康づくり推進条例第</a:t>
            </a:r>
            <a:r>
              <a:rPr lang="en-US" altLang="ja-JP" sz="1100" b="1" dirty="0">
                <a:solidFill>
                  <a:schemeClr val="bg1"/>
                </a:solidFill>
                <a:latin typeface="游ゴシック" panose="020B0400000000000000" pitchFamily="50" charset="-128"/>
                <a:ea typeface="游ゴシック" panose="020B0400000000000000" pitchFamily="50" charset="-128"/>
              </a:rPr>
              <a:t>19</a:t>
            </a:r>
            <a:r>
              <a:rPr lang="ja-JP" altLang="en-US" sz="1100" b="1" dirty="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a:solidFill>
                  <a:schemeClr val="bg1"/>
                </a:solidFill>
                <a:latin typeface="游ゴシック" panose="020B0400000000000000" pitchFamily="50" charset="-128"/>
                <a:ea typeface="游ゴシック" panose="020B0400000000000000" pitchFamily="50" charset="-128"/>
              </a:rPr>
              <a:t>〈</a:t>
            </a:r>
            <a:r>
              <a:rPr lang="ja-JP" altLang="en-US" sz="1100" b="1" dirty="0">
                <a:solidFill>
                  <a:schemeClr val="bg1"/>
                </a:solidFill>
                <a:latin typeface="游ゴシック" panose="020B0400000000000000" pitchFamily="50" charset="-128"/>
                <a:ea typeface="游ゴシック" panose="020B0400000000000000" pitchFamily="50" charset="-128"/>
              </a:rPr>
              <a:t>令和</a:t>
            </a:r>
            <a:r>
              <a:rPr lang="en-US" altLang="ja-JP" sz="1100" b="1" dirty="0">
                <a:solidFill>
                  <a:schemeClr val="bg1"/>
                </a:solidFill>
                <a:latin typeface="游ゴシック" panose="020B0400000000000000" pitchFamily="50" charset="-128"/>
                <a:ea typeface="游ゴシック" panose="020B0400000000000000" pitchFamily="50" charset="-128"/>
              </a:rPr>
              <a:t>5</a:t>
            </a:r>
            <a:r>
              <a:rPr lang="ja-JP" altLang="en-US" sz="1100" b="1" dirty="0">
                <a:solidFill>
                  <a:schemeClr val="bg1"/>
                </a:solidFill>
                <a:latin typeface="游ゴシック" panose="020B0400000000000000" pitchFamily="50" charset="-128"/>
                <a:ea typeface="游ゴシック" panose="020B0400000000000000" pitchFamily="50" charset="-128"/>
              </a:rPr>
              <a:t>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
        <p:nvSpPr>
          <p:cNvPr id="11" name="テキスト ボックス 10">
            <a:extLst>
              <a:ext uri="{FF2B5EF4-FFF2-40B4-BE49-F238E27FC236}">
                <a16:creationId xmlns:a16="http://schemas.microsoft.com/office/drawing/2014/main" id="{C28BB936-A004-4E5A-91BB-D82F18D5C664}"/>
              </a:ext>
            </a:extLst>
          </p:cNvPr>
          <p:cNvSpPr txBox="1"/>
          <p:nvPr/>
        </p:nvSpPr>
        <p:spPr>
          <a:xfrm>
            <a:off x="220953" y="330676"/>
            <a:ext cx="8196426" cy="432000"/>
          </a:xfrm>
          <a:prstGeom prst="rect">
            <a:avLst/>
          </a:prstGeom>
          <a:noFill/>
        </p:spPr>
        <p:txBody>
          <a:bodyPr wrap="square" lIns="72000" tIns="72000" rIns="72000" bIns="72000" rtlCol="0" anchor="t">
            <a:noAutofit/>
          </a:bodyPr>
          <a:lstStyle/>
          <a:p>
            <a:r>
              <a:rPr lang="ja-JP" altLang="en-US" b="1" dirty="0">
                <a:latin typeface="游ゴシック" panose="020B0400000000000000" pitchFamily="50" charset="-128"/>
                <a:ea typeface="游ゴシック" panose="020B0400000000000000" pitchFamily="50" charset="-128"/>
              </a:rPr>
              <a:t>健康増進計画における目標の達成状況（第３次大阪府健康増進計画最終評価）</a:t>
            </a:r>
          </a:p>
        </p:txBody>
      </p:sp>
    </p:spTree>
    <p:extLst>
      <p:ext uri="{BB962C8B-B14F-4D97-AF65-F5344CB8AC3E}">
        <p14:creationId xmlns:p14="http://schemas.microsoft.com/office/powerpoint/2010/main" val="229640834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273000" y="358821"/>
            <a:ext cx="9360000" cy="630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0"/>
              </a:spcAft>
            </a:pPr>
            <a:r>
              <a:rPr lang="en-US" altLang="ja-JP" sz="900" kern="100" dirty="0">
                <a:solidFill>
                  <a:srgbClr val="000000"/>
                </a:solidFill>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alt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9" name="正方形/長方形 8"/>
          <p:cNvSpPr/>
          <p:nvPr/>
        </p:nvSpPr>
        <p:spPr>
          <a:xfrm>
            <a:off x="272999" y="139956"/>
            <a:ext cx="7404392" cy="432000"/>
          </a:xfrm>
          <a:prstGeom prst="rect">
            <a:avLst/>
          </a:prstGeom>
          <a:solidFill>
            <a:srgbClr val="002060"/>
          </a:solidFill>
        </p:spPr>
        <p:txBody>
          <a:bodyPr wrap="square" anchor="ctr">
            <a:sp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latin typeface="游ゴシック" panose="020B0400000000000000" pitchFamily="50" charset="-128"/>
                <a:ea typeface="游ゴシック" panose="020B0400000000000000" pitchFamily="50" charset="-128"/>
              </a:rPr>
              <a:t>（３）</a:t>
            </a:r>
            <a:r>
              <a:rPr lang="ja-JP" altLang="en-US" sz="2000" b="1" dirty="0">
                <a:solidFill>
                  <a:schemeClr val="bg1"/>
                </a:solidFill>
                <a:latin typeface="游ゴシック" panose="020B0400000000000000" pitchFamily="50" charset="-128"/>
                <a:ea typeface="游ゴシック" panose="020B0400000000000000" pitchFamily="50" charset="-128"/>
              </a:rPr>
              <a:t>生産から消費までを通した食育の推進　</a:t>
            </a:r>
            <a:r>
              <a:rPr kumimoji="1" lang="ja-JP" altLang="en-US" b="1" dirty="0">
                <a:solidFill>
                  <a:schemeClr val="bg1"/>
                </a:solidFill>
                <a:latin typeface="游ゴシック" panose="020B0400000000000000" pitchFamily="50" charset="-128"/>
                <a:ea typeface="游ゴシック" panose="020B0400000000000000" pitchFamily="50" charset="-128"/>
              </a:rPr>
              <a:t>計画Ｐ</a:t>
            </a:r>
            <a:r>
              <a:rPr kumimoji="1" lang="en-US" altLang="ja-JP" b="1" dirty="0">
                <a:solidFill>
                  <a:schemeClr val="bg1"/>
                </a:solidFill>
                <a:latin typeface="游ゴシック" panose="020B0400000000000000" pitchFamily="50" charset="-128"/>
                <a:ea typeface="游ゴシック" panose="020B0400000000000000" pitchFamily="50" charset="-128"/>
              </a:rPr>
              <a:t>45</a:t>
            </a:r>
          </a:p>
        </p:txBody>
      </p:sp>
      <p:sp>
        <p:nvSpPr>
          <p:cNvPr id="14" name="正方形/長方形 13"/>
          <p:cNvSpPr/>
          <p:nvPr/>
        </p:nvSpPr>
        <p:spPr>
          <a:xfrm>
            <a:off x="517318" y="971163"/>
            <a:ext cx="8640000" cy="461665"/>
          </a:xfrm>
          <a:prstGeom prst="rect">
            <a:avLst/>
          </a:prstGeom>
        </p:spPr>
        <p:txBody>
          <a:bodyPr wrap="square">
            <a:spAutoFit/>
          </a:bodyPr>
          <a:lstStyle/>
          <a:p>
            <a:pPr marL="139700" indent="-139700" algn="just">
              <a:spcAft>
                <a:spcPts val="0"/>
              </a:spcAft>
            </a:pPr>
            <a:r>
              <a:rPr lang="ja-JP" altLang="ja-JP" sz="1200" b="1" kern="100" dirty="0">
                <a:latin typeface="+mn-ea"/>
                <a:cs typeface="Times New Roman" panose="02020603050405020304" pitchFamily="18" charset="0"/>
              </a:rPr>
              <a:t>▽生産から消費に至る食の循環を意識し、大阪でとれる農林水産物等を積極的に利用するとともに、食品ロスの削減に主体的に取り組み、地域や家庭で受け継がれてきた郷土料理、伝統食材等の食文化を次世代に伝えます。</a:t>
            </a:r>
            <a:endParaRPr lang="ja-JP" altLang="ja-JP" sz="1200" b="1" kern="100" dirty="0">
              <a:effectLst/>
              <a:latin typeface="+mn-ea"/>
              <a:cs typeface="Times New Roman" panose="02020603050405020304" pitchFamily="18" charset="0"/>
            </a:endParaRPr>
          </a:p>
        </p:txBody>
      </p:sp>
      <p:graphicFrame>
        <p:nvGraphicFramePr>
          <p:cNvPr id="15" name="表 14"/>
          <p:cNvGraphicFramePr>
            <a:graphicFrameLocks noGrp="1"/>
          </p:cNvGraphicFramePr>
          <p:nvPr/>
        </p:nvGraphicFramePr>
        <p:xfrm>
          <a:off x="633000" y="1414045"/>
          <a:ext cx="8640000" cy="1766975"/>
        </p:xfrm>
        <a:graphic>
          <a:graphicData uri="http://schemas.openxmlformats.org/drawingml/2006/table">
            <a:tbl>
              <a:tblPr firstRow="1" firstCol="1" bandRow="1"/>
              <a:tblGrid>
                <a:gridCol w="538037">
                  <a:extLst>
                    <a:ext uri="{9D8B030D-6E8A-4147-A177-3AD203B41FA5}">
                      <a16:colId xmlns:a16="http://schemas.microsoft.com/office/drawing/2014/main" val="2164378908"/>
                    </a:ext>
                  </a:extLst>
                </a:gridCol>
                <a:gridCol w="1432816">
                  <a:extLst>
                    <a:ext uri="{9D8B030D-6E8A-4147-A177-3AD203B41FA5}">
                      <a16:colId xmlns:a16="http://schemas.microsoft.com/office/drawing/2014/main" val="792606200"/>
                    </a:ext>
                  </a:extLst>
                </a:gridCol>
                <a:gridCol w="2130310">
                  <a:extLst>
                    <a:ext uri="{9D8B030D-6E8A-4147-A177-3AD203B41FA5}">
                      <a16:colId xmlns:a16="http://schemas.microsoft.com/office/drawing/2014/main" val="1299391930"/>
                    </a:ext>
                  </a:extLst>
                </a:gridCol>
                <a:gridCol w="2229821">
                  <a:extLst>
                    <a:ext uri="{9D8B030D-6E8A-4147-A177-3AD203B41FA5}">
                      <a16:colId xmlns:a16="http://schemas.microsoft.com/office/drawing/2014/main" val="2282382137"/>
                    </a:ext>
                  </a:extLst>
                </a:gridCol>
                <a:gridCol w="2309016">
                  <a:extLst>
                    <a:ext uri="{9D8B030D-6E8A-4147-A177-3AD203B41FA5}">
                      <a16:colId xmlns:a16="http://schemas.microsoft.com/office/drawing/2014/main" val="2361454761"/>
                    </a:ext>
                  </a:extLst>
                </a:gridCol>
              </a:tblGrid>
              <a:tr h="177181">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n-ea"/>
                          <a:ea typeface="+mn-ea"/>
                          <a:cs typeface="+mn-cs"/>
                        </a:rPr>
                        <a:t>ライフステ</a:t>
                      </a:r>
                      <a:r>
                        <a:rPr kumimoji="1" lang="ja-JP" altLang="en-US" sz="1200" b="1"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ー</a:t>
                      </a:r>
                      <a:r>
                        <a:rPr kumimoji="1" lang="ja-JP" altLang="en-US" sz="1200" b="1" i="0" u="none" strike="noStrike" kern="1200" cap="none" spc="0" normalizeH="0" baseline="0" noProof="0" dirty="0">
                          <a:ln>
                            <a:noFill/>
                          </a:ln>
                          <a:solidFill>
                            <a:prstClr val="white"/>
                          </a:solidFill>
                          <a:effectLst/>
                          <a:uLnTx/>
                          <a:uFillTx/>
                          <a:latin typeface="+mn-ea"/>
                          <a:ea typeface="+mn-ea"/>
                          <a:cs typeface="+mn-cs"/>
                        </a:rPr>
                        <a:t>ジに</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n-ea"/>
                          <a:ea typeface="+mn-ea"/>
                          <a:cs typeface="+mn-cs"/>
                        </a:rPr>
                        <a:t>応じた健康行動</a:t>
                      </a:r>
                      <a:endPar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68580" marR="68580" marT="0" marB="0" vert="ea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ts val="1700"/>
                        </a:lnSpc>
                        <a:spcAft>
                          <a:spcPts val="0"/>
                        </a:spcAft>
                      </a:pPr>
                      <a:r>
                        <a:rPr lang="en-US" sz="1200" b="1" kern="100" dirty="0">
                          <a:solidFill>
                            <a:srgbClr val="000000"/>
                          </a:solidFill>
                          <a:effectLst/>
                          <a:latin typeface="+mn-ea"/>
                          <a:ea typeface="+mn-ea"/>
                          <a:cs typeface="Times New Roman" panose="02020603050405020304" pitchFamily="18" charset="0"/>
                        </a:rPr>
                        <a:t> </a:t>
                      </a:r>
                      <a:r>
                        <a:rPr lang="ja-JP" altLang="en-US" sz="1200" b="1" kern="100" dirty="0">
                          <a:solidFill>
                            <a:srgbClr val="000000"/>
                          </a:solidFill>
                          <a:effectLst/>
                          <a:latin typeface="+mn-ea"/>
                          <a:ea typeface="+mn-ea"/>
                          <a:cs typeface="Times New Roman" panose="02020603050405020304" pitchFamily="18" charset="0"/>
                        </a:rPr>
                        <a:t>項目</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110490" indent="-110490"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地産地消</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86360" indent="-86360"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食品ロス</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133350" indent="-133350"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食文化</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441604021"/>
                  </a:ext>
                </a:extLst>
              </a:tr>
              <a:tr h="411181">
                <a:tc vMerge="1">
                  <a:txBody>
                    <a:bodyPr/>
                    <a:lstStyle/>
                    <a:p>
                      <a:pPr algn="ctr">
                        <a:lnSpc>
                          <a:spcPts val="1700"/>
                        </a:lnSpc>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乳幼児期～学齢期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lnSpc>
                          <a:spcPts val="1400"/>
                        </a:lnSpc>
                        <a:spcAft>
                          <a:spcPts val="0"/>
                        </a:spcAft>
                      </a:pPr>
                      <a:r>
                        <a:rPr lang="ja-JP" sz="1200" b="1" kern="100" spc="-10" dirty="0">
                          <a:solidFill>
                            <a:srgbClr val="000000"/>
                          </a:solidFill>
                          <a:effectLst/>
                          <a:latin typeface="+mn-ea"/>
                          <a:ea typeface="+mn-ea"/>
                          <a:cs typeface="Times New Roman" panose="02020603050405020304" pitchFamily="18" charset="0"/>
                        </a:rPr>
                        <a:t>大阪産</a:t>
                      </a:r>
                      <a:r>
                        <a:rPr lang="en-US" altLang="ja-JP" sz="1200" b="1" kern="100" spc="-10" dirty="0">
                          <a:solidFill>
                            <a:srgbClr val="000000"/>
                          </a:solidFill>
                          <a:effectLst/>
                          <a:latin typeface="+mn-ea"/>
                          <a:ea typeface="+mn-ea"/>
                          <a:cs typeface="Times New Roman" panose="02020603050405020304" pitchFamily="18" charset="0"/>
                        </a:rPr>
                        <a:t>(</a:t>
                      </a:r>
                      <a:r>
                        <a:rPr lang="ja-JP" sz="1200" b="1" kern="100" spc="-10" dirty="0">
                          <a:solidFill>
                            <a:srgbClr val="000000"/>
                          </a:solidFill>
                          <a:effectLst/>
                          <a:latin typeface="+mn-ea"/>
                          <a:ea typeface="+mn-ea"/>
                          <a:cs typeface="Times New Roman" panose="02020603050405020304" pitchFamily="18" charset="0"/>
                        </a:rPr>
                        <a:t>もん</a:t>
                      </a:r>
                      <a:r>
                        <a:rPr lang="en-US" altLang="ja-JP" sz="1200" b="1" kern="100" spc="-10" dirty="0">
                          <a:solidFill>
                            <a:srgbClr val="000000"/>
                          </a:solidFill>
                          <a:effectLst/>
                          <a:latin typeface="+mn-ea"/>
                          <a:ea typeface="+mn-ea"/>
                          <a:cs typeface="Times New Roman" panose="02020603050405020304" pitchFamily="18" charset="0"/>
                        </a:rPr>
                        <a:t>)</a:t>
                      </a:r>
                      <a:r>
                        <a:rPr lang="ja-JP" sz="1200" b="1" kern="100" spc="-10" dirty="0">
                          <a:solidFill>
                            <a:srgbClr val="000000"/>
                          </a:solidFill>
                          <a:effectLst/>
                          <a:latin typeface="+mn-ea"/>
                          <a:ea typeface="+mn-ea"/>
                          <a:cs typeface="Times New Roman" panose="02020603050405020304" pitchFamily="18" charset="0"/>
                        </a:rPr>
                        <a:t>について</a:t>
                      </a:r>
                      <a:endParaRPr lang="en-US" altLang="ja-JP" sz="1200" b="1" kern="100" spc="-10" dirty="0">
                        <a:solidFill>
                          <a:srgbClr val="000000"/>
                        </a:solidFill>
                        <a:effectLst/>
                        <a:latin typeface="+mn-ea"/>
                        <a:ea typeface="+mn-ea"/>
                        <a:cs typeface="Times New Roman" panose="02020603050405020304" pitchFamily="18" charset="0"/>
                      </a:endParaRPr>
                    </a:p>
                    <a:p>
                      <a:pPr algn="l">
                        <a:lnSpc>
                          <a:spcPts val="1400"/>
                        </a:lnSpc>
                        <a:spcAft>
                          <a:spcPts val="0"/>
                        </a:spcAft>
                      </a:pPr>
                      <a:r>
                        <a:rPr lang="ja-JP" sz="1200" b="1" kern="100" spc="-10" dirty="0">
                          <a:solidFill>
                            <a:srgbClr val="000000"/>
                          </a:solidFill>
                          <a:effectLst/>
                          <a:latin typeface="+mn-ea"/>
                          <a:ea typeface="+mn-ea"/>
                          <a:cs typeface="Times New Roman" panose="02020603050405020304" pitchFamily="18" charset="0"/>
                        </a:rPr>
                        <a:t>学びます。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a:lnSpc>
                          <a:spcPts val="1400"/>
                        </a:lnSpc>
                        <a:spcAft>
                          <a:spcPts val="0"/>
                        </a:spcAft>
                      </a:pPr>
                      <a:r>
                        <a:rPr lang="ja-JP" sz="1200" b="1" kern="100" spc="-20" dirty="0">
                          <a:effectLst/>
                          <a:latin typeface="+mn-ea"/>
                          <a:ea typeface="+mn-ea"/>
                          <a:cs typeface="Times New Roman" panose="02020603050405020304" pitchFamily="18" charset="0"/>
                        </a:rPr>
                        <a:t>食べ物を大切にする感謝の心を学びます。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a:lnSpc>
                          <a:spcPts val="1400"/>
                        </a:lnSpc>
                        <a:spcAft>
                          <a:spcPts val="0"/>
                        </a:spcAft>
                      </a:pPr>
                      <a:r>
                        <a:rPr lang="ja-JP" sz="1200" b="1" kern="100" spc="-20" dirty="0">
                          <a:solidFill>
                            <a:srgbClr val="000000"/>
                          </a:solidFill>
                          <a:effectLst/>
                          <a:latin typeface="+mn-ea"/>
                          <a:ea typeface="+mn-ea"/>
                          <a:cs typeface="Times New Roman" panose="02020603050405020304" pitchFamily="18" charset="0"/>
                        </a:rPr>
                        <a:t>地域や家庭で受け継がれてきた食文化を学びます。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479091187"/>
                  </a:ext>
                </a:extLst>
              </a:tr>
              <a:tr h="466221">
                <a:tc vMerge="1">
                  <a:txBody>
                    <a:bodyPr/>
                    <a:lstStyle/>
                    <a:p>
                      <a:pPr algn="ctr">
                        <a:lnSpc>
                          <a:spcPts val="1700"/>
                        </a:lnSpc>
                        <a:spcAft>
                          <a:spcPts val="0"/>
                        </a:spcAft>
                      </a:pP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ctr">
                        <a:lnSpc>
                          <a:spcPts val="1700"/>
                        </a:lnSpc>
                        <a:spcAft>
                          <a:spcPts val="0"/>
                        </a:spcAft>
                      </a:pPr>
                      <a:r>
                        <a:rPr lang="ja-JP" sz="1200" b="1" kern="100" dirty="0">
                          <a:effectLst/>
                          <a:latin typeface="+mn-ea"/>
                          <a:ea typeface="+mn-ea"/>
                          <a:cs typeface="Times New Roman" panose="02020603050405020304" pitchFamily="18" charset="0"/>
                        </a:rPr>
                        <a:t>青年期～成人期</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pPr algn="l">
                        <a:lnSpc>
                          <a:spcPts val="1400"/>
                        </a:lnSpc>
                        <a:spcAft>
                          <a:spcPts val="0"/>
                        </a:spcAft>
                      </a:pPr>
                      <a:r>
                        <a:rPr lang="ja-JP" sz="1200" b="1" kern="100" spc="-10" dirty="0">
                          <a:solidFill>
                            <a:srgbClr val="000000"/>
                          </a:solidFill>
                          <a:effectLst/>
                          <a:latin typeface="+mn-ea"/>
                          <a:ea typeface="+mn-ea"/>
                          <a:cs typeface="Times New Roman" panose="02020603050405020304" pitchFamily="18" charset="0"/>
                        </a:rPr>
                        <a:t>大阪産</a:t>
                      </a:r>
                      <a:r>
                        <a:rPr lang="en-US" altLang="ja-JP" sz="1200" b="1" kern="100" spc="-10" dirty="0">
                          <a:solidFill>
                            <a:srgbClr val="000000"/>
                          </a:solidFill>
                          <a:effectLst/>
                          <a:latin typeface="+mn-ea"/>
                          <a:ea typeface="+mn-ea"/>
                          <a:cs typeface="Times New Roman" panose="02020603050405020304" pitchFamily="18" charset="0"/>
                        </a:rPr>
                        <a:t>(</a:t>
                      </a:r>
                      <a:r>
                        <a:rPr lang="ja-JP" sz="1200" b="1" kern="100" spc="-10" dirty="0">
                          <a:solidFill>
                            <a:srgbClr val="000000"/>
                          </a:solidFill>
                          <a:effectLst/>
                          <a:latin typeface="+mn-ea"/>
                          <a:ea typeface="+mn-ea"/>
                          <a:cs typeface="Times New Roman" panose="02020603050405020304" pitchFamily="18" charset="0"/>
                        </a:rPr>
                        <a:t>もん</a:t>
                      </a:r>
                      <a:r>
                        <a:rPr lang="en-US" altLang="ja-JP" sz="1200" b="1" kern="100" spc="-10" dirty="0">
                          <a:solidFill>
                            <a:srgbClr val="000000"/>
                          </a:solidFill>
                          <a:effectLst/>
                          <a:latin typeface="+mn-ea"/>
                          <a:ea typeface="+mn-ea"/>
                          <a:cs typeface="Times New Roman" panose="02020603050405020304" pitchFamily="18" charset="0"/>
                        </a:rPr>
                        <a:t>)</a:t>
                      </a:r>
                      <a:r>
                        <a:rPr lang="ja-JP" sz="1200" b="1" kern="100" spc="-10" dirty="0">
                          <a:solidFill>
                            <a:srgbClr val="000000"/>
                          </a:solidFill>
                          <a:effectLst/>
                          <a:latin typeface="+mn-ea"/>
                          <a:ea typeface="+mn-ea"/>
                          <a:cs typeface="Times New Roman" panose="02020603050405020304" pitchFamily="18" charset="0"/>
                        </a:rPr>
                        <a:t>に触れる機会に参加し、積極的に利用します。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3">
                  <a:txBody>
                    <a:bodyPr/>
                    <a:lstStyle/>
                    <a:p>
                      <a:pPr algn="l">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食品ロスの現状や削減の必要性について認識を深め、食品ロスの削減に主体的に取り組みます。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l">
                        <a:lnSpc>
                          <a:spcPts val="1400"/>
                        </a:lnSpc>
                        <a:spcAft>
                          <a:spcPts val="0"/>
                        </a:spcAft>
                      </a:pPr>
                      <a:r>
                        <a:rPr lang="ja-JP" sz="1200" b="1" kern="100" spc="-20" dirty="0">
                          <a:solidFill>
                            <a:srgbClr val="000000"/>
                          </a:solidFill>
                          <a:effectLst/>
                          <a:latin typeface="+mn-ea"/>
                          <a:ea typeface="+mn-ea"/>
                          <a:cs typeface="Times New Roman" panose="02020603050405020304" pitchFamily="18" charset="0"/>
                        </a:rPr>
                        <a:t>地域や家庭で受け継がれてきた食文化に関心を持ち、日々の食事に取り入れるよう心がけます。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875542048"/>
                  </a:ext>
                </a:extLst>
              </a:tr>
              <a:tr h="100978">
                <a:tc vMerge="1">
                  <a:txBody>
                    <a:bodyPr/>
                    <a:lstStyle/>
                    <a:p>
                      <a:pPr algn="ctr">
                        <a:lnSpc>
                          <a:spcPts val="1700"/>
                        </a:lnSpc>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rowSpan="2">
                  <a:txBody>
                    <a:bodyPr/>
                    <a:lstStyle/>
                    <a:p>
                      <a:pPr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高齢期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82816565"/>
                  </a:ext>
                </a:extLst>
              </a:tr>
              <a:tr h="584252">
                <a:tc vMerge="1">
                  <a:txBody>
                    <a:bodyPr/>
                    <a:lstStyle/>
                    <a:p>
                      <a:endParaRPr kumimoji="1" lang="ja-JP" altLang="en-US"/>
                    </a:p>
                  </a:txBody>
                  <a:tcPr/>
                </a:tc>
                <a:tc vMerge="1">
                  <a:txBody>
                    <a:bodyPr/>
                    <a:lstStyle/>
                    <a:p>
                      <a:pPr algn="ctr">
                        <a:lnSpc>
                          <a:spcPts val="1700"/>
                        </a:lnSpc>
                        <a:spcAft>
                          <a:spcPts val="0"/>
                        </a:spcAft>
                      </a:pP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vMerge="1">
                  <a:txBody>
                    <a:bodyPr/>
                    <a:lstStyle/>
                    <a:p>
                      <a:endParaRPr kumimoji="1" lang="ja-JP" altLang="en-US"/>
                    </a:p>
                  </a:txBody>
                  <a:tcPr/>
                </a:tc>
                <a:tc vMerge="1">
                  <a:txBody>
                    <a:bodyPr/>
                    <a:lstStyle/>
                    <a:p>
                      <a:endParaRPr kumimoji="1" lang="ja-JP" altLang="en-US"/>
                    </a:p>
                  </a:txBody>
                  <a:tcPr/>
                </a:tc>
                <a:tc>
                  <a:txBody>
                    <a:bodyPr/>
                    <a:lstStyle/>
                    <a:p>
                      <a:pPr algn="l">
                        <a:lnSpc>
                          <a:spcPts val="1400"/>
                        </a:lnSpc>
                        <a:spcAft>
                          <a:spcPts val="0"/>
                        </a:spcAft>
                      </a:pPr>
                      <a:r>
                        <a:rPr lang="ja-JP" sz="1200" b="1" kern="100" spc="-20" dirty="0">
                          <a:solidFill>
                            <a:srgbClr val="000000"/>
                          </a:solidFill>
                          <a:effectLst/>
                          <a:latin typeface="+mn-ea"/>
                          <a:ea typeface="+mn-ea"/>
                          <a:cs typeface="Times New Roman" panose="02020603050405020304" pitchFamily="18" charset="0"/>
                        </a:rPr>
                        <a:t>地域や家庭で受け継がれてきた食文化や食に対する感謝の気持ちの大切さを次世代に伝えます。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119084793"/>
                  </a:ext>
                </a:extLst>
              </a:tr>
            </a:tbl>
          </a:graphicData>
        </a:graphic>
      </p:graphicFrame>
      <p:sp>
        <p:nvSpPr>
          <p:cNvPr id="16" name="正方形/長方形 15"/>
          <p:cNvSpPr/>
          <p:nvPr/>
        </p:nvSpPr>
        <p:spPr>
          <a:xfrm>
            <a:off x="281772" y="722265"/>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sp>
        <p:nvSpPr>
          <p:cNvPr id="12" name="Rectangle 1"/>
          <p:cNvSpPr>
            <a:spLocks noChangeArrowheads="1"/>
          </p:cNvSpPr>
          <p:nvPr/>
        </p:nvSpPr>
        <p:spPr bwMode="auto">
          <a:xfrm>
            <a:off x="281772" y="3216416"/>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n-ea"/>
                <a:cs typeface="Times New Roman" panose="02020603050405020304" pitchFamily="18" charset="0"/>
              </a:rPr>
              <a:t>【</a:t>
            </a:r>
            <a:r>
              <a:rPr kumimoji="0" lang="ja-JP" altLang="en-US" sz="1600" b="1" i="0" u="none" strike="noStrike" cap="none" normalizeH="0" baseline="0" dirty="0">
                <a:ln>
                  <a:noFill/>
                </a:ln>
                <a:solidFill>
                  <a:schemeClr val="tx1"/>
                </a:solidFill>
                <a:effectLst/>
                <a:latin typeface="+mn-ea"/>
                <a:cs typeface="Times New Roman" panose="02020603050405020304" pitchFamily="18" charset="0"/>
              </a:rPr>
              <a:t>取組みの目標</a:t>
            </a:r>
            <a:r>
              <a:rPr kumimoji="0" lang="en-US" altLang="ja-JP" sz="1600" b="1" i="0" u="none" strike="noStrike" cap="none" normalizeH="0" baseline="0" dirty="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n-ea"/>
            </a:endParaRPr>
          </a:p>
        </p:txBody>
      </p:sp>
      <p:graphicFrame>
        <p:nvGraphicFramePr>
          <p:cNvPr id="13" name="表 12"/>
          <p:cNvGraphicFramePr>
            <a:graphicFrameLocks noGrp="1"/>
          </p:cNvGraphicFramePr>
          <p:nvPr/>
        </p:nvGraphicFramePr>
        <p:xfrm>
          <a:off x="633000" y="3502670"/>
          <a:ext cx="8639998" cy="1343494"/>
        </p:xfrm>
        <a:graphic>
          <a:graphicData uri="http://schemas.openxmlformats.org/drawingml/2006/table">
            <a:tbl>
              <a:tblPr firstRow="1" firstCol="1" bandRow="1">
                <a:tableStyleId>{5C22544A-7EE6-4342-B048-85BDC9FD1C3A}</a:tableStyleId>
              </a:tblPr>
              <a:tblGrid>
                <a:gridCol w="260521">
                  <a:extLst>
                    <a:ext uri="{9D8B030D-6E8A-4147-A177-3AD203B41FA5}">
                      <a16:colId xmlns:a16="http://schemas.microsoft.com/office/drawing/2014/main" val="20000"/>
                    </a:ext>
                  </a:extLst>
                </a:gridCol>
                <a:gridCol w="3383544">
                  <a:extLst>
                    <a:ext uri="{9D8B030D-6E8A-4147-A177-3AD203B41FA5}">
                      <a16:colId xmlns:a16="http://schemas.microsoft.com/office/drawing/2014/main" val="20001"/>
                    </a:ext>
                  </a:extLst>
                </a:gridCol>
                <a:gridCol w="1665311">
                  <a:extLst>
                    <a:ext uri="{9D8B030D-6E8A-4147-A177-3AD203B41FA5}">
                      <a16:colId xmlns:a16="http://schemas.microsoft.com/office/drawing/2014/main" val="20003"/>
                    </a:ext>
                  </a:extLst>
                </a:gridCol>
                <a:gridCol w="1665311">
                  <a:extLst>
                    <a:ext uri="{9D8B030D-6E8A-4147-A177-3AD203B41FA5}">
                      <a16:colId xmlns:a16="http://schemas.microsoft.com/office/drawing/2014/main" val="2204503950"/>
                    </a:ext>
                  </a:extLst>
                </a:gridCol>
                <a:gridCol w="1665311">
                  <a:extLst>
                    <a:ext uri="{9D8B030D-6E8A-4147-A177-3AD203B41FA5}">
                      <a16:colId xmlns:a16="http://schemas.microsoft.com/office/drawing/2014/main" val="20004"/>
                    </a:ext>
                  </a:extLst>
                </a:gridCol>
              </a:tblGrid>
              <a:tr h="104747">
                <a:tc>
                  <a:txBody>
                    <a:bodyPr/>
                    <a:lstStyle/>
                    <a:p>
                      <a:pPr algn="ctr" fontAlgn="auto">
                        <a:lnSpc>
                          <a:spcPct val="100000"/>
                        </a:lnSpc>
                        <a:spcAft>
                          <a:spcPts val="0"/>
                        </a:spcAft>
                      </a:pPr>
                      <a:r>
                        <a:rPr lang="en-US" sz="1400" b="0" dirty="0">
                          <a:effectLst/>
                          <a:latin typeface="Meiryo UI" panose="020B0604030504040204" pitchFamily="50" charset="-128"/>
                          <a:ea typeface="Meiryo UI" panose="020B0604030504040204" pitchFamily="50" charset="-128"/>
                        </a:rPr>
                        <a:t> </a:t>
                      </a:r>
                      <a:endParaRPr lang="ja-JP" sz="1400" b="0" dirty="0">
                        <a:solidFill>
                          <a:srgbClr val="000000"/>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ja-JP" sz="1200" b="1" dirty="0">
                          <a:effectLst/>
                          <a:latin typeface="+mn-ea"/>
                          <a:ea typeface="+mn-ea"/>
                        </a:rPr>
                        <a:t>個別目標</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ja-JP" altLang="en-US" sz="1200" b="1" dirty="0">
                          <a:effectLst/>
                          <a:latin typeface="+mn-ea"/>
                          <a:ea typeface="+mn-ea"/>
                        </a:rPr>
                        <a:t>計画策定時</a:t>
                      </a:r>
                      <a:r>
                        <a:rPr lang="ja-JP" sz="1200" b="1" dirty="0">
                          <a:effectLst/>
                          <a:latin typeface="+mn-ea"/>
                          <a:ea typeface="+mn-ea"/>
                        </a:rPr>
                        <a:t>の状況</a:t>
                      </a:r>
                      <a:endParaRPr lang="en-US" altLang="ja-JP" sz="1200" b="1" dirty="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200" b="1" dirty="0">
                          <a:effectLst/>
                          <a:latin typeface="+mn-ea"/>
                          <a:ea typeface="+mn-ea"/>
                        </a:rPr>
                        <a:t>現在の状況</a:t>
                      </a:r>
                      <a:endParaRPr lang="en-US" altLang="ja-JP" sz="1200" b="1" dirty="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en-US" sz="1200" b="1" dirty="0">
                          <a:effectLst/>
                          <a:latin typeface="+mn-ea"/>
                          <a:ea typeface="+mn-ea"/>
                        </a:rPr>
                        <a:t>2023</a:t>
                      </a:r>
                      <a:r>
                        <a:rPr lang="ja-JP" sz="1200" b="1" dirty="0">
                          <a:effectLst/>
                          <a:latin typeface="+mn-ea"/>
                          <a:ea typeface="+mn-ea"/>
                        </a:rPr>
                        <a:t>年度の目標</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540000">
                <a:tc>
                  <a:txBody>
                    <a:bodyPr/>
                    <a:lstStyle/>
                    <a:p>
                      <a:pPr algn="ctr" fontAlgn="auto">
                        <a:lnSpc>
                          <a:spcPct val="100000"/>
                        </a:lnSpc>
                        <a:spcAft>
                          <a:spcPts val="0"/>
                        </a:spcAft>
                      </a:pPr>
                      <a:r>
                        <a:rPr lang="ja-JP" sz="1400" b="0" dirty="0">
                          <a:effectLst/>
                          <a:latin typeface="Meiryo UI" panose="020B0604030504040204" pitchFamily="50" charset="-128"/>
                          <a:ea typeface="Meiryo UI" panose="020B0604030504040204" pitchFamily="50" charset="-128"/>
                        </a:rPr>
                        <a:t>１</a:t>
                      </a:r>
                      <a:endParaRPr lang="ja-JP" sz="1400" b="0" dirty="0">
                        <a:solidFill>
                          <a:srgbClr val="000000"/>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ct val="100000"/>
                        </a:lnSpc>
                        <a:spcAft>
                          <a:spcPts val="0"/>
                        </a:spcAft>
                      </a:pPr>
                      <a:r>
                        <a:rPr lang="ja-JP" altLang="en-US" sz="1200" b="1" dirty="0">
                          <a:solidFill>
                            <a:srgbClr val="000000"/>
                          </a:solidFill>
                          <a:effectLst/>
                          <a:latin typeface="+mn-ea"/>
                          <a:ea typeface="+mn-ea"/>
                          <a:cs typeface="HG丸ｺﾞｼｯｸM-PRO"/>
                        </a:rPr>
                        <a:t>大阪産</a:t>
                      </a:r>
                      <a:r>
                        <a:rPr lang="en-US" altLang="ja-JP" sz="1200" b="1" dirty="0">
                          <a:solidFill>
                            <a:srgbClr val="000000"/>
                          </a:solidFill>
                          <a:effectLst/>
                          <a:latin typeface="+mn-ea"/>
                          <a:ea typeface="+mn-ea"/>
                          <a:cs typeface="HG丸ｺﾞｼｯｸM-PRO"/>
                        </a:rPr>
                        <a:t>(</a:t>
                      </a:r>
                      <a:r>
                        <a:rPr lang="ja-JP" altLang="en-US" sz="1200" b="1" dirty="0">
                          <a:solidFill>
                            <a:srgbClr val="000000"/>
                          </a:solidFill>
                          <a:effectLst/>
                          <a:latin typeface="+mn-ea"/>
                          <a:ea typeface="+mn-ea"/>
                          <a:cs typeface="HG丸ｺﾞｼｯｸM-PRO"/>
                        </a:rPr>
                        <a:t>もん</a:t>
                      </a:r>
                      <a:r>
                        <a:rPr lang="en-US" altLang="ja-JP" sz="1200" b="1" dirty="0">
                          <a:solidFill>
                            <a:srgbClr val="000000"/>
                          </a:solidFill>
                          <a:effectLst/>
                          <a:latin typeface="+mn-ea"/>
                          <a:ea typeface="+mn-ea"/>
                          <a:cs typeface="HG丸ｺﾞｼｯｸM-PRO"/>
                        </a:rPr>
                        <a:t>)</a:t>
                      </a:r>
                      <a:r>
                        <a:rPr lang="ja-JP" altLang="en-US" sz="1200" b="1" dirty="0">
                          <a:solidFill>
                            <a:srgbClr val="000000"/>
                          </a:solidFill>
                          <a:effectLst/>
                          <a:latin typeface="+mn-ea"/>
                          <a:ea typeface="+mn-ea"/>
                          <a:cs typeface="HG丸ｺﾞｼｯｸM-PRO"/>
                        </a:rPr>
                        <a:t>を購入できる販売店や</a:t>
                      </a:r>
                      <a:endParaRPr lang="en-US" altLang="ja-JP" sz="1200" b="1" dirty="0">
                        <a:solidFill>
                          <a:srgbClr val="000000"/>
                        </a:solidFill>
                        <a:effectLst/>
                        <a:latin typeface="+mn-ea"/>
                        <a:ea typeface="+mn-ea"/>
                        <a:cs typeface="HG丸ｺﾞｼｯｸM-PRO"/>
                      </a:endParaRPr>
                    </a:p>
                    <a:p>
                      <a:pPr algn="l" fontAlgn="auto">
                        <a:lnSpc>
                          <a:spcPct val="100000"/>
                        </a:lnSpc>
                        <a:spcAft>
                          <a:spcPts val="0"/>
                        </a:spcAft>
                      </a:pPr>
                      <a:r>
                        <a:rPr lang="ja-JP" altLang="en-US" sz="1200" b="1" dirty="0">
                          <a:solidFill>
                            <a:srgbClr val="000000"/>
                          </a:solidFill>
                          <a:effectLst/>
                          <a:latin typeface="+mn-ea"/>
                          <a:ea typeface="+mn-ea"/>
                          <a:cs typeface="HG丸ｺﾞｼｯｸM-PRO"/>
                        </a:rPr>
                        <a:t>料理店の増加（大阪産</a:t>
                      </a:r>
                      <a:r>
                        <a:rPr lang="en-US" altLang="ja-JP" sz="1200" b="1" dirty="0">
                          <a:solidFill>
                            <a:srgbClr val="000000"/>
                          </a:solidFill>
                          <a:effectLst/>
                          <a:latin typeface="+mn-ea"/>
                          <a:ea typeface="+mn-ea"/>
                          <a:cs typeface="HG丸ｺﾞｼｯｸM-PRO"/>
                        </a:rPr>
                        <a:t>(</a:t>
                      </a:r>
                      <a:r>
                        <a:rPr lang="ja-JP" altLang="en-US" sz="1200" b="1" dirty="0">
                          <a:solidFill>
                            <a:srgbClr val="000000"/>
                          </a:solidFill>
                          <a:effectLst/>
                          <a:latin typeface="+mn-ea"/>
                          <a:ea typeface="+mn-ea"/>
                          <a:cs typeface="HG丸ｺﾞｼｯｸM-PRO"/>
                        </a:rPr>
                        <a:t>もん</a:t>
                      </a:r>
                      <a:r>
                        <a:rPr lang="en-US" altLang="ja-JP" sz="1200" b="1" dirty="0">
                          <a:solidFill>
                            <a:srgbClr val="000000"/>
                          </a:solidFill>
                          <a:effectLst/>
                          <a:latin typeface="+mn-ea"/>
                          <a:ea typeface="+mn-ea"/>
                          <a:cs typeface="HG丸ｺﾞｼｯｸM-PRO"/>
                        </a:rPr>
                        <a:t>)</a:t>
                      </a:r>
                      <a:r>
                        <a:rPr lang="ja-JP" altLang="en-US" sz="1200" b="1" dirty="0">
                          <a:solidFill>
                            <a:srgbClr val="000000"/>
                          </a:solidFill>
                          <a:effectLst/>
                          <a:latin typeface="+mn-ea"/>
                          <a:ea typeface="+mn-ea"/>
                          <a:cs typeface="HG丸ｺﾞｼｯｸM-PRO"/>
                        </a:rPr>
                        <a:t>ロゴマーク</a:t>
                      </a:r>
                      <a:endParaRPr lang="en-US" altLang="ja-JP" sz="1200" b="1" dirty="0">
                        <a:solidFill>
                          <a:srgbClr val="000000"/>
                        </a:solidFill>
                        <a:effectLst/>
                        <a:latin typeface="+mn-ea"/>
                        <a:ea typeface="+mn-ea"/>
                        <a:cs typeface="HG丸ｺﾞｼｯｸM-PRO"/>
                      </a:endParaRPr>
                    </a:p>
                    <a:p>
                      <a:pPr algn="l" fontAlgn="auto">
                        <a:lnSpc>
                          <a:spcPct val="100000"/>
                        </a:lnSpc>
                        <a:spcAft>
                          <a:spcPts val="0"/>
                        </a:spcAft>
                      </a:pPr>
                      <a:r>
                        <a:rPr lang="ja-JP" altLang="en-US" sz="1200" b="1" dirty="0">
                          <a:solidFill>
                            <a:srgbClr val="000000"/>
                          </a:solidFill>
                          <a:effectLst/>
                          <a:latin typeface="+mn-ea"/>
                          <a:ea typeface="+mn-ea"/>
                          <a:cs typeface="HG丸ｺﾞｼｯｸM-PRO"/>
                        </a:rPr>
                        <a:t>使用許可件数）</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a:effectLst/>
                          <a:latin typeface="+mn-ea"/>
                          <a:ea typeface="+mn-ea"/>
                        </a:rPr>
                        <a:t>385</a:t>
                      </a:r>
                      <a:r>
                        <a:rPr lang="ja-JP" altLang="en-US" sz="1200" b="1" dirty="0">
                          <a:effectLst/>
                          <a:latin typeface="+mn-ea"/>
                          <a:ea typeface="+mn-ea"/>
                        </a:rPr>
                        <a:t>件</a:t>
                      </a:r>
                      <a:r>
                        <a:rPr lang="ja-JP" altLang="en-US" sz="1200" b="1" dirty="0">
                          <a:solidFill>
                            <a:srgbClr val="000000"/>
                          </a:solidFill>
                          <a:effectLst/>
                          <a:latin typeface="+mn-ea"/>
                          <a:ea typeface="+mn-ea"/>
                          <a:cs typeface="HG丸ｺﾞｼｯｸM-PRO"/>
                        </a:rPr>
                        <a:t>（</a:t>
                      </a:r>
                      <a:r>
                        <a:rPr lang="en-US" altLang="ja-JP" sz="1200" b="1" dirty="0">
                          <a:solidFill>
                            <a:srgbClr val="000000"/>
                          </a:solidFill>
                          <a:effectLst/>
                          <a:latin typeface="+mn-ea"/>
                          <a:ea typeface="+mn-ea"/>
                          <a:cs typeface="HG丸ｺﾞｼｯｸM-PRO"/>
                        </a:rPr>
                        <a:t>H28</a:t>
                      </a:r>
                      <a:r>
                        <a:rPr lang="ja-JP" altLang="en-US" sz="1200" b="1" dirty="0">
                          <a:solidFill>
                            <a:srgbClr val="000000"/>
                          </a:solidFill>
                          <a:effectLst/>
                          <a:latin typeface="+mn-ea"/>
                          <a:ea typeface="+mn-ea"/>
                          <a:cs typeface="HG丸ｺﾞｼｯｸM-PRO"/>
                        </a:rPr>
                        <a:t>）</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a:solidFill>
                            <a:schemeClr val="tx1"/>
                          </a:solidFill>
                          <a:effectLst/>
                          <a:latin typeface="+mn-ea"/>
                          <a:ea typeface="+mn-ea"/>
                          <a:cs typeface="HG丸ｺﾞｼｯｸM-PRO"/>
                        </a:rPr>
                        <a:t>667</a:t>
                      </a:r>
                      <a:r>
                        <a:rPr lang="ja-JP" altLang="en-US" sz="1200" b="1" dirty="0">
                          <a:solidFill>
                            <a:schemeClr val="tx1"/>
                          </a:solidFill>
                          <a:effectLst/>
                          <a:latin typeface="+mn-ea"/>
                          <a:ea typeface="+mn-ea"/>
                          <a:cs typeface="HG丸ｺﾞｼｯｸM-PRO"/>
                        </a:rPr>
                        <a:t>件（</a:t>
                      </a:r>
                      <a:r>
                        <a:rPr lang="en-US" altLang="ja-JP" sz="1200" b="1" dirty="0">
                          <a:solidFill>
                            <a:schemeClr val="tx1"/>
                          </a:solidFill>
                          <a:effectLst/>
                          <a:latin typeface="+mn-ea"/>
                          <a:ea typeface="+mn-ea"/>
                          <a:cs typeface="HG丸ｺﾞｼｯｸM-PRO"/>
                        </a:rPr>
                        <a:t>R4</a:t>
                      </a:r>
                      <a:r>
                        <a:rPr lang="ja-JP" altLang="en-US" sz="1200" b="1" dirty="0">
                          <a:solidFill>
                            <a:schemeClr val="tx1"/>
                          </a:solidFill>
                          <a:effectLst/>
                          <a:latin typeface="+mn-ea"/>
                          <a:ea typeface="+mn-ea"/>
                          <a:cs typeface="HG丸ｺﾞｼｯｸM-PRO"/>
                        </a:rPr>
                        <a:t>）</a:t>
                      </a:r>
                      <a:endParaRPr lang="en-US" altLang="ja-JP" sz="9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a:solidFill>
                            <a:schemeClr val="tx1"/>
                          </a:solidFill>
                          <a:effectLst/>
                          <a:latin typeface="+mn-ea"/>
                          <a:ea typeface="+mn-ea"/>
                          <a:cs typeface="HG丸ｺﾞｼｯｸM-PRO"/>
                        </a:rPr>
                        <a:t>530</a:t>
                      </a:r>
                      <a:r>
                        <a:rPr lang="ja-JP" altLang="en-US" sz="1200" b="1" dirty="0">
                          <a:solidFill>
                            <a:schemeClr val="tx1"/>
                          </a:solidFill>
                          <a:effectLst/>
                          <a:latin typeface="+mn-ea"/>
                          <a:ea typeface="+mn-ea"/>
                          <a:cs typeface="HG丸ｺﾞｼｯｸM-PRO"/>
                        </a:rPr>
                        <a:t>件</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81494">
                <a:tc>
                  <a:txBody>
                    <a:bodyPr/>
                    <a:lstStyle/>
                    <a:p>
                      <a:pPr algn="ctr" fontAlgn="auto">
                        <a:lnSpc>
                          <a:spcPct val="100000"/>
                        </a:lnSpc>
                        <a:spcAft>
                          <a:spcPts val="0"/>
                        </a:spcAft>
                      </a:pPr>
                      <a:r>
                        <a:rPr lang="ja-JP" altLang="en-US" sz="1400" b="0" dirty="0">
                          <a:solidFill>
                            <a:schemeClr val="bg1"/>
                          </a:solidFill>
                          <a:effectLst/>
                          <a:latin typeface="Meiryo UI" panose="020B0604030504040204" pitchFamily="50" charset="-128"/>
                          <a:ea typeface="Meiryo UI" panose="020B0604030504040204" pitchFamily="50" charset="-128"/>
                          <a:cs typeface="HG丸ｺﾞｼｯｸM-PRO"/>
                        </a:rPr>
                        <a:t>２</a:t>
                      </a:r>
                      <a:endParaRPr lang="ja-JP" sz="1400" b="0" dirty="0">
                        <a:solidFill>
                          <a:schemeClr val="bg1"/>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ct val="100000"/>
                        </a:lnSpc>
                        <a:spcAft>
                          <a:spcPts val="0"/>
                        </a:spcAft>
                      </a:pPr>
                      <a:r>
                        <a:rPr lang="ja-JP" altLang="en-US" sz="1200" b="1" dirty="0">
                          <a:solidFill>
                            <a:srgbClr val="000000"/>
                          </a:solidFill>
                          <a:effectLst/>
                          <a:latin typeface="+mn-ea"/>
                          <a:ea typeface="+mn-ea"/>
                          <a:cs typeface="HG丸ｺﾞｼｯｸM-PRO"/>
                        </a:rPr>
                        <a:t>郷土料理等の地域や家庭で受け継がれてきた</a:t>
                      </a:r>
                      <a:endParaRPr lang="en-US" altLang="ja-JP" sz="1200" b="1" dirty="0">
                        <a:solidFill>
                          <a:srgbClr val="000000"/>
                        </a:solidFill>
                        <a:effectLst/>
                        <a:latin typeface="+mn-ea"/>
                        <a:ea typeface="+mn-ea"/>
                        <a:cs typeface="HG丸ｺﾞｼｯｸM-PRO"/>
                      </a:endParaRPr>
                    </a:p>
                    <a:p>
                      <a:pPr algn="l" fontAlgn="auto">
                        <a:lnSpc>
                          <a:spcPct val="100000"/>
                        </a:lnSpc>
                        <a:spcAft>
                          <a:spcPts val="0"/>
                        </a:spcAft>
                      </a:pPr>
                      <a:r>
                        <a:rPr lang="ja-JP" altLang="en-US" sz="1200" b="1" dirty="0">
                          <a:solidFill>
                            <a:srgbClr val="000000"/>
                          </a:solidFill>
                          <a:effectLst/>
                          <a:latin typeface="+mn-ea"/>
                          <a:ea typeface="+mn-ea"/>
                          <a:cs typeface="HG丸ｺﾞｼｯｸM-PRO"/>
                        </a:rPr>
                        <a:t>料理や味、箸づかい等の食べ方・作法を継承し、伝えている府民の割合の増加</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a:solidFill>
                            <a:srgbClr val="000000"/>
                          </a:solidFill>
                          <a:effectLst/>
                          <a:latin typeface="+mn-ea"/>
                          <a:ea typeface="+mn-ea"/>
                          <a:cs typeface="HG丸ｺﾞｼｯｸM-PRO"/>
                        </a:rPr>
                        <a:t>21.9%</a:t>
                      </a:r>
                      <a:r>
                        <a:rPr lang="ja-JP" altLang="en-US" sz="1200" b="1" dirty="0">
                          <a:solidFill>
                            <a:srgbClr val="000000"/>
                          </a:solidFill>
                          <a:effectLst/>
                          <a:latin typeface="+mn-ea"/>
                          <a:ea typeface="+mn-ea"/>
                          <a:cs typeface="HG丸ｺﾞｼｯｸM-PRO"/>
                        </a:rPr>
                        <a:t>（</a:t>
                      </a:r>
                      <a:r>
                        <a:rPr lang="en-US" altLang="ja-JP" sz="1200" b="1" dirty="0">
                          <a:solidFill>
                            <a:srgbClr val="000000"/>
                          </a:solidFill>
                          <a:effectLst/>
                          <a:latin typeface="+mn-ea"/>
                          <a:ea typeface="+mn-ea"/>
                          <a:cs typeface="HG丸ｺﾞｼｯｸM-PRO"/>
                        </a:rPr>
                        <a:t>H28</a:t>
                      </a:r>
                      <a:r>
                        <a:rPr lang="ja-JP" altLang="en-US" sz="1200" b="1" dirty="0">
                          <a:solidFill>
                            <a:srgbClr val="000000"/>
                          </a:solidFill>
                          <a:effectLst/>
                          <a:latin typeface="+mn-ea"/>
                          <a:ea typeface="+mn-ea"/>
                          <a:cs typeface="HG丸ｺﾞｼｯｸM-PRO"/>
                        </a:rPr>
                        <a:t>）</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mn-ea"/>
                          <a:ea typeface="+mn-ea"/>
                        </a:rPr>
                        <a:t>28.6%</a:t>
                      </a:r>
                      <a:r>
                        <a:rPr lang="ja-JP" altLang="en-US" sz="1200" b="1" i="0" u="none" strike="noStrike" dirty="0">
                          <a:solidFill>
                            <a:schemeClr val="tx1"/>
                          </a:solidFill>
                          <a:effectLst/>
                          <a:latin typeface="+mn-ea"/>
                          <a:ea typeface="+mn-ea"/>
                        </a:rPr>
                        <a:t>（</a:t>
                      </a:r>
                      <a:r>
                        <a:rPr lang="en-US" altLang="ja-JP" sz="1200" b="1" i="0" u="none" strike="noStrike" dirty="0">
                          <a:solidFill>
                            <a:schemeClr val="tx1"/>
                          </a:solidFill>
                          <a:effectLst/>
                          <a:latin typeface="+mn-ea"/>
                          <a:ea typeface="+mn-ea"/>
                        </a:rPr>
                        <a:t>R4)</a:t>
                      </a:r>
                      <a:endParaRPr lang="ja-JP" altLang="en-US"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a:solidFill>
                            <a:srgbClr val="000000"/>
                          </a:solidFill>
                          <a:effectLst/>
                          <a:latin typeface="+mn-ea"/>
                          <a:ea typeface="+mn-ea"/>
                          <a:cs typeface="HG丸ｺﾞｼｯｸM-PRO"/>
                        </a:rPr>
                        <a:t>30%</a:t>
                      </a:r>
                      <a:r>
                        <a:rPr lang="ja-JP" altLang="en-US" sz="1200" b="1" dirty="0">
                          <a:solidFill>
                            <a:srgbClr val="000000"/>
                          </a:solidFill>
                          <a:effectLst/>
                          <a:latin typeface="+mn-ea"/>
                          <a:ea typeface="+mn-ea"/>
                          <a:cs typeface="HG丸ｺﾞｼｯｸM-PRO"/>
                        </a:rPr>
                        <a:t>以上</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8" name="正方形/長方形 17"/>
          <p:cNvSpPr/>
          <p:nvPr/>
        </p:nvSpPr>
        <p:spPr>
          <a:xfrm>
            <a:off x="249419" y="4837124"/>
            <a:ext cx="8907899" cy="415498"/>
          </a:xfrm>
          <a:prstGeom prst="rect">
            <a:avLst/>
          </a:prstGeom>
        </p:spPr>
        <p:txBody>
          <a:bodyPr wrap="square">
            <a:spAutoFit/>
          </a:bodyPr>
          <a:lstStyle/>
          <a:p>
            <a:pPr marL="269240" indent="101600">
              <a:spcAft>
                <a:spcPts val="0"/>
              </a:spcAft>
            </a:pPr>
            <a:r>
              <a:rPr lang="en-US" altLang="ja-JP" sz="1050" kern="100" dirty="0">
                <a:latin typeface="+mn-ea"/>
                <a:cs typeface="Times New Roman" panose="02020603050405020304" pitchFamily="18" charset="0"/>
              </a:rPr>
              <a:t>1</a:t>
            </a:r>
            <a:r>
              <a:rPr lang="ja-JP" altLang="ja-JP" sz="1050" kern="100" dirty="0">
                <a:latin typeface="+mn-ea"/>
                <a:cs typeface="Times New Roman" panose="02020603050405020304" pitchFamily="18" charset="0"/>
              </a:rPr>
              <a:t>　大阪府環境農林水産部流通対策室調べ</a:t>
            </a:r>
            <a:endParaRPr lang="en-US" altLang="ja-JP" sz="1050" kern="100" dirty="0">
              <a:latin typeface="+mn-ea"/>
              <a:cs typeface="Times New Roman" panose="02020603050405020304" pitchFamily="18" charset="0"/>
            </a:endParaRPr>
          </a:p>
          <a:p>
            <a:pPr marL="269240" indent="101600" algn="just">
              <a:spcAft>
                <a:spcPts val="0"/>
              </a:spcAft>
            </a:pPr>
            <a:r>
              <a:rPr lang="en-US" altLang="ja-JP" sz="1050" kern="100" dirty="0">
                <a:latin typeface="+mn-ea"/>
                <a:cs typeface="Times New Roman" panose="02020603050405020304" pitchFamily="18" charset="0"/>
              </a:rPr>
              <a:t>2</a:t>
            </a:r>
            <a:r>
              <a:rPr lang="ja-JP" altLang="ja-JP" sz="1050" kern="100" dirty="0">
                <a:latin typeface="+mn-ea"/>
                <a:cs typeface="Times New Roman" panose="02020603050405020304" pitchFamily="18" charset="0"/>
              </a:rPr>
              <a:t>　「お口の健康」と「食育」に関するアンケート（大阪府）</a:t>
            </a:r>
            <a:r>
              <a:rPr lang="en-US" altLang="ja-JP" sz="1050" kern="100" dirty="0">
                <a:latin typeface="+mn-ea"/>
                <a:cs typeface="Times New Roman" panose="02020603050405020304" pitchFamily="18" charset="0"/>
              </a:rPr>
              <a:t>/</a:t>
            </a:r>
            <a:r>
              <a:rPr lang="ja-JP" altLang="en-US" sz="1050" kern="100" dirty="0">
                <a:latin typeface="+mn-ea"/>
                <a:cs typeface="Times New Roman" panose="02020603050405020304" pitchFamily="18" charset="0"/>
              </a:rPr>
              <a:t>健康に関する意識調査（大阪府）（計画策定時</a:t>
            </a:r>
            <a:r>
              <a:rPr lang="en-US" altLang="ja-JP" sz="1050" kern="100" dirty="0">
                <a:latin typeface="+mn-ea"/>
                <a:cs typeface="Times New Roman" panose="02020603050405020304" pitchFamily="18" charset="0"/>
              </a:rPr>
              <a:t>/</a:t>
            </a:r>
            <a:r>
              <a:rPr lang="ja-JP" altLang="en-US" sz="1050" kern="100" dirty="0">
                <a:latin typeface="+mn-ea"/>
                <a:cs typeface="Times New Roman" panose="02020603050405020304" pitchFamily="18" charset="0"/>
              </a:rPr>
              <a:t>現在）</a:t>
            </a:r>
            <a:endParaRPr lang="ja-JP" altLang="ja-JP" sz="1050" kern="100" dirty="0">
              <a:latin typeface="+mn-ea"/>
              <a:cs typeface="Times New Roman" panose="02020603050405020304" pitchFamily="18" charset="0"/>
            </a:endParaRPr>
          </a:p>
        </p:txBody>
      </p:sp>
      <p:graphicFrame>
        <p:nvGraphicFramePr>
          <p:cNvPr id="2" name="表 1"/>
          <p:cNvGraphicFramePr>
            <a:graphicFrameLocks noGrp="1"/>
          </p:cNvGraphicFramePr>
          <p:nvPr/>
        </p:nvGraphicFramePr>
        <p:xfrm>
          <a:off x="633000" y="5500047"/>
          <a:ext cx="8640000" cy="1005840"/>
        </p:xfrm>
        <a:graphic>
          <a:graphicData uri="http://schemas.openxmlformats.org/drawingml/2006/table">
            <a:tbl>
              <a:tblPr firstRow="1" bandRow="1">
                <a:tableStyleId>{5C22544A-7EE6-4342-B048-85BDC9FD1C3A}</a:tableStyleId>
              </a:tblPr>
              <a:tblGrid>
                <a:gridCol w="8640000">
                  <a:extLst>
                    <a:ext uri="{9D8B030D-6E8A-4147-A177-3AD203B41FA5}">
                      <a16:colId xmlns:a16="http://schemas.microsoft.com/office/drawing/2014/main" val="489255635"/>
                    </a:ext>
                  </a:extLst>
                </a:gridCol>
              </a:tblGrid>
              <a:tr h="952383">
                <a:tc>
                  <a:txBody>
                    <a:bodyPr/>
                    <a:lstStyle/>
                    <a:p>
                      <a:r>
                        <a:rPr kumimoji="1" lang="ja-JP" altLang="en-US" sz="1200" b="1" dirty="0">
                          <a:solidFill>
                            <a:schemeClr val="tx1"/>
                          </a:solidFill>
                          <a:latin typeface="+mn-ea"/>
                          <a:ea typeface="+mn-ea"/>
                        </a:rPr>
                        <a:t>▽府民が身近に生産から消費まで体験できる機会づくりを進めることが必要です。</a:t>
                      </a:r>
                    </a:p>
                    <a:p>
                      <a:r>
                        <a:rPr kumimoji="1" lang="ja-JP" altLang="en-US" sz="1200" b="1" dirty="0">
                          <a:solidFill>
                            <a:schemeClr val="tx1"/>
                          </a:solidFill>
                          <a:latin typeface="+mn-ea"/>
                          <a:ea typeface="+mn-ea"/>
                        </a:rPr>
                        <a:t>▽大阪産</a:t>
                      </a:r>
                      <a:r>
                        <a:rPr kumimoji="1" lang="en-US" altLang="ja-JP" sz="1200" b="1" dirty="0">
                          <a:solidFill>
                            <a:schemeClr val="tx1"/>
                          </a:solidFill>
                          <a:latin typeface="+mn-ea"/>
                          <a:ea typeface="+mn-ea"/>
                        </a:rPr>
                        <a:t>(</a:t>
                      </a:r>
                      <a:r>
                        <a:rPr kumimoji="1" lang="ja-JP" altLang="en-US" sz="1200" b="1" dirty="0">
                          <a:solidFill>
                            <a:schemeClr val="tx1"/>
                          </a:solidFill>
                          <a:latin typeface="+mn-ea"/>
                          <a:ea typeface="+mn-ea"/>
                        </a:rPr>
                        <a:t>もん</a:t>
                      </a:r>
                      <a:r>
                        <a:rPr kumimoji="1" lang="en-US" altLang="ja-JP" sz="1200" b="1" dirty="0">
                          <a:solidFill>
                            <a:schemeClr val="tx1"/>
                          </a:solidFill>
                          <a:latin typeface="+mn-ea"/>
                          <a:ea typeface="+mn-ea"/>
                        </a:rPr>
                        <a:t>)</a:t>
                      </a:r>
                      <a:r>
                        <a:rPr kumimoji="1" lang="ja-JP" altLang="en-US" sz="1200" b="1" dirty="0">
                          <a:solidFill>
                            <a:schemeClr val="tx1"/>
                          </a:solidFill>
                          <a:latin typeface="+mn-ea"/>
                          <a:ea typeface="+mn-ea"/>
                        </a:rPr>
                        <a:t>を実際に手にし、購入できる販売店や料理店等を増やし、地産地消、消費拡大を図ることが必要です。</a:t>
                      </a:r>
                    </a:p>
                    <a:p>
                      <a:r>
                        <a:rPr kumimoji="1" lang="ja-JP" altLang="en-US" sz="1200" b="1" dirty="0">
                          <a:solidFill>
                            <a:schemeClr val="tx1"/>
                          </a:solidFill>
                          <a:latin typeface="+mn-ea"/>
                          <a:ea typeface="+mn-ea"/>
                        </a:rPr>
                        <a:t>▽府民一人ひとりが食への感謝の気持ちを深めるとともに、食品ロスの現状や削減の必要性についても認識を深め、食品</a:t>
                      </a:r>
                      <a:endParaRPr kumimoji="1" lang="en-US" altLang="ja-JP" sz="1200" b="1" dirty="0">
                        <a:solidFill>
                          <a:schemeClr val="tx1"/>
                        </a:solidFill>
                        <a:latin typeface="+mn-ea"/>
                        <a:ea typeface="+mn-ea"/>
                      </a:endParaRPr>
                    </a:p>
                    <a:p>
                      <a:r>
                        <a:rPr kumimoji="1" lang="ja-JP" altLang="en-US" sz="1200" b="1" dirty="0">
                          <a:solidFill>
                            <a:schemeClr val="tx1"/>
                          </a:solidFill>
                          <a:latin typeface="+mn-ea"/>
                          <a:ea typeface="+mn-ea"/>
                        </a:rPr>
                        <a:t>　ロスの削減に主体的に取り組むことが必要です。</a:t>
                      </a:r>
                    </a:p>
                    <a:p>
                      <a:r>
                        <a:rPr kumimoji="1" lang="ja-JP" altLang="en-US" sz="1200" b="1" dirty="0">
                          <a:solidFill>
                            <a:schemeClr val="tx1"/>
                          </a:solidFill>
                          <a:latin typeface="+mn-ea"/>
                          <a:ea typeface="+mn-ea"/>
                        </a:rPr>
                        <a:t>▽伝統的な食文化に関する府民の関心と理解を深め、次世代に伝えていく取組みが必要です。</a:t>
                      </a:r>
                      <a:endParaRPr kumimoji="1" lang="ja-JP" altLang="en-US" sz="14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6656341"/>
                  </a:ext>
                </a:extLst>
              </a:tr>
            </a:tbl>
          </a:graphicData>
        </a:graphic>
      </p:graphicFrame>
      <p:sp>
        <p:nvSpPr>
          <p:cNvPr id="17" name="Rectangle 1"/>
          <p:cNvSpPr>
            <a:spLocks noChangeArrowheads="1"/>
          </p:cNvSpPr>
          <p:nvPr/>
        </p:nvSpPr>
        <p:spPr bwMode="auto">
          <a:xfrm>
            <a:off x="281772" y="5201633"/>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n-ea"/>
                <a:cs typeface="Times New Roman" panose="02020603050405020304" pitchFamily="18" charset="0"/>
              </a:rPr>
              <a:t>【</a:t>
            </a:r>
            <a:r>
              <a:rPr kumimoji="0" lang="ja-JP" altLang="en-US" sz="1600" b="1" i="0" u="none" strike="noStrike" cap="none" normalizeH="0" baseline="0" dirty="0">
                <a:ln>
                  <a:noFill/>
                </a:ln>
                <a:solidFill>
                  <a:schemeClr val="tx1"/>
                </a:solidFill>
                <a:effectLst/>
                <a:latin typeface="+mn-ea"/>
                <a:cs typeface="Times New Roman" panose="02020603050405020304" pitchFamily="18" charset="0"/>
              </a:rPr>
              <a:t>現状と課題</a:t>
            </a:r>
            <a:r>
              <a:rPr kumimoji="0" lang="en-US" altLang="ja-JP" sz="1600" b="1" i="0" u="none" strike="noStrike" cap="none" normalizeH="0" baseline="0" dirty="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n-ea"/>
            </a:endParaRPr>
          </a:p>
        </p:txBody>
      </p:sp>
      <p:sp>
        <p:nvSpPr>
          <p:cNvPr id="20" name="スライド番号プレースホルダー 1">
            <a:extLst>
              <a:ext uri="{FF2B5EF4-FFF2-40B4-BE49-F238E27FC236}">
                <a16:creationId xmlns:a16="http://schemas.microsoft.com/office/drawing/2014/main" id="{92DFEB77-1156-40F7-9B35-5A480BAF4F04}"/>
              </a:ext>
            </a:extLst>
          </p:cNvPr>
          <p:cNvSpPr>
            <a:spLocks noGrp="1"/>
          </p:cNvSpPr>
          <p:nvPr>
            <p:ph type="sldNum" sz="quarter" idx="12"/>
          </p:nvPr>
        </p:nvSpPr>
        <p:spPr>
          <a:xfrm>
            <a:off x="9181750" y="6583675"/>
            <a:ext cx="720000" cy="216000"/>
          </a:xfrm>
        </p:spPr>
        <p:txBody>
          <a:bodyPr/>
          <a:lstStyle/>
          <a:p>
            <a:fld id="{4D1D0668-0C6C-4C7F-AAAF-C0078F4BF5F6}" type="slidenum">
              <a:rPr kumimoji="1" lang="ja-JP" altLang="en-US" smtClean="0"/>
              <a:t>70</a:t>
            </a:fld>
            <a:endParaRPr kumimoji="1" lang="ja-JP" altLang="en-US"/>
          </a:p>
        </p:txBody>
      </p:sp>
    </p:spTree>
    <p:extLst>
      <p:ext uri="{BB962C8B-B14F-4D97-AF65-F5344CB8AC3E}">
        <p14:creationId xmlns:p14="http://schemas.microsoft.com/office/powerpoint/2010/main" val="118998979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273000" y="144000"/>
            <a:ext cx="9360000" cy="651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ja-JP" b="1"/>
              <a:t>現状･課題</a:t>
            </a:r>
            <a:endParaRPr lang="ja-JP" altLang="ja-JP"/>
          </a:p>
          <a:p>
            <a:pPr fontAlgn="ctr"/>
            <a:r>
              <a:rPr kumimoji="1" lang="ja-JP" altLang="ja-JP" b="1"/>
              <a:t>▽府民が身近に生産から消費まで体験できる機会づくりを進めることが必要です。</a:t>
            </a:r>
            <a:endParaRPr lang="ja-JP" altLang="ja-JP"/>
          </a:p>
          <a:p>
            <a:pPr fontAlgn="ctr"/>
            <a:r>
              <a:rPr kumimoji="1" lang="ja-JP" altLang="ja-JP" b="1"/>
              <a:t>▽大阪産（もん）を実際に手にし、購入できる販売店や料理店等を増やし、地産地消、消費拡大を図ることが必要です。</a:t>
            </a:r>
            <a:endParaRPr lang="ja-JP" altLang="ja-JP"/>
          </a:p>
          <a:p>
            <a:pPr fontAlgn="ctr"/>
            <a:r>
              <a:rPr kumimoji="1" lang="ja-JP" altLang="ja-JP" b="1"/>
              <a:t>▽府民一人ひとりが食への感謝の気持ちを深めるとともに、食品ロスの現状や削減の必要性についても認識を深め、食品ロスの削減に主体的に取り組むことが必要です。</a:t>
            </a:r>
            <a:endParaRPr lang="ja-JP" altLang="ja-JP"/>
          </a:p>
          <a:p>
            <a:pPr fontAlgn="ctr"/>
            <a:r>
              <a:rPr kumimoji="1" lang="ja-JP" altLang="ja-JP" b="1"/>
              <a:t>▽伝統的な食文化に関する府民の関心と理解を深め、次世代に伝えていく取組みが必要です。</a:t>
            </a:r>
            <a:endParaRPr lang="ja-JP" altLang="ja-JP"/>
          </a:p>
        </p:txBody>
      </p:sp>
      <p:graphicFrame>
        <p:nvGraphicFramePr>
          <p:cNvPr id="9" name="表 8"/>
          <p:cNvGraphicFramePr>
            <a:graphicFrameLocks noGrp="1"/>
          </p:cNvGraphicFramePr>
          <p:nvPr/>
        </p:nvGraphicFramePr>
        <p:xfrm>
          <a:off x="629696" y="803552"/>
          <a:ext cx="8646609" cy="5358856"/>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3490152">
                <a:tc>
                  <a:txBody>
                    <a:bodyPr/>
                    <a:lstStyle/>
                    <a:p>
                      <a:pPr>
                        <a:lnSpc>
                          <a:spcPts val="1600"/>
                        </a:lnSpc>
                      </a:pPr>
                      <a:r>
                        <a:rPr kumimoji="1" lang="ja-JP" altLang="en-US" sz="1600" dirty="0"/>
                        <a:t> </a:t>
                      </a:r>
                      <a:r>
                        <a:rPr kumimoji="1" lang="ja-JP" altLang="en-US" sz="1600" dirty="0">
                          <a:solidFill>
                            <a:schemeClr val="bg1"/>
                          </a:solidFill>
                        </a:rPr>
                        <a:t>本年度の     </a:t>
                      </a:r>
                      <a:endParaRPr kumimoji="1" lang="en-US" altLang="ja-JP" sz="1600" dirty="0">
                        <a:solidFill>
                          <a:schemeClr val="bg1"/>
                        </a:solidFill>
                      </a:endParaRPr>
                    </a:p>
                    <a:p>
                      <a:pPr>
                        <a:lnSpc>
                          <a:spcPts val="1600"/>
                        </a:lnSpc>
                      </a:pPr>
                      <a:r>
                        <a:rPr kumimoji="1" lang="en-US" altLang="ja-JP" sz="1600" dirty="0">
                          <a:solidFill>
                            <a:schemeClr val="bg1"/>
                          </a:solidFill>
                        </a:rPr>
                        <a:t> </a:t>
                      </a:r>
                      <a:r>
                        <a:rPr kumimoji="1" lang="ja-JP" altLang="en-US" sz="1600" dirty="0">
                          <a:solidFill>
                            <a:schemeClr val="bg1"/>
                          </a:solidFill>
                        </a:rPr>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dirty="0">
                          <a:solidFill>
                            <a:schemeClr val="tx1"/>
                          </a:solidFill>
                        </a:rPr>
                        <a:t>《</a:t>
                      </a:r>
                      <a:r>
                        <a:rPr kumimoji="1" lang="ja-JP" altLang="en-US" sz="1200" b="1" u="sng" dirty="0">
                          <a:solidFill>
                            <a:schemeClr val="tx1"/>
                          </a:solidFill>
                          <a:latin typeface="+mn-ea"/>
                          <a:ea typeface="+mn-ea"/>
                        </a:rPr>
                        <a:t>食の生産・流通に関する体験・交流の促進</a:t>
                      </a:r>
                      <a:r>
                        <a:rPr kumimoji="1" lang="en-US" altLang="ja-JP" sz="1200" b="1" dirty="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■直売所で開設支援に係るチラシを作成・配布、開催する販売イベント等について</a:t>
                      </a:r>
                      <a:r>
                        <a:rPr kumimoji="1" lang="en-US" altLang="ja-JP" sz="1100" b="1" dirty="0">
                          <a:solidFill>
                            <a:schemeClr val="tx1"/>
                          </a:solidFill>
                          <a:latin typeface="+mn-ea"/>
                          <a:ea typeface="+mn-ea"/>
                        </a:rPr>
                        <a:t>Facebook</a:t>
                      </a:r>
                      <a:r>
                        <a:rPr kumimoji="1" lang="ja-JP" altLang="en-US" sz="1100" b="1" dirty="0">
                          <a:solidFill>
                            <a:schemeClr val="tx1"/>
                          </a:solidFill>
                          <a:latin typeface="+mn-ea"/>
                          <a:ea typeface="+mn-ea"/>
                        </a:rPr>
                        <a:t>で情報発信</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■出前魚講習会の開催</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大阪府企画室推進課、阪南市役所と連携し、阪南市立上荘小学校及び桃の木台小学校にて</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a:t>
                      </a:r>
                      <a:r>
                        <a:rPr kumimoji="1" lang="en-US" altLang="ja-JP" sz="1100" b="1" dirty="0">
                          <a:solidFill>
                            <a:schemeClr val="tx1"/>
                          </a:solidFill>
                          <a:latin typeface="+mn-ea"/>
                          <a:ea typeface="+mn-ea"/>
                        </a:rPr>
                        <a:t>SDG</a:t>
                      </a:r>
                      <a:r>
                        <a:rPr kumimoji="1" lang="ja-JP" altLang="en-US" sz="1100" b="1" dirty="0">
                          <a:solidFill>
                            <a:schemeClr val="tx1"/>
                          </a:solidFill>
                          <a:latin typeface="+mn-ea"/>
                          <a:ea typeface="+mn-ea"/>
                        </a:rPr>
                        <a:t>ｓ出前講座（大阪湾のお魚と漁業）を実施</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■地場産物を活用した食育教材ポータルサイトの作成</a:t>
                      </a:r>
                    </a:p>
                    <a:p>
                      <a:pPr marL="174625" indent="-174625"/>
                      <a:r>
                        <a:rPr kumimoji="1" lang="ja-JP" altLang="en-US" sz="1100" b="1" dirty="0">
                          <a:solidFill>
                            <a:schemeClr val="tx1"/>
                          </a:solidFill>
                          <a:latin typeface="+mn-ea"/>
                          <a:ea typeface="+mn-ea"/>
                        </a:rPr>
                        <a:t>　各市町村で実践された地場産物を活用した食育教材を収集し、多くの学校で活用できるように活用例とともに</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ウェブサイトに掲載</a:t>
                      </a:r>
                      <a:endParaRPr kumimoji="1" lang="en-US" altLang="ja-JP" sz="1100" b="1" dirty="0">
                        <a:solidFill>
                          <a:schemeClr val="tx1"/>
                        </a:solidFill>
                        <a:latin typeface="+mn-ea"/>
                        <a:ea typeface="+mn-ea"/>
                      </a:endParaRPr>
                    </a:p>
                    <a:p>
                      <a:pPr marL="174625" indent="-174625"/>
                      <a:r>
                        <a:rPr kumimoji="1" lang="en-US" altLang="ja-JP" sz="1200" b="1" dirty="0">
                          <a:solidFill>
                            <a:schemeClr val="tx1"/>
                          </a:solidFill>
                          <a:latin typeface="+mn-ea"/>
                          <a:ea typeface="+mn-ea"/>
                        </a:rPr>
                        <a:t>《</a:t>
                      </a:r>
                      <a:r>
                        <a:rPr kumimoji="1" lang="ja-JP" altLang="en-US" sz="1200" b="1" u="sng" dirty="0">
                          <a:solidFill>
                            <a:schemeClr val="tx1"/>
                          </a:solidFill>
                          <a:latin typeface="+mn-ea"/>
                          <a:ea typeface="+mn-ea"/>
                        </a:rPr>
                        <a:t>大阪産農水産物の利用促進及び消費拡大</a:t>
                      </a:r>
                      <a:r>
                        <a:rPr kumimoji="1" lang="en-US" altLang="ja-JP" sz="1200" b="1" dirty="0">
                          <a:solidFill>
                            <a:schemeClr val="tx1"/>
                          </a:solidFill>
                          <a:latin typeface="+mn-ea"/>
                          <a:ea typeface="+mn-ea"/>
                        </a:rPr>
                        <a:t>》</a:t>
                      </a:r>
                    </a:p>
                    <a:p>
                      <a:pPr marL="174625" indent="-174625"/>
                      <a:r>
                        <a:rPr kumimoji="1" lang="ja-JP" altLang="en-US" sz="1100" b="1" dirty="0">
                          <a:solidFill>
                            <a:schemeClr val="tx1"/>
                          </a:solidFill>
                          <a:latin typeface="+mn-ea"/>
                          <a:ea typeface="+mn-ea"/>
                        </a:rPr>
                        <a:t>■大阪産</a:t>
                      </a:r>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もん</a:t>
                      </a:r>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を購入できる販売店や料理店等の拡大　</a:t>
                      </a:r>
                      <a:r>
                        <a:rPr kumimoji="1" lang="en-US" altLang="ja-JP" sz="1100" b="1" dirty="0">
                          <a:solidFill>
                            <a:schemeClr val="tx1"/>
                          </a:solidFill>
                          <a:latin typeface="+mn-ea"/>
                          <a:ea typeface="+mn-ea"/>
                        </a:rPr>
                        <a:t>667</a:t>
                      </a:r>
                      <a:r>
                        <a:rPr kumimoji="1" lang="ja-JP" altLang="en-US" sz="1100" b="1" dirty="0">
                          <a:solidFill>
                            <a:schemeClr val="tx1"/>
                          </a:solidFill>
                          <a:latin typeface="+mn-ea"/>
                          <a:ea typeface="+mn-ea"/>
                        </a:rPr>
                        <a:t>件（</a:t>
                      </a:r>
                      <a:r>
                        <a:rPr kumimoji="1" lang="en-US" altLang="ja-JP" sz="1100" b="1" dirty="0">
                          <a:solidFill>
                            <a:schemeClr val="tx1"/>
                          </a:solidFill>
                          <a:latin typeface="+mn-ea"/>
                          <a:ea typeface="+mn-ea"/>
                        </a:rPr>
                        <a:t>R4</a:t>
                      </a:r>
                      <a:r>
                        <a:rPr kumimoji="1" lang="ja-JP" altLang="en-US" sz="1100" b="1" dirty="0">
                          <a:solidFill>
                            <a:schemeClr val="tx1"/>
                          </a:solidFill>
                          <a:latin typeface="+mn-ea"/>
                          <a:ea typeface="+mn-ea"/>
                        </a:rPr>
                        <a:t>）</a:t>
                      </a:r>
                    </a:p>
                    <a:p>
                      <a:pPr marL="174625" indent="-174625"/>
                      <a:r>
                        <a:rPr kumimoji="1" lang="ja-JP" altLang="en-US" sz="1100" b="1" dirty="0">
                          <a:solidFill>
                            <a:schemeClr val="tx1"/>
                          </a:solidFill>
                          <a:latin typeface="+mn-ea"/>
                          <a:ea typeface="+mn-ea"/>
                        </a:rPr>
                        <a:t>■市町村や民間団体等が実施する地産地消、食文化継承等の食育活動への補助</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（事業実施主体者</a:t>
                      </a:r>
                      <a:r>
                        <a:rPr kumimoji="1" lang="en-US" altLang="ja-JP" sz="1100" b="1" dirty="0">
                          <a:solidFill>
                            <a:schemeClr val="tx1"/>
                          </a:solidFill>
                          <a:latin typeface="+mn-ea"/>
                          <a:ea typeface="+mn-ea"/>
                        </a:rPr>
                        <a:t>5</a:t>
                      </a:r>
                      <a:r>
                        <a:rPr kumimoji="1" lang="ja-JP" altLang="en-US" sz="1100" b="1" dirty="0">
                          <a:solidFill>
                            <a:schemeClr val="tx1"/>
                          </a:solidFill>
                          <a:latin typeface="+mn-ea"/>
                          <a:ea typeface="+mn-ea"/>
                        </a:rPr>
                        <a:t>者、</a:t>
                      </a:r>
                      <a:r>
                        <a:rPr kumimoji="1" lang="en-US" altLang="ja-JP" sz="1100" b="1" dirty="0">
                          <a:solidFill>
                            <a:schemeClr val="tx1"/>
                          </a:solidFill>
                          <a:latin typeface="+mn-ea"/>
                          <a:ea typeface="+mn-ea"/>
                        </a:rPr>
                        <a:t>23,732</a:t>
                      </a:r>
                      <a:r>
                        <a:rPr kumimoji="1" lang="ja-JP" altLang="en-US" sz="1100" b="1" dirty="0">
                          <a:solidFill>
                            <a:schemeClr val="tx1"/>
                          </a:solidFill>
                          <a:latin typeface="+mn-ea"/>
                          <a:ea typeface="+mn-ea"/>
                        </a:rPr>
                        <a:t>人想定）</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■「大阪の魚と漁業を</a:t>
                      </a:r>
                      <a:r>
                        <a:rPr kumimoji="1" lang="en-US" altLang="ja-JP" sz="1100" b="1" dirty="0">
                          <a:solidFill>
                            <a:schemeClr val="tx1"/>
                          </a:solidFill>
                          <a:latin typeface="+mn-ea"/>
                          <a:ea typeface="+mn-ea"/>
                        </a:rPr>
                        <a:t>10</a:t>
                      </a:r>
                      <a:r>
                        <a:rPr kumimoji="1" lang="ja-JP" altLang="en-US" sz="1100" b="1" dirty="0">
                          <a:solidFill>
                            <a:schemeClr val="tx1"/>
                          </a:solidFill>
                          <a:latin typeface="+mn-ea"/>
                          <a:ea typeface="+mn-ea"/>
                        </a:rPr>
                        <a:t>倍楽しむ本」「大阪の畜産えぇもん</a:t>
                      </a:r>
                      <a:r>
                        <a:rPr kumimoji="1" lang="en-US" altLang="ja-JP" sz="1100" b="1" dirty="0">
                          <a:solidFill>
                            <a:schemeClr val="tx1"/>
                          </a:solidFill>
                          <a:latin typeface="+mn-ea"/>
                          <a:ea typeface="+mn-ea"/>
                        </a:rPr>
                        <a:t>BOOK</a:t>
                      </a:r>
                      <a:r>
                        <a:rPr kumimoji="1" lang="ja-JP" altLang="en-US" sz="1100" b="1" dirty="0">
                          <a:solidFill>
                            <a:schemeClr val="tx1"/>
                          </a:solidFill>
                          <a:latin typeface="+mn-ea"/>
                          <a:ea typeface="+mn-ea"/>
                        </a:rPr>
                        <a:t>」等を活用した情報発信</a:t>
                      </a:r>
                      <a:endParaRPr kumimoji="1" lang="en-US" altLang="ja-JP" sz="1100" b="1" dirty="0">
                        <a:solidFill>
                          <a:schemeClr val="tx1"/>
                        </a:solidFill>
                        <a:latin typeface="+mn-ea"/>
                        <a:ea typeface="+mn-ea"/>
                      </a:endParaRPr>
                    </a:p>
                    <a:p>
                      <a:pPr marL="174625" indent="-174625"/>
                      <a:r>
                        <a:rPr kumimoji="1" lang="en-US" altLang="ja-JP" sz="1200" b="1" dirty="0">
                          <a:solidFill>
                            <a:schemeClr val="tx1"/>
                          </a:solidFill>
                          <a:latin typeface="+mn-ea"/>
                          <a:ea typeface="+mn-ea"/>
                        </a:rPr>
                        <a:t>《</a:t>
                      </a:r>
                      <a:r>
                        <a:rPr kumimoji="1" lang="ja-JP" altLang="en-US" sz="1200" b="1" u="sng" dirty="0">
                          <a:solidFill>
                            <a:schemeClr val="tx1"/>
                          </a:solidFill>
                          <a:latin typeface="+mn-ea"/>
                          <a:ea typeface="+mn-ea"/>
                        </a:rPr>
                        <a:t>大阪産農林水産物を府民が身近に触れられる場の情報発信</a:t>
                      </a:r>
                      <a:r>
                        <a:rPr kumimoji="1" lang="en-US" altLang="ja-JP" sz="1200" b="1" dirty="0">
                          <a:solidFill>
                            <a:schemeClr val="tx1"/>
                          </a:solidFill>
                          <a:latin typeface="+mn-ea"/>
                          <a:ea typeface="+mn-ea"/>
                        </a:rPr>
                        <a:t>》</a:t>
                      </a:r>
                    </a:p>
                    <a:p>
                      <a:pPr marL="174625" indent="-174625"/>
                      <a:r>
                        <a:rPr kumimoji="1" lang="ja-JP" altLang="en-US" sz="1100" b="1" dirty="0">
                          <a:solidFill>
                            <a:schemeClr val="tx1"/>
                          </a:solidFill>
                          <a:latin typeface="+mn-ea"/>
                          <a:ea typeface="+mn-ea"/>
                        </a:rPr>
                        <a:t>■府内の朝市・直売所、農業体験農園（もぎとり園）及び農に親しむ施設について、府のホームページに掲載</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游ゴシック" panose="020B0400000000000000" pitchFamily="50" charset="-128"/>
                          <a:ea typeface="+mn-ea"/>
                        </a:rPr>
                        <a:t>■魚庭の海づくり大会の開催（</a:t>
                      </a:r>
                      <a:r>
                        <a:rPr kumimoji="1" lang="en-US" altLang="ja-JP" sz="1100" b="1" dirty="0">
                          <a:solidFill>
                            <a:schemeClr val="tx1"/>
                          </a:solidFill>
                          <a:latin typeface="游ゴシック" panose="020B0400000000000000" pitchFamily="50" charset="-128"/>
                          <a:ea typeface="+mn-ea"/>
                        </a:rPr>
                        <a:t>R5.11.5</a:t>
                      </a:r>
                      <a:r>
                        <a:rPr kumimoji="1" lang="ja-JP" altLang="en-US" sz="1100" b="1" dirty="0">
                          <a:solidFill>
                            <a:schemeClr val="tx1"/>
                          </a:solidFill>
                          <a:latin typeface="游ゴシック" panose="020B0400000000000000" pitchFamily="50" charset="-128"/>
                          <a:ea typeface="+mn-ea"/>
                        </a:rPr>
                        <a:t>）来場者約</a:t>
                      </a:r>
                      <a:r>
                        <a:rPr kumimoji="1" lang="en-US" altLang="ja-JP" sz="1100" b="1" dirty="0">
                          <a:solidFill>
                            <a:schemeClr val="tx1"/>
                          </a:solidFill>
                          <a:latin typeface="游ゴシック" panose="020B0400000000000000" pitchFamily="50" charset="-128"/>
                          <a:ea typeface="+mn-ea"/>
                        </a:rPr>
                        <a:t>10,000</a:t>
                      </a:r>
                      <a:r>
                        <a:rPr kumimoji="1" lang="ja-JP" altLang="en-US" sz="1100" b="1" dirty="0">
                          <a:solidFill>
                            <a:schemeClr val="tx1"/>
                          </a:solidFill>
                          <a:latin typeface="游ゴシック" panose="020B0400000000000000" pitchFamily="50" charset="-128"/>
                          <a:ea typeface="+mn-ea"/>
                        </a:rPr>
                        <a:t>人</a:t>
                      </a:r>
                      <a:endParaRPr kumimoji="1" lang="en-US" altLang="ja-JP" sz="1100" b="1" dirty="0">
                        <a:solidFill>
                          <a:schemeClr val="tx1"/>
                        </a:solidFill>
                        <a:latin typeface="游ゴシック" panose="020B0400000000000000" pitchFamily="50" charset="-128"/>
                        <a:ea typeface="+mn-ea"/>
                      </a:endParaRPr>
                    </a:p>
                    <a:p>
                      <a:pPr marL="174625" indent="-174625"/>
                      <a:r>
                        <a:rPr kumimoji="1" lang="ja-JP" altLang="en-US" sz="1100" b="1" dirty="0">
                          <a:solidFill>
                            <a:schemeClr val="tx1"/>
                          </a:solidFill>
                          <a:latin typeface="游ゴシック" panose="020B0400000000000000" pitchFamily="50" charset="-128"/>
                          <a:ea typeface="+mn-ea"/>
                        </a:rPr>
                        <a:t>■ホームページ、大阪産</a:t>
                      </a:r>
                      <a:r>
                        <a:rPr kumimoji="1" lang="en-US" altLang="ja-JP" sz="1100" b="1" dirty="0">
                          <a:solidFill>
                            <a:schemeClr val="tx1"/>
                          </a:solidFill>
                          <a:latin typeface="游ゴシック" panose="020B0400000000000000" pitchFamily="50" charset="-128"/>
                          <a:ea typeface="+mn-ea"/>
                        </a:rPr>
                        <a:t>(</a:t>
                      </a:r>
                      <a:r>
                        <a:rPr kumimoji="1" lang="ja-JP" altLang="en-US" sz="1100" b="1" dirty="0">
                          <a:solidFill>
                            <a:schemeClr val="tx1"/>
                          </a:solidFill>
                          <a:latin typeface="游ゴシック" panose="020B0400000000000000" pitchFamily="50" charset="-128"/>
                          <a:ea typeface="+mn-ea"/>
                        </a:rPr>
                        <a:t>もん</a:t>
                      </a:r>
                      <a:r>
                        <a:rPr kumimoji="1" lang="en-US" altLang="ja-JP" sz="1100" b="1" dirty="0">
                          <a:solidFill>
                            <a:schemeClr val="tx1"/>
                          </a:solidFill>
                          <a:latin typeface="游ゴシック" panose="020B0400000000000000" pitchFamily="50" charset="-128"/>
                          <a:ea typeface="+mn-ea"/>
                        </a:rPr>
                        <a:t>)Facebook</a:t>
                      </a:r>
                      <a:r>
                        <a:rPr kumimoji="1" lang="ja-JP" altLang="en-US" sz="1100" b="1" dirty="0">
                          <a:solidFill>
                            <a:schemeClr val="tx1"/>
                          </a:solidFill>
                          <a:latin typeface="游ゴシック" panose="020B0400000000000000" pitchFamily="50" charset="-128"/>
                          <a:ea typeface="+mn-ea"/>
                        </a:rPr>
                        <a:t>、大阪産</a:t>
                      </a:r>
                      <a:r>
                        <a:rPr kumimoji="1" lang="en-US" altLang="ja-JP" sz="1100" b="1" dirty="0">
                          <a:solidFill>
                            <a:schemeClr val="tx1"/>
                          </a:solidFill>
                          <a:latin typeface="游ゴシック" panose="020B0400000000000000" pitchFamily="50" charset="-128"/>
                          <a:ea typeface="+mn-ea"/>
                        </a:rPr>
                        <a:t>(</a:t>
                      </a:r>
                      <a:r>
                        <a:rPr kumimoji="1" lang="ja-JP" altLang="en-US" sz="1100" b="1" dirty="0">
                          <a:solidFill>
                            <a:schemeClr val="tx1"/>
                          </a:solidFill>
                          <a:latin typeface="游ゴシック" panose="020B0400000000000000" pitchFamily="50" charset="-128"/>
                          <a:ea typeface="+mn-ea"/>
                        </a:rPr>
                        <a:t>もん</a:t>
                      </a:r>
                      <a:r>
                        <a:rPr kumimoji="1" lang="en-US" altLang="ja-JP" sz="1100" b="1" dirty="0">
                          <a:solidFill>
                            <a:schemeClr val="tx1"/>
                          </a:solidFill>
                          <a:latin typeface="游ゴシック" panose="020B0400000000000000" pitchFamily="50" charset="-128"/>
                          <a:ea typeface="+mn-ea"/>
                        </a:rPr>
                        <a:t>)</a:t>
                      </a:r>
                      <a:r>
                        <a:rPr kumimoji="1" lang="en-US" altLang="ja-JP" sz="1100" b="1" dirty="0">
                          <a:solidFill>
                            <a:schemeClr val="tx1"/>
                          </a:solidFill>
                          <a:latin typeface="+mn-ea"/>
                          <a:ea typeface="+mn-ea"/>
                        </a:rPr>
                        <a:t>X</a:t>
                      </a:r>
                      <a:r>
                        <a:rPr kumimoji="1" lang="ja-JP" altLang="en-US" sz="1100" b="1" dirty="0">
                          <a:solidFill>
                            <a:schemeClr val="tx1"/>
                          </a:solidFill>
                          <a:latin typeface="+mn-ea"/>
                          <a:ea typeface="+mn-ea"/>
                        </a:rPr>
                        <a:t>（旧</a:t>
                      </a:r>
                      <a:r>
                        <a:rPr kumimoji="1" lang="en-US" altLang="ja-JP" sz="1100" b="1" dirty="0">
                          <a:solidFill>
                            <a:schemeClr val="tx1"/>
                          </a:solidFill>
                          <a:latin typeface="+mn-ea"/>
                          <a:ea typeface="+mn-ea"/>
                        </a:rPr>
                        <a:t>twitter</a:t>
                      </a:r>
                      <a:r>
                        <a:rPr kumimoji="1" lang="ja-JP" altLang="en-US" sz="1100" b="1" dirty="0">
                          <a:solidFill>
                            <a:schemeClr val="tx1"/>
                          </a:solidFill>
                          <a:latin typeface="+mn-ea"/>
                          <a:ea typeface="+mn-ea"/>
                        </a:rPr>
                        <a:t>）</a:t>
                      </a:r>
                      <a:r>
                        <a:rPr kumimoji="1" lang="ja-JP" altLang="en-US" sz="1100" b="1" dirty="0">
                          <a:solidFill>
                            <a:schemeClr val="tx1"/>
                          </a:solidFill>
                          <a:latin typeface="游ゴシック" panose="020B0400000000000000" pitchFamily="50" charset="-128"/>
                          <a:ea typeface="+mn-ea"/>
                        </a:rPr>
                        <a:t>、大阪産</a:t>
                      </a:r>
                      <a:r>
                        <a:rPr kumimoji="1" lang="en-US" altLang="ja-JP" sz="1100" b="1" dirty="0">
                          <a:solidFill>
                            <a:schemeClr val="tx1"/>
                          </a:solidFill>
                          <a:latin typeface="游ゴシック" panose="020B0400000000000000" pitchFamily="50" charset="-128"/>
                          <a:ea typeface="+mn-ea"/>
                        </a:rPr>
                        <a:t>(</a:t>
                      </a:r>
                      <a:r>
                        <a:rPr kumimoji="1" lang="ja-JP" altLang="en-US" sz="1100" b="1" dirty="0">
                          <a:solidFill>
                            <a:schemeClr val="tx1"/>
                          </a:solidFill>
                          <a:latin typeface="游ゴシック" panose="020B0400000000000000" pitchFamily="50" charset="-128"/>
                          <a:ea typeface="+mn-ea"/>
                        </a:rPr>
                        <a:t>もん</a:t>
                      </a:r>
                      <a:r>
                        <a:rPr kumimoji="1" lang="en-US" altLang="ja-JP" sz="1100" b="1" dirty="0">
                          <a:solidFill>
                            <a:schemeClr val="tx1"/>
                          </a:solidFill>
                          <a:latin typeface="游ゴシック" panose="020B0400000000000000" pitchFamily="50" charset="-128"/>
                          <a:ea typeface="+mn-ea"/>
                        </a:rPr>
                        <a:t>)</a:t>
                      </a:r>
                      <a:r>
                        <a:rPr kumimoji="1" lang="ja-JP" altLang="en-US" sz="1100" b="1" dirty="0">
                          <a:solidFill>
                            <a:schemeClr val="tx1"/>
                          </a:solidFill>
                          <a:latin typeface="游ゴシック" panose="020B0400000000000000" pitchFamily="50" charset="-128"/>
                          <a:ea typeface="+mn-ea"/>
                        </a:rPr>
                        <a:t>ファン通信イベント等を</a:t>
                      </a:r>
                      <a:endParaRPr kumimoji="1" lang="en-US" altLang="ja-JP" sz="1100" b="1" dirty="0">
                        <a:solidFill>
                          <a:schemeClr val="tx1"/>
                        </a:solidFill>
                        <a:latin typeface="游ゴシック" panose="020B0400000000000000" pitchFamily="50" charset="-128"/>
                        <a:ea typeface="+mn-ea"/>
                      </a:endParaRPr>
                    </a:p>
                    <a:p>
                      <a:pPr marL="174625" indent="-174625"/>
                      <a:r>
                        <a:rPr kumimoji="1" lang="ja-JP" altLang="en-US" sz="1100" b="1" dirty="0">
                          <a:solidFill>
                            <a:schemeClr val="tx1"/>
                          </a:solidFill>
                          <a:latin typeface="游ゴシック" panose="020B0400000000000000" pitchFamily="50" charset="-128"/>
                          <a:ea typeface="+mn-ea"/>
                        </a:rPr>
                        <a:t>　活用した情報発信</a:t>
                      </a:r>
                      <a:endParaRPr kumimoji="1" lang="en-US" altLang="ja-JP" sz="1100" b="1"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232330">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■直売所の認知度向上や大阪産</a:t>
                      </a:r>
                      <a:r>
                        <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もん</a:t>
                      </a:r>
                      <a:r>
                        <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の消費拡大</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■直売所等についての情報発信</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■府内小中学校等での出前講習会の開催</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■大阪産</a:t>
                      </a:r>
                      <a:r>
                        <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もん</a:t>
                      </a:r>
                      <a:r>
                        <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に関する情報発信を進めるとともに、イベントを実施し、店舗での利用拡大に努める</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■イベント等の機会を活用した府内畜産物の認知度向上と魅力発信　</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86039942"/>
                  </a:ext>
                </a:extLst>
              </a:tr>
              <a:tr h="573304">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600" b="1" dirty="0">
                          <a:solidFill>
                            <a:schemeClr val="bg1"/>
                          </a:solidFill>
                        </a:rPr>
                        <a:t> 最終予算案　　</a:t>
                      </a:r>
                      <a:endParaRPr kumimoji="1" lang="en-US" altLang="ja-JP" sz="1600" b="1" dirty="0">
                        <a:solidFill>
                          <a:schemeClr val="bg1"/>
                        </a:solidFill>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zh-TW" altLang="en-US" sz="12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1" dirty="0">
                          <a:solidFill>
                            <a:schemeClr val="tx1"/>
                          </a:solidFill>
                          <a:latin typeface="+mn-ea"/>
                          <a:ea typeface="+mn-ea"/>
                        </a:rPr>
                        <a:t>大阪産</a:t>
                      </a:r>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もん</a:t>
                      </a:r>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全国魅力発信事業　</a:t>
                      </a:r>
                      <a:r>
                        <a:rPr kumimoji="1" lang="en-US" altLang="ja-JP" sz="1100" b="1" dirty="0">
                          <a:solidFill>
                            <a:schemeClr val="tx1"/>
                          </a:solidFill>
                          <a:latin typeface="+mn-ea"/>
                          <a:ea typeface="+mn-ea"/>
                        </a:rPr>
                        <a:t>7,575</a:t>
                      </a:r>
                      <a:r>
                        <a:rPr kumimoji="1" lang="ja-JP" altLang="en-US" sz="1100" b="1" dirty="0">
                          <a:solidFill>
                            <a:schemeClr val="tx1"/>
                          </a:solidFill>
                          <a:latin typeface="+mn-ea"/>
                          <a:ea typeface="+mn-ea"/>
                        </a:rPr>
                        <a:t>千円　　大阪府農水産物消費拡大事業</a:t>
                      </a:r>
                      <a:r>
                        <a:rPr kumimoji="1" lang="ja-JP" altLang="en-US" sz="1100" b="1" dirty="0">
                          <a:solidFill>
                            <a:schemeClr val="tx1"/>
                          </a:solidFill>
                          <a:latin typeface="游ゴシック" panose="020B0400000000000000" pitchFamily="50" charset="-128"/>
                          <a:ea typeface="+mn-ea"/>
                        </a:rPr>
                        <a:t>　</a:t>
                      </a:r>
                      <a:r>
                        <a:rPr kumimoji="1" lang="en-US" altLang="ja-JP" sz="1100" b="1" dirty="0">
                          <a:solidFill>
                            <a:schemeClr val="tx1"/>
                          </a:solidFill>
                          <a:latin typeface="+mn-ea"/>
                          <a:ea typeface="+mn-ea"/>
                        </a:rPr>
                        <a:t>1,650</a:t>
                      </a:r>
                      <a:r>
                        <a:rPr kumimoji="1" lang="ja-JP" altLang="en-US" sz="1100" b="1" dirty="0">
                          <a:solidFill>
                            <a:schemeClr val="tx1"/>
                          </a:solidFill>
                          <a:latin typeface="+mn-ea"/>
                          <a:ea typeface="+mn-ea"/>
                        </a:rPr>
                        <a:t>千円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97835777"/>
                  </a:ext>
                </a:extLst>
              </a:tr>
            </a:tbl>
          </a:graphicData>
        </a:graphic>
      </p:graphicFrame>
      <p:sp>
        <p:nvSpPr>
          <p:cNvPr id="2" name="テキスト ボックス 1"/>
          <p:cNvSpPr txBox="1"/>
          <p:nvPr/>
        </p:nvSpPr>
        <p:spPr>
          <a:xfrm>
            <a:off x="558186" y="485484"/>
            <a:ext cx="8718118" cy="338554"/>
          </a:xfrm>
          <a:prstGeom prst="rect">
            <a:avLst/>
          </a:prstGeom>
          <a:noFill/>
        </p:spPr>
        <p:txBody>
          <a:bodyPr wrap="square" rtlCol="0">
            <a:spAutoFit/>
          </a:bodyPr>
          <a:lstStyle/>
          <a:p>
            <a:r>
              <a:rPr kumimoji="1" lang="ja-JP" altLang="en-US" sz="1600" b="1" dirty="0">
                <a:latin typeface="+mn-ea"/>
              </a:rPr>
              <a:t>①地産地消の推進　</a:t>
            </a:r>
            <a:r>
              <a:rPr kumimoji="1" lang="en-US" altLang="ja-JP" sz="1600" b="1" dirty="0">
                <a:latin typeface="+mn-ea"/>
              </a:rPr>
              <a:t>P45</a:t>
            </a:r>
            <a:r>
              <a:rPr kumimoji="1" lang="ja-JP" altLang="en-US" sz="1600" b="1" dirty="0">
                <a:latin typeface="+mn-ea"/>
              </a:rPr>
              <a:t>　</a:t>
            </a:r>
          </a:p>
        </p:txBody>
      </p:sp>
      <p:grpSp>
        <p:nvGrpSpPr>
          <p:cNvPr id="7" name="グループ化 6"/>
          <p:cNvGrpSpPr/>
          <p:nvPr/>
        </p:nvGrpSpPr>
        <p:grpSpPr>
          <a:xfrm>
            <a:off x="8346172" y="262517"/>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3" name="グループ化 12"/>
            <p:cNvGrpSpPr/>
            <p:nvPr/>
          </p:nvGrpSpPr>
          <p:grpSpPr>
            <a:xfrm>
              <a:off x="8222623" y="1257538"/>
              <a:ext cx="1058662" cy="720145"/>
              <a:chOff x="511927" y="2809411"/>
              <a:chExt cx="1110811" cy="770916"/>
            </a:xfrm>
          </p:grpSpPr>
          <p:sp>
            <p:nvSpPr>
              <p:cNvPr id="14" name="角丸四角形 13"/>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a:t>年度</a:t>
                </a:r>
                <a:r>
                  <a:rPr kumimoji="1" lang="ja-JP" altLang="en-US" sz="1200" b="1" dirty="0"/>
                  <a:t>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5" name="直線コネクタ 14"/>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6" name="Rectangle 1"/>
          <p:cNvSpPr>
            <a:spLocks noChangeArrowheads="1"/>
          </p:cNvSpPr>
          <p:nvPr/>
        </p:nvSpPr>
        <p:spPr bwMode="auto">
          <a:xfrm>
            <a:off x="288000" y="180000"/>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latin typeface="Meiryo UI" panose="020B0604030504040204" pitchFamily="50" charset="-128"/>
                <a:ea typeface="Meiryo UI" panose="020B0604030504040204" pitchFamily="50" charset="-128"/>
                <a:cs typeface="Times New Roman" panose="02020603050405020304" pitchFamily="18" charset="0"/>
              </a:rPr>
              <a:t>具体的な取組み</a:t>
            </a:r>
            <a:r>
              <a:rPr kumimoji="0" lang="en-US" altLang="ja-JP" sz="16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8" name="スライド番号プレースホルダー 1">
            <a:extLst>
              <a:ext uri="{FF2B5EF4-FFF2-40B4-BE49-F238E27FC236}">
                <a16:creationId xmlns:a16="http://schemas.microsoft.com/office/drawing/2014/main" id="{02477612-45F2-4FC7-A4C9-2F29E1B9CEF3}"/>
              </a:ext>
            </a:extLst>
          </p:cNvPr>
          <p:cNvSpPr>
            <a:spLocks noGrp="1"/>
          </p:cNvSpPr>
          <p:nvPr>
            <p:ph type="sldNum" sz="quarter" idx="12"/>
          </p:nvPr>
        </p:nvSpPr>
        <p:spPr>
          <a:xfrm>
            <a:off x="9181750" y="6583675"/>
            <a:ext cx="720000" cy="216000"/>
          </a:xfrm>
        </p:spPr>
        <p:txBody>
          <a:bodyPr/>
          <a:lstStyle/>
          <a:p>
            <a:fld id="{4D1D0668-0C6C-4C7F-AAAF-C0078F4BF5F6}" type="slidenum">
              <a:rPr kumimoji="1" lang="ja-JP" altLang="en-US" smtClean="0"/>
              <a:t>71</a:t>
            </a:fld>
            <a:endParaRPr kumimoji="1" lang="ja-JP" altLang="en-US"/>
          </a:p>
        </p:txBody>
      </p:sp>
    </p:spTree>
    <p:extLst>
      <p:ext uri="{BB962C8B-B14F-4D97-AF65-F5344CB8AC3E}">
        <p14:creationId xmlns:p14="http://schemas.microsoft.com/office/powerpoint/2010/main" val="302376098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273000" y="144000"/>
            <a:ext cx="9360000" cy="651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表 8"/>
          <p:cNvGraphicFramePr>
            <a:graphicFrameLocks noGrp="1"/>
          </p:cNvGraphicFramePr>
          <p:nvPr/>
        </p:nvGraphicFramePr>
        <p:xfrm>
          <a:off x="629696" y="540000"/>
          <a:ext cx="8630215" cy="2696274"/>
        </p:xfrm>
        <a:graphic>
          <a:graphicData uri="http://schemas.openxmlformats.org/drawingml/2006/table">
            <a:tbl>
              <a:tblPr firstRow="1" bandRow="1">
                <a:tableStyleId>{5C22544A-7EE6-4342-B048-85BDC9FD1C3A}</a:tableStyleId>
              </a:tblPr>
              <a:tblGrid>
                <a:gridCol w="1272862">
                  <a:extLst>
                    <a:ext uri="{9D8B030D-6E8A-4147-A177-3AD203B41FA5}">
                      <a16:colId xmlns:a16="http://schemas.microsoft.com/office/drawing/2014/main" val="528851062"/>
                    </a:ext>
                  </a:extLst>
                </a:gridCol>
                <a:gridCol w="7357353">
                  <a:extLst>
                    <a:ext uri="{9D8B030D-6E8A-4147-A177-3AD203B41FA5}">
                      <a16:colId xmlns:a16="http://schemas.microsoft.com/office/drawing/2014/main" val="89849022"/>
                    </a:ext>
                  </a:extLst>
                </a:gridCol>
              </a:tblGrid>
              <a:tr h="1493617">
                <a:tc>
                  <a:txBody>
                    <a:bodyPr/>
                    <a:lstStyle/>
                    <a:p>
                      <a:pPr>
                        <a:lnSpc>
                          <a:spcPts val="1600"/>
                        </a:lnSpc>
                      </a:pPr>
                      <a:r>
                        <a:rPr kumimoji="1" lang="ja-JP" altLang="en-US" sz="1600" dirty="0"/>
                        <a:t> 本年度の     </a:t>
                      </a:r>
                      <a:endParaRPr kumimoji="1" lang="en-US" altLang="ja-JP" sz="1600" dirty="0"/>
                    </a:p>
                    <a:p>
                      <a:pPr>
                        <a:lnSpc>
                          <a:spcPts val="1600"/>
                        </a:lnSpc>
                      </a:pPr>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a:solidFill>
                            <a:schemeClr val="tx1"/>
                          </a:solidFill>
                          <a:latin typeface="+mn-ea"/>
                          <a:ea typeface="+mn-ea"/>
                        </a:rPr>
                        <a:t>■食育・</a:t>
                      </a:r>
                      <a:r>
                        <a:rPr kumimoji="1" lang="en-US" altLang="ja-JP" sz="1100" b="1" dirty="0">
                          <a:solidFill>
                            <a:schemeClr val="tx1"/>
                          </a:solidFill>
                          <a:latin typeface="+mn-ea"/>
                          <a:ea typeface="+mn-ea"/>
                        </a:rPr>
                        <a:t>SDG</a:t>
                      </a:r>
                      <a:r>
                        <a:rPr kumimoji="1" lang="ja-JP" altLang="en-US" sz="1100" b="1" dirty="0">
                          <a:solidFill>
                            <a:schemeClr val="tx1"/>
                          </a:solidFill>
                          <a:latin typeface="+mn-ea"/>
                          <a:ea typeface="+mn-ea"/>
                        </a:rPr>
                        <a:t>ｓ教育関係者との連携</a:t>
                      </a:r>
                    </a:p>
                    <a:p>
                      <a:pPr marL="174625" indent="-174625"/>
                      <a:r>
                        <a:rPr kumimoji="1" lang="ja-JP" altLang="en-US" sz="1100" b="1" dirty="0">
                          <a:solidFill>
                            <a:schemeClr val="tx1"/>
                          </a:solidFill>
                          <a:latin typeface="+mn-ea"/>
                          <a:ea typeface="+mn-ea"/>
                        </a:rPr>
                        <a:t>・親子食べきりクッキングイベントの実施</a:t>
                      </a:r>
                    </a:p>
                    <a:p>
                      <a:pPr marL="174625" indent="-174625"/>
                      <a:r>
                        <a:rPr kumimoji="1" lang="ja-JP" altLang="en-US" sz="1100" b="1" dirty="0">
                          <a:solidFill>
                            <a:schemeClr val="tx1"/>
                          </a:solidFill>
                          <a:latin typeface="+mn-ea"/>
                          <a:ea typeface="+mn-ea"/>
                        </a:rPr>
                        <a:t>・府内栄養士養成課程</a:t>
                      </a:r>
                      <a:r>
                        <a:rPr kumimoji="1" lang="en-US" altLang="ja-JP" sz="1100" b="1" dirty="0">
                          <a:solidFill>
                            <a:schemeClr val="tx1"/>
                          </a:solidFill>
                          <a:latin typeface="+mn-ea"/>
                          <a:ea typeface="+mn-ea"/>
                        </a:rPr>
                        <a:t>8</a:t>
                      </a:r>
                      <a:r>
                        <a:rPr kumimoji="1" lang="ja-JP" altLang="en-US" sz="1100" b="1" dirty="0">
                          <a:solidFill>
                            <a:schemeClr val="tx1"/>
                          </a:solidFill>
                          <a:latin typeface="+mn-ea"/>
                          <a:ea typeface="+mn-ea"/>
                        </a:rPr>
                        <a:t>大学と連携したプロジェクトにより、食育イベントで食品ロス削減を啓発</a:t>
                      </a:r>
                    </a:p>
                    <a:p>
                      <a:pPr marL="174625" indent="-174625"/>
                      <a:r>
                        <a:rPr kumimoji="1" lang="ja-JP" altLang="en-US" sz="1100" b="1" dirty="0">
                          <a:solidFill>
                            <a:schemeClr val="tx1"/>
                          </a:solidFill>
                          <a:latin typeface="+mn-ea"/>
                          <a:ea typeface="+mn-ea"/>
                        </a:rPr>
                        <a:t>・市町村の教育委員会や担当者に対し、カードゲームなどの授業教材について情報提供し、</a:t>
                      </a:r>
                      <a:endParaRPr kumimoji="1" lang="en-US" altLang="ja-JP" sz="1100" b="1" dirty="0">
                        <a:solidFill>
                          <a:schemeClr val="tx1"/>
                        </a:solidFill>
                        <a:latin typeface="+mn-ea"/>
                        <a:ea typeface="+mn-ea"/>
                      </a:endParaRPr>
                    </a:p>
                    <a:p>
                      <a:pPr marL="174625" indent="-174625"/>
                      <a:r>
                        <a:rPr kumimoji="1" lang="en-US" altLang="ja-JP" sz="1100" b="1" dirty="0">
                          <a:solidFill>
                            <a:schemeClr val="tx1"/>
                          </a:solidFill>
                          <a:latin typeface="+mn-ea"/>
                          <a:ea typeface="+mn-ea"/>
                        </a:rPr>
                        <a:t>    </a:t>
                      </a:r>
                      <a:r>
                        <a:rPr kumimoji="1" lang="ja-JP" altLang="en-US" sz="1100" b="1" dirty="0">
                          <a:solidFill>
                            <a:schemeClr val="tx1"/>
                          </a:solidFill>
                          <a:latin typeface="+mn-ea"/>
                          <a:ea typeface="+mn-ea"/>
                        </a:rPr>
                        <a:t>学校</a:t>
                      </a:r>
                      <a:r>
                        <a:rPr kumimoji="1" lang="en-US" altLang="ja-JP" sz="1100" b="1" dirty="0">
                          <a:solidFill>
                            <a:schemeClr val="tx1"/>
                          </a:solidFill>
                          <a:latin typeface="+mn-ea"/>
                          <a:ea typeface="+mn-ea"/>
                        </a:rPr>
                        <a:t>SDG</a:t>
                      </a:r>
                      <a:r>
                        <a:rPr kumimoji="1" lang="ja-JP" altLang="en-US" sz="1100" b="1" dirty="0">
                          <a:solidFill>
                            <a:schemeClr val="tx1"/>
                          </a:solidFill>
                          <a:latin typeface="+mn-ea"/>
                          <a:ea typeface="+mn-ea"/>
                        </a:rPr>
                        <a:t>ｓ授業にカードゲームを貸出</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■「大阪府食品ロス削減推進計画」に基づく市町村や事業者と連携した普及啓発の取組みを推進</a:t>
                      </a:r>
                    </a:p>
                    <a:p>
                      <a:pPr marL="174625" indent="-174625"/>
                      <a:r>
                        <a:rPr kumimoji="1" lang="ja-JP" altLang="en-US" sz="1100" b="1" dirty="0">
                          <a:solidFill>
                            <a:schemeClr val="tx1"/>
                          </a:solidFill>
                          <a:latin typeface="+mn-ea"/>
                          <a:ea typeface="+mn-ea"/>
                        </a:rPr>
                        <a:t>・食品ロス削減キャンペーン等の実施　</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・ポータルサイト、カードゲーム等の活用</a:t>
                      </a:r>
                    </a:p>
                    <a:p>
                      <a:pPr marL="174625" indent="-174625"/>
                      <a:r>
                        <a:rPr kumimoji="1" lang="ja-JP" altLang="en-US" sz="1100" b="1" dirty="0">
                          <a:solidFill>
                            <a:schemeClr val="tx1"/>
                          </a:solidFill>
                          <a:latin typeface="+mn-ea"/>
                          <a:ea typeface="+mn-ea"/>
                        </a:rPr>
                        <a:t>・食品ロス削減を実践・啓発するボランティアの養成</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589954">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■府内栄養士養成課程の</a:t>
                      </a:r>
                      <a:r>
                        <a:rPr kumimoji="1" lang="en-US" altLang="ja-JP" sz="1100" b="1" dirty="0">
                          <a:solidFill>
                            <a:schemeClr val="tx1"/>
                          </a:solidFill>
                          <a:latin typeface="+mn-ea"/>
                          <a:ea typeface="+mn-ea"/>
                        </a:rPr>
                        <a:t>8</a:t>
                      </a:r>
                      <a:r>
                        <a:rPr kumimoji="1" lang="ja-JP" altLang="en-US" sz="1100" b="1" dirty="0">
                          <a:solidFill>
                            <a:schemeClr val="tx1"/>
                          </a:solidFill>
                          <a:latin typeface="+mn-ea"/>
                          <a:ea typeface="+mn-ea"/>
                        </a:rPr>
                        <a:t>大学と連携したプロジェクトによる様々な啓発手法の検討と情報発信</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■学校教育におけるポータルサイト、カードゲーム等の啓発ツールの活用を促進</a:t>
                      </a:r>
                      <a:endParaRPr kumimoji="1" lang="en-US" altLang="ja-JP" sz="1100" b="1" strike="sngStrike"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409189">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最終予算案　　</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dirty="0">
                          <a:solidFill>
                            <a:schemeClr val="bg1"/>
                          </a:solidFill>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1" dirty="0">
                          <a:solidFill>
                            <a:schemeClr val="tx1"/>
                          </a:solidFill>
                          <a:latin typeface="游ゴシック" panose="020B0400000000000000" pitchFamily="50" charset="-128"/>
                          <a:ea typeface="+mn-ea"/>
                        </a:rPr>
                        <a:t>消費者行動促進支援事業　</a:t>
                      </a:r>
                      <a:r>
                        <a:rPr kumimoji="1" lang="en-US" altLang="ja-JP" sz="1100" b="1" dirty="0">
                          <a:solidFill>
                            <a:schemeClr val="tx1"/>
                          </a:solidFill>
                          <a:latin typeface="游ゴシック" panose="020B0400000000000000" pitchFamily="50" charset="-128"/>
                          <a:ea typeface="+mn-ea"/>
                        </a:rPr>
                        <a:t>3,020</a:t>
                      </a:r>
                      <a:r>
                        <a:rPr kumimoji="1" lang="ja-JP" altLang="en-US" sz="1100" b="1" dirty="0">
                          <a:solidFill>
                            <a:schemeClr val="tx1"/>
                          </a:solidFill>
                          <a:latin typeface="游ゴシック" panose="020B0400000000000000" pitchFamily="50" charset="-128"/>
                          <a:ea typeface="+mn-ea"/>
                        </a:rPr>
                        <a:t>千円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2" name="テキスト ボックス 1"/>
          <p:cNvSpPr txBox="1"/>
          <p:nvPr/>
        </p:nvSpPr>
        <p:spPr>
          <a:xfrm>
            <a:off x="272836" y="189000"/>
            <a:ext cx="2804208" cy="338554"/>
          </a:xfrm>
          <a:prstGeom prst="rect">
            <a:avLst/>
          </a:prstGeom>
          <a:noFill/>
        </p:spPr>
        <p:txBody>
          <a:bodyPr wrap="square" rtlCol="0">
            <a:spAutoFit/>
          </a:bodyPr>
          <a:lstStyle/>
          <a:p>
            <a:r>
              <a:rPr kumimoji="1" lang="ja-JP" altLang="en-US" sz="1600" b="1" dirty="0"/>
              <a:t>②食品ロスの削減　</a:t>
            </a:r>
            <a:r>
              <a:rPr kumimoji="1" lang="en-US" altLang="ja-JP" sz="1600" b="1" dirty="0">
                <a:latin typeface="+mn-ea"/>
              </a:rPr>
              <a:t>P46</a:t>
            </a:r>
            <a:endParaRPr kumimoji="1" lang="ja-JP" altLang="en-US" sz="1600" b="1" dirty="0">
              <a:latin typeface="+mn-ea"/>
            </a:endParaRPr>
          </a:p>
        </p:txBody>
      </p:sp>
      <p:grpSp>
        <p:nvGrpSpPr>
          <p:cNvPr id="7" name="グループ化 6"/>
          <p:cNvGrpSpPr/>
          <p:nvPr/>
        </p:nvGrpSpPr>
        <p:grpSpPr>
          <a:xfrm>
            <a:off x="8354955" y="247950"/>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3" name="グループ化 12"/>
            <p:cNvGrpSpPr/>
            <p:nvPr/>
          </p:nvGrpSpPr>
          <p:grpSpPr>
            <a:xfrm>
              <a:off x="8222623" y="1257538"/>
              <a:ext cx="1058662" cy="720145"/>
              <a:chOff x="511927" y="2809411"/>
              <a:chExt cx="1110811" cy="770916"/>
            </a:xfrm>
          </p:grpSpPr>
          <p:sp>
            <p:nvSpPr>
              <p:cNvPr id="14" name="角丸四角形 13"/>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a:t>年度</a:t>
                </a:r>
                <a:r>
                  <a:rPr kumimoji="1" lang="ja-JP" altLang="en-US" sz="1200" b="1" dirty="0"/>
                  <a:t>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5" name="直線コネクタ 14"/>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aphicFrame>
        <p:nvGraphicFramePr>
          <p:cNvPr id="16" name="表 15"/>
          <p:cNvGraphicFramePr>
            <a:graphicFrameLocks noGrp="1"/>
          </p:cNvGraphicFramePr>
          <p:nvPr/>
        </p:nvGraphicFramePr>
        <p:xfrm>
          <a:off x="613302" y="3549689"/>
          <a:ext cx="8646609" cy="2774230"/>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1008162">
                <a:tc>
                  <a:txBody>
                    <a:bodyPr/>
                    <a:lstStyle/>
                    <a:p>
                      <a:pPr>
                        <a:lnSpc>
                          <a:spcPts val="1600"/>
                        </a:lnSpc>
                      </a:pPr>
                      <a:r>
                        <a:rPr kumimoji="1" lang="ja-JP" altLang="en-US" sz="1600" dirty="0"/>
                        <a:t> 本年度の     </a:t>
                      </a:r>
                      <a:endParaRPr kumimoji="1" lang="en-US" altLang="ja-JP" sz="1600" dirty="0"/>
                    </a:p>
                    <a:p>
                      <a:pPr>
                        <a:lnSpc>
                          <a:spcPts val="1600"/>
                        </a:lnSpc>
                      </a:pPr>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a:solidFill>
                            <a:schemeClr val="tx1"/>
                          </a:solidFill>
                          <a:latin typeface="+mn-ea"/>
                          <a:ea typeface="+mn-ea"/>
                        </a:rPr>
                        <a:t>■全国学校給食週間での取組み実施</a:t>
                      </a:r>
                      <a:endParaRPr kumimoji="1" lang="en-US" altLang="ja-JP" sz="1100" b="1" dirty="0">
                        <a:solidFill>
                          <a:schemeClr val="tx1"/>
                        </a:solidFill>
                        <a:latin typeface="+mn-ea"/>
                        <a:ea typeface="+mn-ea"/>
                      </a:endParaRPr>
                    </a:p>
                    <a:p>
                      <a:pPr marL="174625" indent="-174625"/>
                      <a:r>
                        <a:rPr kumimoji="1" lang="ja-JP" altLang="en-US" sz="1100" b="1" baseline="0" dirty="0">
                          <a:solidFill>
                            <a:schemeClr val="tx1"/>
                          </a:solidFill>
                          <a:latin typeface="+mn-ea"/>
                          <a:ea typeface="+mn-ea"/>
                        </a:rPr>
                        <a:t>　</a:t>
                      </a:r>
                      <a:r>
                        <a:rPr kumimoji="1" lang="ja-JP" altLang="en-US" sz="1100" b="1" dirty="0">
                          <a:solidFill>
                            <a:schemeClr val="tx1"/>
                          </a:solidFill>
                          <a:latin typeface="+mn-ea"/>
                          <a:ea typeface="+mn-ea"/>
                        </a:rPr>
                        <a:t>市町村及び府立学校で地域の食材や郷土料理等を取り入れた給食献立を実施</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■食育の日（毎月</a:t>
                      </a:r>
                      <a:r>
                        <a:rPr kumimoji="1" lang="en-US" altLang="ja-JP" sz="1100" b="1" dirty="0">
                          <a:solidFill>
                            <a:schemeClr val="tx1"/>
                          </a:solidFill>
                          <a:latin typeface="+mn-ea"/>
                          <a:ea typeface="+mn-ea"/>
                        </a:rPr>
                        <a:t>19</a:t>
                      </a:r>
                      <a:r>
                        <a:rPr kumimoji="1" lang="ja-JP" altLang="en-US" sz="1100" b="1" dirty="0">
                          <a:solidFill>
                            <a:schemeClr val="tx1"/>
                          </a:solidFill>
                          <a:latin typeface="+mn-ea"/>
                          <a:ea typeface="+mn-ea"/>
                        </a:rPr>
                        <a:t>日）での取組み実施</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給食献立の工夫</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■大阪府食生活改善連絡協議会との連携</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協議会が行う日本型食生活の普及啓発活動への支援</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1880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■関係団体の取組把握、連携強化</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■好事例を共有し、地域の食材や郷土料理を取り入れた給食献立を実施</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■地場産物を活用した食育教材ポータルサイトの啓発</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■食文化の継承に向け、</a:t>
                      </a:r>
                      <a:r>
                        <a:rPr kumimoji="1" lang="en-US" altLang="ja-JP" sz="1100" b="1" dirty="0">
                          <a:solidFill>
                            <a:schemeClr val="tx1"/>
                          </a:solidFill>
                          <a:latin typeface="+mn-ea"/>
                          <a:ea typeface="+mn-ea"/>
                        </a:rPr>
                        <a:t>SNS</a:t>
                      </a:r>
                      <a:r>
                        <a:rPr kumimoji="1" lang="ja-JP" altLang="en-US" sz="1100" b="1" dirty="0">
                          <a:solidFill>
                            <a:schemeClr val="tx1"/>
                          </a:solidFill>
                          <a:latin typeface="+mn-ea"/>
                          <a:ea typeface="+mn-ea"/>
                        </a:rPr>
                        <a:t>等を活用した情報発信を行うとともに、関係団体の取組みを支援</a:t>
                      </a: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　</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465368">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最終予算案</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1" dirty="0">
                          <a:solidFill>
                            <a:schemeClr val="tx1"/>
                          </a:solidFill>
                          <a:latin typeface="+mn-ea"/>
                          <a:ea typeface="+mn-ea"/>
                        </a:rPr>
                        <a:t>健康・栄養対策費　</a:t>
                      </a:r>
                      <a:r>
                        <a:rPr kumimoji="1" lang="en-US" altLang="ja-JP" sz="1100" b="1" dirty="0">
                          <a:solidFill>
                            <a:schemeClr val="tx1"/>
                          </a:solidFill>
                          <a:latin typeface="+mn-ea"/>
                          <a:ea typeface="+mn-ea"/>
                        </a:rPr>
                        <a:t>5,987</a:t>
                      </a:r>
                      <a:r>
                        <a:rPr kumimoji="1" lang="ja-JP" altLang="en-US" sz="1100" b="1" dirty="0">
                          <a:solidFill>
                            <a:schemeClr val="tx1"/>
                          </a:solidFill>
                          <a:latin typeface="+mn-ea"/>
                          <a:ea typeface="+mn-ea"/>
                        </a:rPr>
                        <a:t>千円（再掲）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17" name="テキスト ボックス 16"/>
          <p:cNvSpPr txBox="1"/>
          <p:nvPr/>
        </p:nvSpPr>
        <p:spPr>
          <a:xfrm>
            <a:off x="269453" y="3257550"/>
            <a:ext cx="2681080" cy="338554"/>
          </a:xfrm>
          <a:prstGeom prst="rect">
            <a:avLst/>
          </a:prstGeom>
          <a:noFill/>
        </p:spPr>
        <p:txBody>
          <a:bodyPr wrap="square" rtlCol="0">
            <a:spAutoFit/>
          </a:bodyPr>
          <a:lstStyle/>
          <a:p>
            <a:r>
              <a:rPr kumimoji="1" lang="ja-JP" altLang="en-US" sz="1600" b="1" dirty="0"/>
              <a:t>③</a:t>
            </a:r>
            <a:r>
              <a:rPr lang="ja-JP" altLang="en-US" sz="1600" b="1" dirty="0"/>
              <a:t>食文化の継承　</a:t>
            </a:r>
            <a:r>
              <a:rPr lang="en-US" altLang="ja-JP" sz="1600" b="1" dirty="0">
                <a:latin typeface="+mn-ea"/>
              </a:rPr>
              <a:t>P46</a:t>
            </a:r>
            <a:r>
              <a:rPr lang="ja-JP" altLang="en-US" sz="1600" b="1" dirty="0">
                <a:latin typeface="+mn-ea"/>
              </a:rPr>
              <a:t> </a:t>
            </a:r>
            <a:endParaRPr kumimoji="1" lang="ja-JP" altLang="en-US" sz="1600" b="1" dirty="0">
              <a:latin typeface="+mn-ea"/>
            </a:endParaRPr>
          </a:p>
        </p:txBody>
      </p:sp>
      <p:sp>
        <p:nvSpPr>
          <p:cNvPr id="19" name="スライド番号プレースホルダー 1">
            <a:extLst>
              <a:ext uri="{FF2B5EF4-FFF2-40B4-BE49-F238E27FC236}">
                <a16:creationId xmlns:a16="http://schemas.microsoft.com/office/drawing/2014/main" id="{F825FB96-E4DB-4F22-A18B-77B33A0E3F91}"/>
              </a:ext>
            </a:extLst>
          </p:cNvPr>
          <p:cNvSpPr>
            <a:spLocks noGrp="1"/>
          </p:cNvSpPr>
          <p:nvPr>
            <p:ph type="sldNum" sz="quarter" idx="12"/>
          </p:nvPr>
        </p:nvSpPr>
        <p:spPr>
          <a:xfrm>
            <a:off x="9181750" y="6583675"/>
            <a:ext cx="720000" cy="216000"/>
          </a:xfrm>
        </p:spPr>
        <p:txBody>
          <a:bodyPr/>
          <a:lstStyle/>
          <a:p>
            <a:fld id="{4D1D0668-0C6C-4C7F-AAAF-C0078F4BF5F6}" type="slidenum">
              <a:rPr kumimoji="1" lang="ja-JP" altLang="en-US" smtClean="0"/>
              <a:t>72</a:t>
            </a:fld>
            <a:endParaRPr kumimoji="1" lang="ja-JP" altLang="en-US"/>
          </a:p>
        </p:txBody>
      </p:sp>
    </p:spTree>
    <p:extLst>
      <p:ext uri="{BB962C8B-B14F-4D97-AF65-F5344CB8AC3E}">
        <p14:creationId xmlns:p14="http://schemas.microsoft.com/office/powerpoint/2010/main" val="194472472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288000" y="906448"/>
            <a:ext cx="9360000" cy="578955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Meiryo UI" panose="020B0604030504040204" pitchFamily="50" charset="-128"/>
                <a:ea typeface="Meiryo UI" panose="020B0604030504040204" pitchFamily="50" charset="-128"/>
              </a:rPr>
              <a:t>２　食育を支える社会環境整備　</a:t>
            </a:r>
          </a:p>
        </p:txBody>
      </p:sp>
      <p:sp>
        <p:nvSpPr>
          <p:cNvPr id="10" name="正方形/長方形 9"/>
          <p:cNvSpPr/>
          <p:nvPr/>
        </p:nvSpPr>
        <p:spPr>
          <a:xfrm>
            <a:off x="273000" y="688626"/>
            <a:ext cx="7404392" cy="432000"/>
          </a:xfrm>
          <a:prstGeom prst="rect">
            <a:avLst/>
          </a:prstGeom>
          <a:solidFill>
            <a:srgbClr val="002060"/>
          </a:solidFill>
        </p:spPr>
        <p:txBody>
          <a:bodyPr wrap="square" anchor="ctr">
            <a:sp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 </a:t>
            </a:r>
            <a:r>
              <a:rPr kumimoji="1" lang="ja-JP" altLang="en-US" sz="2000" b="1" dirty="0">
                <a:ln w="0"/>
                <a:solidFill>
                  <a:schemeClr val="bg1"/>
                </a:solidFill>
                <a:effectLst>
                  <a:outerShdw blurRad="38100" dist="19050" dir="2700000" algn="tl" rotWithShape="0">
                    <a:schemeClr val="dk1">
                      <a:alpha val="40000"/>
                    </a:schemeClr>
                  </a:outerShdw>
                </a:effectLst>
                <a:latin typeface="+mn-ea"/>
              </a:rPr>
              <a:t>（１）多様な主体による食育推進運動の展開　</a:t>
            </a:r>
            <a:r>
              <a:rPr kumimoji="1" lang="ja-JP" altLang="en-US" b="1" dirty="0">
                <a:ln w="0"/>
                <a:solidFill>
                  <a:schemeClr val="bg1"/>
                </a:solidFill>
                <a:effectLst>
                  <a:outerShdw blurRad="38100" dist="19050" dir="2700000" algn="tl" rotWithShape="0">
                    <a:schemeClr val="dk1">
                      <a:alpha val="40000"/>
                    </a:schemeClr>
                  </a:outerShdw>
                </a:effectLst>
                <a:latin typeface="+mn-ea"/>
              </a:rPr>
              <a:t>計画</a:t>
            </a:r>
            <a:r>
              <a:rPr kumimoji="1" lang="en-US" altLang="ja-JP" b="1" dirty="0">
                <a:ln w="0"/>
                <a:solidFill>
                  <a:schemeClr val="bg1"/>
                </a:solidFill>
                <a:effectLst>
                  <a:outerShdw blurRad="38100" dist="19050" dir="2700000" algn="tl" rotWithShape="0">
                    <a:schemeClr val="dk1">
                      <a:alpha val="40000"/>
                    </a:schemeClr>
                  </a:outerShdw>
                </a:effectLst>
                <a:latin typeface="+mn-ea"/>
              </a:rPr>
              <a:t>P51</a:t>
            </a:r>
            <a:r>
              <a:rPr kumimoji="1" lang="ja-JP" altLang="en-US" sz="2000" b="1" dirty="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　　</a:t>
            </a:r>
            <a:r>
              <a:rPr kumimoji="1" lang="ja-JP" altLang="en-US" sz="2000" b="1" dirty="0">
                <a:ln w="0"/>
                <a:solidFill>
                  <a:schemeClr val="bg1"/>
                </a:solidFill>
                <a:effectLst>
                  <a:outerShdw blurRad="38100" dist="19050" dir="2700000" algn="tl" rotWithShape="0">
                    <a:schemeClr val="dk1">
                      <a:alpha val="40000"/>
                    </a:schemeClr>
                  </a:outerShdw>
                </a:effectLst>
              </a:rPr>
              <a:t>　</a:t>
            </a:r>
            <a:endParaRPr kumimoji="1" lang="en-US" altLang="ja-JP" b="1" dirty="0">
              <a:solidFill>
                <a:schemeClr val="bg1"/>
              </a:solidFill>
            </a:endParaRPr>
          </a:p>
        </p:txBody>
      </p:sp>
      <p:sp>
        <p:nvSpPr>
          <p:cNvPr id="4" name="正方形/長方形 3"/>
          <p:cNvSpPr/>
          <p:nvPr/>
        </p:nvSpPr>
        <p:spPr>
          <a:xfrm>
            <a:off x="313743" y="3306168"/>
            <a:ext cx="9099985" cy="553998"/>
          </a:xfrm>
          <a:prstGeom prst="rect">
            <a:avLst/>
          </a:prstGeom>
        </p:spPr>
        <p:txBody>
          <a:bodyPr wrap="square">
            <a:spAutoFit/>
          </a:bodyPr>
          <a:lstStyle/>
          <a:p>
            <a:pPr marL="269240" indent="90170" algn="just">
              <a:spcAft>
                <a:spcPts val="0"/>
              </a:spcAft>
            </a:pPr>
            <a:r>
              <a:rPr lang="en-US" altLang="ja-JP" sz="1000" kern="100" dirty="0">
                <a:latin typeface="+mn-ea"/>
                <a:cs typeface="Times New Roman" panose="02020603050405020304" pitchFamily="18" charset="0"/>
              </a:rPr>
              <a:t>1</a:t>
            </a:r>
            <a:r>
              <a:rPr lang="ja-JP" altLang="ja-JP" sz="1000" kern="100" dirty="0">
                <a:latin typeface="+mn-ea"/>
                <a:cs typeface="Times New Roman" panose="02020603050405020304" pitchFamily="18" charset="0"/>
              </a:rPr>
              <a:t>　「お口の健康」と「食育」に関するアンケート（大阪府）</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健康に関する意識調査（大阪府）（計画策定時</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現在）</a:t>
            </a:r>
            <a:endParaRPr lang="en-US" altLang="ja-JP" sz="1000" kern="100" dirty="0">
              <a:latin typeface="+mn-ea"/>
              <a:cs typeface="Times New Roman" panose="02020603050405020304" pitchFamily="18" charset="0"/>
            </a:endParaRPr>
          </a:p>
          <a:p>
            <a:pPr marL="269240" indent="90170" algn="just">
              <a:spcAft>
                <a:spcPts val="0"/>
              </a:spcAft>
            </a:pPr>
            <a:r>
              <a:rPr lang="en-US" altLang="ja-JP" sz="1000" kern="100" dirty="0">
                <a:latin typeface="+mn-ea"/>
                <a:cs typeface="Times New Roman" panose="02020603050405020304" pitchFamily="18" charset="0"/>
              </a:rPr>
              <a:t>2</a:t>
            </a:r>
            <a:r>
              <a:rPr lang="ja-JP" altLang="ja-JP" sz="1000" kern="100" dirty="0">
                <a:latin typeface="+mn-ea"/>
                <a:cs typeface="Times New Roman" panose="02020603050405020304" pitchFamily="18" charset="0"/>
              </a:rPr>
              <a:t>　大阪府健康医療部</a:t>
            </a:r>
            <a:r>
              <a:rPr lang="ja-JP" altLang="en-US" sz="1000" kern="100" dirty="0">
                <a:latin typeface="+mn-ea"/>
                <a:cs typeface="Times New Roman" panose="02020603050405020304" pitchFamily="18" charset="0"/>
              </a:rPr>
              <a:t>健康推進</a:t>
            </a:r>
            <a:r>
              <a:rPr lang="ja-JP" altLang="ja-JP" sz="1000" kern="100" dirty="0">
                <a:latin typeface="+mn-ea"/>
                <a:cs typeface="Times New Roman" panose="02020603050405020304" pitchFamily="18" charset="0"/>
              </a:rPr>
              <a:t>室調べ</a:t>
            </a:r>
            <a:endParaRPr lang="en-US" altLang="ja-JP" sz="1000" kern="100" dirty="0">
              <a:latin typeface="+mn-ea"/>
              <a:cs typeface="Times New Roman" panose="02020603050405020304" pitchFamily="18" charset="0"/>
            </a:endParaRPr>
          </a:p>
          <a:p>
            <a:pPr marL="269240" indent="90170" algn="just">
              <a:spcAft>
                <a:spcPts val="0"/>
              </a:spcAft>
            </a:pPr>
            <a:r>
              <a:rPr lang="en-US" altLang="ja-JP" sz="1000" kern="100" dirty="0">
                <a:latin typeface="+mn-ea"/>
                <a:cs typeface="Times New Roman" panose="02020603050405020304" pitchFamily="18" charset="0"/>
              </a:rPr>
              <a:t>3</a:t>
            </a:r>
            <a:r>
              <a:rPr lang="ja-JP" altLang="ja-JP" sz="1000" kern="100" dirty="0">
                <a:latin typeface="+mn-ea"/>
                <a:cs typeface="Times New Roman" panose="02020603050405020304" pitchFamily="18" charset="0"/>
              </a:rPr>
              <a:t>　大阪府健康医療部</a:t>
            </a:r>
            <a:r>
              <a:rPr lang="ja-JP" altLang="en-US" sz="1000" kern="100" dirty="0">
                <a:latin typeface="+mn-ea"/>
                <a:cs typeface="Times New Roman" panose="02020603050405020304" pitchFamily="18" charset="0"/>
              </a:rPr>
              <a:t>健康推進室</a:t>
            </a:r>
            <a:r>
              <a:rPr lang="ja-JP" altLang="ja-JP" sz="1000" kern="100" dirty="0">
                <a:latin typeface="+mn-ea"/>
                <a:cs typeface="Times New Roman" panose="02020603050405020304" pitchFamily="18" charset="0"/>
              </a:rPr>
              <a:t>調</a:t>
            </a:r>
            <a:r>
              <a:rPr lang="ja-JP" altLang="en-US" sz="1000" kern="100" dirty="0">
                <a:latin typeface="+mn-ea"/>
                <a:cs typeface="Times New Roman" panose="02020603050405020304" pitchFamily="18" charset="0"/>
              </a:rPr>
              <a:t>べ</a:t>
            </a:r>
            <a:endParaRPr lang="ja-JP" altLang="ja-JP" sz="2400" kern="100" dirty="0">
              <a:effectLst/>
              <a:latin typeface="+mn-ea"/>
              <a:cs typeface="Times New Roman" panose="02020603050405020304" pitchFamily="18" charset="0"/>
            </a:endParaRPr>
          </a:p>
        </p:txBody>
      </p:sp>
      <p:graphicFrame>
        <p:nvGraphicFramePr>
          <p:cNvPr id="14" name="表 13"/>
          <p:cNvGraphicFramePr>
            <a:graphicFrameLocks noGrp="1"/>
          </p:cNvGraphicFramePr>
          <p:nvPr/>
        </p:nvGraphicFramePr>
        <p:xfrm>
          <a:off x="633000" y="1606528"/>
          <a:ext cx="8640001" cy="1686804"/>
        </p:xfrm>
        <a:graphic>
          <a:graphicData uri="http://schemas.openxmlformats.org/drawingml/2006/table">
            <a:tbl>
              <a:tblPr firstRow="1" firstCol="1" bandRow="1">
                <a:tableStyleId>{5C22544A-7EE6-4342-B048-85BDC9FD1C3A}</a:tableStyleId>
              </a:tblPr>
              <a:tblGrid>
                <a:gridCol w="364134">
                  <a:extLst>
                    <a:ext uri="{9D8B030D-6E8A-4147-A177-3AD203B41FA5}">
                      <a16:colId xmlns:a16="http://schemas.microsoft.com/office/drawing/2014/main" val="20000"/>
                    </a:ext>
                  </a:extLst>
                </a:gridCol>
                <a:gridCol w="3513967">
                  <a:extLst>
                    <a:ext uri="{9D8B030D-6E8A-4147-A177-3AD203B41FA5}">
                      <a16:colId xmlns:a16="http://schemas.microsoft.com/office/drawing/2014/main" val="20001"/>
                    </a:ext>
                  </a:extLst>
                </a:gridCol>
                <a:gridCol w="1587300">
                  <a:extLst>
                    <a:ext uri="{9D8B030D-6E8A-4147-A177-3AD203B41FA5}">
                      <a16:colId xmlns:a16="http://schemas.microsoft.com/office/drawing/2014/main" val="20003"/>
                    </a:ext>
                  </a:extLst>
                </a:gridCol>
                <a:gridCol w="1587300">
                  <a:extLst>
                    <a:ext uri="{9D8B030D-6E8A-4147-A177-3AD203B41FA5}">
                      <a16:colId xmlns:a16="http://schemas.microsoft.com/office/drawing/2014/main" val="2204503950"/>
                    </a:ext>
                  </a:extLst>
                </a:gridCol>
                <a:gridCol w="1587300">
                  <a:extLst>
                    <a:ext uri="{9D8B030D-6E8A-4147-A177-3AD203B41FA5}">
                      <a16:colId xmlns:a16="http://schemas.microsoft.com/office/drawing/2014/main" val="20004"/>
                    </a:ext>
                  </a:extLst>
                </a:gridCol>
              </a:tblGrid>
              <a:tr h="303351">
                <a:tc>
                  <a:txBody>
                    <a:bodyPr/>
                    <a:lstStyle/>
                    <a:p>
                      <a:pPr algn="ctr" fontAlgn="auto">
                        <a:lnSpc>
                          <a:spcPct val="100000"/>
                        </a:lnSpc>
                        <a:spcAft>
                          <a:spcPts val="0"/>
                        </a:spcAft>
                      </a:pPr>
                      <a:r>
                        <a:rPr lang="en-US" sz="1200" b="0" dirty="0">
                          <a:solidFill>
                            <a:schemeClr val="tx1"/>
                          </a:solidFill>
                          <a:effectLst/>
                          <a:latin typeface="+mn-ea"/>
                          <a:ea typeface="+mn-ea"/>
                        </a:rPr>
                        <a:t> </a:t>
                      </a:r>
                      <a:endParaRPr lang="ja-JP" sz="1200" b="0"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ja-JP" sz="1200" b="1" dirty="0">
                          <a:solidFill>
                            <a:schemeClr val="bg1"/>
                          </a:solidFill>
                          <a:effectLst/>
                          <a:latin typeface="+mn-ea"/>
                          <a:ea typeface="+mn-ea"/>
                        </a:rPr>
                        <a:t>個別目標</a:t>
                      </a:r>
                      <a:endParaRPr lang="ja-JP" sz="1200" b="1" dirty="0">
                        <a:solidFill>
                          <a:schemeClr val="bg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ja-JP" altLang="en-US" sz="1200" b="1" dirty="0">
                          <a:solidFill>
                            <a:schemeClr val="bg1"/>
                          </a:solidFill>
                          <a:effectLst/>
                          <a:latin typeface="+mn-ea"/>
                          <a:ea typeface="+mn-ea"/>
                        </a:rPr>
                        <a:t>計画策定時</a:t>
                      </a:r>
                      <a:r>
                        <a:rPr lang="ja-JP" sz="1200" b="1" dirty="0">
                          <a:solidFill>
                            <a:schemeClr val="bg1"/>
                          </a:solidFill>
                          <a:effectLst/>
                          <a:latin typeface="+mn-ea"/>
                          <a:ea typeface="+mn-ea"/>
                        </a:rPr>
                        <a:t>の状況</a:t>
                      </a:r>
                      <a:endParaRPr lang="en-US" altLang="ja-JP" sz="1200" b="1" dirty="0">
                        <a:solidFill>
                          <a:schemeClr val="bg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200" b="1" dirty="0">
                          <a:solidFill>
                            <a:schemeClr val="bg1"/>
                          </a:solidFill>
                          <a:effectLst/>
                          <a:latin typeface="+mn-ea"/>
                          <a:ea typeface="+mn-ea"/>
                        </a:rPr>
                        <a:t>現在の状況</a:t>
                      </a:r>
                      <a:endParaRPr lang="en-US" altLang="ja-JP" sz="1200" b="1" dirty="0">
                        <a:solidFill>
                          <a:schemeClr val="bg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en-US" sz="1200" b="1" dirty="0">
                          <a:solidFill>
                            <a:schemeClr val="bg1"/>
                          </a:solidFill>
                          <a:effectLst/>
                          <a:latin typeface="+mn-ea"/>
                          <a:ea typeface="+mn-ea"/>
                        </a:rPr>
                        <a:t>2023</a:t>
                      </a:r>
                      <a:r>
                        <a:rPr lang="ja-JP" sz="1200" b="1" dirty="0">
                          <a:solidFill>
                            <a:schemeClr val="bg1"/>
                          </a:solidFill>
                          <a:effectLst/>
                          <a:latin typeface="+mn-ea"/>
                          <a:ea typeface="+mn-ea"/>
                        </a:rPr>
                        <a:t>年度の目標</a:t>
                      </a:r>
                      <a:endParaRPr lang="ja-JP" sz="1200" b="1" dirty="0">
                        <a:solidFill>
                          <a:schemeClr val="bg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461151">
                <a:tc>
                  <a:txBody>
                    <a:bodyPr/>
                    <a:lstStyle/>
                    <a:p>
                      <a:pPr algn="ctr" fontAlgn="auto">
                        <a:lnSpc>
                          <a:spcPct val="100000"/>
                        </a:lnSpc>
                        <a:spcAft>
                          <a:spcPts val="0"/>
                        </a:spcAft>
                      </a:pPr>
                      <a:r>
                        <a:rPr lang="en-US" altLang="ja-JP" sz="1200" b="0" dirty="0">
                          <a:solidFill>
                            <a:schemeClr val="bg1"/>
                          </a:solidFill>
                          <a:effectLst/>
                          <a:latin typeface="+mn-ea"/>
                          <a:ea typeface="+mn-ea"/>
                        </a:rPr>
                        <a:t>1</a:t>
                      </a:r>
                      <a:endParaRPr lang="ja-JP" sz="1200" b="0" dirty="0">
                        <a:solidFill>
                          <a:schemeClr val="bg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ct val="100000"/>
                        </a:lnSpc>
                        <a:spcAft>
                          <a:spcPts val="0"/>
                        </a:spcAft>
                      </a:pPr>
                      <a:r>
                        <a:rPr lang="ja-JP" altLang="en-US" sz="1200" b="1" dirty="0">
                          <a:solidFill>
                            <a:schemeClr val="tx1"/>
                          </a:solidFill>
                          <a:effectLst/>
                          <a:latin typeface="+mn-ea"/>
                          <a:ea typeface="+mn-ea"/>
                          <a:cs typeface="HG丸ｺﾞｼｯｸM-PRO"/>
                        </a:rPr>
                        <a:t>食育に関心を持っている府民の割合の増加</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mn-ea"/>
                          <a:ea typeface="+mn-ea"/>
                        </a:rPr>
                        <a:t>54.4%</a:t>
                      </a:r>
                      <a:r>
                        <a:rPr lang="ja-JP" altLang="en-US" sz="1200" b="1" i="0" u="none" strike="noStrike" dirty="0">
                          <a:solidFill>
                            <a:schemeClr val="tx1"/>
                          </a:solidFill>
                          <a:effectLst/>
                          <a:latin typeface="+mn-ea"/>
                          <a:ea typeface="+mn-ea"/>
                        </a:rPr>
                        <a:t>（</a:t>
                      </a:r>
                      <a:r>
                        <a:rPr lang="en-US" altLang="ja-JP" sz="1200" b="1" i="0" u="none" strike="noStrike" dirty="0">
                          <a:solidFill>
                            <a:schemeClr val="tx1"/>
                          </a:solidFill>
                          <a:effectLst/>
                          <a:latin typeface="+mn-ea"/>
                          <a:ea typeface="+mn-ea"/>
                        </a:rPr>
                        <a:t>H28</a:t>
                      </a:r>
                      <a:r>
                        <a:rPr lang="ja-JP" altLang="en-US" sz="1200" b="1" i="0" u="none" strike="noStrike" dirty="0">
                          <a:solidFill>
                            <a:schemeClr val="tx1"/>
                          </a:solidFill>
                          <a:effectLst/>
                          <a:latin typeface="+mn-ea"/>
                          <a:ea typeface="+mn-ea"/>
                        </a:rPr>
                        <a:t>）</a:t>
                      </a:r>
                      <a:endParaRPr lang="en-US" altLang="ja-JP"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mn-ea"/>
                          <a:ea typeface="+mn-ea"/>
                        </a:rPr>
                        <a:t>71.0%</a:t>
                      </a:r>
                      <a:r>
                        <a:rPr lang="ja-JP" altLang="en-US" sz="1200" b="1" i="0" u="none" strike="noStrike" dirty="0">
                          <a:solidFill>
                            <a:schemeClr val="tx1"/>
                          </a:solidFill>
                          <a:effectLst/>
                          <a:latin typeface="+mn-ea"/>
                          <a:ea typeface="+mn-ea"/>
                        </a:rPr>
                        <a:t>（</a:t>
                      </a:r>
                      <a:r>
                        <a:rPr lang="en-US" altLang="ja-JP" sz="1200" b="1" i="0" u="none" strike="noStrike" dirty="0">
                          <a:solidFill>
                            <a:schemeClr val="tx1"/>
                          </a:solidFill>
                          <a:effectLst/>
                          <a:latin typeface="+mn-ea"/>
                          <a:ea typeface="+mn-ea"/>
                        </a:rPr>
                        <a:t>R4)</a:t>
                      </a:r>
                      <a:endParaRPr lang="ja-JP" altLang="en-US"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1" i="0" u="none" strike="noStrike" dirty="0">
                          <a:solidFill>
                            <a:schemeClr val="tx1"/>
                          </a:solidFill>
                          <a:effectLst/>
                          <a:latin typeface="+mn-ea"/>
                          <a:ea typeface="+mn-ea"/>
                        </a:rPr>
                        <a:t>70</a:t>
                      </a:r>
                      <a:r>
                        <a:rPr lang="ja-JP" altLang="en-US" sz="1200" b="1" i="0" u="none" strike="noStrike" dirty="0">
                          <a:solidFill>
                            <a:schemeClr val="tx1"/>
                          </a:solidFill>
                          <a:effectLst/>
                          <a:latin typeface="+mn-ea"/>
                          <a:ea typeface="+mn-ea"/>
                        </a:rPr>
                        <a:t>％以上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61151">
                <a:tc>
                  <a:txBody>
                    <a:bodyPr/>
                    <a:lstStyle/>
                    <a:p>
                      <a:pPr algn="ctr" fontAlgn="auto">
                        <a:lnSpc>
                          <a:spcPct val="100000"/>
                        </a:lnSpc>
                        <a:spcAft>
                          <a:spcPts val="0"/>
                        </a:spcAft>
                      </a:pPr>
                      <a:r>
                        <a:rPr lang="en-US" altLang="ja-JP" sz="1200" b="0" dirty="0">
                          <a:solidFill>
                            <a:schemeClr val="bg1"/>
                          </a:solidFill>
                          <a:effectLst/>
                          <a:latin typeface="+mn-ea"/>
                          <a:ea typeface="+mn-ea"/>
                          <a:cs typeface="HG丸ｺﾞｼｯｸM-PRO"/>
                        </a:rPr>
                        <a:t>2</a:t>
                      </a:r>
                      <a:endParaRPr lang="ja-JP" sz="1200" b="0" dirty="0">
                        <a:solidFill>
                          <a:schemeClr val="bg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ct val="100000"/>
                        </a:lnSpc>
                        <a:spcAft>
                          <a:spcPts val="0"/>
                        </a:spcAft>
                      </a:pPr>
                      <a:r>
                        <a:rPr lang="ja-JP" altLang="en-US" sz="1200" b="1" dirty="0">
                          <a:solidFill>
                            <a:schemeClr val="tx1"/>
                          </a:solidFill>
                          <a:effectLst/>
                          <a:latin typeface="+mn-ea"/>
                          <a:ea typeface="+mn-ea"/>
                          <a:cs typeface="HG丸ｺﾞｼｯｸM-PRO"/>
                        </a:rPr>
                        <a:t>食育推進計画を策定・実施している</a:t>
                      </a:r>
                      <a:endParaRPr lang="en-US" altLang="ja-JP" sz="1200" b="1" dirty="0">
                        <a:solidFill>
                          <a:schemeClr val="tx1"/>
                        </a:solidFill>
                        <a:effectLst/>
                        <a:latin typeface="+mn-ea"/>
                        <a:ea typeface="+mn-ea"/>
                        <a:cs typeface="HG丸ｺﾞｼｯｸM-PRO"/>
                      </a:endParaRPr>
                    </a:p>
                    <a:p>
                      <a:pPr algn="l" fontAlgn="auto">
                        <a:lnSpc>
                          <a:spcPct val="100000"/>
                        </a:lnSpc>
                        <a:spcAft>
                          <a:spcPts val="0"/>
                        </a:spcAft>
                      </a:pPr>
                      <a:r>
                        <a:rPr lang="ja-JP" altLang="en-US" sz="1200" b="1" dirty="0">
                          <a:solidFill>
                            <a:schemeClr val="tx1"/>
                          </a:solidFill>
                          <a:effectLst/>
                          <a:latin typeface="+mn-ea"/>
                          <a:ea typeface="+mn-ea"/>
                          <a:cs typeface="HG丸ｺﾞｼｯｸM-PRO"/>
                        </a:rPr>
                        <a:t>市町村の割合の増加</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mn-ea"/>
                          <a:ea typeface="+mn-ea"/>
                        </a:rPr>
                        <a:t>93.0%</a:t>
                      </a:r>
                      <a:r>
                        <a:rPr lang="ja-JP" altLang="en-US" sz="1200" b="1" i="0" u="none" strike="noStrike" dirty="0">
                          <a:solidFill>
                            <a:schemeClr val="tx1"/>
                          </a:solidFill>
                          <a:effectLst/>
                          <a:latin typeface="+mn-ea"/>
                          <a:ea typeface="+mn-ea"/>
                        </a:rPr>
                        <a:t>（</a:t>
                      </a:r>
                      <a:r>
                        <a:rPr lang="en-US" altLang="ja-JP" sz="1200" b="1" i="0" u="none" strike="noStrike" dirty="0">
                          <a:solidFill>
                            <a:schemeClr val="tx1"/>
                          </a:solidFill>
                          <a:effectLst/>
                          <a:latin typeface="+mn-ea"/>
                          <a:ea typeface="+mn-ea"/>
                        </a:rPr>
                        <a:t>H29</a:t>
                      </a:r>
                      <a:r>
                        <a:rPr lang="ja-JP" altLang="en-US" sz="1200" b="1" i="0" u="none" strike="noStrike" dirty="0">
                          <a:solidFill>
                            <a:schemeClr val="tx1"/>
                          </a:solidFill>
                          <a:effectLst/>
                          <a:latin typeface="+mn-ea"/>
                          <a:ea typeface="+mn-ea"/>
                        </a:rPr>
                        <a:t>）</a:t>
                      </a:r>
                      <a:endParaRPr lang="en-US" altLang="ja-JP"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mn-ea"/>
                          <a:ea typeface="+mn-ea"/>
                        </a:rPr>
                        <a:t>95.3%</a:t>
                      </a:r>
                      <a:r>
                        <a:rPr lang="ja-JP" altLang="en-US" sz="1200" b="1" i="0" u="none" strike="noStrike" dirty="0">
                          <a:solidFill>
                            <a:schemeClr val="tx1"/>
                          </a:solidFill>
                          <a:effectLst/>
                          <a:latin typeface="+mn-ea"/>
                          <a:ea typeface="+mn-ea"/>
                        </a:rPr>
                        <a:t>（</a:t>
                      </a:r>
                      <a:r>
                        <a:rPr lang="en-US" altLang="ja-JP" sz="1200" b="1" i="0" u="none" strike="noStrike" dirty="0">
                          <a:solidFill>
                            <a:schemeClr val="tx1"/>
                          </a:solidFill>
                          <a:effectLst/>
                          <a:latin typeface="+mn-ea"/>
                          <a:ea typeface="+mn-ea"/>
                        </a:rPr>
                        <a:t>R4</a:t>
                      </a:r>
                      <a:r>
                        <a:rPr lang="ja-JP" altLang="en-US" sz="1200" b="1" i="0" u="none" strike="noStrike" dirty="0">
                          <a:solidFill>
                            <a:schemeClr val="tx1"/>
                          </a:solidFill>
                          <a:effectLst/>
                          <a:latin typeface="+mn-ea"/>
                          <a:ea typeface="+mn-ea"/>
                        </a:rPr>
                        <a:t>）</a:t>
                      </a:r>
                      <a:endParaRPr lang="en-US" altLang="ja-JP"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mn-ea"/>
                          <a:ea typeface="+mn-ea"/>
                        </a:rPr>
                        <a:t>100</a:t>
                      </a:r>
                      <a:r>
                        <a:rPr lang="ja-JP" altLang="en-US" sz="1200" b="1" i="0" u="none" strike="noStrike" dirty="0">
                          <a:solidFill>
                            <a:schemeClr val="tx1"/>
                          </a:solidFill>
                          <a:effectLst/>
                          <a:latin typeface="+mn-ea"/>
                          <a:ea typeface="+mn-ea"/>
                        </a:rPr>
                        <a:t>％</a:t>
                      </a:r>
                      <a:endParaRPr lang="en-US"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61151">
                <a:tc>
                  <a:txBody>
                    <a:bodyPr/>
                    <a:lstStyle/>
                    <a:p>
                      <a:pPr algn="ctr" fontAlgn="auto">
                        <a:lnSpc>
                          <a:spcPct val="100000"/>
                        </a:lnSpc>
                        <a:spcAft>
                          <a:spcPts val="0"/>
                        </a:spcAft>
                      </a:pPr>
                      <a:r>
                        <a:rPr lang="en-US" altLang="ja-JP" sz="1200" b="0" dirty="0">
                          <a:solidFill>
                            <a:schemeClr val="bg1"/>
                          </a:solidFill>
                          <a:effectLst/>
                          <a:latin typeface="+mn-ea"/>
                          <a:ea typeface="+mn-ea"/>
                          <a:cs typeface="HG丸ｺﾞｼｯｸM-PRO"/>
                        </a:rPr>
                        <a:t>3</a:t>
                      </a:r>
                      <a:endParaRPr lang="ja-JP" sz="1200" b="0" dirty="0">
                        <a:solidFill>
                          <a:schemeClr val="bg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ct val="100000"/>
                        </a:lnSpc>
                        <a:spcAft>
                          <a:spcPts val="0"/>
                        </a:spcAft>
                      </a:pPr>
                      <a:r>
                        <a:rPr lang="ja-JP" altLang="en-US" sz="1200" b="1" dirty="0">
                          <a:solidFill>
                            <a:schemeClr val="tx1"/>
                          </a:solidFill>
                          <a:effectLst/>
                          <a:latin typeface="+mn-ea"/>
                          <a:ea typeface="+mn-ea"/>
                          <a:cs typeface="HG丸ｺﾞｼｯｸM-PRO"/>
                        </a:rPr>
                        <a:t>食育推進に携わるボランティアの増加</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mn-ea"/>
                          <a:ea typeface="+mn-ea"/>
                        </a:rPr>
                        <a:t>5,622</a:t>
                      </a:r>
                      <a:r>
                        <a:rPr lang="ja-JP" altLang="en-US" sz="1200" b="1" i="0" u="none" strike="noStrike" dirty="0">
                          <a:solidFill>
                            <a:schemeClr val="tx1"/>
                          </a:solidFill>
                          <a:effectLst/>
                          <a:latin typeface="+mn-ea"/>
                          <a:ea typeface="+mn-ea"/>
                        </a:rPr>
                        <a:t>人（</a:t>
                      </a:r>
                      <a:r>
                        <a:rPr lang="en-US" altLang="ja-JP" sz="1200" b="1" i="0" u="none" strike="noStrike" dirty="0">
                          <a:solidFill>
                            <a:schemeClr val="tx1"/>
                          </a:solidFill>
                          <a:effectLst/>
                          <a:latin typeface="+mn-ea"/>
                          <a:ea typeface="+mn-ea"/>
                        </a:rPr>
                        <a:t>H28</a:t>
                      </a:r>
                      <a:r>
                        <a:rPr lang="ja-JP" altLang="en-US" sz="1200" b="1" i="0" u="none" strike="noStrike" dirty="0">
                          <a:solidFill>
                            <a:schemeClr val="tx1"/>
                          </a:solidFill>
                          <a:effectLst/>
                          <a:latin typeface="+mn-ea"/>
                          <a:ea typeface="+mn-ea"/>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mn-ea"/>
                          <a:ea typeface="+mn-ea"/>
                        </a:rPr>
                        <a:t>4,753</a:t>
                      </a:r>
                      <a:r>
                        <a:rPr lang="ja-JP" altLang="en-US" sz="1200" b="1" i="0" u="none" strike="noStrike" dirty="0">
                          <a:solidFill>
                            <a:schemeClr val="tx1"/>
                          </a:solidFill>
                          <a:effectLst/>
                          <a:latin typeface="+mn-ea"/>
                          <a:ea typeface="+mn-ea"/>
                        </a:rPr>
                        <a:t>人（</a:t>
                      </a:r>
                      <a:r>
                        <a:rPr lang="en-US" altLang="ja-JP" sz="1200" b="1" i="0" u="none" strike="noStrike" dirty="0">
                          <a:solidFill>
                            <a:schemeClr val="tx1"/>
                          </a:solidFill>
                          <a:effectLst/>
                          <a:latin typeface="+mn-ea"/>
                          <a:ea typeface="+mn-ea"/>
                        </a:rPr>
                        <a:t>R3</a:t>
                      </a:r>
                      <a:r>
                        <a:rPr lang="ja-JP" altLang="en-US" sz="1200" b="1" i="0" u="none" strike="noStrike" dirty="0">
                          <a:solidFill>
                            <a:schemeClr val="tx1"/>
                          </a:solidFill>
                          <a:effectLst/>
                          <a:latin typeface="+mn-ea"/>
                          <a:ea typeface="+mn-ea"/>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a:solidFill>
                            <a:schemeClr val="tx1"/>
                          </a:solidFill>
                          <a:effectLst/>
                          <a:latin typeface="+mn-ea"/>
                          <a:ea typeface="+mn-ea"/>
                        </a:rPr>
                        <a:t>増加</a:t>
                      </a:r>
                      <a:endParaRPr lang="en-US"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Rectangle 1"/>
          <p:cNvSpPr>
            <a:spLocks noChangeArrowheads="1"/>
          </p:cNvSpPr>
          <p:nvPr/>
        </p:nvSpPr>
        <p:spPr bwMode="auto">
          <a:xfrm>
            <a:off x="286447" y="1259158"/>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n-ea"/>
                <a:cs typeface="Times New Roman" panose="02020603050405020304" pitchFamily="18" charset="0"/>
              </a:rPr>
              <a:t>【</a:t>
            </a:r>
            <a:r>
              <a:rPr kumimoji="0" lang="ja-JP" altLang="en-US" sz="1600" b="1" i="0" u="none" strike="noStrike" cap="none" normalizeH="0" baseline="0" dirty="0">
                <a:ln>
                  <a:noFill/>
                </a:ln>
                <a:solidFill>
                  <a:schemeClr val="tx1"/>
                </a:solidFill>
                <a:effectLst/>
                <a:latin typeface="+mn-ea"/>
                <a:cs typeface="Times New Roman" panose="02020603050405020304" pitchFamily="18" charset="0"/>
              </a:rPr>
              <a:t>取組みの目標</a:t>
            </a:r>
            <a:r>
              <a:rPr kumimoji="0" lang="en-US" altLang="ja-JP" sz="1600" b="1" i="0" u="none" strike="noStrike" cap="none" normalizeH="0" baseline="0" dirty="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n-ea"/>
            </a:endParaRPr>
          </a:p>
        </p:txBody>
      </p:sp>
      <p:sp>
        <p:nvSpPr>
          <p:cNvPr id="15" name="スライド番号プレースホルダー 1">
            <a:extLst>
              <a:ext uri="{FF2B5EF4-FFF2-40B4-BE49-F238E27FC236}">
                <a16:creationId xmlns:a16="http://schemas.microsoft.com/office/drawing/2014/main" id="{F1108F15-4E21-4BA1-A2A1-FB7B67D182F5}"/>
              </a:ext>
            </a:extLst>
          </p:cNvPr>
          <p:cNvSpPr>
            <a:spLocks noGrp="1"/>
          </p:cNvSpPr>
          <p:nvPr>
            <p:ph type="sldNum" sz="quarter" idx="12"/>
          </p:nvPr>
        </p:nvSpPr>
        <p:spPr>
          <a:xfrm>
            <a:off x="9181750" y="6583675"/>
            <a:ext cx="720000" cy="216000"/>
          </a:xfrm>
        </p:spPr>
        <p:txBody>
          <a:bodyPr/>
          <a:lstStyle/>
          <a:p>
            <a:fld id="{4D1D0668-0C6C-4C7F-AAAF-C0078F4BF5F6}" type="slidenum">
              <a:rPr kumimoji="1" lang="ja-JP" altLang="en-US" smtClean="0"/>
              <a:t>73</a:t>
            </a:fld>
            <a:endParaRPr kumimoji="1" lang="ja-JP" altLang="en-US"/>
          </a:p>
        </p:txBody>
      </p:sp>
    </p:spTree>
    <p:extLst>
      <p:ext uri="{BB962C8B-B14F-4D97-AF65-F5344CB8AC3E}">
        <p14:creationId xmlns:p14="http://schemas.microsoft.com/office/powerpoint/2010/main" val="280876149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273000" y="144000"/>
            <a:ext cx="9360000" cy="651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9" name="表 8"/>
          <p:cNvGraphicFramePr>
            <a:graphicFrameLocks noGrp="1"/>
          </p:cNvGraphicFramePr>
          <p:nvPr/>
        </p:nvGraphicFramePr>
        <p:xfrm>
          <a:off x="629695" y="576000"/>
          <a:ext cx="8646609" cy="5797171"/>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4131172">
                <a:tc>
                  <a:txBody>
                    <a:bodyPr/>
                    <a:lstStyle/>
                    <a:p>
                      <a:pPr>
                        <a:lnSpc>
                          <a:spcPts val="1600"/>
                        </a:lnSpc>
                      </a:pPr>
                      <a:r>
                        <a:rPr kumimoji="1" lang="ja-JP" altLang="en-US" sz="1600" dirty="0"/>
                        <a:t> 本年度の     </a:t>
                      </a:r>
                      <a:endParaRPr kumimoji="1" lang="en-US" altLang="ja-JP" sz="1600" dirty="0"/>
                    </a:p>
                    <a:p>
                      <a:pPr>
                        <a:lnSpc>
                          <a:spcPts val="1600"/>
                        </a:lnSpc>
                      </a:pPr>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dirty="0">
                          <a:solidFill>
                            <a:schemeClr val="tx1"/>
                          </a:solidFill>
                          <a:latin typeface="+mn-ea"/>
                          <a:ea typeface="+mn-ea"/>
                        </a:rPr>
                        <a:t>《</a:t>
                      </a:r>
                      <a:r>
                        <a:rPr kumimoji="1" lang="ja-JP" altLang="en-US" sz="1200" b="1" u="sng" dirty="0">
                          <a:solidFill>
                            <a:schemeClr val="tx1"/>
                          </a:solidFill>
                          <a:latin typeface="+mn-ea"/>
                          <a:ea typeface="+mn-ea"/>
                        </a:rPr>
                        <a:t>食育を府民運動とする機運を高める取組み</a:t>
                      </a:r>
                      <a:r>
                        <a:rPr kumimoji="1" lang="en-US" altLang="ja-JP" sz="1200" b="1" dirty="0">
                          <a:solidFill>
                            <a:schemeClr val="tx1"/>
                          </a:solidFill>
                          <a:latin typeface="+mn-ea"/>
                          <a:ea typeface="+mn-ea"/>
                        </a:rPr>
                        <a:t>》</a:t>
                      </a:r>
                    </a:p>
                    <a:p>
                      <a:pPr marL="174625" indent="-174625"/>
                      <a:r>
                        <a:rPr kumimoji="1" lang="ja-JP" altLang="en-US" sz="1100" b="1" dirty="0">
                          <a:solidFill>
                            <a:schemeClr val="tx1"/>
                          </a:solidFill>
                          <a:latin typeface="+mn-ea"/>
                          <a:ea typeface="+mn-ea"/>
                        </a:rPr>
                        <a:t>■</a:t>
                      </a:r>
                      <a:r>
                        <a:rPr kumimoji="1" lang="en-US" altLang="ja-JP" sz="1100" b="1" dirty="0">
                          <a:solidFill>
                            <a:schemeClr val="tx1"/>
                          </a:solidFill>
                          <a:latin typeface="+mn-ea"/>
                          <a:ea typeface="+mn-ea"/>
                        </a:rPr>
                        <a:t>SNS</a:t>
                      </a:r>
                      <a:r>
                        <a:rPr kumimoji="1" lang="ja-JP" altLang="en-US" sz="1100" b="1" dirty="0">
                          <a:solidFill>
                            <a:schemeClr val="tx1"/>
                          </a:solidFill>
                          <a:latin typeface="+mn-ea"/>
                          <a:ea typeface="+mn-ea"/>
                        </a:rPr>
                        <a:t>を活用した食育に関する情報発信</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a:t>
                      </a:r>
                      <a:r>
                        <a:rPr kumimoji="1" lang="ja-JP" altLang="en-US" sz="1100" b="1" dirty="0">
                          <a:solidFill>
                            <a:schemeClr val="tx1"/>
                          </a:solidFill>
                          <a:latin typeface="游ゴシック" panose="020B0400000000000000" pitchFamily="50" charset="-128"/>
                          <a:ea typeface="+mn-ea"/>
                        </a:rPr>
                        <a:t>健活１０</a:t>
                      </a:r>
                      <a:r>
                        <a:rPr kumimoji="1" lang="en-US" altLang="ja-JP" sz="1100" b="1" dirty="0">
                          <a:solidFill>
                            <a:schemeClr val="tx1"/>
                          </a:solidFill>
                          <a:latin typeface="游ゴシック" panose="020B0400000000000000" pitchFamily="50" charset="-128"/>
                          <a:ea typeface="+mn-ea"/>
                        </a:rPr>
                        <a:t>X</a:t>
                      </a:r>
                      <a:r>
                        <a:rPr kumimoji="1" lang="ja-JP" altLang="en-US" sz="1100" b="1" dirty="0">
                          <a:solidFill>
                            <a:schemeClr val="tx1"/>
                          </a:solidFill>
                          <a:latin typeface="游ゴシック" panose="020B0400000000000000" pitchFamily="50" charset="-128"/>
                          <a:ea typeface="+mn-ea"/>
                        </a:rPr>
                        <a:t>（旧</a:t>
                      </a:r>
                      <a:r>
                        <a:rPr kumimoji="1" lang="en-US" altLang="ja-JP" sz="1100" b="1" dirty="0">
                          <a:solidFill>
                            <a:schemeClr val="tx1"/>
                          </a:solidFill>
                          <a:latin typeface="游ゴシック" panose="020B0400000000000000" pitchFamily="50" charset="-128"/>
                          <a:ea typeface="+mn-ea"/>
                        </a:rPr>
                        <a:t>Twitter</a:t>
                      </a:r>
                      <a:r>
                        <a:rPr kumimoji="1" lang="ja-JP" altLang="en-US" sz="1100" b="1" dirty="0">
                          <a:solidFill>
                            <a:schemeClr val="tx1"/>
                          </a:solidFill>
                          <a:latin typeface="游ゴシック" panose="020B0400000000000000" pitchFamily="50" charset="-128"/>
                          <a:ea typeface="+mn-ea"/>
                        </a:rPr>
                        <a:t>）</a:t>
                      </a:r>
                      <a:r>
                        <a:rPr kumimoji="1" lang="en-US" altLang="ja-JP" sz="1100" b="1" dirty="0">
                          <a:solidFill>
                            <a:schemeClr val="tx1"/>
                          </a:solidFill>
                          <a:latin typeface="+mn-ea"/>
                          <a:ea typeface="+mn-ea"/>
                        </a:rPr>
                        <a:t>17</a:t>
                      </a:r>
                      <a:r>
                        <a:rPr kumimoji="1" lang="ja-JP" altLang="en-US" sz="1100" b="1" dirty="0">
                          <a:solidFill>
                            <a:schemeClr val="tx1"/>
                          </a:solidFill>
                          <a:latin typeface="+mn-ea"/>
                          <a:ea typeface="+mn-ea"/>
                        </a:rPr>
                        <a:t>回・おおさか食育通信</a:t>
                      </a:r>
                      <a:r>
                        <a:rPr kumimoji="1" lang="en-US" altLang="ja-JP" sz="1100" b="1" dirty="0">
                          <a:solidFill>
                            <a:schemeClr val="tx1"/>
                          </a:solidFill>
                          <a:latin typeface="+mn-ea"/>
                          <a:ea typeface="+mn-ea"/>
                        </a:rPr>
                        <a:t>Facebook48</a:t>
                      </a:r>
                      <a:r>
                        <a:rPr kumimoji="1" lang="ja-JP" altLang="en-US" sz="1100" b="1" dirty="0">
                          <a:solidFill>
                            <a:schemeClr val="tx1"/>
                          </a:solidFill>
                          <a:latin typeface="+mn-ea"/>
                          <a:ea typeface="+mn-ea"/>
                        </a:rPr>
                        <a:t>回・大阪府公式</a:t>
                      </a:r>
                      <a:r>
                        <a:rPr kumimoji="1" lang="en-US" altLang="ja-JP" sz="1100" b="1" dirty="0">
                          <a:solidFill>
                            <a:schemeClr val="tx1"/>
                          </a:solidFill>
                          <a:latin typeface="+mn-ea"/>
                          <a:ea typeface="+mn-ea"/>
                        </a:rPr>
                        <a:t>X(</a:t>
                      </a:r>
                      <a:r>
                        <a:rPr kumimoji="1" lang="ja-JP" altLang="en-US" sz="1100" b="1" dirty="0">
                          <a:solidFill>
                            <a:schemeClr val="tx1"/>
                          </a:solidFill>
                          <a:latin typeface="+mn-ea"/>
                          <a:ea typeface="+mn-ea"/>
                        </a:rPr>
                        <a:t>旧</a:t>
                      </a:r>
                      <a:r>
                        <a:rPr kumimoji="1" lang="en-US" altLang="ja-JP" sz="1100" b="1" dirty="0">
                          <a:solidFill>
                            <a:schemeClr val="tx1"/>
                          </a:solidFill>
                          <a:latin typeface="+mn-ea"/>
                          <a:ea typeface="+mn-ea"/>
                        </a:rPr>
                        <a:t>Twitter</a:t>
                      </a:r>
                      <a:r>
                        <a:rPr kumimoji="1" lang="ja-JP" altLang="en-US" sz="1100" b="1" dirty="0">
                          <a:solidFill>
                            <a:schemeClr val="tx1"/>
                          </a:solidFill>
                          <a:latin typeface="+mn-ea"/>
                          <a:ea typeface="+mn-ea"/>
                        </a:rPr>
                        <a:t>）</a:t>
                      </a:r>
                      <a:r>
                        <a:rPr kumimoji="1" lang="en-US" altLang="ja-JP" sz="1100" b="1" dirty="0">
                          <a:solidFill>
                            <a:schemeClr val="tx1"/>
                          </a:solidFill>
                          <a:latin typeface="+mn-ea"/>
                          <a:ea typeface="+mn-ea"/>
                        </a:rPr>
                        <a:t>5</a:t>
                      </a:r>
                      <a:r>
                        <a:rPr kumimoji="1" lang="ja-JP" altLang="en-US" sz="1100" b="1" dirty="0">
                          <a:solidFill>
                            <a:schemeClr val="tx1"/>
                          </a:solidFill>
                          <a:latin typeface="+mn-ea"/>
                          <a:ea typeface="+mn-ea"/>
                        </a:rPr>
                        <a:t>回</a:t>
                      </a:r>
                      <a:endParaRPr kumimoji="1" lang="en-US" altLang="ja-JP" sz="1100" b="1" dirty="0">
                        <a:solidFill>
                          <a:schemeClr val="tx1"/>
                        </a:solidFill>
                        <a:latin typeface="+mn-ea"/>
                        <a:ea typeface="+mn-ea"/>
                      </a:endParaRPr>
                    </a:p>
                    <a:p>
                      <a:pPr marL="174625" indent="-174625"/>
                      <a:r>
                        <a:rPr kumimoji="1" lang="en-US" altLang="ja-JP" sz="1200" b="1" dirty="0">
                          <a:solidFill>
                            <a:schemeClr val="tx1"/>
                          </a:solidFill>
                          <a:latin typeface="+mn-ea"/>
                          <a:ea typeface="+mn-ea"/>
                        </a:rPr>
                        <a:t>《</a:t>
                      </a:r>
                      <a:r>
                        <a:rPr kumimoji="1" lang="ja-JP" altLang="en-US" sz="1200" b="1" u="sng" dirty="0">
                          <a:solidFill>
                            <a:schemeClr val="tx1"/>
                          </a:solidFill>
                          <a:latin typeface="+mn-ea"/>
                          <a:ea typeface="+mn-ea"/>
                        </a:rPr>
                        <a:t>「大阪府食育推進強化月間」及び「野菜バリバリ朝食モリモリ推進の日」の取組みの充実</a:t>
                      </a:r>
                      <a:r>
                        <a:rPr kumimoji="1" lang="en-US" altLang="ja-JP" sz="1200" b="1" dirty="0">
                          <a:solidFill>
                            <a:schemeClr val="tx1"/>
                          </a:solidFill>
                          <a:latin typeface="+mn-ea"/>
                          <a:ea typeface="+mn-ea"/>
                        </a:rPr>
                        <a:t>》</a:t>
                      </a:r>
                    </a:p>
                    <a:p>
                      <a:pPr marL="174625" indent="-174625"/>
                      <a:r>
                        <a:rPr kumimoji="1" lang="ja-JP" altLang="en-US" sz="1100" b="1" dirty="0">
                          <a:solidFill>
                            <a:schemeClr val="tx1"/>
                          </a:solidFill>
                          <a:latin typeface="+mn-ea"/>
                          <a:ea typeface="+mn-ea"/>
                        </a:rPr>
                        <a:t>■府健康アプリ「アスマイル」を活用した食育に関する情報発信</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大阪府食育推進強化月間及び各月の食育の日に食生活の改善を促すコラムを配信 </a:t>
                      </a:r>
                      <a:r>
                        <a:rPr kumimoji="1" lang="en-US" altLang="ja-JP" sz="1100" b="1" dirty="0">
                          <a:solidFill>
                            <a:schemeClr val="tx1"/>
                          </a:solidFill>
                          <a:latin typeface="+mn-ea"/>
                          <a:ea typeface="+mn-ea"/>
                        </a:rPr>
                        <a:t>14</a:t>
                      </a:r>
                      <a:r>
                        <a:rPr kumimoji="1" lang="ja-JP" altLang="en-US" sz="1100" b="1" dirty="0">
                          <a:solidFill>
                            <a:schemeClr val="tx1"/>
                          </a:solidFill>
                          <a:latin typeface="+mn-ea"/>
                          <a:ea typeface="+mn-ea"/>
                        </a:rPr>
                        <a:t>回</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■企業連携による啓発</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味の素のメニューブックに大阪府市からのメッセージ、</a:t>
                      </a:r>
                      <a:r>
                        <a:rPr kumimoji="1" lang="en-US" altLang="ja-JP" sz="1100" b="1" dirty="0">
                          <a:solidFill>
                            <a:schemeClr val="tx1"/>
                          </a:solidFill>
                          <a:latin typeface="+mn-ea"/>
                          <a:ea typeface="+mn-ea"/>
                        </a:rPr>
                        <a:t>V.O.S.</a:t>
                      </a:r>
                      <a:r>
                        <a:rPr kumimoji="1" lang="ja-JP" altLang="en-US" sz="1100" b="1" dirty="0">
                          <a:solidFill>
                            <a:schemeClr val="tx1"/>
                          </a:solidFill>
                          <a:latin typeface="+mn-ea"/>
                          <a:ea typeface="+mn-ea"/>
                        </a:rPr>
                        <a:t>レシピを掲載し関係店舗にて啓発</a:t>
                      </a:r>
                    </a:p>
                    <a:p>
                      <a:pPr marL="174625" indent="-174625"/>
                      <a:r>
                        <a:rPr kumimoji="1" lang="en-US" altLang="ja-JP" sz="1200" b="1" dirty="0">
                          <a:solidFill>
                            <a:schemeClr val="tx1"/>
                          </a:solidFill>
                          <a:latin typeface="+mn-ea"/>
                          <a:ea typeface="+mn-ea"/>
                        </a:rPr>
                        <a:t>《</a:t>
                      </a:r>
                      <a:r>
                        <a:rPr kumimoji="1" lang="ja-JP" altLang="en-US" sz="1200" b="1" u="sng" dirty="0">
                          <a:solidFill>
                            <a:schemeClr val="tx1"/>
                          </a:solidFill>
                          <a:latin typeface="+mn-ea"/>
                          <a:ea typeface="+mn-ea"/>
                        </a:rPr>
                        <a:t>市町村食育推進計画の策定促進と施策の推進</a:t>
                      </a:r>
                      <a:r>
                        <a:rPr kumimoji="1" lang="en-US" altLang="ja-JP" sz="1200" b="1" dirty="0">
                          <a:solidFill>
                            <a:schemeClr val="tx1"/>
                          </a:solidFill>
                          <a:latin typeface="+mn-ea"/>
                          <a:ea typeface="+mn-ea"/>
                        </a:rPr>
                        <a:t>》</a:t>
                      </a:r>
                    </a:p>
                    <a:p>
                      <a:pPr marL="174625" indent="-174625"/>
                      <a:r>
                        <a:rPr kumimoji="1" lang="ja-JP" altLang="en-US" sz="1200" b="1" dirty="0">
                          <a:solidFill>
                            <a:schemeClr val="tx1"/>
                          </a:solidFill>
                          <a:latin typeface="+mn-ea"/>
                          <a:ea typeface="+mn-ea"/>
                        </a:rPr>
                        <a:t>■保健所での取組み</a:t>
                      </a:r>
                      <a:endParaRPr kumimoji="1" lang="en-US" altLang="ja-JP" sz="1200" b="1" dirty="0">
                        <a:solidFill>
                          <a:schemeClr val="tx1"/>
                        </a:solidFill>
                        <a:latin typeface="+mn-ea"/>
                        <a:ea typeface="+mn-ea"/>
                      </a:endParaRPr>
                    </a:p>
                    <a:p>
                      <a:pPr marL="174625" indent="-174625"/>
                      <a:r>
                        <a:rPr kumimoji="1" lang="ja-JP" altLang="en-US" sz="1100" b="1" dirty="0">
                          <a:solidFill>
                            <a:schemeClr val="tx1"/>
                          </a:solidFill>
                          <a:latin typeface="+mn-ea"/>
                          <a:ea typeface="+mn-ea"/>
                        </a:rPr>
                        <a:t>・市町村に対し、計画の策定及び改定を支援</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a:t>
                      </a:r>
                      <a:r>
                        <a:rPr kumimoji="1" lang="zh-TW" altLang="en-US" sz="1100" b="1" dirty="0">
                          <a:solidFill>
                            <a:schemeClr val="tx1"/>
                          </a:solidFill>
                          <a:latin typeface="游ゴシック" panose="020B0400000000000000" pitchFamily="50" charset="-128"/>
                          <a:ea typeface="游ゴシック" panose="020B0400000000000000" pitchFamily="50" charset="-128"/>
                        </a:rPr>
                        <a:t>市町</a:t>
                      </a:r>
                      <a:r>
                        <a:rPr kumimoji="1" lang="ja-JP" altLang="en-US" sz="1100" b="1" dirty="0">
                          <a:solidFill>
                            <a:schemeClr val="tx1"/>
                          </a:solidFill>
                          <a:latin typeface="游ゴシック" panose="020B0400000000000000" pitchFamily="50" charset="-128"/>
                          <a:ea typeface="游ゴシック" panose="020B0400000000000000" pitchFamily="50" charset="-128"/>
                        </a:rPr>
                        <a:t>村</a:t>
                      </a:r>
                      <a:r>
                        <a:rPr kumimoji="1" lang="zh-TW" altLang="en-US" sz="1100" b="1" dirty="0">
                          <a:solidFill>
                            <a:schemeClr val="tx1"/>
                          </a:solidFill>
                          <a:latin typeface="游ゴシック" panose="020B0400000000000000" pitchFamily="50" charset="-128"/>
                          <a:ea typeface="游ゴシック" panose="020B0400000000000000" pitchFamily="50" charset="-128"/>
                        </a:rPr>
                        <a:t>栄養事業担当者連絡会議</a:t>
                      </a:r>
                      <a:r>
                        <a:rPr kumimoji="1" lang="ja-JP" altLang="en-US" sz="1100" b="1" dirty="0">
                          <a:solidFill>
                            <a:schemeClr val="tx1"/>
                          </a:solidFill>
                          <a:latin typeface="游ゴシック" panose="020B0400000000000000" pitchFamily="50" charset="-128"/>
                          <a:ea typeface="游ゴシック" panose="020B0400000000000000" pitchFamily="50" charset="-128"/>
                        </a:rPr>
                        <a:t>の開催</a:t>
                      </a:r>
                      <a:endParaRPr kumimoji="1" lang="en-US" altLang="ja-JP" sz="1100" b="1" dirty="0">
                        <a:solidFill>
                          <a:schemeClr val="tx1"/>
                        </a:solidFill>
                        <a:latin typeface="游ゴシック" panose="020B0400000000000000" pitchFamily="50" charset="-128"/>
                        <a:ea typeface="游ゴシック" panose="020B0400000000000000" pitchFamily="50" charset="-128"/>
                      </a:endParaRPr>
                    </a:p>
                    <a:p>
                      <a:pPr marL="174625" indent="-174625"/>
                      <a:r>
                        <a:rPr kumimoji="1" lang="ja-JP" altLang="en-US" sz="1100" b="1" dirty="0">
                          <a:solidFill>
                            <a:schemeClr val="tx1"/>
                          </a:solidFill>
                          <a:latin typeface="+mn-ea"/>
                          <a:ea typeface="+mn-ea"/>
                        </a:rPr>
                        <a:t>・地域の優先的な課題の把握、地域の特性を踏まえた取組みを推進する仕組みづくりを検討</a:t>
                      </a:r>
                      <a:endParaRPr kumimoji="1" lang="en-US" altLang="ja-JP" sz="1100" b="1" dirty="0">
                        <a:solidFill>
                          <a:schemeClr val="tx1"/>
                        </a:solidFill>
                        <a:latin typeface="+mn-ea"/>
                        <a:ea typeface="+mn-ea"/>
                      </a:endParaRPr>
                    </a:p>
                    <a:p>
                      <a:pPr marL="174625" indent="-174625"/>
                      <a:r>
                        <a:rPr kumimoji="1" lang="en-US" altLang="ja-JP" sz="1200" b="1" dirty="0">
                          <a:solidFill>
                            <a:schemeClr val="tx1"/>
                          </a:solidFill>
                          <a:latin typeface="+mn-ea"/>
                          <a:ea typeface="+mn-ea"/>
                        </a:rPr>
                        <a:t>《</a:t>
                      </a:r>
                      <a:r>
                        <a:rPr kumimoji="1" lang="ja-JP" altLang="en-US" sz="1200" b="1" u="sng" dirty="0">
                          <a:solidFill>
                            <a:schemeClr val="tx1"/>
                          </a:solidFill>
                          <a:latin typeface="+mn-ea"/>
                          <a:ea typeface="+mn-ea"/>
                        </a:rPr>
                        <a:t>食に関するボランティア等が行う食育活動への支援</a:t>
                      </a:r>
                      <a:r>
                        <a:rPr kumimoji="1" lang="en-US" altLang="ja-JP" sz="1200" b="1" dirty="0">
                          <a:solidFill>
                            <a:schemeClr val="tx1"/>
                          </a:solidFill>
                          <a:latin typeface="+mn-ea"/>
                          <a:ea typeface="+mn-ea"/>
                        </a:rPr>
                        <a:t>》</a:t>
                      </a:r>
                    </a:p>
                    <a:p>
                      <a:pPr marL="174625" indent="-174625"/>
                      <a:r>
                        <a:rPr kumimoji="1" lang="ja-JP" altLang="en-US" sz="1100" b="1" dirty="0">
                          <a:solidFill>
                            <a:schemeClr val="tx1"/>
                          </a:solidFill>
                          <a:latin typeface="+mn-ea"/>
                          <a:ea typeface="+mn-ea"/>
                        </a:rPr>
                        <a:t>■食生活改善推進員リーダー研修会の開催（</a:t>
                      </a:r>
                      <a:r>
                        <a:rPr kumimoji="1" lang="en-US" altLang="ja-JP" sz="1100" b="1" dirty="0">
                          <a:solidFill>
                            <a:schemeClr val="tx1"/>
                          </a:solidFill>
                          <a:latin typeface="+mn-ea"/>
                          <a:ea typeface="+mn-ea"/>
                        </a:rPr>
                        <a:t>R6.3.27</a:t>
                      </a:r>
                      <a:r>
                        <a:rPr kumimoji="1" lang="ja-JP" altLang="en-US" sz="1100" b="1" dirty="0">
                          <a:solidFill>
                            <a:schemeClr val="tx1"/>
                          </a:solidFill>
                          <a:latin typeface="+mn-ea"/>
                          <a:ea typeface="+mn-ea"/>
                        </a:rPr>
                        <a:t>）</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対象：食生活改善推進員及び行政関係者</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■保健所での取組み</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・地域活動栄養士会や食生活改善推進協議会の支援</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・養成施設と連携した地域での食育活動の検討</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999601">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endParaRPr kumimoji="1" lang="ja-JP" altLang="en-US"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■関係機関、団体による取組みの活性化</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■市町村に向けて、食育の取組みの充実を図れるよう、情報提供や技術的支援を実施</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■関係機関・団体による取組みを支援するとともに、各団体の連携・協働を推進</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16429319"/>
                  </a:ext>
                </a:extLst>
              </a:tr>
              <a:tr h="666398">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最終予算案</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1" dirty="0">
                          <a:solidFill>
                            <a:schemeClr val="tx1"/>
                          </a:solidFill>
                          <a:latin typeface="+mn-ea"/>
                          <a:ea typeface="+mn-ea"/>
                        </a:rPr>
                        <a:t>健康・栄養対策費　</a:t>
                      </a:r>
                      <a:r>
                        <a:rPr kumimoji="1" lang="en-US" altLang="ja-JP" sz="1100" b="1" dirty="0">
                          <a:solidFill>
                            <a:schemeClr val="tx1"/>
                          </a:solidFill>
                          <a:latin typeface="+mn-ea"/>
                          <a:ea typeface="+mn-ea"/>
                        </a:rPr>
                        <a:t>5,987</a:t>
                      </a:r>
                      <a:r>
                        <a:rPr kumimoji="1" lang="ja-JP" altLang="en-US" sz="1100" b="1" dirty="0">
                          <a:solidFill>
                            <a:schemeClr val="tx1"/>
                          </a:solidFill>
                          <a:latin typeface="+mn-ea"/>
                          <a:ea typeface="+mn-ea"/>
                        </a:rPr>
                        <a:t>千円（再掲）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46691801"/>
                  </a:ext>
                </a:extLst>
              </a:tr>
            </a:tbl>
          </a:graphicData>
        </a:graphic>
      </p:graphicFrame>
      <p:grpSp>
        <p:nvGrpSpPr>
          <p:cNvPr id="6" name="グループ化 5"/>
          <p:cNvGrpSpPr/>
          <p:nvPr/>
        </p:nvGrpSpPr>
        <p:grpSpPr>
          <a:xfrm>
            <a:off x="8346062" y="258752"/>
            <a:ext cx="1188525" cy="864000"/>
            <a:chOff x="8151251" y="1180677"/>
            <a:chExt cx="1188525" cy="864000"/>
          </a:xfrm>
        </p:grpSpPr>
        <p:sp>
          <p:nvSpPr>
            <p:cNvPr id="7" name="角丸四角形 6"/>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0" name="グループ化 9"/>
            <p:cNvGrpSpPr/>
            <p:nvPr/>
          </p:nvGrpSpPr>
          <p:grpSpPr>
            <a:xfrm>
              <a:off x="8222623" y="1257538"/>
              <a:ext cx="1058662" cy="720145"/>
              <a:chOff x="511927" y="2809411"/>
              <a:chExt cx="1110811" cy="770916"/>
            </a:xfrm>
          </p:grpSpPr>
          <p:sp>
            <p:nvSpPr>
              <p:cNvPr id="13" name="角丸四角形 12"/>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本年度評価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4" name="直線コネクタ 13"/>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5" name="Rectangle 1"/>
          <p:cNvSpPr>
            <a:spLocks noChangeArrowheads="1"/>
          </p:cNvSpPr>
          <p:nvPr/>
        </p:nvSpPr>
        <p:spPr bwMode="auto">
          <a:xfrm>
            <a:off x="288000" y="180000"/>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latin typeface="Meiryo UI" panose="020B0604030504040204" pitchFamily="50" charset="-128"/>
                <a:ea typeface="Meiryo UI" panose="020B0604030504040204" pitchFamily="50" charset="-128"/>
                <a:cs typeface="Times New Roman" panose="02020603050405020304" pitchFamily="18" charset="0"/>
              </a:rPr>
              <a:t>具体的な取組み</a:t>
            </a:r>
            <a:r>
              <a:rPr kumimoji="0" lang="en-US" altLang="ja-JP" sz="16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7" name="スライド番号プレースホルダー 1">
            <a:extLst>
              <a:ext uri="{FF2B5EF4-FFF2-40B4-BE49-F238E27FC236}">
                <a16:creationId xmlns:a16="http://schemas.microsoft.com/office/drawing/2014/main" id="{70339246-4719-43D9-916B-78E59784442E}"/>
              </a:ext>
            </a:extLst>
          </p:cNvPr>
          <p:cNvSpPr>
            <a:spLocks noGrp="1"/>
          </p:cNvSpPr>
          <p:nvPr>
            <p:ph type="sldNum" sz="quarter" idx="12"/>
          </p:nvPr>
        </p:nvSpPr>
        <p:spPr>
          <a:xfrm>
            <a:off x="9181750" y="6583675"/>
            <a:ext cx="720000" cy="216000"/>
          </a:xfrm>
        </p:spPr>
        <p:txBody>
          <a:bodyPr/>
          <a:lstStyle/>
          <a:p>
            <a:fld id="{4D1D0668-0C6C-4C7F-AAAF-C0078F4BF5F6}" type="slidenum">
              <a:rPr kumimoji="1" lang="ja-JP" altLang="en-US" smtClean="0"/>
              <a:t>74</a:t>
            </a:fld>
            <a:endParaRPr kumimoji="1" lang="ja-JP" altLang="en-US"/>
          </a:p>
        </p:txBody>
      </p:sp>
    </p:spTree>
    <p:extLst>
      <p:ext uri="{BB962C8B-B14F-4D97-AF65-F5344CB8AC3E}">
        <p14:creationId xmlns:p14="http://schemas.microsoft.com/office/powerpoint/2010/main" val="130636581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273000" y="388184"/>
            <a:ext cx="9360000" cy="630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9" name="表 8"/>
          <p:cNvGraphicFramePr>
            <a:graphicFrameLocks noGrp="1"/>
          </p:cNvGraphicFramePr>
          <p:nvPr/>
        </p:nvGraphicFramePr>
        <p:xfrm>
          <a:off x="629695" y="812764"/>
          <a:ext cx="8646609" cy="5544000"/>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2283779">
                <a:tc>
                  <a:txBody>
                    <a:bodyPr/>
                    <a:lstStyle/>
                    <a:p>
                      <a:pPr>
                        <a:lnSpc>
                          <a:spcPts val="1600"/>
                        </a:lnSpc>
                      </a:pPr>
                      <a:r>
                        <a:rPr kumimoji="1" lang="ja-JP" altLang="en-US" sz="1600" dirty="0"/>
                        <a:t> 本年度の     </a:t>
                      </a:r>
                      <a:endParaRPr kumimoji="1" lang="en-US" altLang="ja-JP" sz="1600" dirty="0"/>
                    </a:p>
                    <a:p>
                      <a:pPr>
                        <a:lnSpc>
                          <a:spcPts val="1600"/>
                        </a:lnSpc>
                      </a:pPr>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a:solidFill>
                            <a:schemeClr val="tx1"/>
                          </a:solidFill>
                          <a:latin typeface="+mn-ea"/>
                          <a:ea typeface="+mn-ea"/>
                        </a:rPr>
                        <a:t>■「大阪府食育推進ネットワーク会議」において、各団体活動を活性化</a:t>
                      </a:r>
                    </a:p>
                    <a:p>
                      <a:pPr marL="174625" indent="-174625"/>
                      <a:r>
                        <a:rPr kumimoji="1" lang="ja-JP" altLang="en-US" sz="1100" b="1" dirty="0">
                          <a:solidFill>
                            <a:schemeClr val="tx1"/>
                          </a:solidFill>
                          <a:latin typeface="+mn-ea"/>
                          <a:ea typeface="+mn-ea"/>
                        </a:rPr>
                        <a:t>・</a:t>
                      </a:r>
                      <a:r>
                        <a:rPr kumimoji="1" lang="en-US" altLang="ja-JP" sz="1100" b="1" dirty="0">
                          <a:solidFill>
                            <a:schemeClr val="tx1"/>
                          </a:solidFill>
                          <a:latin typeface="+mn-ea"/>
                          <a:ea typeface="+mn-ea"/>
                        </a:rPr>
                        <a:t>SNS</a:t>
                      </a:r>
                      <a:r>
                        <a:rPr kumimoji="1" lang="ja-JP" altLang="en-US" sz="1100" b="1" dirty="0">
                          <a:solidFill>
                            <a:schemeClr val="tx1"/>
                          </a:solidFill>
                          <a:latin typeface="+mn-ea"/>
                          <a:ea typeface="+mn-ea"/>
                        </a:rPr>
                        <a:t>等による各団体が行う取組みの</a:t>
                      </a:r>
                      <a:r>
                        <a:rPr kumimoji="1" lang="en-US" altLang="ja-JP" sz="1100" b="1" dirty="0">
                          <a:solidFill>
                            <a:schemeClr val="tx1"/>
                          </a:solidFill>
                          <a:latin typeface="+mn-ea"/>
                          <a:ea typeface="+mn-ea"/>
                        </a:rPr>
                        <a:t>PR</a:t>
                      </a:r>
                    </a:p>
                    <a:p>
                      <a:pPr marL="174625" indent="-174625"/>
                      <a:r>
                        <a:rPr kumimoji="1" lang="ja-JP" altLang="en-US" sz="1100" b="1" dirty="0">
                          <a:solidFill>
                            <a:schemeClr val="tx1"/>
                          </a:solidFill>
                          <a:latin typeface="+mn-ea"/>
                          <a:ea typeface="+mn-ea"/>
                        </a:rPr>
                        <a:t>　おおさか食育通信</a:t>
                      </a:r>
                      <a:r>
                        <a:rPr kumimoji="1" lang="en-US" altLang="ja-JP" sz="1100" b="1" dirty="0">
                          <a:solidFill>
                            <a:schemeClr val="tx1"/>
                          </a:solidFill>
                          <a:latin typeface="+mn-ea"/>
                          <a:ea typeface="+mn-ea"/>
                        </a:rPr>
                        <a:t>Facebook</a:t>
                      </a:r>
                      <a:r>
                        <a:rPr kumimoji="1" lang="ja-JP" altLang="en-US" sz="1100" b="1" dirty="0">
                          <a:solidFill>
                            <a:schemeClr val="tx1"/>
                          </a:solidFill>
                          <a:latin typeface="+mn-ea"/>
                          <a:ea typeface="+mn-ea"/>
                        </a:rPr>
                        <a:t>「大阪府食育推進ネットワーク会議からのつぶやき」</a:t>
                      </a:r>
                      <a:r>
                        <a:rPr kumimoji="1" lang="en-US" altLang="ja-JP" sz="1100" b="1" dirty="0">
                          <a:solidFill>
                            <a:schemeClr val="tx1"/>
                          </a:solidFill>
                          <a:latin typeface="+mn-ea"/>
                          <a:ea typeface="+mn-ea"/>
                        </a:rPr>
                        <a:t>4</a:t>
                      </a:r>
                      <a:r>
                        <a:rPr kumimoji="1" lang="ja-JP" altLang="en-US" sz="1100" b="1" dirty="0">
                          <a:solidFill>
                            <a:schemeClr val="tx1"/>
                          </a:solidFill>
                          <a:latin typeface="+mn-ea"/>
                          <a:ea typeface="+mn-ea"/>
                        </a:rPr>
                        <a:t>団体</a:t>
                      </a:r>
                      <a:r>
                        <a:rPr kumimoji="1" lang="en-US" altLang="ja-JP" sz="1100" b="1" dirty="0">
                          <a:solidFill>
                            <a:schemeClr val="tx1"/>
                          </a:solidFill>
                          <a:latin typeface="+mn-ea"/>
                          <a:ea typeface="+mn-ea"/>
                        </a:rPr>
                        <a:t>11</a:t>
                      </a:r>
                      <a:r>
                        <a:rPr kumimoji="1" lang="ja-JP" altLang="en-US" sz="1100" b="1" dirty="0">
                          <a:solidFill>
                            <a:schemeClr val="tx1"/>
                          </a:solidFill>
                          <a:latin typeface="+mn-ea"/>
                          <a:ea typeface="+mn-ea"/>
                        </a:rPr>
                        <a:t>回</a:t>
                      </a:r>
                    </a:p>
                    <a:p>
                      <a:pPr marL="174625" indent="-174625"/>
                      <a:r>
                        <a:rPr kumimoji="1" lang="ja-JP" altLang="en-US" sz="1100" b="1" dirty="0">
                          <a:solidFill>
                            <a:schemeClr val="tx1"/>
                          </a:solidFill>
                          <a:latin typeface="+mn-ea"/>
                          <a:ea typeface="+mn-ea"/>
                        </a:rPr>
                        <a:t>・のぼりやファイル等の啓発媒体を活用し、参画団体等が主催する事業で食育啓発</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活用状況　のぼり延べ</a:t>
                      </a:r>
                      <a:r>
                        <a:rPr kumimoji="1" lang="en-US" altLang="ja-JP" sz="1100" b="1" dirty="0">
                          <a:solidFill>
                            <a:schemeClr val="tx1"/>
                          </a:solidFill>
                          <a:latin typeface="+mn-ea"/>
                          <a:ea typeface="+mn-ea"/>
                        </a:rPr>
                        <a:t>2</a:t>
                      </a:r>
                      <a:r>
                        <a:rPr kumimoji="1" lang="ja-JP" altLang="en-US" sz="1100" b="1" dirty="0">
                          <a:solidFill>
                            <a:schemeClr val="tx1"/>
                          </a:solidFill>
                          <a:latin typeface="+mn-ea"/>
                          <a:ea typeface="+mn-ea"/>
                        </a:rPr>
                        <a:t>団体</a:t>
                      </a:r>
                      <a:r>
                        <a:rPr kumimoji="1" lang="en-US" altLang="ja-JP" sz="1100" b="1" dirty="0">
                          <a:solidFill>
                            <a:schemeClr val="tx1"/>
                          </a:solidFill>
                          <a:latin typeface="+mn-ea"/>
                          <a:ea typeface="+mn-ea"/>
                        </a:rPr>
                        <a:t>9</a:t>
                      </a:r>
                      <a:r>
                        <a:rPr kumimoji="1" lang="ja-JP" altLang="en-US" sz="1100" b="1" dirty="0">
                          <a:solidFill>
                            <a:schemeClr val="tx1"/>
                          </a:solidFill>
                          <a:latin typeface="+mn-ea"/>
                          <a:ea typeface="+mn-ea"/>
                        </a:rPr>
                        <a:t>枚、クリアファイル延べ</a:t>
                      </a:r>
                      <a:r>
                        <a:rPr kumimoji="1" lang="en-US" altLang="ja-JP" sz="1100" b="1" dirty="0">
                          <a:solidFill>
                            <a:schemeClr val="tx1"/>
                          </a:solidFill>
                          <a:latin typeface="+mn-ea"/>
                          <a:ea typeface="+mn-ea"/>
                        </a:rPr>
                        <a:t>3</a:t>
                      </a:r>
                      <a:r>
                        <a:rPr kumimoji="1" lang="ja-JP" altLang="en-US" sz="1100" b="1" dirty="0">
                          <a:solidFill>
                            <a:schemeClr val="tx1"/>
                          </a:solidFill>
                          <a:latin typeface="+mn-ea"/>
                          <a:ea typeface="+mn-ea"/>
                        </a:rPr>
                        <a:t>団体</a:t>
                      </a:r>
                      <a:r>
                        <a:rPr kumimoji="1" lang="en-US" altLang="ja-JP" sz="1100" b="1" dirty="0">
                          <a:solidFill>
                            <a:schemeClr val="tx1"/>
                          </a:solidFill>
                          <a:latin typeface="+mn-ea"/>
                          <a:ea typeface="+mn-ea"/>
                        </a:rPr>
                        <a:t>200</a:t>
                      </a:r>
                      <a:r>
                        <a:rPr kumimoji="1" lang="ja-JP" altLang="en-US" sz="1100" b="1" dirty="0">
                          <a:solidFill>
                            <a:schemeClr val="tx1"/>
                          </a:solidFill>
                          <a:latin typeface="+mn-ea"/>
                          <a:ea typeface="+mn-ea"/>
                        </a:rPr>
                        <a:t>枚</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■大阪府食育推進ネットワーク会議による食育イベントの開催</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「食育ワクワク </a:t>
                      </a:r>
                      <a:r>
                        <a:rPr kumimoji="1" lang="en-US" altLang="ja-JP" sz="1100" b="1" dirty="0">
                          <a:solidFill>
                            <a:schemeClr val="tx1"/>
                          </a:solidFill>
                          <a:latin typeface="+mn-ea"/>
                          <a:ea typeface="+mn-ea"/>
                        </a:rPr>
                        <a:t>EXPO</a:t>
                      </a:r>
                      <a:r>
                        <a:rPr kumimoji="1" lang="ja-JP" altLang="en-US" sz="1100" b="1" dirty="0">
                          <a:solidFill>
                            <a:schemeClr val="tx1"/>
                          </a:solidFill>
                          <a:latin typeface="+mn-ea"/>
                          <a:ea typeface="+mn-ea"/>
                        </a:rPr>
                        <a:t>」（</a:t>
                      </a:r>
                      <a:r>
                        <a:rPr kumimoji="1" lang="en-US" altLang="ja-JP" sz="1100" b="1" dirty="0">
                          <a:solidFill>
                            <a:schemeClr val="tx1"/>
                          </a:solidFill>
                          <a:latin typeface="+mn-ea"/>
                          <a:ea typeface="+mn-ea"/>
                        </a:rPr>
                        <a:t>R6.1.6</a:t>
                      </a:r>
                      <a:r>
                        <a:rPr kumimoji="1" lang="ja-JP" altLang="en-US" sz="1100" b="1" dirty="0">
                          <a:solidFill>
                            <a:schemeClr val="tx1"/>
                          </a:solidFill>
                          <a:latin typeface="+mn-ea"/>
                          <a:ea typeface="+mn-ea"/>
                        </a:rPr>
                        <a:t>） </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会場　　阪急百貨店うめだ本店</a:t>
                      </a:r>
                      <a:r>
                        <a:rPr kumimoji="1" lang="en-US" altLang="ja-JP" sz="1100" b="1" dirty="0">
                          <a:solidFill>
                            <a:schemeClr val="tx1"/>
                          </a:solidFill>
                          <a:latin typeface="+mn-ea"/>
                          <a:ea typeface="+mn-ea"/>
                        </a:rPr>
                        <a:t>9</a:t>
                      </a:r>
                      <a:r>
                        <a:rPr kumimoji="1" lang="ja-JP" altLang="en-US" sz="1100" b="1" dirty="0">
                          <a:solidFill>
                            <a:schemeClr val="tx1"/>
                          </a:solidFill>
                          <a:latin typeface="+mn-ea"/>
                          <a:ea typeface="+mn-ea"/>
                        </a:rPr>
                        <a:t>階うめだホール</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参加企業・団体　</a:t>
                      </a:r>
                      <a:r>
                        <a:rPr kumimoji="1" lang="en-US" altLang="ja-JP" sz="1100" b="1" dirty="0">
                          <a:solidFill>
                            <a:schemeClr val="tx1"/>
                          </a:solidFill>
                          <a:latin typeface="+mn-ea"/>
                          <a:ea typeface="+mn-ea"/>
                        </a:rPr>
                        <a:t>6</a:t>
                      </a:r>
                      <a:r>
                        <a:rPr kumimoji="1" lang="ja-JP" altLang="en-US" sz="1100" b="1" dirty="0">
                          <a:solidFill>
                            <a:schemeClr val="tx1"/>
                          </a:solidFill>
                          <a:latin typeface="+mn-ea"/>
                          <a:ea typeface="+mn-ea"/>
                        </a:rPr>
                        <a:t>企業・</a:t>
                      </a:r>
                      <a:r>
                        <a:rPr kumimoji="1" lang="en-US" altLang="ja-JP" sz="1100" b="1" dirty="0">
                          <a:solidFill>
                            <a:schemeClr val="tx1"/>
                          </a:solidFill>
                          <a:latin typeface="+mn-ea"/>
                          <a:ea typeface="+mn-ea"/>
                        </a:rPr>
                        <a:t>9</a:t>
                      </a:r>
                      <a:r>
                        <a:rPr kumimoji="1" lang="ja-JP" altLang="en-US" sz="1100" b="1" dirty="0">
                          <a:solidFill>
                            <a:schemeClr val="tx1"/>
                          </a:solidFill>
                          <a:latin typeface="+mn-ea"/>
                          <a:ea typeface="+mn-ea"/>
                        </a:rPr>
                        <a:t>団体</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参加者　</a:t>
                      </a:r>
                      <a:r>
                        <a:rPr kumimoji="1" lang="en-US" altLang="ja-JP" sz="1100" b="1" dirty="0">
                          <a:solidFill>
                            <a:schemeClr val="tx1"/>
                          </a:solidFill>
                          <a:latin typeface="+mn-ea"/>
                          <a:ea typeface="+mn-ea"/>
                        </a:rPr>
                        <a:t>1,802</a:t>
                      </a:r>
                      <a:r>
                        <a:rPr kumimoji="1" lang="ja-JP" altLang="en-US" sz="1100" b="1" dirty="0">
                          <a:solidFill>
                            <a:schemeClr val="tx1"/>
                          </a:solidFill>
                          <a:latin typeface="+mn-ea"/>
                          <a:ea typeface="+mn-ea"/>
                        </a:rPr>
                        <a:t>名</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2231627">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endParaRPr kumimoji="1" lang="ja-JP" altLang="en-US"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■大阪府食育推進ネットワーク会議の活性化</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■企業等との連携強化</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■大阪府食育推進ネットワーク会議と連携し、食育を推進</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・食育イベントの開催</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・共通の啓発媒体を活用し、府及び各参画団体が実施するイベント等で食育啓発</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SNS</a:t>
                      </a: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の活用による情報発信　等</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■企業等との連携を強化</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　食育を府民運動として推進することに賛同する団体・企業等を増やし、連携事業を実施</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1028594">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最終予算案</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1" dirty="0">
                          <a:solidFill>
                            <a:schemeClr val="tx1"/>
                          </a:solidFill>
                          <a:latin typeface="+mn-ea"/>
                          <a:ea typeface="+mn-ea"/>
                        </a:rPr>
                        <a:t>健康・栄養対策費　</a:t>
                      </a:r>
                      <a:r>
                        <a:rPr kumimoji="1" lang="en-US" altLang="ja-JP" sz="1100" b="1" dirty="0">
                          <a:solidFill>
                            <a:schemeClr val="tx1"/>
                          </a:solidFill>
                          <a:latin typeface="+mn-ea"/>
                          <a:ea typeface="+mn-ea"/>
                        </a:rPr>
                        <a:t>5,987</a:t>
                      </a:r>
                      <a:r>
                        <a:rPr kumimoji="1" lang="ja-JP" altLang="en-US" sz="1100" b="1" dirty="0">
                          <a:solidFill>
                            <a:schemeClr val="tx1"/>
                          </a:solidFill>
                          <a:latin typeface="+mn-ea"/>
                          <a:ea typeface="+mn-ea"/>
                        </a:rPr>
                        <a:t>千円（再掲）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13" name="正方形/長方形 12"/>
          <p:cNvSpPr/>
          <p:nvPr/>
        </p:nvSpPr>
        <p:spPr>
          <a:xfrm>
            <a:off x="271478" y="155467"/>
            <a:ext cx="7404392" cy="432000"/>
          </a:xfrm>
          <a:prstGeom prst="rect">
            <a:avLst/>
          </a:prstGeom>
          <a:solidFill>
            <a:srgbClr val="002060"/>
          </a:solidFill>
        </p:spPr>
        <p:txBody>
          <a:bodyPr wrap="square" anchor="ctr">
            <a:spAutoFit/>
          </a:bodyPr>
          <a:lstStyle/>
          <a:p>
            <a:pPr>
              <a:lnSpc>
                <a:spcPts val="2000"/>
              </a:lnSpc>
            </a:pPr>
            <a:r>
              <a:rPr kumimoji="1" lang="ja-JP" altLang="en-US" sz="2000" b="1" dirty="0">
                <a:solidFill>
                  <a:schemeClr val="bg1"/>
                </a:solidFill>
                <a:latin typeface="游ゴシック" panose="020B0400000000000000" pitchFamily="50" charset="-128"/>
                <a:ea typeface="游ゴシック" panose="020B0400000000000000" pitchFamily="50" charset="-128"/>
              </a:rPr>
              <a:t>（２）多様な主体が参画したネットワークの強化　</a:t>
            </a:r>
            <a:r>
              <a:rPr kumimoji="1" lang="ja-JP" altLang="en-US" b="1" dirty="0">
                <a:solidFill>
                  <a:schemeClr val="bg1"/>
                </a:solidFill>
                <a:latin typeface="游ゴシック" panose="020B0400000000000000" pitchFamily="50" charset="-128"/>
                <a:ea typeface="游ゴシック" panose="020B0400000000000000" pitchFamily="50" charset="-128"/>
              </a:rPr>
              <a:t>計画</a:t>
            </a:r>
            <a:r>
              <a:rPr kumimoji="1" lang="en-US" altLang="ja-JP" b="1" dirty="0">
                <a:solidFill>
                  <a:schemeClr val="bg1"/>
                </a:solidFill>
                <a:latin typeface="游ゴシック" panose="020B0400000000000000" pitchFamily="50" charset="-128"/>
                <a:ea typeface="游ゴシック" panose="020B0400000000000000" pitchFamily="50" charset="-128"/>
              </a:rPr>
              <a:t>P52</a:t>
            </a:r>
            <a:r>
              <a:rPr kumimoji="1" lang="en-US" altLang="ja-JP" sz="2000" b="1" dirty="0">
                <a:solidFill>
                  <a:schemeClr val="bg1"/>
                </a:solidFill>
                <a:latin typeface="游ゴシック" panose="020B0400000000000000" pitchFamily="50" charset="-128"/>
                <a:ea typeface="游ゴシック" panose="020B0400000000000000" pitchFamily="50" charset="-128"/>
              </a:rPr>
              <a:t> </a:t>
            </a:r>
            <a:r>
              <a:rPr kumimoji="1" lang="ja-JP" altLang="en-US" sz="2000" b="1" dirty="0">
                <a:solidFill>
                  <a:schemeClr val="bg1"/>
                </a:solidFill>
                <a:latin typeface="Meiryo UI" panose="020B0604030504040204" pitchFamily="50" charset="-128"/>
                <a:ea typeface="Meiryo UI" panose="020B0604030504040204" pitchFamily="50" charset="-128"/>
              </a:rPr>
              <a:t>　　　</a:t>
            </a:r>
            <a:endParaRPr kumimoji="1" lang="en-US" altLang="ja-JP" sz="2000" b="1" dirty="0">
              <a:solidFill>
                <a:schemeClr val="bg1"/>
              </a:solidFill>
              <a:latin typeface="Meiryo UI" panose="020B0604030504040204" pitchFamily="50" charset="-128"/>
              <a:ea typeface="Meiryo UI" panose="020B0604030504040204" pitchFamily="50" charset="-128"/>
            </a:endParaRPr>
          </a:p>
        </p:txBody>
      </p:sp>
      <p:grpSp>
        <p:nvGrpSpPr>
          <p:cNvPr id="7" name="グループ化 6"/>
          <p:cNvGrpSpPr/>
          <p:nvPr/>
        </p:nvGrpSpPr>
        <p:grpSpPr>
          <a:xfrm>
            <a:off x="8345639" y="501173"/>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8222623" y="1257537"/>
              <a:ext cx="1058662" cy="720145"/>
              <a:chOff x="511927" y="2809410"/>
              <a:chExt cx="1110811" cy="770916"/>
            </a:xfrm>
          </p:grpSpPr>
          <p:sp>
            <p:nvSpPr>
              <p:cNvPr id="15" name="角丸四角形 14"/>
              <p:cNvSpPr/>
              <p:nvPr/>
            </p:nvSpPr>
            <p:spPr>
              <a:xfrm>
                <a:off x="511927" y="2809410"/>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本年度評価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6" name="直線コネクタ 15"/>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8" name="スライド番号プレースホルダー 1">
            <a:extLst>
              <a:ext uri="{FF2B5EF4-FFF2-40B4-BE49-F238E27FC236}">
                <a16:creationId xmlns:a16="http://schemas.microsoft.com/office/drawing/2014/main" id="{DF72C5CA-B37A-4803-AC5D-1AB98432D55C}"/>
              </a:ext>
            </a:extLst>
          </p:cNvPr>
          <p:cNvSpPr>
            <a:spLocks noGrp="1"/>
          </p:cNvSpPr>
          <p:nvPr>
            <p:ph type="sldNum" sz="quarter" idx="12"/>
          </p:nvPr>
        </p:nvSpPr>
        <p:spPr>
          <a:xfrm>
            <a:off x="9181750" y="6583675"/>
            <a:ext cx="720000" cy="216000"/>
          </a:xfrm>
        </p:spPr>
        <p:txBody>
          <a:bodyPr/>
          <a:lstStyle/>
          <a:p>
            <a:fld id="{4D1D0668-0C6C-4C7F-AAAF-C0078F4BF5F6}" type="slidenum">
              <a:rPr kumimoji="1" lang="ja-JP" altLang="en-US" smtClean="0"/>
              <a:t>75</a:t>
            </a:fld>
            <a:endParaRPr kumimoji="1" lang="ja-JP" altLang="en-US"/>
          </a:p>
        </p:txBody>
      </p:sp>
    </p:spTree>
    <p:extLst>
      <p:ext uri="{BB962C8B-B14F-4D97-AF65-F5344CB8AC3E}">
        <p14:creationId xmlns:p14="http://schemas.microsoft.com/office/powerpoint/2010/main" val="4059108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187995" y="735604"/>
            <a:ext cx="9504000" cy="0"/>
          </a:xfrm>
          <a:prstGeom prst="line">
            <a:avLst/>
          </a:prstGeom>
          <a:ln w="38100" cap="rnd" cmpd="sng">
            <a:solidFill>
              <a:srgbClr val="009999"/>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20953" y="330676"/>
            <a:ext cx="6383507" cy="432000"/>
          </a:xfrm>
          <a:prstGeom prst="rect">
            <a:avLst/>
          </a:prstGeom>
          <a:noFill/>
        </p:spPr>
        <p:txBody>
          <a:bodyPr wrap="square" lIns="72000" tIns="72000" rIns="72000" bIns="72000" rtlCol="0" anchor="t">
            <a:noAutofit/>
          </a:bodyPr>
          <a:lstStyle/>
          <a:p>
            <a:r>
              <a:rPr lang="ja-JP" altLang="en-US" b="1" dirty="0">
                <a:latin typeface="游ゴシック" panose="020B0400000000000000" pitchFamily="50" charset="-128"/>
                <a:ea typeface="游ゴシック" panose="020B0400000000000000" pitchFamily="50" charset="-128"/>
              </a:rPr>
              <a:t>健康増進計画における施策の実施状況</a:t>
            </a:r>
          </a:p>
        </p:txBody>
      </p:sp>
      <p:sp>
        <p:nvSpPr>
          <p:cNvPr id="13" name="テキスト ボックス 12"/>
          <p:cNvSpPr txBox="1"/>
          <p:nvPr/>
        </p:nvSpPr>
        <p:spPr>
          <a:xfrm>
            <a:off x="820218" y="2199083"/>
            <a:ext cx="4824000" cy="4125517"/>
          </a:xfrm>
          <a:prstGeom prst="roundRect">
            <a:avLst>
              <a:gd name="adj" fmla="val 2521"/>
            </a:avLst>
          </a:prstGeom>
          <a:solidFill>
            <a:schemeClr val="accent5">
              <a:lumMod val="20000"/>
              <a:lumOff val="80000"/>
            </a:schemeClr>
          </a:solidFill>
          <a:ln w="12700">
            <a:noFill/>
          </a:ln>
        </p:spPr>
        <p:txBody>
          <a:bodyPr wrap="square" lIns="108000" tIns="72000" rIns="72000" bIns="72000" rtlCol="0" anchor="t">
            <a:noAutofit/>
          </a:bodyPr>
          <a:lstStyle/>
          <a:p>
            <a:r>
              <a:rPr lang="ja-JP" altLang="en-US" sz="1000" b="1" dirty="0">
                <a:latin typeface="游ゴシック" panose="020B0400000000000000" pitchFamily="50" charset="-128"/>
                <a:ea typeface="游ゴシック" panose="020B0400000000000000" pitchFamily="50" charset="-128"/>
              </a:rPr>
              <a:t>＜審議会開催状況＞</a:t>
            </a:r>
            <a:endParaRPr lang="en-US" altLang="ja-JP" sz="1000" b="1"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r>
              <a:rPr lang="ja-JP" altLang="en-US" sz="1000" u="sng" dirty="0">
                <a:latin typeface="游ゴシック" panose="020B0400000000000000" pitchFamily="50" charset="-128"/>
                <a:ea typeface="游ゴシック" panose="020B0400000000000000" pitchFamily="50" charset="-128"/>
              </a:rPr>
              <a:t>令和</a:t>
            </a:r>
            <a:r>
              <a:rPr lang="en-US" altLang="ja-JP" sz="1000" u="sng" dirty="0">
                <a:latin typeface="游ゴシック" panose="020B0400000000000000" pitchFamily="50" charset="-128"/>
                <a:ea typeface="游ゴシック" panose="020B0400000000000000" pitchFamily="50" charset="-128"/>
              </a:rPr>
              <a:t>5</a:t>
            </a:r>
            <a:r>
              <a:rPr lang="ja-JP" altLang="en-US" sz="1000" u="sng" dirty="0">
                <a:latin typeface="游ゴシック" panose="020B0400000000000000" pitchFamily="50" charset="-128"/>
                <a:ea typeface="游ゴシック" panose="020B0400000000000000" pitchFamily="50" charset="-128"/>
              </a:rPr>
              <a:t>年度　第</a:t>
            </a:r>
            <a:r>
              <a:rPr lang="en-US" altLang="ja-JP" sz="1000" u="sng" dirty="0">
                <a:latin typeface="游ゴシック" panose="020B0400000000000000" pitchFamily="50" charset="-128"/>
                <a:ea typeface="游ゴシック" panose="020B0400000000000000" pitchFamily="50" charset="-128"/>
              </a:rPr>
              <a:t>1</a:t>
            </a:r>
            <a:r>
              <a:rPr lang="ja-JP" altLang="en-US" sz="1000" u="sng" dirty="0">
                <a:latin typeface="游ゴシック" panose="020B0400000000000000" pitchFamily="50" charset="-128"/>
                <a:ea typeface="游ゴシック" panose="020B0400000000000000" pitchFamily="50" charset="-128"/>
              </a:rPr>
              <a:t>回　大阪府地域職域連携推進協議会</a:t>
            </a:r>
            <a:endParaRPr lang="en-US" altLang="ja-JP" sz="1000" u="sng"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　日時　　令和</a:t>
            </a:r>
            <a:r>
              <a:rPr lang="en-US" altLang="ja-JP" sz="1000" dirty="0">
                <a:latin typeface="游ゴシック" panose="020B0400000000000000" pitchFamily="50" charset="-128"/>
                <a:ea typeface="游ゴシック" panose="020B0400000000000000" pitchFamily="50" charset="-128"/>
              </a:rPr>
              <a:t>5</a:t>
            </a:r>
            <a:r>
              <a:rPr lang="ja-JP" altLang="en-US" sz="1000" dirty="0">
                <a:latin typeface="游ゴシック" panose="020B0400000000000000" pitchFamily="50" charset="-128"/>
                <a:ea typeface="游ゴシック" panose="020B0400000000000000" pitchFamily="50" charset="-128"/>
              </a:rPr>
              <a:t>年</a:t>
            </a:r>
            <a:r>
              <a:rPr lang="en-US" altLang="ja-JP" sz="1000" dirty="0">
                <a:latin typeface="游ゴシック" panose="020B0400000000000000" pitchFamily="50" charset="-128"/>
                <a:ea typeface="游ゴシック" panose="020B0400000000000000" pitchFamily="50" charset="-128"/>
              </a:rPr>
              <a:t>8</a:t>
            </a:r>
            <a:r>
              <a:rPr lang="ja-JP" altLang="en-US" sz="1000" dirty="0">
                <a:latin typeface="游ゴシック" panose="020B0400000000000000" pitchFamily="50" charset="-128"/>
                <a:ea typeface="游ゴシック" panose="020B0400000000000000" pitchFamily="50" charset="-128"/>
              </a:rPr>
              <a:t>月</a:t>
            </a:r>
            <a:r>
              <a:rPr lang="en-US" altLang="ja-JP" sz="1000" dirty="0">
                <a:latin typeface="游ゴシック" panose="020B0400000000000000" pitchFamily="50" charset="-128"/>
                <a:ea typeface="游ゴシック" panose="020B0400000000000000" pitchFamily="50" charset="-128"/>
              </a:rPr>
              <a:t>23</a:t>
            </a:r>
            <a:r>
              <a:rPr lang="ja-JP" altLang="en-US" sz="1000" dirty="0">
                <a:latin typeface="游ゴシック" panose="020B0400000000000000" pitchFamily="50" charset="-128"/>
                <a:ea typeface="游ゴシック" panose="020B0400000000000000" pitchFamily="50" charset="-128"/>
              </a:rPr>
              <a:t>日</a:t>
            </a:r>
            <a:endParaRPr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　議題　　（１）会長選出について</a:t>
            </a:r>
          </a:p>
          <a:p>
            <a:r>
              <a:rPr lang="ja-JP" altLang="en-US" sz="1000" dirty="0">
                <a:latin typeface="游ゴシック" panose="020B0400000000000000" pitchFamily="50" charset="-128"/>
                <a:ea typeface="游ゴシック" panose="020B0400000000000000" pitchFamily="50" charset="-128"/>
              </a:rPr>
              <a:t>                 （２）第３次大阪府健康増進計画の最終評価（案）について</a:t>
            </a:r>
          </a:p>
          <a:p>
            <a:r>
              <a:rPr lang="ja-JP" altLang="en-US" sz="1000" dirty="0">
                <a:latin typeface="游ゴシック" panose="020B0400000000000000" pitchFamily="50" charset="-128"/>
                <a:ea typeface="游ゴシック" panose="020B0400000000000000" pitchFamily="50" charset="-128"/>
              </a:rPr>
              <a:t>                 （３）第４次大阪府健康増進計画（素案）の検討について</a:t>
            </a:r>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r>
              <a:rPr lang="ja-JP" altLang="en-US" sz="1000" u="sng" dirty="0">
                <a:latin typeface="游ゴシック" panose="020B0400000000000000" pitchFamily="50" charset="-128"/>
              </a:rPr>
              <a:t>令和</a:t>
            </a:r>
            <a:r>
              <a:rPr lang="en-US" altLang="ja-JP" sz="1000" u="sng" dirty="0">
                <a:latin typeface="游ゴシック" panose="020B0400000000000000" pitchFamily="50" charset="-128"/>
              </a:rPr>
              <a:t>5</a:t>
            </a:r>
            <a:r>
              <a:rPr lang="ja-JP" altLang="en-US" sz="1000" u="sng" dirty="0">
                <a:latin typeface="游ゴシック" panose="020B0400000000000000" pitchFamily="50" charset="-128"/>
              </a:rPr>
              <a:t>年度　第</a:t>
            </a:r>
            <a:r>
              <a:rPr lang="en-US" altLang="ja-JP" sz="1000" u="sng" dirty="0">
                <a:latin typeface="游ゴシック" panose="020B0400000000000000" pitchFamily="50" charset="-128"/>
              </a:rPr>
              <a:t>2</a:t>
            </a:r>
            <a:r>
              <a:rPr lang="ja-JP" altLang="en-US" sz="1000" u="sng" dirty="0">
                <a:latin typeface="游ゴシック" panose="020B0400000000000000" pitchFamily="50" charset="-128"/>
              </a:rPr>
              <a:t>回　大阪府地域職域連携推進協議会</a:t>
            </a:r>
            <a:endParaRPr lang="en-US" altLang="ja-JP" sz="1000" u="sng" dirty="0">
              <a:latin typeface="游ゴシック" panose="020B0400000000000000" pitchFamily="50" charset="-128"/>
            </a:endParaRPr>
          </a:p>
          <a:p>
            <a:endParaRPr lang="en-US" altLang="ja-JP" sz="1000" dirty="0">
              <a:latin typeface="游ゴシック" panose="020B0400000000000000" pitchFamily="50" charset="-128"/>
            </a:endParaRPr>
          </a:p>
          <a:p>
            <a:r>
              <a:rPr lang="ja-JP" altLang="en-US" sz="1000" dirty="0">
                <a:latin typeface="游ゴシック" panose="020B0400000000000000" pitchFamily="50" charset="-128"/>
              </a:rPr>
              <a:t>　日時　　令和</a:t>
            </a:r>
            <a:r>
              <a:rPr lang="en-US" altLang="ja-JP" sz="1000" dirty="0">
                <a:latin typeface="游ゴシック" panose="020B0400000000000000" pitchFamily="50" charset="-128"/>
              </a:rPr>
              <a:t>5</a:t>
            </a:r>
            <a:r>
              <a:rPr lang="ja-JP" altLang="en-US" sz="1000" dirty="0">
                <a:latin typeface="游ゴシック" panose="020B0400000000000000" pitchFamily="50" charset="-128"/>
              </a:rPr>
              <a:t>年</a:t>
            </a:r>
            <a:r>
              <a:rPr lang="en-US" altLang="ja-JP" sz="1000" dirty="0">
                <a:latin typeface="游ゴシック" panose="020B0400000000000000" pitchFamily="50" charset="-128"/>
              </a:rPr>
              <a:t>12</a:t>
            </a:r>
            <a:r>
              <a:rPr lang="ja-JP" altLang="en-US" sz="1000" dirty="0">
                <a:latin typeface="游ゴシック" panose="020B0400000000000000" pitchFamily="50" charset="-128"/>
              </a:rPr>
              <a:t>月</a:t>
            </a:r>
            <a:r>
              <a:rPr lang="en-US" altLang="ja-JP" sz="1000" dirty="0">
                <a:latin typeface="游ゴシック" panose="020B0400000000000000" pitchFamily="50" charset="-128"/>
              </a:rPr>
              <a:t>12</a:t>
            </a:r>
            <a:r>
              <a:rPr lang="ja-JP" altLang="en-US" sz="1000" dirty="0">
                <a:latin typeface="游ゴシック" panose="020B0400000000000000" pitchFamily="50" charset="-128"/>
              </a:rPr>
              <a:t>日</a:t>
            </a:r>
            <a:endParaRPr lang="en-US" altLang="ja-JP" sz="1000" dirty="0">
              <a:latin typeface="游ゴシック" panose="020B0400000000000000" pitchFamily="50" charset="-128"/>
            </a:endParaRPr>
          </a:p>
          <a:p>
            <a:r>
              <a:rPr lang="ja-JP" altLang="en-US" sz="1000" dirty="0">
                <a:latin typeface="游ゴシック" panose="020B0400000000000000" pitchFamily="50" charset="-128"/>
              </a:rPr>
              <a:t>　議題　　（１）第４次大阪府健康増進計画（案）について</a:t>
            </a:r>
            <a:endParaRPr lang="en-US" altLang="ja-JP" sz="1000" dirty="0">
              <a:latin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r>
              <a:rPr lang="ja-JP" altLang="en-US" sz="1000" u="sng" dirty="0">
                <a:latin typeface="游ゴシック" panose="020B0400000000000000" pitchFamily="50" charset="-128"/>
              </a:rPr>
              <a:t>令和</a:t>
            </a:r>
            <a:r>
              <a:rPr lang="en-US" altLang="ja-JP" sz="1000" u="sng" dirty="0">
                <a:latin typeface="游ゴシック" panose="020B0400000000000000" pitchFamily="50" charset="-128"/>
              </a:rPr>
              <a:t>5</a:t>
            </a:r>
            <a:r>
              <a:rPr lang="ja-JP" altLang="en-US" sz="1000" u="sng" dirty="0">
                <a:latin typeface="游ゴシック" panose="020B0400000000000000" pitchFamily="50" charset="-128"/>
              </a:rPr>
              <a:t>年度　第</a:t>
            </a:r>
            <a:r>
              <a:rPr lang="en-US" altLang="ja-JP" sz="1000" u="sng" dirty="0">
                <a:latin typeface="游ゴシック" panose="020B0400000000000000" pitchFamily="50" charset="-128"/>
              </a:rPr>
              <a:t>3</a:t>
            </a:r>
            <a:r>
              <a:rPr lang="ja-JP" altLang="en-US" sz="1000" u="sng" dirty="0">
                <a:latin typeface="游ゴシック" panose="020B0400000000000000" pitchFamily="50" charset="-128"/>
              </a:rPr>
              <a:t>回　大阪府地域職域連携推進協議会</a:t>
            </a:r>
            <a:endParaRPr lang="en-US" altLang="ja-JP" sz="1000" u="sng" dirty="0">
              <a:latin typeface="游ゴシック" panose="020B0400000000000000" pitchFamily="50" charset="-128"/>
            </a:endParaRPr>
          </a:p>
          <a:p>
            <a:endParaRPr lang="en-US" altLang="ja-JP" sz="1000" dirty="0">
              <a:latin typeface="游ゴシック" panose="020B0400000000000000" pitchFamily="50" charset="-128"/>
            </a:endParaRPr>
          </a:p>
          <a:p>
            <a:r>
              <a:rPr lang="ja-JP" altLang="en-US" sz="1000" dirty="0">
                <a:latin typeface="游ゴシック" panose="020B0400000000000000" pitchFamily="50" charset="-128"/>
              </a:rPr>
              <a:t>　日時　　令和</a:t>
            </a:r>
            <a:r>
              <a:rPr lang="en-US" altLang="ja-JP" sz="1000" dirty="0">
                <a:latin typeface="游ゴシック" panose="020B0400000000000000" pitchFamily="50" charset="-128"/>
              </a:rPr>
              <a:t>6</a:t>
            </a:r>
            <a:r>
              <a:rPr lang="ja-JP" altLang="en-US" sz="1000" dirty="0">
                <a:latin typeface="游ゴシック" panose="020B0400000000000000" pitchFamily="50" charset="-128"/>
              </a:rPr>
              <a:t>年</a:t>
            </a:r>
            <a:r>
              <a:rPr lang="en-US" altLang="ja-JP" sz="1000" dirty="0">
                <a:latin typeface="游ゴシック" panose="020B0400000000000000" pitchFamily="50" charset="-128"/>
              </a:rPr>
              <a:t>3</a:t>
            </a:r>
            <a:r>
              <a:rPr lang="ja-JP" altLang="en-US" sz="1000" dirty="0">
                <a:latin typeface="游ゴシック" panose="020B0400000000000000" pitchFamily="50" charset="-128"/>
              </a:rPr>
              <a:t>月</a:t>
            </a:r>
            <a:r>
              <a:rPr lang="en-US" altLang="ja-JP" sz="1000" dirty="0">
                <a:latin typeface="游ゴシック" panose="020B0400000000000000" pitchFamily="50" charset="-128"/>
              </a:rPr>
              <a:t>21</a:t>
            </a:r>
            <a:r>
              <a:rPr lang="ja-JP" altLang="en-US" sz="1000" dirty="0">
                <a:latin typeface="游ゴシック" panose="020B0400000000000000" pitchFamily="50" charset="-128"/>
              </a:rPr>
              <a:t>日</a:t>
            </a:r>
            <a:endParaRPr lang="en-US" altLang="ja-JP" sz="1000" dirty="0">
              <a:latin typeface="游ゴシック" panose="020B0400000000000000" pitchFamily="50" charset="-128"/>
            </a:endParaRPr>
          </a:p>
          <a:p>
            <a:r>
              <a:rPr lang="ja-JP" altLang="en-US" sz="1000" dirty="0">
                <a:latin typeface="游ゴシック" panose="020B0400000000000000" pitchFamily="50" charset="-128"/>
              </a:rPr>
              <a:t>　議題　　（１）第３次大阪府健康増進計画の令和５年度の進捗状況について</a:t>
            </a:r>
          </a:p>
          <a:p>
            <a:r>
              <a:rPr lang="ja-JP" altLang="en-US" sz="1000" dirty="0">
                <a:latin typeface="游ゴシック" panose="020B0400000000000000" pitchFamily="50" charset="-128"/>
              </a:rPr>
              <a:t>                 （２）第４次大阪府健康増進計画（案）について</a:t>
            </a:r>
          </a:p>
          <a:p>
            <a:endParaRPr lang="ja-JP" altLang="en-US"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r>
              <a:rPr lang="en-US" altLang="ja-JP" sz="1000" dirty="0">
                <a:latin typeface="游ゴシック" panose="020B0400000000000000" pitchFamily="50" charset="-128"/>
                <a:ea typeface="游ゴシック" panose="020B0400000000000000" pitchFamily="50" charset="-128"/>
                <a:hlinkClick r:id="rId2"/>
              </a:rPr>
              <a:t>http://www.pref.osaka.lg.jp/kenkozukuri/jyunkannki/chiikisyokuiki.html</a:t>
            </a:r>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p:txBody>
      </p:sp>
      <p:sp>
        <p:nvSpPr>
          <p:cNvPr id="14" name="テキスト ボックス 13"/>
          <p:cNvSpPr txBox="1"/>
          <p:nvPr/>
        </p:nvSpPr>
        <p:spPr>
          <a:xfrm>
            <a:off x="265198" y="915414"/>
            <a:ext cx="9360000" cy="1152000"/>
          </a:xfrm>
          <a:prstGeom prst="roundRect">
            <a:avLst>
              <a:gd name="adj" fmla="val 0"/>
            </a:avLst>
          </a:prstGeom>
          <a:noFill/>
          <a:ln w="12700">
            <a:noFill/>
          </a:ln>
        </p:spPr>
        <p:txBody>
          <a:bodyPr wrap="square" lIns="72000" tIns="72000" rIns="72000" bIns="72000" rtlCol="0" anchor="t">
            <a:noAutofit/>
          </a:bodyPr>
          <a:lstStyle/>
          <a:p>
            <a:r>
              <a:rPr lang="ja-JP" altLang="en-US" sz="1200" dirty="0">
                <a:latin typeface="游ゴシック" panose="020B0400000000000000" pitchFamily="50" charset="-128"/>
                <a:ea typeface="游ゴシック" panose="020B0400000000000000" pitchFamily="50" charset="-128"/>
              </a:rPr>
              <a:t>　健康増進計画の審議会である大阪府地域職域連携推進協議会において、健康づくりに関する施策の実施状況（本年度の取組み及び今後の取組み予定等）をとりまとめた進捗管理票を審議・承認いただきました。</a:t>
            </a:r>
          </a:p>
          <a:p>
            <a:endParaRPr lang="ja-JP" altLang="en-US" sz="1200" dirty="0">
              <a:latin typeface="游ゴシック" panose="020B0400000000000000" pitchFamily="50" charset="-128"/>
              <a:ea typeface="游ゴシック" panose="020B0400000000000000" pitchFamily="50" charset="-128"/>
            </a:endParaRPr>
          </a:p>
          <a:p>
            <a:r>
              <a:rPr lang="ja-JP" altLang="en-US" sz="1200" dirty="0">
                <a:latin typeface="游ゴシック" panose="020B0400000000000000" pitchFamily="50" charset="-128"/>
                <a:ea typeface="游ゴシック" panose="020B0400000000000000" pitchFamily="50" charset="-128"/>
              </a:rPr>
              <a:t>　本年度における「健康増進計画における施策の実施状況」の報告資料として、当該進捗管理票を掲載します。</a:t>
            </a:r>
          </a:p>
        </p:txBody>
      </p:sp>
      <p:graphicFrame>
        <p:nvGraphicFramePr>
          <p:cNvPr id="18" name="表 17"/>
          <p:cNvGraphicFramePr>
            <a:graphicFrameLocks noGrp="1"/>
          </p:cNvGraphicFramePr>
          <p:nvPr>
            <p:extLst>
              <p:ext uri="{D42A27DB-BD31-4B8C-83A1-F6EECF244321}">
                <p14:modId xmlns:p14="http://schemas.microsoft.com/office/powerpoint/2010/main" val="3693573572"/>
              </p:ext>
            </p:extLst>
          </p:nvPr>
        </p:nvGraphicFramePr>
        <p:xfrm>
          <a:off x="5958840" y="2179463"/>
          <a:ext cx="3369672" cy="4172392"/>
        </p:xfrm>
        <a:graphic>
          <a:graphicData uri="http://schemas.openxmlformats.org/drawingml/2006/table">
            <a:tbl>
              <a:tblPr firstRow="1" bandRow="1">
                <a:tableStyleId>{5940675A-B579-460E-94D1-54222C63F5DA}</a:tableStyleId>
              </a:tblPr>
              <a:tblGrid>
                <a:gridCol w="2527254">
                  <a:extLst>
                    <a:ext uri="{9D8B030D-6E8A-4147-A177-3AD203B41FA5}">
                      <a16:colId xmlns:a16="http://schemas.microsoft.com/office/drawing/2014/main" val="2555586693"/>
                    </a:ext>
                  </a:extLst>
                </a:gridCol>
                <a:gridCol w="842418">
                  <a:extLst>
                    <a:ext uri="{9D8B030D-6E8A-4147-A177-3AD203B41FA5}">
                      <a16:colId xmlns:a16="http://schemas.microsoft.com/office/drawing/2014/main" val="3536010129"/>
                    </a:ext>
                  </a:extLst>
                </a:gridCol>
              </a:tblGrid>
              <a:tr h="160552">
                <a:tc>
                  <a:txBody>
                    <a:bodyPr/>
                    <a:lstStyle/>
                    <a:p>
                      <a:pPr algn="ctr"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職　　名</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氏　　名</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3797500543"/>
                  </a:ext>
                </a:extLst>
              </a:tr>
              <a:tr h="155061">
                <a:tc>
                  <a:txBody>
                    <a:bodyPr/>
                    <a:lstStyle/>
                    <a:p>
                      <a:pPr algn="l" fontAlgn="ctr"/>
                      <a:r>
                        <a:rPr lang="ja-JP" altLang="en-US" sz="800" b="0" i="0" u="none" strike="noStrike" dirty="0">
                          <a:solidFill>
                            <a:srgbClr val="000000"/>
                          </a:solidFill>
                          <a:effectLst/>
                          <a:latin typeface="游ゴシック" panose="020B0400000000000000" pitchFamily="50" charset="-128"/>
                          <a:ea typeface="+mn-ea"/>
                        </a:rPr>
                        <a:t>全国健康保険協会大阪支部　支部長</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mn-ea"/>
                        </a:rPr>
                        <a:t>粟津　康</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21164001"/>
                  </a:ext>
                </a:extLst>
              </a:tr>
              <a:tr h="155061">
                <a:tc>
                  <a:txBody>
                    <a:bodyPr/>
                    <a:lstStyle/>
                    <a:p>
                      <a:pPr algn="l" fontAlgn="ctr"/>
                      <a:r>
                        <a:rPr lang="ja-JP" altLang="en-US" sz="800" b="0" i="0" u="none" strike="noStrike" dirty="0">
                          <a:solidFill>
                            <a:srgbClr val="000000"/>
                          </a:solidFill>
                          <a:effectLst/>
                          <a:latin typeface="游ゴシック" panose="020B0400000000000000" pitchFamily="50" charset="-128"/>
                          <a:ea typeface="+mn-ea"/>
                        </a:rPr>
                        <a:t>独立行政法人労働者健康安全機構</a:t>
                      </a:r>
                      <a:endParaRPr lang="en-US" altLang="ja-JP" sz="800" b="0" i="0" u="none" strike="noStrike" dirty="0">
                        <a:solidFill>
                          <a:srgbClr val="000000"/>
                        </a:solidFill>
                        <a:effectLst/>
                        <a:latin typeface="游ゴシック" panose="020B0400000000000000" pitchFamily="50" charset="-128"/>
                        <a:ea typeface="+mn-ea"/>
                      </a:endParaRPr>
                    </a:p>
                    <a:p>
                      <a:pPr algn="l" fontAlgn="ctr"/>
                      <a:r>
                        <a:rPr lang="ja-JP" altLang="en-US" sz="800" b="0" i="0" u="none" strike="noStrike" dirty="0">
                          <a:solidFill>
                            <a:srgbClr val="000000"/>
                          </a:solidFill>
                          <a:effectLst/>
                          <a:latin typeface="游ゴシック" panose="020B0400000000000000" pitchFamily="50" charset="-128"/>
                          <a:ea typeface="+mn-ea"/>
                        </a:rPr>
                        <a:t>大阪産業保健総合支援センター　副所長</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mn-ea"/>
                        </a:rPr>
                        <a:t>上田　卓司</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8986940"/>
                  </a:ext>
                </a:extLst>
              </a:tr>
              <a:tr h="155061">
                <a:tc>
                  <a:txBody>
                    <a:bodyPr/>
                    <a:lstStyle/>
                    <a:p>
                      <a:pPr algn="l" fontAlgn="ctr"/>
                      <a:r>
                        <a:rPr lang="ja-JP" altLang="en-US" sz="800" b="0" i="0" u="none" strike="noStrike" dirty="0">
                          <a:solidFill>
                            <a:srgbClr val="000000"/>
                          </a:solidFill>
                          <a:effectLst/>
                          <a:latin typeface="游ゴシック" panose="020B0400000000000000" pitchFamily="50" charset="-128"/>
                          <a:ea typeface="+mn-ea"/>
                        </a:rPr>
                        <a:t>慶應義塾大学医学部　衛生学公衆衛生学教室　教授</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mn-ea"/>
                        </a:rPr>
                        <a:t>岡村　智教</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0119925"/>
                  </a:ext>
                </a:extLst>
              </a:tr>
              <a:tr h="155061">
                <a:tc>
                  <a:txBody>
                    <a:bodyPr/>
                    <a:lstStyle/>
                    <a:p>
                      <a:pPr algn="l" fontAlgn="ctr"/>
                      <a:r>
                        <a:rPr lang="ja-JP" altLang="en-US" sz="800" b="0" i="0" u="none" strike="noStrike" dirty="0">
                          <a:solidFill>
                            <a:srgbClr val="000000"/>
                          </a:solidFill>
                          <a:effectLst/>
                          <a:latin typeface="游ゴシック" panose="020B0400000000000000" pitchFamily="50" charset="-128"/>
                          <a:ea typeface="+mn-ea"/>
                        </a:rPr>
                        <a:t>大阪労働局　副主任労働衛生専門官</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mn-ea"/>
                        </a:rPr>
                        <a:t>奥田　晴彦</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2831343"/>
                  </a:ext>
                </a:extLst>
              </a:tr>
              <a:tr h="155061">
                <a:tc>
                  <a:txBody>
                    <a:bodyPr/>
                    <a:lstStyle/>
                    <a:p>
                      <a:pPr algn="l" fontAlgn="ctr"/>
                      <a:r>
                        <a:rPr lang="ja-JP" altLang="en-US" sz="800" b="0" i="0" u="none" strike="noStrike" dirty="0">
                          <a:solidFill>
                            <a:srgbClr val="000000"/>
                          </a:solidFill>
                          <a:effectLst/>
                          <a:latin typeface="游ゴシック" panose="020B0400000000000000" pitchFamily="50" charset="-128"/>
                          <a:ea typeface="+mn-ea"/>
                        </a:rPr>
                        <a:t>国立研究開発法人医薬基盤・健康・栄養研究所</a:t>
                      </a:r>
                    </a:p>
                    <a:p>
                      <a:pPr algn="l" fontAlgn="ctr"/>
                      <a:r>
                        <a:rPr lang="ja-JP" altLang="en-US" sz="800" b="0" i="0" u="none" strike="noStrike" dirty="0">
                          <a:solidFill>
                            <a:srgbClr val="000000"/>
                          </a:solidFill>
                          <a:effectLst/>
                          <a:latin typeface="游ゴシック" panose="020B0400000000000000" pitchFamily="50" charset="-128"/>
                          <a:ea typeface="+mn-ea"/>
                        </a:rPr>
                        <a:t>国立健康・栄養研究所　身体活動研究部部長</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mn-ea"/>
                        </a:rPr>
                        <a:t>小野　玲</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63782"/>
                  </a:ext>
                </a:extLst>
              </a:tr>
              <a:tr h="155061">
                <a:tc>
                  <a:txBody>
                    <a:bodyPr/>
                    <a:lstStyle/>
                    <a:p>
                      <a:pPr algn="l" fontAlgn="ctr"/>
                      <a:r>
                        <a:rPr lang="ja-JP" altLang="en-US" sz="800" b="0" i="0" u="none" strike="noStrike" dirty="0">
                          <a:solidFill>
                            <a:srgbClr val="000000"/>
                          </a:solidFill>
                          <a:effectLst/>
                          <a:latin typeface="游ゴシック" panose="020B0400000000000000" pitchFamily="50" charset="-128"/>
                          <a:ea typeface="+mn-ea"/>
                        </a:rPr>
                        <a:t>大阪大学大学院医学系研究科</a:t>
                      </a:r>
                      <a:endParaRPr lang="en-US" altLang="ja-JP" sz="800" b="0" i="0" u="none" strike="noStrike" dirty="0">
                        <a:solidFill>
                          <a:srgbClr val="000000"/>
                        </a:solidFill>
                        <a:effectLst/>
                        <a:latin typeface="游ゴシック" panose="020B0400000000000000" pitchFamily="50" charset="-128"/>
                        <a:ea typeface="+mn-ea"/>
                      </a:endParaRPr>
                    </a:p>
                    <a:p>
                      <a:pPr algn="l" fontAlgn="ctr"/>
                      <a:r>
                        <a:rPr lang="ja-JP" altLang="en-US" sz="800" b="0" i="0" u="none" strike="noStrike" dirty="0">
                          <a:solidFill>
                            <a:srgbClr val="000000"/>
                          </a:solidFill>
                          <a:effectLst/>
                          <a:latin typeface="游ゴシック" panose="020B0400000000000000" pitchFamily="50" charset="-128"/>
                          <a:ea typeface="+mn-ea"/>
                        </a:rPr>
                        <a:t>社会医学講座公衆衛生学　教授</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mn-ea"/>
                        </a:rPr>
                        <a:t>川崎　良</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80985459"/>
                  </a:ext>
                </a:extLst>
              </a:tr>
              <a:tr h="155061">
                <a:tc>
                  <a:txBody>
                    <a:bodyPr/>
                    <a:lstStyle/>
                    <a:p>
                      <a:pPr algn="l" fontAlgn="ctr"/>
                      <a:r>
                        <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rPr>
                        <a:t>健康保険組合連合会大阪連合会</a:t>
                      </a:r>
                      <a:r>
                        <a:rPr lang="ja-JP" altLang="en-US" sz="800" b="0" i="0" u="none" strike="noStrike" dirty="0">
                          <a:solidFill>
                            <a:srgbClr val="000000"/>
                          </a:solidFill>
                          <a:effectLst/>
                          <a:latin typeface="游ゴシック" panose="020B0400000000000000" pitchFamily="50" charset="-128"/>
                          <a:ea typeface="+mn-ea"/>
                        </a:rPr>
                        <a:t>　専務理事</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mn-ea"/>
                        </a:rPr>
                        <a:t>川隅　正尋</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8100314"/>
                  </a:ext>
                </a:extLst>
              </a:tr>
              <a:tr h="15506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a:solidFill>
                            <a:srgbClr val="000000"/>
                          </a:solidFill>
                          <a:effectLst/>
                          <a:latin typeface="游ゴシック" panose="020B0400000000000000" pitchFamily="50" charset="-128"/>
                          <a:ea typeface="游ゴシック" panose="020B0400000000000000" pitchFamily="50" charset="-128"/>
                        </a:rPr>
                        <a:t>一般社団法人大阪府医師会</a:t>
                      </a:r>
                      <a:r>
                        <a:rPr lang="ja-JP" altLang="en-US" sz="800" b="0" i="0" u="none" strike="noStrike" dirty="0">
                          <a:solidFill>
                            <a:srgbClr val="000000"/>
                          </a:solidFill>
                          <a:effectLst/>
                          <a:latin typeface="游ゴシック" panose="020B0400000000000000" pitchFamily="50" charset="-128"/>
                          <a:ea typeface="+mn-ea"/>
                        </a:rPr>
                        <a:t>　</a:t>
                      </a:r>
                      <a:r>
                        <a:rPr lang="zh-CN" altLang="en-US" sz="800" b="0" i="0" u="none" strike="noStrike" dirty="0">
                          <a:solidFill>
                            <a:srgbClr val="000000"/>
                          </a:solidFill>
                          <a:effectLst/>
                          <a:latin typeface="游ゴシック" panose="020B0400000000000000" pitchFamily="50" charset="-128"/>
                          <a:ea typeface="游ゴシック" panose="020B0400000000000000" pitchFamily="50" charset="-128"/>
                        </a:rPr>
                        <a:t>理事</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mn-ea"/>
                        </a:rPr>
                        <a:t>澤井　貞子</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7132206"/>
                  </a:ext>
                </a:extLst>
              </a:tr>
              <a:tr h="155061">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一般社団法人大阪府薬剤師会　副会長</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道明　雅代</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485332"/>
                  </a:ext>
                </a:extLst>
              </a:tr>
              <a:tr h="155061">
                <a:tc>
                  <a:txBody>
                    <a:bodyPr/>
                    <a:lstStyle/>
                    <a:p>
                      <a:pPr algn="l" fontAlgn="ctr"/>
                      <a:r>
                        <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rPr>
                        <a:t>千早赤阪村</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　</a:t>
                      </a:r>
                      <a:r>
                        <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rPr>
                        <a:t>健康福祉部健康課長</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mn-ea"/>
                        </a:rPr>
                        <a:t>仲谷　聡子</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3994430"/>
                  </a:ext>
                </a:extLst>
              </a:tr>
              <a:tr h="15506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rPr>
                        <a:t>公益社団法人大阪府看護協会</a:t>
                      </a:r>
                      <a:r>
                        <a:rPr lang="ja-JP" altLang="en-US" sz="800" b="0" i="0" u="none" strike="noStrike" dirty="0">
                          <a:solidFill>
                            <a:srgbClr val="000000"/>
                          </a:solidFill>
                          <a:effectLst/>
                          <a:latin typeface="游ゴシック" panose="020B0400000000000000" pitchFamily="50" charset="-128"/>
                          <a:ea typeface="+mn-ea"/>
                        </a:rPr>
                        <a:t>　会長</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mn-ea"/>
                        </a:rPr>
                        <a:t>弘川　摩子</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3305553"/>
                  </a:ext>
                </a:extLst>
              </a:tr>
              <a:tr h="15506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mn-ea"/>
                        </a:rPr>
                        <a:t>大阪公立大学大学院医学研究科　公衆衛生学　教授</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mn-ea"/>
                        </a:rPr>
                        <a:t>福島　若葉</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488177"/>
                  </a:ext>
                </a:extLst>
              </a:tr>
              <a:tr h="15506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mn-ea"/>
                        </a:rPr>
                        <a:t>公益社団法人大阪府栄養士会　会長</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mn-ea"/>
                        </a:rPr>
                        <a:t>藤原　政嘉</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9143257"/>
                  </a:ext>
                </a:extLst>
              </a:tr>
              <a:tr h="274774">
                <a:tc>
                  <a:txBody>
                    <a:bodyPr/>
                    <a:lstStyle/>
                    <a:p>
                      <a:pPr algn="l" fontAlgn="ctr"/>
                      <a:r>
                        <a:rPr lang="ja-JP" altLang="en-US" sz="800" b="0" i="0" u="none" strike="noStrike" dirty="0">
                          <a:solidFill>
                            <a:srgbClr val="000000"/>
                          </a:solidFill>
                          <a:effectLst/>
                          <a:latin typeface="游ゴシック" panose="020B0400000000000000" pitchFamily="50" charset="-128"/>
                          <a:ea typeface="+mn-ea"/>
                        </a:rPr>
                        <a:t>大阪市立総合医療センター</a:t>
                      </a:r>
                      <a:endParaRPr lang="en-US" altLang="ja-JP" sz="800" b="0" i="0" u="none" strike="noStrike" dirty="0">
                        <a:solidFill>
                          <a:srgbClr val="000000"/>
                        </a:solidFill>
                        <a:effectLst/>
                        <a:latin typeface="游ゴシック" panose="020B0400000000000000" pitchFamily="50" charset="-128"/>
                        <a:ea typeface="+mn-ea"/>
                      </a:endParaRPr>
                    </a:p>
                    <a:p>
                      <a:pPr algn="l" fontAlgn="ctr"/>
                      <a:r>
                        <a:rPr lang="ja-JP" altLang="en-US" sz="800" b="0" i="0" u="none" strike="noStrike" dirty="0">
                          <a:solidFill>
                            <a:srgbClr val="000000"/>
                          </a:solidFill>
                          <a:effectLst/>
                          <a:latin typeface="游ゴシック" panose="020B0400000000000000" pitchFamily="50" charset="-128"/>
                          <a:ea typeface="+mn-ea"/>
                        </a:rPr>
                        <a:t>糖尿病内分泌センター長　糖尿病内科部長</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mn-ea"/>
                        </a:rPr>
                        <a:t>細井　雅之</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7463408"/>
                  </a:ext>
                </a:extLst>
              </a:tr>
              <a:tr h="14863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mn-ea"/>
                        </a:rPr>
                        <a:t>大阪商工会議所　理事・産業部長</a:t>
                      </a:r>
                      <a:endParaRPr lang="en-US" altLang="zh-TW"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mn-ea"/>
                        </a:rPr>
                        <a:t>槇山　愛湖</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20786694"/>
                  </a:ext>
                </a:extLst>
              </a:tr>
              <a:tr h="14863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mn-ea"/>
                        </a:rPr>
                        <a:t>国立研究開発法人国立循環器病研究センター</a:t>
                      </a: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mn-ea"/>
                        </a:rPr>
                        <a:t>理事長特命補佐</a:t>
                      </a:r>
                      <a:endParaRPr lang="en-US" altLang="zh-TW"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mn-ea"/>
                        </a:rPr>
                        <a:t>宮田　俊男</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2502402"/>
                  </a:ext>
                </a:extLst>
              </a:tr>
              <a:tr h="14863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mn-ea"/>
                        </a:rPr>
                        <a:t>地方独立行政法人大阪府立病院機構</a:t>
                      </a: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mn-ea"/>
                        </a:rPr>
                        <a:t>大阪国際がんセンター　がん対策センター</a:t>
                      </a:r>
                      <a:endParaRPr lang="en-US" altLang="ja-JP" sz="800" b="0" i="0" u="none" strike="noStrike" dirty="0">
                        <a:solidFill>
                          <a:srgbClr val="000000"/>
                        </a:solidFill>
                        <a:effectLst/>
                        <a:latin typeface="游ゴシック" panose="020B0400000000000000" pitchFamily="50" charset="-128"/>
                        <a:ea typeface="+mn-ea"/>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mn-ea"/>
                        </a:rPr>
                        <a:t>政策情報部 部長補佐</a:t>
                      </a:r>
                      <a:endParaRPr lang="en-US" altLang="zh-TW"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mn-ea"/>
                        </a:rPr>
                        <a:t>森島　敏隆</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5337111"/>
                  </a:ext>
                </a:extLst>
              </a:tr>
              <a:tr h="14863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mn-ea"/>
                        </a:rPr>
                        <a:t>泉大津市　健康こども部次長 兼 健康づくり課長</a:t>
                      </a:r>
                      <a:endParaRPr lang="en-US" altLang="zh-TW"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mn-ea"/>
                        </a:rPr>
                        <a:t>谷中　由美</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5744333"/>
                  </a:ext>
                </a:extLst>
              </a:tr>
              <a:tr h="14863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一般社団法人大阪府歯科医師会　常務理事</a:t>
                      </a:r>
                      <a:endParaRPr lang="en-US" altLang="zh-TW"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山本　道也</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26034874"/>
                  </a:ext>
                </a:extLst>
              </a:tr>
              <a:tr h="14863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rPr>
                        <a:t>大阪府国民健康保険団体連合会</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　</a:t>
                      </a:r>
                      <a:r>
                        <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rPr>
                        <a:t>総務部長</a:t>
                      </a:r>
                      <a:endParaRPr lang="en-US" altLang="zh-TW"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mn-ea"/>
                        </a:rPr>
                        <a:t>吉内　則之</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9353878"/>
                  </a:ext>
                </a:extLst>
              </a:tr>
            </a:tbl>
          </a:graphicData>
        </a:graphic>
      </p:graphicFrame>
      <p:sp>
        <p:nvSpPr>
          <p:cNvPr id="20" name="テキスト ボックス 19"/>
          <p:cNvSpPr txBox="1"/>
          <p:nvPr/>
        </p:nvSpPr>
        <p:spPr>
          <a:xfrm>
            <a:off x="7467488" y="1965665"/>
            <a:ext cx="1944000" cy="216000"/>
          </a:xfrm>
          <a:prstGeom prst="roundRect">
            <a:avLst>
              <a:gd name="adj" fmla="val 0"/>
            </a:avLst>
          </a:prstGeom>
          <a:noFill/>
          <a:ln w="12700">
            <a:noFill/>
          </a:ln>
        </p:spPr>
        <p:txBody>
          <a:bodyPr wrap="square" lIns="36000" tIns="36000" rIns="36000" bIns="36000" rtlCol="0" anchor="ctr">
            <a:noAutofit/>
          </a:bodyPr>
          <a:lstStyle/>
          <a:p>
            <a:pPr algn="r"/>
            <a:r>
              <a:rPr lang="ja-JP" altLang="en-US" sz="800" dirty="0">
                <a:latin typeface="游ゴシック" panose="020B0400000000000000" pitchFamily="50" charset="-128"/>
                <a:ea typeface="游ゴシック" panose="020B0400000000000000" pitchFamily="50" charset="-128"/>
              </a:rPr>
              <a:t>令和６年３月現在（敬称略、五十音順）</a:t>
            </a:r>
            <a:endParaRPr lang="en-US" altLang="ja-JP" sz="800" dirty="0">
              <a:latin typeface="游ゴシック" panose="020B0400000000000000" pitchFamily="50" charset="-128"/>
              <a:ea typeface="游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8</a:t>
            </a:fld>
            <a:endParaRPr kumimoji="1" lang="ja-JP" altLang="en-US"/>
          </a:p>
        </p:txBody>
      </p:sp>
      <p:pic>
        <p:nvPicPr>
          <p:cNvPr id="12" name="図 11"/>
          <p:cNvPicPr>
            <a:picLocks noChangeAspect="1"/>
          </p:cNvPicPr>
          <p:nvPr/>
        </p:nvPicPr>
        <p:blipFill>
          <a:blip r:embed="rId3"/>
          <a:stretch>
            <a:fillRect/>
          </a:stretch>
        </p:blipFill>
        <p:spPr>
          <a:xfrm>
            <a:off x="8582603" y="358877"/>
            <a:ext cx="1100769" cy="360000"/>
          </a:xfrm>
          <a:prstGeom prst="rect">
            <a:avLst/>
          </a:prstGeom>
        </p:spPr>
      </p:pic>
      <p:sp>
        <p:nvSpPr>
          <p:cNvPr id="16" name="テキスト ボックス 15"/>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a:solidFill>
                  <a:schemeClr val="bg1"/>
                </a:solidFill>
                <a:latin typeface="游ゴシック" panose="020B0400000000000000" pitchFamily="50" charset="-128"/>
                <a:ea typeface="游ゴシック" panose="020B0400000000000000" pitchFamily="50" charset="-128"/>
              </a:rPr>
              <a:t>大阪府健康づくり推進条例第</a:t>
            </a:r>
            <a:r>
              <a:rPr lang="en-US" altLang="ja-JP" sz="1100" b="1" dirty="0">
                <a:solidFill>
                  <a:schemeClr val="bg1"/>
                </a:solidFill>
                <a:latin typeface="游ゴシック" panose="020B0400000000000000" pitchFamily="50" charset="-128"/>
                <a:ea typeface="游ゴシック" panose="020B0400000000000000" pitchFamily="50" charset="-128"/>
              </a:rPr>
              <a:t>19</a:t>
            </a:r>
            <a:r>
              <a:rPr lang="ja-JP" altLang="en-US" sz="1100" b="1" dirty="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a:solidFill>
                  <a:schemeClr val="bg1"/>
                </a:solidFill>
                <a:latin typeface="游ゴシック" panose="020B0400000000000000" pitchFamily="50" charset="-128"/>
                <a:ea typeface="游ゴシック" panose="020B0400000000000000" pitchFamily="50" charset="-128"/>
              </a:rPr>
              <a:t>〈</a:t>
            </a:r>
            <a:r>
              <a:rPr lang="ja-JP" altLang="en-US" sz="1100" b="1" dirty="0">
                <a:solidFill>
                  <a:schemeClr val="bg1"/>
                </a:solidFill>
                <a:latin typeface="游ゴシック" panose="020B0400000000000000" pitchFamily="50" charset="-128"/>
                <a:ea typeface="游ゴシック" panose="020B0400000000000000" pitchFamily="50" charset="-128"/>
              </a:rPr>
              <a:t>令和</a:t>
            </a:r>
            <a:r>
              <a:rPr lang="en-US" altLang="ja-JP" sz="1100" b="1" dirty="0">
                <a:solidFill>
                  <a:schemeClr val="bg1"/>
                </a:solidFill>
                <a:latin typeface="游ゴシック" panose="020B0400000000000000" pitchFamily="50" charset="-128"/>
                <a:ea typeface="游ゴシック" panose="020B0400000000000000" pitchFamily="50" charset="-128"/>
              </a:rPr>
              <a:t>5</a:t>
            </a:r>
            <a:r>
              <a:rPr lang="ja-JP" altLang="en-US" sz="1100" b="1" dirty="0">
                <a:solidFill>
                  <a:schemeClr val="bg1"/>
                </a:solidFill>
                <a:latin typeface="游ゴシック" panose="020B0400000000000000" pitchFamily="50" charset="-128"/>
                <a:ea typeface="游ゴシック" panose="020B0400000000000000" pitchFamily="50" charset="-128"/>
              </a:rPr>
              <a:t>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65413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187995" y="735604"/>
            <a:ext cx="9504000" cy="0"/>
          </a:xfrm>
          <a:prstGeom prst="line">
            <a:avLst/>
          </a:prstGeom>
          <a:ln w="38100" cap="rnd" cmpd="sng">
            <a:solidFill>
              <a:srgbClr val="009999"/>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20953" y="330676"/>
            <a:ext cx="6383507" cy="432000"/>
          </a:xfrm>
          <a:prstGeom prst="rect">
            <a:avLst/>
          </a:prstGeom>
          <a:noFill/>
        </p:spPr>
        <p:txBody>
          <a:bodyPr wrap="square" lIns="72000" tIns="72000" rIns="72000" bIns="72000" rtlCol="0" anchor="t">
            <a:noAutofit/>
          </a:bodyPr>
          <a:lstStyle/>
          <a:p>
            <a:r>
              <a:rPr lang="ja-JP" altLang="en-US" b="1" dirty="0">
                <a:latin typeface="游ゴシック" panose="020B0400000000000000" pitchFamily="50" charset="-128"/>
                <a:ea typeface="游ゴシック" panose="020B0400000000000000" pitchFamily="50" charset="-128"/>
              </a:rPr>
              <a:t>健康増進計画における施策の実施状況</a:t>
            </a:r>
          </a:p>
        </p:txBody>
      </p:sp>
      <p:sp>
        <p:nvSpPr>
          <p:cNvPr id="15" name="テキスト ボックス 14"/>
          <p:cNvSpPr txBox="1"/>
          <p:nvPr/>
        </p:nvSpPr>
        <p:spPr>
          <a:xfrm>
            <a:off x="373611" y="1019984"/>
            <a:ext cx="3024000" cy="3672000"/>
          </a:xfrm>
          <a:prstGeom prst="roundRect">
            <a:avLst>
              <a:gd name="adj" fmla="val 0"/>
            </a:avLst>
          </a:prstGeom>
          <a:noFill/>
          <a:ln w="12700">
            <a:noFill/>
          </a:ln>
        </p:spPr>
        <p:txBody>
          <a:bodyPr wrap="square" lIns="72000" tIns="72000" rIns="72000" bIns="72000" rtlCol="0" anchor="t">
            <a:noAutofit/>
          </a:bodyPr>
          <a:lstStyle/>
          <a:p>
            <a:endParaRPr lang="ja-JP" altLang="en-US"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（趣旨）</a:t>
            </a:r>
          </a:p>
          <a:p>
            <a:r>
              <a:rPr lang="ja-JP" altLang="en-US" sz="800" dirty="0">
                <a:latin typeface="游ゴシック" panose="020B0400000000000000" pitchFamily="50" charset="-128"/>
                <a:ea typeface="游ゴシック" panose="020B0400000000000000" pitchFamily="50" charset="-128"/>
              </a:rPr>
              <a:t>第一条　この条例は、法律若しくはこれに基づく政令又は他の</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条例に定めるもののほか、府が設置する執行機関の附属機関</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について、地方自治法</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昭和二十二年法律第六十七号</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第百三</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十八条の四第三項、第二百二条の三第一項及び第二百三条の</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二第四項の規定に基づき、その設置、担任する事務、委員</a:t>
            </a:r>
            <a:r>
              <a:rPr lang="ja-JP" altLang="en-US" sz="800" dirty="0" err="1">
                <a:latin typeface="游ゴシック" panose="020B0400000000000000" pitchFamily="50" charset="-128"/>
                <a:ea typeface="游ゴシック" panose="020B0400000000000000" pitchFamily="50" charset="-128"/>
              </a:rPr>
              <a:t>そ</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の他の構成員</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以下「委員等」という。</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の報酬及び費用弁償</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並びにその支給方法その他附属機関に関し必要な事項を定め</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err="1">
                <a:latin typeface="游ゴシック" panose="020B0400000000000000" pitchFamily="50" charset="-128"/>
                <a:ea typeface="游ゴシック" panose="020B0400000000000000" pitchFamily="50" charset="-128"/>
              </a:rPr>
              <a:t>る</a:t>
            </a:r>
            <a:r>
              <a:rPr lang="ja-JP" altLang="en-US" sz="800" dirty="0">
                <a:latin typeface="游ゴシック" panose="020B0400000000000000" pitchFamily="50" charset="-128"/>
                <a:ea typeface="游ゴシック" panose="020B0400000000000000" pitchFamily="50" charset="-128"/>
              </a:rPr>
              <a:t>ものとする。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（設置）</a:t>
            </a:r>
          </a:p>
          <a:p>
            <a:r>
              <a:rPr lang="ja-JP" altLang="en-US" sz="800" dirty="0">
                <a:latin typeface="游ゴシック" panose="020B0400000000000000" pitchFamily="50" charset="-128"/>
                <a:ea typeface="游ゴシック" panose="020B0400000000000000" pitchFamily="50" charset="-128"/>
              </a:rPr>
              <a:t>第二条　執行機関の附属機関として、別表第一に掲げる附属機</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関を置く。</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（中略）</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別表第一</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第二条関係</a:t>
            </a:r>
            <a:r>
              <a:rPr lang="en-US" altLang="ja-JP" sz="800" dirty="0">
                <a:latin typeface="游ゴシック" panose="020B0400000000000000" pitchFamily="50" charset="-128"/>
                <a:ea typeface="游ゴシック" panose="020B0400000000000000" pitchFamily="50" charset="-128"/>
              </a:rPr>
              <a:t>)</a:t>
            </a:r>
          </a:p>
          <a:p>
            <a:r>
              <a:rPr lang="ja-JP" altLang="en-US" sz="800" dirty="0">
                <a:latin typeface="游ゴシック" panose="020B0400000000000000" pitchFamily="50" charset="-128"/>
                <a:ea typeface="游ゴシック" panose="020B0400000000000000" pitchFamily="50" charset="-128"/>
              </a:rPr>
              <a:t>一　知事の附属機関</a:t>
            </a:r>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（中略）</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附則</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平成二九年条例第八九号</a:t>
            </a:r>
            <a:r>
              <a:rPr lang="en-US" altLang="ja-JP" sz="800" dirty="0">
                <a:latin typeface="游ゴシック" panose="020B0400000000000000" pitchFamily="50" charset="-128"/>
                <a:ea typeface="游ゴシック" panose="020B0400000000000000" pitchFamily="50" charset="-128"/>
              </a:rPr>
              <a:t>)</a:t>
            </a:r>
          </a:p>
          <a:p>
            <a:r>
              <a:rPr lang="ja-JP" altLang="en-US" sz="800" dirty="0">
                <a:latin typeface="游ゴシック" panose="020B0400000000000000" pitchFamily="50" charset="-128"/>
                <a:ea typeface="游ゴシック" panose="020B0400000000000000" pitchFamily="50" charset="-128"/>
              </a:rPr>
              <a:t>この条例は、公布の日から施行する。</a:t>
            </a:r>
          </a:p>
        </p:txBody>
      </p:sp>
      <p:graphicFrame>
        <p:nvGraphicFramePr>
          <p:cNvPr id="16" name="表 15"/>
          <p:cNvGraphicFramePr>
            <a:graphicFrameLocks noGrp="1"/>
          </p:cNvGraphicFramePr>
          <p:nvPr>
            <p:extLst>
              <p:ext uri="{D42A27DB-BD31-4B8C-83A1-F6EECF244321}">
                <p14:modId xmlns:p14="http://schemas.microsoft.com/office/powerpoint/2010/main" val="2016200024"/>
              </p:ext>
            </p:extLst>
          </p:nvPr>
        </p:nvGraphicFramePr>
        <p:xfrm>
          <a:off x="437893" y="3578601"/>
          <a:ext cx="2880000" cy="1260000"/>
        </p:xfrm>
        <a:graphic>
          <a:graphicData uri="http://schemas.openxmlformats.org/drawingml/2006/table">
            <a:tbl>
              <a:tblPr firstRow="1" bandRow="1">
                <a:tableStyleId>{5940675A-B579-460E-94D1-54222C63F5DA}</a:tableStyleId>
              </a:tblPr>
              <a:tblGrid>
                <a:gridCol w="864000">
                  <a:extLst>
                    <a:ext uri="{9D8B030D-6E8A-4147-A177-3AD203B41FA5}">
                      <a16:colId xmlns:a16="http://schemas.microsoft.com/office/drawing/2014/main" val="1618736453"/>
                    </a:ext>
                  </a:extLst>
                </a:gridCol>
                <a:gridCol w="2016000">
                  <a:extLst>
                    <a:ext uri="{9D8B030D-6E8A-4147-A177-3AD203B41FA5}">
                      <a16:colId xmlns:a16="http://schemas.microsoft.com/office/drawing/2014/main" val="2555586693"/>
                    </a:ext>
                  </a:extLst>
                </a:gridCol>
              </a:tblGrid>
              <a:tr h="180000">
                <a:tc>
                  <a:txBody>
                    <a:bodyPr/>
                    <a:lstStyle/>
                    <a:p>
                      <a:pPr algn="ctr"/>
                      <a:r>
                        <a:rPr kumimoji="1" lang="ja-JP" altLang="en-US" sz="800" dirty="0">
                          <a:latin typeface="游ゴシック" panose="020B0400000000000000" pitchFamily="50" charset="-128"/>
                          <a:ea typeface="游ゴシック" panose="020B0400000000000000" pitchFamily="50" charset="-128"/>
                        </a:rPr>
                        <a:t>名称</a:t>
                      </a: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800" dirty="0">
                          <a:latin typeface="游ゴシック" panose="020B0400000000000000" pitchFamily="50" charset="-128"/>
                          <a:ea typeface="游ゴシック" panose="020B0400000000000000" pitchFamily="50" charset="-128"/>
                        </a:rPr>
                        <a:t>担任する事務</a:t>
                      </a: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7500543"/>
                  </a:ext>
                </a:extLst>
              </a:tr>
              <a:tr h="180000">
                <a:tc>
                  <a:txBody>
                    <a:bodyPr/>
                    <a:lstStyle/>
                    <a:p>
                      <a:pPr algn="ctr"/>
                      <a:r>
                        <a:rPr kumimoji="1" lang="ja-JP" altLang="en-US" sz="800" dirty="0">
                          <a:latin typeface="游ゴシック" panose="020B0400000000000000" pitchFamily="50" charset="-128"/>
                          <a:ea typeface="游ゴシック" panose="020B0400000000000000" pitchFamily="50" charset="-128"/>
                        </a:rPr>
                        <a:t>（中略）</a:t>
                      </a: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800" dirty="0">
                          <a:latin typeface="游ゴシック" panose="020B0400000000000000" pitchFamily="50" charset="-128"/>
                          <a:ea typeface="游ゴシック" panose="020B0400000000000000" pitchFamily="50" charset="-128"/>
                        </a:rPr>
                        <a:t>（中略）</a:t>
                      </a: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0741214"/>
                  </a:ext>
                </a:extLst>
              </a:tr>
              <a:tr h="720000">
                <a:tc>
                  <a:txBody>
                    <a:bodyPr/>
                    <a:lstStyle/>
                    <a:p>
                      <a:pPr algn="l"/>
                      <a:r>
                        <a:rPr kumimoji="1" lang="zh-TW" altLang="en-US" sz="800" dirty="0">
                          <a:latin typeface="游ゴシック" panose="020B0400000000000000" pitchFamily="50" charset="-128"/>
                          <a:ea typeface="游ゴシック" panose="020B0400000000000000" pitchFamily="50" charset="-128"/>
                        </a:rPr>
                        <a:t>大阪府地域職域連携推進協議会</a:t>
                      </a:r>
                      <a:endParaRPr kumimoji="1" lang="ja-JP" altLang="en-US" sz="800" dirty="0">
                        <a:latin typeface="游ゴシック" panose="020B0400000000000000" pitchFamily="50" charset="-128"/>
                        <a:ea typeface="游ゴシック" panose="020B0400000000000000" pitchFamily="50" charset="-128"/>
                      </a:endParaRPr>
                    </a:p>
                  </a:txBody>
                  <a:tcPr marL="36000" marR="36000" marT="18000" marB="18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ja-JP" altLang="en-US" sz="800" spc="-50" baseline="0" dirty="0">
                          <a:latin typeface="游ゴシック" panose="020B0400000000000000" pitchFamily="50" charset="-128"/>
                          <a:ea typeface="游ゴシック" panose="020B0400000000000000" pitchFamily="50" charset="-128"/>
                        </a:rPr>
                        <a:t>生涯にわたる地域及び職域における健康の増進に関する計画の策定及びその推進に関する施策並びに大阪府健康づくり推進条例第四条第一項の目標の達成状況の評価についての調査審議に関する事務</a:t>
                      </a:r>
                    </a:p>
                  </a:txBody>
                  <a:tcPr marL="36000" marR="36000" marT="18000" marB="18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1678305"/>
                  </a:ext>
                </a:extLst>
              </a:tr>
              <a:tr h="180000">
                <a:tc>
                  <a:txBody>
                    <a:bodyPr/>
                    <a:lstStyle/>
                    <a:p>
                      <a:pPr algn="ctr"/>
                      <a:r>
                        <a:rPr kumimoji="1" lang="ja-JP" altLang="en-US" sz="800" dirty="0">
                          <a:latin typeface="游ゴシック" panose="020B0400000000000000" pitchFamily="50" charset="-128"/>
                          <a:ea typeface="游ゴシック" panose="020B0400000000000000" pitchFamily="50" charset="-128"/>
                        </a:rPr>
                        <a:t>（中略）</a:t>
                      </a: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800" dirty="0">
                          <a:latin typeface="游ゴシック" panose="020B0400000000000000" pitchFamily="50" charset="-128"/>
                          <a:ea typeface="游ゴシック" panose="020B0400000000000000" pitchFamily="50" charset="-128"/>
                        </a:rPr>
                        <a:t>（中略）</a:t>
                      </a: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382657"/>
                  </a:ext>
                </a:extLst>
              </a:tr>
            </a:tbl>
          </a:graphicData>
        </a:graphic>
      </p:graphicFrame>
      <p:cxnSp>
        <p:nvCxnSpPr>
          <p:cNvPr id="17" name="直線コネクタ 16"/>
          <p:cNvCxnSpPr/>
          <p:nvPr/>
        </p:nvCxnSpPr>
        <p:spPr>
          <a:xfrm>
            <a:off x="3603383" y="1093677"/>
            <a:ext cx="0" cy="5400000"/>
          </a:xfrm>
          <a:prstGeom prst="line">
            <a:avLst/>
          </a:prstGeom>
          <a:ln>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3749662" y="1019984"/>
            <a:ext cx="2880000" cy="3672000"/>
          </a:xfrm>
          <a:prstGeom prst="roundRect">
            <a:avLst>
              <a:gd name="adj" fmla="val 0"/>
            </a:avLst>
          </a:prstGeom>
          <a:noFill/>
          <a:ln w="12700">
            <a:noFill/>
          </a:ln>
        </p:spPr>
        <p:txBody>
          <a:bodyPr wrap="square" lIns="72000" tIns="72000" rIns="72000" bIns="72000" rtlCol="0" anchor="t">
            <a:noAutofit/>
          </a:bodyPr>
          <a:lstStyle/>
          <a:p>
            <a:endParaRPr lang="ja-JP" altLang="en-US" sz="800" b="1" dirty="0">
              <a:latin typeface="游ゴシック" panose="020B0400000000000000" pitchFamily="50" charset="-128"/>
              <a:ea typeface="游ゴシック" panose="020B0400000000000000" pitchFamily="50" charset="-128"/>
            </a:endParaRP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（趣旨）</a:t>
            </a:r>
          </a:p>
          <a:p>
            <a:r>
              <a:rPr lang="ja-JP" altLang="en-US" sz="800" dirty="0">
                <a:latin typeface="游ゴシック" panose="020B0400000000000000" pitchFamily="50" charset="-128"/>
                <a:ea typeface="游ゴシック" panose="020B0400000000000000" pitchFamily="50" charset="-128"/>
              </a:rPr>
              <a:t>第一条　この規則は、大阪府附属機関条例</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昭和二十七年大</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阪府条例第三十九号</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第六条の規定に基づき、大阪府地域</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職域連携推進協議会</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以下「協議会」という。</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の組織、</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委員及び専門委員</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以下「委員等」という。</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の報酬及び</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費用弁償の額その他協議会に関し必要な事項を定めるも</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のとする。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（組織）</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第二条　協議会は、委員三十人以内で組織する。</a:t>
            </a:r>
          </a:p>
          <a:p>
            <a:r>
              <a:rPr lang="ja-JP" altLang="en-US" sz="800" dirty="0">
                <a:latin typeface="游ゴシック" panose="020B0400000000000000" pitchFamily="50" charset="-128"/>
                <a:ea typeface="游ゴシック" panose="020B0400000000000000" pitchFamily="50" charset="-128"/>
              </a:rPr>
              <a:t>２　委員は、次に掲げる者のうちから、知事が任命する。</a:t>
            </a:r>
          </a:p>
          <a:p>
            <a:r>
              <a:rPr lang="ja-JP" altLang="en-US" sz="800" dirty="0">
                <a:latin typeface="游ゴシック" panose="020B0400000000000000" pitchFamily="50" charset="-128"/>
                <a:ea typeface="游ゴシック" panose="020B0400000000000000" pitchFamily="50" charset="-128"/>
              </a:rPr>
              <a:t>　一　学識経験のある者</a:t>
            </a:r>
          </a:p>
          <a:p>
            <a:r>
              <a:rPr lang="ja-JP" altLang="en-US" sz="800" dirty="0">
                <a:latin typeface="游ゴシック" panose="020B0400000000000000" pitchFamily="50" charset="-128"/>
                <a:ea typeface="游ゴシック" panose="020B0400000000000000" pitchFamily="50" charset="-128"/>
              </a:rPr>
              <a:t>　二　医療関係団体の代表者</a:t>
            </a:r>
          </a:p>
          <a:p>
            <a:r>
              <a:rPr lang="ja-JP" altLang="en-US" sz="800" dirty="0">
                <a:latin typeface="游ゴシック" panose="020B0400000000000000" pitchFamily="50" charset="-128"/>
                <a:ea typeface="游ゴシック" panose="020B0400000000000000" pitchFamily="50" charset="-128"/>
              </a:rPr>
              <a:t>　三　健康保険組合その他の医療保険者の代表者</a:t>
            </a:r>
          </a:p>
          <a:p>
            <a:r>
              <a:rPr lang="ja-JP" altLang="en-US" sz="800" dirty="0">
                <a:latin typeface="游ゴシック" panose="020B0400000000000000" pitchFamily="50" charset="-128"/>
                <a:ea typeface="游ゴシック" panose="020B0400000000000000" pitchFamily="50" charset="-128"/>
              </a:rPr>
              <a:t>　四　地域又は職域の代表者</a:t>
            </a:r>
          </a:p>
          <a:p>
            <a:r>
              <a:rPr lang="ja-JP" altLang="en-US" sz="800" dirty="0">
                <a:latin typeface="游ゴシック" panose="020B0400000000000000" pitchFamily="50" charset="-128"/>
                <a:ea typeface="游ゴシック" panose="020B0400000000000000" pitchFamily="50" charset="-128"/>
              </a:rPr>
              <a:t>　五　関係行政機関の職員</a:t>
            </a:r>
          </a:p>
          <a:p>
            <a:r>
              <a:rPr lang="ja-JP" altLang="en-US" sz="800" dirty="0">
                <a:latin typeface="游ゴシック" panose="020B0400000000000000" pitchFamily="50" charset="-128"/>
                <a:ea typeface="游ゴシック" panose="020B0400000000000000" pitchFamily="50" charset="-128"/>
              </a:rPr>
              <a:t>　六　前各号に掲げる者のほか、知事が適当と認める者</a:t>
            </a:r>
          </a:p>
          <a:p>
            <a:r>
              <a:rPr lang="ja-JP" altLang="en-US" sz="800" dirty="0">
                <a:latin typeface="游ゴシック" panose="020B0400000000000000" pitchFamily="50" charset="-128"/>
                <a:ea typeface="游ゴシック" panose="020B0400000000000000" pitchFamily="50" charset="-128"/>
              </a:rPr>
              <a:t>３　委員</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関係行政機関の職員のうちから任命された委員を</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除く。</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の任期は、二年とする。ただし、補欠の委員の任</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期は、前任者の残任期間とする。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（専門委員）</a:t>
            </a:r>
          </a:p>
          <a:p>
            <a:r>
              <a:rPr lang="ja-JP" altLang="en-US" sz="800" dirty="0">
                <a:latin typeface="游ゴシック" panose="020B0400000000000000" pitchFamily="50" charset="-128"/>
                <a:ea typeface="游ゴシック" panose="020B0400000000000000" pitchFamily="50" charset="-128"/>
              </a:rPr>
              <a:t>第三条　協議会に、専門の事項を調査審議させるため必要</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があるときは、専門委員若干人を置くことができる。</a:t>
            </a:r>
          </a:p>
          <a:p>
            <a:r>
              <a:rPr lang="ja-JP" altLang="en-US" sz="800" dirty="0">
                <a:latin typeface="游ゴシック" panose="020B0400000000000000" pitchFamily="50" charset="-128"/>
                <a:ea typeface="游ゴシック" panose="020B0400000000000000" pitchFamily="50" charset="-128"/>
              </a:rPr>
              <a:t>２　専門委員は、知事が任命する。</a:t>
            </a:r>
          </a:p>
          <a:p>
            <a:r>
              <a:rPr lang="ja-JP" altLang="en-US" sz="800" dirty="0">
                <a:latin typeface="游ゴシック" panose="020B0400000000000000" pitchFamily="50" charset="-128"/>
                <a:ea typeface="游ゴシック" panose="020B0400000000000000" pitchFamily="50" charset="-128"/>
              </a:rPr>
              <a:t>３　専門委員は、当該専門の事項に関する調査審議が終了</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したときは、解任されるものとする。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（会長）</a:t>
            </a:r>
          </a:p>
          <a:p>
            <a:r>
              <a:rPr lang="ja-JP" altLang="en-US" sz="800" dirty="0">
                <a:latin typeface="游ゴシック" panose="020B0400000000000000" pitchFamily="50" charset="-128"/>
                <a:ea typeface="游ゴシック" panose="020B0400000000000000" pitchFamily="50" charset="-128"/>
              </a:rPr>
              <a:t>第四条　協議会に会長を置き、委員の互選によってこれを</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定める。</a:t>
            </a:r>
          </a:p>
          <a:p>
            <a:r>
              <a:rPr lang="ja-JP" altLang="en-US" sz="800" dirty="0">
                <a:latin typeface="游ゴシック" panose="020B0400000000000000" pitchFamily="50" charset="-128"/>
                <a:ea typeface="游ゴシック" panose="020B0400000000000000" pitchFamily="50" charset="-128"/>
              </a:rPr>
              <a:t>２　会長は、会務を総理する。</a:t>
            </a:r>
          </a:p>
          <a:p>
            <a:r>
              <a:rPr lang="ja-JP" altLang="en-US" sz="800" dirty="0">
                <a:latin typeface="游ゴシック" panose="020B0400000000000000" pitchFamily="50" charset="-128"/>
                <a:ea typeface="游ゴシック" panose="020B0400000000000000" pitchFamily="50" charset="-128"/>
              </a:rPr>
              <a:t>３　会長に事故があるときは、会長があらかじめ指名する</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委員が、その職務を代理する。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（会議）</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第五条　協議会の会議は、会長が招集し、会長がその議長</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となる。</a:t>
            </a:r>
          </a:p>
          <a:p>
            <a:r>
              <a:rPr lang="ja-JP" altLang="en-US" sz="800" dirty="0">
                <a:latin typeface="游ゴシック" panose="020B0400000000000000" pitchFamily="50" charset="-128"/>
                <a:ea typeface="游ゴシック" panose="020B0400000000000000" pitchFamily="50" charset="-128"/>
              </a:rPr>
              <a:t>２　協議会は、委員の過半数が出席しなければ会議を開く</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ことができない。</a:t>
            </a:r>
          </a:p>
          <a:p>
            <a:r>
              <a:rPr lang="ja-JP" altLang="en-US" sz="800" dirty="0">
                <a:latin typeface="游ゴシック" panose="020B0400000000000000" pitchFamily="50" charset="-128"/>
                <a:ea typeface="游ゴシック" panose="020B0400000000000000" pitchFamily="50" charset="-128"/>
              </a:rPr>
              <a:t>３　協議会の議事は、出席委員の過半数で決し、可否同数</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のときは、議長の決するところによる。</a:t>
            </a:r>
          </a:p>
        </p:txBody>
      </p:sp>
      <p:sp>
        <p:nvSpPr>
          <p:cNvPr id="21" name="テキスト ボックス 20"/>
          <p:cNvSpPr txBox="1"/>
          <p:nvPr/>
        </p:nvSpPr>
        <p:spPr>
          <a:xfrm>
            <a:off x="6679841" y="1019984"/>
            <a:ext cx="2880000" cy="3672000"/>
          </a:xfrm>
          <a:prstGeom prst="roundRect">
            <a:avLst>
              <a:gd name="adj" fmla="val 0"/>
            </a:avLst>
          </a:prstGeom>
          <a:noFill/>
          <a:ln w="12700">
            <a:noFill/>
          </a:ln>
        </p:spPr>
        <p:txBody>
          <a:bodyPr wrap="square" lIns="72000" tIns="72000" rIns="72000" bIns="72000" rtlCol="0" anchor="t">
            <a:noAutofit/>
          </a:bodyPr>
          <a:lstStyle/>
          <a:p>
            <a:endParaRPr lang="en-US" altLang="ja-JP" sz="800" dirty="0">
              <a:latin typeface="游ゴシック" panose="020B0400000000000000" pitchFamily="50" charset="-128"/>
              <a:ea typeface="游ゴシック" panose="020B0400000000000000" pitchFamily="50" charset="-128"/>
            </a:endParaRP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（部会）</a:t>
            </a:r>
          </a:p>
          <a:p>
            <a:r>
              <a:rPr lang="ja-JP" altLang="en-US" sz="800" dirty="0">
                <a:latin typeface="游ゴシック" panose="020B0400000000000000" pitchFamily="50" charset="-128"/>
                <a:ea typeface="游ゴシック" panose="020B0400000000000000" pitchFamily="50" charset="-128"/>
              </a:rPr>
              <a:t>第六条　協議会に、必要に応じて部会を置くことができる。</a:t>
            </a:r>
          </a:p>
          <a:p>
            <a:r>
              <a:rPr lang="ja-JP" altLang="en-US" sz="800" dirty="0">
                <a:latin typeface="游ゴシック" panose="020B0400000000000000" pitchFamily="50" charset="-128"/>
                <a:ea typeface="游ゴシック" panose="020B0400000000000000" pitchFamily="50" charset="-128"/>
              </a:rPr>
              <a:t>２　部会に属する委員等は、会長が指名する。</a:t>
            </a:r>
          </a:p>
          <a:p>
            <a:r>
              <a:rPr lang="ja-JP" altLang="en-US" sz="800" dirty="0">
                <a:latin typeface="游ゴシック" panose="020B0400000000000000" pitchFamily="50" charset="-128"/>
                <a:ea typeface="游ゴシック" panose="020B0400000000000000" pitchFamily="50" charset="-128"/>
              </a:rPr>
              <a:t>３　部会に部会長を置き、会長が指名する委員がこれに当</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たる。</a:t>
            </a:r>
          </a:p>
          <a:p>
            <a:r>
              <a:rPr lang="ja-JP" altLang="en-US" sz="800" dirty="0">
                <a:latin typeface="游ゴシック" panose="020B0400000000000000" pitchFamily="50" charset="-128"/>
                <a:ea typeface="游ゴシック" panose="020B0400000000000000" pitchFamily="50" charset="-128"/>
              </a:rPr>
              <a:t>４　部会長は、部会の会務を掌理し、部会における審議の</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状況及び結果を協議会に報告する。</a:t>
            </a:r>
          </a:p>
          <a:p>
            <a:r>
              <a:rPr lang="ja-JP" altLang="en-US" sz="800" dirty="0">
                <a:latin typeface="游ゴシック" panose="020B0400000000000000" pitchFamily="50" charset="-128"/>
                <a:ea typeface="游ゴシック" panose="020B0400000000000000" pitchFamily="50" charset="-128"/>
              </a:rPr>
              <a:t>５　前条の規定にかかわらず、協議会は、その定めるとこ</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ろにより、部会の決議をもって協議会の決議とすること</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ができる。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（報酬）</a:t>
            </a:r>
          </a:p>
          <a:p>
            <a:r>
              <a:rPr lang="ja-JP" altLang="en-US" sz="800" dirty="0">
                <a:latin typeface="游ゴシック" panose="020B0400000000000000" pitchFamily="50" charset="-128"/>
                <a:ea typeface="游ゴシック" panose="020B0400000000000000" pitchFamily="50" charset="-128"/>
              </a:rPr>
              <a:t>第七条　委員等の報酬の額は、日額八千三百円とする。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（費用弁償）</a:t>
            </a:r>
          </a:p>
          <a:p>
            <a:r>
              <a:rPr lang="ja-JP" altLang="en-US" sz="800" dirty="0">
                <a:latin typeface="游ゴシック" panose="020B0400000000000000" pitchFamily="50" charset="-128"/>
                <a:ea typeface="游ゴシック" panose="020B0400000000000000" pitchFamily="50" charset="-128"/>
              </a:rPr>
              <a:t>第八条　委員等の費用弁償の額は、職員の旅費に関する条</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例</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昭和四十年大阪府条例第三十七号</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による指定職等の</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職務にある者以外の者の額相当額とする。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（庶務）</a:t>
            </a:r>
          </a:p>
          <a:p>
            <a:r>
              <a:rPr lang="ja-JP" altLang="en-US" sz="800" dirty="0">
                <a:latin typeface="游ゴシック" panose="020B0400000000000000" pitchFamily="50" charset="-128"/>
                <a:ea typeface="游ゴシック" panose="020B0400000000000000" pitchFamily="50" charset="-128"/>
              </a:rPr>
              <a:t>第九条　協議会の庶務は、健康医療部において行う。</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（委任）</a:t>
            </a:r>
          </a:p>
          <a:p>
            <a:r>
              <a:rPr lang="ja-JP" altLang="en-US" sz="800" dirty="0">
                <a:latin typeface="游ゴシック" panose="020B0400000000000000" pitchFamily="50" charset="-128"/>
                <a:ea typeface="游ゴシック" panose="020B0400000000000000" pitchFamily="50" charset="-128"/>
              </a:rPr>
              <a:t>第十条　この規則に定めるもののほか、協議会の運営に関</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し必要な事項は、会長が定める。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附則</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平成二八年規則第八二号</a:t>
            </a:r>
            <a:r>
              <a:rPr lang="en-US" altLang="ja-JP" sz="800" dirty="0">
                <a:latin typeface="游ゴシック" panose="020B0400000000000000" pitchFamily="50" charset="-128"/>
                <a:ea typeface="游ゴシック" panose="020B0400000000000000" pitchFamily="50" charset="-128"/>
              </a:rPr>
              <a:t>)</a:t>
            </a:r>
          </a:p>
          <a:p>
            <a:r>
              <a:rPr lang="ja-JP" altLang="en-US" sz="800" dirty="0">
                <a:latin typeface="游ゴシック" panose="020B0400000000000000" pitchFamily="50" charset="-128"/>
                <a:ea typeface="游ゴシック" panose="020B0400000000000000" pitchFamily="50" charset="-128"/>
              </a:rPr>
              <a:t>この規則は、平成二十八年四月一日から施行する。</a:t>
            </a:r>
          </a:p>
        </p:txBody>
      </p:sp>
      <p:sp>
        <p:nvSpPr>
          <p:cNvPr id="22" name="テキスト ボックス 21"/>
          <p:cNvSpPr txBox="1"/>
          <p:nvPr/>
        </p:nvSpPr>
        <p:spPr>
          <a:xfrm>
            <a:off x="3749662" y="1019984"/>
            <a:ext cx="3744000" cy="216000"/>
          </a:xfrm>
          <a:prstGeom prst="roundRect">
            <a:avLst>
              <a:gd name="adj" fmla="val 0"/>
            </a:avLst>
          </a:prstGeom>
          <a:noFill/>
          <a:ln w="12700">
            <a:noFill/>
          </a:ln>
        </p:spPr>
        <p:txBody>
          <a:bodyPr wrap="square" lIns="72000" tIns="72000" rIns="72000" bIns="72000" rtlCol="0" anchor="t">
            <a:noAutofit/>
          </a:bodyPr>
          <a:lstStyle/>
          <a:p>
            <a:r>
              <a:rPr lang="ja-JP" altLang="en-US" sz="800" b="1" dirty="0">
                <a:latin typeface="游ゴシック" panose="020B0400000000000000" pitchFamily="50" charset="-128"/>
                <a:ea typeface="游ゴシック" panose="020B0400000000000000" pitchFamily="50" charset="-128"/>
              </a:rPr>
              <a:t>大阪府地域職域連携推進協議会規則（平成二十四年大阪府規則第百九十二号）</a:t>
            </a:r>
          </a:p>
        </p:txBody>
      </p:sp>
      <p:sp>
        <p:nvSpPr>
          <p:cNvPr id="23" name="テキスト ボックス 22"/>
          <p:cNvSpPr txBox="1"/>
          <p:nvPr/>
        </p:nvSpPr>
        <p:spPr>
          <a:xfrm>
            <a:off x="373611" y="1019984"/>
            <a:ext cx="3024000" cy="288000"/>
          </a:xfrm>
          <a:prstGeom prst="roundRect">
            <a:avLst>
              <a:gd name="adj" fmla="val 0"/>
            </a:avLst>
          </a:prstGeom>
          <a:noFill/>
          <a:ln w="12700">
            <a:noFill/>
          </a:ln>
        </p:spPr>
        <p:txBody>
          <a:bodyPr wrap="none" lIns="72000" tIns="72000" rIns="72000" bIns="72000" rtlCol="0" anchor="t">
            <a:noAutofit/>
          </a:bodyPr>
          <a:lstStyle/>
          <a:p>
            <a:pPr algn="ctr"/>
            <a:r>
              <a:rPr lang="ja-JP" altLang="en-US" sz="800" b="1" dirty="0">
                <a:latin typeface="游ゴシック" panose="020B0400000000000000" pitchFamily="50" charset="-128"/>
                <a:ea typeface="游ゴシック" panose="020B0400000000000000" pitchFamily="50" charset="-128"/>
              </a:rPr>
              <a:t>大阪府附属機関条例（昭和二十七年大阪府条例第三十九号）（抄）</a:t>
            </a:r>
            <a:endParaRPr lang="ja-JP" altLang="en-US" sz="800" dirty="0">
              <a:latin typeface="游ゴシック" panose="020B0400000000000000" pitchFamily="50" charset="-128"/>
              <a:ea typeface="游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9</a:t>
            </a:fld>
            <a:endParaRPr kumimoji="1" lang="ja-JP" altLang="en-US"/>
          </a:p>
        </p:txBody>
      </p:sp>
      <p:pic>
        <p:nvPicPr>
          <p:cNvPr id="14" name="図 13"/>
          <p:cNvPicPr>
            <a:picLocks noChangeAspect="1"/>
          </p:cNvPicPr>
          <p:nvPr/>
        </p:nvPicPr>
        <p:blipFill>
          <a:blip r:embed="rId2"/>
          <a:stretch>
            <a:fillRect/>
          </a:stretch>
        </p:blipFill>
        <p:spPr>
          <a:xfrm>
            <a:off x="8582603" y="358877"/>
            <a:ext cx="1100769" cy="360000"/>
          </a:xfrm>
          <a:prstGeom prst="rect">
            <a:avLst/>
          </a:prstGeom>
        </p:spPr>
      </p:pic>
      <p:sp>
        <p:nvSpPr>
          <p:cNvPr id="19" name="テキスト ボックス 18"/>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a:solidFill>
                  <a:schemeClr val="bg1"/>
                </a:solidFill>
                <a:latin typeface="游ゴシック" panose="020B0400000000000000" pitchFamily="50" charset="-128"/>
                <a:ea typeface="游ゴシック" panose="020B0400000000000000" pitchFamily="50" charset="-128"/>
              </a:rPr>
              <a:t>大阪府健康づくり推進条例第</a:t>
            </a:r>
            <a:r>
              <a:rPr lang="en-US" altLang="ja-JP" sz="1100" b="1" dirty="0">
                <a:solidFill>
                  <a:schemeClr val="bg1"/>
                </a:solidFill>
                <a:latin typeface="游ゴシック" panose="020B0400000000000000" pitchFamily="50" charset="-128"/>
                <a:ea typeface="游ゴシック" panose="020B0400000000000000" pitchFamily="50" charset="-128"/>
              </a:rPr>
              <a:t>19</a:t>
            </a:r>
            <a:r>
              <a:rPr lang="ja-JP" altLang="en-US" sz="1100" b="1" dirty="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a:solidFill>
                  <a:schemeClr val="bg1"/>
                </a:solidFill>
                <a:latin typeface="游ゴシック" panose="020B0400000000000000" pitchFamily="50" charset="-128"/>
                <a:ea typeface="游ゴシック" panose="020B0400000000000000" pitchFamily="50" charset="-128"/>
              </a:rPr>
              <a:t>〈</a:t>
            </a:r>
            <a:r>
              <a:rPr lang="ja-JP" altLang="en-US" sz="1100" b="1" dirty="0">
                <a:solidFill>
                  <a:schemeClr val="bg1"/>
                </a:solidFill>
                <a:latin typeface="游ゴシック" panose="020B0400000000000000" pitchFamily="50" charset="-128"/>
                <a:ea typeface="游ゴシック" panose="020B0400000000000000" pitchFamily="50" charset="-128"/>
              </a:rPr>
              <a:t>令和</a:t>
            </a:r>
            <a:r>
              <a:rPr lang="en-US" altLang="ja-JP" sz="1100" b="1" dirty="0">
                <a:solidFill>
                  <a:schemeClr val="bg1"/>
                </a:solidFill>
                <a:latin typeface="游ゴシック" panose="020B0400000000000000" pitchFamily="50" charset="-128"/>
                <a:ea typeface="游ゴシック" panose="020B0400000000000000" pitchFamily="50" charset="-128"/>
              </a:rPr>
              <a:t>5</a:t>
            </a:r>
            <a:r>
              <a:rPr lang="ja-JP" altLang="en-US" sz="1100" b="1" dirty="0">
                <a:solidFill>
                  <a:schemeClr val="bg1"/>
                </a:solidFill>
                <a:latin typeface="游ゴシック" panose="020B0400000000000000" pitchFamily="50" charset="-128"/>
                <a:ea typeface="游ゴシック" panose="020B0400000000000000" pitchFamily="50" charset="-128"/>
              </a:rPr>
              <a:t>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40316967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29036</Words>
  <Application>Microsoft Office PowerPoint</Application>
  <PresentationFormat>A4 210 x 297 mm</PresentationFormat>
  <Paragraphs>3298</Paragraphs>
  <Slides>75</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75</vt:i4>
      </vt:variant>
    </vt:vector>
  </HeadingPairs>
  <TitlesOfParts>
    <vt:vector size="85" baseType="lpstr">
      <vt:lpstr>HG丸ｺﾞｼｯｸM-PRO</vt:lpstr>
      <vt:lpstr>HG創英角ｺﾞｼｯｸUB</vt:lpstr>
      <vt:lpstr>Meiryo UI</vt:lpstr>
      <vt:lpstr>ＭＳ ゴシック</vt:lpstr>
      <vt:lpstr>游ゴシック</vt:lpstr>
      <vt:lpstr>Arial</vt:lpstr>
      <vt:lpstr>Calibri</vt:lpstr>
      <vt:lpstr>Calibri Light</vt:lpstr>
      <vt:lpstr>Century</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2024-06-20T06:15:59Z</dcterms:created>
  <dcterms:modified xsi:type="dcterms:W3CDTF">2024-06-20T06:16:02Z</dcterms:modified>
</cp:coreProperties>
</file>