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77"/>
  </p:notesMasterIdLst>
  <p:sldIdLst>
    <p:sldId id="278" r:id="rId2"/>
    <p:sldId id="282" r:id="rId3"/>
    <p:sldId id="319" r:id="rId4"/>
    <p:sldId id="264" r:id="rId5"/>
    <p:sldId id="393" r:id="rId6"/>
    <p:sldId id="394" r:id="rId7"/>
    <p:sldId id="395" r:id="rId8"/>
    <p:sldId id="269" r:id="rId9"/>
    <p:sldId id="287" r:id="rId10"/>
    <p:sldId id="292" r:id="rId11"/>
    <p:sldId id="384" r:id="rId12"/>
    <p:sldId id="385" r:id="rId13"/>
    <p:sldId id="305" r:id="rId14"/>
    <p:sldId id="306" r:id="rId15"/>
    <p:sldId id="308" r:id="rId16"/>
    <p:sldId id="318" r:id="rId17"/>
    <p:sldId id="309" r:id="rId18"/>
    <p:sldId id="386" r:id="rId19"/>
    <p:sldId id="310" r:id="rId20"/>
    <p:sldId id="321" r:id="rId21"/>
    <p:sldId id="311" r:id="rId22"/>
    <p:sldId id="324" r:id="rId23"/>
    <p:sldId id="312" r:id="rId24"/>
    <p:sldId id="387" r:id="rId25"/>
    <p:sldId id="313" r:id="rId26"/>
    <p:sldId id="388" r:id="rId27"/>
    <p:sldId id="389" r:id="rId28"/>
    <p:sldId id="327" r:id="rId29"/>
    <p:sldId id="315" r:id="rId30"/>
    <p:sldId id="322" r:id="rId31"/>
    <p:sldId id="332" r:id="rId32"/>
    <p:sldId id="316" r:id="rId33"/>
    <p:sldId id="323" r:id="rId34"/>
    <p:sldId id="333" r:id="rId35"/>
    <p:sldId id="392" r:id="rId36"/>
    <p:sldId id="320" r:id="rId37"/>
    <p:sldId id="334" r:id="rId38"/>
    <p:sldId id="339" r:id="rId39"/>
    <p:sldId id="340" r:id="rId40"/>
    <p:sldId id="382" r:id="rId41"/>
    <p:sldId id="342" r:id="rId42"/>
    <p:sldId id="343" r:id="rId43"/>
    <p:sldId id="344" r:id="rId44"/>
    <p:sldId id="360" r:id="rId45"/>
    <p:sldId id="346" r:id="rId46"/>
    <p:sldId id="361" r:id="rId47"/>
    <p:sldId id="348" r:id="rId48"/>
    <p:sldId id="349" r:id="rId49"/>
    <p:sldId id="351" r:id="rId50"/>
    <p:sldId id="352" r:id="rId51"/>
    <p:sldId id="353" r:id="rId52"/>
    <p:sldId id="355" r:id="rId53"/>
    <p:sldId id="356" r:id="rId54"/>
    <p:sldId id="357" r:id="rId55"/>
    <p:sldId id="358" r:id="rId56"/>
    <p:sldId id="362" r:id="rId57"/>
    <p:sldId id="363" r:id="rId58"/>
    <p:sldId id="364" r:id="rId59"/>
    <p:sldId id="365" r:id="rId60"/>
    <p:sldId id="366" r:id="rId61"/>
    <p:sldId id="367" r:id="rId62"/>
    <p:sldId id="314" r:id="rId63"/>
    <p:sldId id="289" r:id="rId64"/>
    <p:sldId id="383" r:id="rId65"/>
    <p:sldId id="291" r:id="rId66"/>
    <p:sldId id="325" r:id="rId67"/>
    <p:sldId id="328" r:id="rId68"/>
    <p:sldId id="294" r:id="rId69"/>
    <p:sldId id="304" r:id="rId70"/>
    <p:sldId id="296" r:id="rId71"/>
    <p:sldId id="329" r:id="rId72"/>
    <p:sldId id="330" r:id="rId73"/>
    <p:sldId id="300" r:id="rId74"/>
    <p:sldId id="317" r:id="rId75"/>
    <p:sldId id="301" r:id="rId7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2FA"/>
    <a:srgbClr val="898989"/>
    <a:srgbClr val="009999"/>
    <a:srgbClr val="00CC5C"/>
    <a:srgbClr val="0078D2"/>
    <a:srgbClr val="FF3B3B"/>
    <a:srgbClr val="FFC5C5"/>
    <a:srgbClr val="89CCFF"/>
    <a:srgbClr val="89FFBE"/>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69" autoAdjust="0"/>
    <p:restoredTop sz="94710" autoAdjust="0"/>
  </p:normalViewPr>
  <p:slideViewPr>
    <p:cSldViewPr snapToGrid="0">
      <p:cViewPr varScale="1">
        <p:scale>
          <a:sx n="94" d="100"/>
          <a:sy n="94" d="100"/>
        </p:scale>
        <p:origin x="1166" y="91"/>
      </p:cViewPr>
      <p:guideLst/>
    </p:cSldViewPr>
  </p:slideViewPr>
  <p:notesTextViewPr>
    <p:cViewPr>
      <p:scale>
        <a:sx n="1" d="1"/>
        <a:sy n="1" d="1"/>
      </p:scale>
      <p:origin x="0" y="0"/>
    </p:cViewPr>
  </p:notesTextViewPr>
  <p:sorterViewPr>
    <p:cViewPr>
      <p:scale>
        <a:sx n="90" d="100"/>
        <a:sy n="90" d="100"/>
      </p:scale>
      <p:origin x="0" y="-1742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5DE92D3-5CD3-44A1-981F-518E00180008}" type="datetimeFigureOut">
              <a:rPr kumimoji="1" lang="ja-JP" altLang="en-US" smtClean="0"/>
              <a:t>2024/6/20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0229602-1221-4332-B972-97B9CC53B4E3}" type="slidenum">
              <a:rPr kumimoji="1" lang="ja-JP" altLang="en-US" smtClean="0"/>
              <a:t>‹#›</a:t>
            </a:fld>
            <a:endParaRPr kumimoji="1" lang="ja-JP" altLang="en-US"/>
          </a:p>
        </p:txBody>
      </p:sp>
    </p:spTree>
    <p:extLst>
      <p:ext uri="{BB962C8B-B14F-4D97-AF65-F5344CB8AC3E}">
        <p14:creationId xmlns:p14="http://schemas.microsoft.com/office/powerpoint/2010/main" val="21709908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229602-1221-4332-B972-97B9CC53B4E3}" type="slidenum">
              <a:rPr kumimoji="1" lang="ja-JP" altLang="en-US" smtClean="0"/>
              <a:t>1</a:t>
            </a:fld>
            <a:endParaRPr kumimoji="1" lang="ja-JP" altLang="en-US" dirty="0"/>
          </a:p>
        </p:txBody>
      </p:sp>
    </p:spTree>
    <p:extLst>
      <p:ext uri="{BB962C8B-B14F-4D97-AF65-F5344CB8AC3E}">
        <p14:creationId xmlns:p14="http://schemas.microsoft.com/office/powerpoint/2010/main" val="127796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1AD5EF-7A62-4E60-B60B-5DF5B3DD5AF0}" type="datetime1">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17553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7242D-6B6F-468D-939B-BBB3252E87D8}" type="datetime1">
              <a:rPr kumimoji="1" lang="ja-JP" altLang="en-US" smtClean="0"/>
              <a:t>2024/6/20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936840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8090F-2DD5-4F38-A2FD-4D6A4CA0FCE0}" type="datetime1">
              <a:rPr kumimoji="1" lang="ja-JP" altLang="en-US" smtClean="0"/>
              <a:t>2024/6/20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181750" y="6583675"/>
            <a:ext cx="720000" cy="216000"/>
          </a:xfrm>
          <a:prstGeom prst="rect">
            <a:avLst/>
          </a:prstGeom>
        </p:spPr>
        <p:txBody>
          <a:bodyPr vert="horz" lIns="91440" tIns="45720" rIns="91440" bIns="45720" rtlCol="0" anchor="ctr"/>
          <a:lstStyle>
            <a:lvl1pPr algn="r">
              <a:defRPr sz="1200">
                <a:solidFill>
                  <a:schemeClr val="tx1">
                    <a:tint val="75000"/>
                  </a:schemeClr>
                </a:solidFill>
                <a:latin typeface="HG創英角ｺﾞｼｯｸUB" panose="020B0909000000000000" pitchFamily="49" charset="-128"/>
                <a:ea typeface="HG創英角ｺﾞｼｯｸUB" panose="020B0909000000000000" pitchFamily="49" charset="-128"/>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326398858"/>
      </p:ext>
    </p:extLst>
  </p:cSld>
  <p:clrMap bg1="lt1" tx1="dk1" bg2="lt2" tx2="dk2" accent1="accent1" accent2="accent2" accent3="accent3" accent4="accent4" accent5="accent5" accent6="accent6" hlink="hlink" folHlink="folHlink"/>
  <p:sldLayoutIdLst>
    <p:sldLayoutId id="2147483685" r:id="rId1"/>
    <p:sldLayoutId id="2147483691"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hanokenkou/shikashingikai.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syokuiku/syokuikusingikai.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jyunkannki/chiikisyokuiki.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0457" y="2509029"/>
            <a:ext cx="9360000" cy="1440000"/>
          </a:xfrm>
          <a:prstGeom prst="rect">
            <a:avLst/>
          </a:prstGeom>
          <a:noFill/>
        </p:spPr>
        <p:txBody>
          <a:bodyPr wrap="square" lIns="72000" tIns="72000" rIns="72000" bIns="72000" rtlCol="0" anchor="t">
            <a:noAutofit/>
          </a:bodyPr>
          <a:lstStyle/>
          <a:p>
            <a:pPr algn="ctr">
              <a:lnSpc>
                <a:spcPct val="150000"/>
              </a:lnSpc>
            </a:pPr>
            <a:r>
              <a:rPr lang="ja-JP" altLang="en-US" sz="2800" dirty="0">
                <a:latin typeface="HG創英角ｺﾞｼｯｸUB" panose="020B0909000000000000" pitchFamily="49" charset="-128"/>
                <a:ea typeface="HG創英角ｺﾞｼｯｸUB" panose="020B0909000000000000" pitchFamily="49" charset="-128"/>
              </a:rPr>
              <a:t>大阪府健康づくり推進条例第</a:t>
            </a:r>
            <a:r>
              <a:rPr lang="en-US" altLang="ja-JP" sz="2800" dirty="0">
                <a:latin typeface="HG創英角ｺﾞｼｯｸUB" panose="020B0909000000000000" pitchFamily="49" charset="-128"/>
                <a:ea typeface="HG創英角ｺﾞｼｯｸUB" panose="020B0909000000000000" pitchFamily="49" charset="-128"/>
              </a:rPr>
              <a:t>19</a:t>
            </a:r>
            <a:r>
              <a:rPr lang="ja-JP" altLang="en-US" sz="2800" dirty="0">
                <a:latin typeface="HG創英角ｺﾞｼｯｸUB" panose="020B0909000000000000" pitchFamily="49" charset="-128"/>
                <a:ea typeface="HG創英角ｺﾞｼｯｸUB" panose="020B0909000000000000" pitchFamily="49" charset="-128"/>
              </a:rPr>
              <a:t>条に基づく年次報告書</a:t>
            </a:r>
          </a:p>
          <a:p>
            <a:pPr algn="ctr">
              <a:lnSpc>
                <a:spcPct val="150000"/>
              </a:lnSpc>
            </a:pPr>
            <a:r>
              <a:rPr lang="en-US" altLang="ja-JP" sz="2600" dirty="0">
                <a:latin typeface="HG創英角ｺﾞｼｯｸUB" panose="020B0909000000000000" pitchFamily="49" charset="-128"/>
                <a:ea typeface="HG創英角ｺﾞｼｯｸUB" panose="020B0909000000000000" pitchFamily="49" charset="-128"/>
              </a:rPr>
              <a:t>〈</a:t>
            </a:r>
            <a:r>
              <a:rPr lang="ja-JP" altLang="en-US" sz="2600" dirty="0">
                <a:latin typeface="HG創英角ｺﾞｼｯｸUB" panose="020B0909000000000000" pitchFamily="49" charset="-128"/>
                <a:ea typeface="HG創英角ｺﾞｼｯｸUB" panose="020B0909000000000000" pitchFamily="49" charset="-128"/>
              </a:rPr>
              <a:t>令和５年度</a:t>
            </a:r>
            <a:r>
              <a:rPr lang="en-US" altLang="ja-JP" sz="2600" dirty="0">
                <a:latin typeface="HG創英角ｺﾞｼｯｸUB" panose="020B0909000000000000" pitchFamily="49" charset="-128"/>
                <a:ea typeface="HG創英角ｺﾞｼｯｸUB" panose="020B0909000000000000" pitchFamily="49" charset="-128"/>
              </a:rPr>
              <a:t>〉</a:t>
            </a:r>
            <a:endParaRPr lang="ja-JP" altLang="en-US" sz="2600" dirty="0">
              <a:latin typeface="HG創英角ｺﾞｼｯｸUB" panose="020B0909000000000000" pitchFamily="49" charset="-128"/>
              <a:ea typeface="HG創英角ｺﾞｼｯｸUB" panose="020B0909000000000000" pitchFamily="49" charset="-128"/>
            </a:endParaRPr>
          </a:p>
        </p:txBody>
      </p:sp>
      <p:cxnSp>
        <p:nvCxnSpPr>
          <p:cNvPr id="6" name="直線コネクタ 5"/>
          <p:cNvCxnSpPr/>
          <p:nvPr/>
        </p:nvCxnSpPr>
        <p:spPr>
          <a:xfrm>
            <a:off x="270457" y="3254865"/>
            <a:ext cx="9360000" cy="0"/>
          </a:xfrm>
          <a:prstGeom prst="line">
            <a:avLst/>
          </a:prstGeom>
          <a:ln w="76200" cap="rnd" cmpd="thickThin">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6029815"/>
            <a:ext cx="9360000" cy="504000"/>
          </a:xfrm>
          <a:prstGeom prst="rect">
            <a:avLst/>
          </a:prstGeom>
          <a:noFill/>
        </p:spPr>
        <p:txBody>
          <a:bodyPr wrap="square" lIns="72000" tIns="72000" rIns="72000" bIns="72000" rtlCol="0" anchor="ctr">
            <a:noAutofit/>
          </a:bodyPr>
          <a:lstStyle/>
          <a:p>
            <a:pPr algn="ctr"/>
            <a:r>
              <a:rPr lang="ja-JP" altLang="en-US" dirty="0">
                <a:latin typeface="HG創英角ｺﾞｼｯｸUB" panose="020B0909000000000000" pitchFamily="49" charset="-128"/>
                <a:ea typeface="HG創英角ｺﾞｼｯｸUB" panose="020B0909000000000000" pitchFamily="49" charset="-128"/>
              </a:rPr>
              <a:t>大阪府 健康医療部 健康推進室 健康づくり課</a:t>
            </a: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28861" y="5046953"/>
            <a:ext cx="1174300" cy="1440000"/>
          </a:xfrm>
          <a:prstGeom prst="rect">
            <a:avLst/>
          </a:prstGeom>
        </p:spPr>
      </p:pic>
      <p:sp>
        <p:nvSpPr>
          <p:cNvPr id="4" name="テキスト ボックス 3"/>
          <p:cNvSpPr txBox="1"/>
          <p:nvPr/>
        </p:nvSpPr>
        <p:spPr>
          <a:xfrm>
            <a:off x="4173583" y="5747853"/>
            <a:ext cx="1558834" cy="369332"/>
          </a:xfrm>
          <a:prstGeom prst="rect">
            <a:avLst/>
          </a:prstGeom>
          <a:no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令和６年４月</a:t>
            </a:r>
          </a:p>
        </p:txBody>
      </p:sp>
    </p:spTree>
    <p:extLst>
      <p:ext uri="{BB962C8B-B14F-4D97-AF65-F5344CB8AC3E}">
        <p14:creationId xmlns:p14="http://schemas.microsoft.com/office/powerpoint/2010/main" val="1076844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３</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次大阪府健康増進計画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５年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10</a:t>
            </a:fld>
            <a:endParaRPr kumimoji="1" lang="ja-JP" altLang="en-US"/>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77722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（概要）</a:t>
            </a: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a:latin typeface="+mn-ea"/>
              </a:rPr>
              <a:t>▽</a:t>
            </a:r>
            <a:r>
              <a:rPr lang="ja-JP" altLang="en-US" sz="1300" b="1" dirty="0">
                <a:latin typeface="+mn-ea"/>
              </a:rPr>
              <a:t> 本計画では、基本目標として「健康寿命の延伸」、「健康格差の縮小」を掲げ、その実現に向けて、“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a:latin typeface="+mn-ea"/>
              </a:rPr>
              <a:t>基本方針”の</a:t>
            </a:r>
            <a:endParaRPr lang="en-US" altLang="ja-JP" sz="1300" b="1" dirty="0">
              <a:latin typeface="+mn-ea"/>
            </a:endParaRPr>
          </a:p>
          <a:p>
            <a:r>
              <a:rPr lang="ja-JP" altLang="en-US" sz="1300" b="1" dirty="0">
                <a:latin typeface="+mn-ea"/>
              </a:rPr>
              <a:t>　 もと、“府民・行政等がめざす目標等”に沿って、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を推進</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計画期間は、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基本目標</a:t>
            </a:r>
            <a:r>
              <a:rPr lang="en-US" altLang="ja-JP" sz="1300" b="1" dirty="0">
                <a:latin typeface="+mn-ea"/>
              </a:rPr>
              <a:t>】</a:t>
            </a: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基本方針</a:t>
            </a:r>
            <a:r>
              <a:rPr lang="en-US" altLang="ja-JP" sz="1300" b="1" dirty="0">
                <a:latin typeface="+mn-ea"/>
              </a:rPr>
              <a:t>】</a:t>
            </a: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800" b="1" dirty="0">
              <a:latin typeface="+mn-ea"/>
            </a:endParaRPr>
          </a:p>
          <a:p>
            <a:r>
              <a:rPr lang="en-US" altLang="ja-JP" sz="1300" b="1" dirty="0">
                <a:latin typeface="+mn-ea"/>
              </a:rPr>
              <a:t>【</a:t>
            </a:r>
            <a:r>
              <a:rPr lang="ja-JP" altLang="en-US" sz="1300" b="1" dirty="0">
                <a:latin typeface="+mn-ea"/>
              </a:rPr>
              <a:t>府民・行政等みんなでめざす目標</a:t>
            </a:r>
            <a:r>
              <a:rPr lang="en-US" altLang="ja-JP" sz="1300" b="1" dirty="0">
                <a:latin typeface="+mn-ea"/>
              </a:rPr>
              <a:t>】</a:t>
            </a:r>
          </a:p>
          <a:p>
            <a:r>
              <a:rPr lang="ja-JP" altLang="en-US" sz="1200" b="1" dirty="0">
                <a:latin typeface="+mn-ea"/>
              </a:rPr>
              <a:t>●「健康への関心度を高めます」、「朝食欠食率を低くします」、「習慣的に運動に取り組む府民を増やします」など</a:t>
            </a:r>
            <a:r>
              <a:rPr lang="en-US" altLang="ja-JP" sz="1200" b="1" dirty="0">
                <a:latin typeface="+mn-ea"/>
              </a:rPr>
              <a:t>11</a:t>
            </a:r>
            <a:r>
              <a:rPr lang="ja-JP" altLang="en-US" sz="1200" b="1" dirty="0">
                <a:latin typeface="+mn-ea"/>
              </a:rPr>
              <a:t>項目の</a:t>
            </a:r>
            <a:endParaRPr lang="en-US" altLang="ja-JP" sz="1200" b="1" dirty="0">
              <a:latin typeface="+mn-ea"/>
            </a:endParaRPr>
          </a:p>
          <a:p>
            <a:r>
              <a:rPr lang="ja-JP" altLang="en-US" sz="1200" b="1" dirty="0">
                <a:latin typeface="+mn-ea"/>
              </a:rPr>
              <a:t>　目標を設定　（＊本目標に沿って「府民の行動目標」、「行政等が取り組む数値目標」を設定）</a:t>
            </a:r>
            <a:endParaRPr lang="en-US" altLang="ja-JP" sz="1200" b="1" dirty="0">
              <a:latin typeface="+mn-ea"/>
            </a:endParaRPr>
          </a:p>
          <a:p>
            <a:endParaRPr lang="en-US" altLang="ja-JP" sz="800" b="1" dirty="0">
              <a:latin typeface="+mn-ea"/>
            </a:endParaRPr>
          </a:p>
          <a:p>
            <a:r>
              <a:rPr lang="en-US" altLang="ja-JP" sz="1300" b="1" dirty="0">
                <a:latin typeface="+mn-ea"/>
              </a:rPr>
              <a:t>【11</a:t>
            </a:r>
            <a:r>
              <a:rPr lang="ja-JP" altLang="en-US" sz="1300" b="1" dirty="0">
                <a:latin typeface="+mn-ea"/>
              </a:rPr>
              <a:t>分野の重点取組み</a:t>
            </a:r>
            <a:r>
              <a:rPr lang="en-US" altLang="ja-JP" sz="1300" b="1" dirty="0">
                <a:latin typeface="+mn-ea"/>
              </a:rPr>
              <a:t>】</a:t>
            </a:r>
          </a:p>
          <a:p>
            <a:r>
              <a:rPr lang="ja-JP" altLang="en-US" sz="1200" b="1" dirty="0">
                <a:latin typeface="+mn-ea"/>
              </a:rPr>
              <a:t>●これらの目標達成に向けて、「１ 生活習慣病の予防」、「２ 生活習慣病の早期発見・重症化予防」、「３ 府民の健康を支える</a:t>
            </a:r>
            <a:endParaRPr lang="en-US" altLang="ja-JP" sz="1200" b="1" dirty="0">
              <a:latin typeface="+mn-ea"/>
            </a:endParaRPr>
          </a:p>
          <a:p>
            <a:r>
              <a:rPr lang="ja-JP" altLang="en-US" sz="1200" b="1" dirty="0">
                <a:latin typeface="+mn-ea"/>
              </a:rPr>
              <a:t>　社会環境整備」を進めるため、府民・行政・事業者など多様な主体の連携・協働により、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を推進</a:t>
            </a: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a:latin typeface="+mn-ea"/>
              </a:rPr>
              <a:t>▽ 「大阪府健康づくり推進条例（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a:latin typeface="+mn-ea"/>
              </a:rPr>
              <a:t>）</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多様な主体の連携・協働による“オール大阪体制”を構築し、健康づくりの推進に関する施策を推進。</a:t>
            </a:r>
          </a:p>
        </p:txBody>
      </p:sp>
      <p:graphicFrame>
        <p:nvGraphicFramePr>
          <p:cNvPr id="51" name="表 50"/>
          <p:cNvGraphicFramePr>
            <a:graphicFrameLocks noGrp="1"/>
          </p:cNvGraphicFramePr>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a:solidFill>
                            <a:schemeClr val="tx1"/>
                          </a:solidFill>
                        </a:rPr>
                        <a:t>   </a:t>
                      </a:r>
                      <a:r>
                        <a:rPr kumimoji="1" lang="ja-JP" altLang="en-US" sz="1100" b="0" dirty="0">
                          <a:solidFill>
                            <a:schemeClr val="tx1"/>
                          </a:solidFill>
                        </a:rPr>
                        <a:t>生活習慣が大きく関与する生活習慣病は</a:t>
                      </a:r>
                      <a:endParaRPr kumimoji="1" lang="en-US" altLang="ja-JP" sz="1100" b="0" dirty="0">
                        <a:solidFill>
                          <a:schemeClr val="tx1"/>
                        </a:solidFill>
                      </a:endParaRPr>
                    </a:p>
                    <a:p>
                      <a:r>
                        <a:rPr kumimoji="1" lang="ja-JP" altLang="en-US" sz="1100" b="0" baseline="0" dirty="0">
                          <a:solidFill>
                            <a:schemeClr val="tx1"/>
                          </a:solidFill>
                        </a:rPr>
                        <a:t>   </a:t>
                      </a:r>
                      <a:r>
                        <a:rPr kumimoji="1" lang="ja-JP" altLang="en-US" sz="1100" b="0" dirty="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rPr>
                        <a:t>若い世代から働く世代、高齢者に至る各世代</a:t>
                      </a:r>
                      <a:endParaRPr kumimoji="1" lang="en-US" altLang="ja-JP" sz="1100" b="0" dirty="0">
                        <a:solidFill>
                          <a:schemeClr val="tx1"/>
                        </a:solidFill>
                      </a:endParaRPr>
                    </a:p>
                    <a:p>
                      <a:r>
                        <a:rPr kumimoji="1" lang="ja-JP" altLang="en-US" sz="1100" b="0" dirty="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a:solidFill>
                            <a:schemeClr val="tx1"/>
                          </a:solidFill>
                        </a:rPr>
                        <a:t>   </a:t>
                      </a:r>
                      <a:r>
                        <a:rPr kumimoji="1" lang="ja-JP" altLang="en-US" sz="1100" b="0" dirty="0">
                          <a:solidFill>
                            <a:schemeClr val="tx1"/>
                          </a:solidFill>
                        </a:rPr>
                        <a:t>府民の自主的な健康行動を誘導する社会</a:t>
                      </a:r>
                      <a:endParaRPr kumimoji="1" lang="en-US" altLang="ja-JP" sz="1100" b="0" dirty="0">
                        <a:solidFill>
                          <a:schemeClr val="tx1"/>
                        </a:solidFill>
                      </a:endParaRPr>
                    </a:p>
                    <a:p>
                      <a:r>
                        <a:rPr kumimoji="1" lang="ja-JP" altLang="en-US" sz="1100" b="0" dirty="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a:latin typeface="+mn-ea"/>
              </a:rPr>
              <a:t>【</a:t>
            </a:r>
            <a:r>
              <a:rPr lang="ja-JP" altLang="en-US" sz="1300" b="1" dirty="0">
                <a:latin typeface="+mn-ea"/>
              </a:rPr>
              <a:t>府民の健康指標の向上・改善</a:t>
            </a:r>
            <a:r>
              <a:rPr lang="en-US" altLang="ja-JP" sz="1300" b="1" dirty="0">
                <a:latin typeface="+mn-ea"/>
              </a:rPr>
              <a:t>】</a:t>
            </a:r>
          </a:p>
          <a:p>
            <a:r>
              <a:rPr lang="ja-JP" altLang="en-US" sz="1200" b="1" dirty="0">
                <a:latin typeface="+mn-ea"/>
              </a:rPr>
              <a:t> ●健康寿命</a:t>
            </a:r>
            <a:r>
              <a:rPr lang="en-US" altLang="ja-JP" sz="1200" b="1" dirty="0">
                <a:latin typeface="+mn-ea"/>
              </a:rPr>
              <a:t>2</a:t>
            </a:r>
            <a:r>
              <a:rPr lang="ja-JP" altLang="en-US" sz="1200" b="1" dirty="0">
                <a:latin typeface="+mn-ea"/>
              </a:rPr>
              <a:t>歳以上延伸　●市町村の健康寿命の差を縮小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の改善　等</a:t>
            </a: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２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３　府民の健康を支える社会環境整備</a:t>
            </a: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en-US" altLang="ja-JP" sz="2000" b="1" dirty="0">
                <a:solidFill>
                  <a:schemeClr val="tx1"/>
                </a:solidFill>
                <a:latin typeface="Meiryo UI" panose="020B0604030504040204" pitchFamily="50" charset="-128"/>
                <a:ea typeface="Meiryo UI" panose="020B0604030504040204" pitchFamily="50" charset="-128"/>
              </a:rPr>
              <a:t>11</a:t>
            </a:r>
            <a:r>
              <a:rPr kumimoji="1" lang="ja-JP" altLang="en-US" sz="2000" b="1" dirty="0">
                <a:solidFill>
                  <a:schemeClr val="tx1"/>
                </a:solidFill>
                <a:latin typeface="Meiryo UI" panose="020B0604030504040204" pitchFamily="50" charset="-128"/>
                <a:ea typeface="Meiryo UI" panose="020B0604030504040204" pitchFamily="50" charset="-128"/>
              </a:rPr>
              <a:t>分野の重点取組み）</a:t>
            </a: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❶</a:t>
                      </a:r>
                      <a:r>
                        <a:rPr kumimoji="1" lang="ja-JP" altLang="en-US" sz="1200" b="1" baseline="0" dirty="0">
                          <a:solidFill>
                            <a:schemeClr val="tx1"/>
                          </a:solidFill>
                        </a:rPr>
                        <a:t> </a:t>
                      </a:r>
                      <a:r>
                        <a:rPr kumimoji="1" lang="ja-JP" altLang="en-US" sz="1200" b="1" dirty="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学校や大学、職場等における</a:t>
                      </a:r>
                      <a:endParaRPr kumimoji="1" lang="en-US" altLang="ja-JP" sz="1100" b="1" baseline="0" dirty="0">
                        <a:solidFill>
                          <a:schemeClr val="tx1"/>
                        </a:solidFill>
                      </a:endParaRPr>
                    </a:p>
                    <a:p>
                      <a:r>
                        <a:rPr kumimoji="1" lang="ja-JP" altLang="en-US" sz="1100" b="1" baseline="0" dirty="0">
                          <a:solidFill>
                            <a:schemeClr val="tx1"/>
                          </a:solidFill>
                        </a:rPr>
                        <a:t>　健康教育の推進</a:t>
                      </a:r>
                      <a:endParaRPr kumimoji="1" lang="en-US" altLang="ja-JP" sz="1100" b="1" baseline="0" dirty="0">
                        <a:solidFill>
                          <a:schemeClr val="tx1"/>
                        </a:solidFill>
                      </a:endParaRPr>
                    </a:p>
                    <a:p>
                      <a:r>
                        <a:rPr kumimoji="1" lang="ja-JP" altLang="en-US" sz="1100" b="1" baseline="0" dirty="0">
                          <a:solidFill>
                            <a:schemeClr val="tx1"/>
                          </a:solidFill>
                        </a:rPr>
                        <a:t>▼女性のヘルスリテラシー向上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中小企業における「健康経営」</a:t>
                      </a:r>
                      <a:endParaRPr kumimoji="1" lang="en-US" altLang="ja-JP" sz="1100" b="1" baseline="0" dirty="0">
                        <a:solidFill>
                          <a:schemeClr val="tx1"/>
                        </a:solidFill>
                      </a:endParaRPr>
                    </a:p>
                    <a:p>
                      <a:r>
                        <a:rPr kumimoji="1" lang="ja-JP" altLang="en-US" sz="1100" b="1" baseline="0" dirty="0">
                          <a:solidFill>
                            <a:schemeClr val="tx1"/>
                          </a:solidFill>
                        </a:rPr>
                        <a:t>　の普及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ヘルスリテラシー・健康づくり</a:t>
                      </a:r>
                      <a:endParaRPr kumimoji="1" lang="en-US" altLang="ja-JP" sz="1100" b="1" baseline="0" dirty="0">
                        <a:solidFill>
                          <a:schemeClr val="tx1"/>
                        </a:solidFill>
                      </a:endParaRPr>
                    </a:p>
                    <a:p>
                      <a:r>
                        <a:rPr kumimoji="1" lang="ja-JP" altLang="en-US" sz="1100" b="1" baseline="0" dirty="0">
                          <a:solidFill>
                            <a:schemeClr val="tx1"/>
                          </a:solidFill>
                        </a:rPr>
                        <a:t>　の機運醸成</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地域における栄養相談への支援、</a:t>
                      </a:r>
                      <a:endParaRPr kumimoji="1" lang="en-US" altLang="ja-JP" sz="1100" b="1" dirty="0">
                        <a:solidFill>
                          <a:schemeClr val="tx1"/>
                        </a:solidFill>
                      </a:endParaRPr>
                    </a:p>
                    <a:p>
                      <a:r>
                        <a:rPr kumimoji="1" lang="ja-JP" altLang="en-US" sz="1100" b="1" dirty="0">
                          <a:solidFill>
                            <a:schemeClr val="tx1"/>
                          </a:solidFill>
                        </a:rPr>
                        <a:t>　栄養管理の質の向上</a:t>
                      </a:r>
                      <a:endParaRPr kumimoji="1" lang="en-US" altLang="ja-JP" sz="1100" b="1" dirty="0">
                        <a:solidFill>
                          <a:schemeClr val="tx1"/>
                        </a:solidFill>
                      </a:endParaRPr>
                    </a:p>
                    <a:p>
                      <a:r>
                        <a:rPr kumimoji="1" lang="ja-JP" altLang="en-US" sz="1100" b="1" dirty="0">
                          <a:solidFill>
                            <a:schemeClr val="tx1"/>
                          </a:solidFill>
                        </a:rPr>
                        <a:t>▼大学や企業等との連携による</a:t>
                      </a:r>
                      <a:endParaRPr kumimoji="1" lang="en-US" altLang="ja-JP" sz="1100" b="1" dirty="0">
                        <a:solidFill>
                          <a:schemeClr val="tx1"/>
                        </a:solidFill>
                      </a:endParaRPr>
                    </a:p>
                    <a:p>
                      <a:r>
                        <a:rPr kumimoji="1" lang="ja-JP" altLang="en-US" sz="1100" b="1" dirty="0">
                          <a:solidFill>
                            <a:schemeClr val="tx1"/>
                          </a:solidFill>
                        </a:rPr>
                        <a:t>　食生活の改善</a:t>
                      </a:r>
                      <a:endParaRPr kumimoji="1" lang="en-US" altLang="ja-JP" sz="1100" b="1" dirty="0">
                        <a:solidFill>
                          <a:schemeClr val="tx1"/>
                        </a:solidFill>
                      </a:endParaRPr>
                    </a:p>
                    <a:p>
                      <a:r>
                        <a:rPr kumimoji="1" lang="en-US" altLang="ja-JP" sz="1100" b="1" dirty="0">
                          <a:solidFill>
                            <a:schemeClr val="tx1"/>
                          </a:solidFill>
                        </a:rPr>
                        <a:t>▼</a:t>
                      </a:r>
                      <a:r>
                        <a:rPr kumimoji="1" lang="ja-JP" altLang="en-US" sz="1100" b="1" dirty="0">
                          <a:solidFill>
                            <a:schemeClr val="tx1"/>
                          </a:solidFill>
                        </a:rPr>
                        <a:t>「食育」など食生活の改善に</a:t>
                      </a:r>
                      <a:endParaRPr kumimoji="1" lang="en-US" altLang="ja-JP" sz="1100" b="1" dirty="0">
                        <a:solidFill>
                          <a:schemeClr val="tx1"/>
                        </a:solidFill>
                      </a:endParaRPr>
                    </a:p>
                    <a:p>
                      <a:r>
                        <a:rPr kumimoji="1" lang="ja-JP" altLang="en-US" sz="1100" b="1" dirty="0">
                          <a:solidFill>
                            <a:schemeClr val="tx1"/>
                          </a:solidFill>
                        </a:rPr>
                        <a:t>　向けた普及啓発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学校や大学、地域における運動</a:t>
                      </a:r>
                      <a:endParaRPr kumimoji="1" lang="en-US" altLang="ja-JP" sz="1100" b="1" dirty="0">
                        <a:solidFill>
                          <a:schemeClr val="tx1"/>
                        </a:solidFill>
                      </a:endParaRPr>
                    </a:p>
                    <a:p>
                      <a:r>
                        <a:rPr kumimoji="1" lang="ja-JP" altLang="en-US" sz="1100" b="1" dirty="0">
                          <a:solidFill>
                            <a:schemeClr val="tx1"/>
                          </a:solidFill>
                        </a:rPr>
                        <a:t>　・体力づくり</a:t>
                      </a:r>
                      <a:endParaRPr kumimoji="1" lang="en-US" altLang="ja-JP" sz="1100" b="1" dirty="0">
                        <a:solidFill>
                          <a:schemeClr val="tx1"/>
                        </a:solidFill>
                      </a:endParaRPr>
                    </a:p>
                    <a:p>
                      <a:r>
                        <a:rPr kumimoji="1" lang="ja-JP" altLang="en-US" sz="1100" b="1" dirty="0">
                          <a:solidFill>
                            <a:schemeClr val="tx1"/>
                          </a:solidFill>
                        </a:rPr>
                        <a:t>▼高齢者の運動機会の創出</a:t>
                      </a:r>
                      <a:endParaRPr kumimoji="1" lang="en-US" altLang="ja-JP" sz="1100" b="1" dirty="0">
                        <a:solidFill>
                          <a:schemeClr val="tx1"/>
                        </a:solidFill>
                      </a:endParaRPr>
                    </a:p>
                    <a:p>
                      <a:r>
                        <a:rPr kumimoji="1" lang="ja-JP" altLang="en-US" sz="1100" b="1" dirty="0">
                          <a:solidFill>
                            <a:schemeClr val="tx1"/>
                          </a:solidFill>
                        </a:rPr>
                        <a:t>▼民間企業等と連携した普及啓発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a:solidFill>
                            <a:schemeClr val="tx1"/>
                          </a:solidFill>
                        </a:rPr>
                        <a:t>▼</a:t>
                      </a:r>
                      <a:r>
                        <a:rPr kumimoji="1" lang="ja-JP" altLang="en-US" sz="1100" b="1" baseline="0" dirty="0">
                          <a:solidFill>
                            <a:schemeClr val="tx1"/>
                          </a:solidFill>
                        </a:rPr>
                        <a:t>ライフステージに応じた睡眠・</a:t>
                      </a:r>
                      <a:endParaRPr kumimoji="1" lang="en-US" altLang="ja-JP" sz="1100" b="1" baseline="0" dirty="0">
                        <a:solidFill>
                          <a:schemeClr val="tx1"/>
                        </a:solidFill>
                      </a:endParaRPr>
                    </a:p>
                    <a:p>
                      <a:r>
                        <a:rPr kumimoji="1" lang="ja-JP" altLang="en-US" sz="1100" b="1" baseline="0" dirty="0">
                          <a:solidFill>
                            <a:schemeClr val="tx1"/>
                          </a:solidFill>
                        </a:rPr>
                        <a:t>　休養の充実</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適量飲酒の指導</a:t>
                      </a:r>
                      <a:endParaRPr kumimoji="1" lang="en-US" altLang="ja-JP" sz="1100" b="1" baseline="0" dirty="0">
                        <a:solidFill>
                          <a:schemeClr val="tx1"/>
                        </a:solidFill>
                      </a:endParaRPr>
                    </a:p>
                    <a:p>
                      <a:r>
                        <a:rPr kumimoji="1" lang="ja-JP" altLang="en-US" sz="1100" b="1" baseline="0" dirty="0">
                          <a:solidFill>
                            <a:schemeClr val="tx1"/>
                          </a:solidFill>
                        </a:rPr>
                        <a:t>▼飲酒と健康に関する啓発・相談</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喫煙率の減少</a:t>
                      </a:r>
                      <a:endParaRPr kumimoji="1" lang="en-US" altLang="ja-JP" sz="1100" b="1" dirty="0">
                        <a:solidFill>
                          <a:schemeClr val="tx1"/>
                        </a:solidFill>
                      </a:endParaRPr>
                    </a:p>
                    <a:p>
                      <a:r>
                        <a:rPr kumimoji="1" lang="ja-JP" altLang="en-US" sz="1100" b="1" dirty="0">
                          <a:solidFill>
                            <a:schemeClr val="tx1"/>
                          </a:solidFill>
                        </a:rPr>
                        <a:t>▼望まない受動喫煙の防止</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歯磨き習慣の促進</a:t>
                      </a:r>
                      <a:endParaRPr kumimoji="1" lang="en-US" altLang="ja-JP" sz="1100" b="1" dirty="0">
                        <a:solidFill>
                          <a:schemeClr val="tx1"/>
                        </a:solidFill>
                      </a:endParaRPr>
                    </a:p>
                    <a:p>
                      <a:r>
                        <a:rPr kumimoji="1" lang="ja-JP" altLang="en-US" sz="1100" b="1" dirty="0">
                          <a:solidFill>
                            <a:schemeClr val="tx1"/>
                          </a:solidFill>
                        </a:rPr>
                        <a:t>▼歯と口の健康に係る普及啓発</a:t>
                      </a:r>
                      <a:endParaRPr kumimoji="1" lang="en-US" altLang="ja-JP" sz="1100" b="1" dirty="0">
                        <a:solidFill>
                          <a:schemeClr val="tx1"/>
                        </a:solidFill>
                      </a:endParaRPr>
                    </a:p>
                    <a:p>
                      <a:endParaRPr kumimoji="1" lang="ja-JP" altLang="en-US"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a:solidFill>
                            <a:schemeClr val="tx1"/>
                          </a:solidFill>
                        </a:rPr>
                        <a:t>▼職域等におけるこころの健康</a:t>
                      </a:r>
                      <a:endParaRPr kumimoji="1" lang="en-US" altLang="ja-JP" sz="1100" b="1" baseline="0" dirty="0">
                        <a:solidFill>
                          <a:schemeClr val="tx1"/>
                        </a:solidFill>
                      </a:endParaRPr>
                    </a:p>
                    <a:p>
                      <a:r>
                        <a:rPr kumimoji="1" lang="ja-JP" altLang="en-US" sz="1100" b="1" baseline="0" dirty="0">
                          <a:solidFill>
                            <a:schemeClr val="tx1"/>
                          </a:solidFill>
                        </a:rPr>
                        <a:t>　サポート</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spc="-50" baseline="0" dirty="0">
                          <a:solidFill>
                            <a:schemeClr val="tx1"/>
                          </a:solidFill>
                        </a:rPr>
                        <a:t>地域におけるこころの健康づくり</a:t>
                      </a:r>
                      <a:endParaRPr kumimoji="1" lang="en-US" altLang="ja-JP" sz="1100" b="1" spc="-50"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相談支援の実施</a:t>
                      </a:r>
                      <a:endParaRPr kumimoji="1" lang="en-US" altLang="ja-JP" sz="1100" b="1" baseline="0" dirty="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a:solidFill>
                            <a:schemeClr val="tx1"/>
                          </a:solidFill>
                        </a:rPr>
                        <a:t>▼</a:t>
                      </a:r>
                      <a:r>
                        <a:rPr kumimoji="1" lang="ja-JP" altLang="en-US" sz="1100" b="1" baseline="0" dirty="0">
                          <a:solidFill>
                            <a:schemeClr val="tx1"/>
                          </a:solidFill>
                        </a:rPr>
                        <a:t>受診率向上に向けた市町村支援</a:t>
                      </a:r>
                      <a:endParaRPr kumimoji="1" lang="en-US" altLang="ja-JP" sz="1100" b="1" baseline="0" dirty="0">
                        <a:solidFill>
                          <a:schemeClr val="tx1"/>
                        </a:solidFill>
                      </a:endParaRPr>
                    </a:p>
                    <a:p>
                      <a:r>
                        <a:rPr kumimoji="1" lang="ja-JP" altLang="en-US" sz="1100" b="1" baseline="0" dirty="0">
                          <a:solidFill>
                            <a:schemeClr val="tx1"/>
                          </a:solidFill>
                        </a:rPr>
                        <a:t>▼職域等における受診促進</a:t>
                      </a:r>
                      <a:endParaRPr kumimoji="1" lang="en-US" altLang="ja-JP" sz="1100" b="1" baseline="0" dirty="0">
                        <a:solidFill>
                          <a:schemeClr val="tx1"/>
                        </a:solidFill>
                      </a:endParaRPr>
                    </a:p>
                    <a:p>
                      <a:r>
                        <a:rPr kumimoji="1" lang="ja-JP" altLang="en-US" sz="1100" b="1" baseline="0" dirty="0">
                          <a:solidFill>
                            <a:schemeClr val="tx1"/>
                          </a:solidFill>
                        </a:rPr>
                        <a:t>▼医療保険者等における受診促進</a:t>
                      </a:r>
                      <a:endParaRPr kumimoji="1" lang="en-US" altLang="ja-JP" sz="1100" b="1" baseline="0" dirty="0">
                        <a:solidFill>
                          <a:schemeClr val="tx1"/>
                        </a:solidFill>
                      </a:endParaRPr>
                    </a:p>
                    <a:p>
                      <a:r>
                        <a:rPr kumimoji="1" lang="ja-JP" altLang="en-US" sz="1100" b="1" baseline="0" dirty="0">
                          <a:solidFill>
                            <a:schemeClr val="tx1"/>
                          </a:solidFill>
                        </a:rPr>
                        <a:t>▼ライフステージに応じた普及啓発</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特定保健指導の促進</a:t>
                      </a:r>
                      <a:endParaRPr kumimoji="1" lang="en-US" altLang="ja-JP" sz="1100" b="1" dirty="0">
                        <a:solidFill>
                          <a:schemeClr val="tx1"/>
                        </a:solidFill>
                      </a:endParaRPr>
                    </a:p>
                    <a:p>
                      <a:r>
                        <a:rPr kumimoji="1" lang="ja-JP" altLang="en-US" sz="1100" b="1" dirty="0">
                          <a:solidFill>
                            <a:schemeClr val="tx1"/>
                          </a:solidFill>
                        </a:rPr>
                        <a:t>▼未治療者や治療中断者に対する医療機関</a:t>
                      </a:r>
                      <a:endParaRPr kumimoji="1" lang="en-US" altLang="ja-JP" sz="1100" b="1" dirty="0">
                        <a:solidFill>
                          <a:schemeClr val="tx1"/>
                        </a:solidFill>
                      </a:endParaRPr>
                    </a:p>
                    <a:p>
                      <a:r>
                        <a:rPr kumimoji="1" lang="ja-JP" altLang="en-US" sz="1100" b="1" dirty="0">
                          <a:solidFill>
                            <a:schemeClr val="tx1"/>
                          </a:solidFill>
                        </a:rPr>
                        <a:t>　への受診勧奨の促進</a:t>
                      </a:r>
                      <a:endParaRPr kumimoji="1" lang="en-US" altLang="ja-JP" sz="1100" b="1" dirty="0">
                        <a:solidFill>
                          <a:schemeClr val="tx1"/>
                        </a:solidFill>
                      </a:endParaRPr>
                    </a:p>
                    <a:p>
                      <a:r>
                        <a:rPr kumimoji="1" lang="ja-JP" altLang="en-US" sz="1100" b="1" dirty="0">
                          <a:solidFill>
                            <a:schemeClr val="tx1"/>
                          </a:solidFill>
                        </a:rPr>
                        <a:t>▼医療データを活用した受診促進策の推進</a:t>
                      </a:r>
                      <a:endParaRPr kumimoji="1" lang="en-US" altLang="ja-JP" sz="1100" b="1" dirty="0">
                        <a:solidFill>
                          <a:schemeClr val="tx1"/>
                        </a:solidFill>
                      </a:endParaRPr>
                    </a:p>
                    <a:p>
                      <a:r>
                        <a:rPr kumimoji="1" lang="ja-JP" altLang="en-US" sz="1100" b="1" dirty="0">
                          <a:solidFill>
                            <a:schemeClr val="tx1"/>
                          </a:solidFill>
                        </a:rPr>
                        <a:t>▼糖尿病の重症化予防</a:t>
                      </a:r>
                      <a:endParaRPr kumimoji="1" lang="en-US" altLang="ja-JP" sz="1100" b="1" dirty="0">
                        <a:solidFill>
                          <a:schemeClr val="tx1"/>
                        </a:solidFill>
                      </a:endParaRPr>
                    </a:p>
                    <a:p>
                      <a:r>
                        <a:rPr kumimoji="1" lang="ja-JP" altLang="en-US" sz="1100" b="1" dirty="0">
                          <a:solidFill>
                            <a:schemeClr val="tx1"/>
                          </a:solidFill>
                        </a:rPr>
                        <a:t>▼早期治療・重症化予防に係る普及啓発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a:solidFill>
                            <a:schemeClr val="tx1"/>
                          </a:solidFill>
                        </a:rPr>
                        <a:t>▼市町村における健康なまちづくり</a:t>
                      </a:r>
                      <a:endParaRPr kumimoji="1" lang="en-US" altLang="ja-JP" sz="1100" b="1" baseline="0" dirty="0">
                        <a:solidFill>
                          <a:schemeClr val="tx1"/>
                        </a:solidFill>
                      </a:endParaRPr>
                    </a:p>
                    <a:p>
                      <a:r>
                        <a:rPr kumimoji="1" lang="ja-JP" altLang="en-US" sz="1100" b="1" baseline="0" dirty="0">
                          <a:solidFill>
                            <a:schemeClr val="tx1"/>
                          </a:solidFill>
                        </a:rPr>
                        <a:t>▼市町村の健康格差の縮小</a:t>
                      </a:r>
                      <a:endParaRPr kumimoji="1" lang="en-US" altLang="ja-JP" sz="1100" b="1" baseline="0" dirty="0">
                        <a:solidFill>
                          <a:schemeClr val="tx1"/>
                        </a:solidFill>
                      </a:endParaRPr>
                    </a:p>
                    <a:p>
                      <a:r>
                        <a:rPr kumimoji="1" lang="ja-JP" altLang="en-US" sz="1100" b="1" baseline="0" dirty="0">
                          <a:solidFill>
                            <a:schemeClr val="tx1"/>
                          </a:solidFill>
                        </a:rPr>
                        <a:t>▼</a:t>
                      </a:r>
                      <a:r>
                        <a:rPr kumimoji="1" lang="ja-JP" altLang="en-US" sz="1100" b="1" baseline="0" dirty="0">
                          <a:solidFill>
                            <a:schemeClr val="tx1"/>
                          </a:solidFill>
                          <a:latin typeface="+mn-ea"/>
                          <a:ea typeface="+mn-ea"/>
                        </a:rPr>
                        <a:t>ＩＣＴ</a:t>
                      </a:r>
                      <a:r>
                        <a:rPr kumimoji="1" lang="ja-JP" altLang="en-US" sz="1100" b="1" baseline="0" dirty="0">
                          <a:solidFill>
                            <a:schemeClr val="tx1"/>
                          </a:solidFill>
                        </a:rPr>
                        <a:t>等を活用した健康情報等に係る</a:t>
                      </a:r>
                      <a:endParaRPr kumimoji="1" lang="en-US" altLang="ja-JP" sz="1100" b="1" baseline="0" dirty="0">
                        <a:solidFill>
                          <a:schemeClr val="tx1"/>
                        </a:solidFill>
                      </a:endParaRPr>
                    </a:p>
                    <a:p>
                      <a:r>
                        <a:rPr kumimoji="1" lang="ja-JP" altLang="en-US" sz="1100" b="1" baseline="0" dirty="0">
                          <a:solidFill>
                            <a:schemeClr val="tx1"/>
                          </a:solidFill>
                        </a:rPr>
                        <a:t>　基盤づくり</a:t>
                      </a:r>
                      <a:endParaRPr kumimoji="1" lang="en-US" altLang="ja-JP" sz="1100" b="1" baseline="0" dirty="0">
                        <a:solidFill>
                          <a:schemeClr val="tx1"/>
                        </a:solidFill>
                      </a:endParaRPr>
                    </a:p>
                    <a:p>
                      <a:r>
                        <a:rPr kumimoji="1" lang="ja-JP" altLang="en-US" sz="1100" b="1" baseline="0" dirty="0">
                          <a:solidFill>
                            <a:schemeClr val="tx1"/>
                          </a:solidFill>
                        </a:rPr>
                        <a:t>▼職場における健康づくり</a:t>
                      </a:r>
                      <a:endParaRPr kumimoji="1" lang="en-US" altLang="ja-JP" sz="1100" b="1" baseline="0" dirty="0">
                        <a:solidFill>
                          <a:schemeClr val="tx1"/>
                        </a:solidFill>
                      </a:endParaRPr>
                    </a:p>
                    <a:p>
                      <a:r>
                        <a:rPr kumimoji="1" lang="ja-JP" altLang="en-US" sz="1100" b="1" baseline="0" dirty="0">
                          <a:solidFill>
                            <a:schemeClr val="tx1"/>
                          </a:solidFill>
                        </a:rPr>
                        <a:t>▼地域等における健康づくり</a:t>
                      </a:r>
                      <a:endParaRPr kumimoji="1" lang="en-US" altLang="ja-JP" sz="1100" b="1" baseline="0" dirty="0">
                        <a:solidFill>
                          <a:schemeClr val="tx1"/>
                        </a:solidFill>
                      </a:endParaRPr>
                    </a:p>
                    <a:p>
                      <a:r>
                        <a:rPr kumimoji="1" lang="ja-JP" altLang="en-US" sz="1100" b="1" baseline="0" dirty="0">
                          <a:solidFill>
                            <a:schemeClr val="tx1"/>
                          </a:solidFill>
                        </a:rPr>
                        <a:t>▼多様な主体の連携・協働</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a:solidFill>
                  <a:schemeClr val="tx1"/>
                </a:solidFill>
              </a:rPr>
              <a:t>※</a:t>
            </a:r>
            <a:r>
              <a:rPr kumimoji="1" lang="ja-JP" altLang="en-US" sz="1200" dirty="0">
                <a:solidFill>
                  <a:schemeClr val="tx1"/>
                </a:solidFill>
              </a:rPr>
              <a:t>「１  生活習慣病の予防（生活習慣の改善）」の８分野</a:t>
            </a:r>
          </a:p>
          <a:p>
            <a:r>
              <a:rPr kumimoji="1" lang="ja-JP" altLang="en-US" sz="1200" dirty="0">
                <a:solidFill>
                  <a:schemeClr val="tx1"/>
                </a:solidFill>
              </a:rPr>
              <a:t>　「２  生活習慣病の早期発見・重症化予防」の２分野</a:t>
            </a: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a:solidFill>
                  <a:schemeClr val="tx1"/>
                </a:solidFill>
                <a:latin typeface="+mn-ea"/>
              </a:rPr>
              <a:t>生活習慣の改善や生活習慣病の予防等に向け、</a:t>
            </a:r>
            <a:endParaRPr kumimoji="1" lang="en-US" altLang="ja-JP" sz="1100" dirty="0">
              <a:solidFill>
                <a:schemeClr val="tx1"/>
              </a:solidFill>
              <a:latin typeface="+mn-ea"/>
            </a:endParaRPr>
          </a:p>
          <a:p>
            <a:r>
              <a:rPr kumimoji="1" lang="ja-JP" altLang="en-US" sz="1100" dirty="0">
                <a:solidFill>
                  <a:schemeClr val="tx1"/>
                </a:solidFill>
                <a:latin typeface="+mn-ea"/>
              </a:rPr>
              <a:t>府民に取り組んでいただきたい「</a:t>
            </a:r>
            <a:r>
              <a:rPr kumimoji="1" lang="en-US" altLang="ja-JP" sz="1100" dirty="0">
                <a:solidFill>
                  <a:schemeClr val="tx1"/>
                </a:solidFill>
                <a:latin typeface="+mn-ea"/>
              </a:rPr>
              <a:t>10</a:t>
            </a:r>
            <a:r>
              <a:rPr kumimoji="1" lang="ja-JP" altLang="en-US" sz="1100" dirty="0">
                <a:solidFill>
                  <a:schemeClr val="tx1"/>
                </a:solidFill>
                <a:latin typeface="+mn-ea"/>
              </a:rPr>
              <a:t>の健康づくり活動」</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P.47-49</a:t>
            </a: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▽健康の維持・向上を図るため、自分の健康状況に合った必要な情報を見極め、最善の選択を行うことができる、ヘルスリテラ</a:t>
            </a:r>
            <a:endParaRPr lang="en-US" altLang="ja-JP" sz="1200" b="1" dirty="0">
              <a:latin typeface="+mn-ea"/>
            </a:endParaRPr>
          </a:p>
          <a:p>
            <a:r>
              <a:rPr lang="ja-JP" altLang="en-US" sz="1200" b="1" dirty="0">
                <a:latin typeface="+mn-ea"/>
              </a:rPr>
              <a:t>　シーを習得します。</a:t>
            </a:r>
            <a:endParaRPr lang="en-US" altLang="ja-JP" sz="1200" b="1" dirty="0">
              <a:latin typeface="+mn-ea"/>
            </a:endParaRPr>
          </a:p>
          <a:p>
            <a:endParaRPr lang="en-US" altLang="ja-JP" sz="600" b="1" dirty="0">
              <a:latin typeface="+mn-ea"/>
            </a:endParaRPr>
          </a:p>
          <a:p>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980" y="3851075"/>
          <a:ext cx="8820000" cy="7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tx1"/>
                          </a:solidFill>
                          <a:effectLst/>
                          <a:latin typeface="+mn-ea"/>
                          <a:ea typeface="+mn-ea"/>
                        </a:rPr>
                        <a:t>87.4%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18</a:t>
                      </a:r>
                      <a:r>
                        <a:rPr lang="ja-JP" altLang="en-US" sz="1200" b="1" dirty="0">
                          <a:solidFill>
                            <a:schemeClr val="tx1"/>
                          </a:solidFill>
                          <a:effectLst/>
                          <a:latin typeface="+mn-ea"/>
                          <a:ea typeface="+mn-ea"/>
                        </a:rPr>
                        <a:t>歳以上）（</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　</a:t>
                      </a:r>
                      <a:r>
                        <a:rPr lang="en-US" altLang="ja-JP" sz="1200" b="1" dirty="0">
                          <a:solidFill>
                            <a:schemeClr val="tx1"/>
                          </a:solidFill>
                          <a:effectLst/>
                          <a:latin typeface="+mn-ea"/>
                          <a:ea typeface="+mn-ea"/>
                          <a:cs typeface="HG丸ｺﾞｼｯｸM-PRO"/>
                        </a:rPr>
                        <a:t>94.7%</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endParaRPr lang="ja-JP" alt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9" name="表 18"/>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「健康への関心」について、「ある層」が府民の約</a:t>
                      </a:r>
                      <a:r>
                        <a:rPr kumimoji="1" lang="en-US" altLang="ja-JP" sz="1200" b="1" baseline="0" dirty="0">
                          <a:solidFill>
                            <a:schemeClr val="tx1"/>
                          </a:solidFill>
                          <a:latin typeface="+mn-ea"/>
                          <a:ea typeface="+mn-ea"/>
                        </a:rPr>
                        <a:t>9</a:t>
                      </a:r>
                      <a:r>
                        <a:rPr kumimoji="1" lang="ja-JP" altLang="en-US" sz="1200" b="1" baseline="0" dirty="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健康への関心度を高めます　～健康に関心を持ちましょう～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829202881"/>
              </p:ext>
            </p:extLst>
          </p:nvPr>
        </p:nvGraphicFramePr>
        <p:xfrm>
          <a:off x="468793" y="279960"/>
          <a:ext cx="8928000" cy="62980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54951">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学校や大学、職場等における健康教育の推進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■府より配付した講師リストを活用し、がん専門医、看護師等による、外部講師を活用したがん教育を府立学校及び府内中学校等にて実施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■授業等で活用できる全大学共通資材を作成、提供</a:t>
                      </a:r>
                    </a:p>
                    <a:p>
                      <a:pPr marL="174625" indent="-174625">
                        <a:lnSpc>
                          <a:spcPct val="100000"/>
                        </a:lnSpc>
                      </a:pPr>
                      <a:r>
                        <a:rPr kumimoji="1" lang="ja-JP" altLang="en-US" sz="1100" b="1" baseline="0" dirty="0">
                          <a:solidFill>
                            <a:schemeClr val="tx1"/>
                          </a:solidFill>
                          <a:latin typeface="+mn-ea"/>
                          <a:ea typeface="+mn-ea"/>
                        </a:rPr>
                        <a:t>■府内全大学職員を対象とした大学生の健康づくり推進のための研修会を実施</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endParaRPr kumimoji="1" lang="en-US" altLang="ja-JP" sz="1100" b="0" baseline="0" dirty="0">
                        <a:solidFill>
                          <a:schemeClr val="tx1"/>
                        </a:solidFill>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女性のヘルスリテラシー向上</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■保健所や市町村において、女性の健康週間にあわせ、イベントやロビー展示などで情報提供を実施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中小企業における「健康経営」の普及</a:t>
                      </a:r>
                      <a:r>
                        <a:rPr kumimoji="1" lang="en-US" altLang="ja-JP" sz="1200" b="1" u="none"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■中小企業の抱える健康課題・ニーズに対応したセミナー及び健康経営優良法人認定取得に向けたセミナーを開催（「健康経営セミナー」）</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ヘルスリテラシー・健康づくりの機運醸成</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大阪駅で「健活１０」と万博のコラボレーション広告を掲出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・府内各地で健康づくりを体験できるイベントや啓発を実施</a:t>
                      </a:r>
                      <a:r>
                        <a:rPr kumimoji="1" lang="en-US" altLang="ja-JP" sz="1100" b="1" baseline="0" dirty="0">
                          <a:solidFill>
                            <a:schemeClr val="tx1"/>
                          </a:solidFill>
                          <a:latin typeface="+mn-ea"/>
                          <a:ea typeface="+mn-ea"/>
                        </a:rPr>
                        <a:t>【2/23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3/1】</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・ららぽーとエキスポシティにおいてイベント「大阪府健活１０ワクワク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」を実施</a:t>
                      </a:r>
                      <a:r>
                        <a:rPr kumimoji="1" lang="en-US" altLang="ja-JP" sz="1100" b="1" baseline="0" dirty="0">
                          <a:solidFill>
                            <a:schemeClr val="tx1"/>
                          </a:solidFill>
                          <a:latin typeface="+mn-ea"/>
                          <a:ea typeface="+mn-ea"/>
                        </a:rPr>
                        <a:t>【3/2】</a:t>
                      </a:r>
                      <a:endParaRPr kumimoji="1" lang="ja-JP" altLang="en-US"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■公民連携によるオール大阪体制での健康づくり推進に向け設置する「健活おおさか推進府民会議」において総会を開催し、健康づくりの取組み事例を共有。</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■“万博に向けた健康づくり”をテーマにしたワークショップを開催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■積極的に健康づくり活動を行っている企業・団体を表彰（「健康づくりアワード」）</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応募</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団体、受賞</a:t>
                      </a:r>
                      <a:r>
                        <a:rPr kumimoji="1" lang="en-US" altLang="ja-JP" sz="1100" b="1" baseline="0" dirty="0">
                          <a:solidFill>
                            <a:schemeClr val="tx1"/>
                          </a:solidFill>
                          <a:latin typeface="+mn-ea"/>
                          <a:ea typeface="+mn-ea"/>
                        </a:rPr>
                        <a:t>9</a:t>
                      </a:r>
                      <a:r>
                        <a:rPr kumimoji="1" lang="ja-JP" altLang="en-US" sz="1100" b="1" baseline="0" dirty="0">
                          <a:solidFill>
                            <a:schemeClr val="tx1"/>
                          </a:solidFill>
                          <a:latin typeface="+mn-ea"/>
                          <a:ea typeface="+mn-ea"/>
                        </a:rPr>
                        <a:t>団体</a:t>
                      </a:r>
                      <a:r>
                        <a:rPr kumimoji="1" lang="en-US" altLang="ja-JP" sz="1100" b="1" baseline="0" dirty="0">
                          <a:solidFill>
                            <a:schemeClr val="tx1"/>
                          </a:solidFill>
                          <a:latin typeface="+mn-ea"/>
                          <a:ea typeface="+mn-ea"/>
                        </a:rPr>
                        <a:t>】</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977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■健康教育（がん教育等）のさらなる充実　　　　■大学生等におけるヘルスリテラシーの向上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■中小企業における健康経営の取組み拡大　　　　■府域における健康づくりの気運醸成</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■外部講師を活用した中学・高校生へのがん教育の充実を促進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■全大学対象の情報交換会等を開催するとともに、学生の健康づくりに関する情報を発信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■中小企業の健康経営に係る認知度向上に向けて、引き続きセミナーやアワードを実施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■民間企業や市町村、地域住民等、多様な主体を巻き込み、「健活１０」を活用した効果的なプロモーション活動を展開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■「健活おおさか推進府民会議」として、団体間の交流や事例共有を図る取組みを実施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7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baseline="0" dirty="0">
                          <a:solidFill>
                            <a:schemeClr val="bg1"/>
                          </a:solidFill>
                          <a:latin typeface="+mn-ea"/>
                          <a:ea typeface="+mn-ea"/>
                        </a:rPr>
                        <a:t>最終予算（案）</a:t>
                      </a:r>
                      <a:endParaRPr kumimoji="1" lang="en-US" altLang="ja-JP" sz="105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baseline="0" dirty="0">
                          <a:solidFill>
                            <a:schemeClr val="bg1"/>
                          </a:solidFill>
                          <a:latin typeface="+mn-ea"/>
                          <a:ea typeface="+mn-ea"/>
                        </a:rPr>
                        <a:t>（主要事業）</a:t>
                      </a:r>
                      <a:endParaRPr kumimoji="1" lang="en-US" altLang="ja-JP" sz="105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がん予防につながる学習活動の充実支援事業（</a:t>
                      </a:r>
                      <a:r>
                        <a:rPr kumimoji="1" lang="en-US" altLang="ja-JP" sz="1100" baseline="0" dirty="0">
                          <a:solidFill>
                            <a:schemeClr val="tx1"/>
                          </a:solidFill>
                          <a:latin typeface="+mn-ea"/>
                          <a:ea typeface="+mn-ea"/>
                        </a:rPr>
                        <a:t>410</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220029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P.49-50</a:t>
            </a: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▽生涯を通じて健やかな生活を送ることができるよう、朝食や野菜摂取、栄養バランスのとれた食生活の重要性を理解し、習慣</a:t>
            </a:r>
            <a:endParaRPr lang="en-US" altLang="ja-JP" sz="1200" b="1" dirty="0">
              <a:latin typeface="+mn-ea"/>
            </a:endParaRPr>
          </a:p>
          <a:p>
            <a:r>
              <a:rPr lang="ja-JP" altLang="en-US" sz="1200" b="1" dirty="0">
                <a:latin typeface="+mn-ea"/>
              </a:rPr>
              <a:t>　的に実践します。</a:t>
            </a: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朝食欠食率（</a:t>
                      </a:r>
                      <a:r>
                        <a:rPr lang="en-US" altLang="ja-JP" sz="1200" b="1" dirty="0">
                          <a:solidFill>
                            <a:schemeClr val="tx1"/>
                          </a:solidFill>
                          <a:effectLst/>
                          <a:latin typeface="+mn-ea"/>
                          <a:ea typeface="+mn-ea"/>
                        </a:rPr>
                        <a:t>20-30</a:t>
                      </a:r>
                      <a:r>
                        <a:rPr lang="ja-JP" altLang="en-US" sz="1200" b="1" dirty="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25.2%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24.8%</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H29-R1</a:t>
                      </a:r>
                      <a:r>
                        <a:rPr lang="ja-JP" altLang="en-US" sz="1100" b="1" dirty="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野菜摂取量（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269g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256g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350g</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食塩摂取量（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9.4g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8g</a:t>
                      </a:r>
                      <a:r>
                        <a:rPr lang="ja-JP" altLang="en-US" sz="1200" b="1" dirty="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4" name="表 13"/>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a:solidFill>
                            <a:schemeClr val="tx1"/>
                          </a:solidFill>
                          <a:latin typeface="+mn-ea"/>
                          <a:ea typeface="+mn-ea"/>
                        </a:rPr>
                        <a:t>350g</a:t>
                      </a:r>
                      <a:r>
                        <a:rPr kumimoji="1" lang="ja-JP" altLang="en-US" sz="1200" b="1" baseline="0" dirty="0">
                          <a:solidFill>
                            <a:schemeClr val="tx1"/>
                          </a:solidFill>
                          <a:latin typeface="+mn-ea"/>
                          <a:ea typeface="+mn-ea"/>
                        </a:rPr>
                        <a:t>）よりも約</a:t>
                      </a:r>
                      <a:r>
                        <a:rPr kumimoji="1" lang="en-US" altLang="ja-JP" sz="1200" b="1" baseline="0" dirty="0">
                          <a:solidFill>
                            <a:schemeClr val="tx1"/>
                          </a:solidFill>
                          <a:latin typeface="+mn-ea"/>
                          <a:ea typeface="+mn-ea"/>
                        </a:rPr>
                        <a:t>80g</a:t>
                      </a:r>
                      <a:r>
                        <a:rPr kumimoji="1" lang="ja-JP" altLang="en-US" sz="1200" b="1" baseline="0" dirty="0">
                          <a:solidFill>
                            <a:schemeClr val="tx1"/>
                          </a:solidFill>
                          <a:latin typeface="+mn-ea"/>
                          <a:ea typeface="+mn-ea"/>
                        </a:rPr>
                        <a:t>少なく、全国平均も下回っています。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6053924"/>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3884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地域における栄養相談への支援、栄養管理の質の向上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■大阪府栄養士会による子ども料理教室の開催</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■大阪府栄養士会による無料栄養食事相談の実施</a:t>
                      </a:r>
                      <a:r>
                        <a:rPr kumimoji="1" lang="en-US" altLang="ja-JP" sz="1100" b="1" baseline="0" dirty="0">
                          <a:solidFill>
                            <a:schemeClr val="tx1"/>
                          </a:solidFill>
                          <a:latin typeface="+mn-ea"/>
                          <a:ea typeface="+mn-ea"/>
                        </a:rPr>
                        <a:t>【31</a:t>
                      </a:r>
                      <a:r>
                        <a:rPr kumimoji="1" lang="ja-JP" altLang="en-US" sz="1100" b="1" baseline="0" dirty="0">
                          <a:solidFill>
                            <a:schemeClr val="tx1"/>
                          </a:solidFill>
                          <a:latin typeface="+mn-ea"/>
                          <a:ea typeface="+mn-ea"/>
                        </a:rPr>
                        <a:t>件</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（登録管理栄養士数</a:t>
                      </a:r>
                      <a:r>
                        <a:rPr kumimoji="1" lang="en-US" altLang="ja-JP" sz="1100" b="1" baseline="0" dirty="0">
                          <a:solidFill>
                            <a:schemeClr val="tx1"/>
                          </a:solidFill>
                          <a:latin typeface="+mn-ea"/>
                          <a:ea typeface="+mn-ea"/>
                        </a:rPr>
                        <a:t>226</a:t>
                      </a:r>
                      <a:r>
                        <a:rPr kumimoji="1" lang="ja-JP" altLang="en-US" sz="1100" b="1" baseline="0" dirty="0">
                          <a:solidFill>
                            <a:schemeClr val="tx1"/>
                          </a:solidFill>
                          <a:latin typeface="+mn-ea"/>
                          <a:ea typeface="+mn-ea"/>
                        </a:rPr>
                        <a:t>名、日本栄養士会認定栄養ケア・ステーション</a:t>
                      </a:r>
                      <a:r>
                        <a:rPr kumimoji="1" lang="en-US" altLang="ja-JP" sz="1100" b="1" baseline="0" dirty="0">
                          <a:solidFill>
                            <a:schemeClr val="tx1"/>
                          </a:solidFill>
                          <a:latin typeface="+mn-ea"/>
                          <a:ea typeface="+mn-ea"/>
                        </a:rPr>
                        <a:t>22</a:t>
                      </a:r>
                      <a:r>
                        <a:rPr kumimoji="1" lang="ja-JP" altLang="en-US" sz="1100" b="1" baseline="0" dirty="0">
                          <a:solidFill>
                            <a:schemeClr val="tx1"/>
                          </a:solidFill>
                          <a:latin typeface="+mn-ea"/>
                          <a:ea typeface="+mn-ea"/>
                        </a:rPr>
                        <a:t>団体、大阪府栄養士会登録栄養ケアチーム</a:t>
                      </a:r>
                      <a:r>
                        <a:rPr kumimoji="1" lang="en-US" altLang="ja-JP" sz="1100" b="1" baseline="0" dirty="0">
                          <a:solidFill>
                            <a:schemeClr val="tx1"/>
                          </a:solidFill>
                          <a:latin typeface="+mn-ea"/>
                          <a:ea typeface="+mn-ea"/>
                        </a:rPr>
                        <a:t>14</a:t>
                      </a:r>
                      <a:r>
                        <a:rPr kumimoji="1" lang="ja-JP" altLang="en-US" sz="1100" b="1" baseline="0" dirty="0">
                          <a:solidFill>
                            <a:schemeClr val="tx1"/>
                          </a:solidFill>
                          <a:latin typeface="+mn-ea"/>
                          <a:ea typeface="+mn-ea"/>
                        </a:rPr>
                        <a:t>団体）</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■保健所における特定給食施設指導において学校・企業での</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メニュー等の提供推進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i="0" u="sng" baseline="0" dirty="0">
                          <a:solidFill>
                            <a:schemeClr val="tx1"/>
                          </a:solidFill>
                          <a:latin typeface="+mn-ea"/>
                          <a:ea typeface="+mn-ea"/>
                        </a:rPr>
                        <a:t>大学や企業等との連携による食生活の改善</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■府内全大学職員を対象とした大学生の健康づくり推進のための研修会を実施</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■大阪ヘルシー外食推進協議会との連携事業として、「うちのお店も健康づくり応援団の店」を対象としたヘルシー外食コンテストを開催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■近畿大学と連携し、知事と学生の出演による</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メニュー紹介動画を作成し、「食育ワクワク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」の会場で上映</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「食育」など食生活の改善に向けた普及啓発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■食育推進ネットワーク会議や食品企業等と連携し、「食育ワクワク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」を開催</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【1/6</a:t>
                      </a:r>
                      <a:r>
                        <a:rPr kumimoji="1" lang="ja-JP" altLang="en-US" sz="1100" b="1" baseline="0" dirty="0">
                          <a:solidFill>
                            <a:schemeClr val="tx1"/>
                          </a:solidFill>
                          <a:latin typeface="+mn-ea"/>
                          <a:ea typeface="+mn-ea"/>
                        </a:rPr>
                        <a:t>＠阪急うめだホール（阪急百貨店うめだ本店</a:t>
                      </a:r>
                      <a:r>
                        <a:rPr kumimoji="1" lang="en-US" altLang="ja-JP" sz="1100" b="1" baseline="0" dirty="0">
                          <a:solidFill>
                            <a:schemeClr val="tx1"/>
                          </a:solidFill>
                          <a:latin typeface="+mn-ea"/>
                          <a:ea typeface="+mn-ea"/>
                        </a:rPr>
                        <a:t>9</a:t>
                      </a:r>
                      <a:r>
                        <a:rPr kumimoji="1" lang="ja-JP" altLang="en-US" sz="1100" b="1" baseline="0" dirty="0">
                          <a:solidFill>
                            <a:schemeClr val="tx1"/>
                          </a:solidFill>
                          <a:latin typeface="+mn-ea"/>
                          <a:ea typeface="+mn-ea"/>
                        </a:rPr>
                        <a:t>階） 参加者　約</a:t>
                      </a:r>
                      <a:r>
                        <a:rPr kumimoji="1" lang="en-US" altLang="ja-JP" sz="1100" b="1" baseline="0" dirty="0">
                          <a:solidFill>
                            <a:schemeClr val="tx1"/>
                          </a:solidFill>
                          <a:latin typeface="+mn-ea"/>
                          <a:ea typeface="+mn-ea"/>
                        </a:rPr>
                        <a:t>1,800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■保育所等の栄養士、調理員等を対象に「食事プロセスＰＤＣＡ</a:t>
                      </a:r>
                      <a:r>
                        <a:rPr kumimoji="1" lang="en-US" altLang="ja-JP" sz="1100" b="1" baseline="0" dirty="0">
                          <a:solidFill>
                            <a:schemeClr val="tx1"/>
                          </a:solidFill>
                          <a:latin typeface="+mn-ea"/>
                          <a:ea typeface="+mn-ea"/>
                        </a:rPr>
                        <a:t>2020</a:t>
                      </a:r>
                      <a:r>
                        <a:rPr kumimoji="1" lang="ja-JP" altLang="en-US" sz="1100" b="1" baseline="0" dirty="0">
                          <a:solidFill>
                            <a:schemeClr val="tx1"/>
                          </a:solidFill>
                          <a:latin typeface="+mn-ea"/>
                          <a:ea typeface="+mn-ea"/>
                        </a:rPr>
                        <a:t>年版」の普及・啓発研修会を開催</a:t>
                      </a:r>
                    </a:p>
                    <a:p>
                      <a:pPr marL="174625" indent="-174625">
                        <a:lnSpc>
                          <a:spcPct val="100000"/>
                        </a:lnSpc>
                      </a:pPr>
                      <a:r>
                        <a:rPr kumimoji="1" lang="ja-JP" altLang="en-US" sz="1100" b="1" baseline="0" dirty="0">
                          <a:solidFill>
                            <a:schemeClr val="tx1"/>
                          </a:solidFill>
                          <a:latin typeface="+mn-ea"/>
                          <a:ea typeface="+mn-ea"/>
                        </a:rPr>
                        <a:t>■「脳の働きから考える乳幼児期の食育の重要性」をテーマとした児童福祉施設研修会（食事提供関係：栄養士・調理員等対象）を実施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■学校給食に関する管理職研修会のオンデマンド配信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■「うちのお店も健康づくり応援団の店」協力店に対して、掲示物等の情報発信ツールを提供</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ロゴマーク使用承認数の増加、「</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」及び「うちのお店も健康づくり応援団の店」の認知度向上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■若い世代における食生活の改善</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■飲食店主等の健康・栄養への関心向上</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■大阪府栄養士会と連携し、在宅療養者の栄養ケアを担う人材の資質向上、推進体制の構築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■全大学に学生の栄養・食生活に関する情報等の健康情報を発信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■大阪ヘルシー外食推進協議会、連携協定企業等と連携した啓発事業の展開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■大阪府食育推進ネットワーク会議を中心とした事業実施、参画団体と連携・協働した取組みの推進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■府ホームページのほか、保健所、関係団体からの情報発信</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4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健康・栄養対策費（</a:t>
                      </a:r>
                      <a:r>
                        <a:rPr kumimoji="1" lang="en-US" altLang="ja-JP" sz="1100" baseline="0" dirty="0">
                          <a:solidFill>
                            <a:schemeClr val="tx1"/>
                          </a:solidFill>
                          <a:latin typeface="+mn-ea"/>
                          <a:ea typeface="+mn-ea"/>
                        </a:rPr>
                        <a:t>12,624</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1122936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P.51-52</a:t>
            </a: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▽生活習慣病の予防、健康の保持・向上を図るため、日常生活における「身体活動・運動」量を増やし、習慣的に取り組みます。</a:t>
            </a: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489217"/>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60.8%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58.3%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日常生活における歩数（男性</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7,524</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/6,579</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7,790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/6,391</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H29-R1</a:t>
                      </a:r>
                      <a:r>
                        <a:rPr lang="ja-JP" altLang="en-US" sz="12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9,000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/8,000</a:t>
                      </a:r>
                      <a:r>
                        <a:rPr lang="ja-JP" altLang="en-US" sz="1200" b="1" dirty="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回以上行っている者</a:t>
            </a:r>
          </a:p>
        </p:txBody>
      </p:sp>
      <p:graphicFrame>
        <p:nvGraphicFramePr>
          <p:cNvPr id="29" name="表 28"/>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日の歩数の平均値は、男女ともに全国よりも多くなっています。また、週</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回以上、</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分以上身体を動かしている府民は約</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割に上りますが、年代別でみると、</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歳代が低い状況にあります。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55992953"/>
              </p:ext>
            </p:extLst>
          </p:nvPr>
        </p:nvGraphicFramePr>
        <p:xfrm>
          <a:off x="468793" y="295898"/>
          <a:ext cx="8928000" cy="62676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96188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学校や大学、地域における運動・体力づくり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■高等学校運動部活動顧問、部活動指導員を対象に「大阪府運動部活動の在り方に関する研修」を実施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回、延べ</a:t>
                      </a:r>
                      <a:r>
                        <a:rPr kumimoji="1" lang="en-US" altLang="ja-JP" sz="1100" b="1" baseline="0" dirty="0">
                          <a:solidFill>
                            <a:schemeClr val="tx1"/>
                          </a:solidFill>
                          <a:latin typeface="+mn-ea"/>
                          <a:ea typeface="+mn-ea"/>
                        </a:rPr>
                        <a:t>322</a:t>
                      </a:r>
                      <a:r>
                        <a:rPr kumimoji="1" lang="ja-JP" altLang="en-US" sz="1100" b="1" baseline="0" dirty="0">
                          <a:solidFill>
                            <a:schemeClr val="tx1"/>
                          </a:solidFill>
                          <a:latin typeface="+mn-ea"/>
                          <a:ea typeface="+mn-ea"/>
                        </a:rPr>
                        <a:t>名参加</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■府内トップスポーツチーム等と連携し、体力測定会・スポーツ体験会を大型商業施設等で開催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体力測定会：</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回、スポーツ体験会：５回</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高齢者の運動機会の創出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■働く世代からのフレイル予防として、市町村でのフレイルチェックの導入支援及び職域における健康診断時のフレイルチェックの導入と研修会の実施</a:t>
                      </a:r>
                      <a:r>
                        <a:rPr kumimoji="1" lang="en-US" altLang="ja-JP" sz="1100" b="1" baseline="0" dirty="0">
                          <a:solidFill>
                            <a:schemeClr val="tx1"/>
                          </a:solidFill>
                          <a:latin typeface="+mn-ea"/>
                          <a:ea typeface="+mn-ea"/>
                        </a:rPr>
                        <a:t>【41</a:t>
                      </a:r>
                      <a:r>
                        <a:rPr kumimoji="1" lang="ja-JP" altLang="en-US" sz="1100" b="1" baseline="0" dirty="0">
                          <a:solidFill>
                            <a:schemeClr val="tx1"/>
                          </a:solidFill>
                          <a:latin typeface="+mn-ea"/>
                          <a:ea typeface="+mn-ea"/>
                        </a:rPr>
                        <a:t>市町村導入</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■市町村の介護予防の取組みを支援するアドバイザーの派遣や専門職の養成、生活機能改善等を目的とする短期集中予防サービスを通じた成功事例の創出等を支援</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■高齢者の運動機会の創出を図るため、ねんりんピックへ選手団を派遣</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選手派遣人数：</a:t>
                      </a:r>
                      <a:r>
                        <a:rPr kumimoji="1" lang="en-US" altLang="ja-JP" sz="1100" b="1" baseline="0" dirty="0">
                          <a:solidFill>
                            <a:schemeClr val="tx1"/>
                          </a:solidFill>
                          <a:latin typeface="+mn-ea"/>
                          <a:ea typeface="+mn-ea"/>
                        </a:rPr>
                        <a:t>103</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民間企業等と連携した普及啓発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・イベントの一つとして「天神橋筋商店街謎解きクエスト」（ウォーキングイベント）を実施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■健活おおさか推進府民会議会員と連携し、ポスターやサイネージの掲出による「健活１０」</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運動</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の集中的な啓発を実施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8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■学校や地域における運動・体力づくりの推進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■府内トップスポーツチームや自治体、民間企業等と連携したスポーツイベントの推進（会場の確保、参加者数の増加等）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■高齢者の生きがいづく</a:t>
                      </a:r>
                      <a:r>
                        <a:rPr kumimoji="1" lang="ja-JP" altLang="en-US" sz="1100" b="1" baseline="0" dirty="0" err="1">
                          <a:solidFill>
                            <a:schemeClr val="tx1"/>
                          </a:solidFill>
                          <a:latin typeface="+mn-ea"/>
                          <a:ea typeface="+mn-ea"/>
                        </a:rPr>
                        <a:t>りの</a:t>
                      </a:r>
                      <a:r>
                        <a:rPr kumimoji="1" lang="ja-JP" altLang="en-US" sz="1100" b="1" baseline="0" dirty="0">
                          <a:solidFill>
                            <a:schemeClr val="tx1"/>
                          </a:solidFill>
                          <a:latin typeface="+mn-ea"/>
                          <a:ea typeface="+mn-ea"/>
                        </a:rPr>
                        <a:t>推進（参加者数の増加等）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■身体活動・運動に係る効果的な周知啓発</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■市町村や学校現場等での研修会の開催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■大阪スポーツコミッション構成チームや各種競技団体等と連携した、取組内容の充実</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■働く世代からのフレイル予防の取組みについて、職場において取組みを展開するとともにフレイルの周知啓発を実施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■高齢者の運動機会創出に向け、老人クラブへの助成や相談会による支援等を継続実施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■「身体活動・運動」を含む「健活１０」による啓発を実施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千円）、府民スポーツレクリエーション等負担金（</a:t>
                      </a:r>
                      <a:r>
                        <a:rPr kumimoji="1" lang="en-US" altLang="ja-JP" sz="1100" baseline="0" dirty="0">
                          <a:solidFill>
                            <a:schemeClr val="tx1"/>
                          </a:solidFill>
                          <a:latin typeface="+mn-ea"/>
                          <a:ea typeface="+mn-ea"/>
                        </a:rPr>
                        <a:t>5,712</a:t>
                      </a:r>
                      <a:r>
                        <a:rPr kumimoji="1" lang="ja-JP" altLang="en-US" sz="1100" baseline="0" dirty="0">
                          <a:solidFill>
                            <a:schemeClr val="tx1"/>
                          </a:solidFill>
                          <a:latin typeface="+mn-ea"/>
                          <a:ea typeface="+mn-ea"/>
                        </a:rPr>
                        <a:t>千円）、健康格差の解決プログラム促進事業（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千円の内数）、介護予防活動強化促進事業（</a:t>
                      </a:r>
                      <a:r>
                        <a:rPr kumimoji="1" lang="en-US" altLang="ja-JP" sz="1100" baseline="0" dirty="0">
                          <a:solidFill>
                            <a:schemeClr val="tx1"/>
                          </a:solidFill>
                          <a:latin typeface="+mn-ea"/>
                          <a:ea typeface="+mn-ea"/>
                        </a:rPr>
                        <a:t>19,746</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全国健康福祉祭派遣事業費（</a:t>
                      </a:r>
                      <a:r>
                        <a:rPr kumimoji="1" lang="en-US" altLang="ja-JP" sz="1100" baseline="0" dirty="0">
                          <a:solidFill>
                            <a:schemeClr val="tx1"/>
                          </a:solidFill>
                          <a:latin typeface="+mn-ea"/>
                          <a:ea typeface="+mn-ea"/>
                        </a:rPr>
                        <a:t>16,217</a:t>
                      </a:r>
                      <a:r>
                        <a:rPr kumimoji="1" lang="ja-JP" altLang="en-US" sz="1100" baseline="0" dirty="0">
                          <a:solidFill>
                            <a:schemeClr val="tx1"/>
                          </a:solidFill>
                          <a:latin typeface="+mn-ea"/>
                          <a:ea typeface="+mn-ea"/>
                        </a:rPr>
                        <a:t>千円）高齢者地域活動促進費（</a:t>
                      </a:r>
                      <a:r>
                        <a:rPr kumimoji="1" lang="en-US" altLang="ja-JP" sz="1100" baseline="0" dirty="0">
                          <a:solidFill>
                            <a:schemeClr val="tx1"/>
                          </a:solidFill>
                          <a:latin typeface="+mn-ea"/>
                          <a:ea typeface="+mn-ea"/>
                        </a:rPr>
                        <a:t>75,230</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771808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（４）休養・睡眠</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P.53</a:t>
            </a: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629091"/>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76.9%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日の平均睡眠時間は「</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時間以上</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時間未満」が最も多くなっています。また、睡眠で休養がとれていない府民が約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割を占め、年代別では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歳代が</a:t>
                      </a:r>
                      <a:r>
                        <a:rPr kumimoji="1" lang="en-US" altLang="ja-JP" sz="1200" b="1" baseline="0" dirty="0">
                          <a:solidFill>
                            <a:schemeClr val="tx1"/>
                          </a:solidFill>
                          <a:latin typeface="+mn-ea"/>
                          <a:ea typeface="+mn-ea"/>
                        </a:rPr>
                        <a:t>3</a:t>
                      </a:r>
                      <a:r>
                        <a:rPr kumimoji="1" lang="ja-JP" altLang="en-US" sz="1200" b="1" baseline="0" dirty="0">
                          <a:solidFill>
                            <a:schemeClr val="tx1"/>
                          </a:solidFill>
                          <a:latin typeface="+mn-ea"/>
                          <a:ea typeface="+mn-ea"/>
                        </a:rPr>
                        <a:t>割を超えています。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227220" y="1081153"/>
            <a:ext cx="7560000" cy="4104000"/>
          </a:xfrm>
          <a:prstGeom prst="roundRect">
            <a:avLst>
              <a:gd name="adj" fmla="val 0"/>
            </a:avLst>
          </a:prstGeom>
          <a:noFill/>
          <a:ln w="12700">
            <a:noFill/>
          </a:ln>
        </p:spPr>
        <p:txBody>
          <a:bodyPr wrap="square" lIns="72000" tIns="72000" rIns="72000" bIns="72000" rtlCol="0" anchor="t">
            <a:noAutofit/>
          </a:bodyPr>
          <a:lstStyle/>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目 次 ＞</a:t>
            </a:r>
            <a:endParaRPr lang="en-US" altLang="ja-JP" sz="1400" dirty="0">
              <a:latin typeface="HG創英角ｺﾞｼｯｸUB" panose="020B0909000000000000" pitchFamily="49" charset="-128"/>
              <a:ea typeface="HG創英角ｺﾞｼｯｸUB" panose="020B0909000000000000" pitchFamily="49" charset="-128"/>
            </a:endParaRPr>
          </a:p>
          <a:p>
            <a:pPr>
              <a:lnSpc>
                <a:spcPts val="1800"/>
              </a:lnSpc>
            </a:pPr>
            <a:endParaRPr lang="en-US" altLang="ja-JP"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年次報告について</a:t>
            </a:r>
            <a:r>
              <a:rPr lang="en-US" altLang="ja-JP" sz="1400" dirty="0">
                <a:latin typeface="HG創英角ｺﾞｼｯｸUB" panose="020B0909000000000000" pitchFamily="49" charset="-128"/>
                <a:ea typeface="HG創英角ｺﾞｼｯｸUB" panose="020B0909000000000000" pitchFamily="49" charset="-128"/>
              </a:rPr>
              <a:t>											P.3</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P.4</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P.5</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P.6</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P.10</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P.38</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P.39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P.40</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P.42</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P.56</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P.57</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P.59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P.61</a:t>
            </a:r>
            <a:endParaRPr lang="ja-JP" altLang="en-US" sz="1400" dirty="0">
              <a:latin typeface="HG創英角ｺﾞｼｯｸUB" panose="020B0909000000000000" pitchFamily="49" charset="-128"/>
              <a:ea typeface="HG創英角ｺﾞｼｯｸUB" panose="020B0909000000000000" pitchFamily="49"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a:t>
            </a:fld>
            <a:endParaRPr kumimoji="1" lang="ja-JP" altLang="en-US" dirty="0"/>
          </a:p>
        </p:txBody>
      </p:sp>
      <p:sp>
        <p:nvSpPr>
          <p:cNvPr id="6" name="テキスト ボックス 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pic>
        <p:nvPicPr>
          <p:cNvPr id="7" name="図 6"/>
          <p:cNvPicPr>
            <a:picLocks noChangeAspect="1"/>
          </p:cNvPicPr>
          <p:nvPr/>
        </p:nvPicPr>
        <p:blipFill>
          <a:blip r:embed="rId2"/>
          <a:stretch>
            <a:fillRect/>
          </a:stretch>
        </p:blipFill>
        <p:spPr>
          <a:xfrm>
            <a:off x="8582603" y="358877"/>
            <a:ext cx="1100769" cy="360000"/>
          </a:xfrm>
          <a:prstGeom prst="rect">
            <a:avLst/>
          </a:prstGeom>
        </p:spPr>
      </p:pic>
    </p:spTree>
    <p:extLst>
      <p:ext uri="{BB962C8B-B14F-4D97-AF65-F5344CB8AC3E}">
        <p14:creationId xmlns:p14="http://schemas.microsoft.com/office/powerpoint/2010/main" val="256153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033505333"/>
              </p:ext>
            </p:extLst>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ライフステージに応じた睡眠・休養の充実</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■大阪府立学校保健研究発表大会、大阪府小・中・高等学校保健主事合同研修会を開催し、健康教育（睡眠・休養）の充実を推進</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■事業者と連携し、中小企業労働環境向上塾の実施</a:t>
                      </a:r>
                      <a:r>
                        <a:rPr kumimoji="1" lang="en-US" altLang="ja-JP" sz="1100" b="1" baseline="0" dirty="0">
                          <a:solidFill>
                            <a:schemeClr val="tx1"/>
                          </a:solidFill>
                          <a:latin typeface="+mn-ea"/>
                          <a:ea typeface="+mn-ea"/>
                        </a:rPr>
                        <a:t>【22</a:t>
                      </a:r>
                      <a:r>
                        <a:rPr kumimoji="1" lang="ja-JP" altLang="en-US" sz="1100" b="1" baseline="0" dirty="0">
                          <a:solidFill>
                            <a:schemeClr val="tx1"/>
                          </a:solidFill>
                          <a:latin typeface="+mn-ea"/>
                          <a:ea typeface="+mn-ea"/>
                        </a:rPr>
                        <a:t>回 （</a:t>
                      </a:r>
                      <a:r>
                        <a:rPr kumimoji="1" lang="en-US" altLang="ja-JP" sz="1100" b="1" baseline="0" dirty="0">
                          <a:solidFill>
                            <a:schemeClr val="tx1"/>
                          </a:solidFill>
                          <a:latin typeface="+mn-ea"/>
                          <a:ea typeface="+mn-ea"/>
                        </a:rPr>
                        <a:t>R5.12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、労働情報発信ステーションの実施</a:t>
                      </a:r>
                      <a:r>
                        <a:rPr kumimoji="1" lang="en-US" altLang="ja-JP" sz="1100" b="1" baseline="0" dirty="0">
                          <a:solidFill>
                            <a:schemeClr val="tx1"/>
                          </a:solidFill>
                          <a:latin typeface="+mn-ea"/>
                          <a:ea typeface="+mn-ea"/>
                        </a:rPr>
                        <a:t>【35</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R6.1</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、啓発冊子やチラシの作成・配布により普及啓発を実施</a:t>
                      </a:r>
                    </a:p>
                    <a:p>
                      <a:pPr marL="174625" indent="-174625">
                        <a:lnSpc>
                          <a:spcPct val="100000"/>
                        </a:lnSpc>
                      </a:pPr>
                      <a:r>
                        <a:rPr kumimoji="1" lang="ja-JP" altLang="en-US" sz="1100" b="1" baseline="0" dirty="0">
                          <a:solidFill>
                            <a:schemeClr val="tx1"/>
                          </a:solidFill>
                          <a:latin typeface="+mn-ea"/>
                          <a:ea typeface="+mn-ea"/>
                        </a:rPr>
                        <a:t>■府と包括連携協定を締結している企業と周知啓発イベントを実施。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「労働相談フェスタ」</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大阪駅で「健活１０」（休養・睡眠含む）と万博のコラボレーション広告を掲出</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■睡眠・休養の充実に向けた普及啓発の推進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■企業における働き方改革等のニーズの把握</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a:solidFill>
                            <a:schemeClr val="tx1"/>
                          </a:solidFill>
                          <a:latin typeface="+mn-ea"/>
                          <a:ea typeface="+mn-ea"/>
                        </a:rPr>
                        <a:t>■対象者や企業等のニーズに沿ったテーマ設定によるセミナー等を開催</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労働相談等事業費（</a:t>
                      </a:r>
                      <a:r>
                        <a:rPr kumimoji="1" lang="en-US" altLang="ja-JP" sz="1100" baseline="0" dirty="0">
                          <a:solidFill>
                            <a:schemeClr val="tx1"/>
                          </a:solidFill>
                          <a:latin typeface="+mn-ea"/>
                          <a:ea typeface="+mn-ea"/>
                        </a:rPr>
                        <a:t>38,245</a:t>
                      </a:r>
                      <a:r>
                        <a:rPr kumimoji="1" lang="ja-JP" altLang="en-US" sz="1100" baseline="0" dirty="0">
                          <a:solidFill>
                            <a:schemeClr val="tx1"/>
                          </a:solidFill>
                          <a:latin typeface="+mn-ea"/>
                          <a:ea typeface="+mn-ea"/>
                        </a:rPr>
                        <a:t>千円）、若者等へのワークルール等啓発事業（</a:t>
                      </a:r>
                      <a:r>
                        <a:rPr kumimoji="1" lang="en-US" altLang="ja-JP" sz="1100" baseline="0" dirty="0">
                          <a:solidFill>
                            <a:schemeClr val="tx1"/>
                          </a:solidFill>
                          <a:latin typeface="+mn-ea"/>
                          <a:ea typeface="+mn-ea"/>
                        </a:rPr>
                        <a:t>937</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中小企業労働環境向上促進事業（</a:t>
                      </a:r>
                      <a:r>
                        <a:rPr kumimoji="1" lang="en-US" altLang="ja-JP" sz="1100" baseline="0" dirty="0">
                          <a:solidFill>
                            <a:schemeClr val="tx1"/>
                          </a:solidFill>
                          <a:latin typeface="+mn-ea"/>
                          <a:ea typeface="+mn-ea"/>
                        </a:rPr>
                        <a:t>1,150</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1692503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（５）飲酒</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P.54-55</a:t>
            </a: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52080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生活習慣病のリスクを高める量を飲酒している者の割合（男性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17.7%/11.0%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19.6%/10.9%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13.0%/6.4%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H33</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H33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57421525"/>
              </p:ext>
            </p:extLst>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適量飲酒の指導</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■アルコール関連問題啓発週間（</a:t>
                      </a:r>
                      <a:r>
                        <a:rPr kumimoji="1" lang="en-US" altLang="ja-JP" sz="1100" b="1" baseline="0" dirty="0">
                          <a:solidFill>
                            <a:schemeClr val="tx1"/>
                          </a:solidFill>
                          <a:latin typeface="+mn-ea"/>
                          <a:ea typeface="+mn-ea"/>
                        </a:rPr>
                        <a:t>11/10</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11/16</a:t>
                      </a:r>
                      <a:r>
                        <a:rPr kumimoji="1" lang="ja-JP" altLang="en-US" sz="1100" b="1" baseline="0" dirty="0">
                          <a:solidFill>
                            <a:schemeClr val="tx1"/>
                          </a:solidFill>
                          <a:latin typeface="+mn-ea"/>
                          <a:ea typeface="+mn-ea"/>
                        </a:rPr>
                        <a:t>）に、市町村等へポスターを配布</a:t>
                      </a:r>
                    </a:p>
                    <a:p>
                      <a:pPr marL="174625" indent="-174625">
                        <a:lnSpc>
                          <a:spcPct val="100000"/>
                        </a:lnSpc>
                      </a:pPr>
                      <a:r>
                        <a:rPr kumimoji="1" lang="ja-JP" altLang="en-US" sz="1100" b="1" baseline="0" dirty="0">
                          <a:solidFill>
                            <a:schemeClr val="tx1"/>
                          </a:solidFill>
                          <a:latin typeface="+mn-ea"/>
                          <a:ea typeface="+mn-ea"/>
                        </a:rPr>
                        <a:t>■市町村の職員等を対象とした、依存症の基礎知識と相談支援に関する研修を実施</a:t>
                      </a:r>
                      <a:endParaRPr kumimoji="1" lang="en-US" altLang="ja-JP" sz="1100" b="1" strike="no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■府ホームページや啓発チラシ等によるアルコール専門医療機関や相談機関、自助グループ等の情報を提供</a:t>
                      </a:r>
                    </a:p>
                    <a:p>
                      <a:pPr marL="174625" indent="-174625">
                        <a:lnSpc>
                          <a:spcPct val="100000"/>
                        </a:lnSpc>
                      </a:pPr>
                      <a:r>
                        <a:rPr kumimoji="1" lang="ja-JP" altLang="en-US" sz="1100" b="1" baseline="0" dirty="0">
                          <a:solidFill>
                            <a:schemeClr val="tx1"/>
                          </a:solidFill>
                          <a:latin typeface="+mn-ea"/>
                          <a:ea typeface="+mn-ea"/>
                        </a:rPr>
                        <a:t>■市町村における乳幼児健康診査を活用し、妊娠中の妊婦の飲酒率を把握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■母子健康手帳の任意記載事項様式（妊娠中の飲酒が胎児、特に脳の発育に与える悪影響等）について国の通知を周知</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飲酒と健康に関する啓発・相談</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■保健所において、健康教育や広報紙等により飲酒に関する健康情報の提供を実施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大阪駅で「健活１０」（飲酒含む）と万博のコラボレーション広告を掲出</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■市町村の取組みの一層の情報共有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■保健指導に関わる保健師等に対し、府が作成した簡易介入マニュアル等を普及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1175472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（６）喫煙</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P.55-56</a:t>
            </a: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成人（</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歳以上）の喫煙率（男性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30.4%/10.7%</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24.3%/8.6%</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敷地内全面禁煙の割合（病院</a:t>
                      </a:r>
                      <a:r>
                        <a:rPr lang="en-US" altLang="ja-JP" sz="1200" b="1" spc="-50" baseline="0" dirty="0">
                          <a:solidFill>
                            <a:schemeClr val="tx1"/>
                          </a:solidFill>
                          <a:effectLst/>
                          <a:latin typeface="+mn-ea"/>
                          <a:ea typeface="+mn-ea"/>
                          <a:cs typeface="HG丸ｺﾞｼｯｸM-PRO"/>
                        </a:rPr>
                        <a:t>/</a:t>
                      </a:r>
                      <a:r>
                        <a:rPr lang="ja-JP" altLang="en-US" sz="1200" b="1" spc="-50" baseline="0" dirty="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73.5%/51.9%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97.4%/90.9%</a:t>
                      </a:r>
                      <a:r>
                        <a:rPr lang="ja-JP" altLang="en-US" sz="1100" b="1" spc="-50" baseline="0" dirty="0">
                          <a:solidFill>
                            <a:schemeClr val="tx1"/>
                          </a:solidFill>
                          <a:effectLst/>
                          <a:latin typeface="+mn-ea"/>
                          <a:ea typeface="+mn-ea"/>
                          <a:cs typeface="HG丸ｺﾞｼｯｸM-PRO"/>
                        </a:rPr>
                        <a:t>（</a:t>
                      </a:r>
                      <a:r>
                        <a:rPr lang="en-US" altLang="ja-JP" sz="1100" b="1" spc="-50" baseline="0" dirty="0">
                          <a:solidFill>
                            <a:schemeClr val="tx1"/>
                          </a:solidFill>
                          <a:effectLst/>
                          <a:latin typeface="+mn-ea"/>
                          <a:ea typeface="+mn-ea"/>
                          <a:cs typeface="HG丸ｺﾞｼｯｸM-PRO"/>
                        </a:rPr>
                        <a:t>R5</a:t>
                      </a:r>
                      <a:r>
                        <a:rPr lang="ja-JP" altLang="en-US" sz="1100" b="1" spc="-50" baseline="0" dirty="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a:t>
                      </a:r>
                      <a:r>
                        <a:rPr lang="ja-JP" altLang="en-US" sz="1200" b="1" dirty="0">
                          <a:solidFill>
                            <a:schemeClr val="tx1"/>
                          </a:solidFill>
                          <a:effectLst/>
                          <a:latin typeface="+mn-ea"/>
                          <a:ea typeface="+mn-ea"/>
                          <a:cs typeface="HG丸ｺﾞｼｯｸM-PRO"/>
                        </a:rPr>
                        <a:t>禁煙の割合（官公庁</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a:solidFill>
                            <a:schemeClr val="tx1"/>
                          </a:solidFill>
                          <a:effectLst/>
                          <a:latin typeface="+mn-ea"/>
                          <a:ea typeface="+mn-ea"/>
                          <a:cs typeface="HG丸ｺﾞｼｯｸM-PRO"/>
                        </a:rPr>
                        <a:t>14.0</a:t>
                      </a:r>
                      <a:r>
                        <a:rPr lang="en-US" altLang="ja-JP" sz="1200" b="1" dirty="0">
                          <a:solidFill>
                            <a:schemeClr val="tx1"/>
                          </a:solidFill>
                          <a:effectLst/>
                          <a:latin typeface="+mn-ea"/>
                          <a:ea typeface="+mn-ea"/>
                          <a:cs typeface="HG丸ｺﾞｼｯｸM-PRO"/>
                        </a:rPr>
                        <a:t>%/28.6%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82.3%/68.2%</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R5</a:t>
                      </a:r>
                      <a:r>
                        <a:rPr lang="ja-JP" altLang="en-US" sz="1200" b="1" dirty="0">
                          <a:solidFill>
                            <a:schemeClr val="tx1"/>
                          </a:solidFill>
                          <a:effectLst/>
                          <a:latin typeface="+mn-ea"/>
                          <a:ea typeface="+mn-ea"/>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受動喫煙の機会を有する者の割合</a:t>
                      </a:r>
                      <a:endParaRPr lang="en-US" altLang="ja-JP" sz="1200" b="1" spc="0" baseline="0" dirty="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（職場</a:t>
                      </a:r>
                      <a:r>
                        <a:rPr lang="en-US" altLang="ja-JP" sz="1200" b="1" spc="0" baseline="0" dirty="0">
                          <a:solidFill>
                            <a:schemeClr val="tx1"/>
                          </a:solidFill>
                          <a:effectLst/>
                          <a:latin typeface="+mn-ea"/>
                          <a:ea typeface="+mn-ea"/>
                          <a:cs typeface="HG丸ｺﾞｼｯｸM-PRO"/>
                        </a:rPr>
                        <a:t>/</a:t>
                      </a:r>
                      <a:r>
                        <a:rPr lang="ja-JP" altLang="en-US" sz="1200" b="1" spc="0" baseline="0" dirty="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34.6%/54.4%</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H25</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26.4%/42.6%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喫煙率は全国とほぼ同じ（約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5"/>
            <a:ext cx="9144000" cy="3539939"/>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661303" y="5073180"/>
            <a:ext cx="7874937" cy="284566"/>
          </a:xfrm>
          <a:prstGeom prst="rect">
            <a:avLst/>
          </a:prstGeom>
        </p:spPr>
        <p:txBody>
          <a:bodyPr wrap="square" lIns="36000" tIns="72000" rIns="36000" bIns="36000" anchor="ctr">
            <a:noAutofit/>
          </a:bodyPr>
          <a:lstStyle/>
          <a:p>
            <a:r>
              <a:rPr lang="en-US" altLang="ja-JP" sz="1050" dirty="0">
                <a:latin typeface="+mn-ea"/>
              </a:rPr>
              <a:t>※11</a:t>
            </a:r>
            <a:r>
              <a:rPr lang="ja-JP" altLang="en-US" sz="1050" dirty="0" err="1">
                <a:latin typeface="+mn-ea"/>
              </a:rPr>
              <a:t>、</a:t>
            </a:r>
            <a:r>
              <a:rPr lang="en-US" altLang="ja-JP" sz="1050" dirty="0">
                <a:latin typeface="+mn-ea"/>
              </a:rPr>
              <a:t>12</a:t>
            </a:r>
            <a:r>
              <a:rPr lang="ja-JP" altLang="en-US" sz="1050" dirty="0">
                <a:latin typeface="+mn-ea"/>
              </a:rPr>
              <a:t>については、令和４年３月の中間点検により項目を見直した。</a:t>
            </a:r>
            <a:endParaRPr lang="en-US" altLang="ja-JP" sz="1050" dirty="0">
              <a:latin typeface="+mn-ea"/>
            </a:endParaRPr>
          </a:p>
          <a:p>
            <a:r>
              <a:rPr lang="ja-JP" altLang="en-US" sz="1050" dirty="0">
                <a:latin typeface="+mn-ea"/>
              </a:rPr>
              <a:t>　それに伴い、</a:t>
            </a:r>
            <a:r>
              <a:rPr lang="en-US" altLang="ja-JP" sz="1050" dirty="0">
                <a:latin typeface="+mn-ea"/>
              </a:rPr>
              <a:t>12</a:t>
            </a:r>
            <a:r>
              <a:rPr lang="ja-JP" altLang="en-US" sz="1050" dirty="0">
                <a:latin typeface="+mn-ea"/>
              </a:rPr>
              <a:t>の「策定時の取組状況」の数値を令和４年度</a:t>
            </a:r>
            <a:r>
              <a:rPr lang="en-US" altLang="ja-JP" sz="1050" dirty="0">
                <a:latin typeface="+mn-ea"/>
              </a:rPr>
              <a:t>PDCA</a:t>
            </a:r>
            <a:r>
              <a:rPr lang="ja-JP" altLang="en-US" sz="1050" dirty="0">
                <a:latin typeface="+mn-ea"/>
              </a:rPr>
              <a:t>進捗管理から変更。</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515032200"/>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喫煙率の減少</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■府立学校及び市町村教育委員会に対して、児童・生徒を対象としたたばこの健康への影響に関する知識についての講習会等を実施。学校における喫煙防止教育を一層推進するよう周知</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■市町村における乳幼児健康診査を活用し、妊娠中の妊婦の喫煙率（令和</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年度：</a:t>
                      </a:r>
                      <a:r>
                        <a:rPr kumimoji="1" lang="en-US" altLang="ja-JP" sz="1100" b="1" baseline="0" dirty="0">
                          <a:solidFill>
                            <a:schemeClr val="tx1"/>
                          </a:solidFill>
                          <a:latin typeface="+mn-ea"/>
                          <a:ea typeface="+mn-ea"/>
                        </a:rPr>
                        <a:t>2.4%</a:t>
                      </a:r>
                      <a:r>
                        <a:rPr kumimoji="1" lang="ja-JP" altLang="en-US" sz="1100" b="1" baseline="0" dirty="0">
                          <a:solidFill>
                            <a:schemeClr val="tx1"/>
                          </a:solidFill>
                          <a:latin typeface="+mn-ea"/>
                          <a:ea typeface="+mn-ea"/>
                        </a:rPr>
                        <a:t>）、育児期間中の両親の喫煙率（母親</a:t>
                      </a:r>
                      <a:r>
                        <a:rPr kumimoji="1" lang="en-US" altLang="ja-JP" sz="1100" b="1" baseline="0" dirty="0">
                          <a:solidFill>
                            <a:schemeClr val="tx1"/>
                          </a:solidFill>
                          <a:latin typeface="+mn-ea"/>
                          <a:ea typeface="+mn-ea"/>
                        </a:rPr>
                        <a:t>6.4%</a:t>
                      </a:r>
                      <a:r>
                        <a:rPr kumimoji="1" lang="ja-JP" altLang="en-US" sz="1100" b="1" baseline="0" dirty="0">
                          <a:solidFill>
                            <a:schemeClr val="tx1"/>
                          </a:solidFill>
                          <a:latin typeface="+mn-ea"/>
                          <a:ea typeface="+mn-ea"/>
                        </a:rPr>
                        <a:t>、父親</a:t>
                      </a:r>
                      <a:r>
                        <a:rPr kumimoji="1" lang="en-US" altLang="ja-JP" sz="1100" b="1" baseline="0" dirty="0">
                          <a:solidFill>
                            <a:schemeClr val="tx1"/>
                          </a:solidFill>
                          <a:latin typeface="+mn-ea"/>
                          <a:ea typeface="+mn-ea"/>
                        </a:rPr>
                        <a:t>29.2%</a:t>
                      </a:r>
                      <a:r>
                        <a:rPr kumimoji="1" lang="ja-JP" altLang="en-US" sz="1100" b="1" baseline="0" dirty="0">
                          <a:solidFill>
                            <a:schemeClr val="tx1"/>
                          </a:solidFill>
                          <a:latin typeface="+mn-ea"/>
                          <a:ea typeface="+mn-ea"/>
                        </a:rPr>
                        <a:t>）を把握し、喫煙の悪影響等について周知（数値は令和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年度より大阪市含む）</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年、令和元年に市町村保健事業ワーキングで検討した禁煙支援プログラムを改訂し、令和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strike="noStrike" baseline="0" dirty="0">
                          <a:solidFill>
                            <a:schemeClr val="tx1"/>
                          </a:solidFill>
                          <a:effectLst/>
                          <a:latin typeface="+mn-ea"/>
                          <a:ea typeface="+mn-ea"/>
                        </a:rPr>
                        <a:t>■市町村、医療保険者等に対し、喫煙に関する医学知識の講座や取組みの好事例の紹介等の研修会を実施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■健康サポート薬局にかかる技能型研修会を実施</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望まない受動喫煙の防止</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■健康増進法、大阪府受動喫煙防止条例及び子どもの受動喫煙防止条例の周知啓発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標識ステッカー・リーフレット配布、大阪シティバスラッピング、大阪駅前地下道ビジョン・大阪モノレール車内ビジョン、デジタルサイネージ広告等により周知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■府内喫煙可能室設置施設（約</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万店）に対し、リーフレット等配布とともに電話でのフォローアップを実施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■大阪府受動喫煙防止対策相談ダイヤル等での問い合わせ、相談対応</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■屋外分煙所のモデル整備</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■児童・生徒を対象とした喫煙防止教育等の充実　　　　■改正健康増進法、府条例の円滑な実施とさらなる周知啓発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■保健医療関係機関（医療機関・薬局等）が取り組む禁煙サポートの推進（取組機関の増加等）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■学校等に対して講習会等を実施</a:t>
                      </a:r>
                      <a:endParaRPr kumimoji="1" lang="en-US" altLang="ja-JP" sz="1100" b="1" strike="sng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■全大学に学生の喫煙及び受動喫煙防止に関する情報等の健康情報を発信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■健康サポート薬局にかかる技能型研修会の講演を実施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■府民や管理権限者等に対し、受動喫煙防止対策の周知と啓発を実施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2025</a:t>
                      </a:r>
                      <a:r>
                        <a:rPr kumimoji="1" lang="ja-JP" altLang="en-US" sz="1100" b="1" baseline="0" dirty="0">
                          <a:solidFill>
                            <a:schemeClr val="tx1"/>
                          </a:solidFill>
                          <a:latin typeface="+mn-ea"/>
                          <a:ea typeface="+mn-ea"/>
                        </a:rPr>
                        <a:t>年の府条例全面施行に向け、規制の対象となる飲食店に対し条例の周知と啓発を実施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たばこ対策推進事業（</a:t>
                      </a:r>
                      <a:r>
                        <a:rPr kumimoji="1" lang="en-US" altLang="ja-JP" sz="1100" baseline="0" dirty="0">
                          <a:solidFill>
                            <a:schemeClr val="tx1"/>
                          </a:solidFill>
                          <a:latin typeface="+mn-ea"/>
                          <a:ea typeface="+mn-ea"/>
                        </a:rPr>
                        <a:t>114,675</a:t>
                      </a:r>
                      <a:r>
                        <a:rPr kumimoji="1" lang="ja-JP" altLang="en-US" sz="1100" baseline="0" dirty="0">
                          <a:solidFill>
                            <a:schemeClr val="tx1"/>
                          </a:solidFill>
                          <a:latin typeface="+mn-ea"/>
                          <a:ea typeface="+mn-ea"/>
                        </a:rPr>
                        <a:t>千円）、循環器疾患予防研究業務委託事業（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3410016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P.57-58</a:t>
            </a: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a:solidFill>
                            <a:schemeClr val="tx1"/>
                          </a:solidFill>
                          <a:effectLst/>
                          <a:latin typeface="+mn-ea"/>
                          <a:ea typeface="+mn-ea"/>
                        </a:rPr>
                        <a:t>過去</a:t>
                      </a:r>
                      <a:r>
                        <a:rPr lang="en-US" altLang="ja-JP" sz="1100" b="1" spc="-50" baseline="0" dirty="0">
                          <a:solidFill>
                            <a:schemeClr val="tx1"/>
                          </a:solidFill>
                          <a:effectLst/>
                          <a:latin typeface="+mn-ea"/>
                          <a:ea typeface="+mn-ea"/>
                        </a:rPr>
                        <a:t>1</a:t>
                      </a:r>
                      <a:r>
                        <a:rPr lang="ja-JP" altLang="en-US" sz="1100" b="1" spc="-50" baseline="0" dirty="0">
                          <a:solidFill>
                            <a:schemeClr val="tx1"/>
                          </a:solidFill>
                          <a:effectLst/>
                          <a:latin typeface="+mn-ea"/>
                          <a:ea typeface="+mn-ea"/>
                        </a:rPr>
                        <a:t>年に歯科健診を受診した者の割合（</a:t>
                      </a:r>
                      <a:r>
                        <a:rPr lang="en-US" altLang="ja-JP" sz="1100" b="1" spc="-50" baseline="0" dirty="0">
                          <a:solidFill>
                            <a:schemeClr val="tx1"/>
                          </a:solidFill>
                          <a:effectLst/>
                          <a:latin typeface="+mn-ea"/>
                          <a:ea typeface="+mn-ea"/>
                        </a:rPr>
                        <a:t>20</a:t>
                      </a:r>
                      <a:r>
                        <a:rPr lang="ja-JP" altLang="en-US" sz="1100" b="1" spc="-50" baseline="0" dirty="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51.4%</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65.3%</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56.6%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75.0%</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咀嚼良好者の割合（</a:t>
                      </a:r>
                      <a:r>
                        <a:rPr lang="en-US" altLang="ja-JP" sz="1200" b="1" dirty="0">
                          <a:solidFill>
                            <a:schemeClr val="tx1"/>
                          </a:solidFill>
                          <a:effectLst/>
                          <a:latin typeface="+mn-ea"/>
                          <a:ea typeface="+mn-ea"/>
                          <a:cs typeface="HG丸ｺﾞｼｯｸM-PRO"/>
                        </a:rPr>
                        <a:t>60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65.9%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71.7%</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R4</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本以上の歯を有する人の割合（</a:t>
                      </a:r>
                      <a:r>
                        <a:rPr lang="en-US" altLang="ja-JP" sz="1200" b="1" dirty="0">
                          <a:solidFill>
                            <a:schemeClr val="tx1"/>
                          </a:solidFill>
                          <a:effectLst/>
                          <a:latin typeface="+mn-ea"/>
                          <a:ea typeface="+mn-ea"/>
                          <a:cs typeface="HG丸ｺﾞｼｯｸM-PRO"/>
                        </a:rPr>
                        <a:t>80</a:t>
                      </a:r>
                      <a:r>
                        <a:rPr lang="ja-JP" altLang="en-US" sz="1200" b="1" dirty="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42.1%</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H25-27</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54.0%</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H29-R1</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歯周病の治療が必要な者の割合は年代が高くなるほど増えており、どの年代も約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人に</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人が歯周病の治療が必要です。また、食後の歯磨き習慣が「ほとんどない」府民は約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歯科健診受診率をみると、</a:t>
                      </a:r>
                      <a:r>
                        <a:rPr kumimoji="1" lang="en-US" altLang="ja-JP" sz="1200" b="1" baseline="0" dirty="0">
                          <a:solidFill>
                            <a:schemeClr val="tx1"/>
                          </a:solidFill>
                          <a:latin typeface="+mn-ea"/>
                          <a:ea typeface="+mn-ea"/>
                        </a:rPr>
                        <a:t>20</a:t>
                      </a:r>
                      <a:r>
                        <a:rPr kumimoji="1" lang="ja-JP" altLang="en-US" sz="1200" b="1" baseline="0" dirty="0">
                          <a:solidFill>
                            <a:schemeClr val="tx1"/>
                          </a:solidFill>
                          <a:latin typeface="+mn-ea"/>
                          <a:ea typeface="+mn-ea"/>
                        </a:rPr>
                        <a:t>～</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089682007"/>
              </p:ext>
            </p:extLst>
          </p:nvPr>
        </p:nvGraphicFramePr>
        <p:xfrm>
          <a:off x="477311" y="434454"/>
          <a:ext cx="8928000" cy="574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歯磨き習慣の促進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■「大阪府よい歯・口を守る学校・園表彰」、「大阪府歯・口の健康啓発標語コンクール」、「大阪府</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歯の保健</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図画・ポスターコンクール」への事業協力及び知事賞・教育委員会賞を授与</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■府独自のインセンティブ活用において、市町村国保保険者による歯周疾患検診の実施及び実績評価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■府ホームページ、啓発冊子等を通じて歯と口の健康に係る情報提供を実施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■健康アプリ「アスマイル」を活用した普及啓発（歯磨きや健診受診、イベント参加等に対するポイント付与、健康コラムで歯と口の話題配信）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■「健康づくりと歯周病」をテーマに、大学でモデル授業を実施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■日々の健康づくりの実践に役立つ情報を配信する「健活おおさかセミナー」のうち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回を「歯と口の健康」をテーマに開催</a:t>
                      </a:r>
                      <a:r>
                        <a:rPr kumimoji="1" lang="en-US" altLang="ja-JP" sz="1100" b="1" baseline="0" dirty="0">
                          <a:solidFill>
                            <a:schemeClr val="tx1"/>
                          </a:solidFill>
                          <a:latin typeface="+mn-ea"/>
                          <a:ea typeface="+mn-ea"/>
                        </a:rPr>
                        <a:t>【4,093</a:t>
                      </a:r>
                      <a:r>
                        <a:rPr kumimoji="1" lang="ja-JP" altLang="en-US" sz="1100" b="1" baseline="0" dirty="0">
                          <a:solidFill>
                            <a:schemeClr val="tx1"/>
                          </a:solidFill>
                          <a:latin typeface="+mn-ea"/>
                          <a:ea typeface="+mn-ea"/>
                        </a:rPr>
                        <a:t>回視聴</a:t>
                      </a:r>
                      <a:r>
                        <a:rPr kumimoji="1" lang="en-US" altLang="ja-JP" sz="1100" b="1" baseline="0" dirty="0">
                          <a:solidFill>
                            <a:schemeClr val="tx1"/>
                          </a:solidFill>
                          <a:latin typeface="+mn-ea"/>
                          <a:ea typeface="+mn-ea"/>
                        </a:rPr>
                        <a:t>】</a:t>
                      </a:r>
                      <a:endParaRPr kumimoji="1" lang="ja-JP" altLang="en-US"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■新しい生活様式に対応した口腔保健指導推進事業として、口の機能の維持・向上を図るための動画教材とリーフレットを作成し、デイサービス施設職員向け研修を実施</a:t>
                      </a:r>
                      <a:r>
                        <a:rPr kumimoji="1" lang="en-US" altLang="ja-JP" sz="1100" b="1" baseline="0" dirty="0">
                          <a:solidFill>
                            <a:schemeClr val="tx1"/>
                          </a:solidFill>
                          <a:latin typeface="+mn-ea"/>
                          <a:ea typeface="+mn-ea"/>
                        </a:rPr>
                        <a:t>【20</a:t>
                      </a:r>
                      <a:r>
                        <a:rPr kumimoji="1" lang="ja-JP" altLang="en-US" sz="1100" b="1" baseline="0" dirty="0">
                          <a:solidFill>
                            <a:schemeClr val="tx1"/>
                          </a:solidFill>
                          <a:latin typeface="+mn-ea"/>
                          <a:ea typeface="+mn-ea"/>
                        </a:rPr>
                        <a:t>地域で研修実施</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推進アンバサダー養成事業を実施（地域で活動する保健医療関係者のため研修会を実施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４医療圏</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２回実施</a:t>
                      </a:r>
                      <a:r>
                        <a:rPr kumimoji="1" lang="en-US" altLang="ja-JP" sz="1100" b="1" baseline="0" dirty="0">
                          <a:solidFill>
                            <a:schemeClr val="tx1"/>
                          </a:solidFill>
                          <a:latin typeface="+mn-ea"/>
                          <a:ea typeface="+mn-ea"/>
                        </a:rPr>
                        <a:t>】</a:t>
                      </a:r>
                      <a:endParaRPr kumimoji="1" lang="ja-JP" altLang="en-US"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■公民連携の枠組みを活用した普及啓発（ポスター等の展開、企業広報ツールの活用）</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■歯磨き習慣の定着促進（事業への不参加校・園の減少）</a:t>
                      </a:r>
                      <a:endParaRPr kumimoji="1" lang="en-US" altLang="ja-JP" sz="1100" b="1" strike="sng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■各種研修等を通じて、学校保健関係教職員への周知及び学校歯科保健の充実等を推進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■府の広報媒体、「アスマイル」、公民連携の枠組み等を活用し、幅広い世代の府民に啓発を実施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■多職種と連携した歯科保健の取組み推進</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生涯歯科保健推進事業（</a:t>
                      </a:r>
                      <a:r>
                        <a:rPr kumimoji="1" lang="en-US" altLang="ja-JP" sz="1100" baseline="0" dirty="0">
                          <a:solidFill>
                            <a:schemeClr val="tx1"/>
                          </a:solidFill>
                          <a:latin typeface="+mn-ea"/>
                          <a:ea typeface="+mn-ea"/>
                        </a:rPr>
                        <a:t>1,809</a:t>
                      </a:r>
                      <a:r>
                        <a:rPr kumimoji="1" lang="ja-JP" altLang="en-US" sz="1100" baseline="0" dirty="0">
                          <a:solidFill>
                            <a:schemeClr val="tx1"/>
                          </a:solidFill>
                          <a:latin typeface="+mn-ea"/>
                          <a:ea typeface="+mn-ea"/>
                        </a:rPr>
                        <a:t>千円）、大阪府歯科口腔保健計画推進事業（</a:t>
                      </a:r>
                      <a:r>
                        <a:rPr kumimoji="1" lang="en-US" altLang="ja-JP" sz="1100" baseline="0" dirty="0">
                          <a:solidFill>
                            <a:schemeClr val="tx1"/>
                          </a:solidFill>
                          <a:latin typeface="+mn-ea"/>
                          <a:ea typeface="+mn-ea"/>
                        </a:rPr>
                        <a:t>5,059</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８０２０運動推進特別事業（</a:t>
                      </a:r>
                      <a:r>
                        <a:rPr kumimoji="1" lang="en-US" altLang="ja-JP" sz="1100" baseline="0" dirty="0">
                          <a:solidFill>
                            <a:schemeClr val="tx1"/>
                          </a:solidFill>
                          <a:latin typeface="+mn-ea"/>
                          <a:ea typeface="+mn-ea"/>
                        </a:rPr>
                        <a:t>2,505</a:t>
                      </a:r>
                      <a:r>
                        <a:rPr kumimoji="1" lang="ja-JP" altLang="en-US" sz="1100" baseline="0" dirty="0">
                          <a:solidFill>
                            <a:schemeClr val="tx1"/>
                          </a:solidFill>
                          <a:latin typeface="+mn-ea"/>
                          <a:ea typeface="+mn-ea"/>
                        </a:rPr>
                        <a:t>千円）、在宅療養者経口摂取支援チーム育成事業（</a:t>
                      </a:r>
                      <a:r>
                        <a:rPr kumimoji="1" lang="en-US" altLang="ja-JP" sz="1100" baseline="0" dirty="0">
                          <a:solidFill>
                            <a:schemeClr val="tx1"/>
                          </a:solidFill>
                          <a:latin typeface="+mn-ea"/>
                          <a:ea typeface="+mn-ea"/>
                        </a:rPr>
                        <a:t>3,473</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新しい生活様式に対応した口腔保健指導推進事業（</a:t>
                      </a:r>
                      <a:r>
                        <a:rPr kumimoji="1" lang="en-US" altLang="ja-JP" sz="1100" baseline="0" dirty="0">
                          <a:solidFill>
                            <a:schemeClr val="tx1"/>
                          </a:solidFill>
                          <a:latin typeface="+mn-ea"/>
                          <a:ea typeface="+mn-ea"/>
                        </a:rPr>
                        <a:t>6,058</a:t>
                      </a:r>
                      <a:r>
                        <a:rPr kumimoji="1" lang="ja-JP" altLang="en-US" sz="1100" baseline="0" dirty="0">
                          <a:solidFill>
                            <a:schemeClr val="tx1"/>
                          </a:solidFill>
                          <a:latin typeface="+mn-ea"/>
                          <a:ea typeface="+mn-ea"/>
                        </a:rPr>
                        <a:t>千円）、</a:t>
                      </a:r>
                      <a:r>
                        <a:rPr kumimoji="1" lang="ja-JP" altLang="en-US" sz="1100" baseline="0" dirty="0" err="1">
                          <a:solidFill>
                            <a:schemeClr val="tx1"/>
                          </a:solidFill>
                          <a:latin typeface="+mn-ea"/>
                          <a:ea typeface="+mn-ea"/>
                        </a:rPr>
                        <a:t>障がい</a:t>
                      </a:r>
                      <a:r>
                        <a:rPr kumimoji="1" lang="ja-JP" altLang="en-US" sz="1100" baseline="0" dirty="0">
                          <a:solidFill>
                            <a:schemeClr val="tx1"/>
                          </a:solidFill>
                          <a:latin typeface="+mn-ea"/>
                          <a:ea typeface="+mn-ea"/>
                        </a:rPr>
                        <a:t>者歯科診療センター運営委託事業（</a:t>
                      </a:r>
                      <a:r>
                        <a:rPr kumimoji="1" lang="en-US" altLang="ja-JP" sz="1100" baseline="0" dirty="0">
                          <a:solidFill>
                            <a:schemeClr val="tx1"/>
                          </a:solidFill>
                          <a:latin typeface="+mn-ea"/>
                          <a:ea typeface="+mn-ea"/>
                        </a:rPr>
                        <a:t>23,968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千円）、歯科医療サービス提供困難者への歯科保健医療推進事業（</a:t>
                      </a:r>
                      <a:r>
                        <a:rPr kumimoji="1" lang="en-US" altLang="ja-JP" sz="1100" baseline="0" dirty="0">
                          <a:solidFill>
                            <a:schemeClr val="tx1"/>
                          </a:solidFill>
                          <a:latin typeface="+mn-ea"/>
                          <a:ea typeface="+mn-ea"/>
                        </a:rPr>
                        <a:t>2,137</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508650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P.58-59</a:t>
            </a: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▽ストレスへの対処法に関する正しい知識を持ち、日常生活で実践するとともに、必要に応じて医療機関を受診するなど、専門</a:t>
            </a:r>
            <a:endParaRPr lang="en-US" altLang="ja-JP" sz="1200" b="1" dirty="0">
              <a:latin typeface="+mn-ea"/>
            </a:endParaRPr>
          </a:p>
          <a:p>
            <a:r>
              <a:rPr lang="ja-JP" altLang="en-US" sz="1200" b="1" dirty="0">
                <a:latin typeface="+mn-ea"/>
              </a:rPr>
              <a:t>　的な支援を受けます。</a:t>
            </a: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61827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a:solidFill>
                            <a:schemeClr val="tx1"/>
                          </a:solidFill>
                          <a:effectLst/>
                          <a:latin typeface="+mn-ea"/>
                          <a:ea typeface="+mn-ea"/>
                        </a:rPr>
                        <a:t>気分障がい</a:t>
                      </a:r>
                      <a:r>
                        <a:rPr lang="ja-JP" altLang="en-US" sz="1200" b="1" dirty="0">
                          <a:solidFill>
                            <a:schemeClr val="tx1"/>
                          </a:solidFill>
                          <a:effectLst/>
                          <a:latin typeface="+mn-ea"/>
                          <a:ea typeface="+mn-ea"/>
                        </a:rPr>
                        <a:t>・</a:t>
                      </a:r>
                      <a:r>
                        <a:rPr lang="ja-JP" altLang="en-US" sz="1200" b="1" dirty="0" err="1">
                          <a:solidFill>
                            <a:schemeClr val="tx1"/>
                          </a:solidFill>
                          <a:effectLst/>
                          <a:latin typeface="+mn-ea"/>
                          <a:ea typeface="+mn-ea"/>
                        </a:rPr>
                        <a:t>不安障がいに相</a:t>
                      </a:r>
                      <a:r>
                        <a:rPr lang="ja-JP" altLang="en-US" sz="1200" b="1" dirty="0">
                          <a:solidFill>
                            <a:schemeClr val="tx1"/>
                          </a:solidFill>
                          <a:effectLst/>
                          <a:latin typeface="+mn-ea"/>
                          <a:ea typeface="+mn-ea"/>
                        </a:rPr>
                        <a:t>応する心理的苦痛を感じている者の割合（</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10.6%</a:t>
                      </a:r>
                      <a:r>
                        <a:rPr lang="ja-JP" altLang="en-US" sz="1200" b="1" dirty="0">
                          <a:solidFill>
                            <a:schemeClr val="tx1"/>
                          </a:solidFill>
                          <a:effectLst/>
                          <a:latin typeface="+mn-ea"/>
                          <a:ea typeface="+mn-ea"/>
                        </a:rPr>
                        <a:t>（</a:t>
                      </a:r>
                      <a:r>
                        <a:rPr lang="en-US"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R4</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24.1%</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22.9%</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府民の約</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府の自殺者数は減少しているものの、年代別では、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60</a:t>
                      </a:r>
                      <a:r>
                        <a:rPr kumimoji="1" lang="ja-JP" altLang="en-US" sz="1200" b="1" baseline="0" dirty="0">
                          <a:solidFill>
                            <a:schemeClr val="tx1"/>
                          </a:solidFill>
                          <a:latin typeface="+mn-ea"/>
                          <a:ea typeface="+mn-ea"/>
                        </a:rPr>
                        <a:t>歳代が多い状況にあります。さらに、職業別（全国）でみると、</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歳未満の場合、「被雇用者・勤め人」が</a:t>
                      </a:r>
                      <a:r>
                        <a:rPr kumimoji="1" lang="en-US" altLang="ja-JP" sz="1200" b="1" baseline="0" dirty="0">
                          <a:solidFill>
                            <a:schemeClr val="tx1"/>
                          </a:solidFill>
                          <a:latin typeface="+mn-ea"/>
                          <a:ea typeface="+mn-ea"/>
                        </a:rPr>
                        <a:t>4</a:t>
                      </a:r>
                      <a:r>
                        <a:rPr kumimoji="1" lang="ja-JP" altLang="en-US" sz="1200" b="1" baseline="0" dirty="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74847968"/>
              </p:ext>
            </p:extLst>
          </p:nvPr>
        </p:nvGraphicFramePr>
        <p:xfrm>
          <a:off x="477311" y="434454"/>
          <a:ext cx="8928000" cy="58974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13695">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職域等におけるこころの健康サポート</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■中小企業の人事担当者、労働者等の「こころの健康」に関する相談等を実施（職場のメンタルヘルス専門相談：第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火曜日、第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水曜日実施、</a:t>
                      </a:r>
                      <a:r>
                        <a:rPr kumimoji="1" lang="en-US" altLang="ja-JP" sz="1100" b="1" baseline="0" dirty="0">
                          <a:solidFill>
                            <a:schemeClr val="tx1"/>
                          </a:solidFill>
                          <a:latin typeface="+mn-ea"/>
                          <a:ea typeface="+mn-ea"/>
                        </a:rPr>
                        <a:t>24</a:t>
                      </a:r>
                      <a:r>
                        <a:rPr kumimoji="1" lang="ja-JP" altLang="en-US" sz="1100" b="1" baseline="0" dirty="0">
                          <a:solidFill>
                            <a:schemeClr val="tx1"/>
                          </a:solidFill>
                          <a:latin typeface="+mn-ea"/>
                          <a:ea typeface="+mn-ea"/>
                        </a:rPr>
                        <a:t>名 ／</a:t>
                      </a:r>
                      <a:r>
                        <a:rPr kumimoji="1" lang="ja-JP" altLang="en-US" sz="1100" b="1" strike="noStrike" baseline="0" dirty="0">
                          <a:solidFill>
                            <a:schemeClr val="tx1"/>
                          </a:solidFill>
                          <a:latin typeface="+mn-ea"/>
                          <a:ea typeface="+mn-ea"/>
                        </a:rPr>
                        <a:t>事業所のメンタルヘルス推進担当者研修会を実施</a:t>
                      </a:r>
                      <a:r>
                        <a:rPr kumimoji="1" lang="en-US" altLang="ja-JP" sz="1100" b="1" strike="noStrike" baseline="0" dirty="0">
                          <a:solidFill>
                            <a:schemeClr val="tx1"/>
                          </a:solidFill>
                          <a:latin typeface="+mn-ea"/>
                          <a:ea typeface="+mn-ea"/>
                        </a:rPr>
                        <a:t>【</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４（参加者</a:t>
                      </a:r>
                      <a:r>
                        <a:rPr kumimoji="1" lang="en-US" altLang="ja-JP" sz="1100" b="1" baseline="0" dirty="0">
                          <a:solidFill>
                            <a:schemeClr val="tx1"/>
                          </a:solidFill>
                          <a:latin typeface="+mn-ea"/>
                          <a:ea typeface="+mn-ea"/>
                        </a:rPr>
                        <a:t>234</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3/6</a:t>
                      </a:r>
                      <a:r>
                        <a:rPr kumimoji="1" lang="ja-JP" altLang="en-US" sz="1100" b="1" baseline="0" dirty="0">
                          <a:solidFill>
                            <a:schemeClr val="tx1"/>
                          </a:solidFill>
                          <a:latin typeface="+mn-ea"/>
                          <a:ea typeface="+mn-ea"/>
                        </a:rPr>
                        <a:t>（参加者</a:t>
                      </a:r>
                      <a:r>
                        <a:rPr kumimoji="1" lang="en-US" altLang="ja-JP" sz="1100" b="1" baseline="0" dirty="0">
                          <a:solidFill>
                            <a:schemeClr val="tx1"/>
                          </a:solidFill>
                          <a:latin typeface="+mn-ea"/>
                          <a:ea typeface="+mn-ea"/>
                        </a:rPr>
                        <a:t>189</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■中小企業の抱える健康課題・ニーズに対応したオンラインセミナー「健康経営セミナー」を</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回開催、うち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回を「メンタルヘルス対策」をテーマに実施</a:t>
                      </a:r>
                      <a:r>
                        <a:rPr kumimoji="1" lang="en-US" altLang="ja-JP" sz="1100" b="1" baseline="0" dirty="0">
                          <a:solidFill>
                            <a:schemeClr val="tx1"/>
                          </a:solidFill>
                          <a:latin typeface="+mn-ea"/>
                          <a:ea typeface="+mn-ea"/>
                        </a:rPr>
                        <a:t>【8/3】</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■日々の健康づくりの実践に役立つ情報を配信するオンラインセミナー「健活おおさかセミナー」のうち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回を「こころの健康」をテーマに開催</a:t>
                      </a:r>
                      <a:r>
                        <a:rPr kumimoji="1" lang="en-US" altLang="ja-JP" sz="1100" b="1" baseline="0" dirty="0">
                          <a:solidFill>
                            <a:schemeClr val="tx1"/>
                          </a:solidFill>
                          <a:latin typeface="+mn-ea"/>
                          <a:ea typeface="+mn-ea"/>
                        </a:rPr>
                        <a:t>【3,781</a:t>
                      </a:r>
                      <a:r>
                        <a:rPr kumimoji="1" lang="ja-JP" altLang="en-US" sz="1100" b="1" baseline="0" dirty="0">
                          <a:solidFill>
                            <a:schemeClr val="tx1"/>
                          </a:solidFill>
                          <a:latin typeface="+mn-ea"/>
                          <a:ea typeface="+mn-ea"/>
                        </a:rPr>
                        <a:t>回視聴</a:t>
                      </a:r>
                      <a:r>
                        <a:rPr kumimoji="1" lang="en-US" altLang="ja-JP" sz="1100" b="1" baseline="0" dirty="0">
                          <a:solidFill>
                            <a:schemeClr val="tx1"/>
                          </a:solidFill>
                          <a:latin typeface="+mn-ea"/>
                          <a:ea typeface="+mn-ea"/>
                        </a:rPr>
                        <a:t>】</a:t>
                      </a:r>
                      <a:endParaRPr kumimoji="1" lang="ja-JP" altLang="en-US"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■大阪産業保健総合支援センターにおいて一般産業保健研修を計</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計</a:t>
                      </a:r>
                      <a:r>
                        <a:rPr kumimoji="1" lang="en-US" altLang="ja-JP" sz="1100" b="1" baseline="0" dirty="0">
                          <a:solidFill>
                            <a:schemeClr val="tx1"/>
                          </a:solidFill>
                          <a:latin typeface="+mn-ea"/>
                          <a:ea typeface="+mn-ea"/>
                        </a:rPr>
                        <a:t>55</a:t>
                      </a:r>
                      <a:r>
                        <a:rPr kumimoji="1" lang="ja-JP" altLang="en-US" sz="1100" b="1" baseline="0" dirty="0">
                          <a:solidFill>
                            <a:schemeClr val="tx1"/>
                          </a:solidFill>
                          <a:latin typeface="+mn-ea"/>
                          <a:ea typeface="+mn-ea"/>
                        </a:rPr>
                        <a:t>名参加</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地域におけるこころの健康づくり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■学校等との連携により研修会等を開催（大阪府立学校保健研究発表大会、大阪府小・中・高等学校保健主事合同研修会）</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a:t>
                      </a:r>
                      <a:r>
                        <a:rPr kumimoji="1" lang="en-US" altLang="ja-JP" sz="1100" b="1" baseline="0" dirty="0">
                          <a:solidFill>
                            <a:schemeClr val="tx1"/>
                          </a:solidFill>
                          <a:latin typeface="+mn-ea"/>
                          <a:ea typeface="+mn-ea"/>
                        </a:rPr>
                        <a:t>WEB</a:t>
                      </a:r>
                      <a:r>
                        <a:rPr kumimoji="1" lang="ja-JP" altLang="en-US" sz="1100" b="1" baseline="0" dirty="0">
                          <a:solidFill>
                            <a:schemeClr val="tx1"/>
                          </a:solidFill>
                          <a:latin typeface="+mn-ea"/>
                          <a:ea typeface="+mn-ea"/>
                        </a:rPr>
                        <a:t>講演会の開催やロビー展示等にてこころの健康の保持増進についての啓発を実施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■ホームページ「こころのオアシス」にリーフレット「うつ病ってなに？」を掲載し啓発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相談支援の実施</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■うつ病の正しい知識の習得と早期の受診促進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■職場のメンタルヘルス専門相談等、各種取組みのさらなる</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・周知を実施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■支援人材の資質向上を図る研修会を開催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■地域福祉・高齢者福祉交付金による財政支援を行うとともに、市町村地域福祉担当課長会議等を通じて先進事例の情報提供</a:t>
                      </a:r>
                      <a:r>
                        <a:rPr kumimoji="1" lang="ja-JP" altLang="en-US" sz="1100" b="1" strike="noStrike" baseline="0" dirty="0">
                          <a:solidFill>
                            <a:schemeClr val="tx1"/>
                          </a:solidFill>
                          <a:latin typeface="+mn-ea"/>
                          <a:ea typeface="+mn-ea"/>
                        </a:rPr>
                        <a:t>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■相談支援事業を実施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地域自殺対策強化運営費（</a:t>
                      </a:r>
                      <a:r>
                        <a:rPr kumimoji="1" lang="en-US" altLang="ja-JP" sz="1100" baseline="0" dirty="0">
                          <a:solidFill>
                            <a:schemeClr val="tx1"/>
                          </a:solidFill>
                          <a:latin typeface="+mn-ea"/>
                          <a:ea typeface="+mn-ea"/>
                        </a:rPr>
                        <a:t>2,626</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千円）、精神保健福祉関係運営費</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a:t>
                      </a:r>
                      <a:r>
                        <a:rPr kumimoji="1" lang="en-US" altLang="ja-JP" sz="1100" baseline="0" dirty="0">
                          <a:solidFill>
                            <a:schemeClr val="tx1"/>
                          </a:solidFill>
                          <a:latin typeface="+mn-ea"/>
                          <a:ea typeface="+mn-ea"/>
                        </a:rPr>
                        <a:t>2,089</a:t>
                      </a:r>
                      <a:r>
                        <a:rPr kumimoji="1" lang="ja-JP" altLang="en-US" sz="1100" baseline="0" dirty="0">
                          <a:solidFill>
                            <a:schemeClr val="tx1"/>
                          </a:solidFill>
                          <a:latin typeface="+mn-ea"/>
                          <a:ea typeface="+mn-ea"/>
                        </a:rPr>
                        <a:t>千円）、大阪府地域福祉・高齢者福祉交付金（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千円）、心の健康相談事業（</a:t>
                      </a:r>
                      <a:r>
                        <a:rPr kumimoji="1" lang="en-US" altLang="ja-JP" sz="1100" baseline="0" dirty="0">
                          <a:solidFill>
                            <a:schemeClr val="tx1"/>
                          </a:solidFill>
                          <a:latin typeface="+mn-ea"/>
                          <a:ea typeface="+mn-ea"/>
                        </a:rPr>
                        <a:t>2,232</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99498" y="181195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3566771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（１）けんしん</a:t>
            </a:r>
            <a:r>
              <a:rPr kumimoji="1" lang="ja-JP" altLang="en-US" b="1" dirty="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P.60-61</a:t>
            </a: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▽定期的に「けんしん（健診・がん検診）」を受診することにより、自らの健康状態を正しく把握し、疾患の早期発見につなげ</a:t>
            </a:r>
            <a:endParaRPr lang="en-US" altLang="ja-JP" sz="1200" b="1" dirty="0">
              <a:latin typeface="+mn-ea"/>
            </a:endParaRPr>
          </a:p>
          <a:p>
            <a:r>
              <a:rPr lang="ja-JP" altLang="en-US" sz="1200" b="1" dirty="0">
                <a:latin typeface="+mn-ea"/>
              </a:rPr>
              <a:t>　ます。</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13183" y="3613399"/>
          <a:ext cx="8898681" cy="1228036"/>
        </p:xfrm>
        <a:graphic>
          <a:graphicData uri="http://schemas.openxmlformats.org/drawingml/2006/table">
            <a:tbl>
              <a:tblPr firstRow="1" firstCol="1" bandRow="1">
                <a:tableStyleId>{5C22544A-7EE6-4342-B048-85BDC9FD1C3A}</a:tableStyleId>
              </a:tblPr>
              <a:tblGrid>
                <a:gridCol w="361735">
                  <a:extLst>
                    <a:ext uri="{9D8B030D-6E8A-4147-A177-3AD203B41FA5}">
                      <a16:colId xmlns:a16="http://schemas.microsoft.com/office/drawing/2014/main" val="20000"/>
                    </a:ext>
                  </a:extLst>
                </a:gridCol>
                <a:gridCol w="1591634">
                  <a:extLst>
                    <a:ext uri="{9D8B030D-6E8A-4147-A177-3AD203B41FA5}">
                      <a16:colId xmlns:a16="http://schemas.microsoft.com/office/drawing/2014/main" val="20001"/>
                    </a:ext>
                  </a:extLst>
                </a:gridCol>
                <a:gridCol w="2387451">
                  <a:extLst>
                    <a:ext uri="{9D8B030D-6E8A-4147-A177-3AD203B41FA5}">
                      <a16:colId xmlns:a16="http://schemas.microsoft.com/office/drawing/2014/main" val="954267069"/>
                    </a:ext>
                  </a:extLst>
                </a:gridCol>
                <a:gridCol w="2465265">
                  <a:extLst>
                    <a:ext uri="{9D8B030D-6E8A-4147-A177-3AD203B41FA5}">
                      <a16:colId xmlns:a16="http://schemas.microsoft.com/office/drawing/2014/main" val="20002"/>
                    </a:ext>
                  </a:extLst>
                </a:gridCol>
                <a:gridCol w="2092596">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45.6%</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29.9%,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53.1%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dirty="0">
                          <a:solidFill>
                            <a:schemeClr val="tx1"/>
                          </a:solidFill>
                          <a:effectLst/>
                          <a:latin typeface="+mn-ea"/>
                          <a:ea typeface="+mn-ea"/>
                        </a:rPr>
                        <a:t>[</a:t>
                      </a:r>
                      <a:r>
                        <a:rPr lang="ja-JP" altLang="en-US" sz="1100" b="1" dirty="0">
                          <a:solidFill>
                            <a:schemeClr val="tx1"/>
                          </a:solidFill>
                          <a:effectLst/>
                          <a:latin typeface="+mn-ea"/>
                          <a:ea typeface="+mn-ea"/>
                        </a:rPr>
                        <a:t>市町村国保</a:t>
                      </a:r>
                      <a:r>
                        <a:rPr lang="en-US" altLang="ja-JP" sz="1100" b="1" dirty="0">
                          <a:solidFill>
                            <a:schemeClr val="tx1"/>
                          </a:solidFill>
                          <a:effectLst/>
                          <a:latin typeface="+mn-ea"/>
                          <a:ea typeface="+mn-ea"/>
                        </a:rPr>
                        <a:t>29.2%, </a:t>
                      </a:r>
                      <a:r>
                        <a:rPr lang="ja-JP" altLang="en-US" sz="1100" b="1" dirty="0">
                          <a:solidFill>
                            <a:schemeClr val="tx1"/>
                          </a:solidFill>
                          <a:effectLst/>
                          <a:latin typeface="+mn-ea"/>
                          <a:ea typeface="+mn-ea"/>
                        </a:rPr>
                        <a:t>協会けんぽ</a:t>
                      </a:r>
                      <a:r>
                        <a:rPr lang="en-US" altLang="ja-JP" sz="1100" b="1" dirty="0">
                          <a:solidFill>
                            <a:schemeClr val="tx1"/>
                          </a:solidFill>
                          <a:effectLst/>
                          <a:latin typeface="+mn-ea"/>
                          <a:ea typeface="+mn-ea"/>
                        </a:rPr>
                        <a:t>42.9%]</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70%</a:t>
                      </a:r>
                      <a:r>
                        <a:rPr lang="ja-JP" altLang="en-US" sz="1200" b="1" dirty="0">
                          <a:solidFill>
                            <a:schemeClr val="tx1"/>
                          </a:solidFill>
                          <a:effectLst/>
                          <a:latin typeface="+mn-ea"/>
                          <a:ea typeface="+mn-ea"/>
                        </a:rPr>
                        <a:t>以上</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60%,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36.8%,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40.3%,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39.9%</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a:t>
                      </a:r>
                      <a:r>
                        <a:rPr kumimoji="1" lang="ja-JP" altLang="en-US" sz="1200" b="1" baseline="0" dirty="0" err="1">
                          <a:solidFill>
                            <a:schemeClr val="tx1"/>
                          </a:solidFill>
                          <a:latin typeface="+mn-ea"/>
                          <a:ea typeface="+mn-ea"/>
                        </a:rPr>
                        <a:t>けん</a:t>
                      </a:r>
                      <a:r>
                        <a:rPr kumimoji="1" lang="ja-JP" altLang="en-US" sz="1200" b="1" baseline="0" dirty="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83745" y="2243332"/>
            <a:ext cx="9072000" cy="1476000"/>
          </a:xfrm>
          <a:prstGeom prst="roundRect">
            <a:avLst>
              <a:gd name="adj" fmla="val 3204"/>
            </a:avLst>
          </a:prstGeom>
          <a:noFill/>
          <a:ln w="6350">
            <a:solidFill>
              <a:srgbClr val="00CC99"/>
            </a:solidFill>
          </a:ln>
        </p:spPr>
        <p:txBody>
          <a:bodyPr wrap="square" lIns="72000" tIns="61200" rIns="72000" bIns="54000" rtlCol="0" anchor="t">
            <a:noAutofit/>
          </a:bodyPr>
          <a:lstStyle/>
          <a:p>
            <a:r>
              <a:rPr lang="ja-JP" altLang="en-US" sz="1050" b="1" dirty="0">
                <a:latin typeface="游ゴシック" panose="020B0400000000000000" pitchFamily="50" charset="-128"/>
                <a:ea typeface="游ゴシック" panose="020B0400000000000000" pitchFamily="50" charset="-128"/>
              </a:rPr>
              <a:t>大阪府健康づくり推進条例</a:t>
            </a:r>
            <a:r>
              <a:rPr lang="ja-JP" altLang="en-US" sz="1050" dirty="0">
                <a:latin typeface="游ゴシック" panose="020B0400000000000000" pitchFamily="50" charset="-128"/>
                <a:ea typeface="游ゴシック" panose="020B0400000000000000" pitchFamily="50" charset="-128"/>
              </a:rPr>
              <a:t>（抄）</a:t>
            </a:r>
          </a:p>
        </p:txBody>
      </p:sp>
      <p:sp>
        <p:nvSpPr>
          <p:cNvPr id="5" name="テキスト ボックス 4"/>
          <p:cNvSpPr txBox="1"/>
          <p:nvPr/>
        </p:nvSpPr>
        <p:spPr>
          <a:xfrm>
            <a:off x="439020" y="2491876"/>
            <a:ext cx="4464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（府の責務）</a:t>
            </a:r>
          </a:p>
          <a:p>
            <a:r>
              <a:rPr lang="ja-JP" altLang="en-US" sz="1000" dirty="0">
                <a:latin typeface="游ゴシック" panose="020B0400000000000000" pitchFamily="50" charset="-128"/>
                <a:ea typeface="游ゴシック" panose="020B0400000000000000" pitchFamily="50" charset="-128"/>
              </a:rPr>
              <a:t>第四条　府は、前条に定める基本理念にのっとり、府が定め、及び作成する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健康増進法第八条第一項の計画、歯科口腔保健の推進に関する法律（平成</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二十三年法律第九十五号）第十三条第一項の基本的事項及び食育基本法</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（平成十七年法律第六十三号）第十七条第一項の計画において健康づくり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の推進に関する目標を設定し、健康づくりに関する施策の総合的な策定及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a:latin typeface="游ゴシック" panose="020B0400000000000000" pitchFamily="50" charset="-128"/>
                <a:ea typeface="游ゴシック" panose="020B0400000000000000" pitchFamily="50" charset="-128"/>
              </a:rPr>
              <a:t>び</a:t>
            </a:r>
            <a:r>
              <a:rPr lang="ja-JP" altLang="en-US" sz="1000" dirty="0">
                <a:latin typeface="游ゴシック" panose="020B0400000000000000" pitchFamily="50" charset="-128"/>
                <a:ea typeface="游ゴシック" panose="020B0400000000000000" pitchFamily="50" charset="-128"/>
              </a:rPr>
              <a:t>実施に努めるものとする。</a:t>
            </a:r>
          </a:p>
        </p:txBody>
      </p:sp>
      <p:sp>
        <p:nvSpPr>
          <p:cNvPr id="6" name="テキスト ボックス 5"/>
          <p:cNvSpPr txBox="1"/>
          <p:nvPr/>
        </p:nvSpPr>
        <p:spPr>
          <a:xfrm>
            <a:off x="5026500" y="2491876"/>
            <a:ext cx="4392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（年次報告等）</a:t>
            </a:r>
          </a:p>
          <a:p>
            <a:r>
              <a:rPr lang="ja-JP" altLang="en-US" sz="1000" dirty="0">
                <a:latin typeface="游ゴシック" panose="020B0400000000000000" pitchFamily="50" charset="-128"/>
                <a:ea typeface="游ゴシック" panose="020B0400000000000000" pitchFamily="50" charset="-128"/>
              </a:rPr>
              <a:t>第十九条　知事は、毎年、第四条第一項の</a:t>
            </a:r>
            <a:r>
              <a:rPr lang="ja-JP" altLang="en-US" sz="1000" b="1" u="sng" dirty="0">
                <a:latin typeface="游ゴシック" panose="020B0400000000000000" pitchFamily="50" charset="-128"/>
                <a:ea typeface="游ゴシック" panose="020B0400000000000000" pitchFamily="50" charset="-128"/>
              </a:rPr>
              <a:t>目標の達成状況及び施策の実施</a:t>
            </a:r>
            <a:endParaRPr lang="en-US" altLang="ja-JP" sz="1000" b="1" u="sng"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b="1" u="sng" dirty="0">
                <a:latin typeface="游ゴシック" panose="020B0400000000000000" pitchFamily="50" charset="-128"/>
                <a:ea typeface="游ゴシック" panose="020B0400000000000000" pitchFamily="50" charset="-128"/>
              </a:rPr>
              <a:t>状況について、報告書を作成し、及び公表する</a:t>
            </a:r>
            <a:r>
              <a:rPr lang="ja-JP" altLang="en-US" sz="1000" dirty="0">
                <a:latin typeface="游ゴシック" panose="020B0400000000000000" pitchFamily="50" charset="-128"/>
                <a:ea typeface="游ゴシック" panose="020B0400000000000000" pitchFamily="50" charset="-128"/>
              </a:rPr>
              <a:t>ものとする。</a:t>
            </a:r>
          </a:p>
          <a:p>
            <a:r>
              <a:rPr lang="ja-JP" altLang="en-US" sz="1000" dirty="0">
                <a:latin typeface="游ゴシック" panose="020B0400000000000000" pitchFamily="50" charset="-128"/>
                <a:ea typeface="游ゴシック" panose="020B0400000000000000" pitchFamily="50" charset="-128"/>
              </a:rPr>
              <a:t>２　知事は、前項の報告書の作成に当たっては、同項の目標の達成状況及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a:latin typeface="游ゴシック" panose="020B0400000000000000" pitchFamily="50" charset="-128"/>
                <a:ea typeface="游ゴシック" panose="020B0400000000000000" pitchFamily="50" charset="-128"/>
              </a:rPr>
              <a:t>び</a:t>
            </a:r>
            <a:r>
              <a:rPr lang="ja-JP" altLang="en-US" sz="1000" dirty="0">
                <a:latin typeface="游ゴシック" panose="020B0400000000000000" pitchFamily="50" charset="-128"/>
                <a:ea typeface="游ゴシック" panose="020B0400000000000000" pitchFamily="50" charset="-128"/>
              </a:rPr>
              <a:t>施策の実施状況について、大阪府食育推進計画評価審議会、大阪府地</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域職域連携推進協議会及び大阪府生涯歯科保健推進審議会の意見を聴く</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ものとする。</a:t>
            </a:r>
          </a:p>
        </p:txBody>
      </p:sp>
      <p:cxnSp>
        <p:nvCxnSpPr>
          <p:cNvPr id="9" name="直線コネクタ 8"/>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10214" y="32451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年次報告について</a:t>
            </a:r>
          </a:p>
        </p:txBody>
      </p:sp>
      <p:sp>
        <p:nvSpPr>
          <p:cNvPr id="12" name="テキスト ボックス 11"/>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平成</a:t>
            </a:r>
            <a:r>
              <a:rPr lang="en-US" altLang="ja-JP" sz="1200" dirty="0">
                <a:latin typeface="游ゴシック" panose="020B0400000000000000" pitchFamily="50" charset="-128"/>
                <a:ea typeface="游ゴシック" panose="020B0400000000000000" pitchFamily="50" charset="-128"/>
              </a:rPr>
              <a:t>30</a:t>
            </a:r>
            <a:r>
              <a:rPr lang="ja-JP" altLang="en-US" sz="1200" dirty="0">
                <a:latin typeface="游ゴシック" panose="020B0400000000000000" pitchFamily="50" charset="-128"/>
                <a:ea typeface="游ゴシック" panose="020B0400000000000000" pitchFamily="50" charset="-128"/>
              </a:rPr>
              <a:t>年</a:t>
            </a:r>
            <a:r>
              <a:rPr lang="en-US" altLang="ja-JP" sz="1200" dirty="0">
                <a:latin typeface="游ゴシック" panose="020B0400000000000000" pitchFamily="50" charset="-128"/>
                <a:ea typeface="游ゴシック" panose="020B0400000000000000" pitchFamily="50" charset="-128"/>
              </a:rPr>
              <a:t>10</a:t>
            </a:r>
            <a:r>
              <a:rPr lang="ja-JP" altLang="en-US" sz="1200" dirty="0">
                <a:latin typeface="游ゴシック" panose="020B0400000000000000" pitchFamily="50" charset="-128"/>
                <a:ea typeface="游ゴシック" panose="020B0400000000000000" pitchFamily="50" charset="-128"/>
              </a:rPr>
              <a:t>月に制定した「大阪府健康づくり推進条例」では、第</a:t>
            </a:r>
            <a:r>
              <a:rPr lang="en-US" altLang="ja-JP" sz="1200" dirty="0">
                <a:latin typeface="游ゴシック" panose="020B0400000000000000" pitchFamily="50" charset="-128"/>
                <a:ea typeface="游ゴシック" panose="020B0400000000000000" pitchFamily="50" charset="-128"/>
              </a:rPr>
              <a:t>4</a:t>
            </a:r>
            <a:r>
              <a:rPr lang="ja-JP" altLang="en-US" sz="1200" dirty="0">
                <a:latin typeface="游ゴシック" panose="020B0400000000000000" pitchFamily="50" charset="-128"/>
                <a:ea typeface="游ゴシック" panose="020B0400000000000000" pitchFamily="50" charset="-128"/>
              </a:rPr>
              <a:t>条において大阪府は健康増進法に係る計画、歯科口腔保健の推進に関する法律に係る計画（基本的事項）及び食育基本法に係る計画において、健康づくりの推進に関する目標を設定し、健康づくりに関する施策の策定及び実施に努めることが規定されています。</a:t>
            </a:r>
            <a:endParaRPr lang="en-US" altLang="ja-JP"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また、条例第</a:t>
            </a:r>
            <a:r>
              <a:rPr lang="en-US" altLang="ja-JP" sz="1200" dirty="0">
                <a:latin typeface="游ゴシック" panose="020B0400000000000000" pitchFamily="50" charset="-128"/>
                <a:ea typeface="游ゴシック" panose="020B0400000000000000" pitchFamily="50" charset="-128"/>
              </a:rPr>
              <a:t>19</a:t>
            </a:r>
            <a:r>
              <a:rPr lang="ja-JP" altLang="en-US" sz="1200" dirty="0">
                <a:latin typeface="游ゴシック" panose="020B0400000000000000" pitchFamily="50" charset="-128"/>
                <a:ea typeface="游ゴシック" panose="020B0400000000000000" pitchFamily="50" charset="-128"/>
              </a:rPr>
              <a:t>条</a:t>
            </a:r>
            <a:r>
              <a:rPr lang="ja-JP" altLang="en-US" sz="1200">
                <a:latin typeface="游ゴシック" panose="020B0400000000000000" pitchFamily="50" charset="-128"/>
                <a:ea typeface="游ゴシック" panose="020B0400000000000000" pitchFamily="50" charset="-128"/>
              </a:rPr>
              <a:t>では、設定</a:t>
            </a:r>
            <a:r>
              <a:rPr lang="ja-JP" altLang="en-US" sz="1200" dirty="0">
                <a:latin typeface="游ゴシック" panose="020B0400000000000000" pitchFamily="50" charset="-128"/>
                <a:ea typeface="游ゴシック" panose="020B0400000000000000" pitchFamily="50" charset="-128"/>
              </a:rPr>
              <a:t>した目標の達成状況及び策定した施策の実施状況について、大阪府地域職域連携推進協議会等の意見を聴いたうえで毎年、報告書を作成し公表するものとしています。</a:t>
            </a:r>
            <a:endParaRPr lang="en-US" altLang="ja-JP"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本報告書は、上記の規定に基づき、当該年度における大阪府の健康づくりの取組みについてとりまとめたものです。</a:t>
            </a:r>
          </a:p>
        </p:txBody>
      </p:sp>
      <p:sp>
        <p:nvSpPr>
          <p:cNvPr id="13" name="テキスト ボックス 12"/>
          <p:cNvSpPr txBox="1"/>
          <p:nvPr/>
        </p:nvSpPr>
        <p:spPr>
          <a:xfrm>
            <a:off x="593968" y="4475417"/>
            <a:ext cx="2808000" cy="972000"/>
          </a:xfrm>
          <a:prstGeom prst="roundRect">
            <a:avLst>
              <a:gd name="adj" fmla="val 8526"/>
            </a:avLst>
          </a:prstGeom>
          <a:gradFill flip="none" rotWithShape="1">
            <a:gsLst>
              <a:gs pos="0">
                <a:srgbClr val="DDFFEC"/>
              </a:gs>
              <a:gs pos="50000">
                <a:srgbClr val="89FFBE"/>
              </a:gs>
              <a:gs pos="100000">
                <a:srgbClr val="DDFFEC"/>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第３次大阪府健康増進計画 </a:t>
            </a:r>
            <a:r>
              <a:rPr lang="en-US" altLang="ja-JP" sz="1100" b="1" dirty="0">
                <a:latin typeface="游ゴシック" panose="020B0400000000000000" pitchFamily="50" charset="-128"/>
                <a:ea typeface="游ゴシック" panose="020B0400000000000000" pitchFamily="50" charset="-128"/>
              </a:rPr>
              <a:t>-</a:t>
            </a: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位置づけ：健康増進法第</a:t>
            </a:r>
            <a:r>
              <a:rPr lang="en-US" altLang="ja-JP" sz="1000" dirty="0">
                <a:latin typeface="游ゴシック" panose="020B0400000000000000" pitchFamily="50" charset="-128"/>
                <a:ea typeface="游ゴシック" panose="020B0400000000000000" pitchFamily="50" charset="-128"/>
              </a:rPr>
              <a:t>8</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都道府県計画</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審 議 会 ：大阪府地域職域連携推進協議会</a:t>
            </a:r>
          </a:p>
        </p:txBody>
      </p:sp>
      <p:sp>
        <p:nvSpPr>
          <p:cNvPr id="14" name="テキスト ボックス 13"/>
          <p:cNvSpPr txBox="1"/>
          <p:nvPr/>
        </p:nvSpPr>
        <p:spPr>
          <a:xfrm>
            <a:off x="3508556" y="4475417"/>
            <a:ext cx="2808000" cy="972000"/>
          </a:xfrm>
          <a:prstGeom prst="roundRect">
            <a:avLst>
              <a:gd name="adj" fmla="val 8526"/>
            </a:avLst>
          </a:prstGeom>
          <a:gradFill flip="none" rotWithShape="1">
            <a:gsLst>
              <a:gs pos="0">
                <a:srgbClr val="E1F2FF"/>
              </a:gs>
              <a:gs pos="50000">
                <a:srgbClr val="89CCFF"/>
              </a:gs>
              <a:gs pos="100000">
                <a:srgbClr val="E1F2FF"/>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第２次大阪府歯科口腔保健計画 </a:t>
            </a:r>
            <a:r>
              <a:rPr lang="en-US" altLang="ja-JP" sz="1100" b="1" dirty="0">
                <a:latin typeface="游ゴシック" panose="020B0400000000000000" pitchFamily="50" charset="-128"/>
                <a:ea typeface="游ゴシック" panose="020B0400000000000000" pitchFamily="50" charset="-128"/>
              </a:rPr>
              <a:t>-</a:t>
            </a:r>
            <a:endParaRPr lang="en-US" altLang="ja-JP" sz="1050" dirty="0">
              <a:latin typeface="游ゴシック" panose="020B0400000000000000" pitchFamily="50" charset="-128"/>
              <a:ea typeface="游ゴシック" panose="020B0400000000000000" pitchFamily="50" charset="-128"/>
            </a:endParaRP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位置づけ：歯科口腔保健の推進に関する法律</a:t>
            </a:r>
          </a:p>
          <a:p>
            <a:r>
              <a:rPr lang="ja-JP" altLang="en-US" sz="1000" dirty="0">
                <a:latin typeface="游ゴシック" panose="020B0400000000000000" pitchFamily="50" charset="-128"/>
                <a:ea typeface="游ゴシック" panose="020B0400000000000000" pitchFamily="50" charset="-128"/>
              </a:rPr>
              <a:t>　　　　　第</a:t>
            </a:r>
            <a:r>
              <a:rPr lang="en-US" altLang="ja-JP" sz="1000" dirty="0">
                <a:latin typeface="游ゴシック" panose="020B0400000000000000" pitchFamily="50" charset="-128"/>
                <a:ea typeface="游ゴシック" panose="020B0400000000000000" pitchFamily="50" charset="-128"/>
              </a:rPr>
              <a:t>13</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項に基づく都道府県計画</a:t>
            </a:r>
          </a:p>
          <a:p>
            <a:r>
              <a:rPr lang="ja-JP" altLang="en-US" sz="1000" dirty="0">
                <a:latin typeface="游ゴシック" panose="020B0400000000000000" pitchFamily="50" charset="-128"/>
                <a:ea typeface="游ゴシック" panose="020B0400000000000000" pitchFamily="50" charset="-128"/>
              </a:rPr>
              <a:t>審 議 会 ：大阪府生涯歯科保健推進審議会</a:t>
            </a:r>
          </a:p>
        </p:txBody>
      </p:sp>
      <p:sp>
        <p:nvSpPr>
          <p:cNvPr id="15" name="テキスト ボックス 14"/>
          <p:cNvSpPr txBox="1"/>
          <p:nvPr/>
        </p:nvSpPr>
        <p:spPr>
          <a:xfrm>
            <a:off x="6423144" y="4475417"/>
            <a:ext cx="2808000" cy="972000"/>
          </a:xfrm>
          <a:prstGeom prst="roundRect">
            <a:avLst>
              <a:gd name="adj" fmla="val 7508"/>
            </a:avLst>
          </a:prstGeom>
          <a:gradFill flip="none" rotWithShape="1">
            <a:gsLst>
              <a:gs pos="0">
                <a:srgbClr val="FFE7E7"/>
              </a:gs>
              <a:gs pos="50000">
                <a:srgbClr val="FFC5C5"/>
              </a:gs>
              <a:gs pos="100000">
                <a:srgbClr val="FFE7E7"/>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第３次大阪府食育推進計画 </a:t>
            </a:r>
            <a:r>
              <a:rPr lang="en-US" altLang="ja-JP" sz="1100" b="1" dirty="0">
                <a:latin typeface="游ゴシック" panose="020B0400000000000000" pitchFamily="50" charset="-128"/>
                <a:ea typeface="游ゴシック" panose="020B0400000000000000" pitchFamily="50" charset="-128"/>
              </a:rPr>
              <a:t>-</a:t>
            </a: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位置づけ：食育基本法第</a:t>
            </a:r>
            <a:r>
              <a:rPr lang="en-US" altLang="ja-JP" sz="1000" dirty="0">
                <a:latin typeface="游ゴシック" panose="020B0400000000000000" pitchFamily="50" charset="-128"/>
                <a:ea typeface="游ゴシック" panose="020B0400000000000000" pitchFamily="50" charset="-128"/>
              </a:rPr>
              <a:t>17</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a:t>
            </a:r>
          </a:p>
          <a:p>
            <a:r>
              <a:rPr lang="ja-JP" altLang="en-US" sz="1000" dirty="0">
                <a:latin typeface="游ゴシック" panose="020B0400000000000000" pitchFamily="50" charset="-128"/>
                <a:ea typeface="游ゴシック" panose="020B0400000000000000" pitchFamily="50" charset="-128"/>
              </a:rPr>
              <a:t>　　　　　都道府県計画</a:t>
            </a:r>
          </a:p>
          <a:p>
            <a:r>
              <a:rPr lang="ja-JP" altLang="en-US" sz="1000" dirty="0">
                <a:latin typeface="游ゴシック" panose="020B0400000000000000" pitchFamily="50" charset="-128"/>
                <a:ea typeface="游ゴシック" panose="020B0400000000000000" pitchFamily="50" charset="-128"/>
              </a:rPr>
              <a:t>審 議 会 ：大阪府食育推進計画評価審議会</a:t>
            </a:r>
          </a:p>
        </p:txBody>
      </p:sp>
      <p:sp>
        <p:nvSpPr>
          <p:cNvPr id="17" name="テキスト ボックス 16"/>
          <p:cNvSpPr txBox="1"/>
          <p:nvPr/>
        </p:nvSpPr>
        <p:spPr>
          <a:xfrm>
            <a:off x="2750067" y="6273508"/>
            <a:ext cx="4320000" cy="288000"/>
          </a:xfrm>
          <a:prstGeom prst="roundRect">
            <a:avLst>
              <a:gd name="adj" fmla="val 50000"/>
            </a:avLst>
          </a:prstGeom>
          <a:noFill/>
          <a:ln w="25400" cmpd="dbl">
            <a:solidFill>
              <a:srgbClr val="00CC99"/>
            </a:solidFill>
          </a:ln>
        </p:spPr>
        <p:txBody>
          <a:bodyPr wrap="square" lIns="36000" tIns="36000" rIns="36000" bIns="36000" rtlCol="0" anchor="ctr">
            <a:noAutofit/>
          </a:bodyPr>
          <a:lstStyle/>
          <a:p>
            <a:pPr algn="ctr"/>
            <a:r>
              <a:rPr lang="ja-JP" altLang="en-US" sz="1100" b="1" dirty="0">
                <a:latin typeface="游ゴシック" panose="020B0400000000000000" pitchFamily="50" charset="-128"/>
                <a:ea typeface="游ゴシック" panose="020B0400000000000000" pitchFamily="50" charset="-128"/>
              </a:rPr>
              <a:t>大阪府健康づくり推進条例第</a:t>
            </a:r>
            <a:r>
              <a:rPr lang="en-US" altLang="ja-JP" sz="1100" b="1" dirty="0">
                <a:latin typeface="游ゴシック" panose="020B0400000000000000" pitchFamily="50" charset="-128"/>
                <a:ea typeface="游ゴシック" panose="020B0400000000000000" pitchFamily="50" charset="-128"/>
              </a:rPr>
              <a:t>19</a:t>
            </a:r>
            <a:r>
              <a:rPr lang="ja-JP" altLang="en-US" sz="1100" b="1" dirty="0">
                <a:latin typeface="游ゴシック" panose="020B0400000000000000" pitchFamily="50" charset="-128"/>
                <a:ea typeface="游ゴシック" panose="020B0400000000000000" pitchFamily="50" charset="-128"/>
              </a:rPr>
              <a:t>条に基づく年次報告（本報告書）</a:t>
            </a:r>
            <a:endParaRPr lang="ja-JP" altLang="en-US" sz="11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874850"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健康づくりに関する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p>
        </p:txBody>
      </p:sp>
      <p:sp>
        <p:nvSpPr>
          <p:cNvPr id="22" name="テキスト ボックス 21"/>
          <p:cNvSpPr txBox="1"/>
          <p:nvPr/>
        </p:nvSpPr>
        <p:spPr>
          <a:xfrm>
            <a:off x="3790546"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歯科口腔保健に関する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p>
        </p:txBody>
      </p:sp>
      <p:sp>
        <p:nvSpPr>
          <p:cNvPr id="23" name="テキスト ボックス 22"/>
          <p:cNvSpPr txBox="1"/>
          <p:nvPr/>
        </p:nvSpPr>
        <p:spPr>
          <a:xfrm>
            <a:off x="6705134"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食育に関する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endParaRPr lang="en-US" altLang="ja-JP" sz="1000" dirty="0">
              <a:latin typeface="游ゴシック" panose="020B0400000000000000" pitchFamily="50" charset="-128"/>
              <a:ea typeface="游ゴシック" panose="020B0400000000000000" pitchFamily="50" charset="-128"/>
            </a:endParaRPr>
          </a:p>
        </p:txBody>
      </p:sp>
      <p:sp>
        <p:nvSpPr>
          <p:cNvPr id="24" name="下矢印 23"/>
          <p:cNvSpPr/>
          <p:nvPr/>
        </p:nvSpPr>
        <p:spPr>
          <a:xfrm>
            <a:off x="1560979"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5" name="下矢印 24"/>
          <p:cNvSpPr/>
          <p:nvPr/>
        </p:nvSpPr>
        <p:spPr>
          <a:xfrm>
            <a:off x="4482723"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6" name="下矢印 25"/>
          <p:cNvSpPr/>
          <p:nvPr/>
        </p:nvSpPr>
        <p:spPr>
          <a:xfrm>
            <a:off x="7395332"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 name="曲折矢印 2"/>
          <p:cNvSpPr/>
          <p:nvPr/>
        </p:nvSpPr>
        <p:spPr>
          <a:xfrm rot="10800000">
            <a:off x="7096849" y="6079234"/>
            <a:ext cx="720000" cy="432000"/>
          </a:xfrm>
          <a:prstGeom prst="bentArrow">
            <a:avLst>
              <a:gd name="adj1" fmla="val 19120"/>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7" name="曲折矢印 26"/>
          <p:cNvSpPr/>
          <p:nvPr/>
        </p:nvSpPr>
        <p:spPr>
          <a:xfrm rot="10800000" flipH="1">
            <a:off x="2010499" y="6079234"/>
            <a:ext cx="720000" cy="432000"/>
          </a:xfrm>
          <a:prstGeom prst="bentArrow">
            <a:avLst>
              <a:gd name="adj1" fmla="val 20223"/>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9" name="下矢印 28"/>
          <p:cNvSpPr/>
          <p:nvPr/>
        </p:nvSpPr>
        <p:spPr>
          <a:xfrm flipH="1">
            <a:off x="4763115" y="6079234"/>
            <a:ext cx="288000" cy="180000"/>
          </a:xfrm>
          <a:prstGeom prst="downArrow">
            <a:avLst>
              <a:gd name="adj1" fmla="val 30156"/>
              <a:gd name="adj2" fmla="val 5000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8" name="テキスト ボックス 27"/>
          <p:cNvSpPr txBox="1"/>
          <p:nvPr/>
        </p:nvSpPr>
        <p:spPr>
          <a:xfrm>
            <a:off x="265198" y="3879585"/>
            <a:ext cx="9360000" cy="504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本報告書の掲載内容は、３つの計画のそれぞれの審議会において審議・承認された、健康づくりに関する目標の達成状況及び施策の実施状況（令和４年度 </a:t>
            </a:r>
            <a:r>
              <a:rPr lang="en-US" altLang="ja-JP" sz="1200" dirty="0">
                <a:latin typeface="游ゴシック" panose="020B0400000000000000" pitchFamily="50" charset="-128"/>
                <a:ea typeface="游ゴシック" panose="020B0400000000000000" pitchFamily="50" charset="-128"/>
              </a:rPr>
              <a:t>PDCA</a:t>
            </a:r>
            <a:r>
              <a:rPr lang="ja-JP" altLang="en-US" sz="1200" dirty="0">
                <a:latin typeface="游ゴシック" panose="020B0400000000000000" pitchFamily="50" charset="-128"/>
                <a:ea typeface="游ゴシック" panose="020B0400000000000000" pitchFamily="50" charset="-128"/>
              </a:rPr>
              <a:t>進捗管理票）で構成されています。</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a:t>
            </a:fld>
            <a:endParaRPr kumimoji="1" lang="ja-JP" altLang="en-US"/>
          </a:p>
        </p:txBody>
      </p:sp>
      <p:sp>
        <p:nvSpPr>
          <p:cNvPr id="31" name="テキスト ボックス 3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pic>
        <p:nvPicPr>
          <p:cNvPr id="30" name="図 29"/>
          <p:cNvPicPr>
            <a:picLocks noChangeAspect="1"/>
          </p:cNvPicPr>
          <p:nvPr/>
        </p:nvPicPr>
        <p:blipFill>
          <a:blip r:embed="rId2"/>
          <a:stretch>
            <a:fillRect/>
          </a:stretch>
        </p:blipFill>
        <p:spPr>
          <a:xfrm>
            <a:off x="8582603" y="358877"/>
            <a:ext cx="1100769" cy="360000"/>
          </a:xfrm>
          <a:prstGeom prst="rect">
            <a:avLst/>
          </a:prstGeom>
        </p:spPr>
      </p:pic>
    </p:spTree>
    <p:extLst>
      <p:ext uri="{BB962C8B-B14F-4D97-AF65-F5344CB8AC3E}">
        <p14:creationId xmlns:p14="http://schemas.microsoft.com/office/powerpoint/2010/main" val="586043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47463464"/>
              </p:ext>
            </p:extLst>
          </p:nvPr>
        </p:nvGraphicFramePr>
        <p:xfrm>
          <a:off x="477311" y="434454"/>
          <a:ext cx="8928000" cy="519816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受診率向上に向けた市町村支援</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■府民の主体的な健康意識の向上と実践を促す健康アプリ「アスマイル」を全市町村において展開、けんしん受診等に応じて電子マネー等と交換できるポイントを付与</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■「がん検診の精度管理センター事業」を通じて、</a:t>
                      </a:r>
                      <a:r>
                        <a:rPr kumimoji="1" lang="ja-JP" altLang="en-US" sz="1100" b="1" strike="noStrike" baseline="0" dirty="0">
                          <a:solidFill>
                            <a:schemeClr val="tx1"/>
                          </a:solidFill>
                          <a:latin typeface="+mn-ea"/>
                          <a:ea typeface="+mn-ea"/>
                        </a:rPr>
                        <a:t>市町村向けに研修会を開催したほか、各市町村の状況に応じた</a:t>
                      </a:r>
                      <a:r>
                        <a:rPr kumimoji="1" lang="ja-JP" altLang="en-US" sz="1100" b="1" baseline="0" dirty="0">
                          <a:solidFill>
                            <a:schemeClr val="tx1"/>
                          </a:solidFill>
                          <a:latin typeface="+mn-ea"/>
                          <a:ea typeface="+mn-ea"/>
                        </a:rPr>
                        <a:t>啓発資材作成・提供や個別受診勧奨実施に向けた助言等による支援を実施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■医師会と連携し、かかりつけ医による特定健診受診勧奨の推進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strike="noStrike"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strike="no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医療保険者と連携し、特定健診・レセプトデータを収集分析するとともに、保健事業担当者説明会においてデータの読み解きポイントを解説。加えて、市町村単位でのより詳細な分析のために、特定健診情報等を格納する</a:t>
                      </a:r>
                      <a:r>
                        <a:rPr kumimoji="1" lang="en-US" altLang="ja-JP" sz="1100" b="1" baseline="0" dirty="0">
                          <a:solidFill>
                            <a:schemeClr val="tx1"/>
                          </a:solidFill>
                          <a:latin typeface="+mn-ea"/>
                          <a:ea typeface="+mn-ea"/>
                        </a:rPr>
                        <a:t>NDB</a:t>
                      </a:r>
                      <a:r>
                        <a:rPr kumimoji="1" lang="ja-JP" altLang="en-US" sz="1100" b="1" baseline="0" dirty="0">
                          <a:solidFill>
                            <a:schemeClr val="tx1"/>
                          </a:solidFill>
                          <a:latin typeface="+mn-ea"/>
                          <a:ea typeface="+mn-ea"/>
                        </a:rPr>
                        <a:t>データ（特別抽出）も分析</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職域等における受診促進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■がん検診の受診率向上を目的に経営者向けチラシや健康担当者向けハンドブック、動画を活用した周知、啓発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■保険者協議会において、特定健診受診率向上につながる研修を実施</a:t>
                      </a:r>
                      <a:endParaRPr kumimoji="1" lang="en-US" altLang="ja-JP" sz="1100" b="1" strike="sngStrik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■民間企業等（生保会社等）との連携により、がん検診受診推進員を活用したがん検診の普及</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連携企業</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社</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■府として、がん対策推進企業アクションの推進パートナー企業に登録</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i="0" u="sng" baseline="0" dirty="0">
                          <a:solidFill>
                            <a:schemeClr val="tx1"/>
                          </a:solidFill>
                          <a:latin typeface="+mn-ea"/>
                          <a:ea typeface="+mn-ea"/>
                        </a:rPr>
                        <a:t>医療保険者等における受診促進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■がん検診と特定健診の同時受診等、身近に受診できる機会を創出</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実施市町村数</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市町</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■保険者・市町村と連携し、被扶養者に大腸がん検診キットを送付し、集団での特定健診と大腸がん検診を同時実施</a:t>
                      </a:r>
                      <a:r>
                        <a:rPr kumimoji="1" lang="en-US" altLang="ja-JP" sz="1100" b="1" baseline="0" dirty="0">
                          <a:solidFill>
                            <a:schemeClr val="tx1"/>
                          </a:solidFill>
                          <a:latin typeface="+mn-ea"/>
                          <a:ea typeface="+mn-ea"/>
                        </a:rPr>
                        <a:t>【51</a:t>
                      </a:r>
                      <a:r>
                        <a:rPr kumimoji="1" lang="ja-JP" altLang="en-US" sz="1100" b="1" baseline="0" dirty="0">
                          <a:solidFill>
                            <a:schemeClr val="tx1"/>
                          </a:solidFill>
                          <a:latin typeface="+mn-ea"/>
                          <a:ea typeface="+mn-ea"/>
                        </a:rPr>
                        <a:t>名受診</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■日々の健康づくりの実践に役立つ情報を配信するオンラインセミナー「健活おおさかセミナー」のうち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回を「がん予防」をテーマに開催</a:t>
                      </a:r>
                      <a:r>
                        <a:rPr kumimoji="1" lang="en-US" altLang="ja-JP" sz="1100" b="1" baseline="0" dirty="0">
                          <a:solidFill>
                            <a:schemeClr val="tx1"/>
                          </a:solidFill>
                          <a:latin typeface="+mn-ea"/>
                          <a:ea typeface="+mn-ea"/>
                        </a:rPr>
                        <a:t>【3,602</a:t>
                      </a:r>
                      <a:r>
                        <a:rPr kumimoji="1" lang="ja-JP" altLang="en-US" sz="1100" b="1" baseline="0" dirty="0">
                          <a:solidFill>
                            <a:schemeClr val="tx1"/>
                          </a:solidFill>
                          <a:latin typeface="+mn-ea"/>
                          <a:ea typeface="+mn-ea"/>
                        </a:rPr>
                        <a:t>回視聴</a:t>
                      </a:r>
                      <a:r>
                        <a:rPr kumimoji="1" lang="en-US" altLang="ja-JP" sz="1100" b="1" baseline="0" dirty="0">
                          <a:solidFill>
                            <a:schemeClr val="tx1"/>
                          </a:solidFill>
                          <a:latin typeface="+mn-ea"/>
                          <a:ea typeface="+mn-ea"/>
                        </a:rPr>
                        <a:t>】</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3124962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050932065"/>
              </p:ext>
            </p:extLst>
          </p:nvPr>
        </p:nvGraphicFramePr>
        <p:xfrm>
          <a:off x="477311" y="434454"/>
          <a:ext cx="8928000" cy="38534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729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■全国と比較して低位にある「けんしん受診率」の向上　</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■民間企業等との連携による職域等におけるがん検診の受診促進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70</a:t>
                      </a:r>
                      <a:r>
                        <a:rPr kumimoji="1" lang="ja-JP" altLang="en-US" sz="1100" b="1" baseline="0" dirty="0">
                          <a:solidFill>
                            <a:schemeClr val="tx1"/>
                          </a:solidFill>
                          <a:latin typeface="+mn-ea"/>
                          <a:ea typeface="+mn-ea"/>
                        </a:rPr>
                        <a:t>万人達成（令和</a:t>
                      </a:r>
                      <a:r>
                        <a:rPr kumimoji="1" lang="en-US" altLang="ja-JP" sz="1100" b="1" baseline="0" dirty="0">
                          <a:solidFill>
                            <a:schemeClr val="tx1"/>
                          </a:solidFill>
                          <a:latin typeface="+mn-ea"/>
                          <a:ea typeface="+mn-ea"/>
                        </a:rPr>
                        <a:t>7</a:t>
                      </a:r>
                      <a:r>
                        <a:rPr kumimoji="1" lang="ja-JP" altLang="en-US" sz="1100" b="1" baseline="0" dirty="0">
                          <a:solidFill>
                            <a:schemeClr val="tx1"/>
                          </a:solidFill>
                          <a:latin typeface="+mn-ea"/>
                          <a:ea typeface="+mn-ea"/>
                        </a:rPr>
                        <a:t>年度末）に向けたより魅力的なコンテンツを提供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■保健事業担当者説明会において、保健事業担当者のデータ分析、読み解き能力の向上をめざす</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■動画等啓発資材を活用した職域のがん検診普及啓発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■中小企業に健康経営セミナー等を通じた啓発の実施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■民間企業等と連携したがん検診受診推進員養成のほか、大学生・社会人向けセミナーを開催して検診の必要性を周知</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■大学と連携し、女子大学生を対象に、子宮頸がん検診の受診を促すとともに、がん検診の重要性について理解してもらう啓発を実施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■保険者・市町村と連携し、被扶養者向けがん検診受診促進事業の展開</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がん検診普及事業（</a:t>
                      </a:r>
                      <a:r>
                        <a:rPr kumimoji="1" lang="en-US" altLang="ja-JP" sz="1100" baseline="0" dirty="0">
                          <a:solidFill>
                            <a:schemeClr val="tx1"/>
                          </a:solidFill>
                          <a:latin typeface="+mn-ea"/>
                          <a:ea typeface="+mn-ea"/>
                        </a:rPr>
                        <a:t>1,504</a:t>
                      </a:r>
                      <a:r>
                        <a:rPr kumimoji="1" lang="ja-JP" altLang="en-US" sz="1100" baseline="0" dirty="0">
                          <a:solidFill>
                            <a:schemeClr val="tx1"/>
                          </a:solidFill>
                          <a:latin typeface="+mn-ea"/>
                          <a:ea typeface="+mn-ea"/>
                        </a:rPr>
                        <a:t>千円）、がん検診精度管理委託事業（</a:t>
                      </a:r>
                      <a:r>
                        <a:rPr kumimoji="1" lang="en-US" altLang="ja-JP" sz="1100" baseline="0" dirty="0">
                          <a:solidFill>
                            <a:schemeClr val="tx1"/>
                          </a:solidFill>
                          <a:latin typeface="+mn-ea"/>
                          <a:ea typeface="+mn-ea"/>
                        </a:rPr>
                        <a:t>57,354</a:t>
                      </a:r>
                      <a:r>
                        <a:rPr kumimoji="1" lang="ja-JP" altLang="en-US" sz="1100" baseline="0" dirty="0">
                          <a:solidFill>
                            <a:schemeClr val="tx1"/>
                          </a:solidFill>
                          <a:latin typeface="+mn-ea"/>
                          <a:ea typeface="+mn-ea"/>
                        </a:rPr>
                        <a:t>千円）、組織型検診体制推進事業（</a:t>
                      </a:r>
                      <a:r>
                        <a:rPr kumimoji="1" lang="en-US" altLang="ja-JP" sz="1100" baseline="0" dirty="0">
                          <a:solidFill>
                            <a:schemeClr val="tx1"/>
                          </a:solidFill>
                          <a:latin typeface="+mn-ea"/>
                          <a:ea typeface="+mn-ea"/>
                        </a:rPr>
                        <a:t>10,951</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がん検診受診促進事業（</a:t>
                      </a:r>
                      <a:r>
                        <a:rPr kumimoji="1" lang="en-US" altLang="ja-JP" sz="1100" baseline="0" dirty="0">
                          <a:solidFill>
                            <a:schemeClr val="tx1"/>
                          </a:solidFill>
                          <a:latin typeface="+mn-ea"/>
                          <a:ea typeface="+mn-ea"/>
                        </a:rPr>
                        <a:t>5,700</a:t>
                      </a:r>
                      <a:r>
                        <a:rPr kumimoji="1" lang="ja-JP" altLang="en-US" sz="1100" baseline="0" dirty="0">
                          <a:solidFill>
                            <a:schemeClr val="tx1"/>
                          </a:solidFill>
                          <a:latin typeface="+mn-ea"/>
                          <a:ea typeface="+mn-ea"/>
                        </a:rPr>
                        <a:t>千円）、大阪府健康づくり支援プラットフォーム整備等事業（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国保ヘルスアップ支援事業［市町村保健事業への介入支援事業（</a:t>
                      </a:r>
                      <a:r>
                        <a:rPr kumimoji="1" lang="en-US" altLang="ja-JP" sz="1100" baseline="0" dirty="0">
                          <a:solidFill>
                            <a:schemeClr val="tx1"/>
                          </a:solidFill>
                          <a:latin typeface="+mn-ea"/>
                          <a:ea typeface="+mn-ea"/>
                        </a:rPr>
                        <a:t>9,152</a:t>
                      </a:r>
                      <a:r>
                        <a:rPr kumimoji="1" lang="ja-JP" altLang="en-US" sz="1100" baseline="0" dirty="0">
                          <a:solidFill>
                            <a:schemeClr val="tx1"/>
                          </a:solidFill>
                          <a:latin typeface="+mn-ea"/>
                          <a:ea typeface="+mn-ea"/>
                        </a:rPr>
                        <a:t>千円）、保健事業の促進・充実を図るための人材の確保・育成事業（</a:t>
                      </a:r>
                      <a:r>
                        <a:rPr kumimoji="1" lang="en-US" altLang="ja-JP" sz="1100" baseline="0" dirty="0">
                          <a:solidFill>
                            <a:schemeClr val="tx1"/>
                          </a:solidFill>
                          <a:latin typeface="+mn-ea"/>
                          <a:ea typeface="+mn-ea"/>
                        </a:rPr>
                        <a:t>12,347</a:t>
                      </a:r>
                      <a:r>
                        <a:rPr kumimoji="1" lang="ja-JP" altLang="en-US" sz="1100" baseline="0" dirty="0">
                          <a:solidFill>
                            <a:schemeClr val="tx1"/>
                          </a:solidFill>
                          <a:latin typeface="+mn-ea"/>
                          <a:ea typeface="+mn-ea"/>
                        </a:rPr>
                        <a:t>千円）</a:t>
                      </a:r>
                      <a:r>
                        <a:rPr kumimoji="1" lang="en-US" altLang="ja-JP" sz="1100" baseline="0" dirty="0">
                          <a:solidFill>
                            <a:schemeClr val="tx1"/>
                          </a:solidFill>
                          <a:latin typeface="+mn-ea"/>
                          <a:ea typeface="+mn-ea"/>
                        </a:rPr>
                        <a:t>]</a:t>
                      </a:r>
                      <a:r>
                        <a:rPr kumimoji="1" lang="ja-JP" altLang="en-US" sz="1100" baseline="0" dirty="0">
                          <a:solidFill>
                            <a:schemeClr val="tx1"/>
                          </a:solidFill>
                          <a:latin typeface="+mn-ea"/>
                          <a:ea typeface="+mn-ea"/>
                        </a:rPr>
                        <a:t>、地域と医師会との連携強化事業（</a:t>
                      </a:r>
                      <a:r>
                        <a:rPr kumimoji="1" lang="en-US" altLang="ja-JP" sz="1100" baseline="0" dirty="0">
                          <a:solidFill>
                            <a:schemeClr val="tx1"/>
                          </a:solidFill>
                          <a:latin typeface="+mn-ea"/>
                          <a:ea typeface="+mn-ea"/>
                        </a:rPr>
                        <a:t>12,000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a:p>
        </p:txBody>
      </p:sp>
    </p:spTree>
    <p:extLst>
      <p:ext uri="{BB962C8B-B14F-4D97-AF65-F5344CB8AC3E}">
        <p14:creationId xmlns:p14="http://schemas.microsoft.com/office/powerpoint/2010/main" val="3426253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P.62-63</a:t>
            </a: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▽けんしんの結果、疾患（高血圧・メタボリックシンドローム・糖尿病・脂質異常症等）が見つかった場合、速やかに医療機関</a:t>
            </a:r>
            <a:endParaRPr lang="en-US" altLang="ja-JP" sz="1200" b="1" dirty="0">
              <a:latin typeface="+mn-ea"/>
            </a:endParaRPr>
          </a:p>
          <a:p>
            <a:r>
              <a:rPr lang="ja-JP" altLang="en-US" sz="1200" b="1" dirty="0">
                <a:latin typeface="+mn-ea"/>
              </a:rPr>
              <a:t>　を受診するとともに、疾患に応じて継続的な治療を受けます。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585676"/>
          <a:ext cx="8820000" cy="12492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38.0%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36.0%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78.2%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36.3%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34.2%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66.8%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減少</a:t>
                      </a:r>
                      <a:endParaRPr lang="en-US" altLang="ja-JP" sz="11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mn-ea"/>
                          <a:cs typeface="HG丸ｺﾞｼｯｸM-PRO"/>
                        </a:rPr>
                        <a:t>22.1%</a:t>
                      </a:r>
                      <a:r>
                        <a:rPr lang="ja-JP" altLang="en-US" sz="1200" b="1" dirty="0">
                          <a:solidFill>
                            <a:schemeClr val="tx1"/>
                          </a:solidFill>
                          <a:effectLst/>
                          <a:latin typeface="游ゴシック" panose="020B0400000000000000" pitchFamily="50" charset="-128"/>
                          <a:ea typeface="+mn-ea"/>
                          <a:cs typeface="HG丸ｺﾞｼｯｸM-PRO"/>
                        </a:rPr>
                        <a:t>（</a:t>
                      </a:r>
                      <a:r>
                        <a:rPr lang="en-US" altLang="ja-JP" sz="1200" b="1" dirty="0">
                          <a:solidFill>
                            <a:schemeClr val="tx1"/>
                          </a:solidFill>
                          <a:effectLst/>
                          <a:latin typeface="+mn-ea"/>
                          <a:ea typeface="+mn-ea"/>
                        </a:rPr>
                        <a:t>R3</a:t>
                      </a:r>
                      <a:r>
                        <a:rPr lang="ja-JP" altLang="en-US" sz="1200" b="1" dirty="0">
                          <a:solidFill>
                            <a:schemeClr val="tx1"/>
                          </a:solidFill>
                          <a:effectLst/>
                          <a:latin typeface="游ゴシック" panose="020B0400000000000000" pitchFamily="50" charset="-128"/>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32</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931509471"/>
              </p:ext>
            </p:extLst>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特定保健指導の促進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学と連携して、職域での特定保健指導に関する調査と要因分析を行い、特定保健指導実施率向上に向けた効果的な手法を検討するとともに、行動変容を促すための資材を開発し特定の保険者でのモデル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strike="sngStrike"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未治療者や治療中断者に対する医療機関への受診勧奨の促進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■治療中断者等、受診勧奨の対象者の抽出方法等について、国保連合会と連携し、助言及び支援</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医療データを活用した受診促進策の推進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strike="noStrike"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糖尿病の重症化予防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■専門医等のアドバイザーとともに、糖尿病性腎症重症化予防事業の実施に課題を抱える市町村を支援。市町村と地区医師会、専門医と連携強化した受診勧奨体制を構築</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早期治療・重症化予防に係る普及啓発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strike="sngStrik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33</a:t>
            </a:fld>
            <a:endParaRPr kumimoji="1" lang="ja-JP" altLang="en-US"/>
          </a:p>
        </p:txBody>
      </p:sp>
    </p:spTree>
    <p:extLst>
      <p:ext uri="{BB962C8B-B14F-4D97-AF65-F5344CB8AC3E}">
        <p14:creationId xmlns:p14="http://schemas.microsoft.com/office/powerpoint/2010/main" val="2304520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085618588"/>
              </p:ext>
            </p:extLst>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■特定保健指導の実施率向上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■保険者別にみると、被用者保険における被扶養者の特定保健指導実施率が特に低い</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■未治療者、治療中断者の減少　　　　　　　　　　　　■医師会との連携による受診勧奨体制の構築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KDB</a:t>
                      </a:r>
                      <a:r>
                        <a:rPr kumimoji="1" lang="ja-JP" altLang="en-US" sz="1100" b="1" baseline="0" dirty="0">
                          <a:solidFill>
                            <a:schemeClr val="tx1"/>
                          </a:solidFill>
                          <a:latin typeface="+mn-ea"/>
                          <a:ea typeface="+mn-ea"/>
                        </a:rPr>
                        <a:t>等を活用した保健事業の推進　　　　　　　　　   ■医療保険者における糖尿病重症化予防事業の質の向上</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■モデル事業の効果検証を行うとともに、開発資材を府内保険者へ展開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■職域における被用者保険の被扶養者対象アンケート調査結果をふまえ、特定保健指導実施率向上に向けた効果的な手法をモデル実施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■市町村におけるデータヘルスの推進を図りデータ活用研修会等を開催するとともに、市町村保健事業介入支援事業、糖尿病性腎症重症化予防アドバイザー事業を実施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■事業主が健診結果に基づいた医療機関の受診の重要性を理解し、従業員に対して適切に対応できるよう啓発動画を作成し、府内事業所へ配布</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国保ヘルスアップ支援事業［保健事業の促進・充実を図るための人材の確保・育成事業（</a:t>
                      </a:r>
                      <a:r>
                        <a:rPr kumimoji="1" lang="en-US" altLang="ja-JP" sz="1100" baseline="0" dirty="0">
                          <a:solidFill>
                            <a:schemeClr val="tx1"/>
                          </a:solidFill>
                          <a:latin typeface="+mn-ea"/>
                          <a:ea typeface="+mn-ea"/>
                        </a:rPr>
                        <a:t>12,347</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市町村保健事業への介入支援事業（</a:t>
                      </a:r>
                      <a:r>
                        <a:rPr kumimoji="1" lang="en-US" altLang="ja-JP" sz="1100" baseline="0" dirty="0">
                          <a:solidFill>
                            <a:schemeClr val="tx1"/>
                          </a:solidFill>
                          <a:latin typeface="+mn-ea"/>
                          <a:ea typeface="+mn-ea"/>
                        </a:rPr>
                        <a:t>9,152</a:t>
                      </a:r>
                      <a:r>
                        <a:rPr kumimoji="1" lang="ja-JP" altLang="en-US" sz="1100" baseline="0" dirty="0">
                          <a:solidFill>
                            <a:schemeClr val="tx1"/>
                          </a:solidFill>
                          <a:latin typeface="+mn-ea"/>
                          <a:ea typeface="+mn-ea"/>
                        </a:rPr>
                        <a:t>千円）、糖尿病性腎症重症化予防アドバイザー事業（</a:t>
                      </a:r>
                      <a:r>
                        <a:rPr kumimoji="1" lang="en-US" altLang="ja-JP" sz="1100" baseline="0" dirty="0">
                          <a:solidFill>
                            <a:schemeClr val="tx1"/>
                          </a:solidFill>
                          <a:latin typeface="+mn-ea"/>
                          <a:ea typeface="+mn-ea"/>
                        </a:rPr>
                        <a:t>20,985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34</a:t>
            </a:fld>
            <a:endParaRPr kumimoji="1" lang="ja-JP" altLang="en-US"/>
          </a:p>
        </p:txBody>
      </p:sp>
    </p:spTree>
    <p:extLst>
      <p:ext uri="{BB962C8B-B14F-4D97-AF65-F5344CB8AC3E}">
        <p14:creationId xmlns:p14="http://schemas.microsoft.com/office/powerpoint/2010/main" val="3892207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３　府民の健康づくりを支える社会環境整備</a:t>
            </a: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1600" b="1" dirty="0">
                <a:solidFill>
                  <a:schemeClr val="bg1"/>
                </a:solidFill>
              </a:rPr>
              <a:t>計画 </a:t>
            </a:r>
            <a:r>
              <a:rPr kumimoji="1" lang="en-US" altLang="ja-JP" sz="1600" b="1" dirty="0">
                <a:solidFill>
                  <a:schemeClr val="bg1"/>
                </a:solidFill>
              </a:rPr>
              <a:t>P.64-66</a:t>
            </a: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a:latin typeface="+mn-ea"/>
              </a:rPr>
              <a:t>まちづ</a:t>
            </a:r>
            <a:endParaRPr lang="en-US" altLang="ja-JP" sz="1200" b="1" dirty="0">
              <a:latin typeface="+mn-ea"/>
            </a:endParaRPr>
          </a:p>
          <a:p>
            <a:r>
              <a:rPr lang="ja-JP" altLang="en-US" sz="1200" b="1" dirty="0">
                <a:latin typeface="+mn-ea"/>
              </a:rPr>
              <a:t>　くりに参画・協力します。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endParaRPr lang="en-US" altLang="ja-JP" sz="1200" b="1" dirty="0">
              <a:latin typeface="+mn-ea"/>
            </a:endParaRPr>
          </a:p>
          <a:p>
            <a:r>
              <a:rPr lang="ja-JP" altLang="en-US" sz="1200" b="1" dirty="0">
                <a:latin typeface="+mn-ea"/>
              </a:rPr>
              <a:t>　自主的な健康づくりに取り組みます。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715</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1,068</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R5.5</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14.5%</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“健康経営”に取り組む中小企業数</a:t>
                      </a:r>
                      <a:r>
                        <a:rPr lang="ja-JP" altLang="en-US" sz="1050" b="1" spc="-50" baseline="0" dirty="0">
                          <a:solidFill>
                            <a:schemeClr val="tx1"/>
                          </a:solidFill>
                          <a:effectLst/>
                          <a:latin typeface="+mn-ea"/>
                          <a:ea typeface="+mn-ea"/>
                          <a:cs typeface="HG丸ｺﾞｼｯｸM-PRO"/>
                        </a:rPr>
                        <a:t>（「健康宣言企業」数  協会けんぽ）</a:t>
                      </a:r>
                      <a:endParaRPr lang="ja-JP" altLang="en-US"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142</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4,067</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R5.6</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2,000</a:t>
                      </a:r>
                      <a:r>
                        <a:rPr lang="ja-JP" altLang="en-US" sz="1200" b="1" dirty="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210775114"/>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市町村における健康なまちづくり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大阪駅で「健活１０」と万博のコラボレーション広告を掲出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・府内各地で健康づくりを体験できるイベントや啓発を実施</a:t>
                      </a:r>
                      <a:r>
                        <a:rPr kumimoji="1" lang="en-US" altLang="ja-JP" sz="1100" b="1" baseline="0" dirty="0">
                          <a:solidFill>
                            <a:schemeClr val="tx1"/>
                          </a:solidFill>
                          <a:latin typeface="+mn-ea"/>
                          <a:ea typeface="+mn-ea"/>
                        </a:rPr>
                        <a:t>【2/23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3/1】</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・ららぽーとエキスポシティにおいてイベント「大阪府健活１０ワクワク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」を実施</a:t>
                      </a:r>
                      <a:r>
                        <a:rPr kumimoji="1" lang="en-US" altLang="ja-JP" sz="1100" b="1" baseline="0" dirty="0">
                          <a:solidFill>
                            <a:schemeClr val="tx1"/>
                          </a:solidFill>
                          <a:latin typeface="+mn-ea"/>
                          <a:ea typeface="+mn-ea"/>
                        </a:rPr>
                        <a:t>【3/2】</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■総合型地域スポーツクラブの登録・認証制度の審査会の開催協力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堺市等で構成する泉北ニューデザイン推進協議会において、泉ヶ丘駅前地域のエリア価値創造に向け、公園・緑道を活用した取組みを検討。特に、ビッグバン及び泉ヶ丘公園においては、公園内外の周遊が可能となる園路整備等に向けた実施設計を進めるととともに、年度末には工事に着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■広域サイクルルートの形成のための連携会議の開催やサイクリングマップのデジタル化による情報発信の充実等の自転車を活用した広域連携型まちづくりを推進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■うめきた</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期区域に</a:t>
                      </a:r>
                      <a:r>
                        <a:rPr kumimoji="1" lang="ja-JP" altLang="en-US" sz="1100" b="1" strike="noStrike" baseline="0" dirty="0">
                          <a:solidFill>
                            <a:schemeClr val="tx1"/>
                          </a:solidFill>
                          <a:latin typeface="+mn-ea"/>
                          <a:ea typeface="+mn-ea"/>
                        </a:rPr>
                        <a:t>おいて</a:t>
                      </a:r>
                      <a:r>
                        <a:rPr kumimoji="1" lang="ja-JP" altLang="en-US" sz="1100" b="1" baseline="0" dirty="0">
                          <a:solidFill>
                            <a:schemeClr val="tx1"/>
                          </a:solidFill>
                          <a:latin typeface="+mn-ea"/>
                          <a:ea typeface="+mn-ea"/>
                        </a:rPr>
                        <a:t>、都市公園整備工事を実施（大阪市へ補助「うめきたまちづくりの推進」）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市町村の健康格差の縮小</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■「健活１０」ポータルサイトで市町村別の健康寿命やけんしん受診率等のデータを掲載し、健康指標を見える化</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Ｉ</a:t>
                      </a:r>
                      <a:r>
                        <a:rPr kumimoji="1" lang="en-US" altLang="ja-JP" sz="1200" u="sng" baseline="0" dirty="0">
                          <a:solidFill>
                            <a:schemeClr val="tx1"/>
                          </a:solidFill>
                          <a:latin typeface="+mn-ea"/>
                          <a:ea typeface="+mn-ea"/>
                        </a:rPr>
                        <a:t>C</a:t>
                      </a:r>
                      <a:r>
                        <a:rPr kumimoji="1" lang="ja-JP" altLang="en-US" sz="1200" u="sng" baseline="0" dirty="0">
                          <a:solidFill>
                            <a:schemeClr val="tx1"/>
                          </a:solidFill>
                          <a:latin typeface="+mn-ea"/>
                          <a:ea typeface="+mn-ea"/>
                        </a:rPr>
                        <a:t>Ｔ等を活用した健康情報等に係る基盤づくり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職場における健康づくり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■中小企業の抱える健康課題・ニーズに対応したセミナー「健康経営セミナー」を開催</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■府内事業者向けに、健康経営に取り組むメリットや取組みの基本ステップ等を掲載したリーフレットを作成</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36</a:t>
            </a:fld>
            <a:endParaRPr kumimoji="1" lang="ja-JP" altLang="en-US"/>
          </a:p>
        </p:txBody>
      </p:sp>
    </p:spTree>
    <p:extLst>
      <p:ext uri="{BB962C8B-B14F-4D97-AF65-F5344CB8AC3E}">
        <p14:creationId xmlns:p14="http://schemas.microsoft.com/office/powerpoint/2010/main" val="68353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832032662"/>
              </p:ext>
            </p:extLst>
          </p:nvPr>
        </p:nvGraphicFramePr>
        <p:xfrm>
          <a:off x="477311" y="434454"/>
          <a:ext cx="8928000" cy="547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地域等における健康づくり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■府内全大学職員を対象とした大学生の健康づくり推進のための研修会を実施</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endParaRPr kumimoji="1" lang="en-US" altLang="ja-JP" sz="11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■授業等で活用できる全大学共通資材を作成、提供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の認知度向上に向け、健康アプリ「アスマイル」でコラム配信及びアンケート調査実施のほか、健康サポート薬局の概要を含む「薬の知識」にかかる啓発資材を府内保健所や関係団体に配布</a:t>
                      </a:r>
                    </a:p>
                    <a:p>
                      <a:pPr marL="174625" indent="-174625">
                        <a:lnSpc>
                          <a:spcPct val="100000"/>
                        </a:lnSpc>
                      </a:pPr>
                      <a:r>
                        <a:rPr kumimoji="1" lang="ja-JP" altLang="en-US" sz="1100" b="1" baseline="0" dirty="0">
                          <a:solidFill>
                            <a:schemeClr val="tx1"/>
                          </a:solidFill>
                          <a:latin typeface="+mn-ea"/>
                          <a:ea typeface="+mn-ea"/>
                        </a:rPr>
                        <a:t>■市町村における高齢者の生きがいづく</a:t>
                      </a:r>
                      <a:r>
                        <a:rPr kumimoji="1" lang="ja-JP" altLang="en-US" sz="1100" b="1" baseline="0" dirty="0" err="1">
                          <a:solidFill>
                            <a:schemeClr val="tx1"/>
                          </a:solidFill>
                          <a:latin typeface="+mn-ea"/>
                          <a:ea typeface="+mn-ea"/>
                        </a:rPr>
                        <a:t>りや</a:t>
                      </a:r>
                      <a:r>
                        <a:rPr kumimoji="1" lang="ja-JP" altLang="en-US" sz="1100" b="1" baseline="0" dirty="0">
                          <a:solidFill>
                            <a:schemeClr val="tx1"/>
                          </a:solidFill>
                          <a:latin typeface="+mn-ea"/>
                          <a:ea typeface="+mn-ea"/>
                        </a:rPr>
                        <a:t>健康づくりの取組みである街かどデイハウスについて、市町村が実情に応じてサービスの提供を行えるよう、地域福祉・高齢者福祉交付金で支援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■団地集会所等を活用した健康教室でロコモチェックなどの健康相談を「まちかど保健室」として実施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多様な主体の連携・協働</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■府民の健康づくりをオール大阪で推進する「健活１０」の普及啓発を、企業や保健医療団体、市町村等と連携して展開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■アスマイル登録者数のさらなる増加　　　　　　　　■中小企業における健康経営の取組拡大</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■保険者における格差の縮小　■多様な主体との連携、健活会議の拡大</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70</a:t>
                      </a:r>
                      <a:r>
                        <a:rPr kumimoji="1" lang="ja-JP" altLang="en-US" sz="1100" b="1" baseline="0" dirty="0">
                          <a:solidFill>
                            <a:schemeClr val="tx1"/>
                          </a:solidFill>
                          <a:latin typeface="+mn-ea"/>
                          <a:ea typeface="+mn-ea"/>
                        </a:rPr>
                        <a:t>万人達成（令和</a:t>
                      </a:r>
                      <a:r>
                        <a:rPr kumimoji="1" lang="en-US" altLang="ja-JP" sz="1100" b="1" baseline="0" dirty="0">
                          <a:solidFill>
                            <a:schemeClr val="tx1"/>
                          </a:solidFill>
                          <a:latin typeface="+mn-ea"/>
                          <a:ea typeface="+mn-ea"/>
                        </a:rPr>
                        <a:t>7</a:t>
                      </a:r>
                      <a:r>
                        <a:rPr kumimoji="1" lang="ja-JP" altLang="en-US" sz="1100" b="1" baseline="0" dirty="0">
                          <a:solidFill>
                            <a:schemeClr val="tx1"/>
                          </a:solidFill>
                          <a:latin typeface="+mn-ea"/>
                          <a:ea typeface="+mn-ea"/>
                        </a:rPr>
                        <a:t>年度末）に向けたより魅力的なコンテンツを提供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■ニュータウン再生やうめきたまちづくりなど、健康なまちづくりに向けた取組み推進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■中小企業の健康経営に係る認知度向上に向けて、引き続きセミナー等を実施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■各圏域の課題に応じて地域保健・職域保健の連携事業を支援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■「健活おおさか推進府民会議」を通じ、団体間の交流や連携を促進</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千円）、ニュータウン再生事業（</a:t>
                      </a:r>
                      <a:r>
                        <a:rPr kumimoji="1" lang="en-US" altLang="ja-JP" sz="1100" baseline="0" dirty="0">
                          <a:solidFill>
                            <a:schemeClr val="tx1"/>
                          </a:solidFill>
                          <a:latin typeface="+mn-ea"/>
                          <a:ea typeface="+mn-ea"/>
                        </a:rPr>
                        <a:t>635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広域連携推進事業（</a:t>
                      </a:r>
                      <a:r>
                        <a:rPr kumimoji="1" lang="en-US" altLang="ja-JP" sz="1100" baseline="0" dirty="0">
                          <a:solidFill>
                            <a:schemeClr val="tx1"/>
                          </a:solidFill>
                          <a:latin typeface="+mn-ea"/>
                          <a:ea typeface="+mn-ea"/>
                        </a:rPr>
                        <a:t>4,600</a:t>
                      </a:r>
                      <a:r>
                        <a:rPr kumimoji="1" lang="ja-JP" altLang="en-US" sz="1100" baseline="0" dirty="0">
                          <a:solidFill>
                            <a:schemeClr val="tx1"/>
                          </a:solidFill>
                          <a:latin typeface="+mn-ea"/>
                          <a:ea typeface="+mn-ea"/>
                        </a:rPr>
                        <a:t>千円）、うめきたまちづくり推進費（</a:t>
                      </a:r>
                      <a:r>
                        <a:rPr kumimoji="1" lang="en-US" altLang="ja-JP" sz="1100" baseline="0" dirty="0">
                          <a:solidFill>
                            <a:schemeClr val="tx1"/>
                          </a:solidFill>
                          <a:latin typeface="+mn-ea"/>
                          <a:ea typeface="+mn-ea"/>
                        </a:rPr>
                        <a:t>153,450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39,160</a:t>
                      </a:r>
                      <a:r>
                        <a:rPr kumimoji="1" lang="ja-JP" altLang="en-US" sz="1100" baseline="0" dirty="0">
                          <a:solidFill>
                            <a:schemeClr val="tx1"/>
                          </a:solidFill>
                          <a:latin typeface="+mn-ea"/>
                          <a:ea typeface="+mn-ea"/>
                        </a:rPr>
                        <a:t>千円の内数）、中小企業の健康づくり推進事業（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37</a:t>
            </a:fld>
            <a:endParaRPr kumimoji="1" lang="ja-JP" altLang="en-US" dirty="0"/>
          </a:p>
        </p:txBody>
      </p:sp>
    </p:spTree>
    <p:extLst>
      <p:ext uri="{BB962C8B-B14F-4D97-AF65-F5344CB8AC3E}">
        <p14:creationId xmlns:p14="http://schemas.microsoft.com/office/powerpoint/2010/main" val="460978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歯科口腔保健計画における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7" name="正方形/長方形 6"/>
          <p:cNvSpPr/>
          <p:nvPr/>
        </p:nvSpPr>
        <p:spPr>
          <a:xfrm>
            <a:off x="698572" y="2935585"/>
            <a:ext cx="144000" cy="1008000"/>
          </a:xfrm>
          <a:prstGeom prst="rect">
            <a:avLst/>
          </a:prstGeom>
          <a:solidFill>
            <a:srgbClr val="007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78D2"/>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38</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74967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98644955"/>
              </p:ext>
            </p:extLst>
          </p:nvPr>
        </p:nvGraphicFramePr>
        <p:xfrm>
          <a:off x="268762" y="1149709"/>
          <a:ext cx="9360000" cy="5039997"/>
        </p:xfrm>
        <a:graphic>
          <a:graphicData uri="http://schemas.openxmlformats.org/drawingml/2006/table">
            <a:tbl>
              <a:tblPr firstRow="1" bandRow="1">
                <a:tableStyleId>{7DF18680-E054-41AD-8BC1-D1AEF772440D}</a:tableStyleId>
              </a:tblPr>
              <a:tblGrid>
                <a:gridCol w="972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2448000">
                  <a:extLst>
                    <a:ext uri="{9D8B030D-6E8A-4147-A177-3AD203B41FA5}">
                      <a16:colId xmlns:a16="http://schemas.microsoft.com/office/drawing/2014/main" val="218902946"/>
                    </a:ext>
                  </a:extLst>
                </a:gridCol>
                <a:gridCol w="1800000">
                  <a:extLst>
                    <a:ext uri="{9D8B030D-6E8A-4147-A177-3AD203B41FA5}">
                      <a16:colId xmlns:a16="http://schemas.microsoft.com/office/drawing/2014/main" val="3716218903"/>
                    </a:ext>
                  </a:extLst>
                </a:gridCol>
                <a:gridCol w="180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3974975104"/>
                    </a:ext>
                  </a:extLst>
                </a:gridCol>
              </a:tblGrid>
              <a:tr h="418570">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個別目標</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baseline="0" dirty="0">
                          <a:latin typeface="游ゴシック" panose="020B0400000000000000" pitchFamily="50" charset="-128"/>
                          <a:ea typeface="游ゴシック" panose="020B0400000000000000" pitchFamily="50" charset="-128"/>
                        </a:rPr>
                        <a:t>2023</a:t>
                      </a:r>
                      <a:r>
                        <a:rPr kumimoji="1" lang="ja-JP" altLang="en-US" sz="1050" baseline="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年次報告書</a:t>
                      </a:r>
                      <a:endParaRPr kumimoji="1" lang="en-US" altLang="ja-JP" sz="1050" baseline="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274634">
                <a:tc>
                  <a:txBody>
                    <a:bodyPr/>
                    <a:lstStyle/>
                    <a:p>
                      <a:r>
                        <a:rPr kumimoji="1" lang="ja-JP" altLang="en-US" sz="1050" b="1" baseline="0" dirty="0">
                          <a:latin typeface="游ゴシック" panose="020B0400000000000000" pitchFamily="50" charset="-128"/>
                          <a:ea typeface="游ゴシック" panose="020B0400000000000000" pitchFamily="50" charset="-128"/>
                        </a:rPr>
                        <a:t>乳幼児期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baseline="0" dirty="0">
                          <a:latin typeface="游ゴシック" panose="020B0400000000000000" pitchFamily="50" charset="-128"/>
                          <a:ea typeface="游ゴシック" panose="020B0400000000000000" pitchFamily="50" charset="-128"/>
                        </a:rPr>
                        <a:t>むし歯のない者の割合（３歳児）</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80.9%</a:t>
                      </a:r>
                      <a:r>
                        <a:rPr kumimoji="1" lang="ja-JP" altLang="en-US" sz="1050" baseline="0" dirty="0">
                          <a:latin typeface="游ゴシック" panose="020B0400000000000000" pitchFamily="50" charset="-128"/>
                          <a:ea typeface="游ゴシック" panose="020B0400000000000000" pitchFamily="50" charset="-128"/>
                        </a:rPr>
                        <a:t>（</a:t>
                      </a:r>
                      <a:r>
                        <a:rPr kumimoji="1" lang="en-US" altLang="ja-JP" sz="1050" baseline="0" dirty="0">
                          <a:latin typeface="游ゴシック" panose="020B0400000000000000" pitchFamily="50" charset="-128"/>
                          <a:ea typeface="游ゴシック" panose="020B0400000000000000" pitchFamily="50" charset="-128"/>
                        </a:rPr>
                        <a:t>H27</a:t>
                      </a:r>
                      <a:r>
                        <a:rPr kumimoji="1" lang="ja-JP" altLang="en-US" sz="1050" baseline="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88.4%</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en-US" altLang="ja-JP" sz="1050" baseline="0" dirty="0">
                        <a:solidFill>
                          <a:schemeClr val="tx1"/>
                        </a:solidFill>
                        <a:latin typeface="游ゴシック" panose="020B0400000000000000" pitchFamily="50" charset="-128"/>
                        <a:ea typeface="+mn-ea"/>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85%</a:t>
                      </a:r>
                      <a:r>
                        <a:rPr kumimoji="1" lang="ja-JP" altLang="en-US" sz="1050" baseline="0" dirty="0">
                          <a:latin typeface="游ゴシック" panose="020B0400000000000000" pitchFamily="50" charset="-128"/>
                          <a:ea typeface="游ゴシック" panose="020B0400000000000000" pitchFamily="50" charset="-128"/>
                        </a:rPr>
                        <a:t>以上</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43-44</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3588048588"/>
                  </a:ext>
                </a:extLst>
              </a:tr>
              <a:tr h="274634">
                <a:tc rowSpan="2">
                  <a:txBody>
                    <a:bodyPr/>
                    <a:lstStyle/>
                    <a:p>
                      <a:r>
                        <a:rPr kumimoji="1" lang="zh-CN" altLang="en-US" sz="1050" b="1" baseline="0" dirty="0">
                          <a:latin typeface="游ゴシック" panose="020B0400000000000000" pitchFamily="50" charset="-128"/>
                          <a:ea typeface="游ゴシック" panose="020B0400000000000000" pitchFamily="50" charset="-128"/>
                        </a:rPr>
                        <a:t>学齢期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12</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39.7%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27.6%</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45-46</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93660670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16</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53.3%</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40.8%</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291367303"/>
                  </a:ext>
                </a:extLst>
              </a:tr>
              <a:tr h="274634">
                <a:tc rowSpan="3">
                  <a:txBody>
                    <a:bodyPr/>
                    <a:lstStyle/>
                    <a:p>
                      <a:r>
                        <a:rPr kumimoji="1" lang="ja-JP" altLang="en-US" sz="1050" b="1" baseline="0" dirty="0">
                          <a:latin typeface="游ゴシック" panose="020B0400000000000000" pitchFamily="50" charset="-128"/>
                          <a:ea typeface="游ゴシック" panose="020B0400000000000000" pitchFamily="50" charset="-128"/>
                        </a:rPr>
                        <a:t>成人期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4</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36.9%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27.9%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3">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47-48</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053383278"/>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5</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43.9%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50.9%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33%</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23446362"/>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6</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過去</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年に歯科健診を受診した者の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51.4%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65.3%</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R4</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51729897"/>
                  </a:ext>
                </a:extLst>
              </a:tr>
              <a:tr h="464033">
                <a:tc rowSpan="5">
                  <a:txBody>
                    <a:bodyPr/>
                    <a:lstStyle/>
                    <a:p>
                      <a:r>
                        <a:rPr kumimoji="1" lang="ja-JP" altLang="en-US" sz="1050" b="1" baseline="0" dirty="0">
                          <a:latin typeface="游ゴシック" panose="020B0400000000000000" pitchFamily="50" charset="-128"/>
                          <a:ea typeface="游ゴシック" panose="020B0400000000000000" pitchFamily="50" charset="-128"/>
                        </a:rPr>
                        <a:t>高齢期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7</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本以上の歯を有する者の割合</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71.4%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68.9%</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H29-R1</a:t>
                      </a:r>
                      <a:r>
                        <a:rPr kumimoji="1" lang="ja-JP" altLang="en-US" sz="1050" baseline="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5">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49-51</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84130235"/>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本以上の歯を有する者の割合</a:t>
                      </a: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80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42.1%</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25-H27</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54.0%</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H29-R1</a:t>
                      </a:r>
                      <a:r>
                        <a:rPr kumimoji="1" lang="ja-JP" altLang="en-US" sz="1050" baseline="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3438022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9</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咀嚼良好者の割合（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65.9%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71.7%</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R4</a:t>
                      </a:r>
                      <a:r>
                        <a:rPr kumimoji="1" lang="ja-JP" altLang="en-US" sz="1050" baseline="0" dirty="0">
                          <a:solidFill>
                            <a:schemeClr val="tx1"/>
                          </a:solidFill>
                          <a:latin typeface="游ゴシック" panose="020B0400000000000000" pitchFamily="50" charset="-128"/>
                          <a:ea typeface="+mn-ea"/>
                        </a:rPr>
                        <a:t>）</a:t>
                      </a:r>
                      <a:endParaRPr kumimoji="1" lang="en-US" altLang="ja-JP" sz="1050" baseline="0" dirty="0">
                        <a:solidFill>
                          <a:schemeClr val="tx1"/>
                        </a:solidFill>
                        <a:latin typeface="游ゴシック" panose="020B0400000000000000" pitchFamily="50" charset="-128"/>
                        <a:ea typeface="+mn-ea"/>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91726887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10</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23.8%</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6333925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54.2%</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59.9%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310948996"/>
                  </a:ext>
                </a:extLst>
              </a:tr>
              <a:tr h="464033">
                <a:tc rowSpan="2">
                  <a:txBody>
                    <a:bodyPr/>
                    <a:lstStyle/>
                    <a:p>
                      <a:r>
                        <a:rPr kumimoji="1" lang="ja-JP" altLang="en-US" sz="1050" b="1" baseline="0" dirty="0">
                          <a:latin typeface="游ゴシック" panose="020B0400000000000000" pitchFamily="50" charset="-128"/>
                          <a:ea typeface="游ゴシック" panose="020B0400000000000000" pitchFamily="50" charset="-128"/>
                        </a:rPr>
                        <a:t>歯科健診を</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受診すること</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が困難など</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配慮の</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必要な人</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介護老人保健施設での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定期的な歯科健診の実施</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29.5%</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游ゴシック" panose="020B0400000000000000" pitchFamily="50" charset="-128"/>
                        </a:rPr>
                        <a:t>44.2</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R4</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52-53</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4071395646"/>
                  </a:ext>
                </a:extLst>
              </a:tr>
              <a:tr h="56822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err="1">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障がい</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児及び障がい者入所施設での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定期的な歯科健診の実施</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63.9%</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70.0</a:t>
                      </a:r>
                      <a:r>
                        <a:rPr kumimoji="1" lang="ja-JP" altLang="en-US" sz="1050" baseline="0" dirty="0">
                          <a:latin typeface="游ゴシック" panose="020B0400000000000000" pitchFamily="50" charset="-128"/>
                          <a:ea typeface="游ゴシック" panose="020B0400000000000000" pitchFamily="50" charset="-128"/>
                        </a:rPr>
                        <a:t>％（</a:t>
                      </a:r>
                      <a:r>
                        <a:rPr kumimoji="1" lang="en-US" altLang="ja-JP" sz="1050" baseline="0" dirty="0">
                          <a:latin typeface="游ゴシック" panose="020B0400000000000000" pitchFamily="50" charset="-128"/>
                          <a:ea typeface="游ゴシック" panose="020B0400000000000000" pitchFamily="50" charset="-128"/>
                        </a:rPr>
                        <a:t>R4</a:t>
                      </a:r>
                      <a:r>
                        <a:rPr kumimoji="1" lang="ja-JP" altLang="en-US" sz="1050" baseline="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843797983"/>
                  </a:ext>
                </a:extLst>
              </a:tr>
            </a:tbl>
          </a:graphicData>
        </a:graphic>
      </p:graphicFrame>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歯科口腔保健計画における目標の達成状況</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39</a:t>
            </a:fld>
            <a:endParaRPr kumimoji="1" lang="ja-JP" altLang="en-US"/>
          </a:p>
        </p:txBody>
      </p: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3404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a:latin typeface="HG創英角ｺﾞｼｯｸUB" panose="020B0909000000000000" pitchFamily="49" charset="-128"/>
                <a:ea typeface="HG創英角ｺﾞｼｯｸUB" panose="020B0909000000000000" pitchFamily="49" charset="-128"/>
              </a:rPr>
              <a:t>健康増進計画</a:t>
            </a:r>
            <a:r>
              <a:rPr lang="ja-JP" altLang="en-US" sz="2400" dirty="0">
                <a:latin typeface="HG創英角ｺﾞｼｯｸUB" panose="020B0909000000000000" pitchFamily="49" charset="-128"/>
                <a:ea typeface="HG創英角ｺﾞｼｯｸUB" panose="020B0909000000000000" pitchFamily="49" charset="-128"/>
              </a:rPr>
              <a:t>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7" name="正方形/長方形 6"/>
          <p:cNvSpPr/>
          <p:nvPr/>
        </p:nvSpPr>
        <p:spPr>
          <a:xfrm>
            <a:off x="698572" y="2935585"/>
            <a:ext cx="144000" cy="1008000"/>
          </a:xfrm>
          <a:prstGeom prst="rect">
            <a:avLst/>
          </a:prstGeom>
          <a:solidFill>
            <a:srgbClr val="00C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CC5C"/>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2" name="テキスト ボックス 11"/>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3551996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歯科口腔保健計画における施策の実施状況</a:t>
            </a:r>
          </a:p>
        </p:txBody>
      </p:sp>
      <p:sp>
        <p:nvSpPr>
          <p:cNvPr id="15" name="テキスト ボックス 14"/>
          <p:cNvSpPr txBox="1"/>
          <p:nvPr/>
        </p:nvSpPr>
        <p:spPr>
          <a:xfrm>
            <a:off x="820218" y="2067414"/>
            <a:ext cx="4824000" cy="4219085"/>
          </a:xfrm>
          <a:prstGeom prst="roundRect">
            <a:avLst>
              <a:gd name="adj" fmla="val 2706"/>
            </a:avLst>
          </a:prstGeom>
          <a:solidFill>
            <a:schemeClr val="accent5">
              <a:lumMod val="20000"/>
              <a:lumOff val="80000"/>
            </a:schemeClr>
          </a:solidFill>
          <a:ln w="12700">
            <a:noFill/>
          </a:ln>
        </p:spPr>
        <p:txBody>
          <a:bodyPr wrap="square" lIns="108000" tIns="72000" rIns="72000" bIns="72000" rtlCol="0" anchor="t">
            <a:noAutofit/>
          </a:bodyPr>
          <a:lstStyle/>
          <a:p>
            <a:r>
              <a:rPr lang="zh-TW" altLang="en-US" sz="1000" b="1" dirty="0">
                <a:latin typeface="游ゴシック" panose="020B0400000000000000" pitchFamily="50" charset="-128"/>
                <a:ea typeface="游ゴシック" panose="020B0400000000000000" pitchFamily="50" charset="-128"/>
              </a:rPr>
              <a:t>＜審議会開催状況＞</a:t>
            </a:r>
            <a:endParaRPr lang="zh-TW" altLang="en-US"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ea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ea typeface="游ゴシック" panose="020B0400000000000000" pitchFamily="50" charset="-128"/>
              </a:rPr>
              <a:t>第</a:t>
            </a:r>
            <a:r>
              <a:rPr lang="en-US" altLang="ja-JP" sz="1000" u="sng" dirty="0">
                <a:latin typeface="游ゴシック" panose="020B0400000000000000" pitchFamily="50" charset="-128"/>
                <a:ea typeface="游ゴシック" panose="020B0400000000000000" pitchFamily="50" charset="-128"/>
              </a:rPr>
              <a:t>1</a:t>
            </a:r>
            <a:r>
              <a:rPr lang="ja-JP" altLang="en-US" sz="1000" u="sng" dirty="0">
                <a:latin typeface="游ゴシック" panose="020B0400000000000000" pitchFamily="50" charset="-128"/>
                <a:ea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大阪府生涯歯科保健推進審議会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8</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24</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ea typeface="游ゴシック" panose="020B0400000000000000" pitchFamily="50" charset="-128"/>
              </a:rPr>
              <a:t>（１</a:t>
            </a:r>
            <a:r>
              <a:rPr lang="ja-JP" altLang="en-US" sz="1000" dirty="0">
                <a:latin typeface="游ゴシック" panose="020B0400000000000000" pitchFamily="50" charset="-128"/>
              </a:rPr>
              <a:t>）第２大阪府歯科口腔計画最終評価（案）について</a:t>
            </a:r>
            <a:endParaRPr lang="ja-JP" altLang="en-US"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２）第３次大阪府歯科口腔保健計画（素案）の検討について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（３）その他</a:t>
            </a:r>
            <a:endParaRPr lang="en-US" altLang="ja-JP" sz="1000" dirty="0">
              <a:latin typeface="游ゴシック" panose="020B0400000000000000" pitchFamily="50" charset="-128"/>
            </a:endParaRPr>
          </a:p>
          <a:p>
            <a:endParaRPr lang="en-US" altLang="ja-JP" sz="1000" dirty="0">
              <a:latin typeface="游ゴシック" panose="020B0400000000000000" pitchFamily="50" charset="-128"/>
            </a:endParaRPr>
          </a:p>
          <a:p>
            <a:endParaRPr lang="en-US" altLang="ja-JP" sz="1000" dirty="0">
              <a:latin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ea typeface="游ゴシック" panose="020B0400000000000000" pitchFamily="50" charset="-128"/>
              </a:rPr>
              <a:t>第</a:t>
            </a:r>
            <a:r>
              <a:rPr lang="en-US" altLang="ja-JP" sz="1000" u="sng" dirty="0">
                <a:latin typeface="游ゴシック" panose="020B0400000000000000" pitchFamily="50" charset="-128"/>
                <a:ea typeface="游ゴシック" panose="020B0400000000000000" pitchFamily="50" charset="-128"/>
              </a:rPr>
              <a:t>2</a:t>
            </a:r>
            <a:r>
              <a:rPr lang="ja-JP" altLang="en-US" sz="1000" u="sng" dirty="0">
                <a:latin typeface="游ゴシック" panose="020B0400000000000000" pitchFamily="50" charset="-128"/>
                <a:ea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大阪府生涯歯科保健推進審議会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12</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11</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rPr>
              <a:t>（１）第２大阪府歯科口腔計画最終評価（案）について</a:t>
            </a:r>
            <a:endParaRPr lang="en-US" altLang="ja-JP" sz="1000" dirty="0">
              <a:latin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rPr>
              <a:t>第</a:t>
            </a:r>
            <a:r>
              <a:rPr lang="en-US" altLang="ja-JP" sz="1000" u="sng" dirty="0">
                <a:latin typeface="游ゴシック" panose="020B0400000000000000" pitchFamily="50" charset="-128"/>
              </a:rPr>
              <a:t>3</a:t>
            </a:r>
            <a:r>
              <a:rPr lang="ja-JP" altLang="en-US" sz="1000" u="sng" dirty="0">
                <a:latin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大阪府生涯歯科保健推進審議会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6</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19</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rPr>
              <a:t>（１） 第２次大阪府歯科口腔保健計画の進捗管理について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（２） 第３次大阪府歯科口腔保健計画（最終案）について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（３）８０２０運動推進特別事業の取組みについて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（４）その他</a:t>
            </a:r>
            <a:endParaRPr lang="en-US" altLang="ja-JP" sz="1000" dirty="0">
              <a:latin typeface="游ゴシック" panose="020B0400000000000000" pitchFamily="50" charset="-128"/>
            </a:endParaRPr>
          </a:p>
          <a:p>
            <a:endParaRPr lang="en-US" altLang="zh-TW"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hlinkClick r:id="rId2"/>
              </a:rPr>
              <a:t>http://www.pref.osaka.lg.jp/kenkozukuri/hanokenkou/shikashingikai.html</a:t>
            </a:r>
            <a:endParaRPr lang="en-US" altLang="zh-TW" sz="1000" dirty="0">
              <a:latin typeface="游ゴシック" panose="020B0400000000000000" pitchFamily="50" charset="-128"/>
              <a:ea typeface="游ゴシック" panose="020B0400000000000000" pitchFamily="50" charset="-128"/>
            </a:endParaRPr>
          </a:p>
          <a:p>
            <a:endParaRPr lang="en-US" altLang="zh-TW" sz="1000" dirty="0">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歯科口腔保健計画の審議会である大阪府生涯歯科保健推進審議会において、歯科保健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本年度における「歯科口腔保健計画における施策の実施状況」の報告資料として、当該進捗管理票を掲載します。</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40</a:t>
            </a:fld>
            <a:endParaRPr kumimoji="1" lang="ja-JP" altLang="en-US"/>
          </a:p>
        </p:txBody>
      </p:sp>
      <p:sp>
        <p:nvSpPr>
          <p:cNvPr id="17" name="テキスト ボックス 16"/>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令和５年８月現在（敬称略、五十音順）</a:t>
            </a:r>
            <a:endParaRPr lang="en-US" altLang="ja-JP" sz="800" dirty="0">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117841448"/>
              </p:ext>
            </p:extLst>
          </p:nvPr>
        </p:nvGraphicFramePr>
        <p:xfrm>
          <a:off x="6160512" y="2188746"/>
          <a:ext cx="3168000" cy="3602754"/>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84647">
                <a:tc>
                  <a:txBody>
                    <a:bodyPr/>
                    <a:lstStyle/>
                    <a:p>
                      <a:pPr algn="ctr"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大阪府町村長会</a:t>
                      </a:r>
                      <a:endParaRPr lang="en-US" altLang="zh-TW" sz="8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（豊能町保健福祉部理事兼健康増進課長）</a:t>
                      </a:r>
                      <a:endPar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浅海　毅</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1806829"/>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大阪労働局労働基準部健康課長</a:t>
                      </a:r>
                      <a:endPar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東　裕之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64514">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大阪大学大学院歯学研究科予防歯科学教室教授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天野　敦雄</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大阪市教育委員会事務局指導部保健体育担当課長</a:t>
                      </a:r>
                      <a:endPar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上田　慎一</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4700336"/>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大阪府国民健康保険団体連合会管理部長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宇賀　高志</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998161"/>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一般社団法人大阪府学校歯科医会副会長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金本 均</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928669"/>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北垣　英俊</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6308371"/>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小谷　泰子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116355"/>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一般社団法人大阪府歯科医師会副会長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津田　高司</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健康保険組合連合会大阪連合会参与 </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長井　輝臣</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7865960"/>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一般社団法人大阪府医師会副会長</a:t>
                      </a:r>
                      <a:endPar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中尾　正俊</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大阪市保健所長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中山　浩二</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7125538"/>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公益社団法人大阪府栄養士会副会長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西村　智子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084254"/>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大阪市地域女性団体協議会会長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前田　葉子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0619654"/>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大阪市健康局健康推進部健康づくり課長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松尾　吉人</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4950593"/>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大阪歯科大学口腔衛生学講座主任教授</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三宅　達郎</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633152"/>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大阪府市長会（大東市保健医療部地域保健課長）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宮本　靖久</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6971272"/>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堺市健康福祉局健康部健康推進課長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安岡　香織</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026417"/>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公益社団法人大阪府歯科衛生士会会長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山口　千里</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511315"/>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一般社団法人大阪府歯科医師会常務理事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山本　道也</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80961"/>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柚木　求見</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34874"/>
                  </a:ext>
                </a:extLst>
              </a:tr>
            </a:tbl>
          </a:graphicData>
        </a:graphic>
      </p:graphicFrame>
      <p:pic>
        <p:nvPicPr>
          <p:cNvPr id="12" name="図 11"/>
          <p:cNvPicPr>
            <a:picLocks noChangeAspect="1"/>
          </p:cNvPicPr>
          <p:nvPr/>
        </p:nvPicPr>
        <p:blipFill>
          <a:blip r:embed="rId3"/>
          <a:stretch>
            <a:fillRect/>
          </a:stretch>
        </p:blipFill>
        <p:spPr>
          <a:xfrm>
            <a:off x="8582603" y="358877"/>
            <a:ext cx="1100769" cy="360000"/>
          </a:xfrm>
          <a:prstGeom prst="rect">
            <a:avLst/>
          </a:prstGeom>
        </p:spPr>
      </p:pic>
      <p:sp>
        <p:nvSpPr>
          <p:cNvPr id="18" name="テキスト ボックス 1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856047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歯科口腔保健計画における施策の実施状況</a:t>
            </a: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6" name="表 15"/>
          <p:cNvGraphicFramePr>
            <a:graphicFrameLocks noGrp="1"/>
          </p:cNvGraphicFramePr>
          <p:nvPr/>
        </p:nvGraphicFramePr>
        <p:xfrm>
          <a:off x="437893" y="3578601"/>
          <a:ext cx="2880000" cy="1152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612000">
                <a:tc>
                  <a:txBody>
                    <a:bodyPr/>
                    <a:lstStyle/>
                    <a:p>
                      <a:pPr algn="l"/>
                      <a:r>
                        <a:rPr kumimoji="1" lang="zh-TW" altLang="en-US" sz="800" dirty="0">
                          <a:latin typeface="游ゴシック" panose="020B0400000000000000" pitchFamily="50" charset="-128"/>
                          <a:ea typeface="游ゴシック" panose="020B0400000000000000" pitchFamily="50" charset="-128"/>
                        </a:rPr>
                        <a:t>大阪府生涯歯科保健推進審議会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歯科保健の推進に関する施策及び大阪府健康づくり推進条例第四条第一項の目標（歯科保健に係るものに限る。）の達成状況の評価についての調査審議に関する事務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この規則は、大阪府附属機関条例（昭和二十七年</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大阪府条例第三十九号）第六条の規定に基づき、大阪府</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生涯歯科保健推進審議会（以下「審議会」という。）の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組織、委員及び専門委員（以下「委員等」という。）の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報酬及び費用弁償の額その他審議会に関し必要な事項を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審議会は、委員三十人以内で組織する。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医療関係団体の代表者</a:t>
            </a:r>
          </a:p>
          <a:p>
            <a:r>
              <a:rPr lang="ja-JP" altLang="en-US" sz="800" dirty="0">
                <a:latin typeface="游ゴシック" panose="020B0400000000000000" pitchFamily="50" charset="-128"/>
                <a:ea typeface="游ゴシック" panose="020B0400000000000000" pitchFamily="50" charset="-128"/>
              </a:rPr>
              <a:t>　三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を除く。）の任期は、二年とする。ただし、補欠の委員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審議会に会長を置き、委員の互選によってこれを定める。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大阪府生涯歯科保健推進審議会規則（大阪府規則第百九十三号）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41</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9" name="テキスト ボックス 1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77602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２</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次大阪府歯科口腔保健計画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５年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42</a:t>
            </a:fld>
            <a:endParaRPr kumimoji="1" lang="ja-JP" altLang="en-US"/>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854450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268310" y="873962"/>
            <a:ext cx="9369380" cy="54919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91603" y="4939912"/>
          <a:ext cx="8534283" cy="103734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447167">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a:solidFill>
                            <a:schemeClr val="lt1"/>
                          </a:solidFill>
                          <a:effectLst/>
                          <a:latin typeface="游ゴシック" panose="020B0400000000000000" pitchFamily="50" charset="-128"/>
                          <a:ea typeface="游ゴシック" panose="020B0400000000000000" pitchFamily="50" charset="-128"/>
                          <a:cs typeface="+mn-cs"/>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0181">
                <a:tc>
                  <a:txBody>
                    <a:bodyPr/>
                    <a:lstStyle/>
                    <a:p>
                      <a:pPr algn="ctr" fontAlgn="auto">
                        <a:lnSpc>
                          <a:spcPts val="1600"/>
                        </a:lnSpc>
                        <a:spcAft>
                          <a:spcPts val="0"/>
                        </a:spcAft>
                      </a:pPr>
                      <a:r>
                        <a:rPr lang="en-US" sz="1400" baseline="0" dirty="0">
                          <a:effectLst/>
                          <a:latin typeface="游ゴシック" panose="020B0400000000000000" pitchFamily="50" charset="-128"/>
                          <a:ea typeface="游ゴシック" panose="020B0400000000000000" pitchFamily="50" charset="-128"/>
                        </a:rPr>
                        <a:t>1</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むし歯のない者の割合（３歳児）</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80.9</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88.4</a:t>
                      </a:r>
                      <a:r>
                        <a:rPr lang="ja-JP" altLang="ja-JP" sz="1200" b="1" baseline="0"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a:t>
                      </a:r>
                      <a:r>
                        <a:rPr lang="en-US" altLang="ja-JP" sz="1200" b="1" baseline="0" dirty="0">
                          <a:solidFill>
                            <a:schemeClr val="tx1"/>
                          </a:solidFill>
                          <a:effectLst/>
                          <a:latin typeface="游ゴシック" panose="020B0400000000000000" pitchFamily="50" charset="-128"/>
                          <a:ea typeface="游ゴシック" panose="020B0400000000000000" pitchFamily="50" charset="-128"/>
                        </a:rPr>
                        <a:t>3</a:t>
                      </a:r>
                      <a:r>
                        <a:rPr lang="ja-JP" alt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rPr>
                        <a:t>2021</a:t>
                      </a:r>
                      <a:r>
                        <a:rPr lang="ja-JP" alt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85</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（１）</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乳幼児期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P.25</a:t>
            </a:r>
          </a:p>
        </p:txBody>
      </p:sp>
      <p:sp>
        <p:nvSpPr>
          <p:cNvPr id="11" name="正方形/長方形 10"/>
          <p:cNvSpPr/>
          <p:nvPr/>
        </p:nvSpPr>
        <p:spPr>
          <a:xfrm>
            <a:off x="382272" y="2224974"/>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536069"/>
            <a:ext cx="8856000" cy="822292"/>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▽乳歯がむし歯にならないよう、家庭や幼稚園などを通じて、歯みがき習慣を身につけます。</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endParaRPr>
          </a:p>
          <a:p>
            <a:pPr lvl="0">
              <a:defRPr/>
            </a:pPr>
            <a:r>
              <a:rPr lang="ja-JP" altLang="en-US" sz="1200" dirty="0">
                <a:solidFill>
                  <a:prstClr val="black"/>
                </a:solidFill>
                <a:latin typeface="+mn-ea"/>
              </a:rPr>
              <a:t>▽成長に伴う口の変化に応じた食べ方や適切な食習慣を子どもが身につけることができるよう、保護者や子どもをとりまく</a:t>
            </a:r>
            <a:endParaRPr lang="en-US" altLang="ja-JP" sz="1200" dirty="0">
              <a:solidFill>
                <a:prstClr val="black"/>
              </a:solidFill>
              <a:latin typeface="+mn-ea"/>
            </a:endParaRPr>
          </a:p>
          <a:p>
            <a:pPr lvl="0">
              <a:defRPr/>
            </a:pPr>
            <a:r>
              <a:rPr lang="ja-JP" altLang="en-US" sz="1200" dirty="0">
                <a:solidFill>
                  <a:prstClr val="black"/>
                </a:solidFill>
                <a:latin typeface="+mn-ea"/>
              </a:rPr>
              <a:t>　関係者が子どもに働きかけます。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456492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kumimoji="0" lang="ja-JP" altLang="en-US" sz="1600" b="1" i="0" u="none" strike="noStrike" kern="1200" cap="none" spc="0" normalizeH="0" baseline="0" noProof="0" dirty="0">
                <a:ln>
                  <a:noFill/>
                </a:ln>
                <a:solidFill>
                  <a:prstClr val="black"/>
                </a:solidFill>
                <a:effectLst/>
                <a:uLnTx/>
                <a:uFillTx/>
                <a:latin typeface="+mn-ea"/>
              </a:rPr>
              <a:t>第</a:t>
            </a:r>
            <a:r>
              <a:rPr kumimoji="0" lang="en-US" altLang="ja-JP" sz="1600" b="1" i="0" u="none" strike="noStrike" kern="1200" cap="none" spc="0" normalizeH="0" baseline="0" noProof="0" dirty="0">
                <a:ln>
                  <a:noFill/>
                </a:ln>
                <a:solidFill>
                  <a:prstClr val="black"/>
                </a:solidFill>
                <a:effectLst/>
                <a:uLnTx/>
                <a:uFillTx/>
                <a:latin typeface="+mn-ea"/>
              </a:rPr>
              <a:t>2</a:t>
            </a:r>
            <a:r>
              <a:rPr kumimoji="0" lang="ja-JP" altLang="en-US" sz="1600" b="1" i="0" u="none" strike="noStrike" kern="1200" cap="none" spc="0" normalizeH="0" baseline="0" noProof="0" dirty="0">
                <a:ln>
                  <a:noFill/>
                </a:ln>
                <a:solidFill>
                  <a:prstClr val="black"/>
                </a:solidFill>
                <a:effectLst/>
                <a:uLnTx/>
                <a:uFillTx/>
                <a:latin typeface="+mn-ea"/>
              </a:rPr>
              <a:t>次大阪府歯科口腔保健計画における</a:t>
            </a:r>
            <a:r>
              <a:rPr lang="ja-JP" altLang="en-US" sz="1600" b="1" dirty="0">
                <a:solidFill>
                  <a:prstClr val="black"/>
                </a:solidFill>
                <a:latin typeface="+mn-ea"/>
              </a:rPr>
              <a:t>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7" name="角丸四角形 16"/>
          <p:cNvSpPr/>
          <p:nvPr/>
        </p:nvSpPr>
        <p:spPr>
          <a:xfrm>
            <a:off x="376959" y="1993109"/>
            <a:ext cx="9144000" cy="425941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8" name="角丸四角形 17"/>
          <p:cNvSpPr/>
          <p:nvPr/>
        </p:nvSpPr>
        <p:spPr>
          <a:xfrm>
            <a:off x="376959" y="1561109"/>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20" name="角丸四角形 19"/>
          <p:cNvSpPr/>
          <p:nvPr/>
        </p:nvSpPr>
        <p:spPr>
          <a:xfrm>
            <a:off x="2464959" y="1561109"/>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dirty="0">
                <a:solidFill>
                  <a:prstClr val="black"/>
                </a:solidFill>
                <a:latin typeface="+mn-ea"/>
              </a:rPr>
              <a:t>乳歯がむし歯にならないようにします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43</a:t>
            </a:fld>
            <a:endParaRPr kumimoji="1" lang="ja-JP" altLang="en-US"/>
          </a:p>
        </p:txBody>
      </p:sp>
      <p:sp>
        <p:nvSpPr>
          <p:cNvPr id="14" name="正方形/長方形 13"/>
          <p:cNvSpPr/>
          <p:nvPr/>
        </p:nvSpPr>
        <p:spPr>
          <a:xfrm>
            <a:off x="382272" y="3461344"/>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6" name="正方形/長方形 15"/>
          <p:cNvSpPr/>
          <p:nvPr/>
        </p:nvSpPr>
        <p:spPr>
          <a:xfrm>
            <a:off x="530346" y="3781872"/>
            <a:ext cx="8856000" cy="7144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8348822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3920046381"/>
              </p:ext>
            </p:extLst>
          </p:nvPr>
        </p:nvGraphicFramePr>
        <p:xfrm>
          <a:off x="387530" y="234212"/>
          <a:ext cx="9138178" cy="6201912"/>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8028000">
                  <a:extLst>
                    <a:ext uri="{9D8B030D-6E8A-4147-A177-3AD203B41FA5}">
                      <a16:colId xmlns:a16="http://schemas.microsoft.com/office/drawing/2014/main" val="89849022"/>
                    </a:ext>
                  </a:extLst>
                </a:gridCol>
              </a:tblGrid>
              <a:tr h="575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rPr>
                        <a:t>・保護者等子どもたちをとりまく関係者が、歯と口の健康づくりについて理解を深め、実際に取組むことが重要</a:t>
                      </a:r>
                      <a:endParaRPr kumimoji="1" lang="en-US" altLang="ja-JP" sz="1100" b="0" dirty="0">
                        <a:solidFill>
                          <a:schemeClr val="tx1"/>
                        </a:solidFill>
                      </a:endParaRPr>
                    </a:p>
                    <a:p>
                      <a:pPr>
                        <a:lnSpc>
                          <a:spcPts val="1500"/>
                        </a:lnSpc>
                      </a:pPr>
                      <a:r>
                        <a:rPr kumimoji="1" lang="ja-JP" altLang="en-US" sz="1100" b="0" dirty="0">
                          <a:solidFill>
                            <a:schemeClr val="tx1"/>
                          </a:solidFill>
                        </a:rPr>
                        <a:t>・乳歯列が完成する時期である３歳児のむし歯予防のため、保護者への働きかけが重要</a:t>
                      </a:r>
                      <a:endParaRPr kumimoji="1" lang="en-US" altLang="ja-JP" sz="1100" b="0" dirty="0">
                        <a:solidFill>
                          <a:schemeClr val="tx1"/>
                        </a:solidFill>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7882677"/>
                  </a:ext>
                </a:extLst>
              </a:tr>
              <a:tr h="2957535">
                <a:tc>
                  <a:txBody>
                    <a:bodyPr/>
                    <a:lstStyle/>
                    <a:p>
                      <a:r>
                        <a:rPr kumimoji="1" lang="ja-JP" altLang="en-US" sz="1600" b="0" dirty="0"/>
                        <a:t> </a:t>
                      </a:r>
                      <a:endParaRPr kumimoji="1" lang="en-US" altLang="ja-JP" sz="1600" b="0" dirty="0"/>
                    </a:p>
                    <a:p>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p>
                      <a:endParaRPr kumimoji="1" lang="en-US" altLang="ja-JP" sz="1600" b="0" dirty="0"/>
                    </a:p>
                    <a:p>
                      <a:endParaRPr kumimoji="1" lang="en-US" altLang="ja-JP" sz="1600" b="0" dirty="0"/>
                    </a:p>
                    <a:p>
                      <a:endParaRPr kumimoji="1" lang="en-US" altLang="ja-JP" sz="1600" b="0" dirty="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a:lnSpc>
                          <a:spcPts val="1500"/>
                        </a:lnSpc>
                      </a:pPr>
                      <a:r>
                        <a:rPr kumimoji="1" lang="ja-JP" altLang="en-US" sz="1100" b="0" dirty="0">
                          <a:solidFill>
                            <a:schemeClr val="tx1"/>
                          </a:solidFill>
                        </a:rPr>
                        <a:t>■公民連携の枠組みを活用した普及啓発</a:t>
                      </a:r>
                      <a:endParaRPr kumimoji="1" lang="en-US" altLang="ja-JP" sz="1100" b="0" dirty="0">
                        <a:solidFill>
                          <a:schemeClr val="tx1"/>
                        </a:solidFill>
                      </a:endParaRPr>
                    </a:p>
                    <a:p>
                      <a:pPr>
                        <a:lnSpc>
                          <a:spcPts val="1500"/>
                        </a:lnSpc>
                      </a:pPr>
                      <a:r>
                        <a:rPr kumimoji="1" lang="ja-JP" altLang="en-US" sz="1100" b="0" dirty="0">
                          <a:solidFill>
                            <a:schemeClr val="tx1"/>
                          </a:solidFill>
                        </a:rPr>
                        <a:t>　（ポスター等の展開、企業の広報ツールを活用した普及）</a:t>
                      </a:r>
                      <a:endParaRPr kumimoji="1" lang="en-US" altLang="ja-JP" sz="1100" b="0" dirty="0">
                        <a:solidFill>
                          <a:schemeClr val="tx1"/>
                        </a:solidFill>
                      </a:endParaRPr>
                    </a:p>
                    <a:p>
                      <a:pPr algn="l">
                        <a:lnSpc>
                          <a:spcPts val="1500"/>
                        </a:lnSpc>
                      </a:pPr>
                      <a:r>
                        <a:rPr kumimoji="1" lang="ja-JP" altLang="en-US" sz="1100" b="0" dirty="0">
                          <a:solidFill>
                            <a:schemeClr val="tx1"/>
                          </a:solidFill>
                        </a:rPr>
                        <a:t>■府の健康アプリ「アスマイル」を活用した普及啓発</a:t>
                      </a:r>
                      <a:endParaRPr kumimoji="1" lang="en-US" altLang="ja-JP" sz="1100" b="0" dirty="0">
                        <a:solidFill>
                          <a:schemeClr val="tx1"/>
                        </a:solidFill>
                      </a:endParaRPr>
                    </a:p>
                    <a:p>
                      <a:pPr algn="l">
                        <a:lnSpc>
                          <a:spcPts val="1500"/>
                        </a:lnSpc>
                      </a:pPr>
                      <a:r>
                        <a:rPr kumimoji="1" lang="ja-JP" altLang="en-US" sz="1100" b="0" dirty="0">
                          <a:solidFill>
                            <a:schemeClr val="tx1"/>
                          </a:solidFill>
                        </a:rPr>
                        <a:t>　（歯みがきや健診受診、健康づくりイベント参加等に対するインセンティブ付与、歯と口の健康に関するコラム掲載）</a:t>
                      </a:r>
                      <a:endParaRPr kumimoji="1" lang="en-US" altLang="ja-JP" sz="1100" b="0" dirty="0">
                        <a:solidFill>
                          <a:schemeClr val="tx1"/>
                        </a:solidFill>
                      </a:endParaRPr>
                    </a:p>
                    <a:p>
                      <a:pPr>
                        <a:lnSpc>
                          <a:spcPts val="1500"/>
                        </a:lnSpc>
                      </a:pPr>
                      <a:r>
                        <a:rPr kumimoji="1" lang="ja-JP" altLang="en-US" sz="1100" b="0" dirty="0">
                          <a:solidFill>
                            <a:schemeClr val="tx1"/>
                          </a:solidFill>
                        </a:rPr>
                        <a:t>■府ホームページ、啓発冊子等を活用し、むし歯予防（歯みがき、フッ化物塗布、正しい食習慣等）等について普及啓発</a:t>
                      </a:r>
                      <a:endParaRPr kumimoji="1" lang="en-US" altLang="ja-JP"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■８０２０推進アンバサダー養成事業の実施（地域で活動する保健医療関係者のための研修会を４医療圏</a:t>
                      </a:r>
                      <a:r>
                        <a:rPr kumimoji="1" lang="en-US" altLang="ja-JP" sz="1100" b="0" dirty="0">
                          <a:solidFill>
                            <a:schemeClr val="tx1"/>
                          </a:solidFill>
                        </a:rPr>
                        <a:t>×</a:t>
                      </a:r>
                      <a:r>
                        <a:rPr kumimoji="1" lang="ja-JP" altLang="en-US" sz="1100" b="0" dirty="0">
                          <a:solidFill>
                            <a:schemeClr val="tx1"/>
                          </a:solidFill>
                        </a:rPr>
                        <a:t>２回実施</a:t>
                      </a:r>
                      <a:endParaRPr kumimoji="1" lang="en-US" altLang="ja-JP"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（乳幼児の歯と口の健康について</a:t>
                      </a:r>
                      <a:r>
                        <a:rPr kumimoji="1" lang="ja-JP" altLang="en-US" sz="1100" b="0" baseline="0" dirty="0">
                          <a:solidFill>
                            <a:schemeClr val="tx1"/>
                          </a:solidFill>
                        </a:rPr>
                        <a:t>　</a:t>
                      </a:r>
                      <a:r>
                        <a:rPr kumimoji="1" lang="ja-JP" altLang="en-US" sz="1100" b="0" dirty="0">
                          <a:solidFill>
                            <a:schemeClr val="tx1"/>
                          </a:solidFill>
                        </a:rPr>
                        <a:t>等））</a:t>
                      </a:r>
                      <a:endParaRPr kumimoji="1" lang="en-US" altLang="ja-JP" sz="1100" b="0" dirty="0">
                        <a:solidFill>
                          <a:schemeClr val="tx1"/>
                        </a:solidFill>
                      </a:endParaRPr>
                    </a:p>
                    <a:p>
                      <a:r>
                        <a:rPr kumimoji="1" lang="ja-JP" altLang="en-US" sz="1100" b="0" dirty="0">
                          <a:solidFill>
                            <a:schemeClr val="tx1"/>
                          </a:solidFill>
                        </a:rPr>
                        <a:t>■全大阪よい歯のコンクール実施</a:t>
                      </a:r>
                      <a:endParaRPr kumimoji="1" lang="en-US" altLang="ja-JP" sz="1100" b="0" dirty="0">
                        <a:solidFill>
                          <a:schemeClr val="tx1"/>
                        </a:solidFill>
                      </a:endParaRPr>
                    </a:p>
                    <a:p>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■大阪府歯科口腔保健推進連絡会での情報提供、意見交換（乳幼児歯科健診における歯科保健事業等について）</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rPr>
                        <a:t>■市町村職員を対象とした研修会の実施（ライフコースアプローチにおける小児歯科の重要性）</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■「口腔保健支援センター」による市町村の個別支援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■大阪府市町村歯科口腔保健実態調査の実施</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■府保健所による市町村の乳幼児健康診査事業の評価体制構築への支援</a:t>
                      </a:r>
                      <a:endParaRPr kumimoji="1" lang="en-US" altLang="ja-JP" sz="1100" b="0" dirty="0">
                        <a:solidFill>
                          <a:schemeClr val="tx1"/>
                        </a:solidFill>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95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課題</a:t>
                      </a:r>
                      <a:r>
                        <a:rPr kumimoji="1" lang="en-US" altLang="ja-JP" sz="1200" b="0" dirty="0">
                          <a:solidFill>
                            <a:schemeClr val="tx1"/>
                          </a:solidFill>
                        </a:rPr>
                        <a:t>》</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■ホームページを閲覧するなどの自発的な動きをしない府民への働きかけ</a:t>
                      </a:r>
                      <a:r>
                        <a:rPr kumimoji="1" lang="ja-JP" altLang="en-US" sz="1100" b="0" dirty="0">
                          <a:solidFill>
                            <a:schemeClr val="tx1"/>
                          </a:solidFill>
                        </a:rPr>
                        <a:t>（</a:t>
                      </a:r>
                      <a:r>
                        <a:rPr kumimoji="1" lang="ja-JP" altLang="en-US" sz="1100" b="0" dirty="0">
                          <a:solidFill>
                            <a:schemeClr val="tx1"/>
                          </a:solidFill>
                          <a:latin typeface="+mn-ea"/>
                          <a:ea typeface="+mn-ea"/>
                        </a:rPr>
                        <a:t>内容：むし歯予防等）</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次年度の取組</a:t>
                      </a:r>
                      <a:r>
                        <a:rPr kumimoji="1" lang="en-US" altLang="ja-JP" sz="1200" b="0" dirty="0">
                          <a:solidFill>
                            <a:schemeClr val="tx1"/>
                          </a:solidFill>
                          <a:latin typeface="+mn-ea"/>
                          <a:ea typeface="+mn-ea"/>
                        </a:rPr>
                        <a:t>》</a:t>
                      </a:r>
                    </a:p>
                    <a:p>
                      <a:pPr>
                        <a:lnSpc>
                          <a:spcPts val="1500"/>
                        </a:lnSpc>
                      </a:pPr>
                      <a:r>
                        <a:rPr kumimoji="1" lang="ja-JP" altLang="en-US" sz="1100" b="0" dirty="0">
                          <a:solidFill>
                            <a:schemeClr val="tx1"/>
                          </a:solidFill>
                          <a:latin typeface="+mn-ea"/>
                          <a:ea typeface="+mn-ea"/>
                        </a:rPr>
                        <a:t>■「アスマイル」、府の広報媒体、公民連携の枠組みを活用し、幅広い世代の府民への啓発</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a:t>
                      </a:r>
                      <a:r>
                        <a:rPr kumimoji="1" lang="en-US" altLang="ja-JP" sz="1100" b="0" dirty="0">
                          <a:solidFill>
                            <a:schemeClr val="tx1"/>
                          </a:solidFill>
                          <a:latin typeface="+mn-ea"/>
                          <a:ea typeface="+mn-ea"/>
                        </a:rPr>
                        <a:t>8020</a:t>
                      </a:r>
                      <a:r>
                        <a:rPr kumimoji="1" lang="ja-JP" altLang="en-US" sz="1100" b="0" dirty="0">
                          <a:solidFill>
                            <a:schemeClr val="tx1"/>
                          </a:solidFill>
                          <a:latin typeface="+mn-ea"/>
                          <a:ea typeface="+mn-ea"/>
                        </a:rPr>
                        <a:t>推進アンバサダー養成事業による地域の取組み支援</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■府保健所による</a:t>
                      </a:r>
                      <a:r>
                        <a:rPr kumimoji="1" lang="ja-JP" altLang="en-US" sz="1100" b="0" dirty="0">
                          <a:solidFill>
                            <a:schemeClr val="tx1"/>
                          </a:solidFill>
                        </a:rPr>
                        <a:t>市町村乳幼児健康診査事業の評価体制構築に向けた取組み支援</a:t>
                      </a:r>
                      <a:endParaRPr kumimoji="1" lang="ja-JP" altLang="en-US" sz="1100" b="0" dirty="0">
                        <a:solidFill>
                          <a:schemeClr val="tx1"/>
                        </a:solidFill>
                        <a:latin typeface="+mn-ea"/>
                        <a:ea typeface="+mn-ea"/>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2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最終予算</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en-US" altLang="ja-JP" sz="1200" b="0" baseline="0"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1,809</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5,206</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2,515</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1" name="角丸四角形 20"/>
          <p:cNvSpPr/>
          <p:nvPr/>
        </p:nvSpPr>
        <p:spPr>
          <a:xfrm>
            <a:off x="522041" y="268692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5" name="スライド番号プレースホルダー 1">
            <a:extLst>
              <a:ext uri="{FF2B5EF4-FFF2-40B4-BE49-F238E27FC236}">
                <a16:creationId xmlns:a16="http://schemas.microsoft.com/office/drawing/2014/main" id="{025B2636-83A7-4E75-A87C-690722CF5C1B}"/>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44</a:t>
            </a:fld>
            <a:endParaRPr kumimoji="1" lang="ja-JP" altLang="en-US"/>
          </a:p>
        </p:txBody>
      </p:sp>
    </p:spTree>
    <p:extLst>
      <p:ext uri="{BB962C8B-B14F-4D97-AF65-F5344CB8AC3E}">
        <p14:creationId xmlns:p14="http://schemas.microsoft.com/office/powerpoint/2010/main" val="3748114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１　歯科疾患の予防・早期発見、口の機能の維持向上</a:t>
            </a:r>
          </a:p>
        </p:txBody>
      </p:sp>
      <p:sp>
        <p:nvSpPr>
          <p:cNvPr id="8" name="正方形/長方形 7"/>
          <p:cNvSpPr/>
          <p:nvPr/>
        </p:nvSpPr>
        <p:spPr>
          <a:xfrm>
            <a:off x="268310" y="873962"/>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nvGraphicFramePr>
        <p:xfrm>
          <a:off x="691603" y="4326827"/>
          <a:ext cx="8534283" cy="183583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504400">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個別目標</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の目標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65719">
                <a:tc>
                  <a:txBody>
                    <a:bodyPr/>
                    <a:lstStyle/>
                    <a:p>
                      <a:pPr algn="ctr" fontAlgn="auto">
                        <a:lnSpc>
                          <a:spcPts val="1600"/>
                        </a:lnSpc>
                        <a:spcAft>
                          <a:spcPts val="0"/>
                        </a:spcAft>
                      </a:pPr>
                      <a:r>
                        <a:rPr lang="ja-JP" altLang="en-US" sz="1400" baseline="0" dirty="0">
                          <a:solidFill>
                            <a:schemeClr val="lt1"/>
                          </a:solidFill>
                          <a:effectLst/>
                          <a:latin typeface="游ゴシック" panose="020B0400000000000000" pitchFamily="50" charset="-128"/>
                          <a:ea typeface="游ゴシック" panose="020B0400000000000000" pitchFamily="50" charset="-128"/>
                          <a:cs typeface="+mn-cs"/>
                        </a:rPr>
                        <a:t>２</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むし歯のある者の割合（</a:t>
                      </a:r>
                      <a:r>
                        <a:rPr lang="en-US" altLang="ja-JP" sz="1200" b="1" baseline="0" dirty="0">
                          <a:effectLst/>
                          <a:latin typeface="游ゴシック" panose="020B0400000000000000" pitchFamily="50" charset="-128"/>
                          <a:ea typeface="游ゴシック" panose="020B0400000000000000" pitchFamily="50" charset="-128"/>
                        </a:rPr>
                        <a:t>12</a:t>
                      </a:r>
                      <a:r>
                        <a:rPr lang="ja-JP" altLang="en-US" sz="1200" b="1" baseline="0" dirty="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39.7</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27.6</a:t>
                      </a:r>
                      <a:r>
                        <a:rPr lang="ja-JP" sz="1200" b="1" baseline="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a:t>
                      </a:r>
                      <a:r>
                        <a:rPr lang="en-US" altLang="ja-JP" sz="1200" b="1" baseline="0" dirty="0">
                          <a:solidFill>
                            <a:schemeClr val="tx1"/>
                          </a:solidFill>
                          <a:effectLst/>
                          <a:latin typeface="游ゴシック" panose="020B0400000000000000" pitchFamily="50" charset="-128"/>
                          <a:ea typeface="游ゴシック" panose="020B0400000000000000" pitchFamily="50" charset="-128"/>
                        </a:rPr>
                        <a:t>3</a:t>
                      </a: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sz="1200" b="1" baseline="0" dirty="0">
                          <a:solidFill>
                            <a:schemeClr val="tx1"/>
                          </a:solidFill>
                          <a:effectLst/>
                          <a:latin typeface="游ゴシック" panose="020B0400000000000000" pitchFamily="50" charset="-128"/>
                          <a:ea typeface="游ゴシック" panose="020B0400000000000000" pitchFamily="50" charset="-128"/>
                        </a:rPr>
                        <a:t>2021</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35</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65719">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３</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むし歯のある者の割合（</a:t>
                      </a:r>
                      <a:r>
                        <a:rPr lang="en-US" altLang="ja-JP" sz="1200" b="1" baseline="0" dirty="0">
                          <a:effectLst/>
                          <a:latin typeface="游ゴシック" panose="020B0400000000000000" pitchFamily="50" charset="-128"/>
                          <a:ea typeface="游ゴシック" panose="020B0400000000000000" pitchFamily="50" charset="-128"/>
                        </a:rPr>
                        <a:t>16</a:t>
                      </a:r>
                      <a:r>
                        <a:rPr lang="ja-JP" altLang="en-US" sz="1200" b="1" baseline="0" dirty="0">
                          <a:effectLst/>
                          <a:latin typeface="游ゴシック" panose="020B0400000000000000" pitchFamily="50" charset="-128"/>
                          <a:ea typeface="游ゴシック" panose="020B0400000000000000" pitchFamily="50" charset="-128"/>
                        </a:rPr>
                        <a:t>歳）</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53.3</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cs typeface="HG丸ｺﾞｼｯｸM-PRO"/>
                        </a:rPr>
                        <a:t>40.8</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令和</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3</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45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学齢期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P.26</a:t>
            </a:r>
          </a:p>
        </p:txBody>
      </p:sp>
      <p:sp>
        <p:nvSpPr>
          <p:cNvPr id="10" name="正方形/長方形 9"/>
          <p:cNvSpPr/>
          <p:nvPr/>
        </p:nvSpPr>
        <p:spPr>
          <a:xfrm>
            <a:off x="382272" y="205839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1" name="正方形/長方形 10"/>
          <p:cNvSpPr/>
          <p:nvPr/>
        </p:nvSpPr>
        <p:spPr>
          <a:xfrm>
            <a:off x="530346" y="2369491"/>
            <a:ext cx="8856000" cy="720000"/>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▽乳歯や永久歯がむし歯にならないよう、家庭や学校などを通じて、歯みがき習慣を身につけます。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▽成長に伴う口の変化に応じて、食べ方や適切な食習慣を身につけます。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4" name="角丸四角形 13"/>
          <p:cNvSpPr/>
          <p:nvPr/>
        </p:nvSpPr>
        <p:spPr>
          <a:xfrm>
            <a:off x="376959" y="1913597"/>
            <a:ext cx="9144000" cy="4420942"/>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481597"/>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481597"/>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乳歯や永久歯がむし歯にならないようにします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382272" y="393189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45</a:t>
            </a:fld>
            <a:endParaRPr kumimoji="1" lang="ja-JP" altLang="en-US"/>
          </a:p>
        </p:txBody>
      </p:sp>
      <p:sp>
        <p:nvSpPr>
          <p:cNvPr id="13" name="正方形/長方形 12"/>
          <p:cNvSpPr/>
          <p:nvPr/>
        </p:nvSpPr>
        <p:spPr>
          <a:xfrm>
            <a:off x="382272" y="301780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351586"/>
            <a:ext cx="8856000" cy="620067"/>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9701152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50014" y="445664"/>
          <a:ext cx="8814337" cy="5869054"/>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62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rPr>
                        <a:t>・永久歯列の完成期である中学生・高校生でのむし歯の状況の改善が必要</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・児童・生徒が基本的な生活習慣の定着を図りながら、歯と口の健康課題に対して自律的に取り組むことができるよう、</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　発育・発展に応じて支援することが重要　</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662941">
                <a:tc>
                  <a:txBody>
                    <a:bodyPr/>
                    <a:lstStyle/>
                    <a:p>
                      <a:r>
                        <a:rPr kumimoji="1" lang="ja-JP" altLang="en-US" sz="1800" b="0" dirty="0">
                          <a:solidFill>
                            <a:schemeClr val="bg1"/>
                          </a:solidFill>
                        </a:rPr>
                        <a:t>本年度の     </a:t>
                      </a:r>
                      <a:endParaRPr kumimoji="1" lang="en-US" altLang="ja-JP" sz="1800" b="0" dirty="0">
                        <a:solidFill>
                          <a:schemeClr val="bg1"/>
                        </a:solidFill>
                      </a:endParaRPr>
                    </a:p>
                    <a:p>
                      <a:r>
                        <a:rPr kumimoji="1" lang="en-US" altLang="ja-JP" sz="1800" b="0" dirty="0">
                          <a:solidFill>
                            <a:schemeClr val="bg1"/>
                          </a:solidFill>
                        </a:rPr>
                        <a:t> </a:t>
                      </a:r>
                      <a:r>
                        <a:rPr kumimoji="1" lang="ja-JP" altLang="en-US" sz="1800" b="0" dirty="0">
                          <a:solidFill>
                            <a:schemeClr val="bg1"/>
                          </a:solidFill>
                        </a:rPr>
                        <a:t>取組</a:t>
                      </a:r>
                      <a:endParaRPr kumimoji="1" lang="en-US" altLang="ja-JP" sz="18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a:t>
                      </a:r>
                      <a:r>
                        <a:rPr kumimoji="1" lang="ja-JP" altLang="en-US" sz="1100" b="0" u="none" dirty="0">
                          <a:solidFill>
                            <a:schemeClr val="tx1"/>
                          </a:solidFill>
                        </a:rPr>
                        <a:t>「大阪府よい歯・口を守る学校・園表彰」、</a:t>
                      </a:r>
                      <a:r>
                        <a:rPr kumimoji="1" lang="ja-JP" altLang="en-US" sz="1100" b="0" dirty="0">
                          <a:solidFill>
                            <a:schemeClr val="tx1"/>
                          </a:solidFill>
                        </a:rPr>
                        <a:t>歯と口の健康標語コンクール、大阪府</a:t>
                      </a:r>
                      <a:r>
                        <a:rPr kumimoji="1" lang="en-US" altLang="ja-JP" sz="1100" b="0" dirty="0">
                          <a:solidFill>
                            <a:schemeClr val="tx1"/>
                          </a:solidFill>
                        </a:rPr>
                        <a:t>〈</a:t>
                      </a:r>
                      <a:r>
                        <a:rPr kumimoji="1" lang="ja-JP" altLang="en-US" sz="1100" b="0" dirty="0">
                          <a:solidFill>
                            <a:schemeClr val="tx1"/>
                          </a:solidFill>
                        </a:rPr>
                        <a:t>歯の保健</a:t>
                      </a:r>
                      <a:r>
                        <a:rPr kumimoji="1" lang="en-US" altLang="ja-JP" sz="1100" b="0" dirty="0">
                          <a:solidFill>
                            <a:schemeClr val="tx1"/>
                          </a:solidFill>
                        </a:rPr>
                        <a:t>〉</a:t>
                      </a:r>
                      <a:r>
                        <a:rPr kumimoji="1" lang="ja-JP" altLang="en-US" sz="1100" b="0" dirty="0">
                          <a:solidFill>
                            <a:schemeClr val="tx1"/>
                          </a:solidFill>
                        </a:rPr>
                        <a:t>図画・ポスターコン</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クールへの事業協力及び知事賞・教育委員会賞の授与</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■生きる力をはぐくむ歯・口の健康づくり推進事業等を活用した歯科保健推進校への支援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1" dirty="0">
                          <a:solidFill>
                            <a:schemeClr val="tx1"/>
                          </a:solidFill>
                        </a:rPr>
                        <a:t>■</a:t>
                      </a:r>
                      <a:r>
                        <a:rPr kumimoji="1" lang="ja-JP" altLang="en-US" sz="1100" b="0" dirty="0">
                          <a:solidFill>
                            <a:schemeClr val="tx1"/>
                          </a:solidFill>
                        </a:rPr>
                        <a:t>全国小学生はみがき大会への事業協力</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1" dirty="0">
                          <a:solidFill>
                            <a:schemeClr val="tx1"/>
                          </a:solidFill>
                        </a:rPr>
                        <a:t>■</a:t>
                      </a:r>
                      <a:r>
                        <a:rPr kumimoji="1" lang="ja-JP" altLang="en-US" sz="1000" b="0" dirty="0">
                          <a:solidFill>
                            <a:schemeClr val="tx1"/>
                          </a:solidFill>
                        </a:rPr>
                        <a:t>（再掲）府ホームページ、啓発冊子等を活用し、フッ化物塗布等について普及啓発、公民連携、アスマイル</a:t>
                      </a:r>
                      <a:endParaRPr kumimoji="1" lang="en-US" altLang="ja-JP" sz="1000" b="0" dirty="0">
                        <a:solidFill>
                          <a:schemeClr val="tx1"/>
                        </a:solidFill>
                      </a:endParaRPr>
                    </a:p>
                    <a:p>
                      <a:pPr>
                        <a:lnSpc>
                          <a:spcPts val="1500"/>
                        </a:lnSpc>
                      </a:pPr>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a:lnSpc>
                          <a:spcPts val="1500"/>
                        </a:lnSpc>
                      </a:pPr>
                      <a:r>
                        <a:rPr kumimoji="1" lang="ja-JP" altLang="en-US" sz="1100" b="0" dirty="0">
                          <a:solidFill>
                            <a:schemeClr val="tx1"/>
                          </a:solidFill>
                        </a:rPr>
                        <a:t>■大阪府学校歯科保健研究大会での実践発表会への</a:t>
                      </a:r>
                      <a:r>
                        <a:rPr kumimoji="1" lang="ja-JP" altLang="en-US" sz="1100" b="0" dirty="0">
                          <a:solidFill>
                            <a:schemeClr val="tx1"/>
                          </a:solidFill>
                          <a:latin typeface="+mn-ea"/>
                          <a:ea typeface="+mn-ea"/>
                        </a:rPr>
                        <a:t>指導助言</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■学校保健主管課長会等での情報提供</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■令和５年度全国学校歯科保健研究大会（大阪開催）への事業協力</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■（再掲）大阪府歯科口腔保健推進連絡会、口腔保健支援センター、大阪府市町村歯科口腔保健実態調査</a:t>
                      </a:r>
                      <a:endParaRPr kumimoji="1" lang="en-US" altLang="ja-JP"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3774274"/>
                  </a:ext>
                </a:extLst>
              </a:tr>
              <a:tr h="662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chemeClr val="bg1"/>
                          </a:solidFill>
                        </a:rPr>
                        <a:t>今後の</a:t>
                      </a:r>
                      <a:endParaRPr kumimoji="1" lang="en-US" altLang="ja-JP"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chemeClr val="bg1"/>
                          </a:solidFill>
                        </a:rPr>
                        <a:t>取組予定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課題</a:t>
                      </a:r>
                      <a:r>
                        <a:rPr kumimoji="1" lang="en-US" altLang="ja-JP" sz="1200" b="0"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■コンクール等に参加する学校・園が限定</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■ホームページを閲覧するなどの自発的な動きをしない府民への働きかけ</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　（内容：むし歯予防、適切な食習慣、適切な生活習慣等）</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100" b="0" dirty="0">
                        <a:solidFill>
                          <a:schemeClr val="tx1"/>
                        </a:solidFill>
                        <a:latin typeface="+mn-ea"/>
                        <a:ea typeface="+mn-ea"/>
                      </a:endParaRPr>
                    </a:p>
                    <a:p>
                      <a:pPr>
                        <a:lnSpc>
                          <a:spcPts val="1500"/>
                        </a:lnSpc>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次年度の取組</a:t>
                      </a:r>
                      <a:r>
                        <a:rPr kumimoji="1" lang="en-US" altLang="ja-JP" sz="1200" b="0"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■各種研修等の機会を通じて、学校保健関係教職員へコンクール等の周知</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■様々な機会を通じて情報提供や支援等を実施</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■「アスマイル」、府の広報媒体、公民連携の枠組みを活用し、幅広い世代の府民への啓発</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8342977"/>
                  </a:ext>
                </a:extLst>
              </a:tr>
              <a:tr h="6629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最終予算</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1,809</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5,206</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2,515</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76547"/>
                  </a:ext>
                </a:extLst>
              </a:tr>
            </a:tbl>
          </a:graphicData>
        </a:graphic>
      </p:graphicFrame>
      <p:sp>
        <p:nvSpPr>
          <p:cNvPr id="19" name="角丸四角形 18"/>
          <p:cNvSpPr/>
          <p:nvPr/>
        </p:nvSpPr>
        <p:spPr>
          <a:xfrm>
            <a:off x="660320" y="252628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46</a:t>
            </a:fld>
            <a:endParaRPr kumimoji="1" lang="ja-JP" altLang="en-US"/>
          </a:p>
        </p:txBody>
      </p:sp>
    </p:spTree>
    <p:extLst>
      <p:ext uri="{BB962C8B-B14F-4D97-AF65-F5344CB8AC3E}">
        <p14:creationId xmlns:p14="http://schemas.microsoft.com/office/powerpoint/2010/main" val="2548436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１　歯科疾患の予防・早期発見、口の機能の維持向上</a:t>
            </a:r>
          </a:p>
        </p:txBody>
      </p:sp>
      <p:sp>
        <p:nvSpPr>
          <p:cNvPr id="8" name="正方形/長方形 7"/>
          <p:cNvSpPr/>
          <p:nvPr/>
        </p:nvSpPr>
        <p:spPr>
          <a:xfrm>
            <a:off x="268310" y="873962"/>
            <a:ext cx="9369380" cy="58245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91204" y="4565648"/>
          <a:ext cx="8534283" cy="1941767"/>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316206">
                  <a:extLst>
                    <a:ext uri="{9D8B030D-6E8A-4147-A177-3AD203B41FA5}">
                      <a16:colId xmlns:a16="http://schemas.microsoft.com/office/drawing/2014/main" val="20001"/>
                    </a:ext>
                  </a:extLst>
                </a:gridCol>
                <a:gridCol w="17399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325313">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a:effectLst/>
                          <a:latin typeface="游ゴシック" panose="020B0400000000000000" pitchFamily="50" charset="-128"/>
                          <a:ea typeface="游ゴシック" panose="020B0400000000000000" pitchFamily="50" charset="-128"/>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a:t>
                      </a:r>
                      <a:r>
                        <a:rPr lang="ja-JP" altLang="en-US" sz="1200" baseline="0" dirty="0">
                          <a:solidFill>
                            <a:schemeClr val="bg1"/>
                          </a:solidFill>
                          <a:effectLst/>
                          <a:latin typeface="游ゴシック" panose="020B0400000000000000" pitchFamily="50" charset="-128"/>
                          <a:ea typeface="+mn-ea"/>
                          <a:cs typeface="HG丸ｺﾞｼｯｸM-PRO"/>
                        </a:rPr>
                        <a:t>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の目標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55207">
                <a:tc>
                  <a:txBody>
                    <a:bodyPr/>
                    <a:lstStyle/>
                    <a:p>
                      <a:pPr algn="ctr" fontAlgn="auto">
                        <a:lnSpc>
                          <a:spcPts val="1600"/>
                        </a:lnSpc>
                        <a:spcAft>
                          <a:spcPts val="0"/>
                        </a:spcAft>
                      </a:pPr>
                      <a:r>
                        <a:rPr lang="ja-JP" altLang="en-US" sz="1400" baseline="0" dirty="0">
                          <a:solidFill>
                            <a:schemeClr val="lt1"/>
                          </a:solidFill>
                          <a:effectLst/>
                          <a:latin typeface="游ゴシック" panose="020B0400000000000000" pitchFamily="50" charset="-128"/>
                          <a:ea typeface="游ゴシック" panose="020B0400000000000000" pitchFamily="50" charset="-128"/>
                          <a:cs typeface="+mn-cs"/>
                        </a:rPr>
                        <a:t>４</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むし歯治療が必要な者の割合（</a:t>
                      </a:r>
                      <a:r>
                        <a:rPr lang="en-US" altLang="ja-JP" sz="1200" b="1" baseline="0" dirty="0">
                          <a:effectLst/>
                          <a:latin typeface="游ゴシック" panose="020B0400000000000000" pitchFamily="50" charset="-128"/>
                          <a:ea typeface="游ゴシック" panose="020B0400000000000000" pitchFamily="50" charset="-128"/>
                        </a:rPr>
                        <a:t>40</a:t>
                      </a:r>
                      <a:r>
                        <a:rPr lang="ja-JP" altLang="en-US" sz="1200" b="1" baseline="0" dirty="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36.9</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27.9</a:t>
                      </a:r>
                      <a:r>
                        <a:rPr lang="ja-JP" sz="1200" b="1" baseline="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a:t>
                      </a:r>
                      <a:r>
                        <a:rPr lang="en-US" altLang="ja-JP" sz="1200" b="1" baseline="0" dirty="0">
                          <a:solidFill>
                            <a:schemeClr val="tx1"/>
                          </a:solidFill>
                          <a:effectLst/>
                          <a:latin typeface="游ゴシック" panose="020B0400000000000000" pitchFamily="50" charset="-128"/>
                          <a:ea typeface="游ゴシック" panose="020B0400000000000000" pitchFamily="50" charset="-128"/>
                        </a:rPr>
                        <a:t>3</a:t>
                      </a: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sz="1200" b="1" baseline="0" dirty="0">
                          <a:solidFill>
                            <a:schemeClr val="tx1"/>
                          </a:solidFill>
                          <a:effectLst/>
                          <a:latin typeface="游ゴシック" panose="020B0400000000000000" pitchFamily="50" charset="-128"/>
                          <a:ea typeface="游ゴシック" panose="020B0400000000000000" pitchFamily="50" charset="-128"/>
                        </a:rPr>
                        <a:t>2021</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30</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94271">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５</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歯周治療が必要な者の割合（</a:t>
                      </a:r>
                      <a:r>
                        <a:rPr lang="en-US" altLang="ja-JP" sz="1200" b="1" baseline="0" dirty="0">
                          <a:effectLst/>
                          <a:latin typeface="游ゴシック" panose="020B0400000000000000" pitchFamily="50" charset="-128"/>
                          <a:ea typeface="游ゴシック" panose="020B0400000000000000" pitchFamily="50" charset="-128"/>
                        </a:rPr>
                        <a:t>40</a:t>
                      </a:r>
                      <a:r>
                        <a:rPr lang="ja-JP" altLang="en-US" sz="1200" b="1" baseline="0" dirty="0">
                          <a:effectLst/>
                          <a:latin typeface="游ゴシック" panose="020B0400000000000000" pitchFamily="50" charset="-128"/>
                          <a:ea typeface="游ゴシック" panose="020B0400000000000000" pitchFamily="50" charset="-128"/>
                        </a:rPr>
                        <a:t>歳）</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43.9</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cs typeface="+mn-cs"/>
                        </a:rPr>
                        <a:t>50.9</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令和</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3</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33</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r h="494271">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６</a:t>
                      </a:r>
                      <a:endParaRPr lang="en-US" alt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過去</a:t>
                      </a:r>
                      <a:r>
                        <a:rPr lang="en-US" altLang="ja-JP" sz="1200" b="1" baseline="0" dirty="0">
                          <a:effectLst/>
                          <a:latin typeface="游ゴシック" panose="020B0400000000000000" pitchFamily="50" charset="-128"/>
                          <a:ea typeface="游ゴシック" panose="020B0400000000000000" pitchFamily="50" charset="-128"/>
                        </a:rPr>
                        <a:t>1</a:t>
                      </a:r>
                      <a:r>
                        <a:rPr lang="ja-JP" altLang="en-US" sz="1200" b="1" baseline="0" dirty="0">
                          <a:effectLst/>
                          <a:latin typeface="游ゴシック" panose="020B0400000000000000" pitchFamily="50" charset="-128"/>
                          <a:ea typeface="游ゴシック" panose="020B0400000000000000" pitchFamily="50" charset="-128"/>
                        </a:rPr>
                        <a:t>年に歯科健診を受診した者（</a:t>
                      </a:r>
                      <a:r>
                        <a:rPr lang="en-US" altLang="ja-JP" sz="1200" b="1" baseline="0" dirty="0">
                          <a:effectLst/>
                          <a:latin typeface="游ゴシック" panose="020B0400000000000000" pitchFamily="50" charset="-128"/>
                          <a:ea typeface="游ゴシック" panose="020B0400000000000000" pitchFamily="50" charset="-128"/>
                        </a:rPr>
                        <a:t>20</a:t>
                      </a:r>
                      <a:r>
                        <a:rPr lang="ja-JP" altLang="en-US" sz="1200" b="1" baseline="0" dirty="0">
                          <a:effectLst/>
                          <a:latin typeface="游ゴシック" panose="020B0400000000000000" pitchFamily="50" charset="-128"/>
                          <a:ea typeface="游ゴシック" panose="020B0400000000000000" pitchFamily="50" charset="-128"/>
                        </a:rPr>
                        <a:t>歳以上）</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51.4</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28</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2016</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65.3</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cs typeface="HG丸ｺﾞｼｯｸM-PRO"/>
                        </a:rPr>
                        <a:t>【</a:t>
                      </a:r>
                      <a:r>
                        <a:rPr lang="ja-JP" altLang="en-US" sz="1200" b="1" baseline="0" dirty="0">
                          <a:solidFill>
                            <a:schemeClr val="tx1"/>
                          </a:solidFill>
                          <a:effectLst/>
                          <a:latin typeface="游ゴシック" panose="020B0400000000000000" pitchFamily="50" charset="-128"/>
                          <a:ea typeface="+mn-ea"/>
                          <a:cs typeface="HG丸ｺﾞｼｯｸM-PRO"/>
                        </a:rPr>
                        <a:t>令和４（</a:t>
                      </a:r>
                      <a:r>
                        <a:rPr lang="en-US" altLang="ja-JP" sz="1200" b="1" baseline="0" dirty="0">
                          <a:solidFill>
                            <a:schemeClr val="tx1"/>
                          </a:solidFill>
                          <a:effectLst/>
                          <a:latin typeface="游ゴシック" panose="020B0400000000000000" pitchFamily="50" charset="-128"/>
                          <a:ea typeface="+mn-ea"/>
                          <a:cs typeface="HG丸ｺﾞｼｯｸM-PRO"/>
                        </a:rPr>
                        <a:t>2022</a:t>
                      </a:r>
                      <a:r>
                        <a:rPr lang="ja-JP" altLang="en-US" sz="1200" b="1" baseline="0" dirty="0">
                          <a:solidFill>
                            <a:schemeClr val="tx1"/>
                          </a:solidFill>
                          <a:effectLst/>
                          <a:latin typeface="游ゴシック" panose="020B0400000000000000" pitchFamily="50" charset="-128"/>
                          <a:ea typeface="+mn-ea"/>
                          <a:cs typeface="HG丸ｺﾞｼｯｸM-PRO"/>
                        </a:rPr>
                        <a:t>）年</a:t>
                      </a:r>
                      <a:r>
                        <a:rPr lang="en-US" altLang="ja-JP" sz="1200" b="1" baseline="0" dirty="0">
                          <a:solidFill>
                            <a:schemeClr val="tx1"/>
                          </a:solidFill>
                          <a:effectLst/>
                          <a:latin typeface="游ゴシック" panose="020B0400000000000000" pitchFamily="50" charset="-128"/>
                          <a:ea typeface="+mn-ea"/>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8807256"/>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（３）成人</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P.27- 28</a:t>
            </a:r>
            <a:endParaRPr kumimoji="1" lang="en-US" altLang="ja-JP"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82272" y="1828362"/>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049995"/>
            <a:ext cx="8990613" cy="1124703"/>
          </a:xfrm>
          <a:prstGeom prst="rect">
            <a:avLst/>
          </a:prstGeom>
        </p:spPr>
        <p:txBody>
          <a:bodyPr wrap="square" lIns="36000" tIns="72000" rIns="36000" bIns="36000">
            <a:noAutofit/>
          </a:bodyPr>
          <a:lstStyle/>
          <a:p>
            <a:pPr lvl="0">
              <a:lnSpc>
                <a:spcPts val="1700"/>
              </a:lnSpc>
              <a:defRPr/>
            </a:pPr>
            <a:r>
              <a:rPr lang="ja-JP" altLang="en-US" sz="1200" dirty="0">
                <a:solidFill>
                  <a:prstClr val="black"/>
                </a:solidFill>
                <a:latin typeface="+mn-ea"/>
              </a:rPr>
              <a:t>▽家庭や職場などにおいて、歯間部清掃用器具</a:t>
            </a:r>
            <a:r>
              <a:rPr lang="ja-JP" altLang="en-US" sz="1100" dirty="0">
                <a:solidFill>
                  <a:prstClr val="black"/>
                </a:solidFill>
                <a:latin typeface="+mn-ea"/>
              </a:rPr>
              <a:t>（デンタルフロス、歯間ブラシ等）</a:t>
            </a:r>
            <a:r>
              <a:rPr lang="ja-JP" altLang="en-US" sz="1200" dirty="0">
                <a:solidFill>
                  <a:prstClr val="black"/>
                </a:solidFill>
                <a:latin typeface="+mn-ea"/>
              </a:rPr>
              <a:t>を使ったセルフケア</a:t>
            </a:r>
            <a:r>
              <a:rPr lang="ja-JP" altLang="en-US" sz="1100" dirty="0">
                <a:solidFill>
                  <a:prstClr val="black"/>
                </a:solidFill>
                <a:latin typeface="+mn-ea"/>
              </a:rPr>
              <a:t>（歯と口の清掃）</a:t>
            </a:r>
            <a:r>
              <a:rPr lang="ja-JP" altLang="en-US" sz="1200" dirty="0">
                <a:solidFill>
                  <a:prstClr val="black"/>
                </a:solidFill>
                <a:latin typeface="+mn-ea"/>
              </a:rPr>
              <a:t>を行います。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lvl="0">
              <a:lnSpc>
                <a:spcPts val="1700"/>
              </a:lnSpc>
              <a:defRPr/>
            </a:pPr>
            <a:r>
              <a:rPr lang="ja-JP" altLang="en-US" sz="1200" dirty="0">
                <a:solidFill>
                  <a:prstClr val="black"/>
                </a:solidFill>
                <a:latin typeface="+mn-ea"/>
              </a:rPr>
              <a:t>▽市町村で実施している成人歯科健診（歯周病検診）などを活用し、定期的に歯科健診を受診します。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▽喫煙や糖尿病が歯と口の健康と関係することを正しく理解します。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▽ゆっくりよく噛んで食べます。</a:t>
            </a:r>
            <a:endParaRPr lang="en-US" altLang="ja-JP" sz="1200" dirty="0">
              <a:solidFill>
                <a:prstClr val="black"/>
              </a:solidFill>
              <a:latin typeface="+mn-ea"/>
            </a:endParaRPr>
          </a:p>
        </p:txBody>
      </p:sp>
      <p:sp>
        <p:nvSpPr>
          <p:cNvPr id="14" name="角丸四角形 13"/>
          <p:cNvSpPr/>
          <p:nvPr/>
        </p:nvSpPr>
        <p:spPr>
          <a:xfrm>
            <a:off x="376959" y="1777105"/>
            <a:ext cx="9144000" cy="480657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4510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345105"/>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むし歯、歯周治療が必要な府民を減らします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382272" y="418826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47</a:t>
            </a:fld>
            <a:endParaRPr kumimoji="1" lang="ja-JP" altLang="en-US"/>
          </a:p>
        </p:txBody>
      </p:sp>
      <p:sp>
        <p:nvSpPr>
          <p:cNvPr id="13" name="正方形/長方形 12"/>
          <p:cNvSpPr/>
          <p:nvPr/>
        </p:nvSpPr>
        <p:spPr>
          <a:xfrm>
            <a:off x="382272" y="320735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460840"/>
            <a:ext cx="8856000" cy="714451"/>
          </a:xfrm>
          <a:prstGeom prst="rect">
            <a:avLst/>
          </a:prstGeom>
        </p:spPr>
        <p:txBody>
          <a:bodyPr wrap="square" lIns="36000" tIns="72000" rIns="36000" bIns="36000">
            <a:noAutofit/>
          </a:bodyPr>
          <a:lstStyle/>
          <a:p>
            <a:pPr lvl="0">
              <a:lnSpc>
                <a:spcPts val="1700"/>
              </a:lnSpc>
              <a:defRPr/>
            </a:pPr>
            <a:r>
              <a:rPr lang="ja-JP" altLang="en-US" sz="1200" dirty="0">
                <a:solidFill>
                  <a:prstClr val="black"/>
                </a:solidFill>
                <a:latin typeface="+mn-ea"/>
              </a:rPr>
              <a:t>▽歯科疾患の予防（むし歯予防、歯周病予防）</a:t>
            </a:r>
            <a:endParaRPr lang="en-US" altLang="ja-JP" sz="600" dirty="0">
              <a:solidFill>
                <a:prstClr val="black"/>
              </a:solidFill>
              <a:latin typeface="+mn-ea"/>
            </a:endParaRPr>
          </a:p>
          <a:p>
            <a:pPr lvl="0">
              <a:lnSpc>
                <a:spcPts val="1700"/>
              </a:lnSpc>
              <a:defRPr/>
            </a:pPr>
            <a:r>
              <a:rPr lang="ja-JP" altLang="en-US" sz="1200" dirty="0">
                <a:solidFill>
                  <a:prstClr val="black"/>
                </a:solidFill>
                <a:latin typeface="+mn-ea"/>
              </a:rPr>
              <a:t>▽早期発見の推進（定期的な歯科健診、かかりつけ歯科医）</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lvl="0">
              <a:lnSpc>
                <a:spcPts val="1700"/>
              </a:lnSpc>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38187371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48</a:t>
            </a:fld>
            <a:endParaRPr kumimoji="1" lang="ja-JP" altLang="en-US"/>
          </a:p>
        </p:txBody>
      </p:sp>
      <p:graphicFrame>
        <p:nvGraphicFramePr>
          <p:cNvPr id="6" name="表 5"/>
          <p:cNvGraphicFramePr>
            <a:graphicFrameLocks noGrp="1"/>
          </p:cNvGraphicFramePr>
          <p:nvPr/>
        </p:nvGraphicFramePr>
        <p:xfrm>
          <a:off x="525085" y="77727"/>
          <a:ext cx="8814338" cy="6526903"/>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2573365865"/>
                    </a:ext>
                  </a:extLst>
                </a:gridCol>
                <a:gridCol w="7704160">
                  <a:extLst>
                    <a:ext uri="{9D8B030D-6E8A-4147-A177-3AD203B41FA5}">
                      <a16:colId xmlns:a16="http://schemas.microsoft.com/office/drawing/2014/main" val="2882604329"/>
                    </a:ext>
                  </a:extLst>
                </a:gridCol>
              </a:tblGrid>
              <a:tr h="11901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現状･課題</a:t>
                      </a:r>
                      <a:endParaRPr kumimoji="1" lang="ja-JP" altLang="en-US" sz="1600" b="0" dirty="0">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latin typeface="游ゴシック" panose="020B0400000000000000" pitchFamily="50" charset="-128"/>
                          <a:ea typeface="+mn-ea"/>
                        </a:rPr>
                        <a:t>・むし歯治療が必要な者の割合、歯周治療が必要な者の割合は、</a:t>
                      </a:r>
                      <a:r>
                        <a:rPr kumimoji="1" lang="en-US" altLang="ja-JP" sz="1100" b="0" dirty="0">
                          <a:solidFill>
                            <a:schemeClr val="tx1"/>
                          </a:solidFill>
                          <a:latin typeface="游ゴシック" panose="020B0400000000000000" pitchFamily="50" charset="-128"/>
                          <a:ea typeface="+mn-ea"/>
                        </a:rPr>
                        <a:t>40</a:t>
                      </a:r>
                      <a:r>
                        <a:rPr kumimoji="1" lang="ja-JP" altLang="en-US" sz="1100" b="0" dirty="0">
                          <a:solidFill>
                            <a:schemeClr val="tx1"/>
                          </a:solidFill>
                          <a:latin typeface="游ゴシック" panose="020B0400000000000000" pitchFamily="50" charset="-128"/>
                          <a:ea typeface="+mn-ea"/>
                        </a:rPr>
                        <a:t>歳・</a:t>
                      </a:r>
                      <a:r>
                        <a:rPr kumimoji="1" lang="en-US" altLang="ja-JP" sz="1100" b="0" dirty="0">
                          <a:solidFill>
                            <a:schemeClr val="tx1"/>
                          </a:solidFill>
                          <a:latin typeface="游ゴシック" panose="020B0400000000000000" pitchFamily="50" charset="-128"/>
                          <a:ea typeface="+mn-ea"/>
                        </a:rPr>
                        <a:t>50</a:t>
                      </a:r>
                      <a:r>
                        <a:rPr kumimoji="1" lang="ja-JP" altLang="en-US" sz="1100" b="0" dirty="0">
                          <a:solidFill>
                            <a:schemeClr val="tx1"/>
                          </a:solidFill>
                          <a:latin typeface="游ゴシック" panose="020B0400000000000000" pitchFamily="50" charset="-128"/>
                          <a:ea typeface="+mn-ea"/>
                        </a:rPr>
                        <a:t>歳で高く、セルフケアと専門家による定期的</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　なチェックが必要</a:t>
                      </a:r>
                      <a:endParaRPr kumimoji="1" lang="en-US" altLang="ja-JP" sz="1100" b="0" dirty="0">
                        <a:solidFill>
                          <a:schemeClr val="tx1"/>
                        </a:solidFill>
                        <a:latin typeface="游ゴシック" panose="020B0400000000000000" pitchFamily="50" charset="-128"/>
                        <a:ea typeface="+mn-ea"/>
                      </a:endParaRPr>
                    </a:p>
                    <a:p>
                      <a:pPr>
                        <a:lnSpc>
                          <a:spcPts val="1600"/>
                        </a:lnSpc>
                      </a:pPr>
                      <a:r>
                        <a:rPr kumimoji="1" lang="ja-JP" altLang="en-US" sz="1100" b="0" dirty="0">
                          <a:solidFill>
                            <a:schemeClr val="tx1"/>
                          </a:solidFill>
                          <a:latin typeface="游ゴシック" panose="020B0400000000000000" pitchFamily="50" charset="-128"/>
                          <a:ea typeface="+mn-ea"/>
                        </a:rPr>
                        <a:t>・喫煙と歯周病の関連性、糖尿病と歯周病の関連性が十分に認識されていない</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・過去</a:t>
                      </a:r>
                      <a:r>
                        <a:rPr kumimoji="1" lang="en-US" altLang="ja-JP" sz="1100" b="0" dirty="0">
                          <a:solidFill>
                            <a:schemeClr val="tx1"/>
                          </a:solidFill>
                          <a:latin typeface="游ゴシック" panose="020B0400000000000000" pitchFamily="50" charset="-128"/>
                          <a:ea typeface="+mn-ea"/>
                        </a:rPr>
                        <a:t>1</a:t>
                      </a:r>
                      <a:r>
                        <a:rPr kumimoji="1" lang="ja-JP" altLang="en-US" sz="1100" b="0" dirty="0">
                          <a:solidFill>
                            <a:schemeClr val="tx1"/>
                          </a:solidFill>
                          <a:latin typeface="游ゴシック" panose="020B0400000000000000" pitchFamily="50" charset="-128"/>
                          <a:ea typeface="+mn-ea"/>
                        </a:rPr>
                        <a:t>年間に歯科健診を受診した者の割合は若い世代ほど低く、早期発見・早期治療のため、かかりつけ歯科医を持ち、</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　定期的な歯科健診の受診者増加のための取組みが必要</a:t>
                      </a:r>
                      <a:endParaRPr kumimoji="1" lang="en-US" altLang="ja-JP" sz="1100" b="0" dirty="0">
                        <a:solidFill>
                          <a:schemeClr val="tx1"/>
                        </a:solidFill>
                        <a:latin typeface="游ゴシック" panose="020B0400000000000000" pitchFamily="50" charset="-128"/>
                        <a:ea typeface="+mn-ea"/>
                      </a:endParaRPr>
                    </a:p>
                    <a:p>
                      <a:pPr>
                        <a:lnSpc>
                          <a:spcPts val="1600"/>
                        </a:lnSpc>
                      </a:pPr>
                      <a:r>
                        <a:rPr kumimoji="1" lang="ja-JP" altLang="en-US" sz="1100" b="0" dirty="0">
                          <a:solidFill>
                            <a:schemeClr val="tx1"/>
                          </a:solidFill>
                          <a:latin typeface="游ゴシック" panose="020B0400000000000000" pitchFamily="50" charset="-128"/>
                          <a:ea typeface="+mn-ea"/>
                        </a:rPr>
                        <a:t>・就業者のうち</a:t>
                      </a:r>
                      <a:r>
                        <a:rPr kumimoji="1" lang="en-US" altLang="ja-JP" sz="1100" b="0" dirty="0">
                          <a:solidFill>
                            <a:schemeClr val="tx1"/>
                          </a:solidFill>
                          <a:latin typeface="游ゴシック" panose="020B0400000000000000" pitchFamily="50" charset="-128"/>
                          <a:ea typeface="+mn-ea"/>
                        </a:rPr>
                        <a:t>40</a:t>
                      </a: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60</a:t>
                      </a:r>
                      <a:r>
                        <a:rPr kumimoji="1" lang="ja-JP" altLang="en-US" sz="1100" b="0" dirty="0">
                          <a:solidFill>
                            <a:schemeClr val="tx1"/>
                          </a:solidFill>
                          <a:latin typeface="游ゴシック" panose="020B0400000000000000" pitchFamily="50" charset="-128"/>
                          <a:ea typeface="+mn-ea"/>
                        </a:rPr>
                        <a:t>歳ではむし歯治療が必要な者の割合が高く、就業者への歯と口の健康づくりの取組が必要</a:t>
                      </a:r>
                      <a:endParaRPr kumimoji="1" lang="en-US" altLang="ja-JP" sz="1100" b="0" dirty="0">
                        <a:solidFill>
                          <a:schemeClr val="tx1"/>
                        </a:solidFill>
                        <a:latin typeface="游ゴシック" panose="020B0400000000000000" pitchFamily="50" charset="-128"/>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0155594"/>
                  </a:ext>
                </a:extLst>
              </a:tr>
              <a:tr h="18652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latin typeface="游ゴシック" panose="020B0400000000000000" pitchFamily="50" charset="-128"/>
                          <a:ea typeface="+mn-ea"/>
                        </a:rPr>
                        <a:t> </a:t>
                      </a:r>
                      <a:r>
                        <a:rPr kumimoji="1" lang="ja-JP" altLang="en-US" sz="1600" b="0" dirty="0">
                          <a:solidFill>
                            <a:schemeClr val="bg1"/>
                          </a:solidFill>
                          <a:latin typeface="游ゴシック" panose="020B0400000000000000" pitchFamily="50" charset="-128"/>
                          <a:ea typeface="+mn-ea"/>
                        </a:rPr>
                        <a:t>本年度の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 取組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baseline="0" dirty="0">
                          <a:solidFill>
                            <a:schemeClr val="tx1"/>
                          </a:solidFill>
                          <a:latin typeface="游ゴシック" panose="020B0400000000000000" pitchFamily="50" charset="-128"/>
                        </a:rPr>
                        <a:t>啓発</a:t>
                      </a:r>
                      <a:r>
                        <a:rPr kumimoji="1" lang="en-US" altLang="ja-JP" sz="1200" b="0" baseline="0" dirty="0">
                          <a:solidFill>
                            <a:schemeClr val="tx1"/>
                          </a:solidFill>
                          <a:latin typeface="游ゴシック" panose="020B0400000000000000" pitchFamily="50" charset="-128"/>
                        </a:rPr>
                        <a:t>》</a:t>
                      </a:r>
                    </a:p>
                    <a:p>
                      <a:pPr>
                        <a:lnSpc>
                          <a:spcPts val="1500"/>
                        </a:lnSpc>
                      </a:pPr>
                      <a:r>
                        <a:rPr kumimoji="1" lang="ja-JP" altLang="en-US" sz="1100" b="0" baseline="0" dirty="0">
                          <a:solidFill>
                            <a:schemeClr val="tx1"/>
                          </a:solidFill>
                          <a:latin typeface="游ゴシック" panose="020B0400000000000000" pitchFamily="50" charset="-128"/>
                        </a:rPr>
                        <a:t>■日々の健康づくりの実践に役立つ情報を配信するオンラインセミナーで「歯と口の健康」をテーマに開催（「健活</a:t>
                      </a:r>
                      <a:r>
                        <a:rPr kumimoji="1" lang="ja-JP" altLang="en-US" sz="1100" b="0" baseline="0" dirty="0" err="1">
                          <a:solidFill>
                            <a:schemeClr val="tx1"/>
                          </a:solidFill>
                          <a:latin typeface="游ゴシック" panose="020B0400000000000000" pitchFamily="50" charset="-128"/>
                        </a:rPr>
                        <a:t>お</a:t>
                      </a:r>
                      <a:r>
                        <a:rPr kumimoji="1" lang="ja-JP" altLang="en-US" sz="1100" b="0" baseline="0" dirty="0">
                          <a:solidFill>
                            <a:schemeClr val="tx1"/>
                          </a:solidFill>
                          <a:latin typeface="游ゴシック" panose="020B0400000000000000" pitchFamily="50" charset="-128"/>
                        </a:rPr>
                        <a:t>　</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0" baseline="0" dirty="0">
                          <a:solidFill>
                            <a:schemeClr val="tx1"/>
                          </a:solidFill>
                          <a:latin typeface="游ゴシック" panose="020B0400000000000000" pitchFamily="50" charset="-128"/>
                        </a:rPr>
                        <a:t>　おさかセミナー」</a:t>
                      </a:r>
                      <a:r>
                        <a:rPr kumimoji="1" lang="en-US" altLang="ja-JP" sz="1100" b="0" baseline="0" dirty="0">
                          <a:solidFill>
                            <a:schemeClr val="tx1"/>
                          </a:solidFill>
                          <a:latin typeface="游ゴシック" panose="020B0400000000000000" pitchFamily="50" charset="-128"/>
                        </a:rPr>
                        <a:t>4,093</a:t>
                      </a:r>
                      <a:r>
                        <a:rPr kumimoji="1" lang="ja-JP" altLang="en-US" sz="1100" b="0" baseline="0" dirty="0">
                          <a:solidFill>
                            <a:schemeClr val="tx1"/>
                          </a:solidFill>
                          <a:latin typeface="游ゴシック" panose="020B0400000000000000" pitchFamily="50" charset="-128"/>
                        </a:rPr>
                        <a:t>回視聴）</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0" baseline="0" dirty="0">
                          <a:solidFill>
                            <a:schemeClr val="tx1"/>
                          </a:solidFill>
                          <a:latin typeface="游ゴシック" panose="020B0400000000000000" pitchFamily="50" charset="-128"/>
                        </a:rPr>
                        <a:t>■「健康づくりと歯周病」をテーマに大学でモデル授業を実施</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1"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（再掲）府ホームページ等を活用し、健診受診等について普及啓発（大阪けんしんポータルサイト等の活用）</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（再掲）</a:t>
                      </a:r>
                      <a:r>
                        <a:rPr kumimoji="1" lang="ja-JP" altLang="en-US" sz="1000" b="0" dirty="0">
                          <a:solidFill>
                            <a:schemeClr val="tx1"/>
                          </a:solidFill>
                        </a:rPr>
                        <a:t>８０２０推進アンバサダー養成事業の実施（研修会：糖尿病と歯周病の関係、特定健診と歯とお口の健康　等）</a:t>
                      </a:r>
                      <a:endParaRPr kumimoji="1" lang="en-US" altLang="ja-JP" sz="1000" b="0" baseline="0" dirty="0">
                        <a:solidFill>
                          <a:schemeClr val="tx1"/>
                        </a:solidFill>
                        <a:latin typeface="游ゴシック" panose="020B0400000000000000" pitchFamily="50" charset="-128"/>
                      </a:endParaRPr>
                    </a:p>
                    <a:p>
                      <a:pPr>
                        <a:lnSpc>
                          <a:spcPts val="1500"/>
                        </a:lnSpc>
                      </a:pPr>
                      <a:r>
                        <a:rPr kumimoji="1" lang="ja-JP" altLang="en-US" sz="1000" b="0" baseline="0" dirty="0">
                          <a:solidFill>
                            <a:schemeClr val="tx1"/>
                          </a:solidFill>
                          <a:latin typeface="游ゴシック" panose="020B0400000000000000" pitchFamily="50" charset="-128"/>
                        </a:rPr>
                        <a:t>　（再掲）公民連携、アスマイル、啓発冊子</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游ゴシック" panose="020B0400000000000000" pitchFamily="50" charset="-128"/>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■市町村既存事業での口腔ケアを含むフレイルチェックの導入支援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a:t>
                      </a:r>
                      <a:r>
                        <a:rPr kumimoji="1" lang="ja-JP" altLang="en-US" sz="1000" b="0" dirty="0">
                          <a:solidFill>
                            <a:schemeClr val="tx1"/>
                          </a:solidFill>
                          <a:latin typeface="游ゴシック" panose="020B0400000000000000" pitchFamily="50" charset="-128"/>
                        </a:rPr>
                        <a:t>（再掲）大阪府歯科口腔保健推進連絡会にて情報共有等実施（</a:t>
                      </a:r>
                      <a:r>
                        <a:rPr kumimoji="1" lang="ja-JP" altLang="en-US" sz="1000" b="0" dirty="0">
                          <a:solidFill>
                            <a:schemeClr val="tx1"/>
                          </a:solidFill>
                        </a:rPr>
                        <a:t>成人歯科健康診査の受診率向上に向けた取り組み等について</a:t>
                      </a:r>
                      <a:r>
                        <a:rPr kumimoji="1" lang="ja-JP" altLang="en-US" sz="1000" b="0" dirty="0">
                          <a:solidFill>
                            <a:schemeClr val="tx1"/>
                          </a:solidFill>
                          <a:latin typeface="游ゴシック" panose="020B0400000000000000" pitchFamily="50" charset="-128"/>
                        </a:rPr>
                        <a:t>）</a:t>
                      </a:r>
                      <a:endParaRPr kumimoji="1" lang="en-US" altLang="ja-JP" sz="10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a:t>
                      </a:r>
                      <a:r>
                        <a:rPr kumimoji="1" lang="ja-JP" altLang="en-US" sz="1000" b="0" dirty="0">
                          <a:solidFill>
                            <a:schemeClr val="tx1"/>
                          </a:solidFill>
                        </a:rPr>
                        <a:t>（再掲）大阪府歯科口腔保健推進連絡会、口腔保健支援センター、大阪府市町村歯科口腔保健実態調査</a:t>
                      </a:r>
                      <a:endParaRPr kumimoji="1" lang="en-US" altLang="ja-JP"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2288599"/>
                  </a:ext>
                </a:extLst>
              </a:tr>
              <a:tr h="18652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今後の</a:t>
                      </a:r>
                      <a:endParaRPr kumimoji="1" lang="en-US" altLang="ja-JP" sz="1600" b="0" dirty="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取組予定</a:t>
                      </a: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游ゴシック" panose="020B0400000000000000" pitchFamily="50" charset="-128"/>
                        </a:rPr>
                        <a:t>《</a:t>
                      </a:r>
                      <a:r>
                        <a:rPr kumimoji="1" lang="ja-JP" altLang="en-US" sz="1200" b="0" u="sng" dirty="0">
                          <a:solidFill>
                            <a:schemeClr val="tx1"/>
                          </a:solidFill>
                          <a:latin typeface="游ゴシック" panose="020B0400000000000000" pitchFamily="50" charset="-128"/>
                          <a:ea typeface="游ゴシック" panose="020B0400000000000000" pitchFamily="50" charset="-128"/>
                        </a:rPr>
                        <a:t>課題</a:t>
                      </a:r>
                      <a:r>
                        <a:rPr kumimoji="1" lang="en-US" altLang="ja-JP" sz="1200" b="0" dirty="0">
                          <a:solidFill>
                            <a:schemeClr val="tx1"/>
                          </a:solidFill>
                          <a:latin typeface="游ゴシック" panose="020B0400000000000000" pitchFamily="50" charset="-128"/>
                          <a:ea typeface="游ゴシック" panose="020B0400000000000000" pitchFamily="50" charset="-128"/>
                        </a:rPr>
                        <a:t>》</a:t>
                      </a:r>
                    </a:p>
                    <a:p>
                      <a:pPr>
                        <a:lnSpc>
                          <a:spcPts val="1500"/>
                        </a:lnSpc>
                      </a:pPr>
                      <a:r>
                        <a:rPr kumimoji="1" lang="ja-JP" altLang="en-US" sz="1100" b="0" dirty="0">
                          <a:solidFill>
                            <a:schemeClr val="tx1"/>
                          </a:solidFill>
                          <a:latin typeface="游ゴシック" panose="020B0400000000000000" pitchFamily="50" charset="-128"/>
                          <a:ea typeface="游ゴシック" panose="020B0400000000000000" pitchFamily="50" charset="-128"/>
                        </a:rPr>
                        <a:t>■ホームページを閲覧するなどの自発的な動きをしない府民への働きかけ（内容：セルフケア、定期的な歯科健診、</a:t>
                      </a:r>
                      <a:endParaRPr kumimoji="1" lang="en-US" altLang="ja-JP" sz="1100" b="0" dirty="0">
                        <a:solidFill>
                          <a:schemeClr val="tx1"/>
                        </a:solidFill>
                        <a:latin typeface="游ゴシック" panose="020B0400000000000000" pitchFamily="50" charset="-128"/>
                        <a:ea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ea typeface="游ゴシック" panose="020B0400000000000000" pitchFamily="50" charset="-128"/>
                        </a:rPr>
                        <a:t>　かかりつけ歯科医、喫煙・糖尿病と歯と口の健康、口の機能の向上のための必要な知識　等）</a:t>
                      </a:r>
                      <a:endParaRPr kumimoji="1" lang="en-US" altLang="ja-JP" sz="1100" b="0" strike="sngStrike"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200" b="0" strike="sngStrike"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游ゴシック" panose="020B0400000000000000" pitchFamily="50" charset="-128"/>
                        </a:rPr>
                        <a:t>《</a:t>
                      </a:r>
                      <a:r>
                        <a:rPr kumimoji="1" lang="ja-JP" altLang="en-US" sz="1200" b="0" u="sng" dirty="0">
                          <a:solidFill>
                            <a:schemeClr val="tx1"/>
                          </a:solidFill>
                          <a:latin typeface="游ゴシック" panose="020B0400000000000000" pitchFamily="50" charset="-128"/>
                          <a:ea typeface="游ゴシック" panose="020B0400000000000000" pitchFamily="50" charset="-128"/>
                        </a:rPr>
                        <a:t>次年度の取組</a:t>
                      </a:r>
                      <a:r>
                        <a:rPr kumimoji="1" lang="en-US" altLang="ja-JP" sz="1200" b="0" dirty="0">
                          <a:solidFill>
                            <a:schemeClr val="tx1"/>
                          </a:solidFill>
                          <a:latin typeface="游ゴシック" panose="020B0400000000000000" pitchFamily="50" charset="-128"/>
                          <a:ea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游ゴシック" panose="020B0400000000000000" pitchFamily="50" charset="-128"/>
                        </a:rPr>
                        <a:t>■「アスマイル」、府の広報媒体、公民連携の枠組みを活用し、幅広い世代の府民への啓発</a:t>
                      </a:r>
                      <a:endParaRPr kumimoji="1" lang="en-US" altLang="ja-JP" sz="1100" b="0" dirty="0">
                        <a:solidFill>
                          <a:schemeClr val="tx1"/>
                        </a:solidFill>
                        <a:latin typeface="游ゴシック" panose="020B0400000000000000" pitchFamily="50" charset="-128"/>
                        <a:ea typeface="游ゴシック" panose="020B0400000000000000" pitchFamily="50" charset="-128"/>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a:t>
                      </a:r>
                      <a:r>
                        <a:rPr kumimoji="1" lang="en-US" altLang="ja-JP" sz="1100" b="0" dirty="0">
                          <a:solidFill>
                            <a:schemeClr val="tx1"/>
                          </a:solidFill>
                          <a:latin typeface="+mn-ea"/>
                          <a:ea typeface="+mn-ea"/>
                        </a:rPr>
                        <a:t>8020</a:t>
                      </a:r>
                      <a:r>
                        <a:rPr kumimoji="1" lang="ja-JP" altLang="en-US" sz="1100" b="0" dirty="0">
                          <a:solidFill>
                            <a:schemeClr val="tx1"/>
                          </a:solidFill>
                          <a:latin typeface="+mn-ea"/>
                          <a:ea typeface="+mn-ea"/>
                        </a:rPr>
                        <a:t>推進アンバサダー養成事業による地域の取組み支援</a:t>
                      </a:r>
                      <a:endParaRPr kumimoji="1" lang="en-US" altLang="ja-JP" sz="1100" b="0" dirty="0">
                        <a:solidFill>
                          <a:schemeClr val="tx1"/>
                        </a:solidFill>
                        <a:latin typeface="+mn-ea"/>
                        <a:ea typeface="+mn-ea"/>
                      </a:endParaRPr>
                    </a:p>
                    <a:p>
                      <a:pPr>
                        <a:lnSpc>
                          <a:spcPts val="1500"/>
                        </a:lnSpc>
                      </a:pPr>
                      <a:r>
                        <a:rPr kumimoji="1" lang="ja-JP" altLang="en-US" sz="1100" b="0" strike="noStrike" baseline="0" dirty="0">
                          <a:solidFill>
                            <a:schemeClr val="tx1"/>
                          </a:solidFill>
                          <a:latin typeface="+mn-ea"/>
                          <a:ea typeface="+mn-ea"/>
                        </a:rPr>
                        <a:t>■全大学に学生の歯と口の健康に関する情報等を発信</a:t>
                      </a:r>
                      <a:endParaRPr kumimoji="1" lang="en-US" altLang="ja-JP" sz="1100" b="0" strike="noStrike" baseline="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■フレイルチェックの市町村及び職域での導入支援、フレイル認知度向上のための啓発</a:t>
                      </a:r>
                      <a:endParaRPr kumimoji="1" lang="en-US" altLang="ja-JP"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3541220"/>
                  </a:ext>
                </a:extLst>
              </a:tr>
              <a:tr h="768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最終予算</a:t>
                      </a:r>
                      <a:endParaRPr kumimoji="1" lang="en-US" altLang="ja-JP" sz="1600" b="0" dirty="0">
                        <a:solidFill>
                          <a:schemeClr val="bg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600" b="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1,809</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5,206</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2,515</a:t>
                      </a:r>
                      <a:r>
                        <a:rPr kumimoji="1" lang="ja-JP" altLang="en-US" sz="1100" dirty="0">
                          <a:solidFill>
                            <a:schemeClr val="tx1"/>
                          </a:solidFill>
                          <a:latin typeface="+mn-ea"/>
                          <a:ea typeface="+mn-ea"/>
                        </a:rPr>
                        <a:t>千円）</a:t>
                      </a:r>
                      <a:r>
                        <a:rPr kumimoji="1" lang="ja-JP" altLang="en-US" sz="1100" b="0" dirty="0">
                          <a:solidFill>
                            <a:schemeClr val="tx1"/>
                          </a:solidFill>
                          <a:latin typeface="+mn-ea"/>
                          <a:ea typeface="+mn-ea"/>
                        </a:rPr>
                        <a:t>、</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健康格差の解決プログラム促進事業（フレイル予防）（</a:t>
                      </a:r>
                      <a:r>
                        <a:rPr kumimoji="1" lang="en-US" altLang="ja-JP" sz="1100" b="0" i="0" u="none" strike="noStrike" kern="1200" cap="none" spc="0" normalizeH="0" baseline="0" noProof="0" dirty="0">
                          <a:ln>
                            <a:noFill/>
                          </a:ln>
                          <a:solidFill>
                            <a:schemeClr val="tx1"/>
                          </a:solidFill>
                          <a:effectLst/>
                          <a:uLnTx/>
                          <a:uFillTx/>
                          <a:latin typeface="+mn-ea"/>
                          <a:ea typeface="+mn-ea"/>
                          <a:cs typeface="Calibri" panose="020F0502020204030204" pitchFamily="34" charset="0"/>
                        </a:rPr>
                        <a:t>11,081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746911"/>
                  </a:ext>
                </a:extLst>
              </a:tr>
            </a:tbl>
          </a:graphicData>
        </a:graphic>
      </p:graphicFrame>
      <p:sp>
        <p:nvSpPr>
          <p:cNvPr id="11" name="角丸四角形 10"/>
          <p:cNvSpPr/>
          <p:nvPr/>
        </p:nvSpPr>
        <p:spPr>
          <a:xfrm>
            <a:off x="712507" y="2795556"/>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どおり</a:t>
            </a:r>
          </a:p>
        </p:txBody>
      </p:sp>
    </p:spTree>
    <p:extLst>
      <p:ext uri="{BB962C8B-B14F-4D97-AF65-F5344CB8AC3E}">
        <p14:creationId xmlns:p14="http://schemas.microsoft.com/office/powerpoint/2010/main" val="2882357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151579" y="937965"/>
            <a:ext cx="9369380" cy="57395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59</a:t>
            </a:r>
          </a:p>
        </p:txBody>
      </p:sp>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lvl="0">
              <a:lnSpc>
                <a:spcPts val="2000"/>
              </a:lnSpc>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（４）</a:t>
            </a:r>
            <a:r>
              <a:rPr kumimoji="1" lang="ja-JP" altLang="en-US" sz="2000" b="1" dirty="0">
                <a:solidFill>
                  <a:prstClr val="white"/>
                </a:solidFill>
                <a:latin typeface="游ゴシック" panose="020B0400000000000000" pitchFamily="50" charset="-128"/>
                <a:ea typeface="游ゴシック" panose="020B0400000000000000" pitchFamily="50" charset="-128"/>
              </a:rPr>
              <a:t>高齢期　　　　</a:t>
            </a:r>
            <a:r>
              <a:rPr kumimoji="1" lang="ja-JP" altLang="en-US" sz="1600" b="1" dirty="0">
                <a:solidFill>
                  <a:prstClr val="white"/>
                </a:solidFill>
                <a:latin typeface="游ゴシック" panose="020B0400000000000000" pitchFamily="50" charset="-128"/>
                <a:ea typeface="游ゴシック" panose="020B0400000000000000" pitchFamily="50" charset="-128"/>
              </a:rPr>
              <a:t>計画</a:t>
            </a:r>
            <a:r>
              <a:rPr kumimoji="1" lang="en-US" altLang="ja-JP" sz="1600" b="1" dirty="0">
                <a:solidFill>
                  <a:prstClr val="white"/>
                </a:solidFill>
                <a:latin typeface="游ゴシック" panose="020B0400000000000000" pitchFamily="50" charset="-128"/>
                <a:ea typeface="游ゴシック" panose="020B0400000000000000" pitchFamily="50" charset="-128"/>
              </a:rPr>
              <a:t>P.29-30</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82272" y="21875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498649"/>
            <a:ext cx="8856000" cy="28988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▽家庭や職場などにおいて、歯間部清掃用器具（デンタルフロス、歯間ブラシ等）を使ったセルフケア（歯と口の清掃）を</a:t>
            </a:r>
            <a:endParaRPr lang="en-US" altLang="ja-JP" sz="1200" dirty="0">
              <a:solidFill>
                <a:prstClr val="black"/>
              </a:solidFill>
              <a:latin typeface="+mn-ea"/>
            </a:endParaRPr>
          </a:p>
          <a:p>
            <a:pPr lvl="0">
              <a:defRPr/>
            </a:pPr>
            <a:r>
              <a:rPr lang="ja-JP" altLang="en-US" sz="1200" dirty="0">
                <a:solidFill>
                  <a:prstClr val="black"/>
                </a:solidFill>
                <a:latin typeface="+mn-ea"/>
              </a:rPr>
              <a:t>　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▽市町村で実施している成人歯科健診（歯周病検診）などを活用し、定期的に歯科健診を受診します。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▽都道府県後期高齢者医療広域連合が実施している後期高齢者の被保険者に係る歯科健診などを活用し、定期的に歯科健診を</a:t>
            </a:r>
            <a:endParaRPr lang="en-US" altLang="ja-JP" sz="1200" dirty="0">
              <a:solidFill>
                <a:prstClr val="black"/>
              </a:solidFill>
              <a:latin typeface="+mn-ea"/>
            </a:endParaRPr>
          </a:p>
          <a:p>
            <a:pPr lvl="0">
              <a:defRPr/>
            </a:pPr>
            <a:r>
              <a:rPr lang="ja-JP" altLang="en-US" sz="1200" dirty="0">
                <a:solidFill>
                  <a:prstClr val="black"/>
                </a:solidFill>
                <a:latin typeface="+mn-ea"/>
              </a:rPr>
              <a:t>　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▽喫煙や糖尿病が歯と口の健康と関係することを正しく理解します。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▽ゆっくりよく噛んで食べます。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▽口の機能（食物を口に取り込み、かんで飲み込むことなど）の向上のために必要な知識を身につけます。</a:t>
            </a:r>
            <a:endParaRPr lang="en-US" altLang="ja-JP" sz="1200" dirty="0">
              <a:solidFill>
                <a:prstClr val="black"/>
              </a:solidFill>
              <a:latin typeface="+mn-ea"/>
            </a:endParaRPr>
          </a:p>
          <a:p>
            <a:pPr lvl="0">
              <a:defRPr/>
            </a:pPr>
            <a:endParaRPr lang="en-US" altLang="ja-JP" sz="1200" dirty="0">
              <a:solidFill>
                <a:prstClr val="black"/>
              </a:solidFill>
              <a:latin typeface="+mn-ea"/>
            </a:endParaRPr>
          </a:p>
        </p:txBody>
      </p:sp>
      <p:sp>
        <p:nvSpPr>
          <p:cNvPr id="14" name="角丸四角形 13"/>
          <p:cNvSpPr/>
          <p:nvPr/>
        </p:nvSpPr>
        <p:spPr>
          <a:xfrm>
            <a:off x="376959" y="1827903"/>
            <a:ext cx="9144000" cy="4755771"/>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95905"/>
            <a:ext cx="2088000" cy="670944"/>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395905"/>
            <a:ext cx="7056000" cy="670944"/>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６０２４・８０２０を達成する府民を増やします</a:t>
            </a:r>
          </a:p>
          <a:p>
            <a:pPr lvl="0" algn="ctr">
              <a:lnSpc>
                <a:spcPts val="2000"/>
              </a:lnSpc>
              <a:defRPr/>
            </a:pPr>
            <a:r>
              <a:rPr kumimoji="1" lang="ja-JP" altLang="en-US" sz="1600" b="1" dirty="0">
                <a:solidFill>
                  <a:prstClr val="black"/>
                </a:solidFill>
                <a:latin typeface="+mn-ea"/>
              </a:rPr>
              <a:t>咀嚼が良好な府民を増やします</a:t>
            </a:r>
          </a:p>
        </p:txBody>
      </p:sp>
      <p:sp>
        <p:nvSpPr>
          <p:cNvPr id="18" name="正方形/長方形 17"/>
          <p:cNvSpPr/>
          <p:nvPr/>
        </p:nvSpPr>
        <p:spPr>
          <a:xfrm>
            <a:off x="36608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a:solidFill>
                  <a:prstClr val="black"/>
                </a:solidFill>
                <a:latin typeface="+mn-ea"/>
              </a:rPr>
              <a:t>ろく</a:t>
            </a:r>
            <a:r>
              <a:rPr lang="ja-JP" altLang="en-US" sz="900" b="1" dirty="0" err="1">
                <a:solidFill>
                  <a:prstClr val="black"/>
                </a:solidFill>
                <a:latin typeface="+mn-ea"/>
              </a:rPr>
              <a:t>まるにいよん</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19" name="正方形/長方形 18"/>
          <p:cNvSpPr/>
          <p:nvPr/>
        </p:nvSpPr>
        <p:spPr>
          <a:xfrm>
            <a:off x="46895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err="1">
                <a:solidFill>
                  <a:prstClr val="black"/>
                </a:solidFill>
                <a:latin typeface="+mn-ea"/>
              </a:rPr>
              <a:t>はちまるにいまる</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454736" y="4732372"/>
            <a:ext cx="7457364" cy="555506"/>
          </a:xfrm>
          <a:prstGeom prst="rect">
            <a:avLst/>
          </a:prstGeom>
        </p:spPr>
        <p:txBody>
          <a:bodyPr wrap="square" lIns="36000" tIns="72000" rIns="36000" bIns="36000" anchor="ctr">
            <a:noAutofit/>
          </a:bodyPr>
          <a:lstStyle/>
          <a:p>
            <a:pPr lvl="0">
              <a:defRPr/>
            </a:pPr>
            <a:r>
              <a:rPr lang="ja-JP" altLang="en-US" sz="1200" dirty="0">
                <a:solidFill>
                  <a:prstClr val="black"/>
                </a:solidFill>
                <a:latin typeface="+mn-ea"/>
              </a:rPr>
              <a:t>（</a:t>
            </a:r>
            <a:r>
              <a:rPr lang="en-US" altLang="ja-JP" sz="1200" dirty="0">
                <a:solidFill>
                  <a:prstClr val="black"/>
                </a:solidFill>
                <a:latin typeface="+mn-ea"/>
              </a:rPr>
              <a:t>※</a:t>
            </a:r>
            <a:r>
              <a:rPr lang="ja-JP" altLang="en-US" sz="1200" dirty="0">
                <a:solidFill>
                  <a:prstClr val="black"/>
                </a:solidFill>
                <a:latin typeface="+mn-ea"/>
              </a:rPr>
              <a:t>）６０２４（ろくまるにいよん）：</a:t>
            </a:r>
            <a:r>
              <a:rPr lang="en-US" altLang="ja-JP" sz="1200" dirty="0">
                <a:solidFill>
                  <a:prstClr val="black"/>
                </a:solidFill>
                <a:latin typeface="+mn-ea"/>
              </a:rPr>
              <a:t>60</a:t>
            </a:r>
            <a:r>
              <a:rPr lang="ja-JP" altLang="en-US" sz="1200" dirty="0">
                <a:solidFill>
                  <a:prstClr val="black"/>
                </a:solidFill>
                <a:latin typeface="+mn-ea"/>
              </a:rPr>
              <a:t>歳になっても</a:t>
            </a:r>
            <a:r>
              <a:rPr lang="en-US" altLang="ja-JP" sz="1200" dirty="0">
                <a:solidFill>
                  <a:prstClr val="black"/>
                </a:solidFill>
                <a:latin typeface="+mn-ea"/>
              </a:rPr>
              <a:t>24</a:t>
            </a:r>
            <a:r>
              <a:rPr lang="ja-JP" altLang="en-US" sz="1200" dirty="0">
                <a:solidFill>
                  <a:prstClr val="black"/>
                </a:solidFill>
                <a:latin typeface="+mn-ea"/>
              </a:rPr>
              <a:t>本以上自分の歯を有することをいいます。</a:t>
            </a:r>
            <a:endParaRPr lang="en-US" altLang="ja-JP" sz="1200" dirty="0">
              <a:solidFill>
                <a:prstClr val="black"/>
              </a:solidFill>
              <a:latin typeface="+mn-ea"/>
            </a:endParaRPr>
          </a:p>
          <a:p>
            <a:pPr lvl="0">
              <a:defRPr/>
            </a:pPr>
            <a:r>
              <a:rPr lang="ja-JP" altLang="en-US" sz="1200" dirty="0">
                <a:solidFill>
                  <a:prstClr val="black"/>
                </a:solidFill>
                <a:latin typeface="+mn-ea"/>
              </a:rPr>
              <a:t>　　　８０２０（はちまるにいまる）：</a:t>
            </a:r>
            <a:r>
              <a:rPr lang="en-US" altLang="ja-JP" sz="1200" dirty="0">
                <a:solidFill>
                  <a:prstClr val="black"/>
                </a:solidFill>
                <a:latin typeface="+mn-ea"/>
              </a:rPr>
              <a:t>80</a:t>
            </a:r>
            <a:r>
              <a:rPr lang="ja-JP" altLang="en-US" sz="1200" dirty="0">
                <a:solidFill>
                  <a:prstClr val="black"/>
                </a:solidFill>
                <a:latin typeface="+mn-ea"/>
              </a:rPr>
              <a:t>歳になっても</a:t>
            </a:r>
            <a:r>
              <a:rPr lang="en-US" altLang="ja-JP" sz="1200" dirty="0">
                <a:solidFill>
                  <a:prstClr val="black"/>
                </a:solidFill>
                <a:latin typeface="+mn-ea"/>
              </a:rPr>
              <a:t>20</a:t>
            </a:r>
            <a:r>
              <a:rPr lang="ja-JP" altLang="en-US" sz="1200" dirty="0">
                <a:solidFill>
                  <a:prstClr val="black"/>
                </a:solidFill>
                <a:latin typeface="+mn-ea"/>
              </a:rPr>
              <a:t>本以上自分の歯を有することをいいます。</a:t>
            </a:r>
            <a:endParaRPr lang="en-US" altLang="ja-JP" sz="1200" dirty="0">
              <a:solidFill>
                <a:prstClr val="black"/>
              </a:solidFill>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49</a:t>
            </a:fld>
            <a:endParaRPr kumimoji="1" lang="ja-JP" altLang="en-US"/>
          </a:p>
        </p:txBody>
      </p:sp>
      <p:sp>
        <p:nvSpPr>
          <p:cNvPr id="21" name="正方形/長方形 20"/>
          <p:cNvSpPr/>
          <p:nvPr/>
        </p:nvSpPr>
        <p:spPr>
          <a:xfrm>
            <a:off x="382272" y="527624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2" name="正方形/長方形 21"/>
          <p:cNvSpPr/>
          <p:nvPr/>
        </p:nvSpPr>
        <p:spPr>
          <a:xfrm>
            <a:off x="530346" y="5636531"/>
            <a:ext cx="8856000" cy="824995"/>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▽歯科疾患の予防（むし歯予防、歯周病予防）</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▽早期発見の推進（定期的な歯科健診、かかりつけ歯科医）</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247466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8196426"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健康増進計画における目標の達成状況（第３次大阪府健康増進計画最終評価）</a:t>
            </a:r>
          </a:p>
        </p:txBody>
      </p:sp>
      <p:graphicFrame>
        <p:nvGraphicFramePr>
          <p:cNvPr id="7" name="表 6"/>
          <p:cNvGraphicFramePr>
            <a:graphicFrameLocks noGrp="1"/>
          </p:cNvGraphicFramePr>
          <p:nvPr>
            <p:extLst>
              <p:ext uri="{D42A27DB-BD31-4B8C-83A1-F6EECF244321}">
                <p14:modId xmlns:p14="http://schemas.microsoft.com/office/powerpoint/2010/main" val="2554732438"/>
              </p:ext>
            </p:extLst>
          </p:nvPr>
        </p:nvGraphicFramePr>
        <p:xfrm>
          <a:off x="268762" y="1149708"/>
          <a:ext cx="9360000" cy="5549308"/>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229687522"/>
                    </a:ext>
                  </a:extLst>
                </a:gridCol>
              </a:tblGrid>
              <a:tr h="373325">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分野</a:t>
                      </a: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dirty="0">
                          <a:latin typeface="游ゴシック" panose="020B0400000000000000" pitchFamily="50" charset="-128"/>
                          <a:ea typeface="游ゴシック" panose="020B0400000000000000" pitchFamily="50" charset="-128"/>
                        </a:rPr>
                        <a:t>2023</a:t>
                      </a:r>
                      <a:r>
                        <a:rPr kumimoji="1" lang="ja-JP" altLang="en-US" sz="1050" b="1"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年次報告書</a:t>
                      </a:r>
                      <a:endParaRPr kumimoji="1" lang="en-US" altLang="ja-JP" sz="1050" b="1"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402972347"/>
                  </a:ext>
                </a:extLst>
              </a:tr>
              <a:tr h="373325">
                <a:tc>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ヘルス</a:t>
                      </a:r>
                      <a:endParaRPr kumimoji="1" lang="en-US" altLang="ja-JP" sz="1050" b="1" dirty="0">
                        <a:latin typeface="游ゴシック" panose="020B0400000000000000" pitchFamily="50" charset="-128"/>
                        <a:ea typeface="游ゴシック" panose="020B0400000000000000" pitchFamily="50" charset="-128"/>
                      </a:endParaRPr>
                    </a:p>
                    <a:p>
                      <a:pPr>
                        <a:lnSpc>
                          <a:spcPts val="1100"/>
                        </a:lnSpc>
                      </a:pPr>
                      <a:r>
                        <a:rPr kumimoji="1" lang="ja-JP" altLang="en-US" sz="1050" b="1" dirty="0">
                          <a:latin typeface="游ゴシック" panose="020B0400000000000000" pitchFamily="50" charset="-128"/>
                          <a:ea typeface="游ゴシック" panose="020B0400000000000000" pitchFamily="50" charset="-128"/>
                        </a:rPr>
                        <a:t>リテラシー</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健康への関心度</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87.4%</a:t>
                      </a:r>
                      <a:r>
                        <a:rPr lang="en-US" sz="900" b="0" dirty="0">
                          <a:solidFill>
                            <a:schemeClr val="tx1"/>
                          </a:solidFill>
                          <a:effectLst/>
                          <a:latin typeface="游ゴシック" panose="020B0400000000000000" pitchFamily="50" charset="-128"/>
                          <a:ea typeface="游ゴシック" panose="020B0400000000000000" pitchFamily="50" charset="-128"/>
                        </a:rPr>
                        <a:t>  </a:t>
                      </a:r>
                      <a:r>
                        <a:rPr lang="en-US" altLang="ja-JP" sz="900" b="0" baseline="0" dirty="0">
                          <a:solidFill>
                            <a:schemeClr val="tx1"/>
                          </a:solidFill>
                          <a:effectLst/>
                          <a:latin typeface="游ゴシック" panose="020B0400000000000000" pitchFamily="50" charset="-128"/>
                          <a:ea typeface="游ゴシック" panose="020B0400000000000000" pitchFamily="50" charset="-128"/>
                        </a:rPr>
                        <a:t>※</a:t>
                      </a:r>
                      <a:r>
                        <a:rPr lang="en-US" altLang="ja-JP" sz="900" b="0" dirty="0">
                          <a:solidFill>
                            <a:schemeClr val="tx1"/>
                          </a:solidFill>
                          <a:effectLst/>
                          <a:latin typeface="游ゴシック" panose="020B0400000000000000" pitchFamily="50" charset="-128"/>
                          <a:ea typeface="游ゴシック" panose="020B0400000000000000" pitchFamily="50" charset="-128"/>
                        </a:rPr>
                        <a:t>18</a:t>
                      </a:r>
                      <a:r>
                        <a:rPr lang="ja-JP" altLang="en-US" sz="900" b="0" dirty="0">
                          <a:solidFill>
                            <a:schemeClr val="tx1"/>
                          </a:solidFill>
                          <a:effectLst/>
                          <a:latin typeface="游ゴシック" panose="020B0400000000000000" pitchFamily="50" charset="-128"/>
                          <a:ea typeface="游ゴシック" panose="020B0400000000000000" pitchFamily="50" charset="-128"/>
                        </a:rPr>
                        <a:t>歳以上</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94.7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13-14</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433328785"/>
                  </a:ext>
                </a:extLst>
              </a:tr>
              <a:tr h="226311">
                <a:tc rowSpan="3">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栄養・食生活</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朝食欠食率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20-30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歳代</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25.2%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24.</a:t>
                      </a:r>
                      <a:r>
                        <a:rPr lang="en-US" altLang="ja-JP" sz="1050" b="0" dirty="0">
                          <a:solidFill>
                            <a:schemeClr val="tx1"/>
                          </a:solidFill>
                          <a:effectLst/>
                          <a:latin typeface="游ゴシック" panose="020B0400000000000000" pitchFamily="50" charset="-128"/>
                          <a:ea typeface="游ゴシック" panose="020B0400000000000000" pitchFamily="50" charset="-128"/>
                        </a:rPr>
                        <a:t>8</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15%</a:t>
                      </a:r>
                      <a:r>
                        <a:rPr lang="ja-JP" altLang="en-US" sz="1050" b="0" dirty="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15-16</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665784157"/>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野菜摂取量</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269g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256g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350g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41907749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食塩摂取量</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9.4g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9.7g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8g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未満</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987449206"/>
                  </a:ext>
                </a:extLst>
              </a:tr>
              <a:tr h="226311">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身体活動・運動</a:t>
                      </a:r>
                      <a:endParaRPr kumimoji="1" lang="en-US" altLang="ja-JP"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運動習慣のある者の割合</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60.8%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58.3</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67%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17-18</a:t>
                      </a:r>
                    </a:p>
                  </a:txBody>
                  <a:tcPr marL="36000" marR="36000" marT="36000" marB="36000" anchor="ctr"/>
                </a:tc>
                <a:extLst>
                  <a:ext uri="{0D108BD9-81ED-4DB2-BD59-A6C34878D82A}">
                    <a16:rowId xmlns:a16="http://schemas.microsoft.com/office/drawing/2014/main" val="3400645202"/>
                  </a:ext>
                </a:extLst>
              </a:tr>
              <a:tr h="3744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日常生活における歩数</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7,524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/6,579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7,790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/6,391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/8,000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451311182"/>
                  </a:ext>
                </a:extLst>
              </a:tr>
              <a:tr h="373794">
                <a:tc>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休養・睡眠</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睡眠による休養が十分とれている者</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76.9%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80</a:t>
                      </a:r>
                      <a:r>
                        <a:rPr lang="en-US" sz="1050" b="0" dirty="0">
                          <a:solidFill>
                            <a:schemeClr val="tx1"/>
                          </a:solidFill>
                          <a:effectLst/>
                          <a:latin typeface="游ゴシック" panose="020B0400000000000000" pitchFamily="50" charset="-128"/>
                          <a:ea typeface="游ゴシック" panose="020B0400000000000000" pitchFamily="50" charset="-128"/>
                        </a:rPr>
                        <a:t>.7%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a:t>
                      </a:r>
                      <a:r>
                        <a:rPr lang="en-US" altLang="ja-JP" sz="1050" b="0" dirty="0">
                          <a:solidFill>
                            <a:schemeClr val="tx1"/>
                          </a:solidFill>
                          <a:effectLst/>
                          <a:latin typeface="游ゴシック" panose="020B0400000000000000" pitchFamily="50" charset="-128"/>
                          <a:ea typeface="游ゴシック" panose="020B0400000000000000" pitchFamily="50" charset="-128"/>
                        </a:rPr>
                        <a:t>30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85%</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19-20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92448983"/>
                  </a:ext>
                </a:extLst>
              </a:tr>
              <a:tr h="374400">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飲酒</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生活習慣病のリスクを高める量</a:t>
                      </a:r>
                      <a:r>
                        <a:rPr lang="ja-JP" alt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を飲酒している者の割合（男性</a:t>
                      </a:r>
                      <a:r>
                        <a:rPr 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17.7%</a:t>
                      </a: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11.0%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19.6</a:t>
                      </a:r>
                      <a:r>
                        <a:rPr 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/10.9</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a:t>
                      </a:r>
                      <a:r>
                        <a:rPr lang="en-US" altLang="ja-JP" sz="1050" b="0" dirty="0">
                          <a:solidFill>
                            <a:schemeClr val="tx1"/>
                          </a:solidFill>
                          <a:effectLst/>
                          <a:latin typeface="游ゴシック" panose="020B0400000000000000" pitchFamily="50" charset="-128"/>
                          <a:ea typeface="游ゴシック" panose="020B0400000000000000" pitchFamily="50" charset="-128"/>
                        </a:rPr>
                        <a:t>30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13.0%/6.4%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21-22</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262548432"/>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妊婦の飲酒割合</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811551522"/>
                  </a:ext>
                </a:extLst>
              </a:tr>
              <a:tr h="226311">
                <a:tc rowSpan="4">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喫煙</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10</a:t>
                      </a: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成人の喫煙率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30.4%</a:t>
                      </a: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10.7%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a:t>
                      </a:r>
                      <a:r>
                        <a:rPr lang="en-US" altLang="ja-JP" sz="1050" b="0" dirty="0">
                          <a:solidFill>
                            <a:schemeClr val="tx1"/>
                          </a:solidFill>
                          <a:effectLst/>
                          <a:latin typeface="游ゴシック" panose="020B0400000000000000" pitchFamily="50" charset="-128"/>
                          <a:ea typeface="游ゴシック" panose="020B0400000000000000" pitchFamily="50" charset="-128"/>
                        </a:rPr>
                        <a:t>4.3</a:t>
                      </a:r>
                      <a:r>
                        <a:rPr 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/8.6</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15%/5%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23-24</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389747231"/>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敷地内</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全面</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禁煙の割合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病院</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私立小中高等学校</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73.5%/51.9%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mn-ea"/>
                          <a:cs typeface="HG丸ｺﾞｼｯｸM-PRO"/>
                        </a:rPr>
                        <a:t>97.4%/90.9%</a:t>
                      </a:r>
                      <a:r>
                        <a:rPr lang="ja-JP" altLang="en-US" sz="1050" b="0" dirty="0">
                          <a:solidFill>
                            <a:schemeClr val="tx1"/>
                          </a:solidFill>
                          <a:effectLst/>
                          <a:latin typeface="游ゴシック" panose="020B0400000000000000" pitchFamily="50" charset="-128"/>
                          <a:ea typeface="+mn-ea"/>
                          <a:cs typeface="HG丸ｺﾞｼｯｸM-PRO"/>
                        </a:rPr>
                        <a:t>（</a:t>
                      </a:r>
                      <a:r>
                        <a:rPr lang="en-US" altLang="ja-JP" sz="1050" b="0" dirty="0">
                          <a:solidFill>
                            <a:schemeClr val="tx1"/>
                          </a:solidFill>
                          <a:effectLst/>
                          <a:latin typeface="游ゴシック" panose="020B0400000000000000" pitchFamily="50" charset="-128"/>
                          <a:ea typeface="+mn-ea"/>
                          <a:cs typeface="HG丸ｺﾞｼｯｸM-PRO"/>
                        </a:rPr>
                        <a:t>R5</a:t>
                      </a:r>
                      <a:r>
                        <a:rPr lang="ja-JP" altLang="en-US" sz="1050" b="0" dirty="0">
                          <a:solidFill>
                            <a:schemeClr val="tx1"/>
                          </a:solidFill>
                          <a:effectLst/>
                          <a:latin typeface="游ゴシック" panose="020B0400000000000000" pitchFamily="50" charset="-128"/>
                          <a:ea typeface="+mn-ea"/>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001527661"/>
                  </a:ext>
                </a:extLst>
              </a:tr>
              <a:tr h="3744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敷地内全面</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禁煙の割合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官公庁</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大学</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14.0%/28.6%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mn-ea"/>
                          <a:cs typeface="HG丸ｺﾞｼｯｸM-PRO"/>
                        </a:rPr>
                        <a:t>82.3%/68.2%</a:t>
                      </a:r>
                      <a:r>
                        <a:rPr lang="ja-JP" altLang="en-US" sz="1050" b="0" dirty="0">
                          <a:solidFill>
                            <a:schemeClr val="tx1"/>
                          </a:solidFill>
                          <a:effectLst/>
                          <a:latin typeface="游ゴシック" panose="020B0400000000000000" pitchFamily="50" charset="-128"/>
                          <a:ea typeface="+mn-ea"/>
                          <a:cs typeface="HG丸ｺﾞｼｯｸM-PRO"/>
                        </a:rPr>
                        <a:t>（</a:t>
                      </a:r>
                      <a:r>
                        <a:rPr lang="en-US" altLang="ja-JP" sz="1050" b="0" dirty="0">
                          <a:solidFill>
                            <a:schemeClr val="tx1"/>
                          </a:solidFill>
                          <a:effectLst/>
                          <a:latin typeface="游ゴシック" panose="020B0400000000000000" pitchFamily="50" charset="-128"/>
                          <a:ea typeface="+mn-ea"/>
                          <a:cs typeface="HG丸ｺﾞｼｯｸM-PRO"/>
                        </a:rPr>
                        <a:t>R5</a:t>
                      </a:r>
                      <a:r>
                        <a:rPr lang="ja-JP" altLang="en-US" sz="1050" b="0" dirty="0">
                          <a:solidFill>
                            <a:schemeClr val="tx1"/>
                          </a:solidFill>
                          <a:effectLst/>
                          <a:latin typeface="游ゴシック" panose="020B0400000000000000" pitchFamily="50" charset="-128"/>
                          <a:ea typeface="+mn-ea"/>
                          <a:cs typeface="HG丸ｺﾞｼｯｸM-PRO"/>
                        </a:rPr>
                        <a:t>）</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967278013"/>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受動喫煙の機会を有する者の割合</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l">
                        <a:lnSpc>
                          <a:spcPts val="1100"/>
                        </a:lnSpc>
                        <a:spcAft>
                          <a:spcPts val="0"/>
                        </a:spcAft>
                      </a:pP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職場</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飲食店</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34.6%/54.4%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26.4%/42.6%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H30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0%/15%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44429114"/>
                  </a:ext>
                </a:extLst>
              </a:tr>
              <a:tr h="373794">
                <a:tc rowSpan="4">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歯と口の健康</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過去</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1</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年間に歯科健診を受診した者</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の割合</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歳以上</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51.4%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65.3</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55%</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25-26</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35170519"/>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歯磨き習慣のある者の割合</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1929155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咀嚼良好者の割合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71.7%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83316506"/>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本以上の歯を有する人の割合</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80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42.1%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H25-H27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54.0%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43302961"/>
                  </a:ext>
                </a:extLst>
              </a:tr>
            </a:tbl>
          </a:graphicData>
        </a:graphic>
      </p:graphicFrame>
      <p:sp>
        <p:nvSpPr>
          <p:cNvPr id="9" name="テキスト ボックス 8"/>
          <p:cNvSpPr txBox="1"/>
          <p:nvPr/>
        </p:nvSpPr>
        <p:spPr>
          <a:xfrm>
            <a:off x="117474" y="858922"/>
            <a:ext cx="2376000" cy="288000"/>
          </a:xfrm>
          <a:prstGeom prst="rect">
            <a:avLst/>
          </a:prstGeom>
          <a:noFill/>
        </p:spPr>
        <p:txBody>
          <a:bodyPr wrap="square" lIns="72000" tIns="72000" rIns="72000" bIns="72000" rtlCol="0" anchor="ctr">
            <a:noAutofit/>
          </a:bodyPr>
          <a:lstStyle/>
          <a:p>
            <a:r>
              <a:rPr lang="en-US" altLang="ja-JP" sz="1200" b="1" dirty="0">
                <a:latin typeface="游ゴシック" panose="020B0400000000000000" pitchFamily="50" charset="-128"/>
                <a:ea typeface="游ゴシック" panose="020B0400000000000000" pitchFamily="50" charset="-128"/>
              </a:rPr>
              <a:t>【</a:t>
            </a:r>
            <a:r>
              <a:rPr lang="ja-JP" altLang="en-US" sz="1200" b="1" dirty="0">
                <a:latin typeface="游ゴシック" panose="020B0400000000000000" pitchFamily="50" charset="-128"/>
                <a:ea typeface="游ゴシック" panose="020B0400000000000000" pitchFamily="50" charset="-128"/>
              </a:rPr>
              <a:t>行政等が取り組む数値目標</a:t>
            </a:r>
            <a:r>
              <a:rPr lang="en-US" altLang="ja-JP" sz="1200" b="1" dirty="0">
                <a:latin typeface="游ゴシック" panose="020B0400000000000000" pitchFamily="50" charset="-128"/>
                <a:ea typeface="游ゴシック" panose="020B0400000000000000" pitchFamily="50" charset="-128"/>
              </a:rPr>
              <a:t>】</a:t>
            </a:r>
          </a:p>
        </p:txBody>
      </p:sp>
      <p:sp>
        <p:nvSpPr>
          <p:cNvPr id="10" name="テキスト ボックス 9"/>
          <p:cNvSpPr txBox="1"/>
          <p:nvPr/>
        </p:nvSpPr>
        <p:spPr>
          <a:xfrm>
            <a:off x="6523997" y="916072"/>
            <a:ext cx="3168000" cy="216000"/>
          </a:xfrm>
          <a:prstGeom prst="rect">
            <a:avLst/>
          </a:prstGeom>
          <a:noFill/>
        </p:spPr>
        <p:txBody>
          <a:bodyPr wrap="square" lIns="72000" tIns="72000" rIns="72000" bIns="72000" rtlCol="0" anchor="ctr">
            <a:noAutofit/>
          </a:bodyPr>
          <a:lstStyle/>
          <a:p>
            <a:pPr algn="r"/>
            <a:r>
              <a:rPr lang="ja-JP" altLang="en-US" sz="1000" dirty="0">
                <a:latin typeface="游ゴシック" panose="020B0400000000000000" pitchFamily="50" charset="-128"/>
                <a:ea typeface="游ゴシック" panose="020B0400000000000000" pitchFamily="50" charset="-128"/>
              </a:rPr>
              <a:t>（☆は「府民・行政等みんなでめざす目標」）</a:t>
            </a:r>
            <a:endParaRPr lang="en-US" altLang="ja-JP" sz="10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a:t>
            </a:fld>
            <a:endParaRPr kumimoji="1" lang="ja-JP" altLang="en-US"/>
          </a:p>
        </p:txBody>
      </p:sp>
      <p:pic>
        <p:nvPicPr>
          <p:cNvPr id="12" name="図 11"/>
          <p:cNvPicPr>
            <a:picLocks noChangeAspect="1"/>
          </p:cNvPicPr>
          <p:nvPr/>
        </p:nvPicPr>
        <p:blipFill>
          <a:blip r:embed="rId2"/>
          <a:stretch>
            <a:fillRect/>
          </a:stretch>
        </p:blipFill>
        <p:spPr>
          <a:xfrm>
            <a:off x="8582603" y="358877"/>
            <a:ext cx="1100769" cy="360000"/>
          </a:xfrm>
          <a:prstGeom prst="rect">
            <a:avLst/>
          </a:prstGeom>
        </p:spPr>
      </p:pic>
      <p:sp>
        <p:nvSpPr>
          <p:cNvPr id="14" name="テキスト ボックス 13"/>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55366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8309" y="537030"/>
            <a:ext cx="9369380" cy="57186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01701" y="1195115"/>
          <a:ext cx="8702595" cy="4730473"/>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2659384">
                  <a:extLst>
                    <a:ext uri="{9D8B030D-6E8A-4147-A177-3AD203B41FA5}">
                      <a16:colId xmlns:a16="http://schemas.microsoft.com/office/drawing/2014/main" val="20001"/>
                    </a:ext>
                  </a:extLst>
                </a:gridCol>
                <a:gridCol w="2396795">
                  <a:extLst>
                    <a:ext uri="{9D8B030D-6E8A-4147-A177-3AD203B41FA5}">
                      <a16:colId xmlns:a16="http://schemas.microsoft.com/office/drawing/2014/main" val="20002"/>
                    </a:ext>
                  </a:extLst>
                </a:gridCol>
                <a:gridCol w="2303994">
                  <a:extLst>
                    <a:ext uri="{9D8B030D-6E8A-4147-A177-3AD203B41FA5}">
                      <a16:colId xmlns:a16="http://schemas.microsoft.com/office/drawing/2014/main" val="3296687758"/>
                    </a:ext>
                  </a:extLst>
                </a:gridCol>
                <a:gridCol w="1010051">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游ゴシック" panose="020B0400000000000000" pitchFamily="50" charset="-128"/>
                          <a:ea typeface="游ゴシック" panose="020B0400000000000000" pitchFamily="50" charset="-128"/>
                        </a:rPr>
                        <a:t>　</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游ゴシック" panose="020B0400000000000000" pitchFamily="50" charset="-128"/>
                          <a:ea typeface="游ゴシック" panose="020B0400000000000000" pitchFamily="50" charset="-128"/>
                        </a:rPr>
                        <a:t>個別目標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游ゴシック" panose="020B0400000000000000" pitchFamily="50" charset="-128"/>
                          <a:ea typeface="游ゴシック" panose="020B0400000000000000" pitchFamily="50" charset="-128"/>
                        </a:rPr>
                        <a:t>計画策定時</a:t>
                      </a:r>
                      <a:r>
                        <a:rPr lang="ja-JP" sz="1200" dirty="0">
                          <a:effectLst/>
                          <a:latin typeface="游ゴシック" panose="020B0400000000000000" pitchFamily="50" charset="-128"/>
                          <a:ea typeface="游ゴシック" panose="020B0400000000000000" pitchFamily="50" charset="-128"/>
                        </a:rPr>
                        <a:t>の状況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游ゴシック" panose="020B0400000000000000" pitchFamily="50" charset="-128"/>
                          <a:ea typeface="游ゴシック" panose="020B0400000000000000" pitchFamily="50" charset="-128"/>
                        </a:rPr>
                        <a:t>2023</a:t>
                      </a:r>
                      <a:r>
                        <a:rPr lang="ja-JP" sz="1200" dirty="0">
                          <a:effectLst/>
                          <a:latin typeface="游ゴシック" panose="020B0400000000000000" pitchFamily="50" charset="-128"/>
                          <a:ea typeface="游ゴシック" panose="020B0400000000000000" pitchFamily="50" charset="-128"/>
                        </a:rPr>
                        <a:t>年度</a:t>
                      </a:r>
                      <a:endParaRPr lang="en-US" altLang="ja-JP" sz="120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dirty="0">
                          <a:effectLst/>
                          <a:latin typeface="游ゴシック" panose="020B0400000000000000" pitchFamily="50" charset="-128"/>
                          <a:ea typeface="游ゴシック" panose="020B0400000000000000" pitchFamily="50" charset="-128"/>
                        </a:rPr>
                        <a:t>の目標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21594">
                <a:tc>
                  <a:txBody>
                    <a:bodyPr/>
                    <a:lstStyle/>
                    <a:p>
                      <a:pPr algn="ctr" fontAlgn="auto">
                        <a:lnSpc>
                          <a:spcPts val="1600"/>
                        </a:lnSpc>
                        <a:spcAft>
                          <a:spcPts val="0"/>
                        </a:spcAft>
                      </a:pPr>
                      <a:r>
                        <a:rPr lang="ja-JP" altLang="en-US" sz="1400" dirty="0">
                          <a:effectLst/>
                          <a:latin typeface="游ゴシック" panose="020B0400000000000000" pitchFamily="50" charset="-128"/>
                          <a:ea typeface="游ゴシック" panose="020B0400000000000000" pitchFamily="50" charset="-128"/>
                        </a:rPr>
                        <a:t>７</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２４本以上の歯を有する者の割合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71.4</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【平成</a:t>
                      </a:r>
                      <a:r>
                        <a:rPr lang="en-US" sz="1200" b="1" dirty="0">
                          <a:solidFill>
                            <a:schemeClr val="tx1"/>
                          </a:solidFill>
                          <a:effectLst/>
                          <a:latin typeface="游ゴシック" panose="020B0400000000000000" pitchFamily="50" charset="-128"/>
                          <a:ea typeface="游ゴシック" panose="020B0400000000000000" pitchFamily="50" charset="-128"/>
                        </a:rPr>
                        <a:t>25</a:t>
                      </a:r>
                      <a:r>
                        <a:rPr lang="ja-JP" altLang="en-US"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en-US" sz="1200" b="1" dirty="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a:solidFill>
                            <a:schemeClr val="tx1"/>
                          </a:solidFill>
                          <a:effectLst/>
                          <a:latin typeface="游ゴシック" panose="020B0400000000000000" pitchFamily="50" charset="-128"/>
                          <a:ea typeface="游ゴシック" panose="020B0400000000000000" pitchFamily="50" charset="-128"/>
                        </a:rPr>
                        <a:t>3</a:t>
                      </a:r>
                      <a:r>
                        <a:rPr lang="ja-JP" altLang="en-US" sz="1200" b="1" dirty="0">
                          <a:solidFill>
                            <a:schemeClr val="tx1"/>
                          </a:solidFill>
                          <a:effectLst/>
                          <a:latin typeface="游ゴシック" panose="020B0400000000000000" pitchFamily="50" charset="-128"/>
                          <a:ea typeface="游ゴシック" panose="020B0400000000000000" pitchFamily="50" charset="-128"/>
                        </a:rPr>
                        <a:t>か年平均</a:t>
                      </a:r>
                      <a:r>
                        <a:rPr lang="ja-JP" sz="1200" b="1" dirty="0">
                          <a:solidFill>
                            <a:schemeClr val="tx1"/>
                          </a:solidFill>
                          <a:effectLst/>
                          <a:latin typeface="游ゴシック" panose="020B0400000000000000" pitchFamily="50" charset="-128"/>
                          <a:ea typeface="游ゴシック" panose="020B0400000000000000" pitchFamily="50" charset="-128"/>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68.9</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050" b="1" dirty="0">
                          <a:solidFill>
                            <a:schemeClr val="tx1"/>
                          </a:solidFill>
                          <a:effectLst/>
                          <a:latin typeface="游ゴシック" panose="020B0400000000000000" pitchFamily="50" charset="-128"/>
                          <a:ea typeface="+mn-ea"/>
                        </a:rPr>
                        <a:t>【平成</a:t>
                      </a:r>
                      <a:r>
                        <a:rPr lang="en-US" altLang="ja-JP" sz="1050" b="1" dirty="0">
                          <a:solidFill>
                            <a:schemeClr val="tx1"/>
                          </a:solidFill>
                          <a:effectLst/>
                          <a:latin typeface="游ゴシック" panose="020B0400000000000000" pitchFamily="50" charset="-128"/>
                          <a:ea typeface="+mn-ea"/>
                        </a:rPr>
                        <a:t>29</a:t>
                      </a:r>
                      <a:r>
                        <a:rPr lang="ja-JP" altLang="en-US" sz="1050" b="1" dirty="0">
                          <a:solidFill>
                            <a:schemeClr val="tx1"/>
                          </a:solidFill>
                          <a:effectLst/>
                          <a:latin typeface="游ゴシック" panose="020B0400000000000000" pitchFamily="50" charset="-128"/>
                          <a:ea typeface="+mn-ea"/>
                        </a:rPr>
                        <a:t>～令和元年の</a:t>
                      </a:r>
                      <a:r>
                        <a:rPr lang="en-US" altLang="ja-JP" sz="1050" b="1" dirty="0">
                          <a:solidFill>
                            <a:schemeClr val="tx1"/>
                          </a:solidFill>
                          <a:effectLst/>
                          <a:latin typeface="游ゴシック" panose="020B0400000000000000" pitchFamily="50" charset="-128"/>
                          <a:ea typeface="+mn-ea"/>
                        </a:rPr>
                        <a:t>3</a:t>
                      </a:r>
                      <a:r>
                        <a:rPr lang="ja-JP" altLang="en-US" sz="1050" b="1" dirty="0">
                          <a:solidFill>
                            <a:schemeClr val="tx1"/>
                          </a:solidFill>
                          <a:effectLst/>
                          <a:latin typeface="游ゴシック" panose="020B0400000000000000" pitchFamily="50" charset="-128"/>
                          <a:ea typeface="+mn-ea"/>
                        </a:rPr>
                        <a:t>か年平均</a:t>
                      </a:r>
                      <a:r>
                        <a:rPr lang="ja-JP" altLang="ja-JP" sz="1050" b="1" dirty="0">
                          <a:solidFill>
                            <a:schemeClr val="tx1"/>
                          </a:solidFill>
                          <a:effectLst/>
                          <a:latin typeface="游ゴシック" panose="020B0400000000000000" pitchFamily="50" charset="-128"/>
                          <a:ea typeface="+mn-ea"/>
                        </a:rPr>
                        <a:t>】</a:t>
                      </a:r>
                      <a:endParaRPr lang="ja-JP" altLang="ja-JP" sz="1050" b="1"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594">
                <a:tc>
                  <a:txBody>
                    <a:bodyPr/>
                    <a:lstStyle/>
                    <a:p>
                      <a:pPr algn="ctr" fontAlgn="auto">
                        <a:lnSpc>
                          <a:spcPts val="1600"/>
                        </a:lnSpc>
                        <a:spcAft>
                          <a:spcPts val="0"/>
                        </a:spcAft>
                      </a:pPr>
                      <a:r>
                        <a:rPr lang="ja-JP" altLang="en-US" sz="1400" dirty="0">
                          <a:solidFill>
                            <a:schemeClr val="bg1"/>
                          </a:solidFill>
                          <a:effectLst/>
                          <a:latin typeface="游ゴシック" panose="020B0400000000000000" pitchFamily="50" charset="-128"/>
                          <a:ea typeface="游ゴシック" panose="020B0400000000000000" pitchFamily="50" charset="-128"/>
                          <a:cs typeface="HG丸ｺﾞｼｯｸM-PRO"/>
                        </a:rPr>
                        <a:t>８</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２０本以上の歯を有する者の割合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（８０歳）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42.1</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25</a:t>
                      </a:r>
                      <a:r>
                        <a:rPr lang="ja-JP" altLang="en-US"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en-US" sz="1200" b="1" dirty="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a:solidFill>
                            <a:schemeClr val="tx1"/>
                          </a:solidFill>
                          <a:effectLst/>
                          <a:latin typeface="游ゴシック" panose="020B0400000000000000" pitchFamily="50" charset="-128"/>
                          <a:ea typeface="游ゴシック" panose="020B0400000000000000" pitchFamily="50" charset="-128"/>
                        </a:rPr>
                        <a:t>3</a:t>
                      </a:r>
                      <a:r>
                        <a:rPr lang="ja-JP" altLang="en-US" sz="1200" b="1" dirty="0">
                          <a:solidFill>
                            <a:schemeClr val="tx1"/>
                          </a:solidFill>
                          <a:effectLst/>
                          <a:latin typeface="游ゴシック" panose="020B0400000000000000" pitchFamily="50" charset="-128"/>
                          <a:ea typeface="游ゴシック" panose="020B0400000000000000" pitchFamily="50" charset="-128"/>
                        </a:rPr>
                        <a:t>か年平均</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54.0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ja-JP" altLang="ja-JP" sz="1050" b="1" dirty="0">
                          <a:solidFill>
                            <a:schemeClr val="tx1"/>
                          </a:solidFill>
                          <a:effectLst/>
                          <a:latin typeface="游ゴシック" panose="020B0400000000000000" pitchFamily="50" charset="-128"/>
                          <a:ea typeface="游ゴシック" panose="020B0400000000000000" pitchFamily="50" charset="-128"/>
                        </a:rPr>
                        <a:t>【平成</a:t>
                      </a:r>
                      <a:r>
                        <a:rPr lang="en-US" altLang="ja-JP" sz="1050" b="1" dirty="0">
                          <a:solidFill>
                            <a:schemeClr val="tx1"/>
                          </a:solidFill>
                          <a:effectLst/>
                          <a:latin typeface="游ゴシック" panose="020B0400000000000000" pitchFamily="50" charset="-128"/>
                          <a:ea typeface="游ゴシック" panose="020B0400000000000000" pitchFamily="50" charset="-128"/>
                        </a:rPr>
                        <a:t>29</a:t>
                      </a:r>
                      <a:r>
                        <a:rPr lang="ja-JP" altLang="en-US" sz="1050" b="1" dirty="0">
                          <a:solidFill>
                            <a:schemeClr val="tx1"/>
                          </a:solidFill>
                          <a:effectLst/>
                          <a:latin typeface="游ゴシック" panose="020B0400000000000000" pitchFamily="50" charset="-128"/>
                          <a:ea typeface="游ゴシック" panose="020B0400000000000000" pitchFamily="50" charset="-128"/>
                        </a:rPr>
                        <a:t>～令和元年の</a:t>
                      </a:r>
                      <a:r>
                        <a:rPr lang="en-US" altLang="ja-JP" sz="1050" b="1" dirty="0">
                          <a:solidFill>
                            <a:schemeClr val="tx1"/>
                          </a:solidFill>
                          <a:effectLst/>
                          <a:latin typeface="游ゴシック" panose="020B0400000000000000" pitchFamily="50" charset="-128"/>
                          <a:ea typeface="游ゴシック" panose="020B0400000000000000" pitchFamily="50" charset="-128"/>
                        </a:rPr>
                        <a:t>3</a:t>
                      </a:r>
                      <a:r>
                        <a:rPr lang="ja-JP" altLang="en-US" sz="1050" b="1" dirty="0">
                          <a:solidFill>
                            <a:schemeClr val="tx1"/>
                          </a:solidFill>
                          <a:effectLst/>
                          <a:latin typeface="游ゴシック" panose="020B0400000000000000" pitchFamily="50" charset="-128"/>
                          <a:ea typeface="游ゴシック" panose="020B0400000000000000" pitchFamily="50" charset="-128"/>
                        </a:rPr>
                        <a:t>か年平均</a:t>
                      </a:r>
                      <a:r>
                        <a:rPr lang="ja-JP" altLang="ja-JP" sz="1050" b="1" dirty="0">
                          <a:solidFill>
                            <a:schemeClr val="tx1"/>
                          </a:solidFill>
                          <a:effectLst/>
                          <a:latin typeface="游ゴシック" panose="020B0400000000000000" pitchFamily="50" charset="-128"/>
                          <a:ea typeface="游ゴシック" panose="020B0400000000000000" pitchFamily="50" charset="-128"/>
                        </a:rPr>
                        <a:t>】</a:t>
                      </a:r>
                      <a:endParaRPr lang="ja-JP" sz="105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45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r h="821594">
                <a:tc>
                  <a:txBody>
                    <a:bodyPr/>
                    <a:lstStyle/>
                    <a:p>
                      <a:pPr algn="ctr" fontAlgn="auto">
                        <a:lnSpc>
                          <a:spcPts val="1600"/>
                        </a:lnSpc>
                        <a:spcAft>
                          <a:spcPts val="0"/>
                        </a:spcAft>
                      </a:pPr>
                      <a:r>
                        <a:rPr lang="ja-JP" altLang="en-US" sz="1400" dirty="0">
                          <a:solidFill>
                            <a:schemeClr val="bg1"/>
                          </a:solidFill>
                          <a:effectLst/>
                          <a:latin typeface="游ゴシック" panose="020B0400000000000000" pitchFamily="50" charset="-128"/>
                          <a:ea typeface="游ゴシック" panose="020B0400000000000000" pitchFamily="50" charset="-128"/>
                          <a:cs typeface="HG丸ｺﾞｼｯｸM-PRO"/>
                        </a:rPr>
                        <a:t>９</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咀嚼良好者の割合（６０歳以上）</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65.9</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28</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2016</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71.7</a:t>
                      </a:r>
                      <a:r>
                        <a:rPr lang="ja-JP" altLang="ja-JP" sz="1200" b="1"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mn-ea"/>
                        </a:rPr>
                        <a:t>【</a:t>
                      </a:r>
                      <a:r>
                        <a:rPr lang="ja-JP" altLang="en-US" sz="1200" b="1" dirty="0">
                          <a:solidFill>
                            <a:schemeClr val="tx1"/>
                          </a:solidFill>
                          <a:effectLst/>
                          <a:latin typeface="游ゴシック" panose="020B0400000000000000" pitchFamily="50" charset="-128"/>
                          <a:ea typeface="+mn-ea"/>
                        </a:rPr>
                        <a:t>令和４</a:t>
                      </a:r>
                      <a:r>
                        <a:rPr lang="ja-JP" altLang="ja-JP" sz="1200" b="1" dirty="0">
                          <a:solidFill>
                            <a:schemeClr val="tx1"/>
                          </a:solidFill>
                          <a:effectLst/>
                          <a:latin typeface="游ゴシック" panose="020B0400000000000000" pitchFamily="50" charset="-128"/>
                          <a:ea typeface="+mn-ea"/>
                        </a:rPr>
                        <a:t>（</a:t>
                      </a:r>
                      <a:r>
                        <a:rPr lang="en-US" altLang="ja-JP" sz="1200" b="1" dirty="0">
                          <a:solidFill>
                            <a:schemeClr val="tx1"/>
                          </a:solidFill>
                          <a:effectLst/>
                          <a:latin typeface="游ゴシック" panose="020B0400000000000000" pitchFamily="50" charset="-128"/>
                          <a:ea typeface="+mn-ea"/>
                        </a:rPr>
                        <a:t>2022</a:t>
                      </a:r>
                      <a:r>
                        <a:rPr lang="ja-JP" altLang="ja-JP" sz="1200" b="1" dirty="0">
                          <a:solidFill>
                            <a:schemeClr val="tx1"/>
                          </a:solidFill>
                          <a:effectLst/>
                          <a:latin typeface="游ゴシック" panose="020B0400000000000000" pitchFamily="50" charset="-128"/>
                          <a:ea typeface="+mn-ea"/>
                        </a:rPr>
                        <a:t>）年】</a:t>
                      </a:r>
                      <a:endParaRPr lang="ja-JP" altLang="ja-JP" sz="1200" b="1"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687050"/>
                  </a:ext>
                </a:extLst>
              </a:tr>
              <a:tr h="821594">
                <a:tc>
                  <a:txBody>
                    <a:bodyPr/>
                    <a:lstStyle/>
                    <a:p>
                      <a:pPr algn="ctr" fontAlgn="auto">
                        <a:lnSpc>
                          <a:spcPts val="1600"/>
                        </a:lnSpc>
                        <a:spcAft>
                          <a:spcPts val="0"/>
                        </a:spcAft>
                      </a:pPr>
                      <a:r>
                        <a:rPr lang="en-US" altLang="ja-JP" sz="1400" dirty="0">
                          <a:solidFill>
                            <a:schemeClr val="bg1"/>
                          </a:solidFill>
                          <a:effectLst/>
                          <a:latin typeface="游ゴシック" panose="020B0400000000000000" pitchFamily="50" charset="-128"/>
                          <a:ea typeface="游ゴシック" panose="020B0400000000000000" pitchFamily="50" charset="-128"/>
                          <a:cs typeface="HG丸ｺﾞｼｯｸM-PRO"/>
                        </a:rPr>
                        <a:t>10</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むし歯治療が必要な者の割合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30.4</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2015</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23.8</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rPr>
                        <a:t>令和</a:t>
                      </a:r>
                      <a:r>
                        <a:rPr lang="en-US" altLang="ja-JP" sz="1200" b="1" dirty="0">
                          <a:solidFill>
                            <a:schemeClr val="tx1"/>
                          </a:solidFill>
                          <a:effectLst/>
                          <a:latin typeface="游ゴシック" panose="020B0400000000000000" pitchFamily="50" charset="-128"/>
                          <a:ea typeface="游ゴシック" panose="020B0400000000000000" pitchFamily="50" charset="-128"/>
                        </a:rPr>
                        <a:t>3</a:t>
                      </a:r>
                      <a:r>
                        <a:rPr lang="ja-JP" sz="1200" b="1" dirty="0">
                          <a:solidFill>
                            <a:schemeClr val="tx1"/>
                          </a:solidFill>
                          <a:effectLst/>
                          <a:latin typeface="游ゴシック" panose="020B0400000000000000" pitchFamily="50" charset="-128"/>
                          <a:ea typeface="游ゴシック" panose="020B0400000000000000" pitchFamily="50" charset="-128"/>
                        </a:rPr>
                        <a:t>（</a:t>
                      </a:r>
                      <a:r>
                        <a:rPr lang="en-US" sz="1200" b="1" dirty="0">
                          <a:solidFill>
                            <a:schemeClr val="tx1"/>
                          </a:solidFill>
                          <a:effectLst/>
                          <a:latin typeface="游ゴシック" panose="020B0400000000000000" pitchFamily="50" charset="-128"/>
                          <a:ea typeface="游ゴシック" panose="020B0400000000000000" pitchFamily="50" charset="-128"/>
                        </a:rPr>
                        <a:t>2021</a:t>
                      </a:r>
                      <a:r>
                        <a:rPr lang="ja-JP" sz="1200" b="1" dirty="0">
                          <a:solidFill>
                            <a:schemeClr val="tx1"/>
                          </a:solidFill>
                          <a:effectLst/>
                          <a:latin typeface="游ゴシック" panose="020B0400000000000000" pitchFamily="50" charset="-128"/>
                          <a:ea typeface="游ゴシック" panose="020B0400000000000000" pitchFamily="50" charset="-128"/>
                        </a:rPr>
                        <a:t>）年】</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25%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063480"/>
                  </a:ext>
                </a:extLst>
              </a:tr>
              <a:tr h="821594">
                <a:tc>
                  <a:txBody>
                    <a:bodyPr/>
                    <a:lstStyle/>
                    <a:p>
                      <a:pPr algn="ctr" fontAlgn="auto">
                        <a:lnSpc>
                          <a:spcPts val="1600"/>
                        </a:lnSpc>
                        <a:spcAft>
                          <a:spcPts val="0"/>
                        </a:spcAft>
                      </a:pPr>
                      <a:r>
                        <a:rPr lang="en-US" altLang="ja-JP" sz="1400" dirty="0">
                          <a:solidFill>
                            <a:schemeClr val="bg1"/>
                          </a:solidFill>
                          <a:effectLst/>
                          <a:latin typeface="游ゴシック" panose="020B0400000000000000" pitchFamily="50" charset="-128"/>
                          <a:ea typeface="游ゴシック" panose="020B0400000000000000" pitchFamily="50" charset="-128"/>
                          <a:cs typeface="HG丸ｺﾞｼｯｸM-PRO"/>
                        </a:rPr>
                        <a:t>11</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歯周病治療が必要な者の割合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54.2</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2015</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59.9</a:t>
                      </a:r>
                      <a:r>
                        <a:rPr lang="ja-JP" altLang="en-US" sz="1200" b="1" baseline="0" dirty="0">
                          <a:solidFill>
                            <a:schemeClr val="tx1"/>
                          </a:solidFill>
                          <a:effectLst/>
                          <a:latin typeface="游ゴシック" panose="020B0400000000000000" pitchFamily="50" charset="-128"/>
                          <a:ea typeface="+mn-ea"/>
                        </a:rPr>
                        <a:t> </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令和</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3</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48</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92110"/>
                  </a:ext>
                </a:extLst>
              </a:tr>
            </a:tbl>
          </a:graphicData>
        </a:graphic>
      </p:graphicFrame>
      <p:sp>
        <p:nvSpPr>
          <p:cNvPr id="9" name="正方形/長方形 8"/>
          <p:cNvSpPr/>
          <p:nvPr/>
        </p:nvSpPr>
        <p:spPr>
          <a:xfrm>
            <a:off x="268309" y="69385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i="0" u="none" strike="noStrike" kern="1200" cap="none" spc="0" normalizeH="0" baseline="0" noProof="0" dirty="0">
                <a:ln>
                  <a:noFill/>
                </a:ln>
                <a:solidFill>
                  <a:prstClr val="black"/>
                </a:solidFill>
                <a:effectLst/>
                <a:uLnTx/>
                <a:uFillTx/>
                <a:latin typeface="+mn-ea"/>
                <a:cs typeface="+mn-cs"/>
              </a:rPr>
              <a:t>】</a:t>
            </a:r>
            <a:endParaRPr kumimoji="0" lang="ja-JP" altLang="en-US" sz="1600"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50</a:t>
            </a:fld>
            <a:endParaRPr kumimoji="1" lang="ja-JP" altLang="en-US"/>
          </a:p>
        </p:txBody>
      </p:sp>
    </p:spTree>
    <p:extLst>
      <p:ext uri="{BB962C8B-B14F-4D97-AF65-F5344CB8AC3E}">
        <p14:creationId xmlns:p14="http://schemas.microsoft.com/office/powerpoint/2010/main" val="16807306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589754" y="104254"/>
          <a:ext cx="9047541" cy="6603375"/>
        </p:xfrm>
        <a:graphic>
          <a:graphicData uri="http://schemas.openxmlformats.org/drawingml/2006/table">
            <a:tbl>
              <a:tblPr firstRow="1" bandRow="1">
                <a:tableStyleId>{5C22544A-7EE6-4342-B048-85BDC9FD1C3A}</a:tableStyleId>
              </a:tblPr>
              <a:tblGrid>
                <a:gridCol w="1128061">
                  <a:extLst>
                    <a:ext uri="{9D8B030D-6E8A-4147-A177-3AD203B41FA5}">
                      <a16:colId xmlns:a16="http://schemas.microsoft.com/office/drawing/2014/main" val="3795206225"/>
                    </a:ext>
                  </a:extLst>
                </a:gridCol>
                <a:gridCol w="7919480">
                  <a:extLst>
                    <a:ext uri="{9D8B030D-6E8A-4147-A177-3AD203B41FA5}">
                      <a16:colId xmlns:a16="http://schemas.microsoft.com/office/drawing/2014/main" val="1328953327"/>
                    </a:ext>
                  </a:extLst>
                </a:gridCol>
              </a:tblGrid>
              <a:tr h="866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・高齢期の歯の保有状況、咀嚼良好者の割合低く、改善が必要</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・セルフケアと専門家による定期的なチェックが必要</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・喫煙と歯周病の関連性、糖尿病と歯周病の関連性が十分認識されているとは言えず、普及啓発をはじめとする取組</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　みが必要</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2365248">
                <a:tc>
                  <a:txBody>
                    <a:bodyPr/>
                    <a:lstStyle/>
                    <a:p>
                      <a:r>
                        <a:rPr kumimoji="1" lang="ja-JP" altLang="en-US" sz="1800" b="0" dirty="0"/>
                        <a:t> </a:t>
                      </a:r>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latin typeface="游ゴシック" panose="020B0400000000000000" pitchFamily="50" charset="-128"/>
                        </a:rPr>
                        <a:t>《</a:t>
                      </a:r>
                      <a:r>
                        <a:rPr kumimoji="1" lang="ja-JP" altLang="en-US" sz="1200" b="0" u="sng" dirty="0">
                          <a:solidFill>
                            <a:schemeClr val="tx1"/>
                          </a:solidFill>
                          <a:latin typeface="游ゴシック" panose="020B0400000000000000" pitchFamily="50" charset="-128"/>
                        </a:rPr>
                        <a:t>啓発</a:t>
                      </a:r>
                      <a:r>
                        <a:rPr kumimoji="1" lang="en-US" altLang="ja-JP" sz="1200" b="0" dirty="0">
                          <a:solidFill>
                            <a:schemeClr val="tx1"/>
                          </a:solidFill>
                          <a:latin typeface="游ゴシック" panose="020B0400000000000000" pitchFamily="50" charset="-128"/>
                        </a:rPr>
                        <a:t>》</a:t>
                      </a:r>
                    </a:p>
                    <a:p>
                      <a:pPr>
                        <a:lnSpc>
                          <a:spcPts val="1500"/>
                        </a:lnSpc>
                      </a:pPr>
                      <a:r>
                        <a:rPr kumimoji="1" lang="ja-JP" altLang="en-US" sz="1100" b="0" dirty="0">
                          <a:solidFill>
                            <a:schemeClr val="tx1"/>
                          </a:solidFill>
                          <a:latin typeface="游ゴシック" panose="020B0400000000000000" pitchFamily="50" charset="-128"/>
                        </a:rPr>
                        <a:t>■口の機能の維持・向上を図るため、作成した動画教材とリーフレットを活用し、デイサービス職員向け研修を実施</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a:t>
                      </a:r>
                      <a:r>
                        <a:rPr kumimoji="1" lang="en-US" altLang="ja-JP" sz="1100" b="0" dirty="0">
                          <a:solidFill>
                            <a:schemeClr val="tx1"/>
                          </a:solidFill>
                          <a:latin typeface="游ゴシック" panose="020B0400000000000000" pitchFamily="50" charset="-128"/>
                        </a:rPr>
                        <a:t>20</a:t>
                      </a:r>
                      <a:r>
                        <a:rPr kumimoji="1" lang="ja-JP" altLang="en-US" sz="1100" b="0" dirty="0">
                          <a:solidFill>
                            <a:schemeClr val="tx1"/>
                          </a:solidFill>
                          <a:latin typeface="游ゴシック" panose="020B0400000000000000" pitchFamily="50" charset="-128"/>
                        </a:rPr>
                        <a:t>地域で実施）</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■在宅</a:t>
                      </a:r>
                      <a:r>
                        <a:rPr kumimoji="1" lang="en-US" altLang="ja-JP" sz="1100" b="0" dirty="0">
                          <a:solidFill>
                            <a:schemeClr val="tx1"/>
                          </a:solidFill>
                          <a:latin typeface="游ゴシック" panose="020B0400000000000000" pitchFamily="50" charset="-128"/>
                        </a:rPr>
                        <a:t>NST</a:t>
                      </a:r>
                      <a:r>
                        <a:rPr kumimoji="1" lang="ja-JP" altLang="en-US" sz="1100" b="0" dirty="0">
                          <a:solidFill>
                            <a:schemeClr val="tx1"/>
                          </a:solidFill>
                          <a:latin typeface="游ゴシック" panose="020B0400000000000000" pitchFamily="50" charset="-128"/>
                        </a:rPr>
                        <a:t>（栄養サポートチーム）等と連携して在宅療養者の経口摂取支援を行う歯科医師・歯科衛生士の育成（</a:t>
                      </a:r>
                      <a:r>
                        <a:rPr kumimoji="1" lang="en-US" altLang="ja-JP" sz="1100" b="0" dirty="0">
                          <a:solidFill>
                            <a:schemeClr val="tx1"/>
                          </a:solidFill>
                          <a:latin typeface="游ゴシック" panose="020B0400000000000000" pitchFamily="50" charset="-128"/>
                        </a:rPr>
                        <a:t>30</a:t>
                      </a:r>
                      <a:r>
                        <a:rPr kumimoji="1" lang="ja-JP" altLang="en-US" sz="1100" b="0" dirty="0">
                          <a:solidFill>
                            <a:schemeClr val="tx1"/>
                          </a:solidFill>
                          <a:latin typeface="游ゴシック" panose="020B0400000000000000" pitchFamily="50" charset="-128"/>
                        </a:rPr>
                        <a:t>人）</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a:t>
                      </a:r>
                      <a:r>
                        <a:rPr kumimoji="1" lang="en-US" altLang="ja-JP" sz="1100" b="0" dirty="0">
                          <a:solidFill>
                            <a:schemeClr val="tx1"/>
                          </a:solidFill>
                          <a:latin typeface="游ゴシック" panose="020B0400000000000000" pitchFamily="50" charset="-128"/>
                        </a:rPr>
                        <a:t>56</a:t>
                      </a:r>
                      <a:r>
                        <a:rPr kumimoji="1" lang="ja-JP" altLang="en-US" sz="1100" b="0" dirty="0">
                          <a:solidFill>
                            <a:schemeClr val="tx1"/>
                          </a:solidFill>
                          <a:latin typeface="游ゴシック" panose="020B0400000000000000" pitchFamily="50" charset="-128"/>
                        </a:rPr>
                        <a:t>地区歯科医師会に設置した在宅歯科ケアステーションを府民や市町村に周知</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■８０２０表彰での知事賞の授与</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（再掲）公民連携、アスマイル、府ホームページ、啓発冊子等</a:t>
                      </a:r>
                      <a:endParaRPr kumimoji="1" lang="en-US" altLang="ja-JP" sz="11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strike="noStrike" baseline="0" dirty="0">
                          <a:solidFill>
                            <a:schemeClr val="tx1"/>
                          </a:solidFill>
                        </a:rPr>
                        <a:t>　（再掲）</a:t>
                      </a:r>
                      <a:r>
                        <a:rPr kumimoji="1" lang="ja-JP" altLang="en-US" sz="1000" b="0" dirty="0">
                          <a:solidFill>
                            <a:schemeClr val="tx1"/>
                          </a:solidFill>
                        </a:rPr>
                        <a:t>８０２０推進アンバサダー養成事業の実施（研修会：フレイルとオーラルフレイルについて　等）</a:t>
                      </a:r>
                      <a:endParaRPr kumimoji="1" lang="en-US" altLang="ja-JP" sz="1200" b="0" dirty="0">
                        <a:solidFill>
                          <a:schemeClr val="tx1"/>
                        </a:solidFill>
                        <a:latin typeface="游ゴシック" panose="020B0400000000000000" pitchFamily="50" charset="-128"/>
                      </a:endParaRPr>
                    </a:p>
                    <a:p>
                      <a:pPr>
                        <a:lnSpc>
                          <a:spcPts val="1500"/>
                        </a:lnSpc>
                      </a:pPr>
                      <a:r>
                        <a:rPr kumimoji="1" lang="en-US" altLang="ja-JP" sz="1200" b="0" dirty="0">
                          <a:solidFill>
                            <a:schemeClr val="tx1"/>
                          </a:solidFill>
                          <a:latin typeface="游ゴシック" panose="020B0400000000000000" pitchFamily="50" charset="-128"/>
                        </a:rPr>
                        <a:t>《</a:t>
                      </a:r>
                      <a:r>
                        <a:rPr kumimoji="1" lang="ja-JP" altLang="en-US" sz="1200" b="0" u="sng" dirty="0">
                          <a:solidFill>
                            <a:schemeClr val="tx1"/>
                          </a:solidFill>
                          <a:latin typeface="游ゴシック" panose="020B0400000000000000" pitchFamily="50" charset="-128"/>
                        </a:rPr>
                        <a:t>市町村支援</a:t>
                      </a:r>
                      <a:r>
                        <a:rPr kumimoji="1" lang="en-US" altLang="ja-JP" sz="1200" b="0" dirty="0">
                          <a:solidFill>
                            <a:schemeClr val="tx1"/>
                          </a:solidFill>
                          <a:latin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（再掲）市町村既存事業での口腔ケアを含むフレイルチェックの導入支援</a:t>
                      </a:r>
                      <a:endParaRPr kumimoji="1" lang="en-US" altLang="ja-JP" sz="10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（再掲）大阪府歯科口腔保健推進連絡会にて情報共有等実施（高齢者の保健事業と介護予防の一体的実施等について）</a:t>
                      </a:r>
                      <a:endParaRPr kumimoji="1" lang="en-US" altLang="ja-JP" sz="10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latin typeface="游ゴシック" panose="020B0400000000000000" pitchFamily="50" charset="-128"/>
                        </a:rPr>
                        <a:t>　（再掲）口腔保健支援センター、大阪府市町村歯科口腔保健実態調査</a:t>
                      </a:r>
                      <a:endParaRPr kumimoji="1" lang="en-US" altLang="ja-JP" sz="1000" b="0" strike="noStrike" baseline="0" dirty="0">
                        <a:solidFill>
                          <a:srgbClr val="FF0000"/>
                        </a:solidFill>
                        <a:latin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6032360"/>
                  </a:ext>
                </a:extLst>
              </a:tr>
              <a:tr h="25037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課題</a:t>
                      </a:r>
                      <a:r>
                        <a:rPr kumimoji="1" lang="en-US" altLang="ja-JP" sz="1200" b="0" dirty="0">
                          <a:solidFill>
                            <a:schemeClr val="tx1"/>
                          </a:solidFill>
                          <a:latin typeface="游ゴシック" panose="020B0400000000000000" pitchFamily="50" charset="-128"/>
                          <a:ea typeface="+mn-ea"/>
                        </a:rPr>
                        <a:t>》</a:t>
                      </a:r>
                    </a:p>
                    <a:p>
                      <a:pPr>
                        <a:lnSpc>
                          <a:spcPts val="1500"/>
                        </a:lnSpc>
                      </a:pPr>
                      <a:r>
                        <a:rPr kumimoji="1" lang="ja-JP" altLang="en-US" sz="1100" b="0" dirty="0">
                          <a:solidFill>
                            <a:schemeClr val="tx1"/>
                          </a:solidFill>
                          <a:latin typeface="游ゴシック" panose="020B0400000000000000" pitchFamily="50" charset="-128"/>
                          <a:ea typeface="+mn-ea"/>
                        </a:rPr>
                        <a:t>■ホームページを閲覧するなどの自発的な動きをしない府民への働きかけ（内容：セルフケア、定期的な歯科健診、</a:t>
                      </a:r>
                      <a:endParaRPr kumimoji="1" lang="en-US" altLang="ja-JP" sz="1100" b="0" dirty="0">
                        <a:solidFill>
                          <a:schemeClr val="tx1"/>
                        </a:solidFill>
                        <a:latin typeface="游ゴシック" panose="020B0400000000000000" pitchFamily="50" charset="-128"/>
                        <a:ea typeface="+mn-ea"/>
                      </a:endParaRPr>
                    </a:p>
                    <a:p>
                      <a:pPr>
                        <a:lnSpc>
                          <a:spcPts val="1400"/>
                        </a:lnSpc>
                      </a:pPr>
                      <a:r>
                        <a:rPr kumimoji="1" lang="ja-JP" altLang="en-US" sz="1100" b="0" dirty="0">
                          <a:solidFill>
                            <a:schemeClr val="tx1"/>
                          </a:solidFill>
                          <a:latin typeface="游ゴシック" panose="020B0400000000000000" pitchFamily="50" charset="-128"/>
                          <a:ea typeface="+mn-ea"/>
                        </a:rPr>
                        <a:t>　かかりつけ歯科医、喫煙・糖尿病と歯と口の健康、口の機能の向上のための必要な知識等）</a:t>
                      </a:r>
                      <a:endParaRPr kumimoji="1" lang="en-US" altLang="ja-JP" sz="11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2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次年度の取組</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■介護者に対する啓発・人材育成</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■在宅歯科ケアステーションの活用促進</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ea typeface="+mn-ea"/>
                        </a:rPr>
                        <a:t>■地域の多職種と連携して在宅療養者の経口摂取支援を行う歯科医師・歯科衛生士の育成</a:t>
                      </a:r>
                      <a:endParaRPr kumimoji="1" lang="en-US" altLang="ja-JP" sz="1100" b="0" strike="no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■「アスマイル」、府の広報媒体、公民連携の枠組みを活用し、幅広い世代の府民への啓発</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8020</a:t>
                      </a:r>
                      <a:r>
                        <a:rPr kumimoji="1" lang="ja-JP" altLang="en-US" sz="1100" b="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■フレイルチェックの市町村及び職域での導入支援、フレイル認知度向上のための啓発</a:t>
                      </a:r>
                      <a:endParaRPr kumimoji="1" lang="en-US" altLang="ja-JP" sz="1100" b="0"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449585"/>
                  </a:ext>
                </a:extLst>
              </a:tr>
              <a:tr h="8418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最終予算</a:t>
                      </a:r>
                      <a:endParaRPr kumimoji="1" lang="en-US" altLang="ja-JP" sz="1600" b="0" dirty="0">
                        <a:solidFill>
                          <a:schemeClr val="bg1"/>
                        </a:solidFill>
                        <a:latin typeface="游ゴシック" panose="020B0400000000000000"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1,809</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5,206</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2,515</a:t>
                      </a:r>
                      <a:r>
                        <a:rPr kumimoji="1" lang="ja-JP" altLang="en-US" sz="1100" dirty="0">
                          <a:solidFill>
                            <a:schemeClr val="tx1"/>
                          </a:solidFill>
                          <a:latin typeface="+mn-ea"/>
                          <a:ea typeface="+mn-ea"/>
                        </a:rPr>
                        <a:t>千円）</a:t>
                      </a:r>
                      <a:r>
                        <a:rPr kumimoji="1" lang="ja-JP" altLang="en-US" sz="1100" b="0" dirty="0">
                          <a:solidFill>
                            <a:schemeClr val="tx1"/>
                          </a:solidFill>
                          <a:latin typeface="+mn-ea"/>
                          <a:ea typeface="+mn-ea"/>
                        </a:rPr>
                        <a:t>、在宅医療</a:t>
                      </a:r>
                      <a:r>
                        <a:rPr kumimoji="1" lang="en-US" altLang="ja-JP" sz="1100" b="0" dirty="0">
                          <a:solidFill>
                            <a:schemeClr val="tx1"/>
                          </a:solidFill>
                          <a:latin typeface="+mn-ea"/>
                          <a:ea typeface="+mn-ea"/>
                        </a:rPr>
                        <a:t>NST</a:t>
                      </a:r>
                      <a:r>
                        <a:rPr kumimoji="1" lang="ja-JP" altLang="en-US" sz="1100" b="0" dirty="0">
                          <a:solidFill>
                            <a:schemeClr val="tx1"/>
                          </a:solidFill>
                          <a:latin typeface="+mn-ea"/>
                          <a:ea typeface="+mn-ea"/>
                        </a:rPr>
                        <a:t>連携歯科チーム育成事業（</a:t>
                      </a:r>
                      <a:r>
                        <a:rPr kumimoji="1" lang="en-US" altLang="ja-JP" sz="1100" b="0" dirty="0">
                          <a:solidFill>
                            <a:schemeClr val="tx1"/>
                          </a:solidFill>
                          <a:latin typeface="+mn-ea"/>
                          <a:ea typeface="+mn-ea"/>
                          <a:cs typeface="Calibri" panose="020F0502020204030204" pitchFamily="34" charset="0"/>
                        </a:rPr>
                        <a:t>3,473</a:t>
                      </a:r>
                      <a:r>
                        <a:rPr kumimoji="1" lang="ja-JP" altLang="en-US" sz="1100" b="0" dirty="0">
                          <a:solidFill>
                            <a:schemeClr val="tx1"/>
                          </a:solidFill>
                          <a:latin typeface="+mn-ea"/>
                          <a:ea typeface="+mn-ea"/>
                        </a:rPr>
                        <a:t>千円）</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新しい生活様式に対応した口腔保健指導推進事業（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 ）、</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健康格差の解決プログラム促進事業（フレイル予防）（</a:t>
                      </a:r>
                      <a:r>
                        <a:rPr kumimoji="1" lang="en-US" altLang="ja-JP" sz="1100" b="0" i="0" u="none" strike="noStrike" kern="1200" cap="none" spc="0" normalizeH="0" baseline="0" noProof="0" dirty="0">
                          <a:ln>
                            <a:noFill/>
                          </a:ln>
                          <a:solidFill>
                            <a:schemeClr val="tx1"/>
                          </a:solidFill>
                          <a:effectLst/>
                          <a:uLnTx/>
                          <a:uFillTx/>
                          <a:latin typeface="+mn-ea"/>
                          <a:ea typeface="+mn-ea"/>
                          <a:cs typeface="Calibri" panose="020F0502020204030204" pitchFamily="34" charset="0"/>
                        </a:rPr>
                        <a:t>11,081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2600343"/>
                  </a:ext>
                </a:extLst>
              </a:tr>
            </a:tbl>
          </a:graphicData>
        </a:graphic>
      </p:graphicFrame>
      <p:sp>
        <p:nvSpPr>
          <p:cNvPr id="11" name="角丸四角形 10"/>
          <p:cNvSpPr/>
          <p:nvPr/>
        </p:nvSpPr>
        <p:spPr>
          <a:xfrm>
            <a:off x="706554" y="2527555"/>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5" name="スライド番号プレースホルダー 1">
            <a:extLst>
              <a:ext uri="{FF2B5EF4-FFF2-40B4-BE49-F238E27FC236}">
                <a16:creationId xmlns:a16="http://schemas.microsoft.com/office/drawing/2014/main" id="{2D555107-3F99-4854-9014-C8D7A8D68B00}"/>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51</a:t>
            </a:fld>
            <a:endParaRPr kumimoji="1" lang="ja-JP" altLang="en-US"/>
          </a:p>
        </p:txBody>
      </p:sp>
    </p:spTree>
    <p:extLst>
      <p:ext uri="{BB962C8B-B14F-4D97-AF65-F5344CB8AC3E}">
        <p14:creationId xmlns:p14="http://schemas.microsoft.com/office/powerpoint/2010/main" val="655186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151579" y="868874"/>
            <a:ext cx="9369380" cy="5714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nvGraphicFramePr>
        <p:xfrm>
          <a:off x="647467" y="4463388"/>
          <a:ext cx="8534283" cy="1850876"/>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340710">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個別目標</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計画策定時</a:t>
                      </a:r>
                      <a:r>
                        <a:rPr lang="ja-JP" sz="1200" dirty="0">
                          <a:effectLst/>
                          <a:latin typeface="+mn-ea"/>
                          <a:ea typeface="+mn-ea"/>
                        </a:rPr>
                        <a:t>の状況</a:t>
                      </a:r>
                      <a:endParaRPr lang="ja-JP" sz="12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現在の状況</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a:t>
                      </a:r>
                      <a:endParaRPr lang="en-US" altLang="ja-JP" sz="1200" dirty="0">
                        <a:effectLst/>
                        <a:latin typeface="+mn-ea"/>
                        <a:ea typeface="+mn-ea"/>
                      </a:endParaRPr>
                    </a:p>
                    <a:p>
                      <a:pPr algn="ctr" fontAlgn="auto">
                        <a:lnSpc>
                          <a:spcPts val="1600"/>
                        </a:lnSpc>
                        <a:spcAft>
                          <a:spcPts val="0"/>
                        </a:spcAft>
                      </a:pPr>
                      <a:r>
                        <a:rPr lang="ja-JP" sz="1200" dirty="0">
                          <a:effectLst/>
                          <a:latin typeface="+mn-ea"/>
                          <a:ea typeface="+mn-ea"/>
                        </a:rPr>
                        <a:t>の目標</a:t>
                      </a:r>
                      <a:endParaRPr lang="ja-JP" sz="12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2873">
                <a:tc>
                  <a:txBody>
                    <a:bodyPr/>
                    <a:lstStyle/>
                    <a:p>
                      <a:pPr algn="ctr" fontAlgn="auto">
                        <a:lnSpc>
                          <a:spcPts val="1600"/>
                        </a:lnSpc>
                        <a:spcAft>
                          <a:spcPts val="0"/>
                        </a:spcAft>
                      </a:pPr>
                      <a:r>
                        <a:rPr lang="en-US" sz="1400" dirty="0">
                          <a:effectLst/>
                          <a:latin typeface="+mn-ea"/>
                          <a:ea typeface="+mn-ea"/>
                        </a:rPr>
                        <a:t>12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mn-ea"/>
                          <a:ea typeface="+mn-ea"/>
                        </a:rPr>
                        <a:t>介護老人保健施設での</a:t>
                      </a:r>
                      <a:endParaRPr lang="en-US" altLang="ja-JP" sz="1200" b="1" dirty="0">
                        <a:effectLst/>
                        <a:latin typeface="+mn-ea"/>
                        <a:ea typeface="+mn-ea"/>
                      </a:endParaRPr>
                    </a:p>
                    <a:p>
                      <a:pPr algn="l" fontAlgn="auto">
                        <a:lnSpc>
                          <a:spcPts val="1600"/>
                        </a:lnSpc>
                        <a:spcAft>
                          <a:spcPts val="0"/>
                        </a:spcAft>
                      </a:pPr>
                      <a:r>
                        <a:rPr lang="ja-JP" altLang="en-US" sz="1200" b="1" dirty="0">
                          <a:effectLst/>
                          <a:latin typeface="+mn-ea"/>
                          <a:ea typeface="+mn-ea"/>
                        </a:rPr>
                        <a:t>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29.5</a:t>
                      </a:r>
                      <a:r>
                        <a:rPr lang="ja-JP" sz="12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a:solidFill>
                            <a:schemeClr val="tx1"/>
                          </a:solidFill>
                          <a:effectLst/>
                          <a:latin typeface="游ゴシック" panose="020B0400000000000000" pitchFamily="50" charset="-128"/>
                          <a:ea typeface="+mn-ea"/>
                        </a:rPr>
                        <a:t>44.2</a:t>
                      </a:r>
                      <a:r>
                        <a:rPr lang="ja-JP" altLang="ja-JP" sz="1200" b="1" baseline="0">
                          <a:solidFill>
                            <a:schemeClr val="tx1"/>
                          </a:solidFill>
                          <a:effectLst/>
                          <a:latin typeface="游ゴシック" panose="020B0400000000000000" pitchFamily="50" charset="-128"/>
                          <a:ea typeface="+mn-ea"/>
                        </a:rPr>
                        <a:t>％</a:t>
                      </a:r>
                      <a:endParaRPr lang="ja-JP" altLang="ja-JP" sz="1200" b="1" baseline="0" dirty="0">
                        <a:solidFill>
                          <a:schemeClr val="tx1"/>
                        </a:solidFill>
                        <a:effectLst/>
                        <a:latin typeface="游ゴシック" panose="020B0400000000000000" pitchFamily="50" charset="-128"/>
                        <a:ea typeface="+mn-ea"/>
                      </a:endParaRP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mn-ea"/>
                        </a:rPr>
                        <a:t>【</a:t>
                      </a:r>
                      <a:r>
                        <a:rPr lang="ja-JP" altLang="en-US" sz="1200" b="1" baseline="0" dirty="0">
                          <a:solidFill>
                            <a:schemeClr val="tx1"/>
                          </a:solidFill>
                          <a:effectLst/>
                          <a:latin typeface="游ゴシック" panose="020B0400000000000000" pitchFamily="50" charset="-128"/>
                          <a:ea typeface="+mn-ea"/>
                        </a:rPr>
                        <a:t>令和４</a:t>
                      </a:r>
                      <a:r>
                        <a:rPr lang="ja-JP" altLang="ja-JP" sz="1200" b="1" baseline="0" dirty="0">
                          <a:solidFill>
                            <a:schemeClr val="tx1"/>
                          </a:solidFill>
                          <a:effectLst/>
                          <a:latin typeface="游ゴシック" panose="020B0400000000000000" pitchFamily="50" charset="-128"/>
                          <a:ea typeface="+mn-ea"/>
                        </a:rPr>
                        <a:t>（</a:t>
                      </a:r>
                      <a:r>
                        <a:rPr lang="en-US" altLang="ja-JP" sz="1200" b="1" baseline="0" dirty="0">
                          <a:solidFill>
                            <a:schemeClr val="tx1"/>
                          </a:solidFill>
                          <a:effectLst/>
                          <a:latin typeface="游ゴシック" panose="020B0400000000000000" pitchFamily="50" charset="-128"/>
                          <a:ea typeface="+mn-ea"/>
                        </a:rPr>
                        <a:t>2022</a:t>
                      </a:r>
                      <a:r>
                        <a:rPr lang="ja-JP" altLang="ja-JP" sz="1200" b="1" baseline="0" dirty="0">
                          <a:solidFill>
                            <a:schemeClr val="tx1"/>
                          </a:solidFill>
                          <a:effectLst/>
                          <a:latin typeface="游ゴシック" panose="020B0400000000000000" pitchFamily="50" charset="-128"/>
                          <a:ea typeface="+mn-ea"/>
                        </a:rPr>
                        <a:t>）年】</a:t>
                      </a:r>
                      <a:endParaRPr lang="ja-JP" altLang="ja-JP" sz="1200" b="1" baseline="0"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dk1"/>
                          </a:solidFill>
                          <a:effectLst/>
                          <a:latin typeface="+mn-ea"/>
                          <a:ea typeface="+mn-ea"/>
                          <a:cs typeface="+mn-cs"/>
                        </a:rPr>
                        <a:t>35</a:t>
                      </a:r>
                      <a:r>
                        <a:rPr lang="ja-JP" altLang="en-US" sz="1200" b="1" dirty="0">
                          <a:solidFill>
                            <a:schemeClr val="dk1"/>
                          </a:solidFill>
                          <a:effectLst/>
                          <a:latin typeface="+mn-ea"/>
                          <a:ea typeface="+mn-ea"/>
                          <a:cs typeface="+mn-cs"/>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9985">
                <a:tc>
                  <a:txBody>
                    <a:bodyPr/>
                    <a:lstStyle/>
                    <a:p>
                      <a:pPr algn="ctr" fontAlgn="auto">
                        <a:lnSpc>
                          <a:spcPts val="1600"/>
                        </a:lnSpc>
                        <a:spcAft>
                          <a:spcPts val="0"/>
                        </a:spcAft>
                      </a:pPr>
                      <a:r>
                        <a:rPr lang="en-US" altLang="ja-JP" sz="1400" dirty="0">
                          <a:solidFill>
                            <a:schemeClr val="bg1"/>
                          </a:solidFill>
                          <a:effectLst/>
                          <a:latin typeface="+mn-ea"/>
                          <a:ea typeface="+mn-ea"/>
                          <a:cs typeface="HG丸ｺﾞｼｯｸM-PRO"/>
                        </a:rPr>
                        <a:t>13</a:t>
                      </a:r>
                      <a:endParaRPr lang="ja-JP" sz="140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err="1">
                          <a:effectLst/>
                          <a:latin typeface="+mn-ea"/>
                          <a:ea typeface="+mn-ea"/>
                        </a:rPr>
                        <a:t>障がい</a:t>
                      </a:r>
                      <a:r>
                        <a:rPr lang="ja-JP" altLang="en-US" sz="1200" b="1" dirty="0">
                          <a:effectLst/>
                          <a:latin typeface="+mn-ea"/>
                          <a:ea typeface="+mn-ea"/>
                        </a:rPr>
                        <a:t>児及び障がい者入所施設での</a:t>
                      </a:r>
                      <a:endParaRPr lang="en-US" altLang="ja-JP" sz="1200" b="1" dirty="0">
                        <a:effectLst/>
                        <a:latin typeface="+mn-ea"/>
                        <a:ea typeface="+mn-ea"/>
                      </a:endParaRPr>
                    </a:p>
                    <a:p>
                      <a:pPr algn="l" fontAlgn="auto">
                        <a:lnSpc>
                          <a:spcPts val="1600"/>
                        </a:lnSpc>
                        <a:spcAft>
                          <a:spcPts val="0"/>
                        </a:spcAft>
                      </a:pPr>
                      <a:r>
                        <a:rPr lang="ja-JP" altLang="en-US" sz="1200" b="1" dirty="0">
                          <a:effectLst/>
                          <a:latin typeface="+mn-ea"/>
                          <a:ea typeface="+mn-ea"/>
                        </a:rPr>
                        <a:t>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63.9</a:t>
                      </a:r>
                      <a:r>
                        <a:rPr lang="ja-JP" altLang="ja-JP" sz="12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【平成</a:t>
                      </a:r>
                      <a:r>
                        <a:rPr lang="en-US" altLang="ja-JP" sz="1200" b="1" dirty="0">
                          <a:solidFill>
                            <a:schemeClr val="tx1"/>
                          </a:solidFill>
                          <a:effectLst/>
                          <a:latin typeface="+mn-ea"/>
                          <a:ea typeface="+mn-ea"/>
                        </a:rPr>
                        <a:t>28</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2016</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70.0</a:t>
                      </a:r>
                      <a:r>
                        <a:rPr lang="ja-JP" altLang="ja-JP" sz="1200" b="1" baseline="0"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mn-ea"/>
                        </a:rPr>
                        <a:t>【</a:t>
                      </a:r>
                      <a:r>
                        <a:rPr lang="ja-JP" altLang="en-US" sz="1200" b="1" baseline="0" dirty="0">
                          <a:solidFill>
                            <a:schemeClr val="tx1"/>
                          </a:solidFill>
                          <a:effectLst/>
                          <a:latin typeface="游ゴシック" panose="020B0400000000000000" pitchFamily="50" charset="-128"/>
                          <a:ea typeface="+mn-ea"/>
                        </a:rPr>
                        <a:t>令和４</a:t>
                      </a:r>
                      <a:r>
                        <a:rPr lang="ja-JP" altLang="ja-JP" sz="1200" b="1" baseline="0" dirty="0">
                          <a:solidFill>
                            <a:schemeClr val="tx1"/>
                          </a:solidFill>
                          <a:effectLst/>
                          <a:latin typeface="游ゴシック" panose="020B0400000000000000" pitchFamily="50" charset="-128"/>
                          <a:ea typeface="+mn-ea"/>
                        </a:rPr>
                        <a:t>（</a:t>
                      </a:r>
                      <a:r>
                        <a:rPr lang="en-US" altLang="ja-JP" sz="1200" b="1" baseline="0" dirty="0">
                          <a:solidFill>
                            <a:schemeClr val="tx1"/>
                          </a:solidFill>
                          <a:effectLst/>
                          <a:latin typeface="游ゴシック" panose="020B0400000000000000" pitchFamily="50" charset="-128"/>
                          <a:ea typeface="+mn-ea"/>
                        </a:rPr>
                        <a:t>2022</a:t>
                      </a:r>
                      <a:r>
                        <a:rPr lang="ja-JP" altLang="ja-JP" sz="1200" b="1" baseline="0" dirty="0">
                          <a:solidFill>
                            <a:schemeClr val="tx1"/>
                          </a:solidFill>
                          <a:effectLst/>
                          <a:latin typeface="游ゴシック" panose="020B0400000000000000" pitchFamily="50" charset="-128"/>
                          <a:ea typeface="+mn-ea"/>
                        </a:rPr>
                        <a:t>）年】</a:t>
                      </a:r>
                      <a:endParaRPr lang="ja-JP" altLang="ja-JP" sz="1200" b="1" baseline="0"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mn-ea"/>
                          <a:ea typeface="+mn-ea"/>
                          <a:cs typeface="+mn-cs"/>
                        </a:rPr>
                        <a:t>75</a:t>
                      </a:r>
                      <a:r>
                        <a:rPr lang="ja-JP" altLang="en-US" sz="1200" b="1" dirty="0">
                          <a:solidFill>
                            <a:schemeClr val="dk1"/>
                          </a:solidFill>
                          <a:effectLst/>
                          <a:latin typeface="+mn-ea"/>
                          <a:ea typeface="+mn-ea"/>
                          <a:cs typeface="+mn-cs"/>
                        </a:rPr>
                        <a:t>％以上</a:t>
                      </a:r>
                      <a:endParaRPr lang="ja-JP" alt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bl>
          </a:graphicData>
        </a:graphic>
      </p:graphicFrame>
      <p:sp>
        <p:nvSpPr>
          <p:cNvPr id="15" name="正方形/長方形 14"/>
          <p:cNvSpPr/>
          <p:nvPr/>
        </p:nvSpPr>
        <p:spPr>
          <a:xfrm>
            <a:off x="151579" y="868874"/>
            <a:ext cx="7657107"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（５）歯科健診を受診することが困難など</a:t>
            </a:r>
            <a:endPar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dirty="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配慮の必要な人</a:t>
            </a:r>
            <a:r>
              <a:rPr kumimoji="1" lang="en-US" altLang="ja-JP" sz="2000" b="1" dirty="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要介護者、障がい児者</a:t>
            </a:r>
            <a:r>
              <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P.31</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76959" y="19862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225560"/>
            <a:ext cx="8856000" cy="1082584"/>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▽家庭や施設などにおいて、歯間部清掃用器具（デンタルフロス、歯間ブラシ等）を使ったセルフケア（歯と口の清掃）を</a:t>
            </a:r>
            <a:endParaRPr lang="en-US" altLang="ja-JP" sz="1200" dirty="0">
              <a:solidFill>
                <a:prstClr val="black"/>
              </a:solidFill>
              <a:latin typeface="+mn-ea"/>
            </a:endParaRPr>
          </a:p>
          <a:p>
            <a:pPr lvl="0">
              <a:defRPr/>
            </a:pPr>
            <a:r>
              <a:rPr lang="ja-JP" altLang="en-US" sz="1200" dirty="0">
                <a:solidFill>
                  <a:prstClr val="black"/>
                </a:solidFill>
                <a:latin typeface="+mn-ea"/>
              </a:rPr>
              <a:t>　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▽定期的に歯科健診を受診します。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p:txBody>
      </p:sp>
      <p:sp>
        <p:nvSpPr>
          <p:cNvPr id="14" name="角丸四角形 13"/>
          <p:cNvSpPr/>
          <p:nvPr/>
        </p:nvSpPr>
        <p:spPr>
          <a:xfrm>
            <a:off x="376959" y="1986255"/>
            <a:ext cx="9144000" cy="4501042"/>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55795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59962" y="1552867"/>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むし歯、歯周治療が必要な府民を減らします</a:t>
            </a:r>
          </a:p>
        </p:txBody>
      </p:sp>
      <p:sp>
        <p:nvSpPr>
          <p:cNvPr id="18" name="正方形/長方形 17"/>
          <p:cNvSpPr/>
          <p:nvPr/>
        </p:nvSpPr>
        <p:spPr>
          <a:xfrm>
            <a:off x="376959" y="4121525"/>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52</a:t>
            </a:fld>
            <a:endParaRPr kumimoji="1" lang="ja-JP" altLang="en-US"/>
          </a:p>
        </p:txBody>
      </p:sp>
      <p:sp>
        <p:nvSpPr>
          <p:cNvPr id="13" name="正方形/長方形 12"/>
          <p:cNvSpPr/>
          <p:nvPr/>
        </p:nvSpPr>
        <p:spPr>
          <a:xfrm>
            <a:off x="382272" y="3223231"/>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496121"/>
            <a:ext cx="8856000" cy="7144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▽歯科疾患の予防（むし歯予防、歯周病予防）</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▽早期発見の推進（定期的な歯科健診、かかりつけ歯科医）</a:t>
            </a:r>
            <a:endParaRPr lang="en-US" altLang="ja-JP" sz="600" dirty="0">
              <a:solidFill>
                <a:prstClr val="black"/>
              </a:solidFill>
              <a:latin typeface="+mn-ea"/>
            </a:endParaRPr>
          </a:p>
        </p:txBody>
      </p:sp>
    </p:spTree>
    <p:extLst>
      <p:ext uri="{BB962C8B-B14F-4D97-AF65-F5344CB8AC3E}">
        <p14:creationId xmlns:p14="http://schemas.microsoft.com/office/powerpoint/2010/main" val="30724355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559557" y="462954"/>
          <a:ext cx="8814337" cy="5959333"/>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760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・定期的な歯科健診を実施する施設の充実が必要</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・特別な配慮や支援を必要とする人の歯と口の健康づくりは、生涯にわたる健康づくりの基礎として、また生活の自立、</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　生活の質の向上や社会参加の視点から重要</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760397">
                <a:tc>
                  <a:txBody>
                    <a:bodyPr/>
                    <a:lstStyle/>
                    <a:p>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p>
                      <a:endParaRPr kumimoji="1" lang="en-US" altLang="ja-JP" sz="1600" b="0" dirty="0">
                        <a:solidFill>
                          <a:schemeClr val="bg1"/>
                        </a:solidFill>
                      </a:endParaRPr>
                    </a:p>
                    <a:p>
                      <a:endParaRPr kumimoji="1" lang="en-US" altLang="ja-JP"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baseline="0" dirty="0">
                          <a:solidFill>
                            <a:schemeClr val="tx1"/>
                          </a:solidFill>
                          <a:latin typeface="游ゴシック" panose="020B0400000000000000" pitchFamily="50" charset="-128"/>
                        </a:rPr>
                        <a:t>《</a:t>
                      </a:r>
                      <a:r>
                        <a:rPr kumimoji="1" lang="ja-JP" altLang="en-US" sz="1200" b="0" u="sng" baseline="0" dirty="0">
                          <a:solidFill>
                            <a:schemeClr val="tx1"/>
                          </a:solidFill>
                          <a:latin typeface="游ゴシック" panose="020B0400000000000000" pitchFamily="50" charset="-128"/>
                        </a:rPr>
                        <a:t>啓発</a:t>
                      </a:r>
                      <a:r>
                        <a:rPr kumimoji="1" lang="en-US" altLang="ja-JP" sz="1200" b="0" baseline="0" dirty="0">
                          <a:solidFill>
                            <a:schemeClr val="tx1"/>
                          </a:solidFill>
                          <a:latin typeface="游ゴシック" panose="020B0400000000000000" pitchFamily="50" charset="-128"/>
                        </a:rPr>
                        <a:t>》</a:t>
                      </a:r>
                    </a:p>
                    <a:p>
                      <a:pPr>
                        <a:lnSpc>
                          <a:spcPts val="1500"/>
                        </a:lnSpc>
                      </a:pPr>
                      <a:r>
                        <a:rPr kumimoji="1" lang="ja-JP" altLang="en-US" sz="1100" b="0" baseline="0" dirty="0">
                          <a:solidFill>
                            <a:schemeClr val="tx1"/>
                          </a:solidFill>
                          <a:latin typeface="游ゴシック" panose="020B0400000000000000" pitchFamily="50" charset="-128"/>
                        </a:rPr>
                        <a:t>■</a:t>
                      </a:r>
                      <a:r>
                        <a:rPr kumimoji="1" lang="ja-JP" altLang="en-US" sz="1100" b="0" baseline="0" dirty="0" err="1">
                          <a:solidFill>
                            <a:schemeClr val="tx1"/>
                          </a:solidFill>
                          <a:latin typeface="游ゴシック" panose="020B0400000000000000" pitchFamily="50" charset="-128"/>
                        </a:rPr>
                        <a:t>障がい</a:t>
                      </a:r>
                      <a:r>
                        <a:rPr kumimoji="1" lang="ja-JP" altLang="en-US" sz="1100" b="0" baseline="0" dirty="0">
                          <a:solidFill>
                            <a:schemeClr val="tx1"/>
                          </a:solidFill>
                          <a:latin typeface="游ゴシック" panose="020B0400000000000000" pitchFamily="50" charset="-128"/>
                        </a:rPr>
                        <a:t>者歯科診療センターの運営を大阪府歯科医師会に委託し、保護者向け説明会を実施</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0" strike="noStrike" baseline="0" dirty="0">
                          <a:solidFill>
                            <a:schemeClr val="tx1"/>
                          </a:solidFill>
                          <a:latin typeface="游ゴシック" panose="020B0400000000000000" pitchFamily="50" charset="-128"/>
                        </a:rPr>
                        <a:t>■障がい者施設職員を対象に、作成した口腔スクリーニングツールを活用した研修会を実施（６医療圏）</a:t>
                      </a:r>
                      <a:endParaRPr kumimoji="1" lang="en-US" altLang="ja-JP" sz="1100" b="0" strike="noStrike" baseline="0" dirty="0">
                        <a:solidFill>
                          <a:schemeClr val="tx1"/>
                        </a:solidFill>
                        <a:latin typeface="游ゴシック" panose="020B0400000000000000" pitchFamily="50" charset="-128"/>
                      </a:endParaRPr>
                    </a:p>
                    <a:p>
                      <a:pPr>
                        <a:lnSpc>
                          <a:spcPts val="1500"/>
                        </a:lnSpc>
                      </a:pPr>
                      <a:r>
                        <a:rPr kumimoji="1" lang="ja-JP" altLang="en-US" sz="1100" b="0"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（再掲）在宅歯科ケアステーションの周知、公民連携、アスマイル、府ホームページ、啓発冊子等</a:t>
                      </a:r>
                      <a:r>
                        <a:rPr kumimoji="1" lang="ja-JP" altLang="en-US" sz="1000" b="0" strike="noStrike" baseline="0" dirty="0">
                          <a:solidFill>
                            <a:schemeClr val="tx1"/>
                          </a:solidFill>
                          <a:latin typeface="+mn-lt"/>
                        </a:rPr>
                        <a:t>、</a:t>
                      </a:r>
                      <a:endParaRPr kumimoji="1" lang="en-US" altLang="ja-JP" sz="1000" b="0" strike="noStrike" baseline="0" dirty="0">
                        <a:solidFill>
                          <a:schemeClr val="tx1"/>
                        </a:solidFill>
                        <a:latin typeface="+mn-lt"/>
                      </a:endParaRPr>
                    </a:p>
                    <a:p>
                      <a:pPr>
                        <a:lnSpc>
                          <a:spcPts val="1500"/>
                        </a:lnSpc>
                      </a:pPr>
                      <a:r>
                        <a:rPr kumimoji="1" lang="ja-JP" altLang="en-US" sz="1000" b="0" strike="noStrike" baseline="0" dirty="0">
                          <a:solidFill>
                            <a:schemeClr val="tx1"/>
                          </a:solidFill>
                          <a:latin typeface="+mn-lt"/>
                        </a:rPr>
                        <a:t>　　　　　</a:t>
                      </a:r>
                      <a:r>
                        <a:rPr kumimoji="1" lang="ja-JP" altLang="en-US" sz="1000" b="0" dirty="0">
                          <a:solidFill>
                            <a:schemeClr val="tx1"/>
                          </a:solidFill>
                        </a:rPr>
                        <a:t>８０２０推進アンバサダー養成事業</a:t>
                      </a:r>
                      <a:endParaRPr kumimoji="1" lang="en-US" altLang="ja-JP" sz="105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050" b="0" baseline="0" dirty="0">
                        <a:solidFill>
                          <a:schemeClr val="tx1"/>
                        </a:solidFill>
                        <a:latin typeface="游ゴシック" panose="020B0400000000000000" pitchFamily="50" charset="-128"/>
                      </a:endParaRPr>
                    </a:p>
                    <a:p>
                      <a:pPr>
                        <a:lnSpc>
                          <a:spcPts val="1500"/>
                        </a:lnSpc>
                      </a:pPr>
                      <a:r>
                        <a:rPr kumimoji="1" lang="en-US" altLang="ja-JP" sz="1200" b="0" baseline="0" dirty="0">
                          <a:solidFill>
                            <a:schemeClr val="tx1"/>
                          </a:solidFill>
                          <a:latin typeface="游ゴシック" panose="020B0400000000000000" pitchFamily="50" charset="-128"/>
                        </a:rPr>
                        <a:t>《</a:t>
                      </a:r>
                      <a:r>
                        <a:rPr kumimoji="1" lang="ja-JP" altLang="en-US" sz="1200" b="0" u="sng" baseline="0" dirty="0">
                          <a:solidFill>
                            <a:schemeClr val="tx1"/>
                          </a:solidFill>
                          <a:latin typeface="游ゴシック" panose="020B0400000000000000" pitchFamily="50" charset="-128"/>
                        </a:rPr>
                        <a:t>市町村支援</a:t>
                      </a:r>
                      <a:r>
                        <a:rPr kumimoji="1" lang="en-US" altLang="ja-JP" sz="1200" b="0" baseline="0" dirty="0">
                          <a:solidFill>
                            <a:schemeClr val="tx1"/>
                          </a:solidFill>
                          <a:latin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（再掲）大阪府市町村歯科口腔保健実態調査により、各市町村の取組状況（障がい児者の歯科健診やフッ化物塗布等）を集約し、</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府内市町村と共有</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（再掲）大阪府歯科口腔保健推進連絡会、口腔保健支援センター</a:t>
                      </a:r>
                      <a:endParaRPr kumimoji="1" lang="en-US" altLang="ja-JP" sz="1000" b="0" strike="sngStrike" baseline="0" dirty="0">
                        <a:solidFill>
                          <a:schemeClr val="tx1"/>
                        </a:solidFill>
                        <a:latin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7413635"/>
                  </a:ext>
                </a:extLst>
              </a:tr>
              <a:tr h="760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baseline="0" dirty="0">
                          <a:solidFill>
                            <a:schemeClr val="tx1"/>
                          </a:solidFill>
                          <a:latin typeface="游ゴシック" panose="020B0400000000000000" pitchFamily="50" charset="-128"/>
                          <a:ea typeface="+mn-ea"/>
                        </a:rPr>
                        <a:t>《</a:t>
                      </a:r>
                      <a:r>
                        <a:rPr kumimoji="1" lang="ja-JP" altLang="en-US" sz="1200" b="0" u="sng" baseline="0" dirty="0">
                          <a:solidFill>
                            <a:schemeClr val="tx1"/>
                          </a:solidFill>
                          <a:latin typeface="游ゴシック" panose="020B0400000000000000" pitchFamily="50" charset="-128"/>
                          <a:ea typeface="+mn-ea"/>
                        </a:rPr>
                        <a:t>課題</a:t>
                      </a:r>
                      <a:r>
                        <a:rPr kumimoji="1" lang="en-US" altLang="ja-JP" sz="1200" b="0" baseline="0" dirty="0">
                          <a:solidFill>
                            <a:schemeClr val="tx1"/>
                          </a:solidFill>
                          <a:latin typeface="游ゴシック" panose="020B0400000000000000" pitchFamily="50" charset="-128"/>
                          <a:ea typeface="+mn-ea"/>
                        </a:rPr>
                        <a:t>》</a:t>
                      </a:r>
                    </a:p>
                    <a:p>
                      <a:pPr>
                        <a:lnSpc>
                          <a:spcPts val="1500"/>
                        </a:lnSpc>
                      </a:pPr>
                      <a:r>
                        <a:rPr kumimoji="1" lang="ja-JP" altLang="en-US" sz="1100" b="0" baseline="0" dirty="0">
                          <a:solidFill>
                            <a:schemeClr val="tx1"/>
                          </a:solidFill>
                          <a:latin typeface="游ゴシック" panose="020B0400000000000000" pitchFamily="50" charset="-128"/>
                          <a:ea typeface="+mn-ea"/>
                        </a:rPr>
                        <a:t>■ホームページを閲覧するなどの自発的な動きをしない府民への働きかけ</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baseline="0" dirty="0">
                          <a:solidFill>
                            <a:schemeClr val="tx1"/>
                          </a:solidFill>
                          <a:latin typeface="游ゴシック" panose="020B0400000000000000" pitchFamily="50" charset="-128"/>
                          <a:ea typeface="+mn-ea"/>
                        </a:rPr>
                        <a:t>　（内容：介助者が気をつけるべき事柄、セルフケア、定期的な歯科健診、かかりつけ歯科医　等）</a:t>
                      </a:r>
                      <a:endParaRPr kumimoji="1" lang="en-US" altLang="ja-JP" sz="1100" b="0" strike="sng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en-US" altLang="ja-JP" sz="1200" b="0" baseline="0" dirty="0">
                          <a:solidFill>
                            <a:schemeClr val="tx1"/>
                          </a:solidFill>
                          <a:latin typeface="游ゴシック" panose="020B0400000000000000" pitchFamily="50" charset="-128"/>
                          <a:ea typeface="+mn-ea"/>
                        </a:rPr>
                        <a:t>《</a:t>
                      </a:r>
                      <a:r>
                        <a:rPr kumimoji="1" lang="ja-JP" altLang="en-US" sz="1200" b="0" u="sng" baseline="0" dirty="0">
                          <a:solidFill>
                            <a:schemeClr val="tx1"/>
                          </a:solidFill>
                          <a:latin typeface="游ゴシック" panose="020B0400000000000000" pitchFamily="50" charset="-128"/>
                          <a:ea typeface="+mn-ea"/>
                        </a:rPr>
                        <a:t>次年度の取組</a:t>
                      </a:r>
                      <a:r>
                        <a:rPr kumimoji="1" lang="en-US" altLang="ja-JP" sz="1200" b="0" baseline="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ea typeface="+mn-ea"/>
                        </a:rPr>
                        <a:t>■関係機関と連携し、家族や介護にあたる施設職員等に対する啓発・人材育成</a:t>
                      </a:r>
                      <a:endParaRPr kumimoji="1" lang="en-US" altLang="ja-JP" sz="1100" b="0" strike="sng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ea typeface="+mn-ea"/>
                        </a:rPr>
                        <a:t>■地域の多職種と連携して在宅療養者の経口摂取支援を行う歯科医師・歯科衛生士の育成</a:t>
                      </a:r>
                      <a:endParaRPr kumimoji="1" lang="en-US" altLang="ja-JP" sz="1100" b="0" strike="no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ea typeface="+mn-ea"/>
                        </a:rPr>
                        <a:t>■在宅歯科ケアステーションの活用促進</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baseline="0" dirty="0">
                          <a:solidFill>
                            <a:schemeClr val="tx1"/>
                          </a:solidFill>
                          <a:latin typeface="游ゴシック" panose="020B0400000000000000" pitchFamily="50" charset="-128"/>
                          <a:ea typeface="+mn-ea"/>
                        </a:rPr>
                        <a:t>■「アスマイル」、府の広報媒体、公民連携の枠組みを活用し、幅広い世代の府民への啓発</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strike="noStrike" baseline="0" dirty="0">
                          <a:solidFill>
                            <a:schemeClr val="tx1"/>
                          </a:solidFill>
                          <a:latin typeface="游ゴシック" panose="020B0400000000000000" pitchFamily="50" charset="-128"/>
                          <a:ea typeface="+mn-ea"/>
                        </a:rPr>
                        <a:t>■</a:t>
                      </a:r>
                      <a:r>
                        <a:rPr kumimoji="1" lang="en-US" altLang="ja-JP" sz="1100" b="0" strike="noStrike" baseline="0" dirty="0">
                          <a:solidFill>
                            <a:schemeClr val="tx1"/>
                          </a:solidFill>
                          <a:latin typeface="游ゴシック" panose="020B0400000000000000" pitchFamily="50" charset="-128"/>
                          <a:ea typeface="+mn-ea"/>
                        </a:rPr>
                        <a:t>8020</a:t>
                      </a:r>
                      <a:r>
                        <a:rPr kumimoji="1" lang="ja-JP" altLang="en-US" sz="1100" b="0" strike="noStrike" baseline="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strike="noStrike" baseline="0"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2278943"/>
                  </a:ext>
                </a:extLst>
              </a:tr>
              <a:tr h="7603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最終予算</a:t>
                      </a:r>
                      <a:endParaRPr kumimoji="1" lang="en-US" altLang="ja-JP" sz="16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err="1">
                          <a:ln>
                            <a:noFill/>
                          </a:ln>
                          <a:solidFill>
                            <a:schemeClr val="tx1"/>
                          </a:solidFill>
                          <a:effectLst/>
                          <a:uLnTx/>
                          <a:uFillTx/>
                          <a:latin typeface="+mn-ea"/>
                          <a:ea typeface="+mn-ea"/>
                          <a:cs typeface="+mn-cs"/>
                        </a:rPr>
                        <a:t>障がい</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者歯科診療センター運営委託事業（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23,968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千円）、生涯歯科保健推進事業（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1,809</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大阪府歯科口腔保健計画推進事業（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5,206</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千円）、８０２０運動推進特別事業（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2,515</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歯科医療サービス提供困難者への歯科保健医療推進事業（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2,137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千円）、新しい生活様式に対応した者口腔保健指導推進事業（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千円）、在宅医療ＮＳＴ連携歯科チーム育成事業（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3,473</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1878651"/>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53</a:t>
            </a:fld>
            <a:endParaRPr kumimoji="1" lang="ja-JP" altLang="en-US" dirty="0"/>
          </a:p>
        </p:txBody>
      </p:sp>
      <p:sp>
        <p:nvSpPr>
          <p:cNvPr id="8" name="角丸四角形 7"/>
          <p:cNvSpPr/>
          <p:nvPr/>
        </p:nvSpPr>
        <p:spPr>
          <a:xfrm>
            <a:off x="719181" y="236536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Tree>
    <p:extLst>
      <p:ext uri="{BB962C8B-B14F-4D97-AF65-F5344CB8AC3E}">
        <p14:creationId xmlns:p14="http://schemas.microsoft.com/office/powerpoint/2010/main" val="3594615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1109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２　歯と口の健康づくりを支える社会環境整備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計画</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P.32</a:t>
            </a:r>
            <a:endPar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382272" y="127133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8" name="正方形/長方形 7"/>
          <p:cNvSpPr/>
          <p:nvPr/>
        </p:nvSpPr>
        <p:spPr>
          <a:xfrm>
            <a:off x="530346" y="1582424"/>
            <a:ext cx="8856000" cy="10319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▽保健関係者の資質向上を通じて、歯科疾患の予防や早期発見、口の機能の維持向上に向けて、歯と口の健康づくりを行う府民</a:t>
            </a:r>
            <a:endParaRPr lang="en-US" altLang="ja-JP" sz="1200" dirty="0">
              <a:solidFill>
                <a:prstClr val="black"/>
              </a:solidFill>
              <a:latin typeface="+mn-ea"/>
            </a:endParaRPr>
          </a:p>
          <a:p>
            <a:pPr lvl="0">
              <a:defRPr/>
            </a:pPr>
            <a:r>
              <a:rPr lang="ja-JP" altLang="en-US" sz="1200" dirty="0">
                <a:solidFill>
                  <a:prstClr val="black"/>
                </a:solidFill>
                <a:latin typeface="+mn-ea"/>
              </a:rPr>
              <a:t>　を支援します。</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▽若い世代や働く世代などが歯科疾患の予防・早期発見等に取り組めるよう、事業者や医療保険者、関係団体、市町村など多様</a:t>
            </a:r>
            <a:endParaRPr lang="en-US" altLang="ja-JP" sz="1200" dirty="0">
              <a:solidFill>
                <a:prstClr val="black"/>
              </a:solidFill>
              <a:latin typeface="+mn-ea"/>
            </a:endParaRPr>
          </a:p>
          <a:p>
            <a:pPr lvl="0">
              <a:defRPr/>
            </a:pPr>
            <a:r>
              <a:rPr lang="ja-JP" altLang="en-US" sz="1200" dirty="0">
                <a:solidFill>
                  <a:prstClr val="black"/>
                </a:solidFill>
                <a:latin typeface="+mn-ea"/>
              </a:rPr>
              <a:t>　な主体の連携・協働した取組みを行います。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p:txBody>
      </p:sp>
      <p:sp>
        <p:nvSpPr>
          <p:cNvPr id="10" name="角丸四角形 9"/>
          <p:cNvSpPr/>
          <p:nvPr/>
        </p:nvSpPr>
        <p:spPr>
          <a:xfrm>
            <a:off x="376959" y="1221221"/>
            <a:ext cx="9144000" cy="240585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1" name="角丸四角形 10"/>
          <p:cNvSpPr/>
          <p:nvPr/>
        </p:nvSpPr>
        <p:spPr>
          <a:xfrm>
            <a:off x="376959" y="789220"/>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2" name="角丸四角形 11"/>
          <p:cNvSpPr/>
          <p:nvPr/>
        </p:nvSpPr>
        <p:spPr>
          <a:xfrm>
            <a:off x="2464959" y="789220"/>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歯科疾患の予防や早期発見、口の機能の維持向上を行う府民を支援します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2448028"/>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4" name="正方形/長方形 13"/>
          <p:cNvSpPr/>
          <p:nvPr/>
        </p:nvSpPr>
        <p:spPr>
          <a:xfrm>
            <a:off x="530346" y="2795779"/>
            <a:ext cx="8856000" cy="587528"/>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▽保健関係者の資質向上</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▽多様な主体との連携・協働（大学や職場での歯と口の健康づくりの推進）</a:t>
            </a:r>
            <a:endParaRPr lang="en-US" altLang="ja-JP" sz="600" dirty="0">
              <a:solidFill>
                <a:prstClr val="black"/>
              </a:solidFill>
              <a:latin typeface="+mn-ea"/>
            </a:endParaRPr>
          </a:p>
        </p:txBody>
      </p:sp>
      <p:graphicFrame>
        <p:nvGraphicFramePr>
          <p:cNvPr id="15" name="表 14"/>
          <p:cNvGraphicFramePr>
            <a:graphicFrameLocks noGrp="1"/>
          </p:cNvGraphicFramePr>
          <p:nvPr/>
        </p:nvGraphicFramePr>
        <p:xfrm>
          <a:off x="378810" y="3428205"/>
          <a:ext cx="9142149" cy="2732592"/>
        </p:xfrm>
        <a:graphic>
          <a:graphicData uri="http://schemas.openxmlformats.org/drawingml/2006/table">
            <a:tbl>
              <a:tblPr firstRow="1" bandRow="1">
                <a:tableStyleId>{5C22544A-7EE6-4342-B048-85BDC9FD1C3A}</a:tableStyleId>
              </a:tblPr>
              <a:tblGrid>
                <a:gridCol w="1151466">
                  <a:extLst>
                    <a:ext uri="{9D8B030D-6E8A-4147-A177-3AD203B41FA5}">
                      <a16:colId xmlns:a16="http://schemas.microsoft.com/office/drawing/2014/main" val="528851062"/>
                    </a:ext>
                  </a:extLst>
                </a:gridCol>
                <a:gridCol w="7990683">
                  <a:extLst>
                    <a:ext uri="{9D8B030D-6E8A-4147-A177-3AD203B41FA5}">
                      <a16:colId xmlns:a16="http://schemas.microsoft.com/office/drawing/2014/main" val="89849022"/>
                    </a:ext>
                  </a:extLst>
                </a:gridCol>
              </a:tblGrid>
              <a:tr h="2732592">
                <a:tc>
                  <a:txBody>
                    <a:bodyPr/>
                    <a:lstStyle/>
                    <a:p>
                      <a:r>
                        <a:rPr kumimoji="1" lang="ja-JP" altLang="en-US" sz="1600" b="0" dirty="0"/>
                        <a:t> 本年度の     </a:t>
                      </a:r>
                      <a:endParaRPr kumimoji="1" lang="en-US" altLang="ja-JP" sz="1600" b="0" dirty="0"/>
                    </a:p>
                    <a:p>
                      <a:r>
                        <a:rPr kumimoji="1" lang="en-US" altLang="ja-JP" sz="1600" b="0" dirty="0"/>
                        <a:t> </a:t>
                      </a:r>
                      <a:r>
                        <a:rPr kumimoji="1" lang="ja-JP" altLang="en-US" sz="1600" b="0" dirty="0"/>
                        <a:t>取組</a:t>
                      </a:r>
                      <a:endParaRPr kumimoji="1" lang="en-US" altLang="ja-JP" sz="1600" b="0" dirty="0"/>
                    </a:p>
                    <a:p>
                      <a:endParaRPr kumimoji="1" lang="en-US" altLang="ja-JP" sz="1600" b="0" dirty="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a:lnSpc>
                          <a:spcPts val="1500"/>
                        </a:lnSpc>
                      </a:pPr>
                      <a:r>
                        <a:rPr kumimoji="1" lang="ja-JP" altLang="en-US" sz="1100" b="0" strike="noStrike" dirty="0">
                          <a:solidFill>
                            <a:schemeClr val="tx1"/>
                          </a:solidFill>
                        </a:rPr>
                        <a:t>■歯と口の健康づくりを含む「健活１０」の普及啓発のため、</a:t>
                      </a:r>
                      <a:r>
                        <a:rPr kumimoji="1" lang="en-US" altLang="ja-JP" sz="1100" b="0" strike="noStrike" dirty="0">
                          <a:solidFill>
                            <a:schemeClr val="tx1"/>
                          </a:solidFill>
                        </a:rPr>
                        <a:t>JR</a:t>
                      </a:r>
                      <a:r>
                        <a:rPr kumimoji="1" lang="ja-JP" altLang="en-US" sz="1100" b="0" strike="noStrike" dirty="0">
                          <a:solidFill>
                            <a:schemeClr val="tx1"/>
                          </a:solidFill>
                        </a:rPr>
                        <a:t>大阪駅で「健活１０」と万博のコラボレーション広告を掲出</a:t>
                      </a:r>
                      <a:endParaRPr kumimoji="1" lang="en-US" altLang="ja-JP" sz="1100" b="0" strike="noStrike" dirty="0">
                        <a:solidFill>
                          <a:schemeClr val="tx1"/>
                        </a:solidFill>
                      </a:endParaRPr>
                    </a:p>
                    <a:p>
                      <a:pPr>
                        <a:lnSpc>
                          <a:spcPts val="1500"/>
                        </a:lnSpc>
                      </a:pPr>
                      <a:r>
                        <a:rPr kumimoji="1" lang="ja-JP" altLang="en-US" sz="1100" b="0" dirty="0">
                          <a:solidFill>
                            <a:schemeClr val="tx1"/>
                          </a:solidFill>
                        </a:rPr>
                        <a:t>■</a:t>
                      </a:r>
                      <a:r>
                        <a:rPr kumimoji="1" lang="ja-JP" altLang="en-US" sz="1000" b="0" dirty="0">
                          <a:solidFill>
                            <a:schemeClr val="tx1"/>
                          </a:solidFill>
                        </a:rPr>
                        <a:t>（再掲）</a:t>
                      </a:r>
                      <a:r>
                        <a:rPr kumimoji="1" lang="ja-JP" altLang="en-US" sz="1000" b="0" dirty="0" err="1">
                          <a:solidFill>
                            <a:schemeClr val="tx1"/>
                          </a:solidFill>
                        </a:rPr>
                        <a:t>障がい</a:t>
                      </a:r>
                      <a:r>
                        <a:rPr kumimoji="1" lang="ja-JP" altLang="en-US" sz="1000" b="0" dirty="0">
                          <a:solidFill>
                            <a:schemeClr val="tx1"/>
                          </a:solidFill>
                        </a:rPr>
                        <a:t>者歯科診療センター、在宅歯科ケアステーションの周知、公民連携、アスマイル、</a:t>
                      </a:r>
                      <a:endParaRPr kumimoji="1" lang="en-US" altLang="ja-JP" sz="10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　　　　　府ホームページ、啓発冊子等、８０２０推進アンバサダー養成事業</a:t>
                      </a:r>
                      <a:endParaRPr kumimoji="1" lang="en-US" altLang="ja-JP" sz="10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■（再掲）「健康づくりと歯周病」をテーマに大学でモデル授業を実施</a:t>
                      </a:r>
                    </a:p>
                    <a:p>
                      <a:pPr>
                        <a:lnSpc>
                          <a:spcPts val="1500"/>
                        </a:lnSpc>
                      </a:pPr>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strike="noStrike" baseline="0" dirty="0">
                          <a:solidFill>
                            <a:schemeClr val="tx1"/>
                          </a:solidFill>
                          <a:latin typeface="游ゴシック" panose="020B0400000000000000" pitchFamily="50" charset="-128"/>
                        </a:rPr>
                        <a:t>■</a:t>
                      </a:r>
                      <a:r>
                        <a:rPr kumimoji="1" lang="ja-JP" altLang="en-US" sz="1000" b="0" dirty="0">
                          <a:solidFill>
                            <a:schemeClr val="tx1"/>
                          </a:solidFill>
                        </a:rPr>
                        <a:t>（再掲）大阪府歯科口腔保健推進連絡会、口腔保健支援センター、大阪府市町村歯科口腔保健実態調査</a:t>
                      </a:r>
                      <a:endParaRPr kumimoji="1" lang="en-US" altLang="ja-JP" sz="1000" b="0" strike="noStrike"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strike="noStrike" baseline="0" dirty="0">
                          <a:solidFill>
                            <a:schemeClr val="tx1"/>
                          </a:solidFill>
                          <a:latin typeface="游ゴシック" panose="020B0400000000000000" pitchFamily="50" charset="-128"/>
                        </a:rPr>
                        <a:t>　　</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rPr>
                        <a:t>《</a:t>
                      </a:r>
                      <a:r>
                        <a:rPr kumimoji="1" lang="ja-JP" altLang="en-US" sz="1200" b="0" dirty="0">
                          <a:solidFill>
                            <a:schemeClr val="tx1"/>
                          </a:solidFill>
                        </a:rPr>
                        <a:t>その他</a:t>
                      </a:r>
                      <a:r>
                        <a:rPr kumimoji="1" lang="en-US" altLang="ja-JP" sz="1200" b="0" dirty="0">
                          <a:solidFill>
                            <a:schemeClr val="tx1"/>
                          </a:solidFill>
                        </a:rPr>
                        <a:t>》</a:t>
                      </a:r>
                      <a:endParaRPr kumimoji="1" lang="en-US" altLang="ja-JP" sz="1200" b="0" dirty="0">
                        <a:solidFill>
                          <a:srgbClr val="FFFF00"/>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■国が主催する研修会への参加</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■近畿地区府県・保健所設置市 歯科保健主幹課長会議への参加</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（厚生労働省からの情報提供、他府県との情報交換等）</a:t>
                      </a:r>
                      <a:endParaRPr kumimoji="1" lang="en-US" altLang="ja-JP"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530346" y="5135946"/>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どおり</a:t>
            </a:r>
          </a:p>
        </p:txBody>
      </p:sp>
      <p:sp>
        <p:nvSpPr>
          <p:cNvPr id="17" name="スライド番号プレースホルダー 1">
            <a:extLst>
              <a:ext uri="{FF2B5EF4-FFF2-40B4-BE49-F238E27FC236}">
                <a16:creationId xmlns:a16="http://schemas.microsoft.com/office/drawing/2014/main" id="{0D73418D-D064-46B1-899A-415FF4D665C5}"/>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54</a:t>
            </a:fld>
            <a:endParaRPr kumimoji="1" lang="ja-JP" altLang="en-US"/>
          </a:p>
        </p:txBody>
      </p:sp>
    </p:spTree>
    <p:extLst>
      <p:ext uri="{BB962C8B-B14F-4D97-AF65-F5344CB8AC3E}">
        <p14:creationId xmlns:p14="http://schemas.microsoft.com/office/powerpoint/2010/main" val="31809016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nvGraphicFramePr>
        <p:xfrm>
          <a:off x="520510" y="884530"/>
          <a:ext cx="8797652" cy="4192481"/>
        </p:xfrm>
        <a:graphic>
          <a:graphicData uri="http://schemas.openxmlformats.org/drawingml/2006/table">
            <a:tbl>
              <a:tblPr firstRow="1" bandRow="1">
                <a:tableStyleId>{5C22544A-7EE6-4342-B048-85BDC9FD1C3A}</a:tableStyleId>
              </a:tblPr>
              <a:tblGrid>
                <a:gridCol w="1119959">
                  <a:extLst>
                    <a:ext uri="{9D8B030D-6E8A-4147-A177-3AD203B41FA5}">
                      <a16:colId xmlns:a16="http://schemas.microsoft.com/office/drawing/2014/main" val="1834954527"/>
                    </a:ext>
                  </a:extLst>
                </a:gridCol>
                <a:gridCol w="7677693">
                  <a:extLst>
                    <a:ext uri="{9D8B030D-6E8A-4147-A177-3AD203B41FA5}">
                      <a16:colId xmlns:a16="http://schemas.microsoft.com/office/drawing/2014/main" val="622421426"/>
                    </a:ext>
                  </a:extLst>
                </a:gridCol>
              </a:tblGrid>
              <a:tr h="2554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課題</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■多様な主体との連携、「健活おおさか推進府民会議」の会員数の拡大</a:t>
                      </a:r>
                      <a:endParaRPr kumimoji="1" lang="en-US" altLang="ja-JP" sz="11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■高齢者や</a:t>
                      </a:r>
                      <a:r>
                        <a:rPr kumimoji="1" lang="ja-JP" altLang="en-US" sz="1100" b="0" dirty="0" err="1">
                          <a:solidFill>
                            <a:schemeClr val="tx1"/>
                          </a:solidFill>
                          <a:latin typeface="游ゴシック" panose="020B0400000000000000" pitchFamily="50" charset="-128"/>
                          <a:ea typeface="+mn-ea"/>
                        </a:rPr>
                        <a:t>障がい</a:t>
                      </a:r>
                      <a:r>
                        <a:rPr kumimoji="1" lang="ja-JP" altLang="en-US" sz="1100" b="0" dirty="0">
                          <a:solidFill>
                            <a:schemeClr val="tx1"/>
                          </a:solidFill>
                          <a:latin typeface="游ゴシック" panose="020B0400000000000000" pitchFamily="50" charset="-128"/>
                          <a:ea typeface="+mn-ea"/>
                        </a:rPr>
                        <a:t>者施設職員等に対する研修参加の働きかけ</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游ゴシック" panose="020B0400000000000000" pitchFamily="50" charset="-128"/>
                        <a:ea typeface="+mn-ea"/>
                      </a:endParaRPr>
                    </a:p>
                    <a:p>
                      <a:pPr>
                        <a:lnSpc>
                          <a:spcPts val="1500"/>
                        </a:lnSpc>
                      </a:pP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次年度の取組</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■「健活１０」の普及啓発及び「</a:t>
                      </a:r>
                      <a:r>
                        <a:rPr kumimoji="1" lang="ja-JP" altLang="en-US" sz="1100" b="0" dirty="0">
                          <a:solidFill>
                            <a:schemeClr val="tx1"/>
                          </a:solidFill>
                          <a:latin typeface="游ゴシック" panose="020B0400000000000000" pitchFamily="50" charset="-128"/>
                        </a:rPr>
                        <a:t>健活おおさか推進府民会議</a:t>
                      </a:r>
                      <a:r>
                        <a:rPr kumimoji="1" lang="ja-JP" altLang="en-US" sz="1100" b="0" strike="noStrike" dirty="0">
                          <a:solidFill>
                            <a:schemeClr val="tx1"/>
                          </a:solidFill>
                          <a:latin typeface="游ゴシック" panose="020B0400000000000000" pitchFamily="50" charset="-128"/>
                        </a:rPr>
                        <a:t>」</a:t>
                      </a:r>
                      <a:r>
                        <a:rPr kumimoji="1" lang="ja-JP" altLang="en-US" sz="1100" b="0" dirty="0">
                          <a:solidFill>
                            <a:schemeClr val="tx1"/>
                          </a:solidFill>
                          <a:latin typeface="游ゴシック" panose="020B0400000000000000" pitchFamily="50" charset="-128"/>
                        </a:rPr>
                        <a:t>を通じて、引き続きオール大阪での健康づくりを推進</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8020</a:t>
                      </a:r>
                      <a:r>
                        <a:rPr kumimoji="1" lang="ja-JP" altLang="en-US" sz="1100" b="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mn-ea"/>
                          <a:ea typeface="+mn-ea"/>
                        </a:rPr>
                        <a:t>■（再掲）全大学に学生の歯と口の健康に関する情報等を発信</a:t>
                      </a:r>
                      <a:endParaRPr kumimoji="1" lang="en-US" altLang="ja-JP" sz="1100" b="0" strike="noStrike" baseline="0" dirty="0">
                        <a:solidFill>
                          <a:schemeClr val="tx1"/>
                        </a:solidFill>
                        <a:latin typeface="+mn-ea"/>
                        <a:ea typeface="+mn-ea"/>
                      </a:endParaRPr>
                    </a:p>
                    <a:p>
                      <a:pPr>
                        <a:lnSpc>
                          <a:spcPts val="1500"/>
                        </a:lnSpc>
                      </a:pPr>
                      <a:endParaRPr kumimoji="1" lang="en-US" altLang="ja-JP" sz="1100" b="0" dirty="0">
                        <a:solidFill>
                          <a:schemeClr val="tx1"/>
                        </a:solidFill>
                        <a:latin typeface="游ゴシック" panose="020B0400000000000000" pitchFamily="50" charset="-128"/>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8399027"/>
                  </a:ext>
                </a:extLst>
              </a:tr>
              <a:tr h="16377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最終予算</a:t>
                      </a:r>
                      <a:endParaRPr kumimoji="1" lang="en-US" altLang="ja-JP" sz="1600" b="0" dirty="0">
                        <a:solidFill>
                          <a:schemeClr val="bg1"/>
                        </a:solidFill>
                        <a:latin typeface="游ゴシック" panose="020B0400000000000000"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err="1">
                          <a:ln>
                            <a:noFill/>
                          </a:ln>
                          <a:solidFill>
                            <a:schemeClr val="tx1"/>
                          </a:solidFill>
                          <a:effectLst/>
                          <a:uLnTx/>
                          <a:uFillTx/>
                          <a:latin typeface="+mn-ea"/>
                          <a:ea typeface="+mn-ea"/>
                          <a:cs typeface="+mn-cs"/>
                        </a:rPr>
                        <a:t>障がい</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者歯科診療センター運営委託事業（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23,968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千円）、生涯歯科保健推進事業（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1,809</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大阪府歯科口腔保健計画推進事業（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5,206</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千円）、８０２０運動推進特別事業（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2,515</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オール大阪による健康づくり推進事業（</a:t>
                      </a:r>
                      <a:r>
                        <a:rPr kumimoji="1" lang="en-US" altLang="ja-JP" sz="1100" b="0" dirty="0">
                          <a:solidFill>
                            <a:schemeClr val="tx1"/>
                          </a:solidFill>
                          <a:latin typeface="+mn-ea"/>
                          <a:ea typeface="+mn-ea"/>
                        </a:rPr>
                        <a:t>27,134</a:t>
                      </a:r>
                      <a:r>
                        <a:rPr kumimoji="1" lang="ja-JP" altLang="en-US" sz="1100" b="0" dirty="0">
                          <a:solidFill>
                            <a:schemeClr val="tx1"/>
                          </a:solidFill>
                          <a:latin typeface="+mn-ea"/>
                          <a:ea typeface="+mn-ea"/>
                        </a:rPr>
                        <a:t>千円）、</a:t>
                      </a:r>
                      <a:endParaRPr kumimoji="1" lang="en-US" altLang="ja-JP" sz="1100" b="0" dirty="0">
                        <a:solidFill>
                          <a:schemeClr val="tx1"/>
                        </a:solidFill>
                        <a:latin typeface="+mn-ea"/>
                        <a:ea typeface="+mn-ea"/>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歯科医療サービス提供困難者への歯科保健医療推進事業（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2,137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千円）、新しい生活様式に対応した口腔保健指導推進事業（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千円）、在宅医療ＮＳＴ連携歯科チーム育成事業（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3,473</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628499"/>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55</a:t>
            </a:fld>
            <a:endParaRPr kumimoji="1" lang="ja-JP" altLang="en-US"/>
          </a:p>
        </p:txBody>
      </p:sp>
    </p:spTree>
    <p:extLst>
      <p:ext uri="{BB962C8B-B14F-4D97-AF65-F5344CB8AC3E}">
        <p14:creationId xmlns:p14="http://schemas.microsoft.com/office/powerpoint/2010/main" val="37902241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a:latin typeface="HG創英角ｺﾞｼｯｸUB" panose="020B0909000000000000" pitchFamily="49" charset="-128"/>
                <a:ea typeface="HG創英角ｺﾞｼｯｸUB" panose="020B0909000000000000" pitchFamily="49" charset="-128"/>
              </a:rPr>
              <a:t>食育推進計画</a:t>
            </a:r>
            <a:r>
              <a:rPr lang="ja-JP" altLang="en-US" sz="2400" dirty="0">
                <a:latin typeface="HG創英角ｺﾞｼｯｸUB" panose="020B0909000000000000" pitchFamily="49" charset="-128"/>
                <a:ea typeface="HG創英角ｺﾞｼｯｸUB" panose="020B0909000000000000" pitchFamily="49" charset="-128"/>
              </a:rPr>
              <a:t>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12" name="正方形/長方形 11"/>
          <p:cNvSpPr/>
          <p:nvPr/>
        </p:nvSpPr>
        <p:spPr>
          <a:xfrm>
            <a:off x="698572" y="2935585"/>
            <a:ext cx="144000" cy="1008000"/>
          </a:xfrm>
          <a:prstGeom prst="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4" name="直線コネクタ 3"/>
          <p:cNvCxnSpPr/>
          <p:nvPr/>
        </p:nvCxnSpPr>
        <p:spPr>
          <a:xfrm>
            <a:off x="774389" y="3851709"/>
            <a:ext cx="8856000" cy="0"/>
          </a:xfrm>
          <a:prstGeom prst="line">
            <a:avLst/>
          </a:prstGeom>
          <a:ln w="12700">
            <a:solidFill>
              <a:srgbClr val="FF3B3B"/>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56</a:t>
            </a:fld>
            <a:endParaRPr kumimoji="1" lang="ja-JP" altLang="en-US"/>
          </a:p>
        </p:txBody>
      </p: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701187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食育推進計画における目標の達成状況</a:t>
            </a:r>
          </a:p>
        </p:txBody>
      </p:sp>
      <p:graphicFrame>
        <p:nvGraphicFramePr>
          <p:cNvPr id="7" name="表 6"/>
          <p:cNvGraphicFramePr>
            <a:graphicFrameLocks noGrp="1"/>
          </p:cNvGraphicFramePr>
          <p:nvPr>
            <p:extLst>
              <p:ext uri="{D42A27DB-BD31-4B8C-83A1-F6EECF244321}">
                <p14:modId xmlns:p14="http://schemas.microsoft.com/office/powerpoint/2010/main" val="1225376364"/>
              </p:ext>
            </p:extLst>
          </p:nvPr>
        </p:nvGraphicFramePr>
        <p:xfrm>
          <a:off x="268762" y="1029390"/>
          <a:ext cx="9360000" cy="5255997"/>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2356804202"/>
                    </a:ext>
                  </a:extLst>
                </a:gridCol>
              </a:tblGrid>
              <a:tr h="428575">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個別目標</a:t>
                      </a: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dirty="0">
                          <a:latin typeface="游ゴシック" panose="020B0400000000000000" pitchFamily="50" charset="-128"/>
                          <a:ea typeface="游ゴシック" panose="020B0400000000000000" pitchFamily="50" charset="-128"/>
                        </a:rPr>
                        <a:t>2023</a:t>
                      </a:r>
                      <a:r>
                        <a:rPr kumimoji="1" lang="ja-JP" altLang="en-US" sz="105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年次報告書</a:t>
                      </a:r>
                      <a:endParaRPr kumimoji="1" lang="en-US" altLang="ja-JP" sz="105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669075">
                <a:tc rowSpan="10">
                  <a:txBody>
                    <a:bodyPr/>
                    <a:lstStyle/>
                    <a:p>
                      <a:r>
                        <a:rPr kumimoji="1" lang="ja-JP" altLang="en-US" sz="1050" b="1" dirty="0">
                          <a:latin typeface="游ゴシック" panose="020B0400000000000000" pitchFamily="50" charset="-128"/>
                          <a:ea typeface="游ゴシック" panose="020B0400000000000000" pitchFamily="50" charset="-128"/>
                        </a:rPr>
                        <a:t>健康的な</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食生活の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実践の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促進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a:latin typeface="游ゴシック" panose="020B0400000000000000" pitchFamily="50" charset="-128"/>
                          <a:ea typeface="游ゴシック" panose="020B0400000000000000" pitchFamily="50" charset="-128"/>
                        </a:rPr>
                        <a:t>栄養バランスのとれた食生活を実践する府民の割合</a:t>
                      </a:r>
                    </a:p>
                    <a:p>
                      <a:r>
                        <a:rPr kumimoji="1" lang="ja-JP" altLang="en-US" sz="1050" dirty="0">
                          <a:latin typeface="游ゴシック" panose="020B0400000000000000" pitchFamily="50" charset="-128"/>
                          <a:ea typeface="游ゴシック" panose="020B0400000000000000" pitchFamily="50" charset="-128"/>
                        </a:rPr>
                        <a:t>（主食・主菜・副菜を組み合わせた食事を</a:t>
                      </a:r>
                      <a:r>
                        <a:rPr kumimoji="1" lang="en-US" altLang="ja-JP" sz="1050" dirty="0">
                          <a:latin typeface="游ゴシック" panose="020B0400000000000000" pitchFamily="50" charset="-128"/>
                          <a:ea typeface="游ゴシック" panose="020B0400000000000000" pitchFamily="50" charset="-128"/>
                        </a:rPr>
                        <a:t>1</a:t>
                      </a:r>
                      <a:r>
                        <a:rPr kumimoji="1" lang="ja-JP" altLang="en-US" sz="1050" dirty="0">
                          <a:latin typeface="游ゴシック" panose="020B0400000000000000" pitchFamily="50" charset="-128"/>
                          <a:ea typeface="游ゴシック" panose="020B0400000000000000" pitchFamily="50" charset="-128"/>
                        </a:rPr>
                        <a:t>日</a:t>
                      </a:r>
                      <a:r>
                        <a:rPr kumimoji="1" lang="en-US" altLang="ja-JP" sz="1050" dirty="0">
                          <a:latin typeface="游ゴシック" panose="020B0400000000000000" pitchFamily="50" charset="-128"/>
                          <a:ea typeface="游ゴシック" panose="020B0400000000000000" pitchFamily="50" charset="-128"/>
                        </a:rPr>
                        <a:t>2</a:t>
                      </a:r>
                      <a:r>
                        <a:rPr kumimoji="1" lang="ja-JP" altLang="en-US" sz="1050" dirty="0">
                          <a:latin typeface="游ゴシック" panose="020B0400000000000000" pitchFamily="50" charset="-128"/>
                          <a:ea typeface="游ゴシック" panose="020B0400000000000000" pitchFamily="50" charset="-128"/>
                        </a:rPr>
                        <a:t>回以上</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　ほぼ毎日食べている府民の割合）</a:t>
                      </a: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34.6%</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latin typeface="游ゴシック" panose="020B0400000000000000" pitchFamily="50" charset="-128"/>
                          <a:ea typeface="+mn-ea"/>
                        </a:rPr>
                        <a:t>49.6%</a:t>
                      </a:r>
                      <a:r>
                        <a:rPr kumimoji="1" lang="ja-JP" altLang="en-US" sz="1050" dirty="0">
                          <a:latin typeface="游ゴシック" panose="020B0400000000000000" pitchFamily="50" charset="-128"/>
                          <a:ea typeface="+mn-ea"/>
                        </a:rPr>
                        <a:t>（</a:t>
                      </a:r>
                      <a:r>
                        <a:rPr kumimoji="1" lang="en-US" altLang="ja-JP" sz="1050" dirty="0">
                          <a:latin typeface="游ゴシック" panose="020B0400000000000000" pitchFamily="50" charset="-128"/>
                          <a:ea typeface="+mn-ea"/>
                        </a:rPr>
                        <a:t>R4</a:t>
                      </a:r>
                      <a:r>
                        <a:rPr kumimoji="1" lang="ja-JP" altLang="en-US" sz="1050" dirty="0">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10">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62-67</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58804858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a:latin typeface="游ゴシック" panose="020B0400000000000000" pitchFamily="50" charset="-128"/>
                          <a:ea typeface="游ゴシック" panose="020B0400000000000000" pitchFamily="50" charset="-128"/>
                        </a:rPr>
                        <a:t>朝食を欠食する府民の</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割合</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p>
                    <a:p>
                      <a:pPr algn="ctr">
                        <a:lnSpc>
                          <a:spcPts val="1400"/>
                        </a:lnSpc>
                        <a:spcAft>
                          <a:spcPts val="0"/>
                        </a:spcAft>
                      </a:pP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5.1%</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3087096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14.5%</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02681442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24.8%</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08539025"/>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a:latin typeface="游ゴシック" panose="020B0400000000000000" pitchFamily="50" charset="-128"/>
                          <a:ea typeface="游ゴシック" panose="020B0400000000000000" pitchFamily="50" charset="-128"/>
                        </a:rPr>
                        <a:t>野菜摂取量</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237g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537069270"/>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259g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2198281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256g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21225474"/>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dirty="0">
                          <a:latin typeface="游ゴシック" panose="020B0400000000000000" pitchFamily="50" charset="-128"/>
                          <a:ea typeface="游ゴシック" panose="020B0400000000000000" pitchFamily="50" charset="-128"/>
                        </a:rPr>
                        <a:t>食塩摂取量</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9.7g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46112429"/>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よく噛んで食べることに気をつけている府民の割合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55.4%</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64.7%</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R4</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260064742"/>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学校評価で食育を評価している小・中学校の割合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60.3%</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99.2%</a:t>
                      </a: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707897545"/>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57</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0441252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584982801"/>
              </p:ext>
            </p:extLst>
          </p:nvPr>
        </p:nvGraphicFramePr>
        <p:xfrm>
          <a:off x="268762" y="1029391"/>
          <a:ext cx="9360000" cy="5544000"/>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730552735"/>
                    </a:ext>
                  </a:extLst>
                </a:gridCol>
              </a:tblGrid>
              <a:tr h="421980">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個別目標</a:t>
                      </a: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dirty="0">
                          <a:latin typeface="游ゴシック" panose="020B0400000000000000" pitchFamily="50" charset="-128"/>
                          <a:ea typeface="游ゴシック" panose="020B0400000000000000" pitchFamily="50" charset="-128"/>
                        </a:rPr>
                        <a:t>2023</a:t>
                      </a:r>
                      <a:r>
                        <a:rPr kumimoji="1" lang="ja-JP" altLang="en-US" sz="105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年次報告書</a:t>
                      </a:r>
                      <a:endParaRPr kumimoji="1" lang="en-US" altLang="ja-JP" sz="105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502072">
                <a:tc rowSpan="4">
                  <a:txBody>
                    <a:bodyPr/>
                    <a:lstStyle/>
                    <a:p>
                      <a:r>
                        <a:rPr kumimoji="1" lang="ja-JP" altLang="en-US" sz="1050" b="1" dirty="0">
                          <a:latin typeface="游ゴシック" panose="020B0400000000000000" pitchFamily="50" charset="-128"/>
                          <a:ea typeface="游ゴシック" panose="020B0400000000000000" pitchFamily="50" charset="-128"/>
                        </a:rPr>
                        <a:t>健康的な</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食生活の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実践の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促進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a:latin typeface="游ゴシック" panose="020B0400000000000000" pitchFamily="50" charset="-128"/>
                          <a:ea typeface="游ゴシック" panose="020B0400000000000000" pitchFamily="50" charset="-128"/>
                        </a:rPr>
                        <a:t>ヘルシーメニューを</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提供する飲食店・</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特定給食施設等数</a:t>
                      </a:r>
                    </a:p>
                  </a:txBody>
                  <a:tcPr marL="36000" marR="36000" marT="36000" marB="36000" anchor="ctr"/>
                </a:tc>
                <a:tc>
                  <a:txBody>
                    <a:bodyPr/>
                    <a:lstStyle/>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「うちのお店も健康づくり</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応援団の店」協力店舗数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12,650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13,984</a:t>
                      </a:r>
                      <a:r>
                        <a:rPr kumimoji="1" lang="ja-JP" altLang="en-US" sz="1050" dirty="0">
                          <a:solidFill>
                            <a:schemeClr val="tx1"/>
                          </a:solidFill>
                          <a:latin typeface="游ゴシック" panose="020B0400000000000000" pitchFamily="50" charset="-128"/>
                          <a:ea typeface="游ゴシック" panose="020B0400000000000000" pitchFamily="50" charset="-128"/>
                        </a:rPr>
                        <a:t>店舗（</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13,500</a:t>
                      </a:r>
                      <a:r>
                        <a:rPr lang="ja-JP"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endParaRPr lang="ja-JP" sz="1050" kern="10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4">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62-67</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20687769"/>
                  </a:ext>
                </a:extLst>
              </a:tr>
              <a:tr h="658787">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marL="1270"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V.O.S.</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メニューロゴマーク</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使用承認件数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飲食店等　</a:t>
                      </a:r>
                      <a:r>
                        <a:rPr kumimoji="1" lang="en-US" altLang="ja-JP" sz="1050" dirty="0">
                          <a:solidFill>
                            <a:schemeClr val="tx1"/>
                          </a:solidFill>
                          <a:latin typeface="游ゴシック" panose="020B0400000000000000" pitchFamily="50" charset="-128"/>
                          <a:ea typeface="游ゴシック" panose="020B0400000000000000" pitchFamily="50" charset="-128"/>
                        </a:rPr>
                        <a:t>440</a:t>
                      </a:r>
                      <a:r>
                        <a:rPr kumimoji="1" lang="ja-JP" altLang="en-US" sz="1050" dirty="0">
                          <a:solidFill>
                            <a:schemeClr val="tx1"/>
                          </a:solidFill>
                          <a:latin typeface="游ゴシック" panose="020B0400000000000000" pitchFamily="50" charset="-128"/>
                          <a:ea typeface="游ゴシック" panose="020B0400000000000000" pitchFamily="50" charset="-128"/>
                        </a:rPr>
                        <a:t>件</a:t>
                      </a:r>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給食施設　</a:t>
                      </a:r>
                      <a:r>
                        <a:rPr kumimoji="1" lang="en-US" altLang="ja-JP" sz="1050" dirty="0">
                          <a:solidFill>
                            <a:schemeClr val="tx1"/>
                          </a:solidFill>
                          <a:latin typeface="游ゴシック" panose="020B0400000000000000" pitchFamily="50" charset="-128"/>
                          <a:ea typeface="游ゴシック" panose="020B0400000000000000" pitchFamily="50" charset="-128"/>
                        </a:rPr>
                        <a:t>351</a:t>
                      </a:r>
                      <a:r>
                        <a:rPr kumimoji="1" lang="ja-JP" altLang="en-US" sz="1050" dirty="0">
                          <a:solidFill>
                            <a:schemeClr val="tx1"/>
                          </a:solidFill>
                          <a:latin typeface="游ゴシック" panose="020B0400000000000000" pitchFamily="50" charset="-128"/>
                          <a:ea typeface="游ゴシック" panose="020B0400000000000000" pitchFamily="50" charset="-128"/>
                        </a:rPr>
                        <a:t>件</a:t>
                      </a:r>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28906195"/>
                  </a:ext>
                </a:extLst>
              </a:tr>
              <a:tr h="502072">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a:latin typeface="游ゴシック" panose="020B0400000000000000" pitchFamily="50" charset="-128"/>
                          <a:ea typeface="游ゴシック" panose="020B0400000000000000" pitchFamily="50" charset="-128"/>
                        </a:rPr>
                        <a:t>誰かと一緒に食べる</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「共食</a:t>
                      </a:r>
                      <a:r>
                        <a:rPr kumimoji="1" lang="ja-JP" altLang="en-US" sz="1000" spc="-100" baseline="0" dirty="0">
                          <a:latin typeface="游ゴシック" panose="020B0400000000000000" pitchFamily="50" charset="-128"/>
                          <a:ea typeface="游ゴシック" panose="020B0400000000000000" pitchFamily="50" charset="-128"/>
                        </a:rPr>
                        <a:t>（きょうしょく）</a:t>
                      </a:r>
                      <a:r>
                        <a:rPr kumimoji="1" lang="ja-JP" altLang="en-US" sz="105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朝食又は夕食等を家族と</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一緒に食べる「</a:t>
                      </a: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」の回数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a:solidFill>
                            <a:schemeClr val="tx1"/>
                          </a:solidFill>
                          <a:latin typeface="游ゴシック" panose="020B0400000000000000" pitchFamily="50" charset="-128"/>
                          <a:ea typeface="+mn-ea"/>
                        </a:rPr>
                        <a:t>週</a:t>
                      </a:r>
                      <a:r>
                        <a:rPr kumimoji="1" lang="en-US" altLang="ja-JP" sz="1050" dirty="0">
                          <a:solidFill>
                            <a:schemeClr val="tx1"/>
                          </a:solidFill>
                          <a:latin typeface="游ゴシック" panose="020B0400000000000000" pitchFamily="50" charset="-128"/>
                          <a:ea typeface="+mn-ea"/>
                        </a:rPr>
                        <a:t>9.6</a:t>
                      </a:r>
                      <a:r>
                        <a:rPr kumimoji="1" lang="ja-JP" altLang="en-US" sz="1050" dirty="0">
                          <a:solidFill>
                            <a:schemeClr val="tx1"/>
                          </a:solidFill>
                          <a:latin typeface="游ゴシック" panose="020B0400000000000000" pitchFamily="50" charset="-128"/>
                          <a:ea typeface="+mn-ea"/>
                        </a:rPr>
                        <a:t>回（</a:t>
                      </a:r>
                      <a:r>
                        <a:rPr kumimoji="1" lang="en-US" altLang="ja-JP" sz="1050" dirty="0">
                          <a:solidFill>
                            <a:schemeClr val="tx1"/>
                          </a:solidFill>
                          <a:latin typeface="游ゴシック" panose="020B0400000000000000" pitchFamily="50" charset="-128"/>
                          <a:ea typeface="+mn-ea"/>
                        </a:rPr>
                        <a:t>R4</a:t>
                      </a:r>
                      <a:r>
                        <a:rPr kumimoji="1" lang="ja-JP" altLang="en-US" sz="1050" dirty="0">
                          <a:solidFill>
                            <a:schemeClr val="tx1"/>
                          </a:solidFill>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11</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4054921758"/>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ティで</a:t>
                      </a: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したいと思う人が</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する割合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77.6%（H28）</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55.5%</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R4</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1634272"/>
                  </a:ext>
                </a:extLst>
              </a:tr>
              <a:tr h="658787">
                <a:tc>
                  <a:txBody>
                    <a:bodyPr/>
                    <a:lstStyle/>
                    <a:p>
                      <a:r>
                        <a:rPr kumimoji="1" lang="ja-JP" altLang="en-US" sz="1050" b="1" dirty="0">
                          <a:latin typeface="游ゴシック" panose="020B0400000000000000" pitchFamily="50" charset="-128"/>
                          <a:ea typeface="游ゴシック" panose="020B0400000000000000" pitchFamily="50" charset="-128"/>
                        </a:rPr>
                        <a:t>食の安全</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安心の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取組み</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a:latin typeface="游ゴシック" panose="020B0400000000000000" pitchFamily="50" charset="-128"/>
                          <a:ea typeface="游ゴシック" panose="020B0400000000000000" pitchFamily="50" charset="-128"/>
                        </a:rPr>
                        <a:t>大阪府食の安全安心メールマガジンによる情報提供数</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（総配信数）</a:t>
                      </a: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130</a:t>
                      </a:r>
                      <a:r>
                        <a:rPr kumimoji="1" lang="ja-JP" altLang="en-US" sz="1050" dirty="0">
                          <a:latin typeface="游ゴシック" panose="020B0400000000000000" pitchFamily="50" charset="-128"/>
                          <a:ea typeface="游ゴシック" panose="020B0400000000000000" pitchFamily="50" charset="-128"/>
                        </a:rPr>
                        <a:t>万件（</a:t>
                      </a:r>
                      <a:r>
                        <a:rPr kumimoji="1" lang="en-US" altLang="ja-JP" sz="1050" dirty="0">
                          <a:latin typeface="游ゴシック" panose="020B0400000000000000" pitchFamily="50" charset="-128"/>
                          <a:ea typeface="游ゴシック" panose="020B0400000000000000" pitchFamily="50" charset="-128"/>
                        </a:rPr>
                        <a:t>H28</a:t>
                      </a:r>
                      <a:r>
                        <a:rPr kumimoji="1" lang="ja-JP" altLang="en-US" sz="105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130</a:t>
                      </a:r>
                      <a:r>
                        <a:rPr kumimoji="1" lang="ja-JP" altLang="en-US" sz="1050" dirty="0">
                          <a:solidFill>
                            <a:schemeClr val="tx1"/>
                          </a:solidFill>
                          <a:latin typeface="游ゴシック" panose="020B0400000000000000" pitchFamily="50" charset="-128"/>
                          <a:ea typeface="游ゴシック" panose="020B0400000000000000" pitchFamily="50" charset="-128"/>
                        </a:rPr>
                        <a:t>万件（</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230</a:t>
                      </a:r>
                      <a:r>
                        <a:rPr kumimoji="1" lang="ja-JP" altLang="en-US" sz="1050" dirty="0">
                          <a:latin typeface="游ゴシック" panose="020B0400000000000000" pitchFamily="50" charset="-128"/>
                          <a:ea typeface="游ゴシック" panose="020B0400000000000000" pitchFamily="50" charset="-128"/>
                        </a:rPr>
                        <a:t>万件</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68-69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2447499231"/>
                  </a:ext>
                </a:extLst>
              </a:tr>
              <a:tr h="502072">
                <a:tc rowSpan="2">
                  <a:txBody>
                    <a:bodyPr/>
                    <a:lstStyle/>
                    <a:p>
                      <a:r>
                        <a:rPr kumimoji="1" lang="ja-JP" altLang="en-US" sz="1050" b="1" dirty="0">
                          <a:latin typeface="游ゴシック" panose="020B0400000000000000" pitchFamily="50" charset="-128"/>
                          <a:ea typeface="游ゴシック" panose="020B0400000000000000" pitchFamily="50" charset="-128"/>
                        </a:rPr>
                        <a:t>生産から</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消費まで</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を通した</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食育の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推進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大阪産（もん）を購入できる販売店や料理店</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大阪産（もん）ロゴマーク使用許可件数）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385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667</a:t>
                      </a:r>
                      <a:r>
                        <a:rPr kumimoji="1" lang="ja-JP" altLang="en-US" sz="1050" dirty="0">
                          <a:solidFill>
                            <a:schemeClr val="tx1"/>
                          </a:solidFill>
                          <a:latin typeface="游ゴシック" panose="020B0400000000000000" pitchFamily="50" charset="-128"/>
                          <a:ea typeface="游ゴシック" panose="020B0400000000000000" pitchFamily="50" charset="-128"/>
                        </a:rPr>
                        <a:t>件（</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2">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70-72</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83656954"/>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郷土料理等の地域や家庭で受け継がれてきた料理や味、</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箸づかい等の食べ方・作法を継承し、伝えている府民の</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28.6%</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R4</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816525518"/>
                  </a:ext>
                </a:extLst>
              </a:tr>
              <a:tr h="289910">
                <a:tc rowSpan="3">
                  <a:txBody>
                    <a:bodyPr/>
                    <a:lstStyle/>
                    <a:p>
                      <a:r>
                        <a:rPr kumimoji="1" lang="ja-JP" altLang="en-US" sz="1050" b="1" dirty="0">
                          <a:latin typeface="游ゴシック" panose="020B0400000000000000" pitchFamily="50" charset="-128"/>
                          <a:ea typeface="游ゴシック" panose="020B0400000000000000" pitchFamily="50" charset="-128"/>
                        </a:rPr>
                        <a:t>食育を</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支える</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社会環境</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整備</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食育に関心を持っている府民の割合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54.4%</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71.0%</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R4</a:t>
                      </a:r>
                      <a:r>
                        <a:rPr kumimoji="1" lang="ja-JP" altLang="en-US" sz="1050" dirty="0">
                          <a:solidFill>
                            <a:schemeClr val="tx1"/>
                          </a:solidFill>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3">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73-75</a:t>
                      </a:r>
                    </a:p>
                  </a:txBody>
                  <a:tcPr marL="36000" marR="36000" marT="36000" marB="36000" anchor="ctr"/>
                </a:tc>
                <a:extLst>
                  <a:ext uri="{0D108BD9-81ED-4DB2-BD59-A6C34878D82A}">
                    <a16:rowId xmlns:a16="http://schemas.microsoft.com/office/drawing/2014/main" val="1984220673"/>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食育推進計画を策定・実施している市町村の割合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93.0%</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95.3%</a:t>
                      </a: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12606989"/>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食育推進に携わるボランティア</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5,622</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人</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4,753</a:t>
                      </a:r>
                      <a:r>
                        <a:rPr kumimoji="1" lang="ja-JP" altLang="en-US" sz="1050" dirty="0">
                          <a:solidFill>
                            <a:schemeClr val="tx1"/>
                          </a:solidFill>
                          <a:latin typeface="游ゴシック" panose="020B0400000000000000" pitchFamily="50" charset="-128"/>
                          <a:ea typeface="游ゴシック" panose="020B0400000000000000" pitchFamily="50" charset="-128"/>
                        </a:rPr>
                        <a:t>人（</a:t>
                      </a:r>
                      <a:r>
                        <a:rPr kumimoji="1" lang="en-US" altLang="ja-JP" sz="1050" dirty="0">
                          <a:solidFill>
                            <a:schemeClr val="tx1"/>
                          </a:solidFill>
                          <a:latin typeface="游ゴシック" panose="020B0400000000000000" pitchFamily="50" charset="-128"/>
                          <a:ea typeface="游ゴシック" panose="020B0400000000000000" pitchFamily="50" charset="-128"/>
                        </a:rPr>
                        <a:t>R3</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増加</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700562449"/>
                  </a:ext>
                </a:extLst>
              </a:tr>
            </a:tbl>
          </a:graphicData>
        </a:graphic>
      </p:graphicFrame>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食育推進計画における目標の達成状況</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58</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874332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食育推進計画</a:t>
            </a:r>
            <a:r>
              <a:rPr lang="ja-JP" altLang="en-US" b="1" dirty="0">
                <a:latin typeface="游ゴシック" panose="020B0400000000000000" pitchFamily="50" charset="-128"/>
                <a:ea typeface="游ゴシック" panose="020B0400000000000000" pitchFamily="50" charset="-128"/>
              </a:rPr>
              <a:t>における施策の実施状況</a:t>
            </a:r>
          </a:p>
        </p:txBody>
      </p:sp>
      <p:sp>
        <p:nvSpPr>
          <p:cNvPr id="17" name="テキスト ボックス 16"/>
          <p:cNvSpPr txBox="1"/>
          <p:nvPr/>
        </p:nvSpPr>
        <p:spPr>
          <a:xfrm>
            <a:off x="848793" y="1983083"/>
            <a:ext cx="4824000" cy="4455817"/>
          </a:xfrm>
          <a:prstGeom prst="roundRect">
            <a:avLst>
              <a:gd name="adj" fmla="val 3084"/>
            </a:avLst>
          </a:prstGeom>
          <a:solidFill>
            <a:schemeClr val="accent5">
              <a:lumMod val="20000"/>
              <a:lumOff val="80000"/>
            </a:schemeClr>
          </a:solidFill>
          <a:ln w="12700">
            <a:noFill/>
          </a:ln>
        </p:spPr>
        <p:txBody>
          <a:bodyPr wrap="square" lIns="108000" tIns="72000" rIns="72000" bIns="72000" rtlCol="0" anchor="ctr">
            <a:noAutofit/>
          </a:bodyPr>
          <a:lstStyle/>
          <a:p>
            <a:r>
              <a:rPr lang="zh-TW" altLang="en-US" sz="1000" b="1" dirty="0">
                <a:latin typeface="游ゴシック" panose="020B0400000000000000" pitchFamily="50" charset="-128"/>
                <a:ea typeface="游ゴシック" panose="020B0400000000000000" pitchFamily="50" charset="-128"/>
              </a:rPr>
              <a:t>＜審議会開催状況＞</a:t>
            </a: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ea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ea typeface="游ゴシック" panose="020B0400000000000000" pitchFamily="50" charset="-128"/>
              </a:rPr>
              <a:t>第</a:t>
            </a:r>
            <a:r>
              <a:rPr lang="en-US" altLang="ja-JP" sz="1000" u="sng" dirty="0">
                <a:latin typeface="游ゴシック" panose="020B0400000000000000" pitchFamily="50" charset="-128"/>
                <a:ea typeface="游ゴシック" panose="020B0400000000000000" pitchFamily="50" charset="-128"/>
              </a:rPr>
              <a:t>1</a:t>
            </a:r>
            <a:r>
              <a:rPr lang="ja-JP" altLang="en-US" sz="1000" u="sng" dirty="0">
                <a:latin typeface="游ゴシック" panose="020B0400000000000000" pitchFamily="50" charset="-128"/>
                <a:ea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大阪府食育推進計画評価審議会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8</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24</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（１）第３次大阪府食育推進計画 の最終評価（案）について　</a:t>
            </a:r>
          </a:p>
          <a:p>
            <a:r>
              <a:rPr lang="ja-JP" altLang="en-US" sz="1000" dirty="0">
                <a:latin typeface="游ゴシック" panose="020B0400000000000000" pitchFamily="50" charset="-128"/>
              </a:rPr>
              <a:t> 　　　　  （２）第４次大阪府食育推進計画 の素案について　</a:t>
            </a:r>
          </a:p>
          <a:p>
            <a:r>
              <a:rPr lang="ja-JP" altLang="en-US" sz="1000" dirty="0">
                <a:latin typeface="游ゴシック" panose="020B0400000000000000" pitchFamily="50" charset="-128"/>
              </a:rPr>
              <a:t>                 （３）その他</a:t>
            </a:r>
          </a:p>
          <a:p>
            <a:endParaRPr lang="en-US" altLang="zh-TW" sz="1000" dirty="0">
              <a:latin typeface="游ゴシック" panose="020B0400000000000000" pitchFamily="50" charset="-128"/>
              <a:ea typeface="游ゴシック" panose="020B0400000000000000" pitchFamily="50" charset="-128"/>
            </a:endParaRPr>
          </a:p>
          <a:p>
            <a:endParaRPr lang="en-US" altLang="zh-TW"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rPr>
              <a:t>第</a:t>
            </a:r>
            <a:r>
              <a:rPr lang="en-US" altLang="ja-JP" sz="1000" u="sng" dirty="0">
                <a:latin typeface="游ゴシック" panose="020B0400000000000000" pitchFamily="50" charset="-128"/>
              </a:rPr>
              <a:t>2</a:t>
            </a:r>
            <a:r>
              <a:rPr lang="ja-JP" altLang="en-US" sz="1000" u="sng" dirty="0">
                <a:latin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大阪府食育推進計画評価審議会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12</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11</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rPr>
              <a:t>　（１）第４次大阪府食育推進計画 （案）について　　　  　</a:t>
            </a:r>
          </a:p>
          <a:p>
            <a:r>
              <a:rPr lang="ja-JP" altLang="en-US" sz="1000" dirty="0">
                <a:latin typeface="游ゴシック" panose="020B0400000000000000" pitchFamily="50" charset="-128"/>
              </a:rPr>
              <a:t>                 （２）その他</a:t>
            </a:r>
          </a:p>
          <a:p>
            <a:endParaRPr lang="en-US" altLang="zh-TW"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rPr>
              <a:t>5</a:t>
            </a:r>
            <a:r>
              <a:rPr lang="zh-TW" altLang="en-US" sz="1000" u="sng" dirty="0">
                <a:latin typeface="游ゴシック" panose="020B0400000000000000" pitchFamily="50" charset="-128"/>
                <a:ea typeface="游ゴシック" panose="020B0400000000000000" pitchFamily="50" charset="-128"/>
              </a:rPr>
              <a:t>年度　</a:t>
            </a:r>
            <a:r>
              <a:rPr lang="ja-JP" altLang="en-US" sz="1000" u="sng" dirty="0">
                <a:latin typeface="游ゴシック" panose="020B0400000000000000" pitchFamily="50" charset="-128"/>
              </a:rPr>
              <a:t>第</a:t>
            </a:r>
            <a:r>
              <a:rPr lang="en-US" altLang="ja-JP" sz="1000" u="sng" dirty="0">
                <a:latin typeface="游ゴシック" panose="020B0400000000000000" pitchFamily="50" charset="-128"/>
              </a:rPr>
              <a:t>3</a:t>
            </a:r>
            <a:r>
              <a:rPr lang="ja-JP" altLang="en-US" sz="1000" u="sng" dirty="0">
                <a:latin typeface="游ゴシック" panose="020B0400000000000000" pitchFamily="50" charset="-128"/>
              </a:rPr>
              <a:t>回</a:t>
            </a:r>
            <a:r>
              <a:rPr lang="zh-TW" altLang="en-US" sz="1000" u="sng" dirty="0">
                <a:latin typeface="游ゴシック" panose="020B0400000000000000" pitchFamily="50" charset="-128"/>
                <a:ea typeface="游ゴシック" panose="020B0400000000000000" pitchFamily="50" charset="-128"/>
              </a:rPr>
              <a:t>大阪府食育推進計画評価審議会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6</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18</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rPr>
              <a:t>　（１）第３次大阪府食育推進計画 の進捗状況について　</a:t>
            </a:r>
          </a:p>
          <a:p>
            <a:r>
              <a:rPr lang="ja-JP" altLang="en-US" sz="1000" dirty="0">
                <a:latin typeface="游ゴシック" panose="020B0400000000000000" pitchFamily="50" charset="-128"/>
              </a:rPr>
              <a:t> 　　　　  （２）「食生活」のアンケート調査結果について　</a:t>
            </a:r>
          </a:p>
          <a:p>
            <a:r>
              <a:rPr lang="ja-JP" altLang="en-US" sz="1000" dirty="0">
                <a:latin typeface="游ゴシック" panose="020B0400000000000000" pitchFamily="50" charset="-128"/>
              </a:rPr>
              <a:t>                 （３）第４次大阪府食育推進計画（案）について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（４）その他</a:t>
            </a:r>
          </a:p>
          <a:p>
            <a:endParaRPr lang="en-US" altLang="zh-TW"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hlinkClick r:id="rId2"/>
              </a:rPr>
              <a:t>http://www.pref.osaka.lg.jp/kenkozukuri/syokuiku/syokuikusingikai.html</a:t>
            </a:r>
            <a:endParaRPr lang="en-US" altLang="zh-TW" sz="1000" dirty="0">
              <a:latin typeface="游ゴシック" panose="020B0400000000000000" pitchFamily="50" charset="-128"/>
              <a:ea typeface="游ゴシック" panose="020B0400000000000000" pitchFamily="50" charset="-128"/>
            </a:endParaRPr>
          </a:p>
        </p:txBody>
      </p:sp>
      <p:sp>
        <p:nvSpPr>
          <p:cNvPr id="18" name="テキスト ボックス 17"/>
          <p:cNvSpPr txBox="1"/>
          <p:nvPr/>
        </p:nvSpPr>
        <p:spPr>
          <a:xfrm>
            <a:off x="323372"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食育推進計画の審議会である大阪府食育推進計画評価審議会において、食育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本年度における「食育推進計画における施策の実施状況」の報告資料として、当該進捗管理票を掲載します。</a:t>
            </a:r>
          </a:p>
        </p:txBody>
      </p:sp>
      <p:graphicFrame>
        <p:nvGraphicFramePr>
          <p:cNvPr id="19" name="表 18"/>
          <p:cNvGraphicFramePr>
            <a:graphicFrameLocks noGrp="1"/>
          </p:cNvGraphicFramePr>
          <p:nvPr>
            <p:extLst>
              <p:ext uri="{D42A27DB-BD31-4B8C-83A1-F6EECF244321}">
                <p14:modId xmlns:p14="http://schemas.microsoft.com/office/powerpoint/2010/main" val="1867286241"/>
              </p:ext>
            </p:extLst>
          </p:nvPr>
        </p:nvGraphicFramePr>
        <p:xfrm>
          <a:off x="6160512" y="2188746"/>
          <a:ext cx="3168000" cy="2174880"/>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0">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近畿大学農学部名誉教授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池上　甲一</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大阪府保育士会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伊藤　裕子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公益財団法人大阪府学校給食会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常務理事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上野　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9378841"/>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京都女子大学発達教育学部教育学科</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教授</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大川　尚子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a:t>
                      </a:r>
                      <a:r>
                        <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rPr>
                        <a:t>PTA</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協議会 副会長</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小原　有加香</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1023781"/>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大阪府農業協同組合中央会総務企画部次長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久保　裕章</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地方独立行政法人大阪健康安全基盤研究所</a:t>
                      </a:r>
                    </a:p>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公衆衛生部疫学解析研究課</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担当課長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清水　悠路</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919540"/>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日本チェーンストア協会関西支部　事務局長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林　幹二</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3596640"/>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公益社団法人大阪府栄養士会会長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藤原　政嘉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なにわの消費者団体連絡会幹事</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三宅　尚子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大阪府食生活改善連絡協議会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森　知子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3814287"/>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大阪公立大学生活科学部食栄養学</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教授</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由田　克士</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9100497"/>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59</a:t>
            </a:fld>
            <a:endParaRPr kumimoji="1" lang="ja-JP" altLang="en-US"/>
          </a:p>
        </p:txBody>
      </p:sp>
      <p:sp>
        <p:nvSpPr>
          <p:cNvPr id="12" name="テキスト ボックス 11"/>
          <p:cNvSpPr txBox="1"/>
          <p:nvPr/>
        </p:nvSpPr>
        <p:spPr>
          <a:xfrm>
            <a:off x="7384512" y="1983083"/>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令和５年７月現在（敬称略、五十音順）</a:t>
            </a:r>
            <a:endParaRPr lang="en-US" altLang="ja-JP" sz="800" dirty="0">
              <a:latin typeface="游ゴシック" panose="020B0400000000000000" pitchFamily="50" charset="-128"/>
              <a:ea typeface="游ゴシック" panose="020B0400000000000000" pitchFamily="50" charset="-128"/>
            </a:endParaRPr>
          </a:p>
        </p:txBody>
      </p:sp>
      <p:pic>
        <p:nvPicPr>
          <p:cNvPr id="13" name="図 12"/>
          <p:cNvPicPr>
            <a:picLocks noChangeAspect="1"/>
          </p:cNvPicPr>
          <p:nvPr/>
        </p:nvPicPr>
        <p:blipFill>
          <a:blip r:embed="rId3"/>
          <a:stretch>
            <a:fillRect/>
          </a:stretch>
        </p:blipFill>
        <p:spPr>
          <a:xfrm>
            <a:off x="8582603" y="358877"/>
            <a:ext cx="1100769" cy="360000"/>
          </a:xfrm>
          <a:prstGeom prst="rect">
            <a:avLst/>
          </a:prstGeom>
        </p:spPr>
      </p:pic>
      <p:sp>
        <p:nvSpPr>
          <p:cNvPr id="15" name="テキスト ボックス 14"/>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201189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40449496"/>
              </p:ext>
            </p:extLst>
          </p:nvPr>
        </p:nvGraphicFramePr>
        <p:xfrm>
          <a:off x="268762" y="1149708"/>
          <a:ext cx="9360000" cy="4824000"/>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983964114"/>
                    </a:ext>
                  </a:extLst>
                </a:gridCol>
              </a:tblGrid>
              <a:tr h="377837">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分野</a:t>
                      </a: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dirty="0">
                          <a:latin typeface="游ゴシック" panose="020B0400000000000000" pitchFamily="50" charset="-128"/>
                          <a:ea typeface="游ゴシック" panose="020B0400000000000000" pitchFamily="50" charset="-128"/>
                        </a:rPr>
                        <a:t>2023</a:t>
                      </a:r>
                      <a:r>
                        <a:rPr kumimoji="1" lang="ja-JP" altLang="en-US" sz="1050" b="1"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年次報告書</a:t>
                      </a:r>
                      <a:endParaRPr kumimoji="1" lang="en-US" altLang="ja-JP" sz="1050" b="1"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402972347"/>
                  </a:ext>
                </a:extLst>
              </a:tr>
              <a:tr h="547266">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こころの健康</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気分障がい</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不安障がいに相</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応する</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心理的苦痛を感じている者の割合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10%</a:t>
                      </a:r>
                      <a:r>
                        <a:rPr lang="ja-JP" altLang="en-US" sz="1050" b="0" dirty="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27-28</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220717597"/>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地域の集まりやグループに参加する</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者の割合</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22.9%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56578591"/>
                  </a:ext>
                </a:extLst>
              </a:tr>
              <a:tr h="808677">
                <a:tc rowSpan="2">
                  <a:txBody>
                    <a:bodyPr/>
                    <a:lstStyle/>
                    <a:p>
                      <a:pPr>
                        <a:lnSpc>
                          <a:spcPts val="1100"/>
                        </a:lnSpc>
                      </a:pPr>
                      <a:r>
                        <a:rPr kumimoji="1" lang="ja-JP" altLang="en-US" sz="1050" b="1" dirty="0" err="1">
                          <a:latin typeface="游ゴシック" panose="020B0400000000000000" pitchFamily="50" charset="-128"/>
                          <a:ea typeface="游ゴシック" panose="020B0400000000000000" pitchFamily="50" charset="-128"/>
                        </a:rPr>
                        <a:t>けん</a:t>
                      </a:r>
                      <a:r>
                        <a:rPr kumimoji="1" lang="ja-JP" altLang="en-US" sz="1050" b="1" dirty="0">
                          <a:latin typeface="游ゴシック" panose="020B0400000000000000" pitchFamily="50" charset="-128"/>
                          <a:ea typeface="游ゴシック" panose="020B0400000000000000" pitchFamily="50" charset="-128"/>
                        </a:rPr>
                        <a:t>しん</a:t>
                      </a:r>
                      <a:endParaRPr kumimoji="1" lang="en-US" altLang="ja-JP" sz="1050" b="1" dirty="0">
                        <a:latin typeface="游ゴシック" panose="020B0400000000000000" pitchFamily="50" charset="-128"/>
                        <a:ea typeface="游ゴシック" panose="020B0400000000000000" pitchFamily="50" charset="-128"/>
                      </a:endParaRPr>
                    </a:p>
                    <a:p>
                      <a:pPr>
                        <a:lnSpc>
                          <a:spcPts val="1100"/>
                        </a:lnSpc>
                      </a:pPr>
                      <a:r>
                        <a:rPr kumimoji="1" lang="ja-JP" altLang="en-US" sz="1050" b="1" dirty="0">
                          <a:latin typeface="游ゴシック" panose="020B0400000000000000" pitchFamily="50" charset="-128"/>
                          <a:ea typeface="游ゴシック" panose="020B0400000000000000" pitchFamily="50" charset="-128"/>
                        </a:rPr>
                        <a:t>（健診・検診）</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20</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特定健診の受診率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45.6%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29.9%,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33.4%]</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51.3%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29.2%,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42.9%]</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70%</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60%,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65%]</a:t>
                      </a: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29-31</a:t>
                      </a:r>
                    </a:p>
                  </a:txBody>
                  <a:tcPr marL="36000" marR="36000" marT="36000" marB="36000" anchor="ctr"/>
                </a:tc>
                <a:extLst>
                  <a:ext uri="{0D108BD9-81ED-4DB2-BD59-A6C34878D82A}">
                    <a16:rowId xmlns:a16="http://schemas.microsoft.com/office/drawing/2014/main" val="686262260"/>
                  </a:ext>
                </a:extLst>
              </a:tr>
              <a:tr h="662055">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がん検診の受診率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34.4%,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36.4%,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39.0%,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6.8</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40.3</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42.</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2.2</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39.</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R</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40%,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en-US" altLang="zh-TW" sz="1050" b="0" baseline="0" dirty="0">
                          <a:solidFill>
                            <a:schemeClr val="tx1"/>
                          </a:solidFill>
                          <a:effectLst/>
                          <a:latin typeface="游ゴシック" panose="020B0400000000000000" pitchFamily="50" charset="-128"/>
                          <a:ea typeface="游ゴシック" panose="020B0400000000000000" pitchFamily="50" charset="-128"/>
                          <a:cs typeface="HG丸ｺﾞｼｯｸM-PRO"/>
                        </a:rPr>
                        <a:t>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263199206"/>
                  </a:ext>
                </a:extLst>
              </a:tr>
              <a:tr h="625899">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重症化予防</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生活習慣による疾患</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（高血圧・糖尿病等）に</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係る未治療者の割合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a:solidFill>
                            <a:schemeClr val="tx1"/>
                          </a:solidFill>
                          <a:effectLst/>
                          <a:latin typeface="游ゴシック" panose="020B0400000000000000" pitchFamily="50" charset="-128"/>
                          <a:ea typeface="游ゴシック" panose="020B0400000000000000" pitchFamily="50" charset="-128"/>
                        </a:rPr>
                        <a:t>38.0%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a:solidFill>
                            <a:schemeClr val="tx1"/>
                          </a:solidFill>
                          <a:effectLst/>
                          <a:latin typeface="游ゴシック" panose="020B0400000000000000" pitchFamily="50" charset="-128"/>
                          <a:ea typeface="游ゴシック" panose="020B0400000000000000" pitchFamily="50" charset="-128"/>
                        </a:rPr>
                        <a:t>36.0%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脂質異常症</a:t>
                      </a:r>
                      <a:r>
                        <a:rPr lang="en-US" altLang="ja-JP" sz="1050" b="0" dirty="0">
                          <a:solidFill>
                            <a:schemeClr val="tx1"/>
                          </a:solidFill>
                          <a:effectLst/>
                          <a:latin typeface="游ゴシック" panose="020B0400000000000000" pitchFamily="50" charset="-128"/>
                          <a:ea typeface="游ゴシック" panose="020B0400000000000000" pitchFamily="50" charset="-128"/>
                        </a:rPr>
                        <a:t>78.2%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a:solidFill>
                            <a:schemeClr val="tx1"/>
                          </a:solidFill>
                          <a:effectLst/>
                          <a:latin typeface="游ゴシック" panose="020B0400000000000000" pitchFamily="50" charset="-128"/>
                          <a:ea typeface="游ゴシック" panose="020B0400000000000000" pitchFamily="50" charset="-128"/>
                        </a:rPr>
                        <a:t>36.3%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a:solidFill>
                            <a:schemeClr val="tx1"/>
                          </a:solidFill>
                          <a:effectLst/>
                          <a:latin typeface="游ゴシック" panose="020B0400000000000000" pitchFamily="50" charset="-128"/>
                          <a:ea typeface="游ゴシック" panose="020B0400000000000000" pitchFamily="50" charset="-128"/>
                        </a:rPr>
                        <a:t>34..2%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脂質異常症</a:t>
                      </a:r>
                      <a:r>
                        <a:rPr lang="en-US" altLang="ja-JP" sz="1050" b="0" dirty="0">
                          <a:solidFill>
                            <a:schemeClr val="tx1"/>
                          </a:solidFill>
                          <a:effectLst/>
                          <a:latin typeface="游ゴシック" panose="020B0400000000000000" pitchFamily="50" charset="-128"/>
                          <a:ea typeface="游ゴシック" panose="020B0400000000000000" pitchFamily="50" charset="-128"/>
                        </a:rPr>
                        <a:t>66.8%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減少</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32-34</a:t>
                      </a:r>
                    </a:p>
                  </a:txBody>
                  <a:tcPr marL="36000" marR="36000" marT="36000" marB="36000" anchor="ctr"/>
                </a:tc>
                <a:extLst>
                  <a:ext uri="{0D108BD9-81ED-4DB2-BD59-A6C34878D82A}">
                    <a16:rowId xmlns:a16="http://schemas.microsoft.com/office/drawing/2014/main" val="22449444"/>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特定保健指導の実施率</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22.1</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691931659"/>
                  </a:ext>
                </a:extLst>
              </a:tr>
              <a:tr h="391588">
                <a:tc rowSpan="3">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社会環境整備</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健康づくりを進める住民の自主組織の数</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715</a:t>
                      </a:r>
                      <a:r>
                        <a:rPr lang="ja-JP" altLang="en-US" sz="1050" b="0" dirty="0">
                          <a:solidFill>
                            <a:schemeClr val="tx1"/>
                          </a:solidFill>
                          <a:effectLst/>
                          <a:latin typeface="游ゴシック" panose="020B0400000000000000" pitchFamily="50" charset="-128"/>
                          <a:ea typeface="游ゴシック" panose="020B0400000000000000" pitchFamily="50" charset="-128"/>
                        </a:rPr>
                        <a:t>団体（</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1,068</a:t>
                      </a:r>
                      <a:r>
                        <a:rPr lang="ja-JP" altLang="en-US" sz="1050" b="0" dirty="0">
                          <a:solidFill>
                            <a:schemeClr val="tx1"/>
                          </a:solidFill>
                          <a:effectLst/>
                          <a:latin typeface="游ゴシック" panose="020B0400000000000000" pitchFamily="50" charset="-128"/>
                          <a:ea typeface="游ゴシック" panose="020B0400000000000000" pitchFamily="50" charset="-128"/>
                        </a:rPr>
                        <a:t>団体（</a:t>
                      </a:r>
                      <a:r>
                        <a:rPr lang="en-US" altLang="ja-JP" sz="1050" b="0" dirty="0">
                          <a:solidFill>
                            <a:schemeClr val="tx1"/>
                          </a:solidFill>
                          <a:effectLst/>
                          <a:latin typeface="游ゴシック" panose="020B0400000000000000" pitchFamily="50" charset="-128"/>
                          <a:ea typeface="游ゴシック" panose="020B0400000000000000" pitchFamily="50" charset="-128"/>
                        </a:rPr>
                        <a:t>R5.5</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35-37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839792253"/>
                  </a:ext>
                </a:extLst>
              </a:tr>
              <a:tr h="23591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ボランティア活動の参加者数</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175971993"/>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健康経営</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に取り組む中小企業数</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「健康宣言企業」数（</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協会けんぽ</a:t>
                      </a:r>
                      <a:r>
                        <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142</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H30.3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4,067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R5.6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66124556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a:t>
            </a:fld>
            <a:endParaRPr kumimoji="1" lang="ja-JP" altLang="en-US"/>
          </a:p>
        </p:txBody>
      </p:sp>
      <p:cxnSp>
        <p:nvCxnSpPr>
          <p:cNvPr id="11" name="直線コネクタ 10"/>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3" name="テキスト ボックス 12"/>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FCAE02B0-0D86-431D-B827-E11DDD2FA82D}"/>
              </a:ext>
            </a:extLst>
          </p:cNvPr>
          <p:cNvSpPr txBox="1"/>
          <p:nvPr/>
        </p:nvSpPr>
        <p:spPr>
          <a:xfrm>
            <a:off x="220953" y="330676"/>
            <a:ext cx="8196426"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健康増進計画における目標の達成状況（第３次大阪府健康増進計画最終評価）</a:t>
            </a:r>
          </a:p>
        </p:txBody>
      </p:sp>
    </p:spTree>
    <p:extLst>
      <p:ext uri="{BB962C8B-B14F-4D97-AF65-F5344CB8AC3E}">
        <p14:creationId xmlns:p14="http://schemas.microsoft.com/office/powerpoint/2010/main" val="25307810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食育推進計画</a:t>
            </a:r>
            <a:r>
              <a:rPr lang="ja-JP" altLang="en-US" b="1" dirty="0">
                <a:latin typeface="游ゴシック" panose="020B0400000000000000" pitchFamily="50" charset="-128"/>
                <a:ea typeface="游ゴシック" panose="020B0400000000000000" pitchFamily="50" charset="-128"/>
              </a:rPr>
              <a:t>における施策の実施状況</a:t>
            </a:r>
          </a:p>
        </p:txBody>
      </p:sp>
      <p:sp>
        <p:nvSpPr>
          <p:cNvPr id="17" name="テキスト ボックス 16"/>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8" name="表 17"/>
          <p:cNvGraphicFramePr>
            <a:graphicFrameLocks noGrp="1"/>
          </p:cNvGraphicFramePr>
          <p:nvPr/>
        </p:nvGraphicFramePr>
        <p:xfrm>
          <a:off x="437893" y="3578601"/>
          <a:ext cx="2880000" cy="162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080000">
                <a:tc>
                  <a:txBody>
                    <a:bodyPr/>
                    <a:lstStyle/>
                    <a:p>
                      <a:pPr algn="l"/>
                      <a:r>
                        <a:rPr kumimoji="1" lang="zh-TW" altLang="en-US" sz="800" dirty="0">
                          <a:latin typeface="游ゴシック" panose="020B0400000000000000" pitchFamily="50" charset="-128"/>
                          <a:ea typeface="游ゴシック" panose="020B0400000000000000" pitchFamily="50" charset="-128"/>
                        </a:rPr>
                        <a:t>大阪府食育推進計画評価審議会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食育基本法（平成十七年法律第六十三号）第十七条第一項に規定する計画の目標の達成状況及び進捗状況並びに大阪府健康づくり推進条例（平成三十年大阪府条例第八十八号）第四条第一項の目標（食育の推進に係るものに限る。）の達成状況の評価その他食育の推進に関する施策についての重要事項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9" name="直線コネクタ 18"/>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この規則は、大阪府附属機関条例（昭和二十七年</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大阪府条例第三十九号）第六条の規定に基づき、大阪府</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食育推進計画評価審議会（以下「審議会」という。）の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組織、委員及び専門委員（以下「委員等」という。）の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報酬及び費用弁償の額その他審議会に関し必要な事項を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審議会は、委員二十人以内で組織する。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食育関係団体の代表者</a:t>
            </a:r>
          </a:p>
          <a:p>
            <a:r>
              <a:rPr lang="ja-JP" altLang="en-US" sz="800" dirty="0">
                <a:latin typeface="游ゴシック" panose="020B0400000000000000" pitchFamily="50" charset="-128"/>
                <a:ea typeface="游ゴシック" panose="020B0400000000000000" pitchFamily="50" charset="-128"/>
              </a:rPr>
              <a:t>　三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を除く。）の任期は、二年とする。ただし、補欠の委員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があるときは、専門委員若干人を置くことができる。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大阪府食育推進計画評価審議会規則（大阪府規則第百九十一号）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60</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6" name="テキスト ボックス 1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708737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３</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a:t>
            </a:r>
            <a:r>
              <a:rPr kumimoji="1" lang="ja-JP" altLang="en-US" sz="2200" b="1" dirty="0">
                <a:solidFill>
                  <a:prstClr val="black"/>
                </a:solidFill>
                <a:latin typeface="游ゴシック" panose="020B0400000000000000" pitchFamily="50" charset="-128"/>
                <a:ea typeface="游ゴシック" panose="020B0400000000000000" pitchFamily="50" charset="-128"/>
              </a:rPr>
              <a:t>食育推進</a:t>
            </a:r>
            <a:r>
              <a:rPr kumimoji="1" lang="zh-TW" altLang="en-US" sz="2200" b="1" dirty="0">
                <a:solidFill>
                  <a:prstClr val="black"/>
                </a:solidFill>
                <a:latin typeface="游ゴシック" panose="020B0400000000000000" pitchFamily="50" charset="-128"/>
                <a:ea typeface="游ゴシック" panose="020B0400000000000000" pitchFamily="50" charset="-128"/>
              </a:rPr>
              <a:t>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５年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61</a:t>
            </a:fld>
            <a:endParaRPr kumimoji="1" lang="ja-JP" altLang="en-US"/>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5241831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１　健康的な食生活の実践と食に関する理解の促進</a:t>
            </a: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73201" y="652963"/>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31</a:t>
            </a:r>
          </a:p>
        </p:txBody>
      </p:sp>
      <p:sp>
        <p:nvSpPr>
          <p:cNvPr id="7" name="正方形/長方形 6"/>
          <p:cNvSpPr/>
          <p:nvPr/>
        </p:nvSpPr>
        <p:spPr>
          <a:xfrm>
            <a:off x="283299" y="1184342"/>
            <a:ext cx="2080235" cy="266996"/>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504038"/>
            <a:ext cx="8640000" cy="462612"/>
          </a:xfrm>
          <a:prstGeom prst="rect">
            <a:avLst/>
          </a:prstGeom>
          <a:noFill/>
          <a:ln>
            <a:noFill/>
          </a:ln>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nvGraphicFramePr>
        <p:xfrm>
          <a:off x="633000" y="1964073"/>
          <a:ext cx="8640000" cy="1429254"/>
        </p:xfrm>
        <a:graphic>
          <a:graphicData uri="http://schemas.openxmlformats.org/drawingml/2006/table">
            <a:tbl>
              <a:tblPr firstRow="1" bandRow="1">
                <a:tableStyleId>{5940675A-B579-460E-94D1-54222C63F5DA}</a:tableStyleId>
              </a:tblPr>
              <a:tblGrid>
                <a:gridCol w="551490">
                  <a:extLst>
                    <a:ext uri="{9D8B030D-6E8A-4147-A177-3AD203B41FA5}">
                      <a16:colId xmlns:a16="http://schemas.microsoft.com/office/drawing/2014/main" val="2915326736"/>
                    </a:ext>
                  </a:extLst>
                </a:gridCol>
                <a:gridCol w="1838297">
                  <a:extLst>
                    <a:ext uri="{9D8B030D-6E8A-4147-A177-3AD203B41FA5}">
                      <a16:colId xmlns:a16="http://schemas.microsoft.com/office/drawing/2014/main" val="2573364579"/>
                    </a:ext>
                  </a:extLst>
                </a:gridCol>
                <a:gridCol w="6250213">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生活習慣病の発症・重症化に留意し、健康的な食生活を実践・維持します。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低栄養予防等、個々の健康状態に合った食生活を実践し、食を通じて豊かな生活を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実現します。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457530"/>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7" name="表 16"/>
          <p:cNvGraphicFramePr>
            <a:graphicFrameLocks noGrp="1"/>
          </p:cNvGraphicFramePr>
          <p:nvPr/>
        </p:nvGraphicFramePr>
        <p:xfrm>
          <a:off x="633001" y="3798377"/>
          <a:ext cx="8639999" cy="2288753"/>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1668312672"/>
                    </a:ext>
                  </a:extLst>
                </a:gridCol>
                <a:gridCol w="1806318">
                  <a:extLst>
                    <a:ext uri="{9D8B030D-6E8A-4147-A177-3AD203B41FA5}">
                      <a16:colId xmlns:a16="http://schemas.microsoft.com/office/drawing/2014/main" val="2358818107"/>
                    </a:ext>
                  </a:extLst>
                </a:gridCol>
                <a:gridCol w="1120461">
                  <a:extLst>
                    <a:ext uri="{9D8B030D-6E8A-4147-A177-3AD203B41FA5}">
                      <a16:colId xmlns:a16="http://schemas.microsoft.com/office/drawing/2014/main" val="3106642344"/>
                    </a:ext>
                  </a:extLst>
                </a:gridCol>
                <a:gridCol w="1093298">
                  <a:extLst>
                    <a:ext uri="{9D8B030D-6E8A-4147-A177-3AD203B41FA5}">
                      <a16:colId xmlns:a16="http://schemas.microsoft.com/office/drawing/2014/main" val="2825566381"/>
                    </a:ext>
                  </a:extLst>
                </a:gridCol>
                <a:gridCol w="1352434">
                  <a:extLst>
                    <a:ext uri="{9D8B030D-6E8A-4147-A177-3AD203B41FA5}">
                      <a16:colId xmlns:a16="http://schemas.microsoft.com/office/drawing/2014/main" val="157304712"/>
                    </a:ext>
                  </a:extLst>
                </a:gridCol>
                <a:gridCol w="1549848">
                  <a:extLst>
                    <a:ext uri="{9D8B030D-6E8A-4147-A177-3AD203B41FA5}">
                      <a16:colId xmlns:a16="http://schemas.microsoft.com/office/drawing/2014/main" val="2441815434"/>
                    </a:ext>
                  </a:extLst>
                </a:gridCol>
                <a:gridCol w="1451141">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3</a:t>
                      </a:r>
                      <a:r>
                        <a:rPr lang="en-US" altLang="ja-JP" sz="1200" b="1" dirty="0">
                          <a:solidFill>
                            <a:schemeClr val="tx1"/>
                          </a:solidFill>
                          <a:effectLst/>
                          <a:latin typeface="游ゴシック" panose="020B0400000000000000" pitchFamily="50" charset="-128"/>
                          <a:ea typeface="游ゴシック" panose="020B0400000000000000" pitchFamily="50" charset="-128"/>
                        </a:rPr>
                        <a:t>4.6</a:t>
                      </a: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49.6%</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a:solidFill>
                            <a:schemeClr val="tx1"/>
                          </a:solidFill>
                          <a:latin typeface="游ゴシック" panose="020B0400000000000000" pitchFamily="50" charset="-128"/>
                          <a:ea typeface="游ゴシック" panose="020B0400000000000000" pitchFamily="50" charset="-128"/>
                        </a:rPr>
                        <a:t>H25-27</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a:solidFill>
                            <a:schemeClr val="tx1"/>
                          </a:solidFill>
                          <a:latin typeface="游ゴシック" panose="020B0400000000000000" pitchFamily="50" charset="-128"/>
                          <a:ea typeface="游ゴシック" panose="020B0400000000000000" pitchFamily="50" charset="-128"/>
                        </a:rPr>
                        <a:t>H29-R1</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237</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646561" y="6103349"/>
            <a:ext cx="8565886" cy="415498"/>
          </a:xfrm>
          <a:prstGeom prst="rect">
            <a:avLst/>
          </a:prstGeom>
        </p:spPr>
        <p:txBody>
          <a:bodyPr wrap="square">
            <a:spAutoFit/>
          </a:bodyPr>
          <a:lstStyle/>
          <a:p>
            <a:pPr>
              <a:spcAft>
                <a:spcPts val="0"/>
              </a:spcAft>
            </a:pPr>
            <a:r>
              <a:rPr lang="en-US" altLang="ja-JP" sz="1050" kern="100" dirty="0">
                <a:latin typeface="+mn-ea"/>
                <a:cs typeface="Times New Roman" panose="02020603050405020304" pitchFamily="18" charset="0"/>
              </a:rPr>
              <a:t>1</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　　</a:t>
            </a:r>
            <a:endParaRPr lang="en-US" altLang="ja-JP" sz="1050" kern="100" dirty="0">
              <a:latin typeface="+mn-ea"/>
              <a:cs typeface="Times New Roman" panose="02020603050405020304" pitchFamily="18" charset="0"/>
            </a:endParaRPr>
          </a:p>
          <a:p>
            <a:pPr>
              <a:spcAft>
                <a:spcPts val="0"/>
              </a:spcAft>
            </a:pPr>
            <a:r>
              <a:rPr lang="en-US" altLang="ja-JP" sz="1050" kern="100" dirty="0">
                <a:latin typeface="+mn-ea"/>
                <a:cs typeface="Times New Roman" panose="02020603050405020304" pitchFamily="18" charset="0"/>
              </a:rPr>
              <a:t>2</a:t>
            </a:r>
            <a:r>
              <a:rPr lang="ja-JP" altLang="en-US" sz="1050" kern="100" dirty="0">
                <a:latin typeface="+mn-ea"/>
                <a:cs typeface="Times New Roman" panose="02020603050405020304" pitchFamily="18" charset="0"/>
              </a:rPr>
              <a:t>･</a:t>
            </a:r>
            <a:r>
              <a:rPr lang="en-US" altLang="ja-JP" sz="1050" kern="100" dirty="0">
                <a:latin typeface="+mn-ea"/>
                <a:cs typeface="Times New Roman" panose="02020603050405020304" pitchFamily="18" charset="0"/>
              </a:rPr>
              <a:t>3</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国民健康・栄養調査（厚生労働省）</a:t>
            </a:r>
            <a:endParaRPr lang="en-US" altLang="ja-JP" sz="1050" kern="100" dirty="0">
              <a:latin typeface="+mn-ea"/>
              <a:cs typeface="Times New Roman" panose="02020603050405020304" pitchFamily="18" charset="0"/>
            </a:endParaRPr>
          </a:p>
        </p:txBody>
      </p:sp>
      <p:sp>
        <p:nvSpPr>
          <p:cNvPr id="15" name="スライド番号プレースホルダー 1">
            <a:extLst>
              <a:ext uri="{FF2B5EF4-FFF2-40B4-BE49-F238E27FC236}">
                <a16:creationId xmlns:a16="http://schemas.microsoft.com/office/drawing/2014/main" id="{D2C7133D-1B17-421F-81DC-C984BFBE67B3}"/>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62</a:t>
            </a:fld>
            <a:endParaRPr kumimoji="1" lang="ja-JP" altLang="en-US"/>
          </a:p>
        </p:txBody>
      </p:sp>
    </p:spTree>
    <p:extLst>
      <p:ext uri="{BB962C8B-B14F-4D97-AF65-F5344CB8AC3E}">
        <p14:creationId xmlns:p14="http://schemas.microsoft.com/office/powerpoint/2010/main" val="7871880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86437" y="227527"/>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38472" y="3814681"/>
            <a:ext cx="8722062" cy="1015663"/>
          </a:xfrm>
          <a:prstGeom prst="rect">
            <a:avLst/>
          </a:prstGeom>
        </p:spPr>
        <p:txBody>
          <a:bodyPr wrap="square">
            <a:spAutoFit/>
          </a:bodyPr>
          <a:lstStyle/>
          <a:p>
            <a:pPr algn="just">
              <a:spcAft>
                <a:spcPts val="0"/>
              </a:spcAft>
            </a:pPr>
            <a:r>
              <a:rPr lang="ja-JP" altLang="en-US" sz="1000" kern="100" dirty="0">
                <a:latin typeface="+mn-ea"/>
                <a:cs typeface="Times New Roman" panose="02020603050405020304" pitchFamily="18" charset="0"/>
              </a:rPr>
              <a:t>４ </a:t>
            </a:r>
            <a:r>
              <a:rPr lang="ja-JP" altLang="ja-JP" sz="1000" kern="100" dirty="0">
                <a:latin typeface="+mn-ea"/>
                <a:cs typeface="Times New Roman" panose="02020603050405020304" pitchFamily="18" charset="0"/>
              </a:rPr>
              <a:t>国民健康・栄養調査（厚生労働省）</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p>
          <a:p>
            <a:pPr algn="just">
              <a:spcAft>
                <a:spcPts val="0"/>
              </a:spcAft>
            </a:pPr>
            <a:r>
              <a:rPr lang="ja-JP" altLang="en-US" sz="1000" kern="100" dirty="0">
                <a:latin typeface="+mn-ea"/>
                <a:cs typeface="Times New Roman" panose="02020603050405020304" pitchFamily="18" charset="0"/>
              </a:rPr>
              <a:t>６ 大阪府教育庁調べ</a:t>
            </a:r>
          </a:p>
          <a:p>
            <a:pPr algn="just">
              <a:spcAft>
                <a:spcPts val="0"/>
              </a:spcAft>
            </a:pPr>
            <a:r>
              <a:rPr lang="ja-JP" altLang="en-US" sz="1000" kern="100" dirty="0">
                <a:latin typeface="+mn-ea"/>
                <a:cs typeface="Times New Roman" panose="02020603050405020304" pitchFamily="18" charset="0"/>
              </a:rPr>
              <a:t>７ 大阪ヘルシー外食推進協議会調べ、大阪府健康医療部健康推進室調べ</a:t>
            </a:r>
          </a:p>
          <a:p>
            <a:pPr algn="just">
              <a:spcAft>
                <a:spcPts val="0"/>
              </a:spcAft>
            </a:pPr>
            <a:r>
              <a:rPr lang="ja-JP" altLang="en-US" sz="1000" kern="100" dirty="0">
                <a:latin typeface="+mn-ea"/>
                <a:cs typeface="Times New Roman" panose="02020603050405020304" pitchFamily="18" charset="0"/>
              </a:rPr>
              <a:t>８家族共食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　地域共食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nvGraphicFramePr>
        <p:xfrm>
          <a:off x="633000" y="385478"/>
          <a:ext cx="8640000" cy="3401010"/>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20000"/>
                    </a:ext>
                  </a:extLst>
                </a:gridCol>
                <a:gridCol w="1806318">
                  <a:extLst>
                    <a:ext uri="{9D8B030D-6E8A-4147-A177-3AD203B41FA5}">
                      <a16:colId xmlns:a16="http://schemas.microsoft.com/office/drawing/2014/main" val="20001"/>
                    </a:ext>
                  </a:extLst>
                </a:gridCol>
                <a:gridCol w="1296985">
                  <a:extLst>
                    <a:ext uri="{9D8B030D-6E8A-4147-A177-3AD203B41FA5}">
                      <a16:colId xmlns:a16="http://schemas.microsoft.com/office/drawing/2014/main" val="2382597531"/>
                    </a:ext>
                  </a:extLst>
                </a:gridCol>
                <a:gridCol w="916775">
                  <a:extLst>
                    <a:ext uri="{9D8B030D-6E8A-4147-A177-3AD203B41FA5}">
                      <a16:colId xmlns:a16="http://schemas.microsoft.com/office/drawing/2014/main" val="1518054483"/>
                    </a:ext>
                  </a:extLst>
                </a:gridCol>
                <a:gridCol w="1451141">
                  <a:extLst>
                    <a:ext uri="{9D8B030D-6E8A-4147-A177-3AD203B41FA5}">
                      <a16:colId xmlns:a16="http://schemas.microsoft.com/office/drawing/2014/main" val="20003"/>
                    </a:ext>
                  </a:extLst>
                </a:gridCol>
                <a:gridCol w="1451141">
                  <a:extLst>
                    <a:ext uri="{9D8B030D-6E8A-4147-A177-3AD203B41FA5}">
                      <a16:colId xmlns:a16="http://schemas.microsoft.com/office/drawing/2014/main" val="2204503950"/>
                    </a:ext>
                  </a:extLst>
                </a:gridCol>
                <a:gridCol w="1451141">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64.7%</a:t>
                      </a:r>
                      <a:r>
                        <a:rPr lang="ja-JP" altLang="en-US" sz="1200" b="1" i="0" u="none" strike="noStrike" dirty="0">
                          <a:solidFill>
                            <a:schemeClr val="tx1"/>
                          </a:solidFill>
                          <a:effectLst/>
                          <a:latin typeface="游ゴシック" panose="020B0400000000000000" pitchFamily="50" charset="-128"/>
                          <a:ea typeface="+mn-ea"/>
                        </a:rPr>
                        <a:t>（</a:t>
                      </a:r>
                      <a:r>
                        <a:rPr lang="en-US" altLang="ja-JP" sz="1200" b="1" i="0" u="none" strike="noStrike" dirty="0">
                          <a:solidFill>
                            <a:schemeClr val="tx1"/>
                          </a:solidFill>
                          <a:effectLst/>
                          <a:latin typeface="游ゴシック" panose="020B0400000000000000" pitchFamily="50" charset="-128"/>
                          <a:ea typeface="+mn-ea"/>
                        </a:rPr>
                        <a:t>R4</a:t>
                      </a:r>
                      <a:r>
                        <a:rPr lang="ja-JP" altLang="en-US" sz="1200" b="1" i="0" u="none" strike="noStrike" dirty="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99.2%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応援団の店」協力店舗数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13,984</a:t>
                      </a:r>
                      <a:r>
                        <a:rPr lang="ja-JP" altLang="en-US" sz="1200" b="1" i="0" u="none" strike="noStrike" dirty="0">
                          <a:solidFill>
                            <a:schemeClr val="tx1"/>
                          </a:solidFill>
                          <a:effectLst/>
                          <a:latin typeface="游ゴシック" panose="020B0400000000000000" pitchFamily="50" charset="-128"/>
                          <a:ea typeface="+mn-ea"/>
                        </a:rPr>
                        <a:t>店舗</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rPr>
                        <a:t>V.O.S.</a:t>
                      </a:r>
                      <a:r>
                        <a:rPr kumimoji="1" lang="ja-JP" altLang="en-US" sz="1200" b="1" dirty="0">
                          <a:solidFill>
                            <a:schemeClr val="tx1"/>
                          </a:solidFill>
                          <a:latin typeface="游ゴシック" panose="020B0400000000000000" pitchFamily="50" charset="-128"/>
                          <a:ea typeface="游ゴシック" panose="020B0400000000000000" pitchFamily="50" charset="-128"/>
                        </a:rPr>
                        <a:t>メニューロゴマーク使用承認件数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440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351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「共食」の増加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55.5%</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nvGraphicFramePr>
        <p:xfrm>
          <a:off x="591969" y="5224190"/>
          <a:ext cx="8640000" cy="1242309"/>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a:solidFill>
                            <a:schemeClr val="tx1"/>
                          </a:solidFill>
                          <a:latin typeface="+mn-ea"/>
                          <a:ea typeface="+mn-ea"/>
                        </a:rPr>
                        <a:t>▽家庭だけでなく、地域での共食を推進していくことが必要です。</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719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1" name="スライド番号プレースホルダー 1">
            <a:extLst>
              <a:ext uri="{FF2B5EF4-FFF2-40B4-BE49-F238E27FC236}">
                <a16:creationId xmlns:a16="http://schemas.microsoft.com/office/drawing/2014/main" id="{BE39239D-2264-47DD-BF68-48AB3B41D260}"/>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63</a:t>
            </a:fld>
            <a:endParaRPr kumimoji="1" lang="ja-JP" altLang="en-US"/>
          </a:p>
        </p:txBody>
      </p:sp>
    </p:spTree>
    <p:extLst>
      <p:ext uri="{BB962C8B-B14F-4D97-AF65-F5344CB8AC3E}">
        <p14:creationId xmlns:p14="http://schemas.microsoft.com/office/powerpoint/2010/main" val="36705227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44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33000" y="609479"/>
          <a:ext cx="8640000" cy="269671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08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■「早寝早起き朝ごはん」推進校事業の活動内容を周知</a:t>
                      </a:r>
                    </a:p>
                    <a:p>
                      <a:pPr marL="174625" indent="-174625"/>
                      <a:r>
                        <a:rPr kumimoji="1" lang="ja-JP" altLang="en-US" sz="1100" b="1" dirty="0">
                          <a:solidFill>
                            <a:schemeClr val="tx1"/>
                          </a:solidFill>
                          <a:latin typeface="+mn-ea"/>
                          <a:ea typeface="+mn-ea"/>
                        </a:rPr>
                        <a:t>■家庭での実践に向けた情報発信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・府健康アプリ「アスマイル」で、朝食や野菜、共食等、食に関する健康コラムを配信 </a:t>
                      </a:r>
                      <a:r>
                        <a:rPr kumimoji="1" lang="en-US" altLang="ja-JP" sz="1100" b="1" dirty="0">
                          <a:solidFill>
                            <a:schemeClr val="tx1"/>
                          </a:solidFill>
                          <a:latin typeface="+mn-ea"/>
                          <a:ea typeface="+mn-ea"/>
                        </a:rPr>
                        <a:t>14</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・府ホームページ「</a:t>
                      </a:r>
                      <a:r>
                        <a:rPr kumimoji="1" lang="ja-JP" altLang="en-US" sz="1100" b="1" kern="1200" dirty="0">
                          <a:solidFill>
                            <a:schemeClr val="tx1"/>
                          </a:solidFill>
                          <a:effectLst/>
                          <a:latin typeface="+mn-ea"/>
                          <a:ea typeface="+mn-ea"/>
                          <a:cs typeface="+mn-cs"/>
                        </a:rPr>
                        <a:t>みんなで</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 を始めよう！」で、家庭でできる</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レシピを掲載 </a:t>
                      </a:r>
                      <a:r>
                        <a:rPr kumimoji="1" lang="en-US" altLang="ja-JP" sz="1100" b="1" kern="1200" dirty="0">
                          <a:solidFill>
                            <a:schemeClr val="tx1"/>
                          </a:solidFill>
                          <a:effectLst/>
                          <a:latin typeface="+mn-ea"/>
                          <a:ea typeface="+mn-ea"/>
                          <a:cs typeface="+mn-cs"/>
                        </a:rPr>
                        <a:t>40</a:t>
                      </a:r>
                      <a:r>
                        <a:rPr kumimoji="1" lang="ja-JP" altLang="en-US" sz="1100" b="1" kern="1200" dirty="0">
                          <a:solidFill>
                            <a:schemeClr val="tx1"/>
                          </a:solidFill>
                          <a:effectLst/>
                          <a:latin typeface="+mn-ea"/>
                          <a:ea typeface="+mn-ea"/>
                          <a:cs typeface="+mn-cs"/>
                        </a:rPr>
                        <a:t>メニュー</a:t>
                      </a:r>
                      <a:endParaRPr kumimoji="1" lang="en-US" altLang="ja-JP" sz="1100" b="1" kern="1200" dirty="0">
                        <a:solidFill>
                          <a:schemeClr val="tx1"/>
                        </a:solidFill>
                        <a:effectLst/>
                        <a:latin typeface="+mn-ea"/>
                        <a:ea typeface="+mn-ea"/>
                        <a:cs typeface="+mn-cs"/>
                      </a:endParaRPr>
                    </a:p>
                    <a:p>
                      <a:pPr marL="174625" indent="-174625"/>
                      <a:r>
                        <a:rPr kumimoji="1" lang="ja-JP" altLang="en-US" sz="1100" b="1" dirty="0">
                          <a:solidFill>
                            <a:schemeClr val="tx1"/>
                          </a:solidFill>
                          <a:latin typeface="+mn-ea"/>
                          <a:ea typeface="+mn-ea"/>
                        </a:rPr>
                        <a:t>・大阪いずみ市民生協：宅配食材セットの</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承認 </a:t>
                      </a:r>
                      <a:r>
                        <a:rPr kumimoji="1" lang="en-US" altLang="ja-JP" sz="1100" b="1" dirty="0">
                          <a:solidFill>
                            <a:schemeClr val="tx1"/>
                          </a:solidFill>
                          <a:latin typeface="+mn-ea"/>
                          <a:ea typeface="+mn-ea"/>
                        </a:rPr>
                        <a:t>34</a:t>
                      </a:r>
                      <a:r>
                        <a:rPr kumimoji="1" lang="ja-JP" altLang="en-US" sz="1100" b="1" dirty="0">
                          <a:solidFill>
                            <a:schemeClr val="tx1"/>
                          </a:solidFill>
                          <a:latin typeface="+mn-ea"/>
                          <a:ea typeface="+mn-ea"/>
                        </a:rPr>
                        <a:t>商品（</a:t>
                      </a:r>
                      <a:r>
                        <a:rPr kumimoji="1" lang="en-US" altLang="ja-JP" sz="1100" b="1" dirty="0">
                          <a:solidFill>
                            <a:schemeClr val="tx1"/>
                          </a:solidFill>
                          <a:latin typeface="+mn-ea"/>
                          <a:ea typeface="+mn-ea"/>
                        </a:rPr>
                        <a:t>R5</a:t>
                      </a:r>
                      <a:r>
                        <a:rPr kumimoji="1" lang="ja-JP" altLang="en-US" sz="1100" b="1" dirty="0">
                          <a:solidFill>
                            <a:schemeClr val="tx1"/>
                          </a:solidFill>
                          <a:latin typeface="+mn-ea"/>
                          <a:ea typeface="+mn-ea"/>
                        </a:rPr>
                        <a:t>新規）</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5786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dirty="0">
                          <a:solidFill>
                            <a:schemeClr val="tx1"/>
                          </a:solidFill>
                          <a:latin typeface="+mn-ea"/>
                          <a:ea typeface="+mn-ea"/>
                        </a:rPr>
                        <a:t>■全く朝食をとらない児童生徒への対応</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■家庭における共食に関する効果的な啓発</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mn-ea"/>
                          <a:ea typeface="+mn-ea"/>
                          <a:cs typeface="+mn-cs"/>
                        </a:rPr>
                        <a:t>保護者や児童生徒への情報発信及び指導の好事例の収集・発信</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■共食にかかる啓発媒体の作成・活用、府健康アプリ「アスマイル」を活用した情報発信</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45155" y="288576"/>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0000" y="32405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①家庭での健康的な食生活の実践を促す取組み　</a:t>
            </a:r>
            <a:r>
              <a:rPr kumimoji="1" lang="en-US" altLang="ja-JP" sz="1600" b="1" dirty="0">
                <a:latin typeface="+mn-ea"/>
              </a:rPr>
              <a:t>P31</a:t>
            </a:r>
            <a:r>
              <a:rPr kumimoji="1" lang="ja-JP" altLang="en-US" sz="1600" b="1" dirty="0">
                <a:latin typeface="+mn-ea"/>
              </a:rPr>
              <a:t> 　</a:t>
            </a:r>
            <a:endParaRPr kumimoji="1" lang="en-US" altLang="ja-JP" sz="1600" b="1" dirty="0">
              <a:latin typeface="+mn-ea"/>
            </a:endParaRPr>
          </a:p>
        </p:txBody>
      </p:sp>
      <p:sp>
        <p:nvSpPr>
          <p:cNvPr id="23" name="Rectangle 1"/>
          <p:cNvSpPr>
            <a:spLocks noChangeArrowheads="1"/>
          </p:cNvSpPr>
          <p:nvPr/>
        </p:nvSpPr>
        <p:spPr bwMode="auto">
          <a:xfrm>
            <a:off x="286447" y="12396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1" name="表 10"/>
          <p:cNvGraphicFramePr>
            <a:graphicFrameLocks noGrp="1"/>
          </p:cNvGraphicFramePr>
          <p:nvPr/>
        </p:nvGraphicFramePr>
        <p:xfrm>
          <a:off x="633000" y="3575009"/>
          <a:ext cx="8640001" cy="307975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144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地域等での共食の推進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■大阪府栄養士会等による子ども料理教室の開催 </a:t>
                      </a:r>
                      <a:r>
                        <a:rPr kumimoji="1" lang="en-US" altLang="ja-JP" sz="1100" b="1" u="none" dirty="0">
                          <a:solidFill>
                            <a:schemeClr val="tx1"/>
                          </a:solidFill>
                          <a:latin typeface="+mn-ea"/>
                          <a:ea typeface="+mn-ea"/>
                        </a:rPr>
                        <a:t>3</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■子ども食堂など居場所の整備を行う市町村を支援</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新子育て支援交付金の優先配分枠に、居場所づくり事業を位置づけ</a:t>
                      </a:r>
                      <a:endParaRPr kumimoji="1" lang="en-US" altLang="ja-JP" sz="1100" b="1" u="none"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身近な地域で相談できる体制の推進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■大阪府栄養士会と連携し、栄養ケアサービスを提供する拠点を整備</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登録栄養士数 </a:t>
                      </a:r>
                      <a:r>
                        <a:rPr kumimoji="1" lang="en-US" altLang="ja-JP" sz="1100" b="1" u="none" dirty="0">
                          <a:solidFill>
                            <a:schemeClr val="tx1"/>
                          </a:solidFill>
                          <a:latin typeface="+mn-ea"/>
                          <a:ea typeface="+mn-ea"/>
                        </a:rPr>
                        <a:t>239</a:t>
                      </a:r>
                      <a:r>
                        <a:rPr kumimoji="1" lang="ja-JP" altLang="en-US" sz="1100" b="1" u="none" dirty="0">
                          <a:solidFill>
                            <a:schemeClr val="tx1"/>
                          </a:solidFill>
                          <a:latin typeface="+mn-ea"/>
                          <a:ea typeface="+mn-ea"/>
                        </a:rPr>
                        <a:t>名、大阪府栄養士会による無料栄養相談の実施 </a:t>
                      </a:r>
                      <a:r>
                        <a:rPr kumimoji="1" lang="en-US" altLang="ja-JP" sz="1100" b="1" u="none" dirty="0">
                          <a:solidFill>
                            <a:schemeClr val="tx1"/>
                          </a:solidFill>
                          <a:latin typeface="+mn-ea"/>
                          <a:ea typeface="+mn-ea"/>
                        </a:rPr>
                        <a:t>31</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日本栄養士会認定栄養ケア・ステーション </a:t>
                      </a:r>
                      <a:r>
                        <a:rPr kumimoji="1" lang="en-US" altLang="ja-JP" sz="1100" b="1" u="none" dirty="0">
                          <a:solidFill>
                            <a:schemeClr val="tx1"/>
                          </a:solidFill>
                          <a:latin typeface="+mn-ea"/>
                          <a:ea typeface="+mn-ea"/>
                        </a:rPr>
                        <a:t>22</a:t>
                      </a:r>
                      <a:r>
                        <a:rPr kumimoji="1" lang="ja-JP" altLang="en-US" sz="1100" b="1" u="none" dirty="0">
                          <a:solidFill>
                            <a:schemeClr val="tx1"/>
                          </a:solidFill>
                          <a:latin typeface="+mn-ea"/>
                          <a:ea typeface="+mn-ea"/>
                        </a:rPr>
                        <a:t>団体、大阪府栄養士会登録栄養ケアチーム </a:t>
                      </a:r>
                      <a:r>
                        <a:rPr kumimoji="1" lang="en-US" altLang="ja-JP" sz="1100" b="1" u="none" dirty="0">
                          <a:solidFill>
                            <a:schemeClr val="tx1"/>
                          </a:solidFill>
                          <a:latin typeface="+mn-ea"/>
                          <a:ea typeface="+mn-ea"/>
                        </a:rPr>
                        <a:t>14</a:t>
                      </a:r>
                      <a:r>
                        <a:rPr kumimoji="1" lang="ja-JP" altLang="en-US" sz="1100" b="1" u="none" dirty="0">
                          <a:solidFill>
                            <a:schemeClr val="tx1"/>
                          </a:solidFill>
                          <a:latin typeface="+mn-ea"/>
                          <a:ea typeface="+mn-ea"/>
                        </a:rPr>
                        <a:t>団体</a:t>
                      </a:r>
                      <a:endParaRPr kumimoji="1" lang="en-US" altLang="ja-JP" sz="1100" b="1"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■市町村及び関係団体と連携した共食の推進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■栄養ケアサービスを提供する拠点の活用</a:t>
                      </a: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■健診やイベント等の機会を活用し、共食を広く府民に啓発</a:t>
                      </a:r>
                    </a:p>
                    <a:p>
                      <a:pPr marL="174625" indent="-174625"/>
                      <a:r>
                        <a:rPr kumimoji="1" lang="ja-JP" altLang="en-US" sz="1100" b="1" dirty="0">
                          <a:solidFill>
                            <a:schemeClr val="tx1"/>
                          </a:solidFill>
                          <a:latin typeface="+mn-ea"/>
                          <a:ea typeface="+mn-ea"/>
                        </a:rPr>
                        <a:t>■在宅栄養ケアに関する医師会・栄養士会等関係機関との連携推進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858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千円（再掲）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69235" y="329546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②多様な暮らしに対応した豊かな食体験につながる取組み　</a:t>
            </a:r>
            <a:r>
              <a:rPr kumimoji="1" lang="en-US" altLang="ja-JP" sz="1600" b="1" dirty="0">
                <a:latin typeface="+mn-ea"/>
              </a:rPr>
              <a:t>P32</a:t>
            </a:r>
            <a:endParaRPr kumimoji="1" lang="en-US" altLang="ja-JP" sz="1600" b="1" u="sng" dirty="0">
              <a:latin typeface="+mn-ea"/>
            </a:endParaRPr>
          </a:p>
        </p:txBody>
      </p:sp>
      <p:grpSp>
        <p:nvGrpSpPr>
          <p:cNvPr id="18" name="グループ化 17"/>
          <p:cNvGrpSpPr/>
          <p:nvPr/>
        </p:nvGrpSpPr>
        <p:grpSpPr>
          <a:xfrm>
            <a:off x="8344603" y="3283746"/>
            <a:ext cx="1188525" cy="864000"/>
            <a:chOff x="8151251" y="1209252"/>
            <a:chExt cx="1188525" cy="864000"/>
          </a:xfrm>
        </p:grpSpPr>
        <p:sp>
          <p:nvSpPr>
            <p:cNvPr id="19" name="角丸四角形 18"/>
            <p:cNvSpPr/>
            <p:nvPr/>
          </p:nvSpPr>
          <p:spPr>
            <a:xfrm>
              <a:off x="8151251" y="1209252"/>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79108"/>
              <a:ext cx="1060651" cy="720145"/>
              <a:chOff x="509841" y="2832501"/>
              <a:chExt cx="1112897" cy="770916"/>
            </a:xfrm>
          </p:grpSpPr>
          <p:sp>
            <p:nvSpPr>
              <p:cNvPr id="21" name="角丸四角形 20"/>
              <p:cNvSpPr/>
              <p:nvPr/>
            </p:nvSpPr>
            <p:spPr>
              <a:xfrm>
                <a:off x="509841" y="2832501"/>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5" name="スライド番号プレースホルダー 1">
            <a:extLst>
              <a:ext uri="{FF2B5EF4-FFF2-40B4-BE49-F238E27FC236}">
                <a16:creationId xmlns:a16="http://schemas.microsoft.com/office/drawing/2014/main" id="{9D4E4FA1-9078-45AE-8398-81CB5DF3C926}"/>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64</a:t>
            </a:fld>
            <a:endParaRPr kumimoji="1" lang="ja-JP" altLang="en-US"/>
          </a:p>
        </p:txBody>
      </p:sp>
    </p:spTree>
    <p:extLst>
      <p:ext uri="{BB962C8B-B14F-4D97-AF65-F5344CB8AC3E}">
        <p14:creationId xmlns:p14="http://schemas.microsoft.com/office/powerpoint/2010/main" val="17990597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6" y="468000"/>
          <a:ext cx="8646609" cy="611251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56959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外食や中食、給食施設における取組み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■大阪ヘルシー外食推進協議会と連携した取組み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ヘルシー外食コンテスト</a:t>
                      </a:r>
                      <a:r>
                        <a:rPr kumimoji="1" lang="en-US" altLang="ja-JP" sz="1100" b="1" u="none" dirty="0">
                          <a:solidFill>
                            <a:schemeClr val="tx1"/>
                          </a:solidFill>
                          <a:latin typeface="+mn-ea"/>
                          <a:ea typeface="+mn-ea"/>
                        </a:rPr>
                        <a:t>2023</a:t>
                      </a:r>
                      <a:r>
                        <a:rPr kumimoji="1" lang="ja-JP" altLang="en-US" sz="1100" b="1" u="none" dirty="0">
                          <a:solidFill>
                            <a:schemeClr val="tx1"/>
                          </a:solidFill>
                          <a:latin typeface="+mn-ea"/>
                          <a:ea typeface="+mn-ea"/>
                        </a:rPr>
                        <a:t>の実施</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募集期間　</a:t>
                      </a:r>
                      <a:r>
                        <a:rPr kumimoji="1" lang="en-US" altLang="ja-JP" sz="1100" b="1" u="none" dirty="0">
                          <a:solidFill>
                            <a:schemeClr val="tx1"/>
                          </a:solidFill>
                          <a:latin typeface="+mn-ea"/>
                          <a:ea typeface="+mn-ea"/>
                        </a:rPr>
                        <a:t>R4.8.17-10.4</a:t>
                      </a:r>
                      <a:r>
                        <a:rPr kumimoji="1" lang="ja-JP" altLang="en-US" sz="1100" b="1" u="none" dirty="0">
                          <a:solidFill>
                            <a:schemeClr val="tx1"/>
                          </a:solidFill>
                          <a:latin typeface="+mn-ea"/>
                          <a:ea typeface="+mn-ea"/>
                        </a:rPr>
                        <a:t>、応募数</a:t>
                      </a:r>
                      <a:r>
                        <a:rPr kumimoji="1" lang="en-US" altLang="ja-JP" sz="1100" b="1" u="none" dirty="0">
                          <a:solidFill>
                            <a:schemeClr val="tx1"/>
                          </a:solidFill>
                          <a:latin typeface="+mn-ea"/>
                          <a:ea typeface="+mn-ea"/>
                        </a:rPr>
                        <a:t>29</a:t>
                      </a:r>
                      <a:r>
                        <a:rPr kumimoji="1" lang="ja-JP" altLang="en-US" sz="1100" b="1" u="none" dirty="0">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審査状況　ウェブによる人気投票（</a:t>
                      </a:r>
                      <a:r>
                        <a:rPr kumimoji="1" lang="en-US" altLang="ja-JP" sz="1100" b="1" u="none" dirty="0">
                          <a:solidFill>
                            <a:schemeClr val="tx1"/>
                          </a:solidFill>
                          <a:latin typeface="+mn-ea"/>
                          <a:ea typeface="+mn-ea"/>
                        </a:rPr>
                        <a:t>R5.11.1-12.2 1,545</a:t>
                      </a:r>
                      <a:r>
                        <a:rPr kumimoji="1" lang="ja-JP" altLang="en-US" sz="1100" b="1" u="none" dirty="0">
                          <a:solidFill>
                            <a:schemeClr val="tx1"/>
                          </a:solidFill>
                          <a:latin typeface="+mn-ea"/>
                          <a:ea typeface="+mn-ea"/>
                        </a:rPr>
                        <a:t>名の投票）</a:t>
                      </a:r>
                      <a:r>
                        <a:rPr kumimoji="1" lang="ja-JP" altLang="en-US" sz="1100" b="1" u="none" baseline="0" dirty="0">
                          <a:solidFill>
                            <a:schemeClr val="tx1"/>
                          </a:solidFill>
                          <a:latin typeface="+mn-ea"/>
                          <a:ea typeface="+mn-ea"/>
                        </a:rPr>
                        <a:t>及び協議会関係者による書類審査</a:t>
                      </a:r>
                      <a:r>
                        <a:rPr kumimoji="1" lang="ja-JP" altLang="en-US" sz="1100" b="1" u="none" dirty="0">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表彰式　   イベント「フードスタイル関西」の会場にて実施（</a:t>
                      </a:r>
                      <a:r>
                        <a:rPr kumimoji="1" lang="en-US" altLang="ja-JP" sz="1100" b="1" u="none" dirty="0">
                          <a:solidFill>
                            <a:schemeClr val="tx1"/>
                          </a:solidFill>
                          <a:latin typeface="+mn-ea"/>
                          <a:ea typeface="+mn-ea"/>
                        </a:rPr>
                        <a:t>R6.1.24</a:t>
                      </a:r>
                      <a:r>
                        <a:rPr kumimoji="1" lang="ja-JP" altLang="en-US" sz="1100" b="1" u="none" dirty="0">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■企業と連携した取組み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・ほっかほっか亭総本部、すかいらーくグループ</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：企業単位で「うちのお店も健康づくり応援団の店」に登録。新規店舗を追加承認</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・阪急百貨店：冷凍総菜を</a:t>
                      </a:r>
                      <a:r>
                        <a:rPr kumimoji="1" lang="en-US" altLang="ja-JP" sz="1100" b="1" u="none" dirty="0">
                          <a:solidFill>
                            <a:schemeClr val="tx1"/>
                          </a:solidFill>
                          <a:latin typeface="+mn-ea"/>
                          <a:ea typeface="+mn-ea"/>
                        </a:rPr>
                        <a:t>V.O.S.</a:t>
                      </a:r>
                      <a:r>
                        <a:rPr kumimoji="1" lang="ja-JP" altLang="en-US" sz="1100" b="1" u="none" dirty="0">
                          <a:solidFill>
                            <a:schemeClr val="tx1"/>
                          </a:solidFill>
                          <a:latin typeface="+mn-ea"/>
                          <a:ea typeface="+mn-ea"/>
                        </a:rPr>
                        <a:t>メニューに追加承認 </a:t>
                      </a:r>
                      <a:r>
                        <a:rPr kumimoji="1" lang="en-US" altLang="ja-JP" sz="1100" b="1" u="none" baseline="0" dirty="0">
                          <a:solidFill>
                            <a:schemeClr val="tx1"/>
                          </a:solidFill>
                          <a:latin typeface="+mn-ea"/>
                          <a:ea typeface="+mn-ea"/>
                        </a:rPr>
                        <a:t>7</a:t>
                      </a:r>
                      <a:r>
                        <a:rPr kumimoji="1" lang="ja-JP" altLang="en-US" sz="1100" b="1" u="none" dirty="0">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・江崎グリコ：「グリコ</a:t>
                      </a:r>
                      <a:r>
                        <a:rPr kumimoji="1" lang="en-US" altLang="ja-JP" sz="1100" b="1" u="none" dirty="0">
                          <a:solidFill>
                            <a:schemeClr val="tx1"/>
                          </a:solidFill>
                          <a:latin typeface="+mn-ea"/>
                          <a:ea typeface="+mn-ea"/>
                        </a:rPr>
                        <a:t>×V.O.S.</a:t>
                      </a:r>
                      <a:r>
                        <a:rPr kumimoji="1" lang="ja-JP" altLang="en-US" sz="1100" b="1" u="none" dirty="0">
                          <a:solidFill>
                            <a:schemeClr val="tx1"/>
                          </a:solidFill>
                          <a:latin typeface="+mn-ea"/>
                          <a:ea typeface="+mn-ea"/>
                        </a:rPr>
                        <a:t>コラボ定食」を府庁地下食堂で提供（</a:t>
                      </a:r>
                      <a:r>
                        <a:rPr kumimoji="1" lang="en-US" altLang="ja-JP" sz="1100" b="1" u="none" dirty="0">
                          <a:solidFill>
                            <a:schemeClr val="tx1"/>
                          </a:solidFill>
                          <a:latin typeface="+mn-ea"/>
                          <a:ea typeface="+mn-ea"/>
                        </a:rPr>
                        <a:t>R5.11.10-11.24</a:t>
                      </a:r>
                      <a:r>
                        <a:rPr kumimoji="1" lang="ja-JP" altLang="en-US" sz="1100" b="1" u="none" dirty="0">
                          <a:solidFill>
                            <a:schemeClr val="tx1"/>
                          </a:solidFill>
                          <a:latin typeface="+mn-ea"/>
                          <a:ea typeface="+mn-ea"/>
                        </a:rPr>
                        <a:t>）</a:t>
                      </a:r>
                      <a:endParaRPr kumimoji="1" lang="en-US" altLang="ja-JP" sz="1100" b="1" u="none"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■給食施設と連携した取組み</a:t>
                      </a:r>
                    </a:p>
                    <a:p>
                      <a:pPr marL="174625" indent="-174625"/>
                      <a:r>
                        <a:rPr kumimoji="1" lang="ja-JP" altLang="en-US" sz="1100" b="1" dirty="0">
                          <a:solidFill>
                            <a:schemeClr val="tx1"/>
                          </a:solidFill>
                          <a:latin typeface="游ゴシック" panose="020B0400000000000000" pitchFamily="50" charset="-128"/>
                          <a:ea typeface="+mn-ea"/>
                        </a:rPr>
                        <a:t>　大学と連携し、学生食堂メニューを</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に承認　</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大阪大学</a:t>
                      </a:r>
                      <a:r>
                        <a:rPr kumimoji="1" lang="en-US" altLang="ja-JP" sz="1100" b="1" dirty="0">
                          <a:solidFill>
                            <a:schemeClr val="tx1"/>
                          </a:solidFill>
                          <a:latin typeface="游ゴシック" panose="020B0400000000000000" pitchFamily="50" charset="-128"/>
                          <a:ea typeface="+mn-ea"/>
                        </a:rPr>
                        <a:t>24</a:t>
                      </a:r>
                      <a:r>
                        <a:rPr kumimoji="1" lang="ja-JP" altLang="en-US" sz="1100" b="1" dirty="0">
                          <a:solidFill>
                            <a:schemeClr val="tx1"/>
                          </a:solidFill>
                          <a:latin typeface="游ゴシック" panose="020B0400000000000000" pitchFamily="50" charset="-128"/>
                          <a:ea typeface="+mn-ea"/>
                        </a:rPr>
                        <a:t>メニュー・梅花女子大学</a:t>
                      </a:r>
                      <a:r>
                        <a:rPr kumimoji="1" lang="en-US" altLang="ja-JP" sz="1100" b="1" dirty="0">
                          <a:solidFill>
                            <a:schemeClr val="tx1"/>
                          </a:solidFill>
                          <a:latin typeface="游ゴシック" panose="020B0400000000000000" pitchFamily="50" charset="-128"/>
                          <a:ea typeface="+mn-ea"/>
                        </a:rPr>
                        <a:t>6</a:t>
                      </a:r>
                      <a:r>
                        <a:rPr kumimoji="1" lang="ja-JP" altLang="en-US" sz="1100" b="1" dirty="0">
                          <a:solidFill>
                            <a:schemeClr val="tx1"/>
                          </a:solidFill>
                          <a:latin typeface="游ゴシック" panose="020B0400000000000000" pitchFamily="50" charset="-128"/>
                          <a:ea typeface="+mn-ea"/>
                        </a:rPr>
                        <a:t>メニュー・大阪工業大学</a:t>
                      </a:r>
                      <a:r>
                        <a:rPr kumimoji="1" lang="en-US" altLang="ja-JP" sz="1100" b="1" dirty="0">
                          <a:solidFill>
                            <a:schemeClr val="tx1"/>
                          </a:solidFill>
                          <a:latin typeface="游ゴシック" panose="020B0400000000000000" pitchFamily="50" charset="-128"/>
                          <a:ea typeface="+mn-ea"/>
                        </a:rPr>
                        <a:t>1</a:t>
                      </a:r>
                      <a:r>
                        <a:rPr kumimoji="1" lang="ja-JP" altLang="en-US" sz="1100" b="1" dirty="0">
                          <a:solidFill>
                            <a:schemeClr val="tx1"/>
                          </a:solidFill>
                          <a:latin typeface="游ゴシック" panose="020B0400000000000000" pitchFamily="50" charset="-128"/>
                          <a:ea typeface="+mn-ea"/>
                        </a:rPr>
                        <a:t>メニュー・立命館大学</a:t>
                      </a:r>
                      <a:r>
                        <a:rPr kumimoji="1" lang="en-US" altLang="ja-JP" sz="1100" b="1" dirty="0">
                          <a:solidFill>
                            <a:schemeClr val="tx1"/>
                          </a:solidFill>
                          <a:latin typeface="游ゴシック" panose="020B0400000000000000" pitchFamily="50" charset="-128"/>
                          <a:ea typeface="+mn-ea"/>
                        </a:rPr>
                        <a:t>2</a:t>
                      </a:r>
                      <a:r>
                        <a:rPr kumimoji="1" lang="ja-JP" altLang="en-US" sz="1100" b="1" dirty="0">
                          <a:solidFill>
                            <a:schemeClr val="tx1"/>
                          </a:solidFill>
                          <a:latin typeface="游ゴシック" panose="020B0400000000000000" pitchFamily="50" charset="-128"/>
                          <a:ea typeface="+mn-ea"/>
                        </a:rPr>
                        <a:t>メニュー</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■地域に根差した</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の普及啓発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「食べて元気に！</a:t>
                      </a:r>
                      <a:r>
                        <a:rPr kumimoji="1" lang="en-US" altLang="ja-JP" sz="1100" b="1" dirty="0">
                          <a:solidFill>
                            <a:schemeClr val="tx1"/>
                          </a:solidFill>
                          <a:latin typeface="游ゴシック" panose="020B0400000000000000" pitchFamily="50" charset="-128"/>
                          <a:ea typeface="+mn-ea"/>
                        </a:rPr>
                        <a:t>V</a:t>
                      </a:r>
                      <a:r>
                        <a:rPr kumimoji="1" lang="en-US" altLang="ja-JP" sz="1100" b="1" dirty="0">
                          <a:solidFill>
                            <a:srgbClr val="FF0000"/>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O.S.&amp;</a:t>
                      </a:r>
                      <a:r>
                        <a:rPr kumimoji="1" lang="ja-JP" altLang="en-US" sz="1100" b="1" dirty="0">
                          <a:solidFill>
                            <a:schemeClr val="tx1"/>
                          </a:solidFill>
                          <a:latin typeface="游ゴシック" panose="020B0400000000000000" pitchFamily="50" charset="-128"/>
                          <a:ea typeface="+mn-ea"/>
                        </a:rPr>
                        <a:t>野菜たっぷりキャンペーン」の実施 </a:t>
                      </a:r>
                      <a:r>
                        <a:rPr kumimoji="1" lang="en-US" altLang="ja-JP" sz="1100" b="1" dirty="0">
                          <a:solidFill>
                            <a:schemeClr val="tx1"/>
                          </a:solidFill>
                          <a:latin typeface="游ゴシック" panose="020B0400000000000000" pitchFamily="50" charset="-128"/>
                          <a:ea typeface="+mn-ea"/>
                        </a:rPr>
                        <a:t>3</a:t>
                      </a:r>
                      <a:r>
                        <a:rPr kumimoji="1" lang="ja-JP" altLang="en-US" sz="1100" b="1" dirty="0">
                          <a:solidFill>
                            <a:schemeClr val="tx1"/>
                          </a:solidFill>
                          <a:latin typeface="游ゴシック" panose="020B0400000000000000" pitchFamily="50" charset="-128"/>
                          <a:ea typeface="+mn-ea"/>
                        </a:rPr>
                        <a:t>保健所</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■特定給食講演会の開催</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方法　大阪府公式</a:t>
                      </a:r>
                      <a:r>
                        <a:rPr kumimoji="1" lang="en-US" altLang="ja-JP" sz="1100" b="1" dirty="0">
                          <a:solidFill>
                            <a:schemeClr val="tx1"/>
                          </a:solidFill>
                          <a:latin typeface="游ゴシック" panose="020B0400000000000000" pitchFamily="50" charset="-128"/>
                          <a:ea typeface="+mn-ea"/>
                        </a:rPr>
                        <a:t>YouTube</a:t>
                      </a:r>
                      <a:r>
                        <a:rPr kumimoji="1" lang="ja-JP" altLang="en-US" sz="1100" b="1" dirty="0">
                          <a:solidFill>
                            <a:schemeClr val="tx1"/>
                          </a:solidFill>
                          <a:latin typeface="游ゴシック" panose="020B0400000000000000" pitchFamily="50" charset="-128"/>
                          <a:ea typeface="+mn-ea"/>
                        </a:rPr>
                        <a:t>チャンネルでの限定公開（</a:t>
                      </a:r>
                      <a:r>
                        <a:rPr kumimoji="1" lang="en-US" altLang="ja-JP" sz="1100" b="1" dirty="0">
                          <a:solidFill>
                            <a:schemeClr val="tx1"/>
                          </a:solidFill>
                          <a:latin typeface="游ゴシック" panose="020B0400000000000000" pitchFamily="50" charset="-128"/>
                          <a:ea typeface="+mn-ea"/>
                        </a:rPr>
                        <a:t>R6.2.29-3.29</a:t>
                      </a:r>
                      <a:r>
                        <a:rPr kumimoji="1" lang="ja-JP" altLang="en-US" sz="1100" b="1" dirty="0">
                          <a:solidFill>
                            <a:schemeClr val="tx1"/>
                          </a:solidFill>
                          <a:latin typeface="游ゴシック" panose="020B0400000000000000" pitchFamily="50" charset="-128"/>
                          <a:ea typeface="+mn-ea"/>
                        </a:rPr>
                        <a:t>）</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内容　講演「日本人の栄養・食生活の課題～国民健康・栄養調査からわかってきたこと～」、情報提供</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en-US" altLang="ja-JP" sz="1200" b="1" u="sng" dirty="0">
                          <a:solidFill>
                            <a:schemeClr val="tx1"/>
                          </a:solidFill>
                          <a:latin typeface="游ゴシック" panose="020B0400000000000000" pitchFamily="50" charset="-128"/>
                          <a:ea typeface="+mn-ea"/>
                        </a:rPr>
                        <a:t>SNS</a:t>
                      </a:r>
                      <a:r>
                        <a:rPr kumimoji="1" lang="ja-JP" altLang="en-US" sz="1200" b="1" u="sng" dirty="0">
                          <a:solidFill>
                            <a:schemeClr val="tx1"/>
                          </a:solidFill>
                          <a:latin typeface="游ゴシック" panose="020B0400000000000000" pitchFamily="50" charset="-128"/>
                          <a:ea typeface="+mn-ea"/>
                        </a:rPr>
                        <a:t>等を活用した情報発信</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dirty="0">
                          <a:solidFill>
                            <a:schemeClr val="tx1"/>
                          </a:solidFill>
                          <a:latin typeface="游ゴシック" panose="020B0400000000000000" pitchFamily="50" charset="-128"/>
                          <a:ea typeface="+mn-ea"/>
                        </a:rPr>
                        <a:t>■若い世代に向けた食に関する情報発信</a:t>
                      </a:r>
                    </a:p>
                    <a:p>
                      <a:pPr marL="174625" indent="-174625"/>
                      <a:r>
                        <a:rPr kumimoji="1" lang="ja-JP" altLang="en-US" sz="1100" b="1" dirty="0">
                          <a:solidFill>
                            <a:schemeClr val="tx1"/>
                          </a:solidFill>
                          <a:latin typeface="游ゴシック" panose="020B0400000000000000" pitchFamily="50" charset="-128"/>
                          <a:ea typeface="+mn-ea"/>
                        </a:rPr>
                        <a:t>　健活１０</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17</a:t>
                      </a:r>
                      <a:r>
                        <a:rPr kumimoji="1" lang="ja-JP" altLang="en-US" sz="1100" b="1" dirty="0">
                          <a:solidFill>
                            <a:schemeClr val="tx1"/>
                          </a:solidFill>
                          <a:latin typeface="游ゴシック" panose="020B0400000000000000" pitchFamily="50" charset="-128"/>
                          <a:ea typeface="+mn-ea"/>
                        </a:rPr>
                        <a:t>回・おおさか食育通信</a:t>
                      </a:r>
                      <a:r>
                        <a:rPr kumimoji="1" lang="en-US" altLang="ja-JP" sz="1100" b="1" dirty="0">
                          <a:solidFill>
                            <a:schemeClr val="tx1"/>
                          </a:solidFill>
                          <a:latin typeface="游ゴシック" panose="020B0400000000000000" pitchFamily="50" charset="-128"/>
                          <a:ea typeface="+mn-ea"/>
                        </a:rPr>
                        <a:t>Facebook 48</a:t>
                      </a:r>
                      <a:r>
                        <a:rPr kumimoji="1" lang="ja-JP" altLang="en-US" sz="1100" b="1" dirty="0">
                          <a:solidFill>
                            <a:schemeClr val="tx1"/>
                          </a:solidFill>
                          <a:latin typeface="游ゴシック" panose="020B0400000000000000" pitchFamily="50" charset="-128"/>
                          <a:ea typeface="+mn-ea"/>
                        </a:rPr>
                        <a:t>回・大阪府公式</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5</a:t>
                      </a:r>
                      <a:r>
                        <a:rPr kumimoji="1" lang="ja-JP" altLang="en-US" sz="1100" b="1" dirty="0">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の実践を促す情報発信</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府ホームページにおいて</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が食べられるお店や、政令中核市が承認するヘルシーなお店の情報を掲載</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a:solidFill>
                            <a:schemeClr val="tx1"/>
                          </a:solidFill>
                          <a:latin typeface="游ゴシック" panose="020B0400000000000000" pitchFamily="50" charset="-128"/>
                          <a:ea typeface="+mn-ea"/>
                        </a:rPr>
                        <a:t>》</a:t>
                      </a:r>
                      <a:r>
                        <a:rPr kumimoji="1" lang="ja-JP" altLang="en-US" sz="1200" b="1" dirty="0">
                          <a:solidFill>
                            <a:schemeClr val="tx1"/>
                          </a:solidFill>
                          <a:latin typeface="游ゴシック" panose="020B0400000000000000" pitchFamily="50" charset="-128"/>
                          <a:ea typeface="+mn-ea"/>
                        </a:rPr>
                        <a:t>　</a:t>
                      </a:r>
                      <a:endParaRPr kumimoji="1" lang="en-US" altLang="ja-JP" sz="12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■大阪府消費者フェア</a:t>
                      </a:r>
                      <a:r>
                        <a:rPr kumimoji="1" lang="en-US" altLang="ja-JP" sz="1100" b="1" dirty="0">
                          <a:solidFill>
                            <a:schemeClr val="tx1"/>
                          </a:solidFill>
                          <a:latin typeface="游ゴシック" panose="020B0400000000000000" pitchFamily="50" charset="-128"/>
                          <a:ea typeface="+mn-ea"/>
                        </a:rPr>
                        <a:t>2023</a:t>
                      </a:r>
                      <a:r>
                        <a:rPr kumimoji="1" lang="ja-JP" altLang="en-US" sz="1100" b="1" dirty="0">
                          <a:solidFill>
                            <a:schemeClr val="tx1"/>
                          </a:solidFill>
                          <a:latin typeface="游ゴシック" panose="020B0400000000000000" pitchFamily="50" charset="-128"/>
                          <a:ea typeface="+mn-ea"/>
                        </a:rPr>
                        <a:t>での啓発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baseline="0" dirty="0">
                          <a:solidFill>
                            <a:schemeClr val="tx1"/>
                          </a:solidFill>
                          <a:latin typeface="游ゴシック" panose="020B0400000000000000" pitchFamily="50" charset="-128"/>
                          <a:ea typeface="+mn-ea"/>
                        </a:rPr>
                        <a:t>　</a:t>
                      </a:r>
                      <a:r>
                        <a:rPr kumimoji="1" lang="ja-JP" altLang="en-US" sz="1100" b="1" dirty="0">
                          <a:solidFill>
                            <a:schemeClr val="tx1"/>
                          </a:solidFill>
                          <a:latin typeface="游ゴシック" panose="020B0400000000000000" pitchFamily="50" charset="-128"/>
                          <a:ea typeface="+mn-ea"/>
                        </a:rPr>
                        <a:t>動画にて食品表示の活用を啓発　</a:t>
                      </a:r>
                      <a:r>
                        <a:rPr kumimoji="1" lang="en-US" altLang="ja-JP" sz="1100" b="1" dirty="0">
                          <a:solidFill>
                            <a:schemeClr val="tx1"/>
                          </a:solidFill>
                          <a:latin typeface="游ゴシック" panose="020B0400000000000000" pitchFamily="50" charset="-128"/>
                          <a:ea typeface="+mn-ea"/>
                        </a:rPr>
                        <a:t>R5.10.13-11.6</a:t>
                      </a:r>
                      <a:r>
                        <a:rPr kumimoji="1" lang="ja-JP" altLang="en-US" sz="1100" b="1" dirty="0">
                          <a:solidFill>
                            <a:schemeClr val="tx1"/>
                          </a:solidFill>
                          <a:latin typeface="游ゴシック" panose="020B0400000000000000" pitchFamily="50" charset="-128"/>
                          <a:ea typeface="+mn-ea"/>
                        </a:rPr>
                        <a:t>　府民</a:t>
                      </a:r>
                      <a:r>
                        <a:rPr kumimoji="1" lang="en-US" altLang="ja-JP" sz="1100" b="1" dirty="0">
                          <a:solidFill>
                            <a:schemeClr val="tx1"/>
                          </a:solidFill>
                          <a:latin typeface="游ゴシック" panose="020B0400000000000000" pitchFamily="50" charset="-128"/>
                          <a:ea typeface="+mn-ea"/>
                        </a:rPr>
                        <a:t>2,116</a:t>
                      </a:r>
                      <a:r>
                        <a:rPr kumimoji="1" lang="ja-JP" altLang="en-US" sz="1100" b="1" dirty="0">
                          <a:solidFill>
                            <a:schemeClr val="tx1"/>
                          </a:solidFill>
                          <a:latin typeface="游ゴシック" panose="020B0400000000000000" pitchFamily="50" charset="-128"/>
                          <a:ea typeface="+mn-ea"/>
                        </a:rPr>
                        <a:t>名参加（</a:t>
                      </a:r>
                      <a:r>
                        <a:rPr kumimoji="1" lang="en-US" altLang="ja-JP" sz="1100" b="1" dirty="0">
                          <a:solidFill>
                            <a:schemeClr val="tx1"/>
                          </a:solidFill>
                          <a:latin typeface="游ゴシック" panose="020B0400000000000000" pitchFamily="50" charset="-128"/>
                          <a:ea typeface="+mn-ea"/>
                        </a:rPr>
                        <a:t>web</a:t>
                      </a:r>
                      <a:r>
                        <a:rPr kumimoji="1" lang="ja-JP" altLang="en-US" sz="1100" b="1" dirty="0">
                          <a:solidFill>
                            <a:schemeClr val="tx1"/>
                          </a:solidFill>
                          <a:latin typeface="游ゴシック" panose="020B0400000000000000" pitchFamily="50" charset="-128"/>
                          <a:ea typeface="+mn-ea"/>
                        </a:rPr>
                        <a:t>配信閲覧者数）</a:t>
                      </a:r>
                      <a:endParaRPr kumimoji="1" lang="en-US" altLang="ja-JP" sz="1100" b="1"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83886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■「うちのお店も健康づくり応援団の店」及び</a:t>
                      </a:r>
                      <a:r>
                        <a:rPr kumimoji="1" lang="en-US" altLang="ja-JP" sz="1100" b="1" dirty="0">
                          <a:solidFill>
                            <a:schemeClr val="tx1"/>
                          </a:solidFill>
                          <a:latin typeface="+mn-ea"/>
                          <a:ea typeface="+mn-ea"/>
                        </a:rPr>
                        <a:t>V.O.S.</a:t>
                      </a:r>
                      <a:r>
                        <a:rPr kumimoji="1" lang="ja-JP" altLang="en-US" sz="1100" b="1" dirty="0" err="1">
                          <a:solidFill>
                            <a:schemeClr val="tx1"/>
                          </a:solidFill>
                          <a:latin typeface="+mn-ea"/>
                          <a:ea typeface="+mn-ea"/>
                        </a:rPr>
                        <a:t>の拡</a:t>
                      </a:r>
                      <a:r>
                        <a:rPr kumimoji="1" lang="ja-JP" altLang="en-US" sz="1100" b="1" dirty="0">
                          <a:solidFill>
                            <a:schemeClr val="tx1"/>
                          </a:solidFill>
                          <a:latin typeface="+mn-ea"/>
                          <a:ea typeface="+mn-ea"/>
                        </a:rPr>
                        <a:t>大及び認知度向上</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■波及効果の高い飲食店等と連携した事業推進</a:t>
                      </a:r>
                    </a:p>
                    <a:p>
                      <a:pPr marL="174625" indent="-174625"/>
                      <a:r>
                        <a:rPr kumimoji="1" lang="ja-JP" altLang="en-US" sz="1100" b="1" u="none" dirty="0">
                          <a:solidFill>
                            <a:schemeClr val="tx1"/>
                          </a:solidFill>
                          <a:latin typeface="+mn-ea"/>
                          <a:ea typeface="+mn-ea"/>
                        </a:rPr>
                        <a:t>■啓発媒体を活用した協力店舗（施設）の獲得と店頭（施設）での府民啓発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a:t>
                      </a:r>
                      <a:r>
                        <a:rPr kumimoji="1" lang="ja-JP" altLang="en-US" sz="1100" b="1" dirty="0">
                          <a:solidFill>
                            <a:schemeClr val="tx1"/>
                          </a:solidFill>
                          <a:latin typeface="+mn-ea"/>
                          <a:ea typeface="+mn-ea"/>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40000" y="156572"/>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③食品関連事業者等との連携による健康的な食生活の実践を促す取組み　</a:t>
            </a:r>
            <a:r>
              <a:rPr kumimoji="1" lang="en-US" altLang="ja-JP" sz="1600" b="1" dirty="0">
                <a:latin typeface="+mn-ea"/>
              </a:rPr>
              <a:t>P32</a:t>
            </a:r>
          </a:p>
        </p:txBody>
      </p:sp>
      <p:grpSp>
        <p:nvGrpSpPr>
          <p:cNvPr id="7" name="グループ化 6"/>
          <p:cNvGrpSpPr/>
          <p:nvPr/>
        </p:nvGrpSpPr>
        <p:grpSpPr>
          <a:xfrm>
            <a:off x="8346297" y="17115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 name="テキスト ボックス 3"/>
          <p:cNvSpPr txBox="1"/>
          <p:nvPr/>
        </p:nvSpPr>
        <p:spPr>
          <a:xfrm>
            <a:off x="6363623" y="530585"/>
            <a:ext cx="1866899" cy="577081"/>
          </a:xfrm>
          <a:prstGeom prst="rect">
            <a:avLst/>
          </a:prstGeom>
          <a:noFill/>
          <a:ln>
            <a:solidFill>
              <a:schemeClr val="tx1"/>
            </a:solidFill>
          </a:ln>
        </p:spPr>
        <p:txBody>
          <a:bodyPr wrap="square" rtlCol="0">
            <a:spAutoFit/>
          </a:bodyPr>
          <a:lstStyle/>
          <a:p>
            <a:r>
              <a:rPr kumimoji="1" lang="en-US" altLang="ja-JP" sz="1050" b="1" dirty="0">
                <a:latin typeface="+mn-ea"/>
              </a:rPr>
              <a:t>R5 V.O.S.</a:t>
            </a:r>
            <a:r>
              <a:rPr kumimoji="1" lang="ja-JP" altLang="en-US" sz="1050" b="1" dirty="0">
                <a:latin typeface="+mn-ea"/>
              </a:rPr>
              <a:t>新規承認数 </a:t>
            </a:r>
            <a:r>
              <a:rPr kumimoji="1" lang="en-US" altLang="ja-JP" sz="1050" b="1" dirty="0">
                <a:latin typeface="+mn-ea"/>
              </a:rPr>
              <a:t>536</a:t>
            </a:r>
            <a:endParaRPr kumimoji="1" lang="en-US" altLang="ja-JP" sz="1050" b="1" dirty="0">
              <a:highlight>
                <a:srgbClr val="FFFF00"/>
              </a:highlight>
              <a:latin typeface="+mn-ea"/>
            </a:endParaRPr>
          </a:p>
          <a:p>
            <a:r>
              <a:rPr kumimoji="1" lang="ja-JP" altLang="en-US" sz="1050" b="1" dirty="0">
                <a:latin typeface="+mn-ea"/>
              </a:rPr>
              <a:t>・</a:t>
            </a:r>
            <a:r>
              <a:rPr kumimoji="1" lang="en-US" altLang="ja-JP" sz="1050" b="1" dirty="0">
                <a:latin typeface="+mn-ea"/>
              </a:rPr>
              <a:t>V.O.S.</a:t>
            </a:r>
            <a:r>
              <a:rPr kumimoji="1" lang="ja-JP" altLang="en-US" sz="1050" b="1" dirty="0">
                <a:latin typeface="+mn-ea"/>
              </a:rPr>
              <a:t>メニュー </a:t>
            </a:r>
            <a:r>
              <a:rPr kumimoji="1" lang="en-US" altLang="ja-JP" sz="1050" b="1" dirty="0">
                <a:latin typeface="+mn-ea"/>
              </a:rPr>
              <a:t>106</a:t>
            </a:r>
            <a:endParaRPr kumimoji="1" lang="en-US" altLang="ja-JP" sz="1050" b="1" dirty="0">
              <a:highlight>
                <a:srgbClr val="FFFF00"/>
              </a:highlight>
              <a:latin typeface="+mn-ea"/>
            </a:endParaRPr>
          </a:p>
          <a:p>
            <a:r>
              <a:rPr kumimoji="1" lang="ja-JP" altLang="en-US" sz="1050" b="1" dirty="0">
                <a:latin typeface="+mn-ea"/>
              </a:rPr>
              <a:t>・プレ</a:t>
            </a:r>
            <a:r>
              <a:rPr kumimoji="1" lang="en-US" altLang="ja-JP" sz="1050" b="1" dirty="0">
                <a:latin typeface="+mn-ea"/>
              </a:rPr>
              <a:t>V.O.S.</a:t>
            </a:r>
            <a:r>
              <a:rPr kumimoji="1" lang="ja-JP" altLang="en-US" sz="1050" b="1" dirty="0">
                <a:latin typeface="+mn-ea"/>
              </a:rPr>
              <a:t>　　 </a:t>
            </a:r>
            <a:r>
              <a:rPr kumimoji="1" lang="en-US" altLang="ja-JP" sz="1050" b="1" dirty="0">
                <a:latin typeface="+mn-ea"/>
              </a:rPr>
              <a:t>430</a:t>
            </a:r>
            <a:endParaRPr kumimoji="1" lang="ja-JP" altLang="en-US" b="1" dirty="0">
              <a:highlight>
                <a:srgbClr val="FFFF00"/>
              </a:highlight>
              <a:latin typeface="+mn-ea"/>
            </a:endParaRPr>
          </a:p>
        </p:txBody>
      </p:sp>
      <p:sp>
        <p:nvSpPr>
          <p:cNvPr id="17" name="スライド番号プレースホルダー 1">
            <a:extLst>
              <a:ext uri="{FF2B5EF4-FFF2-40B4-BE49-F238E27FC236}">
                <a16:creationId xmlns:a16="http://schemas.microsoft.com/office/drawing/2014/main" id="{3FB674B4-72E5-4B8F-86CD-8E643370A4F8}"/>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65</a:t>
            </a:fld>
            <a:endParaRPr kumimoji="1" lang="ja-JP" altLang="en-US"/>
          </a:p>
        </p:txBody>
      </p:sp>
    </p:spTree>
    <p:extLst>
      <p:ext uri="{BB962C8B-B14F-4D97-AF65-F5344CB8AC3E}">
        <p14:creationId xmlns:p14="http://schemas.microsoft.com/office/powerpoint/2010/main" val="28572889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5" y="468000"/>
          <a:ext cx="8646609" cy="612000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506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保育所･認定こども園・幼稚園における取組み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■児童福祉施設研修会（食事提供関係）の開催</a:t>
                      </a:r>
                    </a:p>
                    <a:p>
                      <a:pPr marL="174625" indent="-174625"/>
                      <a:r>
                        <a:rPr kumimoji="1" lang="ja-JP" altLang="en-US" sz="1100" b="1" u="none" dirty="0">
                          <a:solidFill>
                            <a:schemeClr val="tx1"/>
                          </a:solidFill>
                          <a:latin typeface="游ゴシック" panose="020B0400000000000000" pitchFamily="50" charset="-128"/>
                          <a:ea typeface="+mn-ea"/>
                        </a:rPr>
                        <a:t>・食育に関する講演：大阪府公式</a:t>
                      </a:r>
                      <a:r>
                        <a:rPr kumimoji="1" lang="en-US" altLang="ja-JP" sz="1100" b="1" u="none" dirty="0">
                          <a:solidFill>
                            <a:schemeClr val="tx1"/>
                          </a:solidFill>
                          <a:latin typeface="游ゴシック" panose="020B0400000000000000" pitchFamily="50" charset="-128"/>
                          <a:ea typeface="+mn-ea"/>
                        </a:rPr>
                        <a:t>YouTube</a:t>
                      </a:r>
                      <a:r>
                        <a:rPr kumimoji="1" lang="ja-JP" altLang="en-US" sz="1100" b="1" u="none" dirty="0">
                          <a:solidFill>
                            <a:schemeClr val="tx1"/>
                          </a:solidFill>
                          <a:latin typeface="游ゴシック" panose="020B0400000000000000" pitchFamily="50" charset="-128"/>
                          <a:ea typeface="+mn-ea"/>
                        </a:rPr>
                        <a:t>チャンネルによる動画配信 （</a:t>
                      </a:r>
                      <a:r>
                        <a:rPr kumimoji="1" lang="en-US" altLang="ja-JP" sz="1100" b="1" u="none" dirty="0">
                          <a:solidFill>
                            <a:schemeClr val="tx1"/>
                          </a:solidFill>
                          <a:latin typeface="游ゴシック" panose="020B0400000000000000" pitchFamily="50" charset="-128"/>
                          <a:ea typeface="+mn-ea"/>
                        </a:rPr>
                        <a:t>R6.2.4-R6.3.16</a:t>
                      </a:r>
                      <a:r>
                        <a:rPr kumimoji="1" lang="ja-JP" altLang="en-US" sz="11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・保健所と連携した施設関係者への食事提供研修 ５保健所</a:t>
                      </a:r>
                      <a:r>
                        <a:rPr kumimoji="1" lang="en-US" altLang="ja-JP" sz="1100" b="1" u="none" dirty="0">
                          <a:solidFill>
                            <a:schemeClr val="tx1"/>
                          </a:solidFill>
                          <a:latin typeface="游ゴシック" panose="020B0400000000000000" pitchFamily="50" charset="-128"/>
                          <a:ea typeface="+mn-ea"/>
                        </a:rPr>
                        <a:t>166</a:t>
                      </a:r>
                      <a:r>
                        <a:rPr kumimoji="1" lang="ja-JP" altLang="en-US" sz="1100" b="1" u="none" dirty="0">
                          <a:solidFill>
                            <a:schemeClr val="tx1"/>
                          </a:solidFill>
                          <a:latin typeface="游ゴシック" panose="020B0400000000000000" pitchFamily="50" charset="-128"/>
                          <a:ea typeface="+mn-ea"/>
                        </a:rPr>
                        <a:t>名</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小･中学校等における取組み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食育の普及啓発に向けた教職員対象研修の開催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大阪府栄養教諭連絡協議会、学校給食･食育研究協議会、学校給食に関する管理職研修会 等</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■大阪府立支援学校の食育公開研究授業の実施</a:t>
                      </a:r>
                    </a:p>
                    <a:p>
                      <a:pPr marL="174625" indent="-174625"/>
                      <a:r>
                        <a:rPr kumimoji="1" lang="ja-JP" altLang="en-US" sz="1100" b="1" u="none" dirty="0">
                          <a:solidFill>
                            <a:schemeClr val="tx1"/>
                          </a:solidFill>
                          <a:latin typeface="游ゴシック" panose="020B0400000000000000" pitchFamily="50" charset="-128"/>
                          <a:ea typeface="+mn-ea"/>
                        </a:rPr>
                        <a:t>■家庭と連携した食育の推進</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給食だよりや食育通信等で保護者や児童生徒へ啓発した好事例を紹介</a:t>
                      </a:r>
                      <a:endParaRPr kumimoji="1" lang="en-US" altLang="ja-JP" sz="1100" b="1" u="none" baseline="0"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高等学校等における取組み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保健所が高校と連携して作成した食育プログラムを府ホームページに掲載 </a:t>
                      </a:r>
                      <a:r>
                        <a:rPr kumimoji="1" lang="en-US" altLang="ja-JP" sz="1100" b="1" u="none" dirty="0">
                          <a:solidFill>
                            <a:schemeClr val="tx1"/>
                          </a:solidFill>
                          <a:latin typeface="游ゴシック" panose="020B0400000000000000" pitchFamily="50" charset="-128"/>
                          <a:ea typeface="+mn-ea"/>
                        </a:rPr>
                        <a:t>11</a:t>
                      </a:r>
                      <a:r>
                        <a:rPr kumimoji="1" lang="ja-JP" altLang="en-US" sz="1100" b="1" u="none" dirty="0">
                          <a:solidFill>
                            <a:schemeClr val="tx1"/>
                          </a:solidFill>
                          <a:latin typeface="游ゴシック" panose="020B0400000000000000" pitchFamily="50" charset="-128"/>
                          <a:ea typeface="+mn-ea"/>
                        </a:rPr>
                        <a:t>事例</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大学や職場等における取組み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游ゴシック" panose="020B0400000000000000" pitchFamily="50" charset="-128"/>
                        </a:rPr>
                        <a:t>■</a:t>
                      </a:r>
                      <a:r>
                        <a:rPr kumimoji="1" lang="ja-JP" altLang="en-US" sz="1100" b="1" u="none" dirty="0">
                          <a:solidFill>
                            <a:schemeClr val="tx1"/>
                          </a:solidFill>
                          <a:latin typeface="游ゴシック" panose="020B0400000000000000" pitchFamily="50" charset="-128"/>
                          <a:ea typeface="+mn-ea"/>
                        </a:rPr>
                        <a:t>近畿大学との連携による</a:t>
                      </a:r>
                      <a:r>
                        <a:rPr kumimoji="1" lang="en-US" altLang="ja-JP" sz="1100" b="1" u="none" dirty="0">
                          <a:solidFill>
                            <a:schemeClr val="tx1"/>
                          </a:solidFill>
                          <a:latin typeface="游ゴシック" panose="020B0400000000000000" pitchFamily="50" charset="-128"/>
                          <a:ea typeface="+mn-ea"/>
                        </a:rPr>
                        <a:t>V.O.S.PR</a:t>
                      </a:r>
                      <a:r>
                        <a:rPr kumimoji="1" lang="ja-JP" altLang="en-US" sz="1100" b="1" u="none" dirty="0">
                          <a:solidFill>
                            <a:schemeClr val="tx1"/>
                          </a:solidFill>
                          <a:latin typeface="游ゴシック" panose="020B0400000000000000" pitchFamily="50" charset="-128"/>
                          <a:ea typeface="+mn-ea"/>
                        </a:rPr>
                        <a:t>動画及び料理動画の作成</a:t>
                      </a:r>
                      <a:r>
                        <a:rPr kumimoji="1" lang="en-US" altLang="ja-JP" sz="1100" b="1" u="none" dirty="0">
                          <a:solidFill>
                            <a:schemeClr val="tx1"/>
                          </a:solidFill>
                          <a:latin typeface="游ゴシック" panose="020B0400000000000000" pitchFamily="50" charset="-128"/>
                          <a:ea typeface="+mn-ea"/>
                        </a:rPr>
                        <a:t> 3</a:t>
                      </a:r>
                      <a:r>
                        <a:rPr kumimoji="1" lang="ja-JP" altLang="en-US" sz="1100" b="1" u="none" dirty="0">
                          <a:solidFill>
                            <a:schemeClr val="tx1"/>
                          </a:solidFill>
                          <a:latin typeface="游ゴシック" panose="020B0400000000000000" pitchFamily="50" charset="-128"/>
                          <a:ea typeface="+mn-ea"/>
                        </a:rPr>
                        <a:t>メニュー</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管理栄養士養成施設と連携し、若い世代の食生活改善に向けた事業企画、啓発媒体作成 </a:t>
                      </a:r>
                      <a:r>
                        <a:rPr kumimoji="1" lang="en-US" altLang="ja-JP" sz="1100" b="1" u="none" dirty="0">
                          <a:solidFill>
                            <a:schemeClr val="tx1"/>
                          </a:solidFill>
                          <a:latin typeface="游ゴシック" panose="020B0400000000000000" pitchFamily="50" charset="-128"/>
                          <a:ea typeface="+mn-ea"/>
                        </a:rPr>
                        <a:t>9</a:t>
                      </a:r>
                      <a:r>
                        <a:rPr kumimoji="1" lang="ja-JP" altLang="en-US" sz="1100" b="1" u="none" dirty="0">
                          <a:solidFill>
                            <a:schemeClr val="tx1"/>
                          </a:solidFill>
                          <a:latin typeface="游ゴシック" panose="020B0400000000000000" pitchFamily="50" charset="-128"/>
                          <a:ea typeface="+mn-ea"/>
                        </a:rPr>
                        <a:t>保健所</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■食生活の取組みを含め、積極的に健康づくり活動を行う企業・団体を表彰する「健康づくりアワード」の実施</a:t>
                      </a:r>
                    </a:p>
                    <a:p>
                      <a:pPr marL="174625" indent="-174625"/>
                      <a:r>
                        <a:rPr kumimoji="1" lang="ja-JP" altLang="en-US" sz="1100" b="1" u="none" dirty="0">
                          <a:solidFill>
                            <a:schemeClr val="tx1"/>
                          </a:solidFill>
                          <a:latin typeface="游ゴシック" panose="020B0400000000000000" pitchFamily="50" charset="-128"/>
                          <a:ea typeface="+mn-ea"/>
                        </a:rPr>
                        <a:t>■商工会議所における集団健診の場を活用し、生活習慣病予防を啓発 </a:t>
                      </a:r>
                      <a:r>
                        <a:rPr kumimoji="1" lang="en-US" altLang="ja-JP" sz="1100" b="1" u="none" dirty="0">
                          <a:solidFill>
                            <a:schemeClr val="tx1"/>
                          </a:solidFill>
                          <a:latin typeface="游ゴシック" panose="020B0400000000000000" pitchFamily="50" charset="-128"/>
                          <a:ea typeface="+mn-ea"/>
                        </a:rPr>
                        <a:t>2</a:t>
                      </a:r>
                      <a:r>
                        <a:rPr kumimoji="1" lang="ja-JP" altLang="en-US" sz="1100" b="1" u="none" dirty="0">
                          <a:solidFill>
                            <a:schemeClr val="tx1"/>
                          </a:solidFill>
                          <a:latin typeface="游ゴシック" panose="020B0400000000000000" pitchFamily="50" charset="-128"/>
                          <a:ea typeface="+mn-ea"/>
                        </a:rPr>
                        <a:t>保健所</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none" dirty="0">
                          <a:solidFill>
                            <a:schemeClr val="tx1"/>
                          </a:solidFill>
                          <a:latin typeface="游ゴシック" panose="020B0400000000000000" pitchFamily="50" charset="-128"/>
                          <a:ea typeface="+mn-ea"/>
                        </a:rPr>
                        <a:t>高齢者の低栄養予防のための取組み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■高齢者の食支援を行う関係機関の育成を目的とした研修会の開催 </a:t>
                      </a:r>
                      <a:r>
                        <a:rPr kumimoji="1" lang="en-US" altLang="ja-JP" sz="1100" b="1" u="none" dirty="0">
                          <a:solidFill>
                            <a:schemeClr val="tx1"/>
                          </a:solidFill>
                          <a:latin typeface="游ゴシック" panose="020B0400000000000000" pitchFamily="50" charset="-128"/>
                          <a:ea typeface="+mn-ea"/>
                        </a:rPr>
                        <a:t>2</a:t>
                      </a:r>
                      <a:r>
                        <a:rPr kumimoji="1" lang="ja-JP" altLang="en-US" sz="1100" b="1" u="none" dirty="0">
                          <a:solidFill>
                            <a:schemeClr val="tx1"/>
                          </a:solidFill>
                          <a:latin typeface="游ゴシック" panose="020B0400000000000000" pitchFamily="50" charset="-128"/>
                          <a:ea typeface="+mn-ea"/>
                        </a:rPr>
                        <a:t>保健所</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■高齢者への食支援を目的とした配食事業者の実態把握、市町村及び関係機関との共有 </a:t>
                      </a:r>
                      <a:r>
                        <a:rPr kumimoji="1" lang="en-US" altLang="ja-JP" sz="1100" b="1" u="none" dirty="0">
                          <a:solidFill>
                            <a:schemeClr val="tx1"/>
                          </a:solidFill>
                          <a:latin typeface="游ゴシック" panose="020B0400000000000000" pitchFamily="50" charset="-128"/>
                          <a:ea typeface="+mn-ea"/>
                        </a:rPr>
                        <a:t>8</a:t>
                      </a:r>
                      <a:r>
                        <a:rPr kumimoji="1" lang="ja-JP" altLang="en-US" sz="1100" b="1" u="none" dirty="0">
                          <a:solidFill>
                            <a:schemeClr val="tx1"/>
                          </a:solidFill>
                          <a:latin typeface="游ゴシック" panose="020B0400000000000000" pitchFamily="50" charset="-128"/>
                          <a:ea typeface="+mn-ea"/>
                        </a:rPr>
                        <a:t>保健所</a:t>
                      </a:r>
                      <a:endParaRPr kumimoji="1" lang="ja-JP" altLang="en-US" sz="1050" b="1" u="none"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113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■動画配信による研修会の参加者意見の把握、評価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■より多くの学校で実施できる実践内容の収集と発信</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■高等学校における主体的かつ継続的な食育の推進</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■電子申請システムによるアンケートの回収率を上げる手法を検討</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■児童生徒等の健康課題の解決に向けた研修内容を精査し、質の向上をめざす</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■特定給食施設等指導を利用者の健康づくりにつなげ、大学生のヘルスリテラシー向上を目的に実施する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■健康キャンパス・プロジェクトや、健康づくりアワードの活用等により、職場等における食育の取組みを支援</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580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　</a:t>
                      </a:r>
                      <a:endParaRPr kumimoji="1" lang="en-US" altLang="ja-JP" sz="1100" b="1" dirty="0">
                        <a:solidFill>
                          <a:schemeClr val="tx1"/>
                        </a:solidFill>
                        <a:latin typeface="+mn-ea"/>
                        <a:ea typeface="+mn-ea"/>
                      </a:endParaRPr>
                    </a:p>
                    <a:p>
                      <a:r>
                        <a:rPr kumimoji="1" lang="ja-JP" altLang="en-US" sz="1100" b="1" strike="noStrike" dirty="0">
                          <a:solidFill>
                            <a:schemeClr val="tx1"/>
                          </a:solidFill>
                          <a:latin typeface="+mn-ea"/>
                          <a:ea typeface="+mn-ea"/>
                        </a:rPr>
                        <a:t>健活会議関連推進事業　</a:t>
                      </a:r>
                      <a:r>
                        <a:rPr kumimoji="1" lang="en-US" altLang="ja-JP" sz="1100" b="1" strike="noStrike" dirty="0">
                          <a:solidFill>
                            <a:schemeClr val="tx1"/>
                          </a:solidFill>
                          <a:latin typeface="+mn-ea"/>
                          <a:ea typeface="+mn-ea"/>
                        </a:rPr>
                        <a:t>4,200</a:t>
                      </a:r>
                      <a:r>
                        <a:rPr kumimoji="1" lang="ja-JP" altLang="en-US" sz="1100" b="1" strike="noStrike" dirty="0">
                          <a:solidFill>
                            <a:schemeClr val="tx1"/>
                          </a:solidFill>
                          <a:latin typeface="+mn-ea"/>
                          <a:ea typeface="+mn-ea"/>
                        </a:rPr>
                        <a:t>千円</a:t>
                      </a:r>
                      <a:endParaRPr kumimoji="1" lang="ja-JP" altLang="en-US"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46297" y="14265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0000" y="158400"/>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④ライフステージに応じた取組み　</a:t>
            </a:r>
            <a:r>
              <a:rPr kumimoji="1" lang="en-US" altLang="ja-JP" sz="1600" b="1" dirty="0">
                <a:latin typeface="游ゴシック" panose="020B0400000000000000" pitchFamily="50" charset="-128"/>
              </a:rPr>
              <a:t>P33</a:t>
            </a:r>
          </a:p>
        </p:txBody>
      </p:sp>
      <p:sp>
        <p:nvSpPr>
          <p:cNvPr id="14" name="スライド番号プレースホルダー 1">
            <a:extLst>
              <a:ext uri="{FF2B5EF4-FFF2-40B4-BE49-F238E27FC236}">
                <a16:creationId xmlns:a16="http://schemas.microsoft.com/office/drawing/2014/main" id="{59850544-7483-4C01-9A8D-1DDACF18079B}"/>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66</a:t>
            </a:fld>
            <a:endParaRPr kumimoji="1" lang="ja-JP" altLang="en-US"/>
          </a:p>
        </p:txBody>
      </p:sp>
    </p:spTree>
    <p:extLst>
      <p:ext uri="{BB962C8B-B14F-4D97-AF65-F5344CB8AC3E}">
        <p14:creationId xmlns:p14="http://schemas.microsoft.com/office/powerpoint/2010/main" val="19619447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40000" y="161728"/>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健康づくりの取組み　</a:t>
            </a:r>
            <a:r>
              <a:rPr kumimoji="1" lang="en-US" altLang="ja-JP" sz="1600" b="1" dirty="0">
                <a:latin typeface="+mn-ea"/>
              </a:rPr>
              <a:t>P34</a:t>
            </a:r>
            <a:endParaRPr kumimoji="1" lang="ja-JP" altLang="en-US" sz="1600" b="1" dirty="0">
              <a:latin typeface="+mn-ea"/>
            </a:endParaRPr>
          </a:p>
        </p:txBody>
      </p:sp>
      <p:graphicFrame>
        <p:nvGraphicFramePr>
          <p:cNvPr id="17" name="表 16"/>
          <p:cNvGraphicFramePr>
            <a:graphicFrameLocks noGrp="1"/>
          </p:cNvGraphicFramePr>
          <p:nvPr/>
        </p:nvGraphicFramePr>
        <p:xfrm>
          <a:off x="630000" y="468000"/>
          <a:ext cx="8640000" cy="593280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3324448">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■府ホームページや啓発資材等を活用した普及啓発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・府ホームページを通じた歯と口の健康に関する情報発信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・歯と口の健康づくり小読本の配布</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・公民連携の枠組みを活用した普及啓発（企業広報ツール・健康イベントでの連携）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・府健康アプリ「アスマイル」を活用した普及啓発（歯磨きや健診受診、健康づくりイベントへの参加等に対する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インセンティブ付与、健康コラムに歯と口の話題掲載）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■大阪府歯科口腔保健推進研修会の実施 「ライフコースアプローチにおける小児歯科の重要性」</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　</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■歯科医療サービス提供困難者への歯科保健医療推進事業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障がい者施設職員を対象に、作成した口腔スクリーニングツールを活用した研修会を６医療圏で実施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運動特別推進事業（</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地域で活動する保健医療関係者に向けた研修会を実施 </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医療圏</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■在宅療養者経口摂取支援チーム育成事業</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高次歯科医療機関及び、在宅ＮＳＴ等との連携を行いながら医療圏完結型の経口摂取支援体制を支える、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歯科医療人材の育成 </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口の機能の維持・向上を図るため、作成した動画教材とリーフレットを活用し、デイサービス施設職員向け</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研修を実施 </a:t>
                      </a:r>
                      <a:r>
                        <a:rPr kumimoji="1" lang="en-US" altLang="ja-JP" sz="1100" b="1" baseline="0" dirty="0">
                          <a:solidFill>
                            <a:schemeClr val="tx1"/>
                          </a:solidFill>
                          <a:latin typeface="+mn-ea"/>
                          <a:ea typeface="+mn-ea"/>
                        </a:rPr>
                        <a:t>20</a:t>
                      </a:r>
                      <a:r>
                        <a:rPr kumimoji="1" lang="ja-JP" altLang="en-US" sz="1100" b="1" baseline="0" dirty="0">
                          <a:solidFill>
                            <a:schemeClr val="tx1"/>
                          </a:solidFill>
                          <a:latin typeface="+mn-ea"/>
                          <a:ea typeface="+mn-ea"/>
                        </a:rPr>
                        <a:t>地域で研修実施</a:t>
                      </a:r>
                      <a:endParaRPr kumimoji="1" lang="en-US" altLang="ja-JP" sz="1100" b="1"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7555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■ホームページを閲覧するなど、自発的な動きをしない府民への　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■施設職員等に対する研修参加の働きかけ</a:t>
                      </a: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次年度の主な取組み</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■府健康アプリ「アスマイル」、府の広報媒体、公民連携の枠組みを活用し、幅広い世代の府民への啓発</a:t>
                      </a:r>
                    </a:p>
                    <a:p>
                      <a:pPr marL="174625" indent="-174625">
                        <a:lnSpc>
                          <a:spcPct val="100000"/>
                        </a:lnSpc>
                      </a:pPr>
                      <a:r>
                        <a:rPr kumimoji="1" lang="ja-JP" altLang="en-US" sz="1100" b="1" baseline="0" dirty="0">
                          <a:solidFill>
                            <a:schemeClr val="tx1"/>
                          </a:solidFill>
                          <a:latin typeface="+mn-ea"/>
                          <a:ea typeface="+mn-ea"/>
                        </a:rPr>
                        <a:t>■地域の多職種と連携して在宅療養者の経口摂取支援を行う歯科医師・歯科衛生士の育成</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■介護者に対する啓発・人材育成</a:t>
                      </a:r>
                    </a:p>
                    <a:p>
                      <a:pPr marL="174625" indent="-174625">
                        <a:lnSpc>
                          <a:spcPct val="100000"/>
                        </a:lnSpc>
                      </a:pPr>
                      <a:r>
                        <a:rPr kumimoji="1" lang="ja-JP" altLang="en-US" sz="1100" b="1" baseline="0" dirty="0">
                          <a:solidFill>
                            <a:schemeClr val="tx1"/>
                          </a:solidFill>
                          <a:latin typeface="+mn-ea"/>
                          <a:ea typeface="+mn-ea"/>
                        </a:rPr>
                        <a:t>■他職種と連携した歯科保健の取組みの推進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8328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最終予算案</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1,809</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大阪府歯科口腔保健計画推進事業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5,059</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2,505</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歯科医療サービス提供困難者への歯科保健医療推進事業   </a:t>
                      </a:r>
                      <a:r>
                        <a:rPr kumimoji="1" lang="en-US" altLang="ja-JP" sz="1100" b="1" baseline="0" dirty="0">
                          <a:solidFill>
                            <a:schemeClr val="tx1"/>
                          </a:solidFill>
                          <a:latin typeface="游ゴシック" panose="020B0400000000000000" pitchFamily="50" charset="-128"/>
                          <a:ea typeface="+mn-ea"/>
                        </a:rPr>
                        <a:t>2,137</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1" baseline="0" dirty="0">
                          <a:solidFill>
                            <a:schemeClr val="tx1"/>
                          </a:solidFill>
                          <a:latin typeface="游ゴシック" panose="020B0400000000000000" pitchFamily="50" charset="-128"/>
                          <a:ea typeface="+mn-ea"/>
                        </a:rPr>
                        <a:t>在宅医療</a:t>
                      </a:r>
                      <a:r>
                        <a:rPr kumimoji="1" lang="en-US" altLang="ja-JP" sz="1100" b="1" baseline="0" dirty="0">
                          <a:solidFill>
                            <a:schemeClr val="tx1"/>
                          </a:solidFill>
                          <a:latin typeface="游ゴシック" panose="020B0400000000000000" pitchFamily="50" charset="-128"/>
                          <a:ea typeface="+mn-ea"/>
                        </a:rPr>
                        <a:t>NST</a:t>
                      </a:r>
                      <a:r>
                        <a:rPr kumimoji="1" lang="ja-JP" altLang="en-US" sz="1100" b="1" baseline="0" dirty="0">
                          <a:solidFill>
                            <a:schemeClr val="tx1"/>
                          </a:solidFill>
                          <a:latin typeface="游ゴシック" panose="020B0400000000000000" pitchFamily="50" charset="-128"/>
                          <a:ea typeface="+mn-ea"/>
                        </a:rPr>
                        <a:t>連携歯科チーム育成事業　</a:t>
                      </a:r>
                      <a:r>
                        <a:rPr kumimoji="1" lang="en-US" altLang="ja-JP" sz="1100" b="1" baseline="0" dirty="0">
                          <a:solidFill>
                            <a:schemeClr val="tx1"/>
                          </a:solidFill>
                          <a:latin typeface="游ゴシック" panose="020B0400000000000000" pitchFamily="50" charset="-128"/>
                          <a:ea typeface="+mn-ea"/>
                        </a:rPr>
                        <a:t>3,473</a:t>
                      </a:r>
                      <a:r>
                        <a:rPr kumimoji="1" lang="ja-JP" altLang="en-US" sz="1100" b="1" baseline="0" dirty="0">
                          <a:solidFill>
                            <a:schemeClr val="tx1"/>
                          </a:solidFill>
                          <a:latin typeface="游ゴシック" panose="020B0400000000000000" pitchFamily="50" charset="-128"/>
                          <a:ea typeface="+mn-ea"/>
                        </a:rPr>
                        <a:t>千円　　障がい者歯科診療センター運営委託事業        </a:t>
                      </a:r>
                      <a:r>
                        <a:rPr kumimoji="1" lang="en-US" altLang="ja-JP" sz="1100" b="1" baseline="0" dirty="0">
                          <a:solidFill>
                            <a:schemeClr val="tx1"/>
                          </a:solidFill>
                          <a:latin typeface="游ゴシック" panose="020B0400000000000000" pitchFamily="50" charset="-128"/>
                          <a:ea typeface="+mn-ea"/>
                        </a:rPr>
                        <a:t>23,968</a:t>
                      </a:r>
                      <a:r>
                        <a:rPr kumimoji="1" lang="ja-JP" altLang="en-US" sz="1100" b="1" baseline="0" dirty="0">
                          <a:solidFill>
                            <a:schemeClr val="tx1"/>
                          </a:solidFill>
                          <a:latin typeface="游ゴシック" panose="020B0400000000000000" pitchFamily="50" charset="-128"/>
                          <a:ea typeface="+mn-ea"/>
                        </a:rPr>
                        <a:t>千円</a:t>
                      </a:r>
                      <a:endParaRPr kumimoji="1" lang="en-US" altLang="ja-JP" sz="1100" b="1"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游ゴシック" panose="020B0400000000000000" pitchFamily="50" charset="-128"/>
                          <a:ea typeface="+mn-ea"/>
                        </a:rPr>
                        <a:t>新しい生活様式に対応した口腔保健指導推進事業　</a:t>
                      </a:r>
                      <a:r>
                        <a:rPr kumimoji="1" lang="en-US" altLang="ja-JP" sz="1100" b="1" baseline="0" dirty="0">
                          <a:solidFill>
                            <a:schemeClr val="tx1"/>
                          </a:solidFill>
                          <a:latin typeface="游ゴシック" panose="020B0400000000000000" pitchFamily="50" charset="-128"/>
                          <a:ea typeface="+mn-ea"/>
                        </a:rPr>
                        <a:t>6,058</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55011" y="147451"/>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9" name="スライド番号プレースホルダー 1">
            <a:extLst>
              <a:ext uri="{FF2B5EF4-FFF2-40B4-BE49-F238E27FC236}">
                <a16:creationId xmlns:a16="http://schemas.microsoft.com/office/drawing/2014/main" id="{59D7E972-3519-44AC-96E2-27EEA662A15B}"/>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67</a:t>
            </a:fld>
            <a:endParaRPr kumimoji="1" lang="ja-JP" altLang="en-US"/>
          </a:p>
        </p:txBody>
      </p:sp>
    </p:spTree>
    <p:extLst>
      <p:ext uri="{BB962C8B-B14F-4D97-AF65-F5344CB8AC3E}">
        <p14:creationId xmlns:p14="http://schemas.microsoft.com/office/powerpoint/2010/main" val="32407650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69573"/>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5692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（２）食の安全安心の取組み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41</a:t>
            </a:r>
          </a:p>
        </p:txBody>
      </p:sp>
      <p:sp>
        <p:nvSpPr>
          <p:cNvPr id="4" name="正方形/長方形 3"/>
          <p:cNvSpPr/>
          <p:nvPr/>
        </p:nvSpPr>
        <p:spPr>
          <a:xfrm>
            <a:off x="260680" y="4109101"/>
            <a:ext cx="4809883" cy="220573"/>
          </a:xfrm>
          <a:prstGeom prst="rect">
            <a:avLst/>
          </a:prstGeom>
        </p:spPr>
        <p:txBody>
          <a:bodyPr wrap="square">
            <a:spAutoFit/>
          </a:bodyPr>
          <a:lstStyle/>
          <a:p>
            <a:pPr marL="269240" indent="90170">
              <a:lnSpc>
                <a:spcPts val="1000"/>
              </a:lnSpc>
              <a:spcAft>
                <a:spcPts val="0"/>
              </a:spcAft>
            </a:pPr>
            <a:r>
              <a:rPr lang="en-US" altLang="ja-JP" sz="1050" kern="100" dirty="0">
                <a:latin typeface="+mn-ea"/>
                <a:cs typeface="Times New Roman" panose="02020603050405020304" pitchFamily="18" charset="0"/>
              </a:rPr>
              <a:t>1  </a:t>
            </a:r>
            <a:r>
              <a:rPr lang="ja-JP" altLang="ja-JP" sz="1050" kern="100" dirty="0">
                <a:latin typeface="+mn-ea"/>
                <a:cs typeface="Times New Roman" panose="02020603050405020304" pitchFamily="18" charset="0"/>
              </a:rPr>
              <a:t>大阪府健康医療部</a:t>
            </a:r>
            <a:r>
              <a:rPr lang="ja-JP" altLang="en-US" sz="1050" kern="100" dirty="0">
                <a:latin typeface="+mn-ea"/>
                <a:cs typeface="Times New Roman" panose="02020603050405020304" pitchFamily="18" charset="0"/>
              </a:rPr>
              <a:t>生活衛生室</a:t>
            </a:r>
            <a:r>
              <a:rPr lang="ja-JP" altLang="ja-JP" sz="1050" kern="100" dirty="0">
                <a:latin typeface="+mn-ea"/>
                <a:cs typeface="Times New Roman" panose="02020603050405020304" pitchFamily="18" charset="0"/>
              </a:rPr>
              <a:t>食の安全推進課調べ</a:t>
            </a:r>
            <a:endParaRPr lang="ja-JP" altLang="ja-JP" sz="1400" kern="100" dirty="0">
              <a:effectLst/>
              <a:latin typeface="+mn-ea"/>
              <a:cs typeface="Times New Roman" panose="02020603050405020304" pitchFamily="18" charset="0"/>
            </a:endParaRPr>
          </a:p>
        </p:txBody>
      </p:sp>
      <p:graphicFrame>
        <p:nvGraphicFramePr>
          <p:cNvPr id="10" name="表 9"/>
          <p:cNvGraphicFramePr>
            <a:graphicFrameLocks noGrp="1"/>
          </p:cNvGraphicFramePr>
          <p:nvPr/>
        </p:nvGraphicFramePr>
        <p:xfrm>
          <a:off x="633001" y="3268045"/>
          <a:ext cx="8639999" cy="818325"/>
        </p:xfrm>
        <a:graphic>
          <a:graphicData uri="http://schemas.openxmlformats.org/drawingml/2006/table">
            <a:tbl>
              <a:tblPr firstRow="1" firstCol="1" bandRow="1">
                <a:tableStyleId>{5C22544A-7EE6-4342-B048-85BDC9FD1C3A}</a:tableStyleId>
              </a:tblPr>
              <a:tblGrid>
                <a:gridCol w="283031">
                  <a:extLst>
                    <a:ext uri="{9D8B030D-6E8A-4147-A177-3AD203B41FA5}">
                      <a16:colId xmlns:a16="http://schemas.microsoft.com/office/drawing/2014/main" val="20000"/>
                    </a:ext>
                  </a:extLst>
                </a:gridCol>
                <a:gridCol w="3769764">
                  <a:extLst>
                    <a:ext uri="{9D8B030D-6E8A-4147-A177-3AD203B41FA5}">
                      <a16:colId xmlns:a16="http://schemas.microsoft.com/office/drawing/2014/main" val="20001"/>
                    </a:ext>
                  </a:extLst>
                </a:gridCol>
                <a:gridCol w="1529068">
                  <a:extLst>
                    <a:ext uri="{9D8B030D-6E8A-4147-A177-3AD203B41FA5}">
                      <a16:colId xmlns:a16="http://schemas.microsoft.com/office/drawing/2014/main" val="20003"/>
                    </a:ext>
                  </a:extLst>
                </a:gridCol>
                <a:gridCol w="1529068">
                  <a:extLst>
                    <a:ext uri="{9D8B030D-6E8A-4147-A177-3AD203B41FA5}">
                      <a16:colId xmlns:a16="http://schemas.microsoft.com/office/drawing/2014/main" val="2204503950"/>
                    </a:ext>
                  </a:extLst>
                </a:gridCol>
                <a:gridCol w="1529068">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a:solidFill>
                            <a:srgbClr val="000000"/>
                          </a:solidFill>
                          <a:effectLst/>
                          <a:latin typeface="+mn-ea"/>
                          <a:ea typeface="+mn-ea"/>
                          <a:cs typeface="HG丸ｺﾞｼｯｸM-PRO"/>
                        </a:rPr>
                        <a:t>大阪府食の安全安心メールマガジンによる</a:t>
                      </a:r>
                      <a:endParaRPr lang="en-US" altLang="ja-JP" sz="1200" b="1" dirty="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effectLst/>
                          <a:latin typeface="+mn-ea"/>
                          <a:ea typeface="+mn-ea"/>
                        </a:rPr>
                        <a:t>130</a:t>
                      </a:r>
                      <a:r>
                        <a:rPr lang="ja-JP" altLang="en-US" sz="1200" b="1" dirty="0">
                          <a:effectLst/>
                          <a:latin typeface="+mn-ea"/>
                          <a:ea typeface="+mn-ea"/>
                        </a:rPr>
                        <a:t>万件</a:t>
                      </a:r>
                      <a:endParaRPr lang="en-US" altLang="ja-JP" sz="1200" b="1" dirty="0">
                        <a:effectLst/>
                        <a:latin typeface="+mn-ea"/>
                        <a:ea typeface="+mn-ea"/>
                      </a:endParaRPr>
                    </a:p>
                    <a:p>
                      <a:pPr algn="ctr" fontAlgn="auto">
                        <a:lnSpc>
                          <a:spcPts val="1680"/>
                        </a:lnSpc>
                        <a:spcAft>
                          <a:spcPts val="0"/>
                        </a:spcAft>
                      </a:pP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130</a:t>
                      </a:r>
                      <a:r>
                        <a:rPr lang="ja-JP" altLang="en-US" sz="1200" b="1" dirty="0">
                          <a:solidFill>
                            <a:schemeClr val="tx1"/>
                          </a:solidFill>
                          <a:effectLst/>
                          <a:latin typeface="+mn-ea"/>
                          <a:ea typeface="+mn-ea"/>
                          <a:cs typeface="HG丸ｺﾞｼｯｸM-PRO"/>
                        </a:rPr>
                        <a:t>万件</a:t>
                      </a:r>
                      <a:endParaRPr lang="en-US" altLang="ja-JP" sz="1200" b="1" dirty="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　</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230</a:t>
                      </a:r>
                      <a:r>
                        <a:rPr lang="ja-JP" altLang="en-US" sz="1200" b="1" dirty="0">
                          <a:solidFill>
                            <a:schemeClr val="tx1"/>
                          </a:solidFill>
                          <a:effectLst/>
                          <a:latin typeface="+mn-ea"/>
                          <a:ea typeface="+mn-ea"/>
                          <a:cs typeface="HG丸ｺﾞｼｯｸM-PRO"/>
                        </a:rPr>
                        <a:t>万件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64977"/>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82301" y="737689"/>
            <a:ext cx="3240000" cy="304333"/>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nvGraphicFramePr>
        <p:xfrm>
          <a:off x="633000" y="1355545"/>
          <a:ext cx="8640001" cy="1296000"/>
        </p:xfrm>
        <a:graphic>
          <a:graphicData uri="http://schemas.openxmlformats.org/drawingml/2006/table">
            <a:tbl>
              <a:tblPr firstRow="1" firstCol="1" bandRow="1"/>
              <a:tblGrid>
                <a:gridCol w="551490">
                  <a:extLst>
                    <a:ext uri="{9D8B030D-6E8A-4147-A177-3AD203B41FA5}">
                      <a16:colId xmlns:a16="http://schemas.microsoft.com/office/drawing/2014/main" val="2813334177"/>
                    </a:ext>
                  </a:extLst>
                </a:gridCol>
                <a:gridCol w="1838298">
                  <a:extLst>
                    <a:ext uri="{9D8B030D-6E8A-4147-A177-3AD203B41FA5}">
                      <a16:colId xmlns:a16="http://schemas.microsoft.com/office/drawing/2014/main" val="2437283432"/>
                    </a:ext>
                  </a:extLst>
                </a:gridCol>
                <a:gridCol w="6250213">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食の安全安心に関する知識と理解を深め、日常生活の中で実践するとともに、</a:t>
                      </a:r>
                      <a:endParaRPr lang="en-US" altLang="ja-JP" sz="1200" b="1" kern="100" dirty="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82301" y="292989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nvGraphicFramePr>
        <p:xfrm>
          <a:off x="633000" y="4848959"/>
          <a:ext cx="8640000" cy="968185"/>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328953327"/>
                    </a:ext>
                  </a:extLst>
                </a:gridCol>
              </a:tblGrid>
              <a:tr h="968185">
                <a:tc>
                  <a:txBody>
                    <a:bodyPr/>
                    <a:lstStyle/>
                    <a:p>
                      <a:r>
                        <a:rPr kumimoji="1" lang="ja-JP" altLang="en-US" sz="1200" b="1" dirty="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減らしていくために、食の安全安心に対する取組みの推進が必要です。</a:t>
                      </a:r>
                    </a:p>
                    <a:p>
                      <a:r>
                        <a:rPr kumimoji="1" lang="ja-JP" altLang="en-US" sz="1200" b="1" dirty="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府民一人ひとりが、正しい情報を選択する力を身につけ、安全安心な食生活を実践することが必要です。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82301" y="4513161"/>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7" name="スライド番号プレースホルダー 1">
            <a:extLst>
              <a:ext uri="{FF2B5EF4-FFF2-40B4-BE49-F238E27FC236}">
                <a16:creationId xmlns:a16="http://schemas.microsoft.com/office/drawing/2014/main" id="{A96A7B19-5084-45E9-A21E-BB4FCC1E5F7F}"/>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68</a:t>
            </a:fld>
            <a:endParaRPr kumimoji="1" lang="ja-JP" altLang="en-US"/>
          </a:p>
        </p:txBody>
      </p:sp>
    </p:spTree>
    <p:extLst>
      <p:ext uri="{BB962C8B-B14F-4D97-AF65-F5344CB8AC3E}">
        <p14:creationId xmlns:p14="http://schemas.microsoft.com/office/powerpoint/2010/main" val="41723476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nvGraphicFramePr>
        <p:xfrm>
          <a:off x="629696" y="468000"/>
          <a:ext cx="8646609" cy="6120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935034">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正確でわかりやすい食の安全安心に関する情報の提供</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）等で食の安全安心に関する情報を配信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・食の安全安心メールマガジン　</a:t>
                      </a:r>
                      <a:r>
                        <a:rPr kumimoji="1" lang="en-US" altLang="ja-JP" sz="1100" b="1" dirty="0">
                          <a:solidFill>
                            <a:schemeClr val="tx1"/>
                          </a:solidFill>
                          <a:latin typeface="+mn-ea"/>
                          <a:ea typeface="+mn-ea"/>
                        </a:rPr>
                        <a:t>130</a:t>
                      </a:r>
                      <a:r>
                        <a:rPr kumimoji="1" lang="ja-JP" altLang="en-US" sz="1100" b="1" dirty="0">
                          <a:solidFill>
                            <a:schemeClr val="tx1"/>
                          </a:solidFill>
                          <a:latin typeface="+mn-ea"/>
                          <a:ea typeface="+mn-ea"/>
                        </a:rPr>
                        <a:t>万件   （</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年度末時点）</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・大阪府公式</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23</a:t>
                      </a:r>
                      <a:r>
                        <a:rPr kumimoji="1" lang="ja-JP" altLang="en-US" sz="1100" b="1" dirty="0">
                          <a:solidFill>
                            <a:schemeClr val="tx1"/>
                          </a:solidFill>
                          <a:latin typeface="+mn-ea"/>
                          <a:ea typeface="+mn-ea"/>
                        </a:rPr>
                        <a:t>回配信（</a:t>
                      </a:r>
                      <a:r>
                        <a:rPr kumimoji="1" lang="en-US" altLang="ja-JP" sz="1100" b="1" dirty="0">
                          <a:solidFill>
                            <a:schemeClr val="tx1"/>
                          </a:solidFill>
                          <a:latin typeface="+mn-ea"/>
                          <a:ea typeface="+mn-ea"/>
                        </a:rPr>
                        <a:t>R5.11</a:t>
                      </a:r>
                      <a:r>
                        <a:rPr kumimoji="1" lang="ja-JP" altLang="en-US" sz="1100" b="1" dirty="0">
                          <a:solidFill>
                            <a:schemeClr val="tx1"/>
                          </a:solidFill>
                          <a:latin typeface="+mn-ea"/>
                          <a:ea typeface="+mn-ea"/>
                        </a:rPr>
                        <a:t>末時点）</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■消費者に対して、食品衛生講習会等を実施　</a:t>
                      </a:r>
                      <a:r>
                        <a:rPr kumimoji="1" lang="en-US" altLang="ja-JP" sz="1100" b="1" dirty="0">
                          <a:solidFill>
                            <a:schemeClr val="tx1"/>
                          </a:solidFill>
                          <a:latin typeface="+mn-ea"/>
                          <a:ea typeface="+mn-ea"/>
                        </a:rPr>
                        <a:t>53</a:t>
                      </a:r>
                      <a:r>
                        <a:rPr kumimoji="1" lang="ja-JP" altLang="en-US" sz="1100" b="1" dirty="0">
                          <a:solidFill>
                            <a:schemeClr val="tx1"/>
                          </a:solidFill>
                          <a:latin typeface="+mn-ea"/>
                          <a:ea typeface="+mn-ea"/>
                        </a:rPr>
                        <a:t>回、参加者計</a:t>
                      </a:r>
                      <a:r>
                        <a:rPr kumimoji="1" lang="en-US" altLang="ja-JP" sz="1100" b="1" dirty="0">
                          <a:solidFill>
                            <a:schemeClr val="tx1"/>
                          </a:solidFill>
                          <a:latin typeface="+mn-ea"/>
                          <a:ea typeface="+mn-ea"/>
                        </a:rPr>
                        <a:t>1,442</a:t>
                      </a:r>
                      <a:r>
                        <a:rPr kumimoji="1" lang="ja-JP" altLang="en-US" sz="1100" b="1" dirty="0">
                          <a:solidFill>
                            <a:schemeClr val="tx1"/>
                          </a:solidFill>
                          <a:latin typeface="+mn-ea"/>
                          <a:ea typeface="+mn-ea"/>
                        </a:rPr>
                        <a:t>名（</a:t>
                      </a:r>
                      <a:r>
                        <a:rPr kumimoji="1" lang="en-US" altLang="ja-JP" sz="1100" b="1" dirty="0">
                          <a:solidFill>
                            <a:schemeClr val="tx1"/>
                          </a:solidFill>
                          <a:latin typeface="+mn-ea"/>
                          <a:ea typeface="+mn-ea"/>
                        </a:rPr>
                        <a:t>R5.11</a:t>
                      </a:r>
                      <a:r>
                        <a:rPr kumimoji="1" lang="ja-JP" altLang="en-US" sz="1100" b="1" dirty="0">
                          <a:solidFill>
                            <a:schemeClr val="tx1"/>
                          </a:solidFill>
                          <a:latin typeface="+mn-ea"/>
                          <a:ea typeface="+mn-ea"/>
                        </a:rPr>
                        <a:t>末時点）</a:t>
                      </a:r>
                    </a:p>
                    <a:p>
                      <a:pPr marL="174625" indent="-174625"/>
                      <a:r>
                        <a:rPr kumimoji="1" lang="ja-JP" altLang="en-US" sz="1100" b="1" dirty="0">
                          <a:solidFill>
                            <a:schemeClr val="tx1"/>
                          </a:solidFill>
                          <a:latin typeface="+mn-ea"/>
                          <a:ea typeface="+mn-ea"/>
                        </a:rPr>
                        <a:t>■学生への講習等による啓発を実施　支援学校高等部</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回、参加者計</a:t>
                      </a:r>
                      <a:r>
                        <a:rPr kumimoji="1" lang="en-US" altLang="ja-JP" sz="1100" b="1" dirty="0">
                          <a:solidFill>
                            <a:schemeClr val="tx1"/>
                          </a:solidFill>
                          <a:latin typeface="+mn-ea"/>
                          <a:ea typeface="+mn-ea"/>
                        </a:rPr>
                        <a:t>83</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■生き物が食べ物になるまでの過程を知ることで、食中毒予防・残食減少・命について考える出前授業を実施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中学校１回、参加者</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食肉の生食による食中毒の予防啓発</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■監視業務を通じ、事業者に食肉の十分な加熱について指導</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■鶏肉の生食によるカンピロバクター食中毒のリスクについて、</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で発信、学生への啓発を府内大学に依頼</a:t>
                      </a: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食品表示に関する基礎的知識の普及</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■食品表示研修会の実施   事業者向け研修会を</a:t>
                      </a:r>
                      <a:r>
                        <a:rPr kumimoji="1" lang="en-US" altLang="ja-JP" sz="1200" b="1" dirty="0">
                          <a:solidFill>
                            <a:schemeClr val="tx1"/>
                          </a:solidFill>
                          <a:latin typeface="+mn-ea"/>
                          <a:ea typeface="+mn-ea"/>
                        </a:rPr>
                        <a:t>10</a:t>
                      </a:r>
                      <a:r>
                        <a:rPr kumimoji="1" lang="ja-JP" altLang="en-US" sz="1200" b="1" dirty="0">
                          <a:solidFill>
                            <a:schemeClr val="tx1"/>
                          </a:solidFill>
                          <a:latin typeface="+mn-ea"/>
                          <a:ea typeface="+mn-ea"/>
                        </a:rPr>
                        <a:t>府市共催で実施</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■消費者フェアで動画などを用いた食中毒予防、食品表示に関する啓発を実施</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リスクコミュニケーションの促進</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■食の安全安心シンポジウムの開催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「食品添加物を考える」（</a:t>
                      </a:r>
                      <a:r>
                        <a:rPr kumimoji="1" lang="en-US" altLang="ja-JP" sz="1100" b="1" dirty="0">
                          <a:solidFill>
                            <a:schemeClr val="tx1"/>
                          </a:solidFill>
                          <a:latin typeface="+mn-ea"/>
                          <a:ea typeface="+mn-ea"/>
                        </a:rPr>
                        <a:t>R6.2.2</a:t>
                      </a:r>
                      <a:r>
                        <a:rPr kumimoji="1" lang="ja-JP" altLang="en-US" sz="1100" b="1" dirty="0">
                          <a:solidFill>
                            <a:schemeClr val="tx1"/>
                          </a:solidFill>
                          <a:latin typeface="+mn-ea"/>
                          <a:ea typeface="+mn-ea"/>
                        </a:rPr>
                        <a:t>開催）（大阪府主催）において、食品添加物に関する安全性や有用性</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等の基礎知識の講演及び、消費者、食品関係事業者、有識者等による意見交換を実施（参加者数</a:t>
                      </a:r>
                      <a:r>
                        <a:rPr kumimoji="1" lang="en-US" altLang="ja-JP" sz="1100" b="1" dirty="0">
                          <a:solidFill>
                            <a:schemeClr val="tx1"/>
                          </a:solidFill>
                          <a:latin typeface="+mn-ea"/>
                          <a:ea typeface="+mn-ea"/>
                        </a:rPr>
                        <a:t>100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■様々な手法でのリスクコミュニケーションの実施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食の安全安心体験学習会として、食の安全安心を守る食品販売店や行政の取組みについて、食品売場や</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バックヤードの見学、手洗い教室やクイズ等により、食中毒の予防法や食品衛生の知識の普及啓発を実施</a:t>
                      </a:r>
                    </a:p>
                    <a:p>
                      <a:pPr marL="174625" indent="-174625"/>
                      <a:r>
                        <a:rPr kumimoji="1" lang="ja-JP" altLang="en-US" sz="1100" b="1" dirty="0">
                          <a:solidFill>
                            <a:schemeClr val="tx1"/>
                          </a:solidFill>
                          <a:latin typeface="+mn-ea"/>
                          <a:ea typeface="+mn-ea"/>
                        </a:rPr>
                        <a:t>　（参加者数</a:t>
                      </a:r>
                      <a:r>
                        <a:rPr kumimoji="1" lang="en-US" altLang="ja-JP" sz="1100" b="1" dirty="0">
                          <a:solidFill>
                            <a:schemeClr val="tx1"/>
                          </a:solidFill>
                          <a:latin typeface="+mn-ea"/>
                          <a:ea typeface="+mn-ea"/>
                        </a:rPr>
                        <a:t>21</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83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）等で発信した食の安全安心に関する情報に対する府民の反応確認等</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より具体な効果の検証</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■食の安全性に対する知識について、対象者の年齢等に合わせたより理解しやすい学習内容の検討</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■府民の関心やニーズの高い発信内容の検討、実施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■日常生活で実践できる授業内容の検討、実施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■ウェブ視聴等のオンラインツールを活用したリスクコミュニケーションの検討、実施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6665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最終予算案</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mn-ea"/>
                        </a:rPr>
                        <a:t>1,397</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r>
                        <a:rPr kumimoji="1" lang="ja-JP" altLang="en-US" sz="1100" b="1" dirty="0">
                          <a:solidFill>
                            <a:schemeClr val="tx1"/>
                          </a:solidFill>
                          <a:latin typeface="游ゴシック" panose="020B0400000000000000" pitchFamily="50" charset="-128"/>
                          <a:ea typeface="+mn-ea"/>
                        </a:rPr>
                        <a:t>　　食の安全安心推進協議会運営事業費　　</a:t>
                      </a:r>
                      <a:r>
                        <a:rPr kumimoji="1" lang="en-US" altLang="ja-JP" sz="1100" b="1" dirty="0">
                          <a:solidFill>
                            <a:schemeClr val="tx1"/>
                          </a:solidFill>
                          <a:latin typeface="游ゴシック" panose="020B0400000000000000" pitchFamily="50" charset="-128"/>
                          <a:ea typeface="+mn-ea"/>
                        </a:rPr>
                        <a:t>1,228</a:t>
                      </a:r>
                      <a:r>
                        <a:rPr kumimoji="1" lang="ja-JP" altLang="en-US" sz="1100" b="1" dirty="0">
                          <a:solidFill>
                            <a:schemeClr val="tx1"/>
                          </a:solidFill>
                          <a:latin typeface="游ゴシック" panose="020B0400000000000000" pitchFamily="50" charset="-128"/>
                          <a:ea typeface="+mn-ea"/>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zh-TW" altLang="en-US" sz="1100" b="1" dirty="0">
                          <a:solidFill>
                            <a:schemeClr val="tx1"/>
                          </a:solidFill>
                          <a:latin typeface="游ゴシック" panose="020B0400000000000000" pitchFamily="50" charset="-128"/>
                          <a:ea typeface="游ゴシック" panose="020B0400000000000000" pitchFamily="50" charset="-128"/>
                        </a:rPr>
                        <a:t>食品表示適正化推進事業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游ゴシック" panose="020B0400000000000000" pitchFamily="50" charset="-128"/>
                        </a:rPr>
                        <a:t>7,557</a:t>
                      </a:r>
                      <a:r>
                        <a:rPr kumimoji="1" lang="ja-JP" altLang="en-US" sz="1100" b="1" dirty="0">
                          <a:solidFill>
                            <a:schemeClr val="tx1"/>
                          </a:solidFill>
                          <a:latin typeface="游ゴシック" panose="020B0400000000000000" pitchFamily="50" charset="-128"/>
                          <a:ea typeface="游ゴシック" panose="020B0400000000000000" pitchFamily="50" charset="-128"/>
                        </a:rPr>
                        <a:t>千円　　リスクコミュニケーション推進事業費　</a:t>
                      </a:r>
                      <a:r>
                        <a:rPr kumimoji="1" lang="en-US" altLang="ja-JP" sz="1100" b="1" dirty="0">
                          <a:solidFill>
                            <a:schemeClr val="tx1"/>
                          </a:solidFill>
                          <a:latin typeface="游ゴシック" panose="020B0400000000000000" pitchFamily="50" charset="-128"/>
                          <a:ea typeface="+mn-ea"/>
                        </a:rPr>
                        <a:t>1,207</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47433" y="177931"/>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88000" y="15349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スライド番号プレースホルダー 1">
            <a:extLst>
              <a:ext uri="{FF2B5EF4-FFF2-40B4-BE49-F238E27FC236}">
                <a16:creationId xmlns:a16="http://schemas.microsoft.com/office/drawing/2014/main" id="{B18E7070-8A1B-45C9-9FED-5C7ADD7E63F8}"/>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69</a:t>
            </a:fld>
            <a:endParaRPr kumimoji="1" lang="ja-JP" altLang="en-US"/>
          </a:p>
        </p:txBody>
      </p:sp>
    </p:spTree>
    <p:extLst>
      <p:ext uri="{BB962C8B-B14F-4D97-AF65-F5344CB8AC3E}">
        <p14:creationId xmlns:p14="http://schemas.microsoft.com/office/powerpoint/2010/main" val="160139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4073486999"/>
              </p:ext>
            </p:extLst>
          </p:nvPr>
        </p:nvGraphicFramePr>
        <p:xfrm>
          <a:off x="491644" y="1165319"/>
          <a:ext cx="8640000" cy="489600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2823927590"/>
                    </a:ext>
                  </a:extLst>
                </a:gridCol>
                <a:gridCol w="3168000">
                  <a:extLst>
                    <a:ext uri="{9D8B030D-6E8A-4147-A177-3AD203B41FA5}">
                      <a16:colId xmlns:a16="http://schemas.microsoft.com/office/drawing/2014/main" val="397363977"/>
                    </a:ext>
                  </a:extLst>
                </a:gridCol>
                <a:gridCol w="1872000">
                  <a:extLst>
                    <a:ext uri="{9D8B030D-6E8A-4147-A177-3AD203B41FA5}">
                      <a16:colId xmlns:a16="http://schemas.microsoft.com/office/drawing/2014/main" val="2373180816"/>
                    </a:ext>
                  </a:extLst>
                </a:gridCol>
                <a:gridCol w="1872000">
                  <a:extLst>
                    <a:ext uri="{9D8B030D-6E8A-4147-A177-3AD203B41FA5}">
                      <a16:colId xmlns:a16="http://schemas.microsoft.com/office/drawing/2014/main" val="2941494014"/>
                    </a:ext>
                  </a:extLst>
                </a:gridCol>
                <a:gridCol w="1296000">
                  <a:extLst>
                    <a:ext uri="{9D8B030D-6E8A-4147-A177-3AD203B41FA5}">
                      <a16:colId xmlns:a16="http://schemas.microsoft.com/office/drawing/2014/main" val="673202617"/>
                    </a:ext>
                  </a:extLst>
                </a:gridCol>
              </a:tblGrid>
              <a:tr h="375650">
                <a:tc>
                  <a:txBody>
                    <a:bodyPr/>
                    <a:lstStyle/>
                    <a:p>
                      <a:pPr algn="ctr">
                        <a:lnSpc>
                          <a:spcPts val="1100"/>
                        </a:lnSpc>
                      </a:pP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spc="0" dirty="0">
                          <a:latin typeface="游ゴシック" panose="020B0400000000000000" pitchFamily="50" charset="-128"/>
                          <a:ea typeface="游ゴシック" panose="020B0400000000000000" pitchFamily="50" charset="-128"/>
                        </a:rPr>
                        <a:t>2023</a:t>
                      </a:r>
                      <a:r>
                        <a:rPr kumimoji="1" lang="ja-JP" altLang="en-US" sz="1050" b="1" spc="0" dirty="0">
                          <a:latin typeface="游ゴシック" panose="020B0400000000000000" pitchFamily="50" charset="-128"/>
                          <a:ea typeface="游ゴシック" panose="020B0400000000000000" pitchFamily="50" charset="-128"/>
                        </a:rPr>
                        <a:t>年度目標</a:t>
                      </a:r>
                    </a:p>
                  </a:txBody>
                  <a:tcPr marL="36000" marR="36000" marT="36000" marB="36000" anchor="ctr"/>
                </a:tc>
                <a:extLst>
                  <a:ext uri="{0D108BD9-81ED-4DB2-BD59-A6C34878D82A}">
                    <a16:rowId xmlns:a16="http://schemas.microsoft.com/office/drawing/2014/main" val="402972347"/>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1</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nSpc>
                          <a:spcPct val="100000"/>
                        </a:lnSpc>
                      </a:pP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36000" marR="36000" marT="36000" marB="36000" anchor="ctr"/>
                </a:tc>
                <a:tc>
                  <a:txBody>
                    <a:bodyPr/>
                    <a:lstStyle/>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71.88</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/74.78</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R1</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050" b="0" spc="0" baseline="0" dirty="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歳以上延伸</a:t>
                      </a:r>
                    </a:p>
                  </a:txBody>
                  <a:tcPr marL="36000" marR="36000" marT="36000" marB="36000" anchor="ctr"/>
                </a:tc>
                <a:extLst>
                  <a:ext uri="{0D108BD9-81ED-4DB2-BD59-A6C34878D82A}">
                    <a16:rowId xmlns:a16="http://schemas.microsoft.com/office/drawing/2014/main" val="433328785"/>
                  </a:ext>
                </a:extLst>
              </a:tr>
              <a:tr h="716194">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2</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府内市町村の健康寿命の差</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5.9/5.3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665784157"/>
                  </a:ext>
                </a:extLst>
              </a:tr>
              <a:tr h="659243">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3</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歳未満）＊人口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rPr>
                        <a:t>策定時は速報値</a:t>
                      </a:r>
                      <a:endParaRPr lang="ja-JP" alt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71.5</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年後に</a:t>
                      </a: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19077494"/>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4</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2987449206"/>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5</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00645202"/>
                  </a:ext>
                </a:extLst>
              </a:tr>
              <a:tr h="716194">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6</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メタボリックシンドロームの</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0" kern="0" spc="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0" kern="0" spc="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0" kern="0" spc="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15.7%/13.0%</a:t>
                      </a:r>
                    </a:p>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r>
                        <a:rPr lang="ja-JP" altLang="en-US" sz="1050" b="0" kern="100" spc="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　</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0.3%</a:t>
                      </a:r>
                    </a:p>
                    <a:p>
                      <a:pPr algn="ctr">
                        <a:lnSpc>
                          <a:spcPct val="100000"/>
                        </a:lnSpc>
                        <a:spcAft>
                          <a:spcPts val="0"/>
                        </a:spcAft>
                      </a:pP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以上減少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451311182"/>
                  </a:ext>
                </a:extLst>
              </a:tr>
              <a:tr h="659243">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7</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糖尿病性腎症による</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年間新規透析導入患者数</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1,040</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892448983"/>
                  </a:ext>
                </a:extLst>
              </a:tr>
              <a:tr h="247396">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8</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27.07%</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R4</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26254843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a:t>
            </a:fld>
            <a:endParaRPr kumimoji="1" lang="ja-JP" altLang="en-US"/>
          </a:p>
        </p:txBody>
      </p:sp>
      <p:sp>
        <p:nvSpPr>
          <p:cNvPr id="13" name="テキスト ボックス 12"/>
          <p:cNvSpPr txBox="1"/>
          <p:nvPr/>
        </p:nvSpPr>
        <p:spPr>
          <a:xfrm>
            <a:off x="117474" y="837656"/>
            <a:ext cx="2376000" cy="288000"/>
          </a:xfrm>
          <a:prstGeom prst="rect">
            <a:avLst/>
          </a:prstGeom>
          <a:noFill/>
        </p:spPr>
        <p:txBody>
          <a:bodyPr wrap="square" lIns="72000" tIns="72000" rIns="72000" bIns="72000" rtlCol="0" anchor="ctr">
            <a:noAutofit/>
          </a:bodyPr>
          <a:lstStyle/>
          <a:p>
            <a:r>
              <a:rPr lang="en-US" altLang="ja-JP" sz="1200" b="1" dirty="0">
                <a:latin typeface="游ゴシック" panose="020B0400000000000000" pitchFamily="50" charset="-128"/>
                <a:ea typeface="游ゴシック" panose="020B0400000000000000" pitchFamily="50" charset="-128"/>
              </a:rPr>
              <a:t>【</a:t>
            </a:r>
            <a:r>
              <a:rPr lang="ja-JP" altLang="en-US" sz="1200" b="1" dirty="0">
                <a:latin typeface="游ゴシック" panose="020B0400000000000000" pitchFamily="50" charset="-128"/>
                <a:ea typeface="游ゴシック" panose="020B0400000000000000" pitchFamily="50" charset="-128"/>
              </a:rPr>
              <a:t>府民の健康指標</a:t>
            </a:r>
            <a:r>
              <a:rPr lang="en-US" altLang="ja-JP" sz="1200" b="1" dirty="0">
                <a:latin typeface="游ゴシック" panose="020B0400000000000000" pitchFamily="50" charset="-128"/>
                <a:ea typeface="游ゴシック" panose="020B0400000000000000" pitchFamily="50" charset="-128"/>
              </a:rPr>
              <a:t>】</a:t>
            </a:r>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2" name="テキスト ボックス 11"/>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C28BB936-A004-4E5A-91BB-D82F18D5C664}"/>
              </a:ext>
            </a:extLst>
          </p:cNvPr>
          <p:cNvSpPr txBox="1"/>
          <p:nvPr/>
        </p:nvSpPr>
        <p:spPr>
          <a:xfrm>
            <a:off x="220953" y="330676"/>
            <a:ext cx="8196426"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健康増進計画における目標の達成状況（第３次大阪府健康増進計画最終評価）</a:t>
            </a:r>
          </a:p>
        </p:txBody>
      </p:sp>
    </p:spTree>
    <p:extLst>
      <p:ext uri="{BB962C8B-B14F-4D97-AF65-F5344CB8AC3E}">
        <p14:creationId xmlns:p14="http://schemas.microsoft.com/office/powerpoint/2010/main" val="22964083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13995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a:solidFill>
                  <a:schemeClr val="bg1"/>
                </a:solidFill>
                <a:latin typeface="游ゴシック" panose="020B0400000000000000" pitchFamily="50" charset="-128"/>
                <a:ea typeface="游ゴシック" panose="020B0400000000000000" pitchFamily="50" charset="-128"/>
              </a:rPr>
              <a:t>生産から消費までを通した食育の推進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45</a:t>
            </a: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nvGraphicFramePr>
        <p:xfrm>
          <a:off x="633000" y="1414045"/>
          <a:ext cx="8640000" cy="1766975"/>
        </p:xfrm>
        <a:graphic>
          <a:graphicData uri="http://schemas.openxmlformats.org/drawingml/2006/table">
            <a:tbl>
              <a:tblPr firstRow="1" firstCol="1" bandRow="1"/>
              <a:tblGrid>
                <a:gridCol w="538037">
                  <a:extLst>
                    <a:ext uri="{9D8B030D-6E8A-4147-A177-3AD203B41FA5}">
                      <a16:colId xmlns:a16="http://schemas.microsoft.com/office/drawing/2014/main" val="2164378908"/>
                    </a:ext>
                  </a:extLst>
                </a:gridCol>
                <a:gridCol w="1432816">
                  <a:extLst>
                    <a:ext uri="{9D8B030D-6E8A-4147-A177-3AD203B41FA5}">
                      <a16:colId xmlns:a16="http://schemas.microsoft.com/office/drawing/2014/main" val="792606200"/>
                    </a:ext>
                  </a:extLst>
                </a:gridCol>
                <a:gridCol w="2130310">
                  <a:extLst>
                    <a:ext uri="{9D8B030D-6E8A-4147-A177-3AD203B41FA5}">
                      <a16:colId xmlns:a16="http://schemas.microsoft.com/office/drawing/2014/main" val="1299391930"/>
                    </a:ext>
                  </a:extLst>
                </a:gridCol>
                <a:gridCol w="2229821">
                  <a:extLst>
                    <a:ext uri="{9D8B030D-6E8A-4147-A177-3AD203B41FA5}">
                      <a16:colId xmlns:a16="http://schemas.microsoft.com/office/drawing/2014/main" val="2282382137"/>
                    </a:ext>
                  </a:extLst>
                </a:gridCol>
                <a:gridCol w="2309016">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もん</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について</a:t>
                      </a:r>
                      <a:endParaRPr lang="en-US" altLang="ja-JP" sz="1200" b="1" kern="100" spc="-10" dirty="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もん</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に触れる機会に参加し、積極的に利用します。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81772" y="72226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81772"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3" name="表 12"/>
          <p:cNvGraphicFramePr>
            <a:graphicFrameLocks noGrp="1"/>
          </p:cNvGraphicFramePr>
          <p:nvPr/>
        </p:nvGraphicFramePr>
        <p:xfrm>
          <a:off x="633000" y="3502670"/>
          <a:ext cx="8639998" cy="1343494"/>
        </p:xfrm>
        <a:graphic>
          <a:graphicData uri="http://schemas.openxmlformats.org/drawingml/2006/table">
            <a:tbl>
              <a:tblPr firstRow="1" firstCol="1" bandRow="1">
                <a:tableStyleId>{5C22544A-7EE6-4342-B048-85BDC9FD1C3A}</a:tableStyleId>
              </a:tblPr>
              <a:tblGrid>
                <a:gridCol w="260521">
                  <a:extLst>
                    <a:ext uri="{9D8B030D-6E8A-4147-A177-3AD203B41FA5}">
                      <a16:colId xmlns:a16="http://schemas.microsoft.com/office/drawing/2014/main" val="20000"/>
                    </a:ext>
                  </a:extLst>
                </a:gridCol>
                <a:gridCol w="3383544">
                  <a:extLst>
                    <a:ext uri="{9D8B030D-6E8A-4147-A177-3AD203B41FA5}">
                      <a16:colId xmlns:a16="http://schemas.microsoft.com/office/drawing/2014/main" val="20001"/>
                    </a:ext>
                  </a:extLst>
                </a:gridCol>
                <a:gridCol w="1665311">
                  <a:extLst>
                    <a:ext uri="{9D8B030D-6E8A-4147-A177-3AD203B41FA5}">
                      <a16:colId xmlns:a16="http://schemas.microsoft.com/office/drawing/2014/main" val="20003"/>
                    </a:ext>
                  </a:extLst>
                </a:gridCol>
                <a:gridCol w="1665311">
                  <a:extLst>
                    <a:ext uri="{9D8B030D-6E8A-4147-A177-3AD203B41FA5}">
                      <a16:colId xmlns:a16="http://schemas.microsoft.com/office/drawing/2014/main" val="2204503950"/>
                    </a:ext>
                  </a:extLst>
                </a:gridCol>
                <a:gridCol w="1665311">
                  <a:extLst>
                    <a:ext uri="{9D8B030D-6E8A-4147-A177-3AD203B41FA5}">
                      <a16:colId xmlns:a16="http://schemas.microsoft.com/office/drawing/2014/main" val="20004"/>
                    </a:ext>
                  </a:extLst>
                </a:gridCol>
              </a:tblGrid>
              <a:tr h="104747">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大阪産</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もん</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を購入できる販売店や</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料理店の増加（大阪産</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もん</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ロゴマーク</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effectLst/>
                          <a:latin typeface="+mn-ea"/>
                          <a:ea typeface="+mn-ea"/>
                        </a:rPr>
                        <a:t>385</a:t>
                      </a:r>
                      <a:r>
                        <a:rPr lang="ja-JP" altLang="en-US" sz="1200" b="1" dirty="0">
                          <a:effectLst/>
                          <a:latin typeface="+mn-ea"/>
                          <a:ea typeface="+mn-ea"/>
                        </a:rPr>
                        <a:t>件</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667</a:t>
                      </a:r>
                      <a:r>
                        <a:rPr lang="ja-JP" altLang="en-US" sz="1200" b="1" dirty="0">
                          <a:solidFill>
                            <a:schemeClr val="tx1"/>
                          </a:solidFill>
                          <a:effectLst/>
                          <a:latin typeface="+mn-ea"/>
                          <a:ea typeface="+mn-ea"/>
                          <a:cs typeface="HG丸ｺﾞｼｯｸM-PRO"/>
                        </a:rPr>
                        <a:t>件（</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endParaRPr lang="en-US"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530</a:t>
                      </a:r>
                      <a:r>
                        <a:rPr lang="ja-JP" altLang="en-US" sz="1200" b="1" dirty="0">
                          <a:solidFill>
                            <a:schemeClr val="tx1"/>
                          </a:solidFill>
                          <a:effectLst/>
                          <a:latin typeface="+mn-ea"/>
                          <a:ea typeface="+mn-ea"/>
                          <a:cs typeface="HG丸ｺﾞｼｯｸM-PRO"/>
                        </a:rPr>
                        <a:t>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郷土料理等の地域や家庭で受け継がれてきた</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21.9%</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28.6%</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30%</a:t>
                      </a:r>
                      <a:r>
                        <a:rPr lang="ja-JP" altLang="en-US" sz="1200" b="1" dirty="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415498"/>
          </a:xfrm>
          <a:prstGeom prst="rect">
            <a:avLst/>
          </a:prstGeom>
        </p:spPr>
        <p:txBody>
          <a:bodyPr wrap="square">
            <a:spAutoFit/>
          </a:bodyPr>
          <a:lstStyle/>
          <a:p>
            <a:pPr marL="269240" indent="101600">
              <a:spcAft>
                <a:spcPts val="0"/>
              </a:spcAft>
            </a:pPr>
            <a:r>
              <a:rPr lang="en-US" altLang="ja-JP" sz="1050" kern="100" dirty="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大阪府環境農林水産部流通対策室調べ</a:t>
            </a:r>
            <a:endParaRPr lang="en-US" altLang="ja-JP" sz="1050" kern="100" dirty="0">
              <a:latin typeface="+mn-ea"/>
              <a:cs typeface="Times New Roman" panose="02020603050405020304" pitchFamily="18" charset="0"/>
            </a:endParaRPr>
          </a:p>
          <a:p>
            <a:pPr marL="269240" indent="101600" algn="just">
              <a:spcAft>
                <a:spcPts val="0"/>
              </a:spcAft>
            </a:pPr>
            <a:r>
              <a:rPr lang="en-US" altLang="ja-JP" sz="1050" kern="100" dirty="0">
                <a:latin typeface="+mn-ea"/>
                <a:cs typeface="Times New Roman" panose="02020603050405020304" pitchFamily="18" charset="0"/>
              </a:rPr>
              <a:t>2</a:t>
            </a:r>
            <a:r>
              <a:rPr lang="ja-JP" altLang="ja-JP" sz="1050" kern="100" dirty="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nvGraphicFramePr>
        <p:xfrm>
          <a:off x="633000" y="5500047"/>
          <a:ext cx="8640000" cy="1005840"/>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489255635"/>
                    </a:ext>
                  </a:extLst>
                </a:gridCol>
              </a:tblGrid>
              <a:tr h="952383">
                <a:tc>
                  <a:txBody>
                    <a:bodyPr/>
                    <a:lstStyle/>
                    <a:p>
                      <a:r>
                        <a:rPr kumimoji="1" lang="ja-JP" altLang="en-US" sz="1200" b="1" dirty="0">
                          <a:solidFill>
                            <a:schemeClr val="tx1"/>
                          </a:solidFill>
                          <a:latin typeface="+mn-ea"/>
                          <a:ea typeface="+mn-ea"/>
                        </a:rPr>
                        <a:t>▽府民が身近に生産から消費まで体験できる機会づくりを進めることが必要です。</a:t>
                      </a:r>
                    </a:p>
                    <a:p>
                      <a:r>
                        <a:rPr kumimoji="1" lang="ja-JP" altLang="en-US" sz="1200" b="1" dirty="0">
                          <a:solidFill>
                            <a:schemeClr val="tx1"/>
                          </a:solidFill>
                          <a:latin typeface="+mn-ea"/>
                          <a:ea typeface="+mn-ea"/>
                        </a:rPr>
                        <a:t>▽大阪産</a:t>
                      </a:r>
                      <a:r>
                        <a:rPr kumimoji="1" lang="en-US" altLang="ja-JP" sz="1200" b="1" dirty="0">
                          <a:solidFill>
                            <a:schemeClr val="tx1"/>
                          </a:solidFill>
                          <a:latin typeface="+mn-ea"/>
                          <a:ea typeface="+mn-ea"/>
                        </a:rPr>
                        <a:t>(</a:t>
                      </a:r>
                      <a:r>
                        <a:rPr kumimoji="1" lang="ja-JP" altLang="en-US" sz="1200" b="1" dirty="0">
                          <a:solidFill>
                            <a:schemeClr val="tx1"/>
                          </a:solidFill>
                          <a:latin typeface="+mn-ea"/>
                          <a:ea typeface="+mn-ea"/>
                        </a:rPr>
                        <a:t>もん</a:t>
                      </a:r>
                      <a:r>
                        <a:rPr kumimoji="1" lang="en-US" altLang="ja-JP" sz="1200" b="1" dirty="0">
                          <a:solidFill>
                            <a:schemeClr val="tx1"/>
                          </a:solidFill>
                          <a:latin typeface="+mn-ea"/>
                          <a:ea typeface="+mn-ea"/>
                        </a:rPr>
                        <a:t>)</a:t>
                      </a:r>
                      <a:r>
                        <a:rPr kumimoji="1" lang="ja-JP" altLang="en-US" sz="1200" b="1" dirty="0">
                          <a:solidFill>
                            <a:schemeClr val="tx1"/>
                          </a:solidFill>
                          <a:latin typeface="+mn-ea"/>
                          <a:ea typeface="+mn-ea"/>
                        </a:rPr>
                        <a:t>を実際に手にし、購入できる販売店や料理店等を増やし、地産地消、消費拡大を図ることが必要です。</a:t>
                      </a:r>
                    </a:p>
                    <a:p>
                      <a:r>
                        <a:rPr kumimoji="1" lang="ja-JP" altLang="en-US" sz="1200" b="1" dirty="0">
                          <a:solidFill>
                            <a:schemeClr val="tx1"/>
                          </a:solidFill>
                          <a:latin typeface="+mn-ea"/>
                          <a:ea typeface="+mn-ea"/>
                        </a:rPr>
                        <a:t>▽府民一人ひとりが食への感謝の気持ちを深めるとともに、食品ロスの現状や削減の必要性についても認識を深め、食品</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ロスの削減に主体的に取り組むことが必要です。</a:t>
                      </a:r>
                    </a:p>
                    <a:p>
                      <a:r>
                        <a:rPr kumimoji="1" lang="ja-JP" altLang="en-US" sz="1200" b="1" dirty="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20" name="スライド番号プレースホルダー 1">
            <a:extLst>
              <a:ext uri="{FF2B5EF4-FFF2-40B4-BE49-F238E27FC236}">
                <a16:creationId xmlns:a16="http://schemas.microsoft.com/office/drawing/2014/main" id="{92DFEB77-1156-40F7-9B35-5A480BAF4F04}"/>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70</a:t>
            </a:fld>
            <a:endParaRPr kumimoji="1" lang="ja-JP" altLang="en-US"/>
          </a:p>
        </p:txBody>
      </p:sp>
    </p:spTree>
    <p:extLst>
      <p:ext uri="{BB962C8B-B14F-4D97-AF65-F5344CB8AC3E}">
        <p14:creationId xmlns:p14="http://schemas.microsoft.com/office/powerpoint/2010/main" val="11899897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nvGraphicFramePr>
        <p:xfrm>
          <a:off x="629696" y="803552"/>
          <a:ext cx="8646609" cy="535885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490152">
                <a:tc>
                  <a:txBody>
                    <a:bodyPr/>
                    <a:lstStyle/>
                    <a:p>
                      <a:pPr>
                        <a:lnSpc>
                          <a:spcPts val="1600"/>
                        </a:lnSpc>
                      </a:pPr>
                      <a:r>
                        <a:rPr kumimoji="1" lang="ja-JP" altLang="en-US" sz="1600" dirty="0"/>
                        <a:t> </a:t>
                      </a:r>
                      <a:r>
                        <a:rPr kumimoji="1" lang="ja-JP" altLang="en-US" sz="1600" dirty="0">
                          <a:solidFill>
                            <a:schemeClr val="bg1"/>
                          </a:solidFill>
                        </a:rPr>
                        <a:t>本年度の     </a:t>
                      </a:r>
                      <a:endParaRPr kumimoji="1" lang="en-US" altLang="ja-JP" sz="1600" dirty="0">
                        <a:solidFill>
                          <a:schemeClr val="bg1"/>
                        </a:solidFill>
                      </a:endParaRPr>
                    </a:p>
                    <a:p>
                      <a:pPr>
                        <a:lnSpc>
                          <a:spcPts val="1600"/>
                        </a:lnSpc>
                      </a:pPr>
                      <a:r>
                        <a:rPr kumimoji="1" lang="en-US" altLang="ja-JP" sz="1600" dirty="0">
                          <a:solidFill>
                            <a:schemeClr val="bg1"/>
                          </a:solidFill>
                        </a:rPr>
                        <a:t> </a:t>
                      </a:r>
                      <a:r>
                        <a:rPr kumimoji="1" lang="ja-JP" altLang="en-US" sz="1600" dirty="0">
                          <a:solidFill>
                            <a:schemeClr val="bg1"/>
                          </a:solidFill>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rPr>
                        <a:t>《</a:t>
                      </a:r>
                      <a:r>
                        <a:rPr kumimoji="1" lang="ja-JP" altLang="en-US" sz="1200" b="1" u="sng" dirty="0">
                          <a:solidFill>
                            <a:schemeClr val="tx1"/>
                          </a:solidFill>
                          <a:latin typeface="+mn-ea"/>
                          <a:ea typeface="+mn-ea"/>
                        </a:rPr>
                        <a:t>食の生産・流通に関する体験・交流の促進</a:t>
                      </a:r>
                      <a:r>
                        <a:rPr kumimoji="1" lang="en-US" altLang="ja-JP" sz="12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■直売所で開設支援に係るチラシを作成・配布、開催する販売イベント等について</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で情報発信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■出前魚講習会の開催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大阪府企画室推進課、阪南市役所と連携し、阪南市立上荘小学校及び桃の木台小学校にて</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ｓ出前講座（大阪湾のお魚と漁業）を実施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■地場産物を活用した食育教材ポータルサイトの作成</a:t>
                      </a:r>
                    </a:p>
                    <a:p>
                      <a:pPr marL="174625" indent="-174625"/>
                      <a:r>
                        <a:rPr kumimoji="1" lang="ja-JP" altLang="en-US" sz="1100" b="1" dirty="0">
                          <a:solidFill>
                            <a:schemeClr val="tx1"/>
                          </a:solidFill>
                          <a:latin typeface="+mn-ea"/>
                          <a:ea typeface="+mn-ea"/>
                        </a:rPr>
                        <a:t>　各市町村で実践された地場産物を活用した食育教材を収集し、多くの学校で活用できるように活用例とともに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ウェブサイトに掲載</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大阪産農水産物の利用促進及び消費拡大</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を購入できる販売店や料理店等の拡大　</a:t>
                      </a:r>
                      <a:r>
                        <a:rPr kumimoji="1" lang="en-US" altLang="ja-JP" sz="1100" b="1" dirty="0">
                          <a:solidFill>
                            <a:schemeClr val="tx1"/>
                          </a:solidFill>
                          <a:latin typeface="+mn-ea"/>
                          <a:ea typeface="+mn-ea"/>
                        </a:rPr>
                        <a:t>667</a:t>
                      </a:r>
                      <a:r>
                        <a:rPr kumimoji="1" lang="ja-JP" altLang="en-US" sz="1100" b="1" dirty="0">
                          <a:solidFill>
                            <a:schemeClr val="tx1"/>
                          </a:solidFill>
                          <a:latin typeface="+mn-ea"/>
                          <a:ea typeface="+mn-ea"/>
                        </a:rPr>
                        <a:t>件（</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■市町村や民間団体等が実施する地産地消、食文化継承等の食育活動への補助</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（事業実施主体者</a:t>
                      </a:r>
                      <a:r>
                        <a:rPr kumimoji="1" lang="en-US" altLang="ja-JP" sz="1100" b="1" dirty="0">
                          <a:solidFill>
                            <a:schemeClr val="tx1"/>
                          </a:solidFill>
                          <a:latin typeface="+mn-ea"/>
                          <a:ea typeface="+mn-ea"/>
                        </a:rPr>
                        <a:t>5</a:t>
                      </a:r>
                      <a:r>
                        <a:rPr kumimoji="1" lang="ja-JP" altLang="en-US" sz="1100" b="1" dirty="0">
                          <a:solidFill>
                            <a:schemeClr val="tx1"/>
                          </a:solidFill>
                          <a:latin typeface="+mn-ea"/>
                          <a:ea typeface="+mn-ea"/>
                        </a:rPr>
                        <a:t>者、</a:t>
                      </a:r>
                      <a:r>
                        <a:rPr kumimoji="1" lang="en-US" altLang="ja-JP" sz="1100" b="1" dirty="0">
                          <a:solidFill>
                            <a:schemeClr val="tx1"/>
                          </a:solidFill>
                          <a:latin typeface="+mn-ea"/>
                          <a:ea typeface="+mn-ea"/>
                        </a:rPr>
                        <a:t>23,732</a:t>
                      </a:r>
                      <a:r>
                        <a:rPr kumimoji="1" lang="ja-JP" altLang="en-US" sz="1100" b="1" dirty="0">
                          <a:solidFill>
                            <a:schemeClr val="tx1"/>
                          </a:solidFill>
                          <a:latin typeface="+mn-ea"/>
                          <a:ea typeface="+mn-ea"/>
                        </a:rPr>
                        <a:t>人想定）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■「大阪の魚と漁業を</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倍楽しむ本」「大阪の畜産えぇもん</a:t>
                      </a:r>
                      <a:r>
                        <a:rPr kumimoji="1" lang="en-US" altLang="ja-JP" sz="1100" b="1" dirty="0">
                          <a:solidFill>
                            <a:schemeClr val="tx1"/>
                          </a:solidFill>
                          <a:latin typeface="+mn-ea"/>
                          <a:ea typeface="+mn-ea"/>
                        </a:rPr>
                        <a:t>BOOK</a:t>
                      </a:r>
                      <a:r>
                        <a:rPr kumimoji="1" lang="ja-JP" altLang="en-US" sz="1100" b="1" dirty="0">
                          <a:solidFill>
                            <a:schemeClr val="tx1"/>
                          </a:solidFill>
                          <a:latin typeface="+mn-ea"/>
                          <a:ea typeface="+mn-ea"/>
                        </a:rPr>
                        <a:t>」等を活用した情報発信</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大阪産農林水産物を府民が身近に触れられる場の情報発信</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■魚庭の海づくり大会の開催（</a:t>
                      </a:r>
                      <a:r>
                        <a:rPr kumimoji="1" lang="en-US" altLang="ja-JP" sz="1100" b="1" dirty="0">
                          <a:solidFill>
                            <a:schemeClr val="tx1"/>
                          </a:solidFill>
                          <a:latin typeface="游ゴシック" panose="020B0400000000000000" pitchFamily="50" charset="-128"/>
                          <a:ea typeface="+mn-ea"/>
                        </a:rPr>
                        <a:t>R5.11.5</a:t>
                      </a:r>
                      <a:r>
                        <a:rPr kumimoji="1" lang="ja-JP" altLang="en-US" sz="1100" b="1" dirty="0">
                          <a:solidFill>
                            <a:schemeClr val="tx1"/>
                          </a:solidFill>
                          <a:latin typeface="游ゴシック" panose="020B0400000000000000" pitchFamily="50" charset="-128"/>
                          <a:ea typeface="+mn-ea"/>
                        </a:rPr>
                        <a:t>）来場者約</a:t>
                      </a:r>
                      <a:r>
                        <a:rPr kumimoji="1" lang="en-US" altLang="ja-JP" sz="1100" b="1" dirty="0">
                          <a:solidFill>
                            <a:schemeClr val="tx1"/>
                          </a:solidFill>
                          <a:latin typeface="游ゴシック" panose="020B0400000000000000" pitchFamily="50" charset="-128"/>
                          <a:ea typeface="+mn-ea"/>
                        </a:rPr>
                        <a:t>10,000</a:t>
                      </a:r>
                      <a:r>
                        <a:rPr kumimoji="1" lang="ja-JP" altLang="en-US" sz="1100" b="1" dirty="0">
                          <a:solidFill>
                            <a:schemeClr val="tx1"/>
                          </a:solidFill>
                          <a:latin typeface="游ゴシック" panose="020B0400000000000000" pitchFamily="50" charset="-128"/>
                          <a:ea typeface="+mn-ea"/>
                        </a:rPr>
                        <a:t>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■ホームページ、大阪産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)Facebook</a:t>
                      </a:r>
                      <a:r>
                        <a:rPr kumimoji="1" lang="ja-JP" altLang="en-US" sz="1100" b="1" dirty="0">
                          <a:solidFill>
                            <a:schemeClr val="tx1"/>
                          </a:solidFill>
                          <a:latin typeface="游ゴシック" panose="020B0400000000000000" pitchFamily="50" charset="-128"/>
                          <a:ea typeface="+mn-ea"/>
                        </a:rPr>
                        <a:t>、大阪産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a:t>
                      </a:r>
                      <a:r>
                        <a:rPr kumimoji="1" lang="ja-JP" altLang="en-US" sz="1100" b="1" dirty="0">
                          <a:solidFill>
                            <a:schemeClr val="tx1"/>
                          </a:solidFill>
                          <a:latin typeface="游ゴシック" panose="020B0400000000000000" pitchFamily="50" charset="-128"/>
                          <a:ea typeface="+mn-ea"/>
                        </a:rPr>
                        <a:t>、大阪産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ファン通信イベント等を</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活用した情報発信</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3233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■直売所の認知度向上や大阪産</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もん</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の消費拡大</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■直売所等についての情報発信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■府内小中学校等での出前講習会の開催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■大阪産</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もん</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に関する情報発信を進めるとともに、イベントを実施し、店舗での利用拡大に努める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■イベント等の機会を活用した府内畜産物の認知度向上と魅力発信　</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57330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最終予算案　　</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全国魅力発信事業　</a:t>
                      </a:r>
                      <a:r>
                        <a:rPr kumimoji="1" lang="en-US" altLang="ja-JP" sz="1100" b="1" dirty="0">
                          <a:solidFill>
                            <a:schemeClr val="tx1"/>
                          </a:solidFill>
                          <a:latin typeface="+mn-ea"/>
                          <a:ea typeface="+mn-ea"/>
                        </a:rPr>
                        <a:t>7,575</a:t>
                      </a:r>
                      <a:r>
                        <a:rPr kumimoji="1" lang="ja-JP" altLang="en-US" sz="1100" b="1" dirty="0">
                          <a:solidFill>
                            <a:schemeClr val="tx1"/>
                          </a:solidFill>
                          <a:latin typeface="+mn-ea"/>
                          <a:ea typeface="+mn-ea"/>
                        </a:rPr>
                        <a:t>千円　　大阪府農水産物消費拡大事業</a:t>
                      </a:r>
                      <a:r>
                        <a:rPr kumimoji="1" lang="ja-JP" altLang="en-US" sz="1100" b="1" dirty="0">
                          <a:solidFill>
                            <a:schemeClr val="tx1"/>
                          </a:solidFill>
                          <a:latin typeface="游ゴシック" panose="020B0400000000000000" pitchFamily="50" charset="-128"/>
                          <a:ea typeface="+mn-ea"/>
                        </a:rPr>
                        <a:t>　</a:t>
                      </a:r>
                      <a:r>
                        <a:rPr kumimoji="1" lang="en-US" altLang="ja-JP" sz="1100" b="1" dirty="0">
                          <a:solidFill>
                            <a:schemeClr val="tx1"/>
                          </a:solidFill>
                          <a:latin typeface="+mn-ea"/>
                          <a:ea typeface="+mn-ea"/>
                        </a:rPr>
                        <a:t>1,650</a:t>
                      </a:r>
                      <a:r>
                        <a:rPr kumimoji="1" lang="ja-JP" altLang="en-US" sz="1100" b="1"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485484"/>
            <a:ext cx="8718118" cy="338554"/>
          </a:xfrm>
          <a:prstGeom prst="rect">
            <a:avLst/>
          </a:prstGeom>
          <a:noFill/>
        </p:spPr>
        <p:txBody>
          <a:bodyPr wrap="square" rtlCol="0">
            <a:spAutoFit/>
          </a:bodyPr>
          <a:lstStyle/>
          <a:p>
            <a:r>
              <a:rPr kumimoji="1" lang="ja-JP" altLang="en-US" sz="1600" b="1" dirty="0">
                <a:latin typeface="+mn-ea"/>
              </a:rPr>
              <a:t>①地産地消の推進　</a:t>
            </a:r>
            <a:r>
              <a:rPr kumimoji="1" lang="en-US" altLang="ja-JP" sz="1600" b="1" dirty="0">
                <a:latin typeface="+mn-ea"/>
              </a:rPr>
              <a:t>P45</a:t>
            </a:r>
            <a:r>
              <a:rPr kumimoji="1" lang="ja-JP" altLang="en-US" sz="1600" b="1" dirty="0">
                <a:latin typeface="+mn-ea"/>
              </a:rPr>
              <a:t>　</a:t>
            </a:r>
          </a:p>
        </p:txBody>
      </p:sp>
      <p:grpSp>
        <p:nvGrpSpPr>
          <p:cNvPr id="7" name="グループ化 6"/>
          <p:cNvGrpSpPr/>
          <p:nvPr/>
        </p:nvGrpSpPr>
        <p:grpSpPr>
          <a:xfrm>
            <a:off x="8346172" y="26251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02477612-45F2-4FC7-A4C9-2F29E1B9CEF3}"/>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71</a:t>
            </a:fld>
            <a:endParaRPr kumimoji="1" lang="ja-JP" altLang="en-US"/>
          </a:p>
        </p:txBody>
      </p:sp>
    </p:spTree>
    <p:extLst>
      <p:ext uri="{BB962C8B-B14F-4D97-AF65-F5344CB8AC3E}">
        <p14:creationId xmlns:p14="http://schemas.microsoft.com/office/powerpoint/2010/main" val="30237609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6" y="540000"/>
          <a:ext cx="8630215" cy="2696274"/>
        </p:xfrm>
        <a:graphic>
          <a:graphicData uri="http://schemas.openxmlformats.org/drawingml/2006/table">
            <a:tbl>
              <a:tblPr firstRow="1" bandRow="1">
                <a:tableStyleId>{5C22544A-7EE6-4342-B048-85BDC9FD1C3A}</a:tableStyleId>
              </a:tblPr>
              <a:tblGrid>
                <a:gridCol w="1272862">
                  <a:extLst>
                    <a:ext uri="{9D8B030D-6E8A-4147-A177-3AD203B41FA5}">
                      <a16:colId xmlns:a16="http://schemas.microsoft.com/office/drawing/2014/main" val="528851062"/>
                    </a:ext>
                  </a:extLst>
                </a:gridCol>
                <a:gridCol w="7357353">
                  <a:extLst>
                    <a:ext uri="{9D8B030D-6E8A-4147-A177-3AD203B41FA5}">
                      <a16:colId xmlns:a16="http://schemas.microsoft.com/office/drawing/2014/main" val="89849022"/>
                    </a:ext>
                  </a:extLst>
                </a:gridCol>
              </a:tblGrid>
              <a:tr h="1493617">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■食育・</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ｓ教育関係者との連携</a:t>
                      </a:r>
                    </a:p>
                    <a:p>
                      <a:pPr marL="174625" indent="-174625"/>
                      <a:r>
                        <a:rPr kumimoji="1" lang="ja-JP" altLang="en-US" sz="1100" b="1" dirty="0">
                          <a:solidFill>
                            <a:schemeClr val="tx1"/>
                          </a:solidFill>
                          <a:latin typeface="+mn-ea"/>
                          <a:ea typeface="+mn-ea"/>
                        </a:rPr>
                        <a:t>・親子食べきりクッキングイベントの実施</a:t>
                      </a:r>
                    </a:p>
                    <a:p>
                      <a:pPr marL="174625" indent="-174625"/>
                      <a:r>
                        <a:rPr kumimoji="1" lang="ja-JP" altLang="en-US" sz="1100" b="1" dirty="0">
                          <a:solidFill>
                            <a:schemeClr val="tx1"/>
                          </a:solidFill>
                          <a:latin typeface="+mn-ea"/>
                          <a:ea typeface="+mn-ea"/>
                        </a:rPr>
                        <a:t>・府内栄養士養成課程</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大学と連携したプロジェクトにより、食育イベントで食品ロス削減を啓発</a:t>
                      </a:r>
                    </a:p>
                    <a:p>
                      <a:pPr marL="174625" indent="-174625"/>
                      <a:r>
                        <a:rPr kumimoji="1" lang="ja-JP" altLang="en-US" sz="1100" b="1" dirty="0">
                          <a:solidFill>
                            <a:schemeClr val="tx1"/>
                          </a:solidFill>
                          <a:latin typeface="+mn-ea"/>
                          <a:ea typeface="+mn-ea"/>
                        </a:rPr>
                        <a:t>・市町村の教育委員会や担当者に対し、カードゲームなどの授業教材について情報提供し、</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    </a:t>
                      </a:r>
                      <a:r>
                        <a:rPr kumimoji="1" lang="ja-JP" altLang="en-US" sz="1100" b="1" dirty="0">
                          <a:solidFill>
                            <a:schemeClr val="tx1"/>
                          </a:solidFill>
                          <a:latin typeface="+mn-ea"/>
                          <a:ea typeface="+mn-ea"/>
                        </a:rPr>
                        <a:t>学校</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ｓ授業にカードゲームを貸出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■「大阪府食品ロス削減推進計画」に基づく市町村や事業者と連携した普及啓発の取組みを推進</a:t>
                      </a:r>
                    </a:p>
                    <a:p>
                      <a:pPr marL="174625" indent="-174625"/>
                      <a:r>
                        <a:rPr kumimoji="1" lang="ja-JP" altLang="en-US" sz="1100" b="1" dirty="0">
                          <a:solidFill>
                            <a:schemeClr val="tx1"/>
                          </a:solidFill>
                          <a:latin typeface="+mn-ea"/>
                          <a:ea typeface="+mn-ea"/>
                        </a:rPr>
                        <a:t>・食品ロス削減キャンペーン等の実施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・ポータルサイト、カードゲーム等の活用</a:t>
                      </a:r>
                    </a:p>
                    <a:p>
                      <a:pPr marL="174625" indent="-174625"/>
                      <a:r>
                        <a:rPr kumimoji="1" lang="ja-JP" altLang="en-US" sz="1100" b="1" dirty="0">
                          <a:solidFill>
                            <a:schemeClr val="tx1"/>
                          </a:solidFill>
                          <a:latin typeface="+mn-ea"/>
                          <a:ea typeface="+mn-ea"/>
                        </a:rPr>
                        <a:t>・食品ロス削減を実践・啓発するボランティアの養成</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58995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■府内栄養士養成課程の</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大学と連携したプロジェクトによる様々な啓発手法の検討と情報発信</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■学校教育におけるポータルサイト、カードゲーム等の啓発ツールの活用を促進</a:t>
                      </a:r>
                      <a:endParaRPr kumimoji="1" lang="en-US" altLang="ja-JP"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91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　　</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游ゴシック" panose="020B0400000000000000" pitchFamily="50" charset="-128"/>
                          <a:ea typeface="+mn-ea"/>
                        </a:rPr>
                        <a:t>消費者行動促進支援事業　</a:t>
                      </a:r>
                      <a:r>
                        <a:rPr kumimoji="1" lang="en-US" altLang="ja-JP" sz="1100" b="1" dirty="0">
                          <a:solidFill>
                            <a:schemeClr val="tx1"/>
                          </a:solidFill>
                          <a:latin typeface="游ゴシック" panose="020B0400000000000000" pitchFamily="50" charset="-128"/>
                          <a:ea typeface="+mn-ea"/>
                        </a:rPr>
                        <a:t>3,020</a:t>
                      </a:r>
                      <a:r>
                        <a:rPr kumimoji="1" lang="ja-JP" altLang="en-US" sz="1100" b="1" dirty="0">
                          <a:solidFill>
                            <a:schemeClr val="tx1"/>
                          </a:solidFill>
                          <a:latin typeface="游ゴシック" panose="020B0400000000000000" pitchFamily="50" charset="-128"/>
                          <a:ea typeface="+mn-ea"/>
                        </a:rPr>
                        <a:t>千円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272836" y="189000"/>
            <a:ext cx="2804208" cy="338554"/>
          </a:xfrm>
          <a:prstGeom prst="rect">
            <a:avLst/>
          </a:prstGeom>
          <a:noFill/>
        </p:spPr>
        <p:txBody>
          <a:bodyPr wrap="square" rtlCol="0">
            <a:spAutoFit/>
          </a:bodyPr>
          <a:lstStyle/>
          <a:p>
            <a:r>
              <a:rPr kumimoji="1" lang="ja-JP" altLang="en-US" sz="1600" b="1" dirty="0"/>
              <a:t>②食品ロスの削減　</a:t>
            </a:r>
            <a:r>
              <a:rPr kumimoji="1" lang="en-US" altLang="ja-JP" sz="1600" b="1" dirty="0">
                <a:latin typeface="+mn-ea"/>
              </a:rPr>
              <a:t>P46</a:t>
            </a:r>
            <a:endParaRPr kumimoji="1" lang="ja-JP" altLang="en-US" sz="1600" b="1" dirty="0">
              <a:latin typeface="+mn-ea"/>
            </a:endParaRPr>
          </a:p>
        </p:txBody>
      </p:sp>
      <p:grpSp>
        <p:nvGrpSpPr>
          <p:cNvPr id="7" name="グループ化 6"/>
          <p:cNvGrpSpPr/>
          <p:nvPr/>
        </p:nvGrpSpPr>
        <p:grpSpPr>
          <a:xfrm>
            <a:off x="8354955" y="2479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nvGraphicFramePr>
        <p:xfrm>
          <a:off x="613302" y="3549689"/>
          <a:ext cx="8646609" cy="277423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00816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■全国学校給食週間での取組み実施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市町村及び府立学校で地域の食材や郷土料理等を取り入れた給食献立を実施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■食育の日（毎月</a:t>
                      </a:r>
                      <a:r>
                        <a:rPr kumimoji="1" lang="en-US" altLang="ja-JP" sz="1100" b="1" dirty="0">
                          <a:solidFill>
                            <a:schemeClr val="tx1"/>
                          </a:solidFill>
                          <a:latin typeface="+mn-ea"/>
                          <a:ea typeface="+mn-ea"/>
                        </a:rPr>
                        <a:t>19</a:t>
                      </a:r>
                      <a:r>
                        <a:rPr kumimoji="1" lang="ja-JP" altLang="en-US" sz="1100" b="1" dirty="0">
                          <a:solidFill>
                            <a:schemeClr val="tx1"/>
                          </a:solidFill>
                          <a:latin typeface="+mn-ea"/>
                          <a:ea typeface="+mn-ea"/>
                        </a:rPr>
                        <a:t>日）での取組み実施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給食献立の工夫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■大阪府食生活改善連絡協議会との連携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協議会が行う日本型食生活の普及啓発活動への支援</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■好事例を共有し、地域の食材や郷土料理を取り入れた給食献立を実施</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■地場産物を活用した食育教材ポータルサイトの啓発</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■食文化の継承に向け、</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等を活用した情報発信を行うとともに、関係団体の取組みを支援</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536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269453" y="3257550"/>
            <a:ext cx="2681080" cy="338554"/>
          </a:xfrm>
          <a:prstGeom prst="rect">
            <a:avLst/>
          </a:prstGeom>
          <a:noFill/>
        </p:spPr>
        <p:txBody>
          <a:bodyPr wrap="square" rtlCol="0">
            <a:spAutoFit/>
          </a:bodyPr>
          <a:lstStyle/>
          <a:p>
            <a:r>
              <a:rPr kumimoji="1" lang="ja-JP" altLang="en-US" sz="1600" b="1" dirty="0"/>
              <a:t>③</a:t>
            </a:r>
            <a:r>
              <a:rPr lang="ja-JP" altLang="en-US" sz="1600" b="1" dirty="0"/>
              <a:t>食文化の継承　</a:t>
            </a:r>
            <a:r>
              <a:rPr lang="en-US" altLang="ja-JP" sz="1600" b="1" dirty="0">
                <a:latin typeface="+mn-ea"/>
              </a:rPr>
              <a:t>P46</a:t>
            </a:r>
            <a:r>
              <a:rPr lang="ja-JP" altLang="en-US" sz="1600" b="1" dirty="0">
                <a:latin typeface="+mn-ea"/>
              </a:rPr>
              <a:t> </a:t>
            </a:r>
            <a:endParaRPr kumimoji="1" lang="ja-JP" altLang="en-US" sz="1600" b="1" dirty="0">
              <a:latin typeface="+mn-ea"/>
            </a:endParaRPr>
          </a:p>
        </p:txBody>
      </p:sp>
      <p:sp>
        <p:nvSpPr>
          <p:cNvPr id="19" name="スライド番号プレースホルダー 1">
            <a:extLst>
              <a:ext uri="{FF2B5EF4-FFF2-40B4-BE49-F238E27FC236}">
                <a16:creationId xmlns:a16="http://schemas.microsoft.com/office/drawing/2014/main" id="{F825FB96-E4DB-4F22-A18B-77B33A0E3F91}"/>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72</a:t>
            </a:fld>
            <a:endParaRPr kumimoji="1" lang="ja-JP" altLang="en-US"/>
          </a:p>
        </p:txBody>
      </p:sp>
    </p:spTree>
    <p:extLst>
      <p:ext uri="{BB962C8B-B14F-4D97-AF65-F5344CB8AC3E}">
        <p14:creationId xmlns:p14="http://schemas.microsoft.com/office/powerpoint/2010/main" val="19447247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88000" y="906448"/>
            <a:ext cx="9360000" cy="5789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２　食育を支える社会環境整備　</a:t>
            </a: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313743" y="3306168"/>
            <a:ext cx="9099985" cy="553998"/>
          </a:xfrm>
          <a:prstGeom prst="rect">
            <a:avLst/>
          </a:prstGeom>
        </p:spPr>
        <p:txBody>
          <a:bodyPr wrap="square">
            <a:spAutoFit/>
          </a:bodyPr>
          <a:lstStyle/>
          <a:p>
            <a:pPr marL="269240" indent="90170" algn="just">
              <a:spcAft>
                <a:spcPts val="0"/>
              </a:spcAft>
            </a:pPr>
            <a:r>
              <a:rPr lang="en-US" altLang="ja-JP" sz="1000" kern="100" dirty="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a:t>
            </a:r>
            <a:r>
              <a:rPr lang="ja-JP" altLang="ja-JP" sz="1000" kern="100" dirty="0">
                <a:latin typeface="+mn-ea"/>
                <a:cs typeface="Times New Roman" panose="02020603050405020304" pitchFamily="18" charset="0"/>
              </a:rPr>
              <a:t>室調べ</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3</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健康推進室</a:t>
            </a:r>
            <a:r>
              <a:rPr lang="ja-JP" altLang="ja-JP" sz="1000" kern="100" dirty="0">
                <a:latin typeface="+mn-ea"/>
                <a:cs typeface="Times New Roman" panose="02020603050405020304" pitchFamily="18" charset="0"/>
              </a:rPr>
              <a:t>調</a:t>
            </a:r>
            <a:r>
              <a:rPr lang="ja-JP" altLang="en-US" sz="1000" kern="100" dirty="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nvGraphicFramePr>
        <p:xfrm>
          <a:off x="633000" y="1606528"/>
          <a:ext cx="8640001" cy="1686804"/>
        </p:xfrm>
        <a:graphic>
          <a:graphicData uri="http://schemas.openxmlformats.org/drawingml/2006/table">
            <a:tbl>
              <a:tblPr firstRow="1" firstCol="1" bandRow="1">
                <a:tableStyleId>{5C22544A-7EE6-4342-B048-85BDC9FD1C3A}</a:tableStyleId>
              </a:tblPr>
              <a:tblGrid>
                <a:gridCol w="364134">
                  <a:extLst>
                    <a:ext uri="{9D8B030D-6E8A-4147-A177-3AD203B41FA5}">
                      <a16:colId xmlns:a16="http://schemas.microsoft.com/office/drawing/2014/main" val="20000"/>
                    </a:ext>
                  </a:extLst>
                </a:gridCol>
                <a:gridCol w="3513967">
                  <a:extLst>
                    <a:ext uri="{9D8B030D-6E8A-4147-A177-3AD203B41FA5}">
                      <a16:colId xmlns:a16="http://schemas.microsoft.com/office/drawing/2014/main" val="20001"/>
                    </a:ext>
                  </a:extLst>
                </a:gridCol>
                <a:gridCol w="1587300">
                  <a:extLst>
                    <a:ext uri="{9D8B030D-6E8A-4147-A177-3AD203B41FA5}">
                      <a16:colId xmlns:a16="http://schemas.microsoft.com/office/drawing/2014/main" val="20003"/>
                    </a:ext>
                  </a:extLst>
                </a:gridCol>
                <a:gridCol w="1587300">
                  <a:extLst>
                    <a:ext uri="{9D8B030D-6E8A-4147-A177-3AD203B41FA5}">
                      <a16:colId xmlns:a16="http://schemas.microsoft.com/office/drawing/2014/main" val="2204503950"/>
                    </a:ext>
                  </a:extLst>
                </a:gridCol>
                <a:gridCol w="1587300">
                  <a:extLst>
                    <a:ext uri="{9D8B030D-6E8A-4147-A177-3AD203B41FA5}">
                      <a16:colId xmlns:a16="http://schemas.microsoft.com/office/drawing/2014/main" val="20004"/>
                    </a:ext>
                  </a:extLst>
                </a:gridCol>
              </a:tblGrid>
              <a:tr h="30335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solidFill>
                            <a:schemeClr val="bg1"/>
                          </a:solidFill>
                          <a:effectLst/>
                          <a:latin typeface="+mn-ea"/>
                          <a:ea typeface="+mn-ea"/>
                        </a:rPr>
                        <a:t>計画策定時</a:t>
                      </a:r>
                      <a:r>
                        <a:rPr lang="ja-JP" sz="1200" b="1" dirty="0">
                          <a:solidFill>
                            <a:schemeClr val="bg1"/>
                          </a:solidFill>
                          <a:effectLst/>
                          <a:latin typeface="+mn-ea"/>
                          <a:ea typeface="+mn-ea"/>
                        </a:rPr>
                        <a:t>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mn-ea"/>
                          <a:ea typeface="+mn-ea"/>
                        </a:rPr>
                        <a:t>現在の状況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71.0%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effectLst/>
                          <a:latin typeface="+mn-ea"/>
                          <a:ea typeface="+mn-ea"/>
                        </a:rPr>
                        <a:t>70</a:t>
                      </a:r>
                      <a:r>
                        <a:rPr lang="ja-JP" altLang="en-US" sz="1200" b="1" i="0" u="none" strike="noStrike" dirty="0">
                          <a:solidFill>
                            <a:schemeClr val="tx1"/>
                          </a:solidFill>
                          <a:effectLst/>
                          <a:latin typeface="+mn-ea"/>
                          <a:ea typeface="+mn-ea"/>
                        </a:rPr>
                        <a:t>％以上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食育推進計画を策定・実施している</a:t>
                      </a:r>
                      <a:endParaRPr lang="en-US" altLang="ja-JP" sz="1200" b="1" dirty="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H29</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95.3%</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100</a:t>
                      </a:r>
                      <a:r>
                        <a:rPr lang="ja-JP" altLang="en-US" sz="1200" b="1" i="0" u="none" strike="noStrike" dirty="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5,622</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4,753</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R3</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5" name="スライド番号プレースホルダー 1">
            <a:extLst>
              <a:ext uri="{FF2B5EF4-FFF2-40B4-BE49-F238E27FC236}">
                <a16:creationId xmlns:a16="http://schemas.microsoft.com/office/drawing/2014/main" id="{F1108F15-4E21-4BA1-A2A1-FB7B67D182F5}"/>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73</a:t>
            </a:fld>
            <a:endParaRPr kumimoji="1" lang="ja-JP" altLang="en-US"/>
          </a:p>
        </p:txBody>
      </p:sp>
    </p:spTree>
    <p:extLst>
      <p:ext uri="{BB962C8B-B14F-4D97-AF65-F5344CB8AC3E}">
        <p14:creationId xmlns:p14="http://schemas.microsoft.com/office/powerpoint/2010/main" val="28087614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nvGraphicFramePr>
        <p:xfrm>
          <a:off x="629695" y="576000"/>
          <a:ext cx="8646609" cy="579717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13117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食育を府民運動とする機運を高める取組み</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dirty="0">
                          <a:solidFill>
                            <a:schemeClr val="tx1"/>
                          </a:solidFill>
                          <a:latin typeface="游ゴシック" panose="020B0400000000000000" pitchFamily="50" charset="-128"/>
                          <a:ea typeface="+mn-ea"/>
                        </a:rPr>
                        <a:t>健活１０</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mn-ea"/>
                          <a:ea typeface="+mn-ea"/>
                        </a:rPr>
                        <a:t>17</a:t>
                      </a:r>
                      <a:r>
                        <a:rPr kumimoji="1" lang="ja-JP" altLang="en-US" sz="1100" b="1" dirty="0">
                          <a:solidFill>
                            <a:schemeClr val="tx1"/>
                          </a:solidFill>
                          <a:latin typeface="+mn-ea"/>
                          <a:ea typeface="+mn-ea"/>
                        </a:rPr>
                        <a:t>回・おおさか食育通信</a:t>
                      </a:r>
                      <a:r>
                        <a:rPr kumimoji="1" lang="en-US" altLang="ja-JP" sz="1100" b="1" dirty="0">
                          <a:solidFill>
                            <a:schemeClr val="tx1"/>
                          </a:solidFill>
                          <a:latin typeface="+mn-ea"/>
                          <a:ea typeface="+mn-ea"/>
                        </a:rPr>
                        <a:t>Facebook48</a:t>
                      </a:r>
                      <a:r>
                        <a:rPr kumimoji="1" lang="ja-JP" altLang="en-US" sz="1100" b="1" dirty="0">
                          <a:solidFill>
                            <a:schemeClr val="tx1"/>
                          </a:solidFill>
                          <a:latin typeface="+mn-ea"/>
                          <a:ea typeface="+mn-ea"/>
                        </a:rPr>
                        <a:t>回・大阪府公式</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5</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「大阪府食育推進強化月間」及び「野菜バリバリ朝食モリモリ推進の日」の取組みの充実</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■府健康アプリ「アスマイル」を活用した食育に関する情報発信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大阪府食育推進強化月間及び各月の食育の日に食生活の改善を促すコラムを配信 </a:t>
                      </a:r>
                      <a:r>
                        <a:rPr kumimoji="1" lang="en-US" altLang="ja-JP" sz="1100" b="1" dirty="0">
                          <a:solidFill>
                            <a:schemeClr val="tx1"/>
                          </a:solidFill>
                          <a:latin typeface="+mn-ea"/>
                          <a:ea typeface="+mn-ea"/>
                        </a:rPr>
                        <a:t>14</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■企業連携による啓発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味の素のメニューブックに大阪府市からのメッセージ、</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レシピを掲載し関係店舗にて啓発</a:t>
                      </a: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市町村食育推進計画の策定促進と施策の推進</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■保健所での取組み</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・市町村に対し、計画の策定及び改定を支援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zh-TW" altLang="en-US" sz="1100" b="1" dirty="0">
                          <a:solidFill>
                            <a:schemeClr val="tx1"/>
                          </a:solidFill>
                          <a:latin typeface="游ゴシック" panose="020B0400000000000000" pitchFamily="50" charset="-128"/>
                          <a:ea typeface="游ゴシック" panose="020B0400000000000000" pitchFamily="50" charset="-128"/>
                        </a:rPr>
                        <a:t>市町</a:t>
                      </a:r>
                      <a:r>
                        <a:rPr kumimoji="1" lang="ja-JP" altLang="en-US" sz="1100" b="1" dirty="0">
                          <a:solidFill>
                            <a:schemeClr val="tx1"/>
                          </a:solidFill>
                          <a:latin typeface="游ゴシック" panose="020B0400000000000000" pitchFamily="50" charset="-128"/>
                          <a:ea typeface="游ゴシック" panose="020B0400000000000000" pitchFamily="50" charset="-128"/>
                        </a:rPr>
                        <a:t>村</a:t>
                      </a:r>
                      <a:r>
                        <a:rPr kumimoji="1" lang="zh-TW" altLang="en-US" sz="1100" b="1" dirty="0">
                          <a:solidFill>
                            <a:schemeClr val="tx1"/>
                          </a:solidFill>
                          <a:latin typeface="游ゴシック" panose="020B0400000000000000" pitchFamily="50" charset="-128"/>
                          <a:ea typeface="游ゴシック" panose="020B0400000000000000" pitchFamily="50" charset="-128"/>
                        </a:rPr>
                        <a:t>栄養事業担当者連絡会議</a:t>
                      </a:r>
                      <a:r>
                        <a:rPr kumimoji="1" lang="ja-JP" altLang="en-US" sz="1100" b="1" dirty="0">
                          <a:solidFill>
                            <a:schemeClr val="tx1"/>
                          </a:solidFill>
                          <a:latin typeface="游ゴシック" panose="020B0400000000000000" pitchFamily="50" charset="-128"/>
                          <a:ea typeface="游ゴシック" panose="020B0400000000000000" pitchFamily="50" charset="-128"/>
                        </a:rPr>
                        <a:t>の開催</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mn-ea"/>
                          <a:ea typeface="+mn-ea"/>
                        </a:rPr>
                        <a:t>・地域の優先的な課題の把握、地域の特性を踏まえた取組みを推進する仕組みづくりを検討</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食に関するボランティア等が行う食育活動への支援</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■食生活改善推進員リーダー研修会の開催（</a:t>
                      </a:r>
                      <a:r>
                        <a:rPr kumimoji="1" lang="en-US" altLang="ja-JP" sz="1100" b="1" dirty="0">
                          <a:solidFill>
                            <a:schemeClr val="tx1"/>
                          </a:solidFill>
                          <a:latin typeface="+mn-ea"/>
                          <a:ea typeface="+mn-ea"/>
                        </a:rPr>
                        <a:t>R6.3.27</a:t>
                      </a:r>
                      <a:r>
                        <a:rPr kumimoji="1" lang="ja-JP" altLang="en-US" sz="1100" b="1" dirty="0">
                          <a:solidFill>
                            <a:schemeClr val="tx1"/>
                          </a:solidFill>
                          <a:latin typeface="+mn-ea"/>
                          <a:ea typeface="+mn-ea"/>
                        </a:rPr>
                        <a:t>）</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対象：食生活改善推進員及び行政関係者</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■保健所での取組み</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・地域活動栄養士会や食生活改善推進協議会の支援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・養成施設と連携した地域での食育活動の検討</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996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■市町村に向けて、食育の取組みの充実を図れるよう、情報提供や技術的支援を実施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■関係機関・団体による取組みを支援するとともに、各団体の連携・協働を推進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6663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46062" y="258752"/>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スライド番号プレースホルダー 1">
            <a:extLst>
              <a:ext uri="{FF2B5EF4-FFF2-40B4-BE49-F238E27FC236}">
                <a16:creationId xmlns:a16="http://schemas.microsoft.com/office/drawing/2014/main" id="{70339246-4719-43D9-916B-78E59784442E}"/>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74</a:t>
            </a:fld>
            <a:endParaRPr kumimoji="1" lang="ja-JP" altLang="en-US"/>
          </a:p>
        </p:txBody>
      </p:sp>
    </p:spTree>
    <p:extLst>
      <p:ext uri="{BB962C8B-B14F-4D97-AF65-F5344CB8AC3E}">
        <p14:creationId xmlns:p14="http://schemas.microsoft.com/office/powerpoint/2010/main" val="13063658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88184"/>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nvGraphicFramePr>
        <p:xfrm>
          <a:off x="629695" y="812764"/>
          <a:ext cx="8646609" cy="5544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283779">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■「大阪府食育推進ネットワーク会議」において、各団体活動を活性化</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等による各団体が行う取組みの</a:t>
                      </a:r>
                      <a:r>
                        <a:rPr kumimoji="1" lang="en-US" altLang="ja-JP" sz="1100" b="1" dirty="0">
                          <a:solidFill>
                            <a:schemeClr val="tx1"/>
                          </a:solidFill>
                          <a:latin typeface="+mn-ea"/>
                          <a:ea typeface="+mn-ea"/>
                        </a:rPr>
                        <a:t>PR</a:t>
                      </a:r>
                    </a:p>
                    <a:p>
                      <a:pPr marL="174625" indent="-174625"/>
                      <a:r>
                        <a:rPr kumimoji="1" lang="ja-JP" altLang="en-US" sz="1100" b="1" dirty="0">
                          <a:solidFill>
                            <a:schemeClr val="tx1"/>
                          </a:solidFill>
                          <a:latin typeface="+mn-ea"/>
                          <a:ea typeface="+mn-ea"/>
                        </a:rPr>
                        <a:t>　おおさか食育通信</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「大阪府食育推進ネットワーク会議からのつぶやき」</a:t>
                      </a:r>
                      <a:r>
                        <a:rPr kumimoji="1" lang="en-US" altLang="ja-JP" sz="1100" b="1" dirty="0">
                          <a:solidFill>
                            <a:schemeClr val="tx1"/>
                          </a:solidFill>
                          <a:latin typeface="+mn-ea"/>
                          <a:ea typeface="+mn-ea"/>
                        </a:rPr>
                        <a:t>4</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p>
                    <a:p>
                      <a:pPr marL="174625" indent="-174625"/>
                      <a:r>
                        <a:rPr kumimoji="1" lang="ja-JP" altLang="en-US" sz="1100" b="1" dirty="0">
                          <a:solidFill>
                            <a:schemeClr val="tx1"/>
                          </a:solidFill>
                          <a:latin typeface="+mn-ea"/>
                          <a:ea typeface="+mn-ea"/>
                        </a:rPr>
                        <a:t>・のぼりやファイル等の啓発媒体を活用し、参画団体等が主催する事業で食育啓発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活用状況　のぼり延べ</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枚、クリアファイル延べ</a:t>
                      </a:r>
                      <a:r>
                        <a:rPr kumimoji="1" lang="en-US" altLang="ja-JP" sz="1100" b="1" dirty="0">
                          <a:solidFill>
                            <a:schemeClr val="tx1"/>
                          </a:solidFill>
                          <a:latin typeface="+mn-ea"/>
                          <a:ea typeface="+mn-ea"/>
                        </a:rPr>
                        <a:t>3</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200</a:t>
                      </a:r>
                      <a:r>
                        <a:rPr kumimoji="1" lang="ja-JP" altLang="en-US" sz="1100" b="1" dirty="0">
                          <a:solidFill>
                            <a:schemeClr val="tx1"/>
                          </a:solidFill>
                          <a:latin typeface="+mn-ea"/>
                          <a:ea typeface="+mn-ea"/>
                        </a:rPr>
                        <a:t>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■大阪府食育推進ネットワーク会議による食育イベントの開催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「食育ワクワク </a:t>
                      </a:r>
                      <a:r>
                        <a:rPr kumimoji="1" lang="en-US" altLang="ja-JP" sz="1100" b="1" dirty="0">
                          <a:solidFill>
                            <a:schemeClr val="tx1"/>
                          </a:solidFill>
                          <a:latin typeface="+mn-ea"/>
                          <a:ea typeface="+mn-ea"/>
                        </a:rPr>
                        <a:t>EXPO</a:t>
                      </a: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R6.1.6</a:t>
                      </a:r>
                      <a:r>
                        <a:rPr kumimoji="1" lang="ja-JP" altLang="en-US" sz="1100" b="1" dirty="0">
                          <a:solidFill>
                            <a:schemeClr val="tx1"/>
                          </a:solidFill>
                          <a:latin typeface="+mn-ea"/>
                          <a:ea typeface="+mn-ea"/>
                        </a:rPr>
                        <a:t>）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会場　　阪急百貨店うめだ本店</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階うめだホール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参加企業・団体　</a:t>
                      </a:r>
                      <a:r>
                        <a:rPr kumimoji="1" lang="en-US" altLang="ja-JP" sz="1100" b="1" dirty="0">
                          <a:solidFill>
                            <a:schemeClr val="tx1"/>
                          </a:solidFill>
                          <a:latin typeface="+mn-ea"/>
                          <a:ea typeface="+mn-ea"/>
                        </a:rPr>
                        <a:t>6</a:t>
                      </a:r>
                      <a:r>
                        <a:rPr kumimoji="1" lang="ja-JP" altLang="en-US" sz="1100" b="1" dirty="0">
                          <a:solidFill>
                            <a:schemeClr val="tx1"/>
                          </a:solidFill>
                          <a:latin typeface="+mn-ea"/>
                          <a:ea typeface="+mn-ea"/>
                        </a:rPr>
                        <a:t>企業・</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団体</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参加者　</a:t>
                      </a:r>
                      <a:r>
                        <a:rPr kumimoji="1" lang="en-US" altLang="ja-JP" sz="1100" b="1" dirty="0">
                          <a:solidFill>
                            <a:schemeClr val="tx1"/>
                          </a:solidFill>
                          <a:latin typeface="+mn-ea"/>
                          <a:ea typeface="+mn-ea"/>
                        </a:rPr>
                        <a:t>1,802</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2316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■大阪府食育推進ネットワーク会議の活性化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■大阪府食育推進ネットワーク会議と連携し、食育を推進</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・食育イベントの開催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・共通の啓発媒体を活用し、府及び各参画団体が実施するイベント等で食育啓発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SNS</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の活用による情報発信　等</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■企業等との連携を強化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食育を府民運動として推進することに賛同する団体・企業等を増やし、連携事業を実施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859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71478" y="15546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45639" y="501173"/>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 name="スライド番号プレースホルダー 1">
            <a:extLst>
              <a:ext uri="{FF2B5EF4-FFF2-40B4-BE49-F238E27FC236}">
                <a16:creationId xmlns:a16="http://schemas.microsoft.com/office/drawing/2014/main" id="{DF72C5CA-B37A-4803-AC5D-1AB98432D55C}"/>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75</a:t>
            </a:fld>
            <a:endParaRPr kumimoji="1" lang="ja-JP" altLang="en-US"/>
          </a:p>
        </p:txBody>
      </p:sp>
    </p:spTree>
    <p:extLst>
      <p:ext uri="{BB962C8B-B14F-4D97-AF65-F5344CB8AC3E}">
        <p14:creationId xmlns:p14="http://schemas.microsoft.com/office/powerpoint/2010/main" val="4059108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健康増進計画における施策の実施状況</a:t>
            </a:r>
          </a:p>
        </p:txBody>
      </p:sp>
      <p:sp>
        <p:nvSpPr>
          <p:cNvPr id="13" name="テキスト ボックス 12"/>
          <p:cNvSpPr txBox="1"/>
          <p:nvPr/>
        </p:nvSpPr>
        <p:spPr>
          <a:xfrm>
            <a:off x="820218" y="2199083"/>
            <a:ext cx="4824000" cy="4125517"/>
          </a:xfrm>
          <a:prstGeom prst="roundRect">
            <a:avLst>
              <a:gd name="adj" fmla="val 2521"/>
            </a:avLst>
          </a:prstGeom>
          <a:solidFill>
            <a:schemeClr val="accent5">
              <a:lumMod val="20000"/>
              <a:lumOff val="80000"/>
            </a:schemeClr>
          </a:solidFill>
          <a:ln w="12700">
            <a:noFill/>
          </a:ln>
        </p:spPr>
        <p:txBody>
          <a:bodyPr wrap="square" lIns="108000" tIns="72000" rIns="72000" bIns="72000" rtlCol="0" anchor="t">
            <a:noAutofit/>
          </a:bodyPr>
          <a:lstStyle/>
          <a:p>
            <a:r>
              <a:rPr lang="ja-JP" altLang="en-US" sz="1000" b="1" dirty="0">
                <a:latin typeface="游ゴシック" panose="020B0400000000000000" pitchFamily="50" charset="-128"/>
                <a:ea typeface="游ゴシック" panose="020B0400000000000000" pitchFamily="50" charset="-128"/>
              </a:rPr>
              <a:t>＜審議会開催状況＞</a:t>
            </a:r>
            <a:endParaRPr lang="en-US" altLang="ja-JP" sz="1000" b="1"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ea typeface="游ゴシック" panose="020B0400000000000000" pitchFamily="50" charset="-128"/>
              </a:rPr>
              <a:t>5</a:t>
            </a:r>
            <a:r>
              <a:rPr lang="ja-JP" altLang="en-US" sz="1000" u="sng" dirty="0">
                <a:latin typeface="游ゴシック" panose="020B0400000000000000" pitchFamily="50" charset="-128"/>
                <a:ea typeface="游ゴシック" panose="020B0400000000000000" pitchFamily="50" charset="-128"/>
              </a:rPr>
              <a:t>年度　第</a:t>
            </a:r>
            <a:r>
              <a:rPr lang="en-US" altLang="ja-JP" sz="1000" u="sng" dirty="0">
                <a:latin typeface="游ゴシック" panose="020B0400000000000000" pitchFamily="50" charset="-128"/>
                <a:ea typeface="游ゴシック" panose="020B0400000000000000" pitchFamily="50" charset="-128"/>
              </a:rPr>
              <a:t>1</a:t>
            </a:r>
            <a:r>
              <a:rPr lang="ja-JP" altLang="en-US" sz="1000" u="sng" dirty="0">
                <a:latin typeface="游ゴシック" panose="020B0400000000000000" pitchFamily="50" charset="-128"/>
                <a:ea typeface="游ゴシック" panose="020B0400000000000000" pitchFamily="50" charset="-128"/>
              </a:rPr>
              <a:t>回　大阪府地域職域連携推進協議会</a:t>
            </a:r>
            <a:endParaRPr lang="en-US" altLang="ja-JP" sz="1000" u="sng"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日時　　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a:t>
            </a:r>
            <a:r>
              <a:rPr lang="en-US" altLang="ja-JP" sz="1000" dirty="0">
                <a:latin typeface="游ゴシック" panose="020B0400000000000000" pitchFamily="50" charset="-128"/>
                <a:ea typeface="游ゴシック" panose="020B0400000000000000" pitchFamily="50" charset="-128"/>
              </a:rPr>
              <a:t>8</a:t>
            </a:r>
            <a:r>
              <a:rPr lang="ja-JP" altLang="en-US" sz="1000" dirty="0">
                <a:latin typeface="游ゴシック" panose="020B0400000000000000" pitchFamily="50" charset="-128"/>
                <a:ea typeface="游ゴシック" panose="020B0400000000000000" pitchFamily="50" charset="-128"/>
              </a:rPr>
              <a:t>月</a:t>
            </a:r>
            <a:r>
              <a:rPr lang="en-US" altLang="ja-JP" sz="1000" dirty="0">
                <a:latin typeface="游ゴシック" panose="020B0400000000000000" pitchFamily="50" charset="-128"/>
                <a:ea typeface="游ゴシック" panose="020B0400000000000000" pitchFamily="50" charset="-128"/>
              </a:rPr>
              <a:t>23</a:t>
            </a:r>
            <a:r>
              <a:rPr lang="ja-JP" altLang="en-US" sz="1000" dirty="0">
                <a:latin typeface="游ゴシック" panose="020B0400000000000000" pitchFamily="50" charset="-128"/>
                <a:ea typeface="游ゴシック" panose="020B0400000000000000" pitchFamily="50" charset="-128"/>
              </a:rPr>
              <a:t>日</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議題　　（１）会長選出について</a:t>
            </a:r>
          </a:p>
          <a:p>
            <a:r>
              <a:rPr lang="ja-JP" altLang="en-US" sz="1000" dirty="0">
                <a:latin typeface="游ゴシック" panose="020B0400000000000000" pitchFamily="50" charset="-128"/>
                <a:ea typeface="游ゴシック" panose="020B0400000000000000" pitchFamily="50" charset="-128"/>
              </a:rPr>
              <a:t>                 （２）第３次大阪府健康増進計画の最終評価（案）について</a:t>
            </a:r>
          </a:p>
          <a:p>
            <a:r>
              <a:rPr lang="ja-JP" altLang="en-US" sz="1000" dirty="0">
                <a:latin typeface="游ゴシック" panose="020B0400000000000000" pitchFamily="50" charset="-128"/>
                <a:ea typeface="游ゴシック" panose="020B0400000000000000" pitchFamily="50" charset="-128"/>
              </a:rPr>
              <a:t>                 （３）第４次大阪府健康増進計画（素案）の検討について</a:t>
            </a:r>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u="sng" dirty="0">
                <a:latin typeface="游ゴシック" panose="020B0400000000000000" pitchFamily="50" charset="-128"/>
              </a:rPr>
              <a:t>令和</a:t>
            </a:r>
            <a:r>
              <a:rPr lang="en-US" altLang="ja-JP" sz="1000" u="sng" dirty="0">
                <a:latin typeface="游ゴシック" panose="020B0400000000000000" pitchFamily="50" charset="-128"/>
              </a:rPr>
              <a:t>5</a:t>
            </a:r>
            <a:r>
              <a:rPr lang="ja-JP" altLang="en-US" sz="1000" u="sng" dirty="0">
                <a:latin typeface="游ゴシック" panose="020B0400000000000000" pitchFamily="50" charset="-128"/>
              </a:rPr>
              <a:t>年度　第</a:t>
            </a:r>
            <a:r>
              <a:rPr lang="en-US" altLang="ja-JP" sz="1000" u="sng" dirty="0">
                <a:latin typeface="游ゴシック" panose="020B0400000000000000" pitchFamily="50" charset="-128"/>
              </a:rPr>
              <a:t>2</a:t>
            </a:r>
            <a:r>
              <a:rPr lang="ja-JP" altLang="en-US" sz="1000" u="sng" dirty="0">
                <a:latin typeface="游ゴシック" panose="020B0400000000000000" pitchFamily="50" charset="-128"/>
              </a:rPr>
              <a:t>回　大阪府地域職域連携推進協議会</a:t>
            </a:r>
            <a:endParaRPr lang="en-US" altLang="ja-JP" sz="1000" u="sng" dirty="0">
              <a:latin typeface="游ゴシック" panose="020B0400000000000000" pitchFamily="50" charset="-128"/>
            </a:endParaRPr>
          </a:p>
          <a:p>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日時　　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12</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12</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議題　　（１）第４次大阪府健康増進計画（案）について</a:t>
            </a:r>
            <a:endParaRPr lang="en-US" altLang="ja-JP" sz="1000" dirty="0">
              <a:latin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u="sng" dirty="0">
                <a:latin typeface="游ゴシック" panose="020B0400000000000000" pitchFamily="50" charset="-128"/>
              </a:rPr>
              <a:t>令和</a:t>
            </a:r>
            <a:r>
              <a:rPr lang="en-US" altLang="ja-JP" sz="1000" u="sng" dirty="0">
                <a:latin typeface="游ゴシック" panose="020B0400000000000000" pitchFamily="50" charset="-128"/>
              </a:rPr>
              <a:t>5</a:t>
            </a:r>
            <a:r>
              <a:rPr lang="ja-JP" altLang="en-US" sz="1000" u="sng" dirty="0">
                <a:latin typeface="游ゴシック" panose="020B0400000000000000" pitchFamily="50" charset="-128"/>
              </a:rPr>
              <a:t>年度　第</a:t>
            </a:r>
            <a:r>
              <a:rPr lang="en-US" altLang="ja-JP" sz="1000" u="sng" dirty="0">
                <a:latin typeface="游ゴシック" panose="020B0400000000000000" pitchFamily="50" charset="-128"/>
              </a:rPr>
              <a:t>3</a:t>
            </a:r>
            <a:r>
              <a:rPr lang="ja-JP" altLang="en-US" sz="1000" u="sng" dirty="0">
                <a:latin typeface="游ゴシック" panose="020B0400000000000000" pitchFamily="50" charset="-128"/>
              </a:rPr>
              <a:t>回　大阪府地域職域連携推進協議会</a:t>
            </a:r>
            <a:endParaRPr lang="en-US" altLang="ja-JP" sz="1000" u="sng" dirty="0">
              <a:latin typeface="游ゴシック" panose="020B0400000000000000" pitchFamily="50" charset="-128"/>
            </a:endParaRPr>
          </a:p>
          <a:p>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日時　　令和</a:t>
            </a:r>
            <a:r>
              <a:rPr lang="en-US" altLang="ja-JP" sz="1000" dirty="0">
                <a:latin typeface="游ゴシック" panose="020B0400000000000000" pitchFamily="50" charset="-128"/>
              </a:rPr>
              <a:t>6</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21</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議題　　（１）第３次大阪府健康増進計画の令和５年度の進捗状況について</a:t>
            </a:r>
          </a:p>
          <a:p>
            <a:r>
              <a:rPr lang="ja-JP" altLang="en-US" sz="1000" dirty="0">
                <a:latin typeface="游ゴシック" panose="020B0400000000000000" pitchFamily="50" charset="-128"/>
              </a:rPr>
              <a:t>                 （２）第４次大阪府健康増進計画（案）について</a:t>
            </a:r>
          </a:p>
          <a:p>
            <a:endParaRPr lang="ja-JP" altLang="en-US"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en-US" altLang="ja-JP" sz="1000" dirty="0">
                <a:latin typeface="游ゴシック" panose="020B0400000000000000" pitchFamily="50" charset="-128"/>
                <a:ea typeface="游ゴシック" panose="020B0400000000000000" pitchFamily="50" charset="-128"/>
                <a:hlinkClick r:id="rId2"/>
              </a:rPr>
              <a:t>http://www.pref.osaka.lg.jp/kenkozukuri/jyunkannki/chiikisyokuiki.html</a:t>
            </a:r>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健康増進計画の審議会である大阪府地域職域連携推進協議会において、健康づくり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本年度における「健康増進計画における施策の実施状況」の報告資料として、当該進捗管理票を掲載します。</a:t>
            </a:r>
          </a:p>
        </p:txBody>
      </p:sp>
      <p:graphicFrame>
        <p:nvGraphicFramePr>
          <p:cNvPr id="18" name="表 17"/>
          <p:cNvGraphicFramePr>
            <a:graphicFrameLocks noGrp="1"/>
          </p:cNvGraphicFramePr>
          <p:nvPr>
            <p:extLst>
              <p:ext uri="{D42A27DB-BD31-4B8C-83A1-F6EECF244321}">
                <p14:modId xmlns:p14="http://schemas.microsoft.com/office/powerpoint/2010/main" val="3693573572"/>
              </p:ext>
            </p:extLst>
          </p:nvPr>
        </p:nvGraphicFramePr>
        <p:xfrm>
          <a:off x="5958840" y="2179463"/>
          <a:ext cx="3369672" cy="4172392"/>
        </p:xfrm>
        <a:graphic>
          <a:graphicData uri="http://schemas.openxmlformats.org/drawingml/2006/table">
            <a:tbl>
              <a:tblPr firstRow="1" bandRow="1">
                <a:tableStyleId>{5940675A-B579-460E-94D1-54222C63F5DA}</a:tableStyleId>
              </a:tblPr>
              <a:tblGrid>
                <a:gridCol w="2527254">
                  <a:extLst>
                    <a:ext uri="{9D8B030D-6E8A-4147-A177-3AD203B41FA5}">
                      <a16:colId xmlns:a16="http://schemas.microsoft.com/office/drawing/2014/main" val="2555586693"/>
                    </a:ext>
                  </a:extLst>
                </a:gridCol>
                <a:gridCol w="842418">
                  <a:extLst>
                    <a:ext uri="{9D8B030D-6E8A-4147-A177-3AD203B41FA5}">
                      <a16:colId xmlns:a16="http://schemas.microsoft.com/office/drawing/2014/main" val="3536010129"/>
                    </a:ext>
                  </a:extLst>
                </a:gridCol>
              </a:tblGrid>
              <a:tr h="160552">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全国健康保険協会大阪支部　支部長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粟津　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1164001"/>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独立行政法人労働者健康安全機構</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大阪産業保健総合支援センター　副所長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上田　卓司</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8986940"/>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慶應義塾大学医学部　衛生学公衆衛生学教室　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岡村　智教</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0119925"/>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大阪労働局　副主任労働衛生専門官</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奥田　晴彦</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2831343"/>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国立研究開発法人医薬基盤・健康・栄養研究所</a:t>
                      </a:r>
                    </a:p>
                    <a:p>
                      <a:pPr algn="l" fontAlgn="ctr"/>
                      <a:r>
                        <a:rPr lang="ja-JP" altLang="en-US" sz="800" b="0" i="0" u="none" strike="noStrike" dirty="0">
                          <a:solidFill>
                            <a:srgbClr val="000000"/>
                          </a:solidFill>
                          <a:effectLst/>
                          <a:latin typeface="游ゴシック" panose="020B0400000000000000" pitchFamily="50" charset="-128"/>
                          <a:ea typeface="+mn-ea"/>
                        </a:rPr>
                        <a:t>国立健康・栄養研究所　身体活動研究部部長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小野　玲</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63782"/>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大阪大学大学院医学系研究科</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社会医学講座公衆衛生学　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川崎　良</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985459"/>
                  </a:ext>
                </a:extLst>
              </a:tr>
              <a:tr h="155061">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健康保険組合連合会大阪連合会</a:t>
                      </a:r>
                      <a:r>
                        <a:rPr lang="ja-JP" altLang="en-US" sz="800" b="0" i="0" u="none" strike="noStrike" dirty="0">
                          <a:solidFill>
                            <a:srgbClr val="000000"/>
                          </a:solidFill>
                          <a:effectLst/>
                          <a:latin typeface="游ゴシック" panose="020B0400000000000000" pitchFamily="50" charset="-128"/>
                          <a:ea typeface="+mn-ea"/>
                        </a:rPr>
                        <a:t>　専務理事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川隅　正尋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100314"/>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一般社団法人大阪府医師会</a:t>
                      </a:r>
                      <a:r>
                        <a:rPr lang="ja-JP" altLang="en-US" sz="800" b="0" i="0" u="none" strike="noStrike" dirty="0">
                          <a:solidFill>
                            <a:srgbClr val="000000"/>
                          </a:solidFill>
                          <a:effectLst/>
                          <a:latin typeface="游ゴシック" panose="020B0400000000000000" pitchFamily="50" charset="-128"/>
                          <a:ea typeface="+mn-ea"/>
                        </a:rPr>
                        <a:t>　</a:t>
                      </a: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澤井　貞子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7132206"/>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一般社団法人大阪府薬剤師会　副会長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道明　雅代</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155061">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千早赤阪村</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健康福祉部健康課長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仲谷　聡子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994430"/>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公益社団法人大阪府看護協会</a:t>
                      </a:r>
                      <a:r>
                        <a:rPr lang="ja-JP" altLang="en-US" sz="800" b="0" i="0" u="none" strike="noStrike" dirty="0">
                          <a:solidFill>
                            <a:srgbClr val="000000"/>
                          </a:solidFill>
                          <a:effectLst/>
                          <a:latin typeface="游ゴシック" panose="020B0400000000000000" pitchFamily="50" charset="-128"/>
                          <a:ea typeface="+mn-ea"/>
                        </a:rPr>
                        <a:t>　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弘川　摩子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3305553"/>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大阪公立大学大学院医学研究科　公衆衛生学　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福島　若葉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488177"/>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公益社団法人大阪府栄養士会　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藤原　政嘉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9143257"/>
                  </a:ext>
                </a:extLst>
              </a:tr>
              <a:tr h="274774">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大阪市立総合医療センター</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糖尿病内分泌センター長　糖尿病内科部長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細井　雅之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7463408"/>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大阪商工会議所　理事・産業部長</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槇山　愛湖</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0786694"/>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国立研究開発法人国立循環器病研究センター</a:t>
                      </a: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理事長特命補佐</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宮田　俊男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2502402"/>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地方独立行政法人大阪府立病院機構</a:t>
                      </a: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大阪国際がんセンター　がん対策センター</a:t>
                      </a:r>
                      <a:endParaRPr lang="en-US" altLang="ja-JP" sz="800" b="0" i="0" u="none" strike="noStrike" dirty="0">
                        <a:solidFill>
                          <a:srgbClr val="00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政策情報部 部長補佐</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森島　敏隆</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5337111"/>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泉大津市　健康こども部次長 兼 健康づくり課長</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谷中　由美</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5744333"/>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一般社団法人大阪府歯科医師会　常務理事</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山本　道也</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34874"/>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大阪府国民健康保険団体連合会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総務部長</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吉内　則之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353878"/>
                  </a:ext>
                </a:extLst>
              </a:tr>
            </a:tbl>
          </a:graphicData>
        </a:graphic>
      </p:graphicFrame>
      <p:sp>
        <p:nvSpPr>
          <p:cNvPr id="20" name="テキスト ボックス 19"/>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令和６年３月現在（敬称略、五十音順）</a:t>
            </a:r>
            <a:endParaRPr lang="en-US" altLang="ja-JP"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8</a:t>
            </a:fld>
            <a:endParaRPr kumimoji="1" lang="ja-JP" altLang="en-US"/>
          </a:p>
        </p:txBody>
      </p:sp>
      <p:pic>
        <p:nvPicPr>
          <p:cNvPr id="12" name="図 11"/>
          <p:cNvPicPr>
            <a:picLocks noChangeAspect="1"/>
          </p:cNvPicPr>
          <p:nvPr/>
        </p:nvPicPr>
        <p:blipFill>
          <a:blip r:embed="rId3"/>
          <a:stretch>
            <a:fillRect/>
          </a:stretch>
        </p:blipFill>
        <p:spPr>
          <a:xfrm>
            <a:off x="8582603" y="358877"/>
            <a:ext cx="1100769" cy="360000"/>
          </a:xfrm>
          <a:prstGeom prst="rect">
            <a:avLst/>
          </a:prstGeom>
        </p:spPr>
      </p:pic>
      <p:sp>
        <p:nvSpPr>
          <p:cNvPr id="16" name="テキスト ボックス 1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5413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健康増進計画における施策の実施状況</a:t>
            </a: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6" name="表 15"/>
          <p:cNvGraphicFramePr>
            <a:graphicFrameLocks noGrp="1"/>
          </p:cNvGraphicFramePr>
          <p:nvPr>
            <p:extLst>
              <p:ext uri="{D42A27DB-BD31-4B8C-83A1-F6EECF244321}">
                <p14:modId xmlns:p14="http://schemas.microsoft.com/office/powerpoint/2010/main" val="2016200024"/>
              </p:ext>
            </p:extLst>
          </p:nvPr>
        </p:nvGraphicFramePr>
        <p:xfrm>
          <a:off x="437893" y="3578601"/>
          <a:ext cx="2880000" cy="126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720000">
                <a:tc>
                  <a:txBody>
                    <a:bodyPr/>
                    <a:lstStyle/>
                    <a:p>
                      <a:pPr algn="l"/>
                      <a:r>
                        <a:rPr kumimoji="1" lang="zh-TW" altLang="en-US" sz="800" dirty="0">
                          <a:latin typeface="游ゴシック" panose="020B0400000000000000" pitchFamily="50" charset="-128"/>
                          <a:ea typeface="游ゴシック" panose="020B0400000000000000" pitchFamily="50" charset="-128"/>
                        </a:rPr>
                        <a:t>大阪府地域職域連携推進協議会</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生涯にわたる地域及び職域における健康の増進に関する計画の策定及びその推進に関する施策並びに大阪府健康づくり推進条例第四条第一項の目標の達成状況の評価についての調査審議に関する事務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昭和二十七年大</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阪府条例第三十九号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第六条の規定に基づき、大阪府地域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職域連携推進協議会</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以下「協議会」という。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の組織、</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委員及び専門委員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費用弁償の額その他協議会に関し必要な事項を定めるも</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第二条　協議会は、委員三十人以内で組織する。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医療関係団体の代表者</a:t>
            </a:r>
          </a:p>
          <a:p>
            <a:r>
              <a:rPr lang="ja-JP" altLang="en-US" sz="800" dirty="0">
                <a:latin typeface="游ゴシック" panose="020B0400000000000000" pitchFamily="50" charset="-128"/>
                <a:ea typeface="游ゴシック" panose="020B0400000000000000" pitchFamily="50" charset="-128"/>
              </a:rPr>
              <a:t>　三　健康保険組合その他の医療保険者の代表者</a:t>
            </a:r>
          </a:p>
          <a:p>
            <a:r>
              <a:rPr lang="ja-JP" altLang="en-US" sz="800" dirty="0">
                <a:latin typeface="游ゴシック" panose="020B0400000000000000" pitchFamily="50" charset="-128"/>
                <a:ea typeface="游ゴシック" panose="020B0400000000000000" pitchFamily="50" charset="-128"/>
              </a:rPr>
              <a:t>　四　地域又は職域の代表者</a:t>
            </a:r>
          </a:p>
          <a:p>
            <a:r>
              <a:rPr lang="ja-JP" altLang="en-US" sz="800" dirty="0">
                <a:latin typeface="游ゴシック" panose="020B0400000000000000" pitchFamily="50" charset="-128"/>
                <a:ea typeface="游ゴシック" panose="020B0400000000000000" pitchFamily="50" charset="-128"/>
              </a:rPr>
              <a:t>　五　関係行政機関の職員</a:t>
            </a:r>
          </a:p>
          <a:p>
            <a:r>
              <a:rPr lang="ja-JP" altLang="en-US" sz="800" dirty="0">
                <a:latin typeface="游ゴシック" panose="020B0400000000000000" pitchFamily="50" charset="-128"/>
                <a:ea typeface="游ゴシック" panose="020B0400000000000000" pitchFamily="50" charset="-128"/>
              </a:rPr>
              <a:t>　六　前各号に掲げる者のほか、知事が適当と認める者</a:t>
            </a:r>
          </a:p>
          <a:p>
            <a:r>
              <a:rPr lang="ja-JP" altLang="en-US" sz="800" dirty="0">
                <a:latin typeface="游ゴシック" panose="020B0400000000000000" pitchFamily="50" charset="-128"/>
                <a:ea typeface="游ゴシック" panose="020B0400000000000000" pitchFamily="50" charset="-128"/>
              </a:rPr>
              <a:t>３　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関係行政機関の職員のうちから任命された委員を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除く。</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の任期は、二年とする。ただし、補欠の委員の任</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協議会に、専門の事項を調査審議させるため必要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があるときは、専門委員若干人を置くことができる。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協議会に会長を置き、委員の互選によってこれを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第五条　協議会の会議は、会長が招集し、会長がその議長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協議会は、委員の過半数が出席しなければ会議を開く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協議会の議事は、出席委員の過半数で決し、可否同数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協議会に、必要に応じて部会を置くことができる。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状況及び結果を協議会に報告する。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前条の規定にかかわらず、協議会は、その定めるとこ</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ろにより、部会の決議をもって協議会の決議とすること</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例</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昭和四十年大阪府条例第三十七号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による指定職等の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協議会の庶務は、健康医療部において行う。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この規則に定めるもののほか、協議会の運営に関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平成二八年規則第八二号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ja-JP" altLang="en-US" sz="800" b="1" dirty="0">
                <a:latin typeface="游ゴシック" panose="020B0400000000000000" pitchFamily="50" charset="-128"/>
                <a:ea typeface="游ゴシック" panose="020B0400000000000000" pitchFamily="50" charset="-128"/>
              </a:rPr>
              <a:t>大阪府地域職域連携推進協議会規則（平成二十四年大阪府規則第百九十二号）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9</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9" name="テキスト ボックス 1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5</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031696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29036</Words>
  <Application>Microsoft Office PowerPoint</Application>
  <PresentationFormat>A4 210 x 297 mm</PresentationFormat>
  <Paragraphs>3298</Paragraphs>
  <Slides>75</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75</vt:i4>
      </vt:variant>
    </vt:vector>
  </HeadingPairs>
  <TitlesOfParts>
    <vt:vector size="85" baseType="lpstr">
      <vt:lpstr>HG丸ｺﾞｼｯｸM-PRO</vt:lpstr>
      <vt:lpstr>HG創英角ｺﾞｼｯｸUB</vt:lpstr>
      <vt:lpstr>Meiryo UI</vt:lpstr>
      <vt:lpstr>ＭＳ 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2024-06-20T06:15:59Z</dcterms:created>
  <dcterms:modified xsi:type="dcterms:W3CDTF">2024-06-20T06:16:02Z</dcterms:modified>
</cp:coreProperties>
</file>