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84" r:id="rId1"/>
  </p:sldMasterIdLst>
  <p:notesMasterIdLst>
    <p:notesMasterId r:id="rId77"/>
  </p:notesMasterIdLst>
  <p:sldIdLst>
    <p:sldId id="278" r:id="rId2"/>
    <p:sldId id="282" r:id="rId3"/>
    <p:sldId id="319" r:id="rId4"/>
    <p:sldId id="264" r:id="rId5"/>
    <p:sldId id="283" r:id="rId6"/>
    <p:sldId id="270" r:id="rId7"/>
    <p:sldId id="271" r:id="rId8"/>
    <p:sldId id="269" r:id="rId9"/>
    <p:sldId id="287" r:id="rId10"/>
    <p:sldId id="292" r:id="rId11"/>
    <p:sldId id="329" r:id="rId12"/>
    <p:sldId id="330" r:id="rId13"/>
    <p:sldId id="384" r:id="rId14"/>
    <p:sldId id="385" r:id="rId15"/>
    <p:sldId id="386" r:id="rId16"/>
    <p:sldId id="387" r:id="rId17"/>
    <p:sldId id="388" r:id="rId18"/>
    <p:sldId id="389" r:id="rId19"/>
    <p:sldId id="390" r:id="rId20"/>
    <p:sldId id="321" r:id="rId21"/>
    <p:sldId id="391" r:id="rId22"/>
    <p:sldId id="324" r:id="rId23"/>
    <p:sldId id="392" r:id="rId24"/>
    <p:sldId id="325" r:id="rId25"/>
    <p:sldId id="393" r:id="rId26"/>
    <p:sldId id="394" r:id="rId27"/>
    <p:sldId id="395" r:id="rId28"/>
    <p:sldId id="327" r:id="rId29"/>
    <p:sldId id="396" r:id="rId30"/>
    <p:sldId id="397" r:id="rId31"/>
    <p:sldId id="332" r:id="rId32"/>
    <p:sldId id="399" r:id="rId33"/>
    <p:sldId id="323" r:id="rId34"/>
    <p:sldId id="333" r:id="rId35"/>
    <p:sldId id="401" r:id="rId36"/>
    <p:sldId id="320" r:id="rId37"/>
    <p:sldId id="334" r:id="rId38"/>
    <p:sldId id="339" r:id="rId39"/>
    <p:sldId id="340" r:id="rId40"/>
    <p:sldId id="382" r:id="rId41"/>
    <p:sldId id="342" r:id="rId42"/>
    <p:sldId id="343" r:id="rId43"/>
    <p:sldId id="344" r:id="rId44"/>
    <p:sldId id="345" r:id="rId45"/>
    <p:sldId id="346" r:id="rId46"/>
    <p:sldId id="347" r:id="rId47"/>
    <p:sldId id="348" r:id="rId48"/>
    <p:sldId id="349" r:id="rId49"/>
    <p:sldId id="351" r:id="rId50"/>
    <p:sldId id="352" r:id="rId51"/>
    <p:sldId id="353" r:id="rId52"/>
    <p:sldId id="355" r:id="rId53"/>
    <p:sldId id="356" r:id="rId54"/>
    <p:sldId id="357" r:id="rId55"/>
    <p:sldId id="358" r:id="rId56"/>
    <p:sldId id="362" r:id="rId57"/>
    <p:sldId id="363" r:id="rId58"/>
    <p:sldId id="364" r:id="rId59"/>
    <p:sldId id="365" r:id="rId60"/>
    <p:sldId id="366" r:id="rId61"/>
    <p:sldId id="367" r:id="rId62"/>
    <p:sldId id="314" r:id="rId63"/>
    <p:sldId id="289" r:id="rId64"/>
    <p:sldId id="402" r:id="rId65"/>
    <p:sldId id="291" r:id="rId66"/>
    <p:sldId id="403" r:id="rId67"/>
    <p:sldId id="328" r:id="rId68"/>
    <p:sldId id="294" r:id="rId69"/>
    <p:sldId id="304" r:id="rId70"/>
    <p:sldId id="296" r:id="rId71"/>
    <p:sldId id="297" r:id="rId72"/>
    <p:sldId id="298" r:id="rId73"/>
    <p:sldId id="300" r:id="rId74"/>
    <p:sldId id="317" r:id="rId75"/>
    <p:sldId id="301" r:id="rId76"/>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F2FA"/>
    <a:srgbClr val="898989"/>
    <a:srgbClr val="009999"/>
    <a:srgbClr val="00CC5C"/>
    <a:srgbClr val="0078D2"/>
    <a:srgbClr val="FF3B3B"/>
    <a:srgbClr val="FFC5C5"/>
    <a:srgbClr val="89CCFF"/>
    <a:srgbClr val="89FFBE"/>
    <a:srgbClr val="FFE7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957" autoAdjust="0"/>
    <p:restoredTop sz="94434" autoAdjust="0"/>
  </p:normalViewPr>
  <p:slideViewPr>
    <p:cSldViewPr snapToGrid="0">
      <p:cViewPr varScale="1">
        <p:scale>
          <a:sx n="100" d="100"/>
          <a:sy n="100" d="100"/>
        </p:scale>
        <p:origin x="830" y="62"/>
      </p:cViewPr>
      <p:guideLst/>
    </p:cSldViewPr>
  </p:slideViewPr>
  <p:notesTextViewPr>
    <p:cViewPr>
      <p:scale>
        <a:sx n="1" d="1"/>
        <a:sy n="1" d="1"/>
      </p:scale>
      <p:origin x="0" y="0"/>
    </p:cViewPr>
  </p:notesTextViewPr>
  <p:sorterViewPr>
    <p:cViewPr>
      <p:scale>
        <a:sx n="90" d="100"/>
        <a:sy n="90" d="100"/>
      </p:scale>
      <p:origin x="0" y="-17424"/>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D5DE92D3-5CD3-44A1-981F-518E00180008}" type="datetimeFigureOut">
              <a:rPr kumimoji="1" lang="ja-JP" altLang="en-US" smtClean="0"/>
              <a:t>2024/6/20</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40229602-1221-4332-B972-97B9CC53B4E3}" type="slidenum">
              <a:rPr kumimoji="1" lang="ja-JP" altLang="en-US" smtClean="0"/>
              <a:t>‹#›</a:t>
            </a:fld>
            <a:endParaRPr kumimoji="1" lang="ja-JP" altLang="en-US"/>
          </a:p>
        </p:txBody>
      </p:sp>
    </p:spTree>
    <p:extLst>
      <p:ext uri="{BB962C8B-B14F-4D97-AF65-F5344CB8AC3E}">
        <p14:creationId xmlns:p14="http://schemas.microsoft.com/office/powerpoint/2010/main" val="217099086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0229602-1221-4332-B972-97B9CC53B4E3}" type="slidenum">
              <a:rPr kumimoji="1" lang="ja-JP" altLang="en-US" smtClean="0"/>
              <a:t>1</a:t>
            </a:fld>
            <a:endParaRPr kumimoji="1" lang="ja-JP" altLang="en-US" dirty="0"/>
          </a:p>
        </p:txBody>
      </p:sp>
    </p:spTree>
    <p:extLst>
      <p:ext uri="{BB962C8B-B14F-4D97-AF65-F5344CB8AC3E}">
        <p14:creationId xmlns:p14="http://schemas.microsoft.com/office/powerpoint/2010/main" val="12779660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A1AD5EF-7A62-4E60-B60B-5DF5B3DD5AF0}" type="datetime1">
              <a:rPr kumimoji="1" lang="ja-JP" altLang="en-US" smtClean="0"/>
              <a:t>2024/6/20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1D0668-0C6C-4C7F-AAAF-C0078F4BF5F6}" type="slidenum">
              <a:rPr kumimoji="1" lang="ja-JP" altLang="en-US" smtClean="0"/>
              <a:t>‹#›</a:t>
            </a:fld>
            <a:endParaRPr kumimoji="1" lang="ja-JP" altLang="en-US"/>
          </a:p>
        </p:txBody>
      </p:sp>
    </p:spTree>
    <p:extLst>
      <p:ext uri="{BB962C8B-B14F-4D97-AF65-F5344CB8AC3E}">
        <p14:creationId xmlns:p14="http://schemas.microsoft.com/office/powerpoint/2010/main" val="175539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E7242D-6B6F-468D-939B-BBB3252E87D8}" type="datetime1">
              <a:rPr kumimoji="1" lang="ja-JP" altLang="en-US" smtClean="0"/>
              <a:t>2024/6/20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D1D0668-0C6C-4C7F-AAAF-C0078F4BF5F6}" type="slidenum">
              <a:rPr kumimoji="1" lang="ja-JP" altLang="en-US" smtClean="0"/>
              <a:t>‹#›</a:t>
            </a:fld>
            <a:endParaRPr kumimoji="1" lang="ja-JP" altLang="en-US"/>
          </a:p>
        </p:txBody>
      </p:sp>
    </p:spTree>
    <p:extLst>
      <p:ext uri="{BB962C8B-B14F-4D97-AF65-F5344CB8AC3E}">
        <p14:creationId xmlns:p14="http://schemas.microsoft.com/office/powerpoint/2010/main" val="39368403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98090F-2DD5-4F38-A2FD-4D6A4CA0FCE0}" type="datetime1">
              <a:rPr kumimoji="1" lang="ja-JP" altLang="en-US" smtClean="0"/>
              <a:t>2024/6/20</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181750" y="6583675"/>
            <a:ext cx="720000" cy="216000"/>
          </a:xfrm>
          <a:prstGeom prst="rect">
            <a:avLst/>
          </a:prstGeom>
        </p:spPr>
        <p:txBody>
          <a:bodyPr vert="horz" lIns="91440" tIns="45720" rIns="91440" bIns="45720" rtlCol="0" anchor="ctr"/>
          <a:lstStyle>
            <a:lvl1pPr algn="r">
              <a:defRPr sz="1200">
                <a:solidFill>
                  <a:schemeClr val="tx1">
                    <a:tint val="75000"/>
                  </a:schemeClr>
                </a:solidFill>
                <a:latin typeface="HG創英角ｺﾞｼｯｸUB" panose="020B0909000000000000" pitchFamily="49" charset="-128"/>
                <a:ea typeface="HG創英角ｺﾞｼｯｸUB" panose="020B0909000000000000" pitchFamily="49" charset="-128"/>
              </a:defRPr>
            </a:lvl1pPr>
          </a:lstStyle>
          <a:p>
            <a:fld id="{4D1D0668-0C6C-4C7F-AAAF-C0078F4BF5F6}" type="slidenum">
              <a:rPr kumimoji="1" lang="ja-JP" altLang="en-US" smtClean="0"/>
              <a:pPr/>
              <a:t>‹#›</a:t>
            </a:fld>
            <a:endParaRPr kumimoji="1" lang="ja-JP" altLang="en-US"/>
          </a:p>
        </p:txBody>
      </p:sp>
    </p:spTree>
    <p:extLst>
      <p:ext uri="{BB962C8B-B14F-4D97-AF65-F5344CB8AC3E}">
        <p14:creationId xmlns:p14="http://schemas.microsoft.com/office/powerpoint/2010/main" val="3326398858"/>
      </p:ext>
    </p:extLst>
  </p:cSld>
  <p:clrMap bg1="lt1" tx1="dk1" bg2="lt2" tx2="dk2" accent1="accent1" accent2="accent2" accent3="accent3" accent4="accent4" accent5="accent5" accent6="accent6" hlink="hlink" folHlink="folHlink"/>
  <p:sldLayoutIdLst>
    <p:sldLayoutId id="2147483685" r:id="rId1"/>
    <p:sldLayoutId id="2147483691" r:id="rId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pref.osaka.lg.jp/kenkozukuri/hanokenkou/shikashingikai.html"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pref.osaka.lg.jp/kenkozukuri/syokuiku/syokuikusingikai.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pref.osaka.lg.jp/kenkozukuri/jyunkannki/chiikisyokuiki.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70457" y="2509029"/>
            <a:ext cx="9360000" cy="1440000"/>
          </a:xfrm>
          <a:prstGeom prst="rect">
            <a:avLst/>
          </a:prstGeom>
          <a:noFill/>
        </p:spPr>
        <p:txBody>
          <a:bodyPr wrap="square" lIns="72000" tIns="72000" rIns="72000" bIns="72000" rtlCol="0" anchor="t">
            <a:noAutofit/>
          </a:bodyPr>
          <a:lstStyle/>
          <a:p>
            <a:pPr algn="ctr">
              <a:lnSpc>
                <a:spcPct val="150000"/>
              </a:lnSpc>
            </a:pPr>
            <a:r>
              <a:rPr lang="ja-JP" altLang="en-US" sz="2800" dirty="0">
                <a:latin typeface="HG創英角ｺﾞｼｯｸUB" panose="020B0909000000000000" pitchFamily="49" charset="-128"/>
                <a:ea typeface="HG創英角ｺﾞｼｯｸUB" panose="020B0909000000000000" pitchFamily="49" charset="-128"/>
              </a:rPr>
              <a:t>大阪府健康づくり推進条例第</a:t>
            </a:r>
            <a:r>
              <a:rPr lang="en-US" altLang="ja-JP" sz="2800" dirty="0">
                <a:latin typeface="HG創英角ｺﾞｼｯｸUB" panose="020B0909000000000000" pitchFamily="49" charset="-128"/>
                <a:ea typeface="HG創英角ｺﾞｼｯｸUB" panose="020B0909000000000000" pitchFamily="49" charset="-128"/>
              </a:rPr>
              <a:t>19</a:t>
            </a:r>
            <a:r>
              <a:rPr lang="ja-JP" altLang="en-US" sz="2800" dirty="0">
                <a:latin typeface="HG創英角ｺﾞｼｯｸUB" panose="020B0909000000000000" pitchFamily="49" charset="-128"/>
                <a:ea typeface="HG創英角ｺﾞｼｯｸUB" panose="020B0909000000000000" pitchFamily="49" charset="-128"/>
              </a:rPr>
              <a:t>条に基づく年次報告書</a:t>
            </a:r>
          </a:p>
          <a:p>
            <a:pPr algn="ctr">
              <a:lnSpc>
                <a:spcPct val="150000"/>
              </a:lnSpc>
            </a:pPr>
            <a:r>
              <a:rPr lang="en-US" altLang="ja-JP" sz="2600" dirty="0">
                <a:latin typeface="HG創英角ｺﾞｼｯｸUB" panose="020B0909000000000000" pitchFamily="49" charset="-128"/>
                <a:ea typeface="HG創英角ｺﾞｼｯｸUB" panose="020B0909000000000000" pitchFamily="49" charset="-128"/>
              </a:rPr>
              <a:t>〈</a:t>
            </a:r>
            <a:r>
              <a:rPr lang="ja-JP" altLang="en-US" sz="2600" dirty="0">
                <a:latin typeface="HG創英角ｺﾞｼｯｸUB" panose="020B0909000000000000" pitchFamily="49" charset="-128"/>
                <a:ea typeface="HG創英角ｺﾞｼｯｸUB" panose="020B0909000000000000" pitchFamily="49" charset="-128"/>
              </a:rPr>
              <a:t>令和４年度</a:t>
            </a:r>
            <a:r>
              <a:rPr lang="en-US" altLang="ja-JP" sz="2600" dirty="0">
                <a:latin typeface="HG創英角ｺﾞｼｯｸUB" panose="020B0909000000000000" pitchFamily="49" charset="-128"/>
                <a:ea typeface="HG創英角ｺﾞｼｯｸUB" panose="020B0909000000000000" pitchFamily="49" charset="-128"/>
              </a:rPr>
              <a:t>〉</a:t>
            </a:r>
            <a:endParaRPr lang="ja-JP" altLang="en-US" sz="2600" dirty="0">
              <a:latin typeface="HG創英角ｺﾞｼｯｸUB" panose="020B0909000000000000" pitchFamily="49" charset="-128"/>
              <a:ea typeface="HG創英角ｺﾞｼｯｸUB" panose="020B0909000000000000" pitchFamily="49" charset="-128"/>
            </a:endParaRPr>
          </a:p>
        </p:txBody>
      </p:sp>
      <p:cxnSp>
        <p:nvCxnSpPr>
          <p:cNvPr id="6" name="直線コネクタ 5"/>
          <p:cNvCxnSpPr/>
          <p:nvPr/>
        </p:nvCxnSpPr>
        <p:spPr>
          <a:xfrm>
            <a:off x="270457" y="3254865"/>
            <a:ext cx="9360000" cy="0"/>
          </a:xfrm>
          <a:prstGeom prst="line">
            <a:avLst/>
          </a:prstGeom>
          <a:ln w="76200" cap="rnd" cmpd="thickThin">
            <a:solidFill>
              <a:srgbClr val="009999"/>
            </a:solidFill>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270457" y="6029815"/>
            <a:ext cx="9360000" cy="504000"/>
          </a:xfrm>
          <a:prstGeom prst="rect">
            <a:avLst/>
          </a:prstGeom>
          <a:noFill/>
        </p:spPr>
        <p:txBody>
          <a:bodyPr wrap="square" lIns="72000" tIns="72000" rIns="72000" bIns="72000" rtlCol="0" anchor="ctr">
            <a:noAutofit/>
          </a:bodyPr>
          <a:lstStyle/>
          <a:p>
            <a:pPr algn="ctr"/>
            <a:r>
              <a:rPr lang="ja-JP" altLang="en-US" dirty="0">
                <a:latin typeface="HG創英角ｺﾞｼｯｸUB" panose="020B0909000000000000" pitchFamily="49" charset="-128"/>
                <a:ea typeface="HG創英角ｺﾞｼｯｸUB" panose="020B0909000000000000" pitchFamily="49" charset="-128"/>
              </a:rPr>
              <a:t>大阪府 健康医療部 健康推進室 健康づくり課</a:t>
            </a:r>
          </a:p>
        </p:txBody>
      </p:sp>
      <p:pic>
        <p:nvPicPr>
          <p:cNvPr id="3" name="図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28861" y="5046953"/>
            <a:ext cx="1174300" cy="1440000"/>
          </a:xfrm>
          <a:prstGeom prst="rect">
            <a:avLst/>
          </a:prstGeom>
        </p:spPr>
      </p:pic>
      <p:sp>
        <p:nvSpPr>
          <p:cNvPr id="4" name="テキスト ボックス 3"/>
          <p:cNvSpPr txBox="1"/>
          <p:nvPr/>
        </p:nvSpPr>
        <p:spPr>
          <a:xfrm>
            <a:off x="4145280" y="5747853"/>
            <a:ext cx="1615440" cy="369332"/>
          </a:xfrm>
          <a:prstGeom prst="rect">
            <a:avLst/>
          </a:prstGeom>
          <a:noFill/>
        </p:spPr>
        <p:txBody>
          <a:bodyPr wrap="square" rtlCol="0">
            <a:spAutoFit/>
          </a:bodyPr>
          <a:lstStyle/>
          <a:p>
            <a:pPr algn="ctr"/>
            <a:r>
              <a:rPr kumimoji="1" lang="ja-JP" altLang="en-US" dirty="0">
                <a:latin typeface="HG創英角ｺﾞｼｯｸUB" panose="020B0909000000000000" pitchFamily="49" charset="-128"/>
                <a:ea typeface="HG創英角ｺﾞｼｯｸUB" panose="020B0909000000000000" pitchFamily="49" charset="-128"/>
              </a:rPr>
              <a:t>令和５年４月</a:t>
            </a:r>
          </a:p>
        </p:txBody>
      </p:sp>
    </p:spTree>
    <p:extLst>
      <p:ext uri="{BB962C8B-B14F-4D97-AF65-F5344CB8AC3E}">
        <p14:creationId xmlns:p14="http://schemas.microsoft.com/office/powerpoint/2010/main" val="10768446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13648" y="2949129"/>
            <a:ext cx="9919648" cy="720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pPr lvl="0" algn="ctr">
              <a:defRPr/>
            </a:pPr>
            <a:r>
              <a:rPr kumimoji="1" lang="zh-TW" altLang="en-US" sz="2200" b="1" dirty="0">
                <a:solidFill>
                  <a:prstClr val="black"/>
                </a:solidFill>
                <a:latin typeface="游ゴシック" panose="020B0400000000000000" pitchFamily="50" charset="-128"/>
                <a:ea typeface="游ゴシック" panose="020B0400000000000000" pitchFamily="50" charset="-128"/>
              </a:rPr>
              <a:t>第</a:t>
            </a:r>
            <a:r>
              <a:rPr kumimoji="1" lang="ja-JP" altLang="en-US" sz="2200" b="1" dirty="0">
                <a:solidFill>
                  <a:prstClr val="black"/>
                </a:solidFill>
                <a:latin typeface="游ゴシック" panose="020B0400000000000000" pitchFamily="50" charset="-128"/>
                <a:ea typeface="游ゴシック" panose="020B0400000000000000" pitchFamily="50" charset="-128"/>
              </a:rPr>
              <a:t>３</a:t>
            </a:r>
            <a:r>
              <a:rPr kumimoji="1" lang="zh-TW" altLang="en-US" sz="2200" b="1" dirty="0">
                <a:solidFill>
                  <a:prstClr val="black"/>
                </a:solidFill>
                <a:latin typeface="游ゴシック" panose="020B0400000000000000" pitchFamily="50" charset="-128"/>
                <a:ea typeface="游ゴシック" panose="020B0400000000000000" pitchFamily="50" charset="-128"/>
              </a:rPr>
              <a:t>次大阪府健康増進計画</a:t>
            </a:r>
            <a:r>
              <a:rPr kumimoji="1" lang="ja-JP" altLang="en-US" sz="2200" b="1" dirty="0">
                <a:solidFill>
                  <a:prstClr val="black"/>
                </a:solidFill>
                <a:latin typeface="游ゴシック" panose="020B0400000000000000" pitchFamily="50" charset="-128"/>
                <a:ea typeface="游ゴシック" panose="020B0400000000000000" pitchFamily="50" charset="-128"/>
              </a:rPr>
              <a:t>　令和</a:t>
            </a:r>
            <a:r>
              <a:rPr kumimoji="1" lang="ja-JP" altLang="en-US" sz="2200" b="1" dirty="0">
                <a:solidFill>
                  <a:schemeClr val="tx1"/>
                </a:solidFill>
                <a:latin typeface="游ゴシック" panose="020B0400000000000000" pitchFamily="50" charset="-128"/>
                <a:ea typeface="游ゴシック" panose="020B0400000000000000" pitchFamily="50" charset="-128"/>
              </a:rPr>
              <a:t>４年</a:t>
            </a:r>
            <a:r>
              <a:rPr kumimoji="1" lang="ja-JP" altLang="en-US" sz="2200" b="1" dirty="0">
                <a:solidFill>
                  <a:prstClr val="black"/>
                </a:solidFill>
                <a:latin typeface="游ゴシック" panose="020B0400000000000000" pitchFamily="50" charset="-128"/>
                <a:ea typeface="游ゴシック" panose="020B0400000000000000" pitchFamily="50" charset="-128"/>
              </a:rPr>
              <a:t>度　</a:t>
            </a:r>
            <a:r>
              <a:rPr kumimoji="1" lang="en-US" altLang="zh-TW" sz="2200" b="1" dirty="0">
                <a:solidFill>
                  <a:prstClr val="black"/>
                </a:solidFill>
                <a:latin typeface="游ゴシック" panose="020B0400000000000000" pitchFamily="50" charset="-128"/>
                <a:ea typeface="游ゴシック" panose="020B0400000000000000" pitchFamily="50" charset="-128"/>
              </a:rPr>
              <a:t>PDCA</a:t>
            </a:r>
            <a:r>
              <a:rPr kumimoji="1" lang="zh-TW" altLang="en-US" sz="2200" b="1" dirty="0">
                <a:solidFill>
                  <a:prstClr val="black"/>
                </a:solidFill>
                <a:latin typeface="游ゴシック" panose="020B0400000000000000" pitchFamily="50" charset="-128"/>
                <a:ea typeface="游ゴシック" panose="020B0400000000000000" pitchFamily="50" charset="-128"/>
              </a:rPr>
              <a:t>進捗管理票</a:t>
            </a: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10</a:t>
            </a:fld>
            <a:endParaRPr kumimoji="1" lang="ja-JP" altLang="en-US"/>
          </a:p>
        </p:txBody>
      </p:sp>
      <p:pic>
        <p:nvPicPr>
          <p:cNvPr id="6" name="図 5"/>
          <p:cNvPicPr>
            <a:picLocks noChangeAspect="1"/>
          </p:cNvPicPr>
          <p:nvPr/>
        </p:nvPicPr>
        <p:blipFill>
          <a:blip r:embed="rId2"/>
          <a:stretch>
            <a:fillRect/>
          </a:stretch>
        </p:blipFill>
        <p:spPr>
          <a:xfrm>
            <a:off x="8582603" y="358877"/>
            <a:ext cx="1100769" cy="360000"/>
          </a:xfrm>
          <a:prstGeom prst="rect">
            <a:avLst/>
          </a:prstGeom>
        </p:spPr>
      </p:pic>
      <p:sp>
        <p:nvSpPr>
          <p:cNvPr id="8" name="テキスト ボックス 7"/>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a:solidFill>
                  <a:schemeClr val="bg1"/>
                </a:solidFill>
                <a:latin typeface="游ゴシック" panose="020B0400000000000000" pitchFamily="50" charset="-128"/>
                <a:ea typeface="游ゴシック" panose="020B0400000000000000" pitchFamily="50" charset="-128"/>
              </a:rPr>
              <a:t>大阪府健康づくり推進条例第</a:t>
            </a:r>
            <a:r>
              <a:rPr lang="en-US" altLang="ja-JP" sz="1100" b="1" dirty="0">
                <a:solidFill>
                  <a:schemeClr val="bg1"/>
                </a:solidFill>
                <a:latin typeface="游ゴシック" panose="020B0400000000000000" pitchFamily="50" charset="-128"/>
                <a:ea typeface="游ゴシック" panose="020B0400000000000000" pitchFamily="50" charset="-128"/>
              </a:rPr>
              <a:t>19</a:t>
            </a:r>
            <a:r>
              <a:rPr lang="ja-JP" altLang="en-US" sz="1100" b="1" dirty="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a:solidFill>
                  <a:schemeClr val="bg1"/>
                </a:solidFill>
                <a:latin typeface="游ゴシック" panose="020B0400000000000000" pitchFamily="50" charset="-128"/>
                <a:ea typeface="游ゴシック" panose="020B0400000000000000" pitchFamily="50" charset="-128"/>
              </a:rPr>
              <a:t>〈</a:t>
            </a:r>
            <a:r>
              <a:rPr lang="ja-JP" altLang="en-US" sz="1100" b="1" dirty="0">
                <a:solidFill>
                  <a:schemeClr val="bg1"/>
                </a:solidFill>
                <a:latin typeface="游ゴシック" panose="020B0400000000000000" pitchFamily="50" charset="-128"/>
                <a:ea typeface="游ゴシック" panose="020B0400000000000000" pitchFamily="50" charset="-128"/>
              </a:rPr>
              <a:t>令和</a:t>
            </a:r>
            <a:r>
              <a:rPr lang="en-US" altLang="ja-JP" sz="1100" b="1" dirty="0">
                <a:solidFill>
                  <a:schemeClr val="bg1"/>
                </a:solidFill>
                <a:latin typeface="游ゴシック" panose="020B0400000000000000" pitchFamily="50" charset="-128"/>
                <a:ea typeface="游ゴシック" panose="020B0400000000000000" pitchFamily="50" charset="-128"/>
              </a:rPr>
              <a:t>4</a:t>
            </a:r>
            <a:r>
              <a:rPr lang="ja-JP" altLang="en-US" sz="1100" b="1" dirty="0">
                <a:solidFill>
                  <a:schemeClr val="bg1"/>
                </a:solidFill>
                <a:latin typeface="游ゴシック" panose="020B0400000000000000" pitchFamily="50" charset="-128"/>
                <a:ea typeface="游ゴシック" panose="020B0400000000000000" pitchFamily="50" charset="-128"/>
              </a:rPr>
              <a:t>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7772209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tx1"/>
                </a:solidFill>
                <a:latin typeface="Meiryo UI" panose="020B0604030504040204" pitchFamily="50" charset="-128"/>
                <a:ea typeface="Meiryo UI" panose="020B0604030504040204" pitchFamily="50" charset="-128"/>
              </a:rPr>
              <a:t>　　</a:t>
            </a:r>
            <a:r>
              <a:rPr kumimoji="1" lang="zh-TW" altLang="en-US" sz="2000" b="1" dirty="0">
                <a:solidFill>
                  <a:schemeClr val="tx1"/>
                </a:solidFill>
                <a:latin typeface="Meiryo UI" panose="020B0604030504040204" pitchFamily="50" charset="-128"/>
                <a:ea typeface="Meiryo UI" panose="020B0604030504040204" pitchFamily="50" charset="-128"/>
              </a:rPr>
              <a:t>第</a:t>
            </a:r>
            <a:r>
              <a:rPr kumimoji="1" lang="en-US" altLang="zh-TW" sz="2000" b="1" dirty="0">
                <a:solidFill>
                  <a:schemeClr val="tx1"/>
                </a:solidFill>
                <a:latin typeface="Meiryo UI" panose="020B0604030504040204" pitchFamily="50" charset="-128"/>
                <a:ea typeface="Meiryo UI" panose="020B0604030504040204" pitchFamily="50" charset="-128"/>
              </a:rPr>
              <a:t>3</a:t>
            </a:r>
            <a:r>
              <a:rPr kumimoji="1" lang="zh-TW" altLang="en-US" sz="2000" b="1" dirty="0">
                <a:solidFill>
                  <a:schemeClr val="tx1"/>
                </a:solidFill>
                <a:latin typeface="Meiryo UI" panose="020B0604030504040204" pitchFamily="50" charset="-128"/>
                <a:ea typeface="Meiryo UI" panose="020B0604030504040204" pitchFamily="50" charset="-128"/>
              </a:rPr>
              <a:t>次大阪府健康増進計画</a:t>
            </a:r>
            <a:r>
              <a:rPr kumimoji="1" lang="ja-JP" altLang="en-US" sz="2000" b="1" dirty="0">
                <a:solidFill>
                  <a:schemeClr val="tx1"/>
                </a:solidFill>
                <a:latin typeface="Meiryo UI" panose="020B0604030504040204" pitchFamily="50" charset="-128"/>
                <a:ea typeface="Meiryo UI" panose="020B0604030504040204" pitchFamily="50" charset="-128"/>
              </a:rPr>
              <a:t>（概要）</a:t>
            </a:r>
          </a:p>
        </p:txBody>
      </p:sp>
      <p:sp>
        <p:nvSpPr>
          <p:cNvPr id="43" name="正方形/長方形 42"/>
          <p:cNvSpPr/>
          <p:nvPr/>
        </p:nvSpPr>
        <p:spPr>
          <a:xfrm>
            <a:off x="216793" y="786518"/>
            <a:ext cx="9432000" cy="4932000"/>
          </a:xfrm>
          <a:prstGeom prst="rect">
            <a:avLst/>
          </a:prstGeom>
          <a:solidFill>
            <a:srgbClr val="D1E1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6" name="正方形/長方形 45"/>
          <p:cNvSpPr/>
          <p:nvPr/>
        </p:nvSpPr>
        <p:spPr>
          <a:xfrm>
            <a:off x="286012" y="845087"/>
            <a:ext cx="9288000" cy="720000"/>
          </a:xfrm>
          <a:prstGeom prst="rect">
            <a:avLst/>
          </a:prstGeom>
        </p:spPr>
        <p:txBody>
          <a:bodyPr wrap="square" lIns="36000" tIns="72000" rIns="36000" bIns="36000">
            <a:noAutofit/>
          </a:bodyPr>
          <a:lstStyle/>
          <a:p>
            <a:r>
              <a:rPr lang="en-US" altLang="ja-JP" sz="1300" b="1" dirty="0">
                <a:latin typeface="+mn-ea"/>
              </a:rPr>
              <a:t>▽</a:t>
            </a:r>
            <a:r>
              <a:rPr lang="ja-JP" altLang="en-US" sz="1300" b="1" dirty="0">
                <a:latin typeface="+mn-ea"/>
              </a:rPr>
              <a:t> 本計画では、基本目標として「健康寿命の延伸」、「健康格差の縮小」を掲げ、その実現に向けて、“</a:t>
            </a:r>
            <a:r>
              <a:rPr lang="en-US" altLang="ja-JP" sz="1300" b="1" dirty="0">
                <a:latin typeface="+mn-ea"/>
              </a:rPr>
              <a:t>3</a:t>
            </a:r>
            <a:r>
              <a:rPr lang="ja-JP" altLang="en-US" sz="1300" b="1" dirty="0" err="1">
                <a:latin typeface="+mn-ea"/>
              </a:rPr>
              <a:t>つの</a:t>
            </a:r>
            <a:r>
              <a:rPr lang="ja-JP" altLang="en-US" sz="1300" b="1" dirty="0">
                <a:latin typeface="+mn-ea"/>
              </a:rPr>
              <a:t>基本方針”の</a:t>
            </a:r>
            <a:endParaRPr lang="en-US" altLang="ja-JP" sz="1300" b="1" dirty="0">
              <a:latin typeface="+mn-ea"/>
            </a:endParaRPr>
          </a:p>
          <a:p>
            <a:r>
              <a:rPr lang="ja-JP" altLang="en-US" sz="1300" b="1" dirty="0">
                <a:latin typeface="+mn-ea"/>
              </a:rPr>
              <a:t>　 もと、“府民・行政等がめざす目標等”に沿って、</a:t>
            </a:r>
            <a:r>
              <a:rPr lang="en-US" altLang="ja-JP" sz="1300" b="1" dirty="0">
                <a:latin typeface="+mn-ea"/>
              </a:rPr>
              <a:t>『11</a:t>
            </a:r>
            <a:r>
              <a:rPr lang="ja-JP" altLang="en-US" sz="1300" b="1" dirty="0">
                <a:latin typeface="+mn-ea"/>
              </a:rPr>
              <a:t>分野の重点取組み</a:t>
            </a:r>
            <a:r>
              <a:rPr lang="en-US" altLang="ja-JP" sz="1300" b="1" dirty="0">
                <a:latin typeface="+mn-ea"/>
              </a:rPr>
              <a:t>』</a:t>
            </a:r>
            <a:r>
              <a:rPr lang="ja-JP" altLang="en-US" sz="1300" b="1" dirty="0">
                <a:latin typeface="+mn-ea"/>
              </a:rPr>
              <a:t>を推進</a:t>
            </a:r>
          </a:p>
          <a:p>
            <a:endParaRPr lang="en-US" altLang="ja-JP" sz="500" dirty="0">
              <a:latin typeface="+mn-ea"/>
            </a:endParaRPr>
          </a:p>
          <a:p>
            <a:r>
              <a:rPr lang="ja-JP" altLang="en-US" sz="1100" dirty="0">
                <a:latin typeface="+mn-ea"/>
              </a:rPr>
              <a:t>　</a:t>
            </a:r>
            <a:r>
              <a:rPr lang="en-US" altLang="ja-JP" sz="1100" dirty="0">
                <a:latin typeface="+mn-ea"/>
              </a:rPr>
              <a:t>※ </a:t>
            </a:r>
            <a:r>
              <a:rPr lang="ja-JP" altLang="en-US" sz="1100" dirty="0">
                <a:latin typeface="+mn-ea"/>
              </a:rPr>
              <a:t>計画期間は、</a:t>
            </a:r>
            <a:r>
              <a:rPr lang="en-US" altLang="ja-JP" sz="1100" dirty="0">
                <a:latin typeface="+mn-ea"/>
              </a:rPr>
              <a:t>2018</a:t>
            </a:r>
            <a:r>
              <a:rPr lang="ja-JP" altLang="en-US" sz="1100" dirty="0">
                <a:latin typeface="+mn-ea"/>
              </a:rPr>
              <a:t>年度～</a:t>
            </a:r>
            <a:r>
              <a:rPr lang="en-US" altLang="ja-JP" sz="1100" dirty="0">
                <a:latin typeface="+mn-ea"/>
              </a:rPr>
              <a:t>2023</a:t>
            </a:r>
            <a:r>
              <a:rPr lang="ja-JP" altLang="en-US" sz="1100" dirty="0">
                <a:latin typeface="+mn-ea"/>
              </a:rPr>
              <a:t>年度</a:t>
            </a:r>
            <a:r>
              <a:rPr lang="en-US" altLang="ja-JP" sz="1100" dirty="0">
                <a:latin typeface="+mn-ea"/>
              </a:rPr>
              <a:t>(6</a:t>
            </a:r>
            <a:r>
              <a:rPr lang="ja-JP" altLang="en-US" sz="1100" dirty="0">
                <a:latin typeface="+mn-ea"/>
              </a:rPr>
              <a:t>年間</a:t>
            </a:r>
            <a:r>
              <a:rPr lang="en-US" altLang="ja-JP" sz="1100" dirty="0">
                <a:latin typeface="+mn-ea"/>
              </a:rPr>
              <a:t>)</a:t>
            </a:r>
            <a:r>
              <a:rPr lang="ja-JP" altLang="en-US" sz="1100" dirty="0">
                <a:latin typeface="+mn-ea"/>
              </a:rPr>
              <a:t>で、府民の健康指標の向上・改善をめざす。</a:t>
            </a:r>
          </a:p>
        </p:txBody>
      </p:sp>
      <p:sp>
        <p:nvSpPr>
          <p:cNvPr id="48" name="角丸四角形 47"/>
          <p:cNvSpPr/>
          <p:nvPr/>
        </p:nvSpPr>
        <p:spPr>
          <a:xfrm>
            <a:off x="409420" y="1676219"/>
            <a:ext cx="9072000" cy="756000"/>
          </a:xfrm>
          <a:prstGeom prst="roundRect">
            <a:avLst>
              <a:gd name="adj" fmla="val 8499"/>
            </a:avLst>
          </a:prstGeom>
          <a:solidFill>
            <a:schemeClr val="bg1"/>
          </a:solidFill>
          <a:ln w="19050">
            <a:solidFill>
              <a:srgbClr val="2F528F"/>
            </a:solidFill>
          </a:ln>
        </p:spPr>
        <p:txBody>
          <a:bodyPr wrap="square" lIns="72000" tIns="72000" rIns="72000" bIns="72000" anchor="ctr">
            <a:noAutofit/>
          </a:bodyPr>
          <a:lstStyle/>
          <a:p>
            <a:r>
              <a:rPr lang="en-US" altLang="ja-JP" sz="1300" b="1" dirty="0">
                <a:latin typeface="+mn-ea"/>
              </a:rPr>
              <a:t>【</a:t>
            </a:r>
            <a:r>
              <a:rPr lang="ja-JP" altLang="en-US" sz="1300" b="1" dirty="0">
                <a:latin typeface="+mn-ea"/>
              </a:rPr>
              <a:t>基本目標</a:t>
            </a:r>
            <a:r>
              <a:rPr lang="en-US" altLang="ja-JP" sz="1300" b="1" dirty="0">
                <a:latin typeface="+mn-ea"/>
              </a:rPr>
              <a:t>】</a:t>
            </a:r>
          </a:p>
          <a:p>
            <a:r>
              <a:rPr lang="en-US" altLang="ja-JP" sz="1200" b="1" dirty="0">
                <a:latin typeface="+mn-ea"/>
              </a:rPr>
              <a:t>●</a:t>
            </a:r>
            <a:r>
              <a:rPr lang="ja-JP" altLang="en-US" sz="1200" b="1" dirty="0">
                <a:latin typeface="+mn-ea"/>
              </a:rPr>
              <a:t>健康寿命の延伸・・・生活習慣病の予防対策等の強化など、府民のライフステージに応じた府民の主体的な健康づくりを推進　</a:t>
            </a:r>
          </a:p>
          <a:p>
            <a:r>
              <a:rPr lang="ja-JP" altLang="en-US" sz="1200" b="1" dirty="0">
                <a:latin typeface="+mn-ea"/>
              </a:rPr>
              <a:t>●健康格差の縮小・・・市町村の健康指標の状況や健康課題などに応じた効果的な施策を展開</a:t>
            </a:r>
          </a:p>
        </p:txBody>
      </p:sp>
      <p:sp>
        <p:nvSpPr>
          <p:cNvPr id="49" name="角丸四角形 48"/>
          <p:cNvSpPr/>
          <p:nvPr/>
        </p:nvSpPr>
        <p:spPr>
          <a:xfrm>
            <a:off x="409420" y="2511006"/>
            <a:ext cx="9072000" cy="2484000"/>
          </a:xfrm>
          <a:prstGeom prst="roundRect">
            <a:avLst>
              <a:gd name="adj" fmla="val 2418"/>
            </a:avLst>
          </a:prstGeom>
          <a:solidFill>
            <a:schemeClr val="bg1"/>
          </a:solidFill>
          <a:ln w="19050">
            <a:solidFill>
              <a:srgbClr val="2F528F"/>
            </a:solidFill>
          </a:ln>
        </p:spPr>
        <p:txBody>
          <a:bodyPr wrap="square" lIns="72000" tIns="72000" rIns="72000" bIns="72000" anchor="ctr">
            <a:noAutofit/>
          </a:bodyPr>
          <a:lstStyle/>
          <a:p>
            <a:r>
              <a:rPr lang="en-US" altLang="ja-JP" sz="1300" b="1" dirty="0">
                <a:latin typeface="+mn-ea"/>
              </a:rPr>
              <a:t>【</a:t>
            </a:r>
            <a:r>
              <a:rPr lang="ja-JP" altLang="en-US" sz="1300" b="1" dirty="0">
                <a:latin typeface="+mn-ea"/>
              </a:rPr>
              <a:t>基本方針</a:t>
            </a:r>
            <a:r>
              <a:rPr lang="en-US" altLang="ja-JP" sz="1300" b="1" dirty="0">
                <a:latin typeface="+mn-ea"/>
              </a:rPr>
              <a:t>】</a:t>
            </a:r>
          </a:p>
          <a:p>
            <a:endParaRPr lang="en-US" altLang="ja-JP" sz="1200" b="1" dirty="0">
              <a:latin typeface="+mn-ea"/>
            </a:endParaRPr>
          </a:p>
          <a:p>
            <a:endParaRPr lang="en-US" altLang="ja-JP" sz="1200" b="1" dirty="0">
              <a:latin typeface="+mn-ea"/>
            </a:endParaRPr>
          </a:p>
          <a:p>
            <a:endParaRPr lang="en-US" altLang="ja-JP" sz="1200" b="1" dirty="0">
              <a:latin typeface="+mn-ea"/>
            </a:endParaRPr>
          </a:p>
          <a:p>
            <a:endParaRPr lang="en-US" altLang="ja-JP" sz="1200" b="1" dirty="0">
              <a:latin typeface="+mn-ea"/>
            </a:endParaRPr>
          </a:p>
          <a:p>
            <a:endParaRPr lang="en-US" altLang="ja-JP" sz="800" b="1" dirty="0">
              <a:latin typeface="+mn-ea"/>
            </a:endParaRPr>
          </a:p>
          <a:p>
            <a:r>
              <a:rPr lang="en-US" altLang="ja-JP" sz="1300" b="1" dirty="0">
                <a:latin typeface="+mn-ea"/>
              </a:rPr>
              <a:t>【</a:t>
            </a:r>
            <a:r>
              <a:rPr lang="ja-JP" altLang="en-US" sz="1300" b="1" dirty="0">
                <a:latin typeface="+mn-ea"/>
              </a:rPr>
              <a:t>府民・行政等みんなでめざす目標</a:t>
            </a:r>
            <a:r>
              <a:rPr lang="en-US" altLang="ja-JP" sz="1300" b="1" dirty="0">
                <a:latin typeface="+mn-ea"/>
              </a:rPr>
              <a:t>】</a:t>
            </a:r>
          </a:p>
          <a:p>
            <a:r>
              <a:rPr lang="ja-JP" altLang="en-US" sz="1200" b="1" dirty="0">
                <a:latin typeface="+mn-ea"/>
              </a:rPr>
              <a:t>●「健康への関心度を高めます」、「朝食欠食率を低くします」、「習慣的に運動に取り組む府民を増やします」など</a:t>
            </a:r>
            <a:r>
              <a:rPr lang="en-US" altLang="ja-JP" sz="1200" b="1" dirty="0">
                <a:latin typeface="+mn-ea"/>
              </a:rPr>
              <a:t>11</a:t>
            </a:r>
            <a:r>
              <a:rPr lang="ja-JP" altLang="en-US" sz="1200" b="1" dirty="0">
                <a:latin typeface="+mn-ea"/>
              </a:rPr>
              <a:t>項目の</a:t>
            </a:r>
            <a:endParaRPr lang="en-US" altLang="ja-JP" sz="1200" b="1" dirty="0">
              <a:latin typeface="+mn-ea"/>
            </a:endParaRPr>
          </a:p>
          <a:p>
            <a:r>
              <a:rPr lang="ja-JP" altLang="en-US" sz="1200" b="1" dirty="0">
                <a:latin typeface="+mn-ea"/>
              </a:rPr>
              <a:t>　目標を設定　（＊本目標に沿って「府民の行動目標」、「行政等が取り組む数値目標」を設定）</a:t>
            </a:r>
            <a:endParaRPr lang="en-US" altLang="ja-JP" sz="1200" b="1" dirty="0">
              <a:latin typeface="+mn-ea"/>
            </a:endParaRPr>
          </a:p>
          <a:p>
            <a:endParaRPr lang="en-US" altLang="ja-JP" sz="800" b="1" dirty="0">
              <a:latin typeface="+mn-ea"/>
            </a:endParaRPr>
          </a:p>
          <a:p>
            <a:r>
              <a:rPr lang="en-US" altLang="ja-JP" sz="1300" b="1" dirty="0">
                <a:latin typeface="+mn-ea"/>
              </a:rPr>
              <a:t>【11</a:t>
            </a:r>
            <a:r>
              <a:rPr lang="ja-JP" altLang="en-US" sz="1300" b="1" dirty="0">
                <a:latin typeface="+mn-ea"/>
              </a:rPr>
              <a:t>分野の重点取組み</a:t>
            </a:r>
            <a:r>
              <a:rPr lang="en-US" altLang="ja-JP" sz="1300" b="1" dirty="0">
                <a:latin typeface="+mn-ea"/>
              </a:rPr>
              <a:t>】</a:t>
            </a:r>
          </a:p>
          <a:p>
            <a:r>
              <a:rPr lang="ja-JP" altLang="en-US" sz="1200" b="1" dirty="0">
                <a:latin typeface="+mn-ea"/>
              </a:rPr>
              <a:t>●これらの目標達成に向けて、「１ 生活習慣病の予防」、「２ 生活習慣病の早期発見・重症化予防」、「３ 府民の健康を支える</a:t>
            </a:r>
            <a:endParaRPr lang="en-US" altLang="ja-JP" sz="1200" b="1" dirty="0">
              <a:latin typeface="+mn-ea"/>
            </a:endParaRPr>
          </a:p>
          <a:p>
            <a:r>
              <a:rPr lang="ja-JP" altLang="en-US" sz="1200" b="1" dirty="0">
                <a:latin typeface="+mn-ea"/>
              </a:rPr>
              <a:t>　社会環境整備」を進めるため、府民・行政・事業者など多様な主体の連携・協働により、</a:t>
            </a:r>
            <a:r>
              <a:rPr lang="en-US" altLang="ja-JP" sz="1200" b="1" dirty="0">
                <a:latin typeface="+mn-ea"/>
              </a:rPr>
              <a:t>『11</a:t>
            </a:r>
            <a:r>
              <a:rPr lang="ja-JP" altLang="en-US" sz="1200" b="1" dirty="0">
                <a:latin typeface="+mn-ea"/>
              </a:rPr>
              <a:t>分野の重点的取組み</a:t>
            </a:r>
            <a:r>
              <a:rPr lang="en-US" altLang="ja-JP" sz="1200" b="1" dirty="0">
                <a:latin typeface="+mn-ea"/>
              </a:rPr>
              <a:t>』</a:t>
            </a:r>
            <a:r>
              <a:rPr lang="ja-JP" altLang="en-US" sz="1200" b="1" dirty="0">
                <a:latin typeface="+mn-ea"/>
              </a:rPr>
              <a:t>を推進</a:t>
            </a:r>
          </a:p>
        </p:txBody>
      </p:sp>
      <p:sp>
        <p:nvSpPr>
          <p:cNvPr id="50" name="正方形/長方形 49"/>
          <p:cNvSpPr/>
          <p:nvPr/>
        </p:nvSpPr>
        <p:spPr>
          <a:xfrm>
            <a:off x="286012" y="5073460"/>
            <a:ext cx="9288000" cy="576000"/>
          </a:xfrm>
          <a:prstGeom prst="rect">
            <a:avLst/>
          </a:prstGeom>
        </p:spPr>
        <p:txBody>
          <a:bodyPr wrap="square" lIns="36000" tIns="72000" rIns="36000" bIns="36000">
            <a:noAutofit/>
          </a:bodyPr>
          <a:lstStyle/>
          <a:p>
            <a:r>
              <a:rPr lang="ja-JP" altLang="en-US" sz="1300" b="1" dirty="0">
                <a:latin typeface="+mn-ea"/>
              </a:rPr>
              <a:t>▽ 「大阪府健康づくり推進条例（</a:t>
            </a:r>
            <a:r>
              <a:rPr lang="en-US" altLang="ja-JP" sz="1300" b="1" dirty="0">
                <a:latin typeface="+mn-ea"/>
              </a:rPr>
              <a:t>H30.10.30</a:t>
            </a:r>
            <a:r>
              <a:rPr lang="ja-JP" altLang="en-US" sz="1300" b="1" dirty="0">
                <a:latin typeface="+mn-ea"/>
              </a:rPr>
              <a:t>施行）」において重点取組みを位置づけ（</a:t>
            </a:r>
            <a:r>
              <a:rPr lang="en-US" altLang="ja-JP" sz="1300" b="1" dirty="0">
                <a:latin typeface="+mn-ea"/>
              </a:rPr>
              <a:t>§12</a:t>
            </a:r>
            <a:r>
              <a:rPr lang="ja-JP" altLang="en-US" sz="1300" b="1" dirty="0">
                <a:latin typeface="+mn-ea"/>
              </a:rPr>
              <a:t>～</a:t>
            </a:r>
            <a:r>
              <a:rPr lang="en-US" altLang="ja-JP" sz="1300" b="1" dirty="0">
                <a:latin typeface="+mn-ea"/>
              </a:rPr>
              <a:t>§16</a:t>
            </a:r>
            <a:r>
              <a:rPr lang="ja-JP" altLang="en-US" sz="1300" b="1" dirty="0">
                <a:latin typeface="+mn-ea"/>
              </a:rPr>
              <a:t>）</a:t>
            </a:r>
          </a:p>
          <a:p>
            <a:endParaRPr lang="en-US" altLang="ja-JP" sz="500" dirty="0">
              <a:latin typeface="+mn-ea"/>
            </a:endParaRPr>
          </a:p>
          <a:p>
            <a:r>
              <a:rPr lang="ja-JP" altLang="en-US" sz="1100" dirty="0">
                <a:latin typeface="+mn-ea"/>
              </a:rPr>
              <a:t>　</a:t>
            </a:r>
            <a:r>
              <a:rPr lang="en-US" altLang="ja-JP" sz="1100" dirty="0">
                <a:latin typeface="+mn-ea"/>
              </a:rPr>
              <a:t>※ </a:t>
            </a:r>
            <a:r>
              <a:rPr lang="ja-JP" altLang="en-US" sz="1100" dirty="0">
                <a:latin typeface="+mn-ea"/>
              </a:rPr>
              <a:t>多様な主体の連携・協働による“オール大阪体制”を構築し、健康づくりの推進に関する施策を推進。</a:t>
            </a:r>
          </a:p>
        </p:txBody>
      </p:sp>
      <p:graphicFrame>
        <p:nvGraphicFramePr>
          <p:cNvPr id="51" name="表 50"/>
          <p:cNvGraphicFramePr>
            <a:graphicFrameLocks noGrp="1"/>
          </p:cNvGraphicFramePr>
          <p:nvPr/>
        </p:nvGraphicFramePr>
        <p:xfrm>
          <a:off x="562953" y="2842703"/>
          <a:ext cx="8784000" cy="646920"/>
        </p:xfrm>
        <a:graphic>
          <a:graphicData uri="http://schemas.openxmlformats.org/drawingml/2006/table">
            <a:tbl>
              <a:tblPr firstRow="1" bandRow="1">
                <a:tableStyleId>{5940675A-B579-460E-94D1-54222C63F5DA}</a:tableStyleId>
              </a:tblPr>
              <a:tblGrid>
                <a:gridCol w="2880000">
                  <a:extLst>
                    <a:ext uri="{9D8B030D-6E8A-4147-A177-3AD203B41FA5}">
                      <a16:colId xmlns:a16="http://schemas.microsoft.com/office/drawing/2014/main" val="4073086637"/>
                    </a:ext>
                  </a:extLst>
                </a:gridCol>
                <a:gridCol w="3024000">
                  <a:extLst>
                    <a:ext uri="{9D8B030D-6E8A-4147-A177-3AD203B41FA5}">
                      <a16:colId xmlns:a16="http://schemas.microsoft.com/office/drawing/2014/main" val="111291063"/>
                    </a:ext>
                  </a:extLst>
                </a:gridCol>
                <a:gridCol w="2880000">
                  <a:extLst>
                    <a:ext uri="{9D8B030D-6E8A-4147-A177-3AD203B41FA5}">
                      <a16:colId xmlns:a16="http://schemas.microsoft.com/office/drawing/2014/main" val="520564120"/>
                    </a:ext>
                  </a:extLst>
                </a:gridCol>
              </a:tblGrid>
              <a:tr h="130315">
                <a:tc>
                  <a:txBody>
                    <a:bodyPr/>
                    <a:lstStyle/>
                    <a:p>
                      <a:pPr algn="ctr"/>
                      <a:r>
                        <a:rPr kumimoji="1" lang="ja-JP" altLang="en-US" sz="1100" b="1" dirty="0">
                          <a:solidFill>
                            <a:schemeClr val="tx1"/>
                          </a:solidFill>
                        </a:rPr>
                        <a:t>生活習慣病の予防、早期発見、重症化予防</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kumimoji="1" lang="ja-JP" altLang="en-US" sz="1100" b="1" dirty="0">
                          <a:solidFill>
                            <a:schemeClr val="tx1"/>
                          </a:solidFill>
                        </a:rPr>
                        <a:t>ライフステージに応じた取組み</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kumimoji="1" lang="ja-JP" altLang="en-US" sz="1100" b="1" dirty="0">
                          <a:solidFill>
                            <a:schemeClr val="tx1"/>
                          </a:solidFill>
                        </a:rPr>
                        <a:t>府民の健康づくりを支える社会環境整備</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1363311713"/>
                  </a:ext>
                </a:extLst>
              </a:tr>
              <a:tr h="221477">
                <a:tc>
                  <a:txBody>
                    <a:bodyPr/>
                    <a:lstStyle/>
                    <a:p>
                      <a:r>
                        <a:rPr kumimoji="1" lang="ja-JP" altLang="en-US" sz="1100" b="0" baseline="0" dirty="0">
                          <a:solidFill>
                            <a:schemeClr val="tx1"/>
                          </a:solidFill>
                        </a:rPr>
                        <a:t>   </a:t>
                      </a:r>
                      <a:r>
                        <a:rPr kumimoji="1" lang="ja-JP" altLang="en-US" sz="1100" b="0" dirty="0">
                          <a:solidFill>
                            <a:schemeClr val="tx1"/>
                          </a:solidFill>
                        </a:rPr>
                        <a:t>生活習慣が大きく関与する生活習慣病は</a:t>
                      </a:r>
                      <a:endParaRPr kumimoji="1" lang="en-US" altLang="ja-JP" sz="1100" b="0" dirty="0">
                        <a:solidFill>
                          <a:schemeClr val="tx1"/>
                        </a:solidFill>
                      </a:endParaRPr>
                    </a:p>
                    <a:p>
                      <a:r>
                        <a:rPr kumimoji="1" lang="ja-JP" altLang="en-US" sz="1100" b="0" baseline="0" dirty="0">
                          <a:solidFill>
                            <a:schemeClr val="tx1"/>
                          </a:solidFill>
                        </a:rPr>
                        <a:t>   </a:t>
                      </a:r>
                      <a:r>
                        <a:rPr kumimoji="1" lang="ja-JP" altLang="en-US" sz="1100" b="0" dirty="0">
                          <a:solidFill>
                            <a:schemeClr val="tx1"/>
                          </a:solidFill>
                        </a:rPr>
                        <a:t>府民の死因の半数以上</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b="0" dirty="0">
                          <a:solidFill>
                            <a:schemeClr val="tx1"/>
                          </a:solidFill>
                        </a:rPr>
                        <a:t>若い世代から働く世代、高齢者に至る各世代</a:t>
                      </a:r>
                      <a:endParaRPr kumimoji="1" lang="en-US" altLang="ja-JP" sz="1100" b="0" dirty="0">
                        <a:solidFill>
                          <a:schemeClr val="tx1"/>
                        </a:solidFill>
                      </a:endParaRPr>
                    </a:p>
                    <a:p>
                      <a:r>
                        <a:rPr kumimoji="1" lang="ja-JP" altLang="en-US" sz="1100" b="0" dirty="0">
                          <a:solidFill>
                            <a:schemeClr val="tx1"/>
                          </a:solidFill>
                        </a:rPr>
                        <a:t>の身体的特性等を踏まえた健康づくりが重要</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b="0" baseline="0" dirty="0">
                          <a:solidFill>
                            <a:schemeClr val="tx1"/>
                          </a:solidFill>
                        </a:rPr>
                        <a:t>   </a:t>
                      </a:r>
                      <a:r>
                        <a:rPr kumimoji="1" lang="ja-JP" altLang="en-US" sz="1100" b="0" dirty="0">
                          <a:solidFill>
                            <a:schemeClr val="tx1"/>
                          </a:solidFill>
                        </a:rPr>
                        <a:t>府民の自主的な健康行動を誘導する社会</a:t>
                      </a:r>
                      <a:endParaRPr kumimoji="1" lang="en-US" altLang="ja-JP" sz="1100" b="0" dirty="0">
                        <a:solidFill>
                          <a:schemeClr val="tx1"/>
                        </a:solidFill>
                      </a:endParaRPr>
                    </a:p>
                    <a:p>
                      <a:r>
                        <a:rPr kumimoji="1" lang="ja-JP" altLang="en-US" sz="1100" b="0" dirty="0">
                          <a:solidFill>
                            <a:schemeClr val="tx1"/>
                          </a:solidFill>
                        </a:rPr>
                        <a:t>   環境の整備が重要</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76469417"/>
                  </a:ext>
                </a:extLst>
              </a:tr>
            </a:tbl>
          </a:graphicData>
        </a:graphic>
      </p:graphicFrame>
      <p:sp>
        <p:nvSpPr>
          <p:cNvPr id="44" name="角丸四角形 43"/>
          <p:cNvSpPr/>
          <p:nvPr/>
        </p:nvSpPr>
        <p:spPr>
          <a:xfrm>
            <a:off x="586844" y="5981197"/>
            <a:ext cx="8712000" cy="576000"/>
          </a:xfrm>
          <a:prstGeom prst="roundRect">
            <a:avLst>
              <a:gd name="adj" fmla="val 11145"/>
            </a:avLst>
          </a:prstGeom>
          <a:solidFill>
            <a:schemeClr val="bg1"/>
          </a:solidFill>
          <a:ln w="19050">
            <a:solidFill>
              <a:srgbClr val="2F528F"/>
            </a:solidFill>
            <a:prstDash val="sysDash"/>
          </a:ln>
        </p:spPr>
        <p:txBody>
          <a:bodyPr wrap="square" lIns="72000" tIns="72000" rIns="72000" bIns="72000" anchor="ctr">
            <a:noAutofit/>
          </a:bodyPr>
          <a:lstStyle/>
          <a:p>
            <a:r>
              <a:rPr lang="en-US" altLang="ja-JP" sz="1300" b="1" dirty="0">
                <a:latin typeface="+mn-ea"/>
              </a:rPr>
              <a:t>【</a:t>
            </a:r>
            <a:r>
              <a:rPr lang="ja-JP" altLang="en-US" sz="1300" b="1" dirty="0">
                <a:latin typeface="+mn-ea"/>
              </a:rPr>
              <a:t>府民の健康指標の向上・改善</a:t>
            </a:r>
            <a:r>
              <a:rPr lang="en-US" altLang="ja-JP" sz="1300" b="1" dirty="0">
                <a:latin typeface="+mn-ea"/>
              </a:rPr>
              <a:t>】</a:t>
            </a:r>
          </a:p>
          <a:p>
            <a:r>
              <a:rPr lang="ja-JP" altLang="en-US" sz="1200" b="1" dirty="0">
                <a:latin typeface="+mn-ea"/>
              </a:rPr>
              <a:t> ●健康寿命</a:t>
            </a:r>
            <a:r>
              <a:rPr lang="en-US" altLang="ja-JP" sz="1200" b="1" dirty="0">
                <a:latin typeface="+mn-ea"/>
              </a:rPr>
              <a:t>2</a:t>
            </a:r>
            <a:r>
              <a:rPr lang="ja-JP" altLang="en-US" sz="1200" b="1" dirty="0">
                <a:latin typeface="+mn-ea"/>
              </a:rPr>
              <a:t>歳以上延伸　●市町村の健康寿命の差を縮小　●</a:t>
            </a:r>
            <a:r>
              <a:rPr lang="en-US" altLang="ja-JP" sz="1200" b="1" dirty="0">
                <a:latin typeface="+mn-ea"/>
              </a:rPr>
              <a:t>75</a:t>
            </a:r>
            <a:r>
              <a:rPr lang="ja-JP" altLang="en-US" sz="1200" b="1" dirty="0">
                <a:latin typeface="+mn-ea"/>
              </a:rPr>
              <a:t>歳未満のがんの年齢調整死亡率</a:t>
            </a:r>
            <a:r>
              <a:rPr lang="en-US" altLang="ja-JP" sz="1200" b="1" dirty="0">
                <a:latin typeface="+mn-ea"/>
              </a:rPr>
              <a:t>(</a:t>
            </a:r>
            <a:r>
              <a:rPr lang="ja-JP" altLang="en-US" sz="1200" b="1" dirty="0">
                <a:latin typeface="+mn-ea"/>
              </a:rPr>
              <a:t>人口</a:t>
            </a:r>
            <a:r>
              <a:rPr lang="en-US" altLang="ja-JP" sz="1200" b="1" dirty="0">
                <a:latin typeface="+mn-ea"/>
              </a:rPr>
              <a:t>10</a:t>
            </a:r>
            <a:r>
              <a:rPr lang="ja-JP" altLang="en-US" sz="1200" b="1" dirty="0">
                <a:latin typeface="+mn-ea"/>
              </a:rPr>
              <a:t>万対</a:t>
            </a:r>
            <a:r>
              <a:rPr lang="en-US" altLang="ja-JP" sz="1200" b="1" dirty="0">
                <a:latin typeface="+mn-ea"/>
              </a:rPr>
              <a:t>)</a:t>
            </a:r>
            <a:r>
              <a:rPr lang="ja-JP" altLang="en-US" sz="1200" b="1" dirty="0">
                <a:latin typeface="+mn-ea"/>
              </a:rPr>
              <a:t>の改善　等</a:t>
            </a:r>
          </a:p>
        </p:txBody>
      </p:sp>
      <p:sp>
        <p:nvSpPr>
          <p:cNvPr id="45" name="二等辺三角形 22"/>
          <p:cNvSpPr>
            <a:spLocks noChangeArrowheads="1"/>
          </p:cNvSpPr>
          <p:nvPr/>
        </p:nvSpPr>
        <p:spPr bwMode="auto">
          <a:xfrm flipV="1">
            <a:off x="1870551" y="5781483"/>
            <a:ext cx="1440000" cy="144000"/>
          </a:xfrm>
          <a:prstGeom prst="triangle">
            <a:avLst>
              <a:gd name="adj" fmla="val 50000"/>
            </a:avLst>
          </a:prstGeom>
          <a:solidFill>
            <a:srgbClr val="82A5D0"/>
          </a:solidFill>
          <a:ln w="12700">
            <a:noFill/>
            <a:miter lim="800000"/>
            <a:headEnd/>
            <a:tailEnd/>
          </a:ln>
          <a:effectLst>
            <a:outerShdw dist="25400" dir="3780000" algn="ctr" rotWithShape="0">
              <a:srgbClr val="2F528F"/>
            </a:outerShdw>
          </a:effectLst>
        </p:spPr>
        <p:txBody>
          <a:bodyPr vert="horz" wrap="square" lIns="91440" tIns="45720" rIns="91440" bIns="45720" numCol="1" anchor="ctr" anchorCtr="0" compatLnSpc="1">
            <a:prstTxWarp prst="textNoShape">
              <a:avLst/>
            </a:prstTxWarp>
          </a:bodyPr>
          <a:lstStyle/>
          <a:p>
            <a:pPr defTabSz="914400" fontAlgn="base">
              <a:spcBef>
                <a:spcPct val="0"/>
              </a:spcBef>
              <a:spcAft>
                <a:spcPct val="0"/>
              </a:spcAft>
            </a:pPr>
            <a:endParaRPr kumimoji="1" lang="ja-JP" altLang="en-US">
              <a:solidFill>
                <a:prstClr val="black"/>
              </a:solidFill>
              <a:ea typeface="ＭＳ Ｐゴシック" pitchFamily="50" charset="-128"/>
            </a:endParaRPr>
          </a:p>
        </p:txBody>
      </p:sp>
      <p:sp>
        <p:nvSpPr>
          <p:cNvPr id="47" name="二等辺三角形 22"/>
          <p:cNvSpPr>
            <a:spLocks noChangeArrowheads="1"/>
          </p:cNvSpPr>
          <p:nvPr/>
        </p:nvSpPr>
        <p:spPr bwMode="auto">
          <a:xfrm flipV="1">
            <a:off x="6595368" y="5781483"/>
            <a:ext cx="1440000" cy="144000"/>
          </a:xfrm>
          <a:prstGeom prst="triangle">
            <a:avLst>
              <a:gd name="adj" fmla="val 50000"/>
            </a:avLst>
          </a:prstGeom>
          <a:solidFill>
            <a:srgbClr val="82A5D0"/>
          </a:solidFill>
          <a:ln w="12700">
            <a:noFill/>
            <a:miter lim="800000"/>
            <a:headEnd/>
            <a:tailEnd/>
          </a:ln>
          <a:effectLst>
            <a:outerShdw dist="25400" dir="3780000" algn="ctr" rotWithShape="0">
              <a:srgbClr val="2F528F"/>
            </a:outerShdw>
          </a:effectLst>
        </p:spPr>
        <p:txBody>
          <a:bodyPr vert="horz" wrap="square" lIns="91440" tIns="45720" rIns="91440" bIns="45720" numCol="1" anchor="ctr" anchorCtr="0" compatLnSpc="1">
            <a:prstTxWarp prst="textNoShape">
              <a:avLst/>
            </a:prstTxWarp>
          </a:bodyPr>
          <a:lstStyle/>
          <a:p>
            <a:pPr defTabSz="914400" fontAlgn="base">
              <a:spcBef>
                <a:spcPct val="0"/>
              </a:spcBef>
              <a:spcAft>
                <a:spcPct val="0"/>
              </a:spcAft>
            </a:pPr>
            <a:endParaRPr kumimoji="1" lang="ja-JP" altLang="en-US">
              <a:solidFill>
                <a:prstClr val="black"/>
              </a:solidFill>
              <a:ea typeface="ＭＳ Ｐゴシック" pitchFamily="50" charset="-128"/>
            </a:endParaRPr>
          </a:p>
        </p:txBody>
      </p:sp>
      <p:sp>
        <p:nvSpPr>
          <p:cNvPr id="52" name="二等辺三角形 22"/>
          <p:cNvSpPr>
            <a:spLocks noChangeArrowheads="1"/>
          </p:cNvSpPr>
          <p:nvPr/>
        </p:nvSpPr>
        <p:spPr bwMode="auto">
          <a:xfrm flipV="1">
            <a:off x="4232960" y="5781483"/>
            <a:ext cx="1440000" cy="144000"/>
          </a:xfrm>
          <a:prstGeom prst="triangle">
            <a:avLst>
              <a:gd name="adj" fmla="val 50000"/>
            </a:avLst>
          </a:prstGeom>
          <a:solidFill>
            <a:srgbClr val="82A5D0"/>
          </a:solidFill>
          <a:ln w="12700">
            <a:noFill/>
            <a:miter lim="800000"/>
            <a:headEnd/>
            <a:tailEnd/>
          </a:ln>
          <a:effectLst>
            <a:outerShdw dist="25400" dir="3780000" algn="ctr" rotWithShape="0">
              <a:srgbClr val="2F528F"/>
            </a:outerShdw>
          </a:effectLst>
        </p:spPr>
        <p:txBody>
          <a:bodyPr vert="horz" wrap="square" lIns="91440" tIns="45720" rIns="91440" bIns="45720" numCol="1" anchor="ctr" anchorCtr="0" compatLnSpc="1">
            <a:prstTxWarp prst="textNoShape">
              <a:avLst/>
            </a:prstTxWarp>
          </a:bodyPr>
          <a:lstStyle/>
          <a:p>
            <a:pPr defTabSz="914400" fontAlgn="base">
              <a:spcBef>
                <a:spcPct val="0"/>
              </a:spcBef>
              <a:spcAft>
                <a:spcPct val="0"/>
              </a:spcAft>
            </a:pPr>
            <a:endParaRPr kumimoji="1" lang="ja-JP" altLang="en-US">
              <a:solidFill>
                <a:prstClr val="black"/>
              </a:solidFill>
              <a:ea typeface="ＭＳ Ｐゴシック" pitchFamily="50" charset="-128"/>
            </a:endParaRP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11</a:t>
            </a:fld>
            <a:endParaRPr kumimoji="1" lang="ja-JP" altLang="en-US"/>
          </a:p>
        </p:txBody>
      </p:sp>
      <p:pic>
        <p:nvPicPr>
          <p:cNvPr id="15" name="図 14"/>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145270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55983" y="6032821"/>
            <a:ext cx="528651" cy="648000"/>
          </a:xfrm>
          <a:prstGeom prst="rect">
            <a:avLst/>
          </a:prstGeom>
        </p:spPr>
      </p:pic>
      <p:sp>
        <p:nvSpPr>
          <p:cNvPr id="31" name="正方形/長方形 30"/>
          <p:cNvSpPr/>
          <p:nvPr/>
        </p:nvSpPr>
        <p:spPr>
          <a:xfrm>
            <a:off x="216793" y="4097242"/>
            <a:ext cx="5976000" cy="1836000"/>
          </a:xfrm>
          <a:prstGeom prst="rect">
            <a:avLst/>
          </a:prstGeom>
          <a:solidFill>
            <a:srgbClr val="5880C8"/>
          </a:solidFill>
          <a:ln>
            <a:solidFill>
              <a:srgbClr val="5880C8"/>
            </a:solid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bIns="72000" rtlCol="0" anchor="t"/>
          <a:lstStyle/>
          <a:p>
            <a:pPr algn="ctr">
              <a:lnSpc>
                <a:spcPts val="2000"/>
              </a:lnSpc>
            </a:pPr>
            <a:r>
              <a:rPr kumimoji="1" lang="ja-JP" altLang="en-US" sz="1400" b="1" dirty="0">
                <a:solidFill>
                  <a:schemeClr val="bg1"/>
                </a:solidFill>
              </a:rPr>
              <a:t>２　生活習慣病の早期発見・重症化予防</a:t>
            </a:r>
          </a:p>
        </p:txBody>
      </p:sp>
      <p:sp>
        <p:nvSpPr>
          <p:cNvPr id="32" name="正方形/長方形 31"/>
          <p:cNvSpPr/>
          <p:nvPr/>
        </p:nvSpPr>
        <p:spPr>
          <a:xfrm>
            <a:off x="6408793" y="4095302"/>
            <a:ext cx="3240000" cy="1836000"/>
          </a:xfrm>
          <a:prstGeom prst="rect">
            <a:avLst/>
          </a:prstGeom>
          <a:solidFill>
            <a:srgbClr val="5880C8"/>
          </a:solidFill>
          <a:ln>
            <a:solidFill>
              <a:srgbClr val="5880C8"/>
            </a:solid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bIns="72000" rtlCol="0" anchor="t"/>
          <a:lstStyle/>
          <a:p>
            <a:pPr algn="ctr">
              <a:lnSpc>
                <a:spcPts val="2000"/>
              </a:lnSpc>
            </a:pPr>
            <a:r>
              <a:rPr kumimoji="1" lang="ja-JP" altLang="en-US" sz="1400" b="1" dirty="0">
                <a:solidFill>
                  <a:schemeClr val="bg1"/>
                </a:solidFill>
              </a:rPr>
              <a:t>３　府民の健康を支える社会環境整備</a:t>
            </a:r>
          </a:p>
        </p:txBody>
      </p:sp>
      <p:sp>
        <p:nvSpPr>
          <p:cNvPr id="17" name="正方形/長方形 16">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tx1"/>
                </a:solidFill>
                <a:latin typeface="Meiryo UI" panose="020B0604030504040204" pitchFamily="50" charset="-128"/>
                <a:ea typeface="Meiryo UI" panose="020B0604030504040204" pitchFamily="50" charset="-128"/>
              </a:rPr>
              <a:t>　　</a:t>
            </a:r>
            <a:r>
              <a:rPr kumimoji="1" lang="zh-TW" altLang="en-US" sz="2000" b="1" dirty="0">
                <a:solidFill>
                  <a:schemeClr val="tx1"/>
                </a:solidFill>
                <a:latin typeface="Meiryo UI" panose="020B0604030504040204" pitchFamily="50" charset="-128"/>
                <a:ea typeface="Meiryo UI" panose="020B0604030504040204" pitchFamily="50" charset="-128"/>
              </a:rPr>
              <a:t>第</a:t>
            </a:r>
            <a:r>
              <a:rPr kumimoji="1" lang="en-US" altLang="zh-TW" sz="2000" b="1" dirty="0">
                <a:solidFill>
                  <a:schemeClr val="tx1"/>
                </a:solidFill>
                <a:latin typeface="Meiryo UI" panose="020B0604030504040204" pitchFamily="50" charset="-128"/>
                <a:ea typeface="Meiryo UI" panose="020B0604030504040204" pitchFamily="50" charset="-128"/>
              </a:rPr>
              <a:t>3</a:t>
            </a:r>
            <a:r>
              <a:rPr kumimoji="1" lang="zh-TW" altLang="en-US" sz="2000" b="1" dirty="0">
                <a:solidFill>
                  <a:schemeClr val="tx1"/>
                </a:solidFill>
                <a:latin typeface="Meiryo UI" panose="020B0604030504040204" pitchFamily="50" charset="-128"/>
                <a:ea typeface="Meiryo UI" panose="020B0604030504040204" pitchFamily="50" charset="-128"/>
              </a:rPr>
              <a:t>次大阪府健康増進計画</a:t>
            </a:r>
            <a:r>
              <a:rPr kumimoji="1" lang="ja-JP" altLang="en-US" sz="2000" b="1" dirty="0">
                <a:solidFill>
                  <a:schemeClr val="tx1"/>
                </a:solidFill>
                <a:latin typeface="Meiryo UI" panose="020B0604030504040204" pitchFamily="50" charset="-128"/>
                <a:ea typeface="Meiryo UI" panose="020B0604030504040204" pitchFamily="50" charset="-128"/>
              </a:rPr>
              <a:t>（</a:t>
            </a:r>
            <a:r>
              <a:rPr kumimoji="1" lang="en-US" altLang="ja-JP" sz="2000" b="1" dirty="0">
                <a:solidFill>
                  <a:schemeClr val="tx1"/>
                </a:solidFill>
                <a:latin typeface="Meiryo UI" panose="020B0604030504040204" pitchFamily="50" charset="-128"/>
                <a:ea typeface="Meiryo UI" panose="020B0604030504040204" pitchFamily="50" charset="-128"/>
              </a:rPr>
              <a:t>11</a:t>
            </a:r>
            <a:r>
              <a:rPr kumimoji="1" lang="ja-JP" altLang="en-US" sz="2000" b="1" dirty="0">
                <a:solidFill>
                  <a:schemeClr val="tx1"/>
                </a:solidFill>
                <a:latin typeface="Meiryo UI" panose="020B0604030504040204" pitchFamily="50" charset="-128"/>
                <a:ea typeface="Meiryo UI" panose="020B0604030504040204" pitchFamily="50" charset="-128"/>
              </a:rPr>
              <a:t>分野の重点取組み）</a:t>
            </a:r>
          </a:p>
        </p:txBody>
      </p:sp>
      <p:sp>
        <p:nvSpPr>
          <p:cNvPr id="18" name="正方形/長方形 17"/>
          <p:cNvSpPr/>
          <p:nvPr/>
        </p:nvSpPr>
        <p:spPr>
          <a:xfrm>
            <a:off x="216793" y="786518"/>
            <a:ext cx="9432000" cy="3168000"/>
          </a:xfrm>
          <a:prstGeom prst="rect">
            <a:avLst/>
          </a:prstGeom>
          <a:solidFill>
            <a:srgbClr val="5880C8"/>
          </a:solidFill>
          <a:ln>
            <a:solidFill>
              <a:srgbClr val="5880C8"/>
            </a:solid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bIns="72000" rtlCol="0" anchor="t"/>
          <a:lstStyle/>
          <a:p>
            <a:pPr algn="ctr">
              <a:lnSpc>
                <a:spcPts val="2000"/>
              </a:lnSpc>
            </a:pPr>
            <a:r>
              <a:rPr kumimoji="1" lang="ja-JP" altLang="en-US" sz="1400" b="1" dirty="0">
                <a:solidFill>
                  <a:schemeClr val="bg1"/>
                </a:solidFill>
              </a:rPr>
              <a:t>１　生活習慣病の予防（生活習慣の改善）</a:t>
            </a:r>
            <a:endParaRPr kumimoji="1" lang="en-US" altLang="ja-JP" sz="1400" b="1" dirty="0">
              <a:solidFill>
                <a:schemeClr val="bg1"/>
              </a:solidFill>
            </a:endParaRPr>
          </a:p>
        </p:txBody>
      </p:sp>
      <p:graphicFrame>
        <p:nvGraphicFramePr>
          <p:cNvPr id="23" name="表 22"/>
          <p:cNvGraphicFramePr>
            <a:graphicFrameLocks noGrp="1"/>
          </p:cNvGraphicFramePr>
          <p:nvPr/>
        </p:nvGraphicFramePr>
        <p:xfrm>
          <a:off x="328135" y="1150894"/>
          <a:ext cx="9216000" cy="1572360"/>
        </p:xfrm>
        <a:graphic>
          <a:graphicData uri="http://schemas.openxmlformats.org/drawingml/2006/table">
            <a:tbl>
              <a:tblPr firstRow="1" bandRow="1">
                <a:tableStyleId>{5940675A-B579-460E-94D1-54222C63F5DA}</a:tableStyleId>
              </a:tblPr>
              <a:tblGrid>
                <a:gridCol w="2304000">
                  <a:extLst>
                    <a:ext uri="{9D8B030D-6E8A-4147-A177-3AD203B41FA5}">
                      <a16:colId xmlns:a16="http://schemas.microsoft.com/office/drawing/2014/main" val="4073086637"/>
                    </a:ext>
                  </a:extLst>
                </a:gridCol>
                <a:gridCol w="2304000">
                  <a:extLst>
                    <a:ext uri="{9D8B030D-6E8A-4147-A177-3AD203B41FA5}">
                      <a16:colId xmlns:a16="http://schemas.microsoft.com/office/drawing/2014/main" val="111291063"/>
                    </a:ext>
                  </a:extLst>
                </a:gridCol>
                <a:gridCol w="2304000">
                  <a:extLst>
                    <a:ext uri="{9D8B030D-6E8A-4147-A177-3AD203B41FA5}">
                      <a16:colId xmlns:a16="http://schemas.microsoft.com/office/drawing/2014/main" val="3290605964"/>
                    </a:ext>
                  </a:extLst>
                </a:gridCol>
                <a:gridCol w="2304000">
                  <a:extLst>
                    <a:ext uri="{9D8B030D-6E8A-4147-A177-3AD203B41FA5}">
                      <a16:colId xmlns:a16="http://schemas.microsoft.com/office/drawing/2014/main" val="520564120"/>
                    </a:ext>
                  </a:extLst>
                </a:gridCol>
              </a:tblGrid>
              <a:tr h="0">
                <a:tc>
                  <a:txBody>
                    <a:bodyPr/>
                    <a:lstStyle/>
                    <a:p>
                      <a:pPr algn="ctr"/>
                      <a:r>
                        <a:rPr kumimoji="1" lang="ja-JP" altLang="en-US" sz="1200" b="1" dirty="0">
                          <a:solidFill>
                            <a:schemeClr val="tx1"/>
                          </a:solidFill>
                        </a:rPr>
                        <a:t>❶</a:t>
                      </a:r>
                      <a:r>
                        <a:rPr kumimoji="1" lang="ja-JP" altLang="en-US" sz="1200" b="1" baseline="0" dirty="0">
                          <a:solidFill>
                            <a:schemeClr val="tx1"/>
                          </a:solidFill>
                        </a:rPr>
                        <a:t> </a:t>
                      </a:r>
                      <a:r>
                        <a:rPr kumimoji="1" lang="ja-JP" altLang="en-US" sz="1200" b="1" dirty="0">
                          <a:solidFill>
                            <a:schemeClr val="tx1"/>
                          </a:solidFill>
                        </a:rPr>
                        <a:t>ヘルスリテラシー</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a:solidFill>
                            <a:schemeClr val="tx1"/>
                          </a:solidFill>
                        </a:rPr>
                        <a:t>❷ 栄養・食生活</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a:solidFill>
                            <a:schemeClr val="tx1"/>
                          </a:solidFill>
                        </a:rPr>
                        <a:t>❸ 身体活動・運動</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a:solidFill>
                            <a:schemeClr val="tx1"/>
                          </a:solidFill>
                        </a:rPr>
                        <a:t>❹ 休養・睡眠</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363311713"/>
                  </a:ext>
                </a:extLst>
              </a:tr>
              <a:tr h="221477">
                <a:tc>
                  <a:txBody>
                    <a:bodyPr/>
                    <a:lstStyle/>
                    <a:p>
                      <a:r>
                        <a:rPr kumimoji="1" lang="en-US" altLang="ja-JP" sz="1100" b="1" baseline="0" dirty="0">
                          <a:solidFill>
                            <a:schemeClr val="tx1"/>
                          </a:solidFill>
                        </a:rPr>
                        <a:t>▼</a:t>
                      </a:r>
                      <a:r>
                        <a:rPr kumimoji="1" lang="ja-JP" altLang="en-US" sz="1100" b="1" baseline="0" dirty="0">
                          <a:solidFill>
                            <a:schemeClr val="tx1"/>
                          </a:solidFill>
                        </a:rPr>
                        <a:t>学校や大学、職場等における</a:t>
                      </a:r>
                      <a:endParaRPr kumimoji="1" lang="en-US" altLang="ja-JP" sz="1100" b="1" baseline="0" dirty="0">
                        <a:solidFill>
                          <a:schemeClr val="tx1"/>
                        </a:solidFill>
                      </a:endParaRPr>
                    </a:p>
                    <a:p>
                      <a:r>
                        <a:rPr kumimoji="1" lang="ja-JP" altLang="en-US" sz="1100" b="1" baseline="0" dirty="0">
                          <a:solidFill>
                            <a:schemeClr val="tx1"/>
                          </a:solidFill>
                        </a:rPr>
                        <a:t>　健康教育の推進</a:t>
                      </a:r>
                      <a:endParaRPr kumimoji="1" lang="en-US" altLang="ja-JP" sz="1100" b="1" baseline="0" dirty="0">
                        <a:solidFill>
                          <a:schemeClr val="tx1"/>
                        </a:solidFill>
                      </a:endParaRPr>
                    </a:p>
                    <a:p>
                      <a:r>
                        <a:rPr kumimoji="1" lang="ja-JP" altLang="en-US" sz="1100" b="1" baseline="0" dirty="0">
                          <a:solidFill>
                            <a:schemeClr val="tx1"/>
                          </a:solidFill>
                        </a:rPr>
                        <a:t>▼女性のヘルスリテラシー向上</a:t>
                      </a:r>
                      <a:endParaRPr kumimoji="1" lang="en-US" altLang="ja-JP" sz="1100" b="1" baseline="0" dirty="0">
                        <a:solidFill>
                          <a:schemeClr val="tx1"/>
                        </a:solidFill>
                      </a:endParaRPr>
                    </a:p>
                    <a:p>
                      <a:r>
                        <a:rPr kumimoji="1" lang="en-US" altLang="ja-JP" sz="1100" b="1" baseline="0" dirty="0">
                          <a:solidFill>
                            <a:schemeClr val="tx1"/>
                          </a:solidFill>
                        </a:rPr>
                        <a:t>▼</a:t>
                      </a:r>
                      <a:r>
                        <a:rPr kumimoji="1" lang="ja-JP" altLang="en-US" sz="1100" b="1" baseline="0" dirty="0">
                          <a:solidFill>
                            <a:schemeClr val="tx1"/>
                          </a:solidFill>
                        </a:rPr>
                        <a:t>中小企業における「健康経営」</a:t>
                      </a:r>
                      <a:endParaRPr kumimoji="1" lang="en-US" altLang="ja-JP" sz="1100" b="1" baseline="0" dirty="0">
                        <a:solidFill>
                          <a:schemeClr val="tx1"/>
                        </a:solidFill>
                      </a:endParaRPr>
                    </a:p>
                    <a:p>
                      <a:r>
                        <a:rPr kumimoji="1" lang="ja-JP" altLang="en-US" sz="1100" b="1" baseline="0" dirty="0">
                          <a:solidFill>
                            <a:schemeClr val="tx1"/>
                          </a:solidFill>
                        </a:rPr>
                        <a:t>　の普及</a:t>
                      </a:r>
                      <a:endParaRPr kumimoji="1" lang="en-US" altLang="ja-JP" sz="1100" b="1" baseline="0" dirty="0">
                        <a:solidFill>
                          <a:schemeClr val="tx1"/>
                        </a:solidFill>
                      </a:endParaRPr>
                    </a:p>
                    <a:p>
                      <a:r>
                        <a:rPr kumimoji="1" lang="en-US" altLang="ja-JP" sz="1100" b="1" baseline="0" dirty="0">
                          <a:solidFill>
                            <a:schemeClr val="tx1"/>
                          </a:solidFill>
                        </a:rPr>
                        <a:t>▼</a:t>
                      </a:r>
                      <a:r>
                        <a:rPr kumimoji="1" lang="ja-JP" altLang="en-US" sz="1100" b="1" baseline="0" dirty="0">
                          <a:solidFill>
                            <a:schemeClr val="tx1"/>
                          </a:solidFill>
                        </a:rPr>
                        <a:t>ヘルスリテラシー・健康づくり</a:t>
                      </a:r>
                      <a:endParaRPr kumimoji="1" lang="en-US" altLang="ja-JP" sz="1100" b="1" baseline="0" dirty="0">
                        <a:solidFill>
                          <a:schemeClr val="tx1"/>
                        </a:solidFill>
                      </a:endParaRPr>
                    </a:p>
                    <a:p>
                      <a:r>
                        <a:rPr kumimoji="1" lang="ja-JP" altLang="en-US" sz="1100" b="1" baseline="0" dirty="0">
                          <a:solidFill>
                            <a:schemeClr val="tx1"/>
                          </a:solidFill>
                        </a:rPr>
                        <a:t>　の機運醸成</a:t>
                      </a:r>
                      <a:endParaRPr kumimoji="1" lang="en-US" altLang="ja-JP" sz="1100" b="1" baseline="0" dirty="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b="1" dirty="0">
                          <a:solidFill>
                            <a:schemeClr val="tx1"/>
                          </a:solidFill>
                        </a:rPr>
                        <a:t>▼</a:t>
                      </a:r>
                      <a:r>
                        <a:rPr kumimoji="1" lang="ja-JP" altLang="en-US" sz="1100" b="1" dirty="0">
                          <a:solidFill>
                            <a:schemeClr val="tx1"/>
                          </a:solidFill>
                        </a:rPr>
                        <a:t>地域における栄養相談への支援、</a:t>
                      </a:r>
                      <a:endParaRPr kumimoji="1" lang="en-US" altLang="ja-JP" sz="1100" b="1" dirty="0">
                        <a:solidFill>
                          <a:schemeClr val="tx1"/>
                        </a:solidFill>
                      </a:endParaRPr>
                    </a:p>
                    <a:p>
                      <a:r>
                        <a:rPr kumimoji="1" lang="ja-JP" altLang="en-US" sz="1100" b="1" dirty="0">
                          <a:solidFill>
                            <a:schemeClr val="tx1"/>
                          </a:solidFill>
                        </a:rPr>
                        <a:t>　栄養管理の質の向上</a:t>
                      </a:r>
                      <a:endParaRPr kumimoji="1" lang="en-US" altLang="ja-JP" sz="1100" b="1" dirty="0">
                        <a:solidFill>
                          <a:schemeClr val="tx1"/>
                        </a:solidFill>
                      </a:endParaRPr>
                    </a:p>
                    <a:p>
                      <a:r>
                        <a:rPr kumimoji="1" lang="ja-JP" altLang="en-US" sz="1100" b="1" dirty="0">
                          <a:solidFill>
                            <a:schemeClr val="tx1"/>
                          </a:solidFill>
                        </a:rPr>
                        <a:t>▼大学や企業等との連携による</a:t>
                      </a:r>
                      <a:endParaRPr kumimoji="1" lang="en-US" altLang="ja-JP" sz="1100" b="1" dirty="0">
                        <a:solidFill>
                          <a:schemeClr val="tx1"/>
                        </a:solidFill>
                      </a:endParaRPr>
                    </a:p>
                    <a:p>
                      <a:r>
                        <a:rPr kumimoji="1" lang="ja-JP" altLang="en-US" sz="1100" b="1" dirty="0">
                          <a:solidFill>
                            <a:schemeClr val="tx1"/>
                          </a:solidFill>
                        </a:rPr>
                        <a:t>　食生活の改善</a:t>
                      </a:r>
                      <a:endParaRPr kumimoji="1" lang="en-US" altLang="ja-JP" sz="1100" b="1" dirty="0">
                        <a:solidFill>
                          <a:schemeClr val="tx1"/>
                        </a:solidFill>
                      </a:endParaRPr>
                    </a:p>
                    <a:p>
                      <a:r>
                        <a:rPr kumimoji="1" lang="en-US" altLang="ja-JP" sz="1100" b="1" dirty="0">
                          <a:solidFill>
                            <a:schemeClr val="tx1"/>
                          </a:solidFill>
                        </a:rPr>
                        <a:t>▼</a:t>
                      </a:r>
                      <a:r>
                        <a:rPr kumimoji="1" lang="ja-JP" altLang="en-US" sz="1100" b="1" dirty="0">
                          <a:solidFill>
                            <a:schemeClr val="tx1"/>
                          </a:solidFill>
                        </a:rPr>
                        <a:t>「食育」など食生活の改善に</a:t>
                      </a:r>
                      <a:endParaRPr kumimoji="1" lang="en-US" altLang="ja-JP" sz="1100" b="1" dirty="0">
                        <a:solidFill>
                          <a:schemeClr val="tx1"/>
                        </a:solidFill>
                      </a:endParaRPr>
                    </a:p>
                    <a:p>
                      <a:r>
                        <a:rPr kumimoji="1" lang="ja-JP" altLang="en-US" sz="1100" b="1" dirty="0">
                          <a:solidFill>
                            <a:schemeClr val="tx1"/>
                          </a:solidFill>
                        </a:rPr>
                        <a:t>　向けた普及啓発</a:t>
                      </a:r>
                      <a:endParaRPr kumimoji="1" lang="en-US" altLang="ja-JP" sz="1100" b="1" dirty="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b="1" dirty="0">
                          <a:solidFill>
                            <a:schemeClr val="tx1"/>
                          </a:solidFill>
                        </a:rPr>
                        <a:t>▼</a:t>
                      </a:r>
                      <a:r>
                        <a:rPr kumimoji="1" lang="ja-JP" altLang="en-US" sz="1100" b="1" dirty="0">
                          <a:solidFill>
                            <a:schemeClr val="tx1"/>
                          </a:solidFill>
                        </a:rPr>
                        <a:t>学校や大学、地域における運動</a:t>
                      </a:r>
                      <a:endParaRPr kumimoji="1" lang="en-US" altLang="ja-JP" sz="1100" b="1" dirty="0">
                        <a:solidFill>
                          <a:schemeClr val="tx1"/>
                        </a:solidFill>
                      </a:endParaRPr>
                    </a:p>
                    <a:p>
                      <a:r>
                        <a:rPr kumimoji="1" lang="ja-JP" altLang="en-US" sz="1100" b="1" dirty="0">
                          <a:solidFill>
                            <a:schemeClr val="tx1"/>
                          </a:solidFill>
                        </a:rPr>
                        <a:t>　・体力づくり</a:t>
                      </a:r>
                      <a:endParaRPr kumimoji="1" lang="en-US" altLang="ja-JP" sz="1100" b="1" dirty="0">
                        <a:solidFill>
                          <a:schemeClr val="tx1"/>
                        </a:solidFill>
                      </a:endParaRPr>
                    </a:p>
                    <a:p>
                      <a:r>
                        <a:rPr kumimoji="1" lang="ja-JP" altLang="en-US" sz="1100" b="1" dirty="0">
                          <a:solidFill>
                            <a:schemeClr val="tx1"/>
                          </a:solidFill>
                        </a:rPr>
                        <a:t>▼高齢者の運動機会の創出</a:t>
                      </a:r>
                      <a:endParaRPr kumimoji="1" lang="en-US" altLang="ja-JP" sz="1100" b="1" dirty="0">
                        <a:solidFill>
                          <a:schemeClr val="tx1"/>
                        </a:solidFill>
                      </a:endParaRPr>
                    </a:p>
                    <a:p>
                      <a:r>
                        <a:rPr kumimoji="1" lang="ja-JP" altLang="en-US" sz="1100" b="1" dirty="0">
                          <a:solidFill>
                            <a:schemeClr val="tx1"/>
                          </a:solidFill>
                        </a:rPr>
                        <a:t>▼民間企業等と連携した普及啓発</a:t>
                      </a:r>
                      <a:endParaRPr kumimoji="1" lang="en-US" altLang="ja-JP" sz="1100" b="1" dirty="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b="1" baseline="0" dirty="0">
                          <a:solidFill>
                            <a:schemeClr val="tx1"/>
                          </a:solidFill>
                        </a:rPr>
                        <a:t>▼</a:t>
                      </a:r>
                      <a:r>
                        <a:rPr kumimoji="1" lang="ja-JP" altLang="en-US" sz="1100" b="1" baseline="0" dirty="0">
                          <a:solidFill>
                            <a:schemeClr val="tx1"/>
                          </a:solidFill>
                        </a:rPr>
                        <a:t>ライフステージに応じた睡眠・</a:t>
                      </a:r>
                      <a:endParaRPr kumimoji="1" lang="en-US" altLang="ja-JP" sz="1100" b="1" baseline="0" dirty="0">
                        <a:solidFill>
                          <a:schemeClr val="tx1"/>
                        </a:solidFill>
                      </a:endParaRPr>
                    </a:p>
                    <a:p>
                      <a:r>
                        <a:rPr kumimoji="1" lang="ja-JP" altLang="en-US" sz="1100" b="1" baseline="0" dirty="0">
                          <a:solidFill>
                            <a:schemeClr val="tx1"/>
                          </a:solidFill>
                        </a:rPr>
                        <a:t>　休養の充実</a:t>
                      </a:r>
                      <a:endParaRPr kumimoji="1" lang="en-US" altLang="ja-JP" sz="1100" b="1" baseline="0" dirty="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76469417"/>
                  </a:ext>
                </a:extLst>
              </a:tr>
            </a:tbl>
          </a:graphicData>
        </a:graphic>
      </p:graphicFrame>
      <p:graphicFrame>
        <p:nvGraphicFramePr>
          <p:cNvPr id="28" name="表 27"/>
          <p:cNvGraphicFramePr>
            <a:graphicFrameLocks noGrp="1"/>
          </p:cNvGraphicFramePr>
          <p:nvPr/>
        </p:nvGraphicFramePr>
        <p:xfrm>
          <a:off x="328135" y="2800509"/>
          <a:ext cx="9216000" cy="1069440"/>
        </p:xfrm>
        <a:graphic>
          <a:graphicData uri="http://schemas.openxmlformats.org/drawingml/2006/table">
            <a:tbl>
              <a:tblPr firstRow="1" bandRow="1">
                <a:tableStyleId>{5940675A-B579-460E-94D1-54222C63F5DA}</a:tableStyleId>
              </a:tblPr>
              <a:tblGrid>
                <a:gridCol w="2304000">
                  <a:extLst>
                    <a:ext uri="{9D8B030D-6E8A-4147-A177-3AD203B41FA5}">
                      <a16:colId xmlns:a16="http://schemas.microsoft.com/office/drawing/2014/main" val="4073086637"/>
                    </a:ext>
                  </a:extLst>
                </a:gridCol>
                <a:gridCol w="2304000">
                  <a:extLst>
                    <a:ext uri="{9D8B030D-6E8A-4147-A177-3AD203B41FA5}">
                      <a16:colId xmlns:a16="http://schemas.microsoft.com/office/drawing/2014/main" val="111291063"/>
                    </a:ext>
                  </a:extLst>
                </a:gridCol>
                <a:gridCol w="2304000">
                  <a:extLst>
                    <a:ext uri="{9D8B030D-6E8A-4147-A177-3AD203B41FA5}">
                      <a16:colId xmlns:a16="http://schemas.microsoft.com/office/drawing/2014/main" val="3290605964"/>
                    </a:ext>
                  </a:extLst>
                </a:gridCol>
                <a:gridCol w="2304000">
                  <a:extLst>
                    <a:ext uri="{9D8B030D-6E8A-4147-A177-3AD203B41FA5}">
                      <a16:colId xmlns:a16="http://schemas.microsoft.com/office/drawing/2014/main" val="520564120"/>
                    </a:ext>
                  </a:extLst>
                </a:gridCol>
              </a:tblGrid>
              <a:tr h="0">
                <a:tc>
                  <a:txBody>
                    <a:bodyPr/>
                    <a:lstStyle/>
                    <a:p>
                      <a:pPr algn="ctr"/>
                      <a:r>
                        <a:rPr kumimoji="1" lang="ja-JP" altLang="en-US" sz="1200" b="1" dirty="0">
                          <a:solidFill>
                            <a:schemeClr val="tx1"/>
                          </a:solidFill>
                        </a:rPr>
                        <a:t>❺ 飲酒</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a:solidFill>
                            <a:schemeClr val="tx1"/>
                          </a:solidFill>
                        </a:rPr>
                        <a:t>❻ 喫煙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a:solidFill>
                            <a:schemeClr val="tx1"/>
                          </a:solidFill>
                        </a:rPr>
                        <a:t>❼ 歯と口の健康</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a:solidFill>
                            <a:schemeClr val="tx1"/>
                          </a:solidFill>
                        </a:rPr>
                        <a:t>❽ こころの健康</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363311713"/>
                  </a:ext>
                </a:extLst>
              </a:tr>
              <a:tr h="221477">
                <a:tc>
                  <a:txBody>
                    <a:bodyPr/>
                    <a:lstStyle/>
                    <a:p>
                      <a:r>
                        <a:rPr kumimoji="1" lang="en-US" altLang="ja-JP" sz="1100" b="1" baseline="0" dirty="0">
                          <a:solidFill>
                            <a:schemeClr val="tx1"/>
                          </a:solidFill>
                        </a:rPr>
                        <a:t>▼</a:t>
                      </a:r>
                      <a:r>
                        <a:rPr kumimoji="1" lang="ja-JP" altLang="en-US" sz="1100" b="1" baseline="0" dirty="0">
                          <a:solidFill>
                            <a:schemeClr val="tx1"/>
                          </a:solidFill>
                        </a:rPr>
                        <a:t>適量飲酒の指導</a:t>
                      </a:r>
                      <a:endParaRPr kumimoji="1" lang="en-US" altLang="ja-JP" sz="1100" b="1" baseline="0" dirty="0">
                        <a:solidFill>
                          <a:schemeClr val="tx1"/>
                        </a:solidFill>
                      </a:endParaRPr>
                    </a:p>
                    <a:p>
                      <a:r>
                        <a:rPr kumimoji="1" lang="ja-JP" altLang="en-US" sz="1100" b="1" baseline="0" dirty="0">
                          <a:solidFill>
                            <a:schemeClr val="tx1"/>
                          </a:solidFill>
                        </a:rPr>
                        <a:t>▼飲酒と健康に関する啓発・相談</a:t>
                      </a:r>
                      <a:endParaRPr kumimoji="1" lang="en-US" altLang="ja-JP" sz="1100" b="1" baseline="0" dirty="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b="1" dirty="0">
                          <a:solidFill>
                            <a:schemeClr val="tx1"/>
                          </a:solidFill>
                        </a:rPr>
                        <a:t>▼</a:t>
                      </a:r>
                      <a:r>
                        <a:rPr kumimoji="1" lang="ja-JP" altLang="en-US" sz="1100" b="1" dirty="0">
                          <a:solidFill>
                            <a:schemeClr val="tx1"/>
                          </a:solidFill>
                        </a:rPr>
                        <a:t>喫煙率の減少</a:t>
                      </a:r>
                      <a:endParaRPr kumimoji="1" lang="en-US" altLang="ja-JP" sz="1100" b="1" dirty="0">
                        <a:solidFill>
                          <a:schemeClr val="tx1"/>
                        </a:solidFill>
                      </a:endParaRPr>
                    </a:p>
                    <a:p>
                      <a:r>
                        <a:rPr kumimoji="1" lang="ja-JP" altLang="en-US" sz="1100" b="1" dirty="0">
                          <a:solidFill>
                            <a:schemeClr val="tx1"/>
                          </a:solidFill>
                        </a:rPr>
                        <a:t>▼望まない受動喫煙の防止</a:t>
                      </a:r>
                      <a:endParaRPr kumimoji="1" lang="en-US" altLang="ja-JP" sz="1100" b="1" dirty="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b="1" dirty="0">
                          <a:solidFill>
                            <a:schemeClr val="tx1"/>
                          </a:solidFill>
                        </a:rPr>
                        <a:t>▼</a:t>
                      </a:r>
                      <a:r>
                        <a:rPr kumimoji="1" lang="ja-JP" altLang="en-US" sz="1100" b="1" dirty="0">
                          <a:solidFill>
                            <a:schemeClr val="tx1"/>
                          </a:solidFill>
                        </a:rPr>
                        <a:t>歯磨き習慣の促進</a:t>
                      </a:r>
                      <a:endParaRPr kumimoji="1" lang="en-US" altLang="ja-JP" sz="1100" b="1" dirty="0">
                        <a:solidFill>
                          <a:schemeClr val="tx1"/>
                        </a:solidFill>
                      </a:endParaRPr>
                    </a:p>
                    <a:p>
                      <a:r>
                        <a:rPr kumimoji="1" lang="ja-JP" altLang="en-US" sz="1100" b="1" dirty="0">
                          <a:solidFill>
                            <a:schemeClr val="tx1"/>
                          </a:solidFill>
                        </a:rPr>
                        <a:t>▼歯と口の健康に係る普及啓発</a:t>
                      </a:r>
                      <a:endParaRPr kumimoji="1" lang="en-US" altLang="ja-JP" sz="1100" b="1" dirty="0">
                        <a:solidFill>
                          <a:schemeClr val="tx1"/>
                        </a:solidFill>
                      </a:endParaRPr>
                    </a:p>
                    <a:p>
                      <a:endParaRPr kumimoji="1" lang="ja-JP" altLang="en-US" sz="1100" b="1" dirty="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b="1" baseline="0" dirty="0">
                          <a:solidFill>
                            <a:schemeClr val="tx1"/>
                          </a:solidFill>
                        </a:rPr>
                        <a:t>▼職域等におけるこころの健康</a:t>
                      </a:r>
                      <a:endParaRPr kumimoji="1" lang="en-US" altLang="ja-JP" sz="1100" b="1" baseline="0" dirty="0">
                        <a:solidFill>
                          <a:schemeClr val="tx1"/>
                        </a:solidFill>
                      </a:endParaRPr>
                    </a:p>
                    <a:p>
                      <a:r>
                        <a:rPr kumimoji="1" lang="ja-JP" altLang="en-US" sz="1100" b="1" baseline="0" dirty="0">
                          <a:solidFill>
                            <a:schemeClr val="tx1"/>
                          </a:solidFill>
                        </a:rPr>
                        <a:t>　サポート</a:t>
                      </a:r>
                      <a:endParaRPr kumimoji="1" lang="en-US" altLang="ja-JP" sz="1100" b="1" baseline="0" dirty="0">
                        <a:solidFill>
                          <a:schemeClr val="tx1"/>
                        </a:solidFill>
                      </a:endParaRPr>
                    </a:p>
                    <a:p>
                      <a:r>
                        <a:rPr kumimoji="1" lang="en-US" altLang="ja-JP" sz="1100" b="1" baseline="0" dirty="0">
                          <a:solidFill>
                            <a:schemeClr val="tx1"/>
                          </a:solidFill>
                        </a:rPr>
                        <a:t>▼</a:t>
                      </a:r>
                      <a:r>
                        <a:rPr kumimoji="1" lang="ja-JP" altLang="en-US" sz="1100" b="1" spc="-50" baseline="0" dirty="0">
                          <a:solidFill>
                            <a:schemeClr val="tx1"/>
                          </a:solidFill>
                        </a:rPr>
                        <a:t>地域におけるこころの健康づくり</a:t>
                      </a:r>
                      <a:endParaRPr kumimoji="1" lang="en-US" altLang="ja-JP" sz="1100" b="1" spc="-50" baseline="0" dirty="0">
                        <a:solidFill>
                          <a:schemeClr val="tx1"/>
                        </a:solidFill>
                      </a:endParaRPr>
                    </a:p>
                    <a:p>
                      <a:r>
                        <a:rPr kumimoji="1" lang="en-US" altLang="ja-JP" sz="1100" b="1" baseline="0" dirty="0">
                          <a:solidFill>
                            <a:schemeClr val="tx1"/>
                          </a:solidFill>
                        </a:rPr>
                        <a:t>▼</a:t>
                      </a:r>
                      <a:r>
                        <a:rPr kumimoji="1" lang="ja-JP" altLang="en-US" sz="1100" b="1" baseline="0" dirty="0">
                          <a:solidFill>
                            <a:schemeClr val="tx1"/>
                          </a:solidFill>
                        </a:rPr>
                        <a:t>相談支援の実施</a:t>
                      </a:r>
                      <a:endParaRPr kumimoji="1" lang="en-US" altLang="ja-JP" sz="1100" b="1" baseline="0" dirty="0">
                        <a:solidFill>
                          <a:schemeClr val="tx1"/>
                        </a:solidFill>
                      </a:endParaRPr>
                    </a:p>
                  </a:txBody>
                  <a:tcPr marL="72000" marR="36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76469417"/>
                  </a:ext>
                </a:extLst>
              </a:tr>
            </a:tbl>
          </a:graphicData>
        </a:graphic>
      </p:graphicFrame>
      <p:graphicFrame>
        <p:nvGraphicFramePr>
          <p:cNvPr id="29" name="表 28"/>
          <p:cNvGraphicFramePr>
            <a:graphicFrameLocks noGrp="1"/>
          </p:cNvGraphicFramePr>
          <p:nvPr/>
        </p:nvGraphicFramePr>
        <p:xfrm>
          <a:off x="328135" y="4456462"/>
          <a:ext cx="5760000" cy="1404720"/>
        </p:xfrm>
        <a:graphic>
          <a:graphicData uri="http://schemas.openxmlformats.org/drawingml/2006/table">
            <a:tbl>
              <a:tblPr firstRow="1" bandRow="1">
                <a:tableStyleId>{5940675A-B579-460E-94D1-54222C63F5DA}</a:tableStyleId>
              </a:tblPr>
              <a:tblGrid>
                <a:gridCol w="2880000">
                  <a:extLst>
                    <a:ext uri="{9D8B030D-6E8A-4147-A177-3AD203B41FA5}">
                      <a16:colId xmlns:a16="http://schemas.microsoft.com/office/drawing/2014/main" val="4073086637"/>
                    </a:ext>
                  </a:extLst>
                </a:gridCol>
                <a:gridCol w="2880000">
                  <a:extLst>
                    <a:ext uri="{9D8B030D-6E8A-4147-A177-3AD203B41FA5}">
                      <a16:colId xmlns:a16="http://schemas.microsoft.com/office/drawing/2014/main" val="111291063"/>
                    </a:ext>
                  </a:extLst>
                </a:gridCol>
              </a:tblGrid>
              <a:tr h="0">
                <a:tc>
                  <a:txBody>
                    <a:bodyPr/>
                    <a:lstStyle/>
                    <a:p>
                      <a:pPr algn="ctr"/>
                      <a:r>
                        <a:rPr kumimoji="1" lang="ja-JP" altLang="en-US" sz="1200" b="1" dirty="0">
                          <a:solidFill>
                            <a:schemeClr val="tx1"/>
                          </a:solidFill>
                        </a:rPr>
                        <a:t>❶ けんしん（健診・がん検診）</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a:solidFill>
                            <a:schemeClr val="tx1"/>
                          </a:solidFill>
                        </a:rPr>
                        <a:t>❷ 重症化予防</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363311713"/>
                  </a:ext>
                </a:extLst>
              </a:tr>
              <a:tr h="505611">
                <a:tc>
                  <a:txBody>
                    <a:bodyPr/>
                    <a:lstStyle/>
                    <a:p>
                      <a:r>
                        <a:rPr kumimoji="1" lang="en-US" altLang="ja-JP" sz="1100" b="1" baseline="0" dirty="0">
                          <a:solidFill>
                            <a:schemeClr val="tx1"/>
                          </a:solidFill>
                        </a:rPr>
                        <a:t>▼</a:t>
                      </a:r>
                      <a:r>
                        <a:rPr kumimoji="1" lang="ja-JP" altLang="en-US" sz="1100" b="1" baseline="0" dirty="0">
                          <a:solidFill>
                            <a:schemeClr val="tx1"/>
                          </a:solidFill>
                        </a:rPr>
                        <a:t>受診率向上に向けた市町村支援</a:t>
                      </a:r>
                      <a:endParaRPr kumimoji="1" lang="en-US" altLang="ja-JP" sz="1100" b="1" baseline="0" dirty="0">
                        <a:solidFill>
                          <a:schemeClr val="tx1"/>
                        </a:solidFill>
                      </a:endParaRPr>
                    </a:p>
                    <a:p>
                      <a:r>
                        <a:rPr kumimoji="1" lang="ja-JP" altLang="en-US" sz="1100" b="1" baseline="0" dirty="0">
                          <a:solidFill>
                            <a:schemeClr val="tx1"/>
                          </a:solidFill>
                        </a:rPr>
                        <a:t>▼職域等における受診促進</a:t>
                      </a:r>
                      <a:endParaRPr kumimoji="1" lang="en-US" altLang="ja-JP" sz="1100" b="1" baseline="0" dirty="0">
                        <a:solidFill>
                          <a:schemeClr val="tx1"/>
                        </a:solidFill>
                      </a:endParaRPr>
                    </a:p>
                    <a:p>
                      <a:r>
                        <a:rPr kumimoji="1" lang="ja-JP" altLang="en-US" sz="1100" b="1" baseline="0" dirty="0">
                          <a:solidFill>
                            <a:schemeClr val="tx1"/>
                          </a:solidFill>
                        </a:rPr>
                        <a:t>▼医療保険者等における受診促進</a:t>
                      </a:r>
                      <a:endParaRPr kumimoji="1" lang="en-US" altLang="ja-JP" sz="1100" b="1" baseline="0" dirty="0">
                        <a:solidFill>
                          <a:schemeClr val="tx1"/>
                        </a:solidFill>
                      </a:endParaRPr>
                    </a:p>
                    <a:p>
                      <a:r>
                        <a:rPr kumimoji="1" lang="ja-JP" altLang="en-US" sz="1100" b="1" baseline="0" dirty="0">
                          <a:solidFill>
                            <a:schemeClr val="tx1"/>
                          </a:solidFill>
                        </a:rPr>
                        <a:t>▼ライフステージに応じた普及啓発</a:t>
                      </a:r>
                      <a:endParaRPr kumimoji="1" lang="en-US" altLang="ja-JP" sz="1100" b="1" baseline="0" dirty="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b="1" dirty="0">
                          <a:solidFill>
                            <a:schemeClr val="tx1"/>
                          </a:solidFill>
                        </a:rPr>
                        <a:t>▼</a:t>
                      </a:r>
                      <a:r>
                        <a:rPr kumimoji="1" lang="ja-JP" altLang="en-US" sz="1100" b="1" dirty="0">
                          <a:solidFill>
                            <a:schemeClr val="tx1"/>
                          </a:solidFill>
                        </a:rPr>
                        <a:t>特定保健指導の促進</a:t>
                      </a:r>
                      <a:endParaRPr kumimoji="1" lang="en-US" altLang="ja-JP" sz="1100" b="1" dirty="0">
                        <a:solidFill>
                          <a:schemeClr val="tx1"/>
                        </a:solidFill>
                      </a:endParaRPr>
                    </a:p>
                    <a:p>
                      <a:r>
                        <a:rPr kumimoji="1" lang="ja-JP" altLang="en-US" sz="1100" b="1" dirty="0">
                          <a:solidFill>
                            <a:schemeClr val="tx1"/>
                          </a:solidFill>
                        </a:rPr>
                        <a:t>▼未治療者や治療中断者に対する医療機関</a:t>
                      </a:r>
                      <a:endParaRPr kumimoji="1" lang="en-US" altLang="ja-JP" sz="1100" b="1" dirty="0">
                        <a:solidFill>
                          <a:schemeClr val="tx1"/>
                        </a:solidFill>
                      </a:endParaRPr>
                    </a:p>
                    <a:p>
                      <a:r>
                        <a:rPr kumimoji="1" lang="ja-JP" altLang="en-US" sz="1100" b="1" dirty="0">
                          <a:solidFill>
                            <a:schemeClr val="tx1"/>
                          </a:solidFill>
                        </a:rPr>
                        <a:t>　への受診勧奨の促進</a:t>
                      </a:r>
                      <a:endParaRPr kumimoji="1" lang="en-US" altLang="ja-JP" sz="1100" b="1" dirty="0">
                        <a:solidFill>
                          <a:schemeClr val="tx1"/>
                        </a:solidFill>
                      </a:endParaRPr>
                    </a:p>
                    <a:p>
                      <a:r>
                        <a:rPr kumimoji="1" lang="ja-JP" altLang="en-US" sz="1100" b="1" dirty="0">
                          <a:solidFill>
                            <a:schemeClr val="tx1"/>
                          </a:solidFill>
                        </a:rPr>
                        <a:t>▼医療データを活用した受診促進策の推進</a:t>
                      </a:r>
                      <a:endParaRPr kumimoji="1" lang="en-US" altLang="ja-JP" sz="1100" b="1" dirty="0">
                        <a:solidFill>
                          <a:schemeClr val="tx1"/>
                        </a:solidFill>
                      </a:endParaRPr>
                    </a:p>
                    <a:p>
                      <a:r>
                        <a:rPr kumimoji="1" lang="ja-JP" altLang="en-US" sz="1100" b="1" dirty="0">
                          <a:solidFill>
                            <a:schemeClr val="tx1"/>
                          </a:solidFill>
                        </a:rPr>
                        <a:t>▼糖尿病の重症化予防</a:t>
                      </a:r>
                      <a:endParaRPr kumimoji="1" lang="en-US" altLang="ja-JP" sz="1100" b="1" dirty="0">
                        <a:solidFill>
                          <a:schemeClr val="tx1"/>
                        </a:solidFill>
                      </a:endParaRPr>
                    </a:p>
                    <a:p>
                      <a:r>
                        <a:rPr kumimoji="1" lang="ja-JP" altLang="en-US" sz="1100" b="1" dirty="0">
                          <a:solidFill>
                            <a:schemeClr val="tx1"/>
                          </a:solidFill>
                        </a:rPr>
                        <a:t>▼早期治療・重症化予防に係る普及啓発</a:t>
                      </a:r>
                      <a:endParaRPr kumimoji="1" lang="en-US" altLang="ja-JP" sz="1100" b="1" dirty="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76469417"/>
                  </a:ext>
                </a:extLst>
              </a:tr>
            </a:tbl>
          </a:graphicData>
        </a:graphic>
      </p:graphicFrame>
      <p:graphicFrame>
        <p:nvGraphicFramePr>
          <p:cNvPr id="30" name="表 29"/>
          <p:cNvGraphicFramePr>
            <a:graphicFrameLocks noGrp="1"/>
          </p:cNvGraphicFramePr>
          <p:nvPr/>
        </p:nvGraphicFramePr>
        <p:xfrm>
          <a:off x="6591518" y="4456462"/>
          <a:ext cx="2880000" cy="1404720"/>
        </p:xfrm>
        <a:graphic>
          <a:graphicData uri="http://schemas.openxmlformats.org/drawingml/2006/table">
            <a:tbl>
              <a:tblPr firstRow="1" bandRow="1">
                <a:tableStyleId>{5940675A-B579-460E-94D1-54222C63F5DA}</a:tableStyleId>
              </a:tblPr>
              <a:tblGrid>
                <a:gridCol w="2880000">
                  <a:extLst>
                    <a:ext uri="{9D8B030D-6E8A-4147-A177-3AD203B41FA5}">
                      <a16:colId xmlns:a16="http://schemas.microsoft.com/office/drawing/2014/main" val="520564120"/>
                    </a:ext>
                  </a:extLst>
                </a:gridCol>
              </a:tblGrid>
              <a:tr h="1404720">
                <a:tc>
                  <a:txBody>
                    <a:bodyPr/>
                    <a:lstStyle/>
                    <a:p>
                      <a:r>
                        <a:rPr kumimoji="1" lang="ja-JP" altLang="en-US" sz="1100" b="1" baseline="0" dirty="0">
                          <a:solidFill>
                            <a:schemeClr val="tx1"/>
                          </a:solidFill>
                        </a:rPr>
                        <a:t>▼市町村における健康なまちづくり</a:t>
                      </a:r>
                      <a:endParaRPr kumimoji="1" lang="en-US" altLang="ja-JP" sz="1100" b="1" baseline="0" dirty="0">
                        <a:solidFill>
                          <a:schemeClr val="tx1"/>
                        </a:solidFill>
                      </a:endParaRPr>
                    </a:p>
                    <a:p>
                      <a:r>
                        <a:rPr kumimoji="1" lang="ja-JP" altLang="en-US" sz="1100" b="1" baseline="0" dirty="0">
                          <a:solidFill>
                            <a:schemeClr val="tx1"/>
                          </a:solidFill>
                        </a:rPr>
                        <a:t>▼市町村の健康格差の縮小</a:t>
                      </a:r>
                      <a:endParaRPr kumimoji="1" lang="en-US" altLang="ja-JP" sz="1100" b="1" baseline="0" dirty="0">
                        <a:solidFill>
                          <a:schemeClr val="tx1"/>
                        </a:solidFill>
                      </a:endParaRPr>
                    </a:p>
                    <a:p>
                      <a:r>
                        <a:rPr kumimoji="1" lang="ja-JP" altLang="en-US" sz="1100" b="1" baseline="0" dirty="0">
                          <a:solidFill>
                            <a:schemeClr val="tx1"/>
                          </a:solidFill>
                        </a:rPr>
                        <a:t>▼</a:t>
                      </a:r>
                      <a:r>
                        <a:rPr kumimoji="1" lang="ja-JP" altLang="en-US" sz="1100" b="1" baseline="0" dirty="0">
                          <a:solidFill>
                            <a:schemeClr val="tx1"/>
                          </a:solidFill>
                          <a:latin typeface="+mn-ea"/>
                          <a:ea typeface="+mn-ea"/>
                        </a:rPr>
                        <a:t>ＩＣＴ</a:t>
                      </a:r>
                      <a:r>
                        <a:rPr kumimoji="1" lang="ja-JP" altLang="en-US" sz="1100" b="1" baseline="0" dirty="0">
                          <a:solidFill>
                            <a:schemeClr val="tx1"/>
                          </a:solidFill>
                        </a:rPr>
                        <a:t>等を活用した健康情報等に係る</a:t>
                      </a:r>
                      <a:endParaRPr kumimoji="1" lang="en-US" altLang="ja-JP" sz="1100" b="1" baseline="0" dirty="0">
                        <a:solidFill>
                          <a:schemeClr val="tx1"/>
                        </a:solidFill>
                      </a:endParaRPr>
                    </a:p>
                    <a:p>
                      <a:r>
                        <a:rPr kumimoji="1" lang="ja-JP" altLang="en-US" sz="1100" b="1" baseline="0" dirty="0">
                          <a:solidFill>
                            <a:schemeClr val="tx1"/>
                          </a:solidFill>
                        </a:rPr>
                        <a:t>　基盤づくり</a:t>
                      </a:r>
                      <a:endParaRPr kumimoji="1" lang="en-US" altLang="ja-JP" sz="1100" b="1" baseline="0" dirty="0">
                        <a:solidFill>
                          <a:schemeClr val="tx1"/>
                        </a:solidFill>
                      </a:endParaRPr>
                    </a:p>
                    <a:p>
                      <a:r>
                        <a:rPr kumimoji="1" lang="ja-JP" altLang="en-US" sz="1100" b="1" baseline="0" dirty="0">
                          <a:solidFill>
                            <a:schemeClr val="tx1"/>
                          </a:solidFill>
                        </a:rPr>
                        <a:t>▼職場における健康づくり</a:t>
                      </a:r>
                      <a:endParaRPr kumimoji="1" lang="en-US" altLang="ja-JP" sz="1100" b="1" baseline="0" dirty="0">
                        <a:solidFill>
                          <a:schemeClr val="tx1"/>
                        </a:solidFill>
                      </a:endParaRPr>
                    </a:p>
                    <a:p>
                      <a:r>
                        <a:rPr kumimoji="1" lang="ja-JP" altLang="en-US" sz="1100" b="1" baseline="0" dirty="0">
                          <a:solidFill>
                            <a:schemeClr val="tx1"/>
                          </a:solidFill>
                        </a:rPr>
                        <a:t>▼地域等における健康づくり</a:t>
                      </a:r>
                      <a:endParaRPr kumimoji="1" lang="en-US" altLang="ja-JP" sz="1100" b="1" baseline="0" dirty="0">
                        <a:solidFill>
                          <a:schemeClr val="tx1"/>
                        </a:solidFill>
                      </a:endParaRPr>
                    </a:p>
                    <a:p>
                      <a:r>
                        <a:rPr kumimoji="1" lang="ja-JP" altLang="en-US" sz="1100" b="1" baseline="0" dirty="0">
                          <a:solidFill>
                            <a:schemeClr val="tx1"/>
                          </a:solidFill>
                        </a:rPr>
                        <a:t>▼多様な主体の連携・協働</a:t>
                      </a:r>
                      <a:endParaRPr kumimoji="1" lang="en-US" altLang="ja-JP" sz="1100" b="1" baseline="0" dirty="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76469417"/>
                  </a:ext>
                </a:extLst>
              </a:tr>
            </a:tbl>
          </a:graphicData>
        </a:graphic>
      </p:graphicFrame>
      <p:sp>
        <p:nvSpPr>
          <p:cNvPr id="12" name="正方形/長方形 11"/>
          <p:cNvSpPr/>
          <p:nvPr/>
        </p:nvSpPr>
        <p:spPr>
          <a:xfrm>
            <a:off x="266602" y="6200885"/>
            <a:ext cx="432000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r>
              <a:rPr kumimoji="1" lang="en-US" altLang="ja-JP" sz="1200" dirty="0">
                <a:solidFill>
                  <a:schemeClr val="tx1"/>
                </a:solidFill>
              </a:rPr>
              <a:t>※</a:t>
            </a:r>
            <a:r>
              <a:rPr kumimoji="1" lang="ja-JP" altLang="en-US" sz="1200" dirty="0">
                <a:solidFill>
                  <a:schemeClr val="tx1"/>
                </a:solidFill>
              </a:rPr>
              <a:t>「１  生活習慣病の予防（生活習慣の改善）」の８分野</a:t>
            </a:r>
          </a:p>
          <a:p>
            <a:r>
              <a:rPr kumimoji="1" lang="ja-JP" altLang="en-US" sz="1200" dirty="0">
                <a:solidFill>
                  <a:schemeClr val="tx1"/>
                </a:solidFill>
              </a:rPr>
              <a:t>　「２  生活習慣病の早期発見・重症化予防」の２分野</a:t>
            </a:r>
          </a:p>
        </p:txBody>
      </p:sp>
      <p:sp>
        <p:nvSpPr>
          <p:cNvPr id="3" name="右中かっこ 2"/>
          <p:cNvSpPr/>
          <p:nvPr/>
        </p:nvSpPr>
        <p:spPr>
          <a:xfrm>
            <a:off x="4392796" y="6164885"/>
            <a:ext cx="98823" cy="360000"/>
          </a:xfrm>
          <a:prstGeom prst="rightBrace">
            <a:avLst>
              <a:gd name="adj1" fmla="val 12783"/>
              <a:gd name="adj2" fmla="val 50000"/>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4" name="正方形/長方形 13"/>
          <p:cNvSpPr/>
          <p:nvPr/>
        </p:nvSpPr>
        <p:spPr>
          <a:xfrm>
            <a:off x="5185171" y="6200885"/>
            <a:ext cx="367200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r>
              <a:rPr kumimoji="1" lang="ja-JP" altLang="en-US" sz="1100" dirty="0">
                <a:solidFill>
                  <a:schemeClr val="tx1"/>
                </a:solidFill>
                <a:latin typeface="+mn-ea"/>
              </a:rPr>
              <a:t>生活習慣の改善や生活習慣病の予防等に向け、</a:t>
            </a:r>
            <a:endParaRPr kumimoji="1" lang="en-US" altLang="ja-JP" sz="1100" dirty="0">
              <a:solidFill>
                <a:schemeClr val="tx1"/>
              </a:solidFill>
              <a:latin typeface="+mn-ea"/>
            </a:endParaRPr>
          </a:p>
          <a:p>
            <a:r>
              <a:rPr kumimoji="1" lang="ja-JP" altLang="en-US" sz="1100" dirty="0">
                <a:solidFill>
                  <a:schemeClr val="tx1"/>
                </a:solidFill>
                <a:latin typeface="+mn-ea"/>
              </a:rPr>
              <a:t>府民に取り組んでいただきたい「</a:t>
            </a:r>
            <a:r>
              <a:rPr kumimoji="1" lang="en-US" altLang="ja-JP" sz="1100" dirty="0">
                <a:solidFill>
                  <a:schemeClr val="tx1"/>
                </a:solidFill>
                <a:latin typeface="+mn-ea"/>
              </a:rPr>
              <a:t>10</a:t>
            </a:r>
            <a:r>
              <a:rPr kumimoji="1" lang="ja-JP" altLang="en-US" sz="1100" dirty="0">
                <a:solidFill>
                  <a:schemeClr val="tx1"/>
                </a:solidFill>
                <a:latin typeface="+mn-ea"/>
              </a:rPr>
              <a:t>の健康づくり活動」</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12</a:t>
            </a:fld>
            <a:endParaRPr kumimoji="1" lang="ja-JP" altLang="en-US"/>
          </a:p>
        </p:txBody>
      </p:sp>
      <p:pic>
        <p:nvPicPr>
          <p:cNvPr id="19" name="図 18"/>
          <p:cNvPicPr>
            <a:picLocks noChangeAspect="1"/>
          </p:cNvPicPr>
          <p:nvPr/>
        </p:nvPicPr>
        <p:blipFill>
          <a:blip r:embed="rId3"/>
          <a:stretch>
            <a:fillRect/>
          </a:stretch>
        </p:blipFill>
        <p:spPr>
          <a:xfrm>
            <a:off x="8536240" y="74033"/>
            <a:ext cx="1320923" cy="432000"/>
          </a:xfrm>
          <a:prstGeom prst="rect">
            <a:avLst/>
          </a:prstGeom>
        </p:spPr>
      </p:pic>
    </p:spTree>
    <p:extLst>
      <p:ext uri="{BB962C8B-B14F-4D97-AF65-F5344CB8AC3E}">
        <p14:creationId xmlns:p14="http://schemas.microsoft.com/office/powerpoint/2010/main" val="9852871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tx1"/>
                </a:solidFill>
                <a:latin typeface="Meiryo UI" panose="020B0604030504040204" pitchFamily="50" charset="-128"/>
                <a:ea typeface="Meiryo UI" panose="020B0604030504040204" pitchFamily="50" charset="-128"/>
              </a:rPr>
              <a:t>　　１　生活習慣病の予防（生活習慣の改善）</a:t>
            </a: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（１）ヘルスリテラシー</a:t>
            </a:r>
            <a:r>
              <a:rPr kumimoji="1" lang="ja-JP" altLang="en-US" sz="2000" b="1" dirty="0">
                <a:solidFill>
                  <a:schemeClr val="bg1"/>
                </a:solidFill>
              </a:rPr>
              <a:t>　</a:t>
            </a:r>
            <a:r>
              <a:rPr kumimoji="1" lang="ja-JP" altLang="en-US" sz="1600" b="1" dirty="0">
                <a:solidFill>
                  <a:schemeClr val="bg1"/>
                </a:solidFill>
              </a:rPr>
              <a:t>計画 </a:t>
            </a:r>
            <a:r>
              <a:rPr kumimoji="1" lang="en-US" altLang="ja-JP" sz="1600" b="1" dirty="0">
                <a:solidFill>
                  <a:schemeClr val="bg1"/>
                </a:solidFill>
              </a:rPr>
              <a:t>P.47-49</a:t>
            </a:r>
          </a:p>
        </p:txBody>
      </p:sp>
      <p:sp>
        <p:nvSpPr>
          <p:cNvPr id="17" name="正方形/長方形 16"/>
          <p:cNvSpPr/>
          <p:nvPr/>
        </p:nvSpPr>
        <p:spPr>
          <a:xfrm>
            <a:off x="363222" y="2120403"/>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431498"/>
            <a:ext cx="8856000" cy="720000"/>
          </a:xfrm>
          <a:prstGeom prst="rect">
            <a:avLst/>
          </a:prstGeom>
        </p:spPr>
        <p:txBody>
          <a:bodyPr wrap="square" lIns="36000" tIns="72000" rIns="36000" bIns="36000">
            <a:noAutofit/>
          </a:bodyPr>
          <a:lstStyle/>
          <a:p>
            <a:r>
              <a:rPr lang="ja-JP" altLang="en-US" sz="1200" b="1" dirty="0">
                <a:latin typeface="+mn-ea"/>
              </a:rPr>
              <a:t>▽健康の維持・向上を図るため、自分の健康状況に合った必要な情報を見極め、最善の選択を行うことができる、ヘルスリテラ</a:t>
            </a:r>
            <a:endParaRPr lang="en-US" altLang="ja-JP" sz="1200" b="1" dirty="0">
              <a:latin typeface="+mn-ea"/>
            </a:endParaRPr>
          </a:p>
          <a:p>
            <a:r>
              <a:rPr lang="ja-JP" altLang="en-US" sz="1200" b="1" dirty="0">
                <a:latin typeface="+mn-ea"/>
              </a:rPr>
              <a:t>　シーを習得します。</a:t>
            </a:r>
            <a:endParaRPr lang="en-US" altLang="ja-JP" sz="1200" b="1" dirty="0">
              <a:latin typeface="+mn-ea"/>
            </a:endParaRPr>
          </a:p>
          <a:p>
            <a:endParaRPr lang="en-US" altLang="ja-JP" sz="600" b="1" dirty="0">
              <a:latin typeface="+mn-ea"/>
            </a:endParaRPr>
          </a:p>
          <a:p>
            <a:r>
              <a:rPr lang="ja-JP" altLang="en-US" sz="1200" b="1" dirty="0">
                <a:latin typeface="+mn-ea"/>
              </a:rPr>
              <a:t>▽日常生活において、適切な健康行動を実践し、自己の健康管理する力の向上を図ります。</a:t>
            </a:r>
          </a:p>
        </p:txBody>
      </p:sp>
      <p:sp>
        <p:nvSpPr>
          <p:cNvPr id="24" name="正方形/長方形 23"/>
          <p:cNvSpPr/>
          <p:nvPr/>
        </p:nvSpPr>
        <p:spPr>
          <a:xfrm>
            <a:off x="363222" y="3488912"/>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行政等が取り組む数値目標</a:t>
            </a:r>
            <a:r>
              <a:rPr lang="en-US" altLang="ja-JP" sz="1600" b="1" dirty="0">
                <a:latin typeface="+mn-ea"/>
              </a:rPr>
              <a:t>】</a:t>
            </a:r>
            <a:endParaRPr lang="ja-JP" altLang="en-US" sz="1600" b="1" dirty="0">
              <a:latin typeface="+mn-ea"/>
            </a:endParaRPr>
          </a:p>
        </p:txBody>
      </p:sp>
      <p:graphicFrame>
        <p:nvGraphicFramePr>
          <p:cNvPr id="25" name="表 24"/>
          <p:cNvGraphicFramePr>
            <a:graphicFrameLocks noGrp="1"/>
          </p:cNvGraphicFramePr>
          <p:nvPr/>
        </p:nvGraphicFramePr>
        <p:xfrm>
          <a:off x="532980" y="3851075"/>
          <a:ext cx="8820000" cy="758018"/>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2448000">
                  <a:extLst>
                    <a:ext uri="{9D8B030D-6E8A-4147-A177-3AD203B41FA5}">
                      <a16:colId xmlns:a16="http://schemas.microsoft.com/office/drawing/2014/main" val="20001"/>
                    </a:ext>
                  </a:extLst>
                </a:gridCol>
                <a:gridCol w="2232000">
                  <a:extLst>
                    <a:ext uri="{9D8B030D-6E8A-4147-A177-3AD203B41FA5}">
                      <a16:colId xmlns:a16="http://schemas.microsoft.com/office/drawing/2014/main" val="3549333295"/>
                    </a:ext>
                  </a:extLst>
                </a:gridCol>
                <a:gridCol w="2232000">
                  <a:extLst>
                    <a:ext uri="{9D8B030D-6E8A-4147-A177-3AD203B41FA5}">
                      <a16:colId xmlns:a16="http://schemas.microsoft.com/office/drawing/2014/main" val="20002"/>
                    </a:ext>
                  </a:extLst>
                </a:gridCol>
                <a:gridCol w="1548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solidFill>
                            <a:schemeClr val="bg1"/>
                          </a:solidFill>
                          <a:effectLst/>
                          <a:latin typeface="+mn-ea"/>
                          <a:ea typeface="+mn-ea"/>
                          <a:cs typeface="HG丸ｺﾞｼｯｸM-PRO"/>
                        </a:rPr>
                        <a:t>策定時の取組状況</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a:effectLst/>
                          <a:latin typeface="+mn-ea"/>
                          <a:ea typeface="+mn-ea"/>
                        </a:rPr>
                        <a:t>2023</a:t>
                      </a:r>
                      <a:r>
                        <a:rPr lang="ja-JP" sz="1200" dirty="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432000">
                <a:tc>
                  <a:txBody>
                    <a:bodyPr/>
                    <a:lstStyle/>
                    <a:p>
                      <a:pPr algn="ctr" fontAlgn="auto">
                        <a:lnSpc>
                          <a:spcPts val="1600"/>
                        </a:lnSpc>
                        <a:spcAft>
                          <a:spcPts val="0"/>
                        </a:spcAft>
                      </a:pPr>
                      <a:r>
                        <a:rPr lang="en-US" altLang="ja-JP" sz="1200" dirty="0">
                          <a:effectLst/>
                          <a:latin typeface="+mn-ea"/>
                          <a:ea typeface="+mn-ea"/>
                        </a:rPr>
                        <a:t>1</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rPr>
                        <a:t>健康への関心度（☆）</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200" b="1" dirty="0">
                          <a:solidFill>
                            <a:schemeClr val="tx1"/>
                          </a:solidFill>
                          <a:effectLst/>
                          <a:latin typeface="+mn-ea"/>
                          <a:ea typeface="+mn-ea"/>
                        </a:rPr>
                        <a:t>87.4%</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18</a:t>
                      </a:r>
                      <a:r>
                        <a:rPr lang="ja-JP" altLang="en-US" sz="1200" b="1" dirty="0">
                          <a:solidFill>
                            <a:schemeClr val="tx1"/>
                          </a:solidFill>
                          <a:effectLst/>
                          <a:latin typeface="+mn-ea"/>
                          <a:ea typeface="+mn-ea"/>
                        </a:rPr>
                        <a:t>歳以上）（</a:t>
                      </a:r>
                      <a:r>
                        <a:rPr lang="en-US" altLang="ja-JP" sz="1200" b="1" dirty="0">
                          <a:solidFill>
                            <a:schemeClr val="tx1"/>
                          </a:solidFill>
                          <a:effectLst/>
                          <a:latin typeface="+mn-ea"/>
                          <a:ea typeface="+mn-ea"/>
                        </a:rPr>
                        <a:t>H27</a:t>
                      </a:r>
                      <a:r>
                        <a:rPr lang="ja-JP" altLang="en-US" sz="1200" b="1" dirty="0">
                          <a:solidFill>
                            <a:schemeClr val="tx1"/>
                          </a:solidFill>
                          <a:effectLst/>
                          <a:latin typeface="+mn-ea"/>
                          <a:ea typeface="+mn-ea"/>
                        </a:rPr>
                        <a:t>）</a:t>
                      </a:r>
                      <a:endParaRPr lang="ja-JP" altLang="ja-JP" sz="11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auto">
                        <a:lnSpc>
                          <a:spcPts val="1600"/>
                        </a:lnSpc>
                        <a:spcAft>
                          <a:spcPts val="0"/>
                        </a:spcAft>
                      </a:pPr>
                      <a:r>
                        <a:rPr lang="ja-JP" altLang="en-US" sz="1200" b="1" dirty="0">
                          <a:solidFill>
                            <a:schemeClr val="tx1"/>
                          </a:solidFill>
                          <a:effectLst/>
                          <a:latin typeface="+mn-ea"/>
                          <a:ea typeface="+mn-ea"/>
                          <a:cs typeface="HG丸ｺﾞｼｯｸM-PRO"/>
                        </a:rPr>
                        <a:t>　</a:t>
                      </a:r>
                      <a:r>
                        <a:rPr lang="en-US" altLang="ja-JP" sz="1200" b="1" dirty="0">
                          <a:solidFill>
                            <a:schemeClr val="tx1"/>
                          </a:solidFill>
                          <a:effectLst/>
                          <a:latin typeface="+mn-ea"/>
                          <a:ea typeface="+mn-ea"/>
                          <a:cs typeface="HG丸ｺﾞｼｯｸM-PRO"/>
                        </a:rPr>
                        <a:t>86.5%</a:t>
                      </a:r>
                      <a:r>
                        <a:rPr lang="ja-JP" altLang="en-US" sz="1200" b="1" dirty="0">
                          <a:solidFill>
                            <a:schemeClr val="tx1"/>
                          </a:solidFill>
                          <a:effectLst/>
                          <a:latin typeface="+mn-ea"/>
                          <a:ea typeface="+mn-ea"/>
                          <a:cs typeface="HG丸ｺﾞｼｯｸM-PRO"/>
                        </a:rPr>
                        <a:t>（</a:t>
                      </a:r>
                      <a:r>
                        <a:rPr lang="en-US" altLang="ja-JP" sz="1200" b="1" dirty="0">
                          <a:solidFill>
                            <a:schemeClr val="tx1"/>
                          </a:solidFill>
                          <a:effectLst/>
                          <a:latin typeface="+mn-ea"/>
                          <a:ea typeface="+mn-ea"/>
                          <a:cs typeface="HG丸ｺﾞｼｯｸM-PRO"/>
                        </a:rPr>
                        <a:t>15</a:t>
                      </a:r>
                      <a:r>
                        <a:rPr lang="ja-JP" altLang="en-US" sz="1200" b="1" dirty="0">
                          <a:solidFill>
                            <a:schemeClr val="tx1"/>
                          </a:solidFill>
                          <a:effectLst/>
                          <a:latin typeface="+mn-ea"/>
                          <a:ea typeface="+mn-ea"/>
                          <a:cs typeface="HG丸ｺﾞｼｯｸM-PRO"/>
                        </a:rPr>
                        <a:t>歳以上）</a:t>
                      </a:r>
                    </a:p>
                    <a:p>
                      <a:pPr algn="l" fontAlgn="auto">
                        <a:lnSpc>
                          <a:spcPts val="1600"/>
                        </a:lnSpc>
                        <a:spcAft>
                          <a:spcPts val="0"/>
                        </a:spcAft>
                      </a:pPr>
                      <a:r>
                        <a:rPr lang="ja-JP" altLang="en-US" sz="1200" b="1" dirty="0">
                          <a:solidFill>
                            <a:schemeClr val="tx1"/>
                          </a:solidFill>
                          <a:effectLst/>
                          <a:latin typeface="+mn-ea"/>
                          <a:ea typeface="+mn-ea"/>
                          <a:cs typeface="HG丸ｺﾞｼｯｸM-PRO"/>
                        </a:rPr>
                        <a:t>　</a:t>
                      </a:r>
                      <a:r>
                        <a:rPr lang="en-US" altLang="ja-JP" sz="1200" b="1" dirty="0">
                          <a:solidFill>
                            <a:schemeClr val="tx1"/>
                          </a:solidFill>
                          <a:effectLst/>
                          <a:latin typeface="+mn-ea"/>
                          <a:ea typeface="+mn-ea"/>
                          <a:cs typeface="HG丸ｺﾞｼｯｸM-PRO"/>
                        </a:rPr>
                        <a:t>86.7%</a:t>
                      </a:r>
                      <a:r>
                        <a:rPr lang="ja-JP" altLang="en-US" sz="1200" b="1" dirty="0">
                          <a:solidFill>
                            <a:schemeClr val="tx1"/>
                          </a:solidFill>
                          <a:effectLst/>
                          <a:latin typeface="+mn-ea"/>
                          <a:ea typeface="+mn-ea"/>
                          <a:cs typeface="HG丸ｺﾞｼｯｸM-PRO"/>
                        </a:rPr>
                        <a:t>（</a:t>
                      </a:r>
                      <a:r>
                        <a:rPr lang="en-US" altLang="ja-JP" sz="1200" b="1" dirty="0">
                          <a:solidFill>
                            <a:schemeClr val="tx1"/>
                          </a:solidFill>
                          <a:effectLst/>
                          <a:latin typeface="+mn-ea"/>
                          <a:ea typeface="+mn-ea"/>
                          <a:cs typeface="HG丸ｺﾞｼｯｸM-PRO"/>
                        </a:rPr>
                        <a:t>20</a:t>
                      </a:r>
                      <a:r>
                        <a:rPr lang="ja-JP" altLang="en-US" sz="1200" b="1" dirty="0">
                          <a:solidFill>
                            <a:schemeClr val="tx1"/>
                          </a:solidFill>
                          <a:effectLst/>
                          <a:latin typeface="+mn-ea"/>
                          <a:ea typeface="+mn-ea"/>
                          <a:cs typeface="HG丸ｺﾞｼｯｸM-PRO"/>
                        </a:rPr>
                        <a:t>歳以上）（</a:t>
                      </a:r>
                      <a:r>
                        <a:rPr lang="en-US" altLang="ja-JP" sz="1200" b="1" dirty="0">
                          <a:solidFill>
                            <a:schemeClr val="tx1"/>
                          </a:solidFill>
                          <a:effectLst/>
                          <a:latin typeface="+mn-ea"/>
                          <a:ea typeface="+mn-ea"/>
                          <a:cs typeface="HG丸ｺﾞｼｯｸM-PRO"/>
                        </a:rPr>
                        <a:t>R3</a:t>
                      </a:r>
                      <a:r>
                        <a:rPr lang="ja-JP" altLang="en-US" sz="1200" b="1" dirty="0">
                          <a:solidFill>
                            <a:schemeClr val="tx1"/>
                          </a:solidFill>
                          <a:effectLst/>
                          <a:latin typeface="+mn-ea"/>
                          <a:ea typeface="+mn-ea"/>
                          <a:cs typeface="HG丸ｺﾞｼｯｸM-PRO"/>
                        </a:rPr>
                        <a:t>）</a:t>
                      </a:r>
                      <a:endParaRPr lang="ja-JP" alt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200" b="1" dirty="0">
                          <a:solidFill>
                            <a:schemeClr val="tx1"/>
                          </a:solidFill>
                          <a:effectLst/>
                          <a:latin typeface="+mn-ea"/>
                          <a:ea typeface="+mn-ea"/>
                        </a:rPr>
                        <a:t>100%</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26" name="正方形/長方形 25"/>
          <p:cNvSpPr/>
          <p:nvPr/>
        </p:nvSpPr>
        <p:spPr>
          <a:xfrm>
            <a:off x="6046921" y="3553352"/>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p>
        </p:txBody>
      </p:sp>
      <p:graphicFrame>
        <p:nvGraphicFramePr>
          <p:cNvPr id="19" name="表 18"/>
          <p:cNvGraphicFramePr>
            <a:graphicFrameLocks noGrp="1"/>
          </p:cNvGraphicFramePr>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a:latin typeface="+mn-ea"/>
                          <a:ea typeface="+mn-ea"/>
                        </a:rPr>
                        <a:t>現状･課題</a:t>
                      </a:r>
                      <a:endParaRPr kumimoji="1" lang="en-US" altLang="ja-JP" sz="1600" baseline="0" dirty="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a:solidFill>
                            <a:schemeClr val="tx1"/>
                          </a:solidFill>
                          <a:latin typeface="+mn-ea"/>
                          <a:ea typeface="+mn-ea"/>
                        </a:rPr>
                        <a:t>◆ 「健康への関心」について、「ある層」が府民の約</a:t>
                      </a:r>
                      <a:r>
                        <a:rPr kumimoji="1" lang="en-US" altLang="ja-JP" sz="1200" b="1" baseline="0" dirty="0">
                          <a:solidFill>
                            <a:schemeClr val="tx1"/>
                          </a:solidFill>
                          <a:latin typeface="+mn-ea"/>
                          <a:ea typeface="+mn-ea"/>
                        </a:rPr>
                        <a:t>9</a:t>
                      </a:r>
                      <a:r>
                        <a:rPr kumimoji="1" lang="ja-JP" altLang="en-US" sz="1200" b="1" baseline="0" dirty="0">
                          <a:solidFill>
                            <a:schemeClr val="tx1"/>
                          </a:solidFill>
                          <a:latin typeface="+mn-ea"/>
                          <a:ea typeface="+mn-ea"/>
                        </a:rPr>
                        <a:t>割を占めていますが、「ない層」や「関心があっても実践できていない層」に対し、日常生活における具体的な健康行動への誘導を図ることが必要です。</a:t>
                      </a:r>
                    </a:p>
                    <a:p>
                      <a:pPr marL="174625" indent="-174625">
                        <a:lnSpc>
                          <a:spcPct val="100000"/>
                        </a:lnSpc>
                      </a:pPr>
                      <a:endParaRPr kumimoji="1" lang="ja-JP" altLang="en-US" sz="1200" b="1" baseline="0" dirty="0">
                        <a:solidFill>
                          <a:schemeClr val="tx1"/>
                        </a:solidFill>
                        <a:latin typeface="+mn-ea"/>
                        <a:ea typeface="+mn-ea"/>
                      </a:endParaRPr>
                    </a:p>
                    <a:p>
                      <a:pPr marL="174625" indent="-174625">
                        <a:lnSpc>
                          <a:spcPct val="100000"/>
                        </a:lnSpc>
                      </a:pPr>
                      <a:r>
                        <a:rPr kumimoji="1" lang="ja-JP" altLang="en-US" sz="1200" b="1" baseline="0" dirty="0">
                          <a:solidFill>
                            <a:schemeClr val="tx1"/>
                          </a:solidFill>
                          <a:latin typeface="+mn-ea"/>
                          <a:ea typeface="+mn-ea"/>
                        </a:rPr>
                        <a:t>◆ また、健康に関する情報が氾濫する中で、信頼性の高い公的機関や研究機関等から、科学的根拠に基づく適切な情報を入手・理解・選択できる力を習得することが重要です。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6" name="角丸四角形 15"/>
          <p:cNvSpPr/>
          <p:nvPr/>
        </p:nvSpPr>
        <p:spPr>
          <a:xfrm>
            <a:off x="357909" y="1863824"/>
            <a:ext cx="9144000" cy="2952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20" name="角丸四角形 19"/>
          <p:cNvSpPr/>
          <p:nvPr/>
        </p:nvSpPr>
        <p:spPr>
          <a:xfrm>
            <a:off x="357909" y="1431824"/>
            <a:ext cx="2088000" cy="432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bg1"/>
                </a:solidFill>
              </a:rPr>
              <a:t>みんなでめざす目標</a:t>
            </a:r>
          </a:p>
        </p:txBody>
      </p:sp>
      <p:sp>
        <p:nvSpPr>
          <p:cNvPr id="21" name="角丸四角形 20"/>
          <p:cNvSpPr/>
          <p:nvPr/>
        </p:nvSpPr>
        <p:spPr>
          <a:xfrm>
            <a:off x="2445909" y="1431824"/>
            <a:ext cx="7056000" cy="432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健康への関心度を高めます　～健康に関心を持ちましょう～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13</a:t>
            </a:fld>
            <a:endParaRPr kumimoji="1" lang="ja-JP" altLang="en-US"/>
          </a:p>
        </p:txBody>
      </p:sp>
      <p:pic>
        <p:nvPicPr>
          <p:cNvPr id="22" name="図 21"/>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26801355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nvGraphicFramePr>
        <p:xfrm>
          <a:off x="468793" y="327662"/>
          <a:ext cx="8928000" cy="6134198"/>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3876038">
                <a:tc>
                  <a:txBody>
                    <a:bodyPr/>
                    <a:lstStyle/>
                    <a:p>
                      <a:pPr>
                        <a:lnSpc>
                          <a:spcPct val="100000"/>
                        </a:lnSpc>
                      </a:pPr>
                      <a:r>
                        <a:rPr kumimoji="1" lang="ja-JP" altLang="en-US" sz="1600" baseline="0" dirty="0">
                          <a:latin typeface="+mn-ea"/>
                          <a:ea typeface="+mn-ea"/>
                        </a:rPr>
                        <a:t>本年度の     </a:t>
                      </a:r>
                      <a:endParaRPr kumimoji="1" lang="en-US" altLang="ja-JP" sz="1600" baseline="0" dirty="0">
                        <a:latin typeface="+mn-ea"/>
                        <a:ea typeface="+mn-ea"/>
                      </a:endParaRPr>
                    </a:p>
                    <a:p>
                      <a:pPr>
                        <a:lnSpc>
                          <a:spcPct val="100000"/>
                        </a:lnSpc>
                      </a:pPr>
                      <a:r>
                        <a:rPr kumimoji="1" lang="ja-JP" altLang="en-US" sz="1600" baseline="0" dirty="0">
                          <a:latin typeface="+mn-ea"/>
                          <a:ea typeface="+mn-ea"/>
                        </a:rPr>
                        <a:t>取組</a:t>
                      </a: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学校や大学、職場等における健康教育の推進</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■府より配付した講師リストを活用し、がん専門医、看護師等による、外部講師を活用したがん教育を府立学校及び府内中学校等にて実施</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■府内</a:t>
                      </a:r>
                      <a:r>
                        <a:rPr kumimoji="1" lang="en-US" altLang="ja-JP" sz="1100" b="1" baseline="0" dirty="0">
                          <a:solidFill>
                            <a:schemeClr val="tx1"/>
                          </a:solidFill>
                          <a:latin typeface="+mn-ea"/>
                          <a:ea typeface="+mn-ea"/>
                        </a:rPr>
                        <a:t>2</a:t>
                      </a:r>
                      <a:r>
                        <a:rPr kumimoji="1" lang="ja-JP" altLang="en-US" sz="1100" b="1" baseline="0" dirty="0">
                          <a:solidFill>
                            <a:schemeClr val="tx1"/>
                          </a:solidFill>
                          <a:latin typeface="+mn-ea"/>
                          <a:ea typeface="+mn-ea"/>
                        </a:rPr>
                        <a:t>大学と連携し、各大学の健康課題等を踏まえた健康セミナーやゼミ・授業との連携を実施（近畿大、大阪公立大）</a:t>
                      </a:r>
                    </a:p>
                    <a:p>
                      <a:pPr marL="174625" indent="-174625">
                        <a:lnSpc>
                          <a:spcPct val="100000"/>
                        </a:lnSpc>
                      </a:pPr>
                      <a:r>
                        <a:rPr kumimoji="1" lang="ja-JP" altLang="en-US" sz="1100" b="1" baseline="0" dirty="0">
                          <a:solidFill>
                            <a:schemeClr val="tx1"/>
                          </a:solidFill>
                          <a:latin typeface="+mn-ea"/>
                          <a:ea typeface="+mn-ea"/>
                        </a:rPr>
                        <a:t>■府内全大学を対象とした情報交換会を実施</a:t>
                      </a:r>
                      <a:r>
                        <a:rPr kumimoji="1" lang="en-US" altLang="ja-JP" sz="1100" b="1" baseline="0" dirty="0">
                          <a:solidFill>
                            <a:schemeClr val="tx1"/>
                          </a:solidFill>
                          <a:latin typeface="+mn-ea"/>
                          <a:ea typeface="+mn-ea"/>
                        </a:rPr>
                        <a:t>:19</a:t>
                      </a:r>
                      <a:r>
                        <a:rPr kumimoji="1" lang="ja-JP" altLang="en-US" sz="1100" b="1" baseline="0" dirty="0">
                          <a:solidFill>
                            <a:schemeClr val="tx1"/>
                          </a:solidFill>
                          <a:latin typeface="+mn-ea"/>
                          <a:ea typeface="+mn-ea"/>
                        </a:rPr>
                        <a:t>大学･</a:t>
                      </a:r>
                      <a:r>
                        <a:rPr kumimoji="1" lang="en-US" altLang="ja-JP" sz="1100" b="1" baseline="0" dirty="0">
                          <a:solidFill>
                            <a:schemeClr val="tx1"/>
                          </a:solidFill>
                          <a:latin typeface="+mn-ea"/>
                          <a:ea typeface="+mn-ea"/>
                        </a:rPr>
                        <a:t>8</a:t>
                      </a:r>
                      <a:r>
                        <a:rPr kumimoji="1" lang="ja-JP" altLang="en-US" sz="1100" b="1" baseline="0" dirty="0">
                          <a:solidFill>
                            <a:schemeClr val="tx1"/>
                          </a:solidFill>
                          <a:latin typeface="+mn-ea"/>
                          <a:ea typeface="+mn-ea"/>
                        </a:rPr>
                        <a:t>保健所</a:t>
                      </a:r>
                      <a:r>
                        <a:rPr kumimoji="1" lang="en-US" altLang="ja-JP" sz="1100" b="1" baseline="0" dirty="0">
                          <a:solidFill>
                            <a:schemeClr val="tx1"/>
                          </a:solidFill>
                          <a:latin typeface="+mn-ea"/>
                          <a:ea typeface="+mn-ea"/>
                        </a:rPr>
                        <a:t>(44</a:t>
                      </a:r>
                      <a:r>
                        <a:rPr kumimoji="1" lang="ja-JP" altLang="en-US" sz="1100" b="1" baseline="0" dirty="0">
                          <a:solidFill>
                            <a:schemeClr val="tx1"/>
                          </a:solidFill>
                          <a:latin typeface="+mn-ea"/>
                          <a:ea typeface="+mn-ea"/>
                        </a:rPr>
                        <a:t>名</a:t>
                      </a:r>
                      <a:r>
                        <a:rPr kumimoji="1" lang="en-US" altLang="ja-JP" sz="11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■啓発資材の作成と提供（府内全大学対象）</a:t>
                      </a:r>
                      <a:endParaRPr kumimoji="1" lang="en-US" altLang="ja-JP" sz="1100" b="0" baseline="0" dirty="0">
                        <a:solidFill>
                          <a:schemeClr val="tx1"/>
                        </a:solidFill>
                        <a:latin typeface="+mn-ea"/>
                        <a:ea typeface="+mn-ea"/>
                      </a:endParaRPr>
                    </a:p>
                    <a:p>
                      <a:pPr marL="174625" indent="-174625">
                        <a:lnSpc>
                          <a:spcPct val="100000"/>
                        </a:lnSpc>
                      </a:pPr>
                      <a:endParaRPr kumimoji="1" lang="en-US" altLang="ja-JP" sz="1200" baseline="0" dirty="0">
                        <a:solidFill>
                          <a:schemeClr val="tx1"/>
                        </a:solidFill>
                        <a:latin typeface="+mn-ea"/>
                        <a:ea typeface="+mn-ea"/>
                      </a:endParaRPr>
                    </a:p>
                    <a:p>
                      <a:pPr marL="174625" indent="-174625">
                        <a:lnSpc>
                          <a:spcPct val="100000"/>
                        </a:lnSpc>
                      </a:pPr>
                      <a:r>
                        <a:rPr kumimoji="1" lang="en-US" altLang="ja-JP" sz="1200" baseline="0" dirty="0">
                          <a:solidFill>
                            <a:schemeClr val="tx1"/>
                          </a:solidFill>
                          <a:latin typeface="+mn-ea"/>
                          <a:ea typeface="+mn-ea"/>
                        </a:rPr>
                        <a:t>《</a:t>
                      </a:r>
                      <a:r>
                        <a:rPr kumimoji="1" lang="ja-JP" altLang="en-US" sz="1200" u="sng" baseline="0" dirty="0">
                          <a:solidFill>
                            <a:schemeClr val="tx1"/>
                          </a:solidFill>
                          <a:latin typeface="+mn-ea"/>
                          <a:ea typeface="+mn-ea"/>
                        </a:rPr>
                        <a:t>女性のヘルスリテラシー向上</a:t>
                      </a:r>
                      <a:r>
                        <a:rPr kumimoji="1" lang="en-US" altLang="ja-JP" sz="1200" b="1" baseline="0" dirty="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■保健所や市町村において、女性の健康週間にあわせ、イベントやロビー展示などで情報提供を実施</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中小企業における「健康経営」の普及</a:t>
                      </a:r>
                      <a:r>
                        <a:rPr kumimoji="1" lang="en-US" altLang="ja-JP" sz="1200" b="1" u="none"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■中小企業の抱える健康課題・ニーズに対応したセミナーを開催（「健康経営セミナー」</a:t>
                      </a:r>
                      <a:r>
                        <a:rPr kumimoji="1" lang="en-US" altLang="ja-JP" sz="1100" b="1" baseline="0" dirty="0">
                          <a:solidFill>
                            <a:schemeClr val="tx1"/>
                          </a:solidFill>
                          <a:latin typeface="+mn-ea"/>
                          <a:ea typeface="+mn-ea"/>
                        </a:rPr>
                        <a:t>3</a:t>
                      </a:r>
                      <a:r>
                        <a:rPr kumimoji="1" lang="ja-JP" altLang="en-US" sz="1100" b="1" baseline="0" dirty="0">
                          <a:solidFill>
                            <a:schemeClr val="tx1"/>
                          </a:solidFill>
                          <a:latin typeface="+mn-ea"/>
                          <a:ea typeface="+mn-ea"/>
                        </a:rPr>
                        <a:t>回オンライン開催）</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■府内の健康経営優良法人認定法人に対し健康経営の取組状況を取材し、取材記事にまとめ「健活</a:t>
                      </a:r>
                      <a:r>
                        <a:rPr kumimoji="1" lang="en-US" altLang="ja-JP" sz="1100" b="1" baseline="0" dirty="0">
                          <a:solidFill>
                            <a:schemeClr val="tx1"/>
                          </a:solidFill>
                          <a:latin typeface="+mn-ea"/>
                          <a:ea typeface="+mn-ea"/>
                        </a:rPr>
                        <a:t>10</a:t>
                      </a:r>
                      <a:r>
                        <a:rPr kumimoji="1" lang="ja-JP" altLang="en-US" sz="1100" b="1" baseline="0" dirty="0">
                          <a:solidFill>
                            <a:schemeClr val="tx1"/>
                          </a:solidFill>
                          <a:latin typeface="+mn-ea"/>
                          <a:ea typeface="+mn-ea"/>
                        </a:rPr>
                        <a:t>」ポータルページにレポートを掲載するとともに、冊子にまとめ、府内中小企業に情報発信（「健康経営</a:t>
                      </a:r>
                      <a:r>
                        <a:rPr kumimoji="1" lang="en-US" altLang="ja-JP" sz="1100" b="1" baseline="0" dirty="0">
                          <a:solidFill>
                            <a:schemeClr val="tx1"/>
                          </a:solidFill>
                          <a:latin typeface="+mn-ea"/>
                          <a:ea typeface="+mn-ea"/>
                        </a:rPr>
                        <a:t>OSAKA</a:t>
                      </a:r>
                      <a:r>
                        <a:rPr kumimoji="1" lang="ja-JP" altLang="en-US" sz="1100" b="1" baseline="0" dirty="0">
                          <a:solidFill>
                            <a:schemeClr val="tx1"/>
                          </a:solidFill>
                          <a:latin typeface="+mn-ea"/>
                          <a:ea typeface="+mn-ea"/>
                        </a:rPr>
                        <a:t>レポート」取材企業８社）</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aseline="0" dirty="0">
                          <a:solidFill>
                            <a:schemeClr val="tx1"/>
                          </a:solidFill>
                          <a:latin typeface="+mn-ea"/>
                          <a:ea typeface="+mn-ea"/>
                        </a:rPr>
                        <a:t>《</a:t>
                      </a:r>
                      <a:r>
                        <a:rPr kumimoji="1" lang="ja-JP" altLang="en-US" sz="1200" u="sng" baseline="0" dirty="0">
                          <a:solidFill>
                            <a:schemeClr val="tx1"/>
                          </a:solidFill>
                          <a:latin typeface="+mn-ea"/>
                          <a:ea typeface="+mn-ea"/>
                        </a:rPr>
                        <a:t>ヘルスリテラシー・健康づくりの機運醸成</a:t>
                      </a:r>
                      <a:r>
                        <a:rPr kumimoji="1" lang="en-US" altLang="ja-JP" sz="1200" baseline="0" dirty="0">
                          <a:solidFill>
                            <a:schemeClr val="tx1"/>
                          </a:solidFill>
                          <a:latin typeface="+mn-ea"/>
                          <a:ea typeface="+mn-ea"/>
                        </a:rPr>
                        <a:t>》</a:t>
                      </a:r>
                      <a:endParaRPr kumimoji="1" lang="en-US" altLang="ja-JP" sz="1200" b="0"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■万博に向けた健康づくりの気運醸成として健活プロモーション事業を実施。「健活</a:t>
                      </a:r>
                      <a:r>
                        <a:rPr kumimoji="1" lang="en-US" altLang="ja-JP" sz="1100" b="1" baseline="0" dirty="0">
                          <a:solidFill>
                            <a:schemeClr val="tx1"/>
                          </a:solidFill>
                          <a:latin typeface="+mn-ea"/>
                          <a:ea typeface="+mn-ea"/>
                        </a:rPr>
                        <a:t>10</a:t>
                      </a:r>
                      <a:r>
                        <a:rPr kumimoji="1" lang="ja-JP" altLang="en-US" sz="1100" b="1" baseline="0" dirty="0">
                          <a:solidFill>
                            <a:schemeClr val="tx1"/>
                          </a:solidFill>
                          <a:latin typeface="+mn-ea"/>
                          <a:ea typeface="+mn-ea"/>
                        </a:rPr>
                        <a:t>」を広く</a:t>
                      </a:r>
                      <a:r>
                        <a:rPr kumimoji="1" lang="en-US" altLang="ja-JP" sz="1100" b="1" baseline="0" dirty="0">
                          <a:solidFill>
                            <a:schemeClr val="tx1"/>
                          </a:solidFill>
                          <a:latin typeface="+mn-ea"/>
                          <a:ea typeface="+mn-ea"/>
                        </a:rPr>
                        <a:t>PR</a:t>
                      </a:r>
                      <a:r>
                        <a:rPr kumimoji="1" lang="ja-JP" altLang="en-US" sz="1100" b="1" baseline="0" dirty="0">
                          <a:solidFill>
                            <a:schemeClr val="tx1"/>
                          </a:solidFill>
                          <a:latin typeface="+mn-ea"/>
                          <a:ea typeface="+mn-ea"/>
                        </a:rPr>
                        <a:t>する広告ジャックと、健康づくりイベント「健活ワクワク</a:t>
                      </a:r>
                      <a:r>
                        <a:rPr kumimoji="1" lang="en-US" altLang="ja-JP" sz="1100" b="1" baseline="0" dirty="0">
                          <a:solidFill>
                            <a:schemeClr val="tx1"/>
                          </a:solidFill>
                          <a:latin typeface="+mn-ea"/>
                          <a:ea typeface="+mn-ea"/>
                        </a:rPr>
                        <a:t>EXPO</a:t>
                      </a:r>
                      <a:r>
                        <a:rPr kumimoji="1" lang="ja-JP" altLang="en-US" sz="1100" b="1" baseline="0" dirty="0">
                          <a:solidFill>
                            <a:schemeClr val="tx1"/>
                          </a:solidFill>
                          <a:latin typeface="+mn-ea"/>
                          <a:ea typeface="+mn-ea"/>
                        </a:rPr>
                        <a:t>」を開催</a:t>
                      </a:r>
                      <a:r>
                        <a:rPr kumimoji="1" lang="en-US" altLang="ja-JP" sz="1100" b="1" baseline="0" dirty="0">
                          <a:solidFill>
                            <a:schemeClr val="tx1"/>
                          </a:solidFill>
                          <a:latin typeface="+mn-ea"/>
                          <a:ea typeface="+mn-ea"/>
                        </a:rPr>
                        <a:t>【</a:t>
                      </a:r>
                      <a:r>
                        <a:rPr kumimoji="1" lang="ja-JP" altLang="en-US" sz="1100" b="1" baseline="0" dirty="0">
                          <a:solidFill>
                            <a:schemeClr val="tx1"/>
                          </a:solidFill>
                          <a:latin typeface="+mn-ea"/>
                          <a:ea typeface="+mn-ea"/>
                        </a:rPr>
                        <a:t>広告ジャック：①</a:t>
                      </a:r>
                      <a:r>
                        <a:rPr kumimoji="1" lang="en-US" altLang="ja-JP" sz="1100" b="1" baseline="0" dirty="0">
                          <a:solidFill>
                            <a:schemeClr val="tx1"/>
                          </a:solidFill>
                          <a:latin typeface="+mn-ea"/>
                          <a:ea typeface="+mn-ea"/>
                        </a:rPr>
                        <a:t>10/3</a:t>
                      </a:r>
                      <a:r>
                        <a:rPr kumimoji="1" lang="ja-JP" altLang="en-US" sz="1100" b="1" baseline="0" dirty="0">
                          <a:solidFill>
                            <a:schemeClr val="tx1"/>
                          </a:solidFill>
                          <a:latin typeface="+mn-ea"/>
                          <a:ea typeface="+mn-ea"/>
                        </a:rPr>
                        <a:t>～</a:t>
                      </a:r>
                      <a:r>
                        <a:rPr kumimoji="1" lang="en-US" altLang="ja-JP" sz="1100" b="1" baseline="0" dirty="0">
                          <a:solidFill>
                            <a:schemeClr val="tx1"/>
                          </a:solidFill>
                          <a:latin typeface="+mn-ea"/>
                          <a:ea typeface="+mn-ea"/>
                        </a:rPr>
                        <a:t>10/9</a:t>
                      </a:r>
                      <a:r>
                        <a:rPr kumimoji="1" lang="ja-JP" altLang="en-US" sz="1100" b="1" baseline="0" dirty="0" err="1">
                          <a:solidFill>
                            <a:schemeClr val="tx1"/>
                          </a:solidFill>
                          <a:latin typeface="+mn-ea"/>
                          <a:ea typeface="+mn-ea"/>
                        </a:rPr>
                        <a:t>、</a:t>
                      </a:r>
                      <a:r>
                        <a:rPr kumimoji="1" lang="ja-JP" altLang="en-US" sz="1100" b="1" baseline="0" dirty="0">
                          <a:solidFill>
                            <a:schemeClr val="tx1"/>
                          </a:solidFill>
                          <a:latin typeface="+mn-ea"/>
                          <a:ea typeface="+mn-ea"/>
                        </a:rPr>
                        <a:t>②</a:t>
                      </a:r>
                      <a:r>
                        <a:rPr kumimoji="1" lang="en-US" altLang="ja-JP" sz="1100" b="1" baseline="0" dirty="0">
                          <a:solidFill>
                            <a:schemeClr val="tx1"/>
                          </a:solidFill>
                          <a:latin typeface="+mn-ea"/>
                          <a:ea typeface="+mn-ea"/>
                        </a:rPr>
                        <a:t>1/30</a:t>
                      </a:r>
                      <a:r>
                        <a:rPr kumimoji="1" lang="ja-JP" altLang="en-US" sz="1100" b="1" baseline="0" dirty="0">
                          <a:solidFill>
                            <a:schemeClr val="tx1"/>
                          </a:solidFill>
                          <a:latin typeface="+mn-ea"/>
                          <a:ea typeface="+mn-ea"/>
                        </a:rPr>
                        <a:t>～</a:t>
                      </a:r>
                      <a:r>
                        <a:rPr kumimoji="1" lang="en-US" altLang="ja-JP" sz="1100" b="1" baseline="0" dirty="0">
                          <a:solidFill>
                            <a:schemeClr val="tx1"/>
                          </a:solidFill>
                          <a:latin typeface="+mn-ea"/>
                          <a:ea typeface="+mn-ea"/>
                        </a:rPr>
                        <a:t>2/5】</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100" b="1" baseline="0" dirty="0">
                          <a:solidFill>
                            <a:schemeClr val="tx1"/>
                          </a:solidFill>
                          <a:latin typeface="+mn-ea"/>
                          <a:ea typeface="+mn-ea"/>
                        </a:rPr>
                        <a:t>【</a:t>
                      </a:r>
                      <a:r>
                        <a:rPr kumimoji="1" lang="ja-JP" altLang="en-US" sz="1100" b="1" baseline="0" dirty="0">
                          <a:solidFill>
                            <a:schemeClr val="tx1"/>
                          </a:solidFill>
                          <a:latin typeface="+mn-ea"/>
                          <a:ea typeface="+mn-ea"/>
                        </a:rPr>
                        <a:t>健活ワクワク</a:t>
                      </a:r>
                      <a:r>
                        <a:rPr kumimoji="1" lang="en-US" altLang="ja-JP" sz="1100" b="1" baseline="0" dirty="0">
                          <a:solidFill>
                            <a:schemeClr val="tx1"/>
                          </a:solidFill>
                          <a:latin typeface="+mn-ea"/>
                          <a:ea typeface="+mn-ea"/>
                        </a:rPr>
                        <a:t>EXPO</a:t>
                      </a:r>
                      <a:r>
                        <a:rPr kumimoji="1" lang="ja-JP" altLang="en-US" sz="1100" b="1" baseline="0" dirty="0">
                          <a:solidFill>
                            <a:schemeClr val="tx1"/>
                          </a:solidFill>
                          <a:latin typeface="+mn-ea"/>
                          <a:ea typeface="+mn-ea"/>
                        </a:rPr>
                        <a:t>：第１弾</a:t>
                      </a:r>
                      <a:r>
                        <a:rPr kumimoji="1" lang="en-US" altLang="ja-JP" sz="1100" b="1" baseline="0" dirty="0">
                          <a:solidFill>
                            <a:schemeClr val="tx1"/>
                          </a:solidFill>
                          <a:latin typeface="+mn-ea"/>
                          <a:ea typeface="+mn-ea"/>
                        </a:rPr>
                        <a:t>10/8</a:t>
                      </a:r>
                      <a:r>
                        <a:rPr kumimoji="1" lang="ja-JP" altLang="en-US" sz="1100" b="1" baseline="0" dirty="0" err="1">
                          <a:solidFill>
                            <a:schemeClr val="tx1"/>
                          </a:solidFill>
                          <a:latin typeface="+mn-ea"/>
                          <a:ea typeface="+mn-ea"/>
                        </a:rPr>
                        <a:t>、</a:t>
                      </a:r>
                      <a:r>
                        <a:rPr kumimoji="1" lang="ja-JP" altLang="en-US" sz="1100" b="1" baseline="0" dirty="0">
                          <a:solidFill>
                            <a:schemeClr val="tx1"/>
                          </a:solidFill>
                          <a:latin typeface="+mn-ea"/>
                          <a:ea typeface="+mn-ea"/>
                        </a:rPr>
                        <a:t>第２弾</a:t>
                      </a:r>
                      <a:r>
                        <a:rPr kumimoji="1" lang="en-US" altLang="ja-JP" sz="1100" b="1" baseline="0" dirty="0">
                          <a:solidFill>
                            <a:schemeClr val="tx1"/>
                          </a:solidFill>
                          <a:latin typeface="+mn-ea"/>
                          <a:ea typeface="+mn-ea"/>
                        </a:rPr>
                        <a:t>11/13</a:t>
                      </a:r>
                      <a:r>
                        <a:rPr kumimoji="1" lang="ja-JP" altLang="en-US" sz="1100" b="1" baseline="0" dirty="0" err="1">
                          <a:solidFill>
                            <a:schemeClr val="tx1"/>
                          </a:solidFill>
                          <a:latin typeface="+mn-ea"/>
                          <a:ea typeface="+mn-ea"/>
                        </a:rPr>
                        <a:t>、</a:t>
                      </a:r>
                      <a:r>
                        <a:rPr kumimoji="1" lang="ja-JP" altLang="en-US" sz="1100" b="1" baseline="0" dirty="0">
                          <a:solidFill>
                            <a:schemeClr val="tx1"/>
                          </a:solidFill>
                          <a:latin typeface="+mn-ea"/>
                          <a:ea typeface="+mn-ea"/>
                        </a:rPr>
                        <a:t>第３弾</a:t>
                      </a:r>
                      <a:r>
                        <a:rPr kumimoji="1" lang="en-US" altLang="ja-JP" sz="1100" b="1" baseline="0" dirty="0">
                          <a:solidFill>
                            <a:schemeClr val="tx1"/>
                          </a:solidFill>
                          <a:latin typeface="+mn-ea"/>
                          <a:ea typeface="+mn-ea"/>
                        </a:rPr>
                        <a:t>2/5】</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■公民連携によるオール大阪体制での健康づくり推進に向け設置する「健活おおさか推進府民会議」総会を開催し、健康づくりの取組み事例共有。</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■積極的に健康づくり活動を行っている企業・団体を表彰（「健康づくりアワード」応募</a:t>
                      </a:r>
                      <a:r>
                        <a:rPr kumimoji="1" lang="en-US" altLang="ja-JP" sz="1100" b="1" baseline="0" dirty="0">
                          <a:solidFill>
                            <a:schemeClr val="tx1"/>
                          </a:solidFill>
                          <a:latin typeface="+mn-ea"/>
                          <a:ea typeface="+mn-ea"/>
                        </a:rPr>
                        <a:t>34</a:t>
                      </a:r>
                      <a:r>
                        <a:rPr kumimoji="1" lang="ja-JP" altLang="en-US" sz="1100" b="1" baseline="0" dirty="0">
                          <a:solidFill>
                            <a:schemeClr val="tx1"/>
                          </a:solidFill>
                          <a:latin typeface="+mn-ea"/>
                          <a:ea typeface="+mn-ea"/>
                        </a:rPr>
                        <a:t>団体、受賞</a:t>
                      </a:r>
                      <a:r>
                        <a:rPr kumimoji="1" lang="en-US" altLang="ja-JP" sz="1100" b="1" baseline="0" dirty="0">
                          <a:solidFill>
                            <a:schemeClr val="tx1"/>
                          </a:solidFill>
                          <a:latin typeface="+mn-ea"/>
                          <a:ea typeface="+mn-ea"/>
                        </a:rPr>
                        <a:t>11</a:t>
                      </a:r>
                      <a:r>
                        <a:rPr kumimoji="1" lang="ja-JP" altLang="en-US" sz="1100" b="1" baseline="0" dirty="0">
                          <a:solidFill>
                            <a:schemeClr val="tx1"/>
                          </a:solidFill>
                          <a:latin typeface="+mn-ea"/>
                          <a:ea typeface="+mn-ea"/>
                        </a:rPr>
                        <a:t>団体）</a:t>
                      </a:r>
                      <a:endParaRPr kumimoji="1" lang="en-US" altLang="ja-JP"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5888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今後の</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取組予定</a:t>
                      </a:r>
                      <a:endParaRPr kumimoji="1" lang="ja-JP" altLang="en-US" sz="18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課題等</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■健康教育（がん教育等）の充実　　　　　　　　■若い世代など健康無関心層に向けた効果的な働きかけ</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■中小企業における健康経営の取組み拡大　　　　■府域における健康づくりの気運醸成</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次年度の主な取組</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■外部講師を活用した中学・高校生へのがん教育の充実を促進</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■全大学対象の情報交換会等を開催するとともに、学生の健康づくりに関する情報を発信</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■中小企業の健康経営に係る認知度向上に向けて、引き続きセミナーやアワードを実施</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■「健活おおさか推進府民会議」として、団体間の交流や事例共有を図る取組みを実施</a:t>
                      </a: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876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最終予算</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a:solidFill>
                            <a:schemeClr val="bg1"/>
                          </a:solidFill>
                          <a:latin typeface="+mn-ea"/>
                          <a:ea typeface="+mn-ea"/>
                        </a:rPr>
                        <a:t>（主要事業）</a:t>
                      </a:r>
                      <a:endParaRPr kumimoji="1" lang="en-US" altLang="ja-JP" sz="1400" b="1" baseline="0" dirty="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a:solidFill>
                            <a:schemeClr val="tx1"/>
                          </a:solidFill>
                          <a:latin typeface="+mn-ea"/>
                          <a:ea typeface="+mn-ea"/>
                        </a:rPr>
                        <a:t>がん予防につながる学習活動の充実支援事業（</a:t>
                      </a:r>
                      <a:r>
                        <a:rPr kumimoji="1" lang="en-US" altLang="ja-JP" sz="1100" baseline="0" dirty="0">
                          <a:solidFill>
                            <a:schemeClr val="tx1"/>
                          </a:solidFill>
                          <a:latin typeface="+mn-ea"/>
                          <a:ea typeface="+mn-ea"/>
                        </a:rPr>
                        <a:t>410</a:t>
                      </a:r>
                      <a:r>
                        <a:rPr kumimoji="1" lang="ja-JP" altLang="en-US" sz="1100" baseline="0" dirty="0">
                          <a:solidFill>
                            <a:schemeClr val="tx1"/>
                          </a:solidFill>
                          <a:latin typeface="+mn-ea"/>
                          <a:ea typeface="+mn-ea"/>
                        </a:rPr>
                        <a:t>千円）、中小企業の健康づくり推進事業（</a:t>
                      </a:r>
                      <a:r>
                        <a:rPr kumimoji="1" lang="en-US" altLang="ja-JP" sz="1100" baseline="0" dirty="0">
                          <a:solidFill>
                            <a:schemeClr val="tx1"/>
                          </a:solidFill>
                          <a:latin typeface="+mn-ea"/>
                          <a:ea typeface="+mn-ea"/>
                        </a:rPr>
                        <a:t>9,555</a:t>
                      </a:r>
                      <a:r>
                        <a:rPr kumimoji="1" lang="ja-JP" altLang="en-US" sz="1100" baseline="0" dirty="0">
                          <a:solidFill>
                            <a:schemeClr val="tx1"/>
                          </a:solidFill>
                          <a:latin typeface="+mn-ea"/>
                          <a:ea typeface="+mn-ea"/>
                        </a:rPr>
                        <a:t>千円）</a:t>
                      </a:r>
                      <a:endParaRPr kumimoji="1" lang="en-US" altLang="ja-JP" sz="1100" baseline="0" dirty="0">
                        <a:solidFill>
                          <a:schemeClr val="tx1"/>
                        </a:solidFill>
                        <a:latin typeface="+mn-ea"/>
                        <a:ea typeface="+mn-ea"/>
                      </a:endParaRPr>
                    </a:p>
                    <a:p>
                      <a:pPr>
                        <a:lnSpc>
                          <a:spcPct val="100000"/>
                        </a:lnSpc>
                      </a:pPr>
                      <a:r>
                        <a:rPr kumimoji="1" lang="ja-JP" altLang="en-US" sz="1100" baseline="0" dirty="0">
                          <a:solidFill>
                            <a:schemeClr val="tx1"/>
                          </a:solidFill>
                          <a:latin typeface="+mn-ea"/>
                          <a:ea typeface="+mn-ea"/>
                        </a:rPr>
                        <a:t>健康づくり気運醸成事業（</a:t>
                      </a:r>
                      <a:r>
                        <a:rPr kumimoji="1" lang="en-US" altLang="ja-JP" sz="1100" baseline="0" dirty="0">
                          <a:solidFill>
                            <a:schemeClr val="tx1"/>
                          </a:solidFill>
                          <a:latin typeface="+mn-ea"/>
                          <a:ea typeface="+mn-ea"/>
                        </a:rPr>
                        <a:t>14,818</a:t>
                      </a:r>
                      <a:r>
                        <a:rPr kumimoji="1" lang="ja-JP" altLang="en-US" sz="1100" baseline="0" dirty="0">
                          <a:solidFill>
                            <a:schemeClr val="tx1"/>
                          </a:solidFill>
                          <a:latin typeface="+mn-ea"/>
                          <a:ea typeface="+mn-ea"/>
                        </a:rPr>
                        <a:t>千円）、健康キャンパス・プロジェクト事業（</a:t>
                      </a:r>
                      <a:r>
                        <a:rPr kumimoji="1" lang="en-US" altLang="ja-JP" sz="1100" baseline="0" dirty="0">
                          <a:solidFill>
                            <a:schemeClr val="tx1"/>
                          </a:solidFill>
                          <a:latin typeface="+mn-ea"/>
                          <a:ea typeface="+mn-ea"/>
                        </a:rPr>
                        <a:t>2,463</a:t>
                      </a:r>
                      <a:r>
                        <a:rPr kumimoji="1" lang="ja-JP" altLang="en-US" sz="1100" baseline="0" dirty="0">
                          <a:solidFill>
                            <a:schemeClr val="tx1"/>
                          </a:solidFill>
                          <a:latin typeface="+mn-ea"/>
                          <a:ea typeface="+mn-ea"/>
                        </a:rPr>
                        <a:t>千円）</a:t>
                      </a:r>
                      <a:endParaRPr kumimoji="1" lang="en-US" altLang="ja-JP" sz="1100" baseline="0" dirty="0">
                        <a:solidFill>
                          <a:schemeClr val="tx1"/>
                        </a:solidFill>
                        <a:latin typeface="+mn-ea"/>
                        <a:ea typeface="+mn-ea"/>
                      </a:endParaRPr>
                    </a:p>
                    <a:p>
                      <a:pPr>
                        <a:lnSpc>
                          <a:spcPct val="100000"/>
                        </a:lnSpc>
                      </a:pPr>
                      <a:r>
                        <a:rPr kumimoji="1" lang="ja-JP" altLang="en-US" sz="1100" baseline="0" dirty="0">
                          <a:solidFill>
                            <a:schemeClr val="tx1"/>
                          </a:solidFill>
                          <a:latin typeface="+mn-ea"/>
                          <a:ea typeface="+mn-ea"/>
                        </a:rPr>
                        <a:t>ポストコロナを見据えた健康増進・健康寿命延伸気運醸成事業（</a:t>
                      </a:r>
                      <a:r>
                        <a:rPr kumimoji="1" lang="en-US" altLang="ja-JP" sz="1100" baseline="0" dirty="0">
                          <a:solidFill>
                            <a:schemeClr val="tx1"/>
                          </a:solidFill>
                          <a:latin typeface="+mn-ea"/>
                          <a:ea typeface="+mn-ea"/>
                        </a:rPr>
                        <a:t>14,307</a:t>
                      </a:r>
                      <a:r>
                        <a:rPr kumimoji="1" lang="ja-JP" altLang="en-US" sz="1100" baseline="0" dirty="0">
                          <a:solidFill>
                            <a:schemeClr val="tx1"/>
                          </a:solidFill>
                          <a:latin typeface="+mn-ea"/>
                          <a:ea typeface="+mn-ea"/>
                        </a:rPr>
                        <a:t>千円）、健活会議関連推進事業（</a:t>
                      </a:r>
                      <a:r>
                        <a:rPr kumimoji="1" lang="en-US" altLang="ja-JP" sz="1100" baseline="0" dirty="0">
                          <a:solidFill>
                            <a:schemeClr val="tx1"/>
                          </a:solidFill>
                          <a:latin typeface="+mn-ea"/>
                          <a:ea typeface="+mn-ea"/>
                        </a:rPr>
                        <a:t>3,813</a:t>
                      </a:r>
                      <a:r>
                        <a:rPr kumimoji="1" lang="ja-JP" altLang="en-US" sz="1100" baseline="0" dirty="0">
                          <a:solidFill>
                            <a:schemeClr val="tx1"/>
                          </a:solidFill>
                          <a:latin typeface="+mn-ea"/>
                          <a:ea typeface="+mn-ea"/>
                        </a:rPr>
                        <a:t>千円）</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586435" y="2891213"/>
            <a:ext cx="792000" cy="720000"/>
            <a:chOff x="-2122749" y="3293333"/>
            <a:chExt cx="792000" cy="720000"/>
          </a:xfrm>
        </p:grpSpPr>
        <p:sp>
          <p:nvSpPr>
            <p:cNvPr id="11" name="角丸四角形 10"/>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a:ln w="0"/>
                  <a:solidFill>
                    <a:srgbClr val="193F61"/>
                  </a:solidFill>
                  <a:latin typeface="+mn-ea"/>
                </a:rPr>
                <a:t>本年度評価</a:t>
              </a:r>
              <a:endParaRPr kumimoji="1" lang="en-US" altLang="ja-JP" sz="1100" b="1" spc="-100" dirty="0">
                <a:ln w="0"/>
                <a:solidFill>
                  <a:srgbClr val="193F61"/>
                </a:solidFill>
                <a:latin typeface="+mn-ea"/>
              </a:endParaRPr>
            </a:p>
            <a:p>
              <a:pPr algn="ctr"/>
              <a:endParaRPr kumimoji="1" lang="en-US" altLang="ja-JP" sz="500" b="1" spc="-100" dirty="0">
                <a:ln w="0"/>
                <a:solidFill>
                  <a:srgbClr val="193F61"/>
                </a:solidFill>
                <a:latin typeface="+mn-ea"/>
              </a:endParaRPr>
            </a:p>
            <a:p>
              <a:pPr algn="ctr">
                <a:lnSpc>
                  <a:spcPts val="1600"/>
                </a:lnSpc>
              </a:pPr>
              <a:r>
                <a:rPr kumimoji="1" lang="ja-JP" altLang="en-US" sz="1400" b="1" spc="-100" dirty="0">
                  <a:ln w="0"/>
                  <a:solidFill>
                    <a:srgbClr val="193F61"/>
                  </a:solidFill>
                  <a:latin typeface="+mn-ea"/>
                </a:rPr>
                <a:t>概ね</a:t>
              </a:r>
              <a:endParaRPr kumimoji="1" lang="en-US" altLang="ja-JP" sz="1400" b="1" spc="-100" dirty="0">
                <a:ln w="0"/>
                <a:solidFill>
                  <a:srgbClr val="193F61"/>
                </a:solidFill>
                <a:latin typeface="+mn-ea"/>
              </a:endParaRPr>
            </a:p>
            <a:p>
              <a:pPr algn="ctr">
                <a:lnSpc>
                  <a:spcPts val="1600"/>
                </a:lnSpc>
              </a:pPr>
              <a:r>
                <a:rPr kumimoji="1" lang="ja-JP" altLang="en-US" sz="1400" b="1" spc="-250" dirty="0">
                  <a:ln w="0"/>
                  <a:solidFill>
                    <a:srgbClr val="193F61"/>
                  </a:solidFill>
                  <a:latin typeface="+mn-ea"/>
                </a:rPr>
                <a:t>予定</a:t>
              </a:r>
              <a:r>
                <a:rPr kumimoji="1" lang="ja-JP" altLang="en-US" sz="1400" b="1" spc="-350" dirty="0">
                  <a:ln w="0"/>
                  <a:solidFill>
                    <a:srgbClr val="193F61"/>
                  </a:solidFill>
                  <a:latin typeface="+mn-ea"/>
                </a:rPr>
                <a:t>どおり</a:t>
              </a:r>
            </a:p>
          </p:txBody>
        </p:sp>
        <p:cxnSp>
          <p:nvCxnSpPr>
            <p:cNvPr id="12" name="直線コネクタ 11"/>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14</a:t>
            </a:fld>
            <a:endParaRPr kumimoji="1" lang="ja-JP" altLang="en-US"/>
          </a:p>
        </p:txBody>
      </p:sp>
    </p:spTree>
    <p:extLst>
      <p:ext uri="{BB962C8B-B14F-4D97-AF65-F5344CB8AC3E}">
        <p14:creationId xmlns:p14="http://schemas.microsoft.com/office/powerpoint/2010/main" val="22002970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tx1"/>
                </a:solidFill>
                <a:latin typeface="Meiryo UI" panose="020B0604030504040204" pitchFamily="50" charset="-128"/>
                <a:ea typeface="Meiryo UI" panose="020B0604030504040204" pitchFamily="50" charset="-128"/>
              </a:rPr>
              <a:t>　　１　生活習慣病の予防（生活習慣の改善）</a:t>
            </a: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（２）栄養・食生活</a:t>
            </a:r>
            <a:r>
              <a:rPr kumimoji="1" lang="ja-JP" altLang="en-US" sz="2000" b="1" dirty="0">
                <a:solidFill>
                  <a:schemeClr val="bg1"/>
                </a:solidFill>
              </a:rPr>
              <a:t>　</a:t>
            </a:r>
            <a:r>
              <a:rPr kumimoji="1" lang="ja-JP" altLang="en-US" sz="1600" b="1" dirty="0">
                <a:solidFill>
                  <a:schemeClr val="bg1"/>
                </a:solidFill>
              </a:rPr>
              <a:t>計画 </a:t>
            </a:r>
            <a:r>
              <a:rPr kumimoji="1" lang="en-US" altLang="ja-JP" sz="1600" b="1" dirty="0">
                <a:solidFill>
                  <a:schemeClr val="bg1"/>
                </a:solidFill>
              </a:rPr>
              <a:t>P.49-50</a:t>
            </a:r>
          </a:p>
        </p:txBody>
      </p:sp>
      <p:sp>
        <p:nvSpPr>
          <p:cNvPr id="17" name="正方形/長方形 16"/>
          <p:cNvSpPr/>
          <p:nvPr/>
        </p:nvSpPr>
        <p:spPr>
          <a:xfrm>
            <a:off x="363222" y="2119120"/>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430215"/>
            <a:ext cx="8856000" cy="504000"/>
          </a:xfrm>
          <a:prstGeom prst="rect">
            <a:avLst/>
          </a:prstGeom>
        </p:spPr>
        <p:txBody>
          <a:bodyPr wrap="square" lIns="36000" tIns="72000" rIns="36000" bIns="36000">
            <a:noAutofit/>
          </a:bodyPr>
          <a:lstStyle/>
          <a:p>
            <a:r>
              <a:rPr lang="ja-JP" altLang="en-US" sz="1200" b="1" dirty="0">
                <a:latin typeface="+mn-ea"/>
              </a:rPr>
              <a:t>▽生涯を通じて健やかな生活を送ることができるよう、朝食や野菜摂取、栄養バランスのとれた食生活の重要性を理解し、習慣</a:t>
            </a:r>
            <a:endParaRPr lang="en-US" altLang="ja-JP" sz="1200" b="1" dirty="0">
              <a:latin typeface="+mn-ea"/>
            </a:endParaRPr>
          </a:p>
          <a:p>
            <a:r>
              <a:rPr lang="ja-JP" altLang="en-US" sz="1200" b="1" dirty="0">
                <a:latin typeface="+mn-ea"/>
              </a:rPr>
              <a:t>　的に実践します。</a:t>
            </a:r>
          </a:p>
        </p:txBody>
      </p:sp>
      <p:sp>
        <p:nvSpPr>
          <p:cNvPr id="24" name="正方形/長方形 23"/>
          <p:cNvSpPr/>
          <p:nvPr/>
        </p:nvSpPr>
        <p:spPr>
          <a:xfrm>
            <a:off x="363222" y="3144506"/>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行政等が取り組む数値目標</a:t>
            </a:r>
            <a:r>
              <a:rPr lang="en-US" altLang="ja-JP" sz="1600" b="1" dirty="0">
                <a:latin typeface="+mn-ea"/>
              </a:rPr>
              <a:t>】</a:t>
            </a:r>
            <a:endParaRPr lang="ja-JP" altLang="en-US" sz="1600" b="1" dirty="0">
              <a:latin typeface="+mn-ea"/>
            </a:endParaRPr>
          </a:p>
        </p:txBody>
      </p:sp>
      <p:graphicFrame>
        <p:nvGraphicFramePr>
          <p:cNvPr id="25" name="表 24"/>
          <p:cNvGraphicFramePr>
            <a:graphicFrameLocks noGrp="1"/>
          </p:cNvGraphicFramePr>
          <p:nvPr/>
        </p:nvGraphicFramePr>
        <p:xfrm>
          <a:off x="532980" y="3506669"/>
          <a:ext cx="8820000" cy="11520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168000">
                  <a:extLst>
                    <a:ext uri="{9D8B030D-6E8A-4147-A177-3AD203B41FA5}">
                      <a16:colId xmlns:a16="http://schemas.microsoft.com/office/drawing/2014/main" val="20001"/>
                    </a:ext>
                  </a:extLst>
                </a:gridCol>
                <a:gridCol w="1764000">
                  <a:extLst>
                    <a:ext uri="{9D8B030D-6E8A-4147-A177-3AD203B41FA5}">
                      <a16:colId xmlns:a16="http://schemas.microsoft.com/office/drawing/2014/main" val="3699942470"/>
                    </a:ext>
                  </a:extLst>
                </a:gridCol>
                <a:gridCol w="1764000">
                  <a:extLst>
                    <a:ext uri="{9D8B030D-6E8A-4147-A177-3AD203B41FA5}">
                      <a16:colId xmlns:a16="http://schemas.microsoft.com/office/drawing/2014/main" val="20002"/>
                    </a:ext>
                  </a:extLst>
                </a:gridCol>
                <a:gridCol w="1764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r>
                        <a:rPr lang="ja-JP" sz="1200" dirty="0">
                          <a:effectLst/>
                          <a:latin typeface="+mn-ea"/>
                          <a:ea typeface="+mn-ea"/>
                        </a:rPr>
                        <a:t>　</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a:effectLst/>
                          <a:latin typeface="+mn-ea"/>
                          <a:ea typeface="+mn-ea"/>
                        </a:rPr>
                        <a:t>2023</a:t>
                      </a:r>
                      <a:r>
                        <a:rPr lang="ja-JP" sz="1200" dirty="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rPr>
                        <a:t>2</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rPr>
                        <a:t>朝食欠食率（</a:t>
                      </a:r>
                      <a:r>
                        <a:rPr lang="en-US" altLang="ja-JP" sz="1200" b="1" dirty="0">
                          <a:solidFill>
                            <a:schemeClr val="tx1"/>
                          </a:solidFill>
                          <a:effectLst/>
                          <a:latin typeface="+mn-ea"/>
                          <a:ea typeface="+mn-ea"/>
                        </a:rPr>
                        <a:t>20-30</a:t>
                      </a:r>
                      <a:r>
                        <a:rPr lang="ja-JP" altLang="en-US" sz="1200" b="1" dirty="0">
                          <a:solidFill>
                            <a:schemeClr val="tx1"/>
                          </a:solidFill>
                          <a:effectLst/>
                          <a:latin typeface="+mn-ea"/>
                          <a:ea typeface="+mn-ea"/>
                        </a:rPr>
                        <a:t>歳代）（☆）</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25.2%</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H26</a:t>
                      </a:r>
                      <a:r>
                        <a:rPr lang="ja-JP" altLang="en-US" sz="12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24.8%</a:t>
                      </a:r>
                      <a:r>
                        <a:rPr lang="ja-JP" altLang="en-US" sz="1100" b="1" dirty="0">
                          <a:solidFill>
                            <a:schemeClr val="tx1"/>
                          </a:solidFill>
                          <a:effectLst/>
                          <a:latin typeface="+mn-ea"/>
                          <a:ea typeface="+mn-ea"/>
                        </a:rPr>
                        <a:t>（</a:t>
                      </a:r>
                      <a:r>
                        <a:rPr lang="en-US" altLang="ja-JP" sz="1100" b="1" dirty="0">
                          <a:solidFill>
                            <a:schemeClr val="tx1"/>
                          </a:solidFill>
                          <a:effectLst/>
                          <a:latin typeface="+mn-ea"/>
                          <a:ea typeface="+mn-ea"/>
                        </a:rPr>
                        <a:t>H29-R1</a:t>
                      </a:r>
                      <a:r>
                        <a:rPr lang="ja-JP" altLang="en-US" sz="1100" b="1" dirty="0">
                          <a:solidFill>
                            <a:schemeClr val="tx1"/>
                          </a:solidFill>
                          <a:effectLst/>
                          <a:latin typeface="+mn-ea"/>
                          <a:ea typeface="+mn-ea"/>
                        </a:rPr>
                        <a:t>平均）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15%</a:t>
                      </a:r>
                      <a:r>
                        <a:rPr lang="ja-JP" altLang="en-US" sz="1200" b="1" dirty="0">
                          <a:solidFill>
                            <a:schemeClr val="tx1"/>
                          </a:solidFill>
                          <a:effectLst/>
                          <a:latin typeface="+mn-ea"/>
                          <a:ea typeface="+mn-ea"/>
                        </a:rPr>
                        <a:t>以下</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3</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cs typeface="HG丸ｺﾞｼｯｸM-PRO"/>
                        </a:rPr>
                        <a:t>野菜摂取量（</a:t>
                      </a:r>
                      <a:r>
                        <a:rPr lang="en-US" altLang="ja-JP" sz="1200" b="1" dirty="0">
                          <a:solidFill>
                            <a:schemeClr val="tx1"/>
                          </a:solidFill>
                          <a:effectLst/>
                          <a:latin typeface="+mn-ea"/>
                          <a:ea typeface="+mn-ea"/>
                          <a:cs typeface="HG丸ｺﾞｼｯｸM-PRO"/>
                        </a:rPr>
                        <a:t>20</a:t>
                      </a:r>
                      <a:r>
                        <a:rPr lang="ja-JP" altLang="en-US" sz="1200" b="1" dirty="0">
                          <a:solidFill>
                            <a:schemeClr val="tx1"/>
                          </a:solidFill>
                          <a:effectLst/>
                          <a:latin typeface="+mn-ea"/>
                          <a:ea typeface="+mn-ea"/>
                          <a:cs typeface="HG丸ｺﾞｼｯｸM-PRO"/>
                        </a:rPr>
                        <a:t>歳以上）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269g</a:t>
                      </a:r>
                      <a:r>
                        <a:rPr lang="ja-JP" altLang="en-US" sz="1200" b="1" dirty="0">
                          <a:solidFill>
                            <a:schemeClr val="tx1"/>
                          </a:solidFill>
                          <a:effectLst/>
                          <a:latin typeface="+mn-ea"/>
                          <a:ea typeface="+mn-ea"/>
                          <a:cs typeface="HG丸ｺﾞｼｯｸM-PRO"/>
                        </a:rPr>
                        <a:t>（</a:t>
                      </a:r>
                      <a:r>
                        <a:rPr lang="en-US" altLang="ja-JP" sz="1200" b="1" dirty="0">
                          <a:solidFill>
                            <a:schemeClr val="tx1"/>
                          </a:solidFill>
                          <a:effectLst/>
                          <a:latin typeface="+mn-ea"/>
                          <a:ea typeface="+mn-ea"/>
                          <a:cs typeface="HG丸ｺﾞｼｯｸM-PRO"/>
                        </a:rPr>
                        <a:t>H26</a:t>
                      </a:r>
                      <a:r>
                        <a:rPr lang="ja-JP" altLang="en-US" sz="1200" b="1" dirty="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256g</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H29-R1</a:t>
                      </a:r>
                      <a:r>
                        <a:rPr lang="ja-JP" altLang="en-US" sz="1100" b="1" dirty="0">
                          <a:solidFill>
                            <a:schemeClr val="tx1"/>
                          </a:solidFill>
                          <a:effectLst/>
                          <a:latin typeface="+mn-ea"/>
                          <a:ea typeface="+mn-ea"/>
                          <a:cs typeface="HG丸ｺﾞｼｯｸM-PRO"/>
                        </a:rPr>
                        <a:t>平均）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350g</a:t>
                      </a:r>
                      <a:r>
                        <a:rPr lang="ja-JP" altLang="en-US" sz="1200" b="1" dirty="0">
                          <a:solidFill>
                            <a:schemeClr val="tx1"/>
                          </a:solidFill>
                          <a:effectLst/>
                          <a:latin typeface="+mn-ea"/>
                          <a:ea typeface="+mn-ea"/>
                          <a:cs typeface="HG丸ｺﾞｼｯｸM-PRO"/>
                        </a:rPr>
                        <a:t>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7795793"/>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4</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cs typeface="HG丸ｺﾞｼｯｸM-PRO"/>
                        </a:rPr>
                        <a:t>食塩摂取量（</a:t>
                      </a:r>
                      <a:r>
                        <a:rPr lang="en-US" altLang="ja-JP" sz="1200" b="1" dirty="0">
                          <a:solidFill>
                            <a:schemeClr val="tx1"/>
                          </a:solidFill>
                          <a:effectLst/>
                          <a:latin typeface="+mn-ea"/>
                          <a:ea typeface="+mn-ea"/>
                          <a:cs typeface="HG丸ｺﾞｼｯｸM-PRO"/>
                        </a:rPr>
                        <a:t>20</a:t>
                      </a:r>
                      <a:r>
                        <a:rPr lang="ja-JP" altLang="en-US" sz="1200" b="1" dirty="0">
                          <a:solidFill>
                            <a:schemeClr val="tx1"/>
                          </a:solidFill>
                          <a:effectLst/>
                          <a:latin typeface="+mn-ea"/>
                          <a:ea typeface="+mn-ea"/>
                          <a:cs typeface="HG丸ｺﾞｼｯｸM-PRO"/>
                        </a:rPr>
                        <a:t>歳以上）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9.4g</a:t>
                      </a:r>
                      <a:r>
                        <a:rPr lang="ja-JP" altLang="en-US" sz="1200" b="1" dirty="0">
                          <a:solidFill>
                            <a:schemeClr val="tx1"/>
                          </a:solidFill>
                          <a:effectLst/>
                          <a:latin typeface="+mn-ea"/>
                          <a:ea typeface="+mn-ea"/>
                          <a:cs typeface="HG丸ｺﾞｼｯｸM-PRO"/>
                        </a:rPr>
                        <a:t>（</a:t>
                      </a:r>
                      <a:r>
                        <a:rPr lang="en-US" altLang="ja-JP" sz="1200" b="1" dirty="0">
                          <a:solidFill>
                            <a:schemeClr val="tx1"/>
                          </a:solidFill>
                          <a:effectLst/>
                          <a:latin typeface="+mn-ea"/>
                          <a:ea typeface="+mn-ea"/>
                          <a:cs typeface="HG丸ｺﾞｼｯｸM-PRO"/>
                        </a:rPr>
                        <a:t>H26</a:t>
                      </a:r>
                      <a:r>
                        <a:rPr lang="ja-JP" altLang="en-US" sz="1200" b="1" dirty="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9.7g</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H29-R1</a:t>
                      </a:r>
                      <a:r>
                        <a:rPr lang="ja-JP" altLang="en-US" sz="1100" b="1" dirty="0">
                          <a:solidFill>
                            <a:schemeClr val="tx1"/>
                          </a:solidFill>
                          <a:effectLst/>
                          <a:latin typeface="+mn-ea"/>
                          <a:ea typeface="+mn-ea"/>
                          <a:cs typeface="HG丸ｺﾞｼｯｸM-PRO"/>
                        </a:rPr>
                        <a:t>平均）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8g</a:t>
                      </a:r>
                      <a:r>
                        <a:rPr lang="ja-JP" altLang="en-US" sz="1200" b="1" dirty="0">
                          <a:solidFill>
                            <a:schemeClr val="tx1"/>
                          </a:solidFill>
                          <a:effectLst/>
                          <a:latin typeface="+mn-ea"/>
                          <a:ea typeface="+mn-ea"/>
                          <a:cs typeface="HG丸ｺﾞｼｯｸM-PRO"/>
                        </a:rPr>
                        <a:t>未満</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7347628"/>
                  </a:ext>
                </a:extLst>
              </a:tr>
            </a:tbl>
          </a:graphicData>
        </a:graphic>
      </p:graphicFrame>
      <p:sp>
        <p:nvSpPr>
          <p:cNvPr id="26" name="正方形/長方形 25"/>
          <p:cNvSpPr/>
          <p:nvPr/>
        </p:nvSpPr>
        <p:spPr>
          <a:xfrm>
            <a:off x="6046928" y="3208946"/>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p>
        </p:txBody>
      </p:sp>
      <p:graphicFrame>
        <p:nvGraphicFramePr>
          <p:cNvPr id="14" name="表 13"/>
          <p:cNvGraphicFramePr>
            <a:graphicFrameLocks noGrp="1"/>
          </p:cNvGraphicFramePr>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a:latin typeface="+mn-ea"/>
                          <a:ea typeface="+mn-ea"/>
                        </a:rPr>
                        <a:t>現状･課題</a:t>
                      </a:r>
                      <a:endParaRPr kumimoji="1" lang="en-US" altLang="ja-JP" sz="1600" baseline="0" dirty="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a:solidFill>
                            <a:schemeClr val="tx1"/>
                          </a:solidFill>
                          <a:latin typeface="+mn-ea"/>
                          <a:ea typeface="+mn-ea"/>
                        </a:rPr>
                        <a:t>◆ 朝食をほとんど毎日食べる人の割合は、若い世代で低くなっており、また、野菜摂取量は国の目標値（</a:t>
                      </a:r>
                      <a:r>
                        <a:rPr kumimoji="1" lang="en-US" altLang="ja-JP" sz="1200" b="1" baseline="0" dirty="0">
                          <a:solidFill>
                            <a:schemeClr val="tx1"/>
                          </a:solidFill>
                          <a:latin typeface="+mn-ea"/>
                          <a:ea typeface="+mn-ea"/>
                        </a:rPr>
                        <a:t>350g</a:t>
                      </a:r>
                      <a:r>
                        <a:rPr kumimoji="1" lang="ja-JP" altLang="en-US" sz="1200" b="1" baseline="0" dirty="0">
                          <a:solidFill>
                            <a:schemeClr val="tx1"/>
                          </a:solidFill>
                          <a:latin typeface="+mn-ea"/>
                          <a:ea typeface="+mn-ea"/>
                        </a:rPr>
                        <a:t>）よりも約</a:t>
                      </a:r>
                      <a:r>
                        <a:rPr kumimoji="1" lang="en-US" altLang="ja-JP" sz="1200" b="1" baseline="0" dirty="0">
                          <a:solidFill>
                            <a:schemeClr val="tx1"/>
                          </a:solidFill>
                          <a:latin typeface="+mn-ea"/>
                          <a:ea typeface="+mn-ea"/>
                        </a:rPr>
                        <a:t>80g</a:t>
                      </a:r>
                      <a:r>
                        <a:rPr kumimoji="1" lang="ja-JP" altLang="en-US" sz="1200" b="1" baseline="0" dirty="0">
                          <a:solidFill>
                            <a:schemeClr val="tx1"/>
                          </a:solidFill>
                          <a:latin typeface="+mn-ea"/>
                          <a:ea typeface="+mn-ea"/>
                        </a:rPr>
                        <a:t>少なく、全国平均も下回っています。</a:t>
                      </a:r>
                    </a:p>
                    <a:p>
                      <a:pPr marL="174625" indent="-174625">
                        <a:lnSpc>
                          <a:spcPct val="100000"/>
                        </a:lnSpc>
                      </a:pPr>
                      <a:endParaRPr kumimoji="1" lang="ja-JP" altLang="en-US" sz="1200" b="1" baseline="0" dirty="0">
                        <a:solidFill>
                          <a:schemeClr val="tx1"/>
                        </a:solidFill>
                        <a:latin typeface="+mn-ea"/>
                        <a:ea typeface="+mn-ea"/>
                      </a:endParaRPr>
                    </a:p>
                    <a:p>
                      <a:pPr marL="174625" indent="-174625">
                        <a:lnSpc>
                          <a:spcPct val="100000"/>
                        </a:lnSpc>
                      </a:pPr>
                      <a:r>
                        <a:rPr kumimoji="1" lang="ja-JP" altLang="en-US" sz="1200" b="1" baseline="0" dirty="0">
                          <a:solidFill>
                            <a:schemeClr val="tx1"/>
                          </a:solidFill>
                          <a:latin typeface="+mn-ea"/>
                          <a:ea typeface="+mn-ea"/>
                        </a:rPr>
                        <a:t>◆ 生活習慣病を予防するために、栄養バランスのとれた食事をとる習慣をつけ、日頃から減塩や野菜摂取を心がけるなど、健康的な食生活を送る実践が求められます。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22" name="角丸四角形 21"/>
          <p:cNvSpPr/>
          <p:nvPr/>
        </p:nvSpPr>
        <p:spPr>
          <a:xfrm>
            <a:off x="357909" y="1863824"/>
            <a:ext cx="9144000" cy="3024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23" name="角丸四角形 22"/>
          <p:cNvSpPr/>
          <p:nvPr/>
        </p:nvSpPr>
        <p:spPr>
          <a:xfrm>
            <a:off x="357909" y="1431824"/>
            <a:ext cx="2088000" cy="432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bg1"/>
                </a:solidFill>
              </a:rPr>
              <a:t>みんなでめざす目標</a:t>
            </a:r>
          </a:p>
        </p:txBody>
      </p:sp>
      <p:sp>
        <p:nvSpPr>
          <p:cNvPr id="21" name="角丸四角形 20"/>
          <p:cNvSpPr/>
          <p:nvPr/>
        </p:nvSpPr>
        <p:spPr>
          <a:xfrm>
            <a:off x="2445909" y="1431824"/>
            <a:ext cx="7056000" cy="432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朝食欠食率を低くします　～朝ごはんや野菜をしっかり食べましょう～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15</a:t>
            </a:fld>
            <a:endParaRPr kumimoji="1" lang="ja-JP" altLang="en-US"/>
          </a:p>
        </p:txBody>
      </p:sp>
      <p:pic>
        <p:nvPicPr>
          <p:cNvPr id="19" name="図 18"/>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24286200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nvGraphicFramePr>
        <p:xfrm>
          <a:off x="477311" y="434454"/>
          <a:ext cx="8928000" cy="5986253"/>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3438849">
                <a:tc>
                  <a:txBody>
                    <a:bodyPr/>
                    <a:lstStyle/>
                    <a:p>
                      <a:pPr>
                        <a:lnSpc>
                          <a:spcPct val="100000"/>
                        </a:lnSpc>
                      </a:pPr>
                      <a:r>
                        <a:rPr kumimoji="1" lang="ja-JP" altLang="en-US" sz="1600" baseline="0" dirty="0">
                          <a:latin typeface="+mn-ea"/>
                          <a:ea typeface="+mn-ea"/>
                        </a:rPr>
                        <a:t>本年度の     </a:t>
                      </a:r>
                      <a:endParaRPr kumimoji="1" lang="en-US" altLang="ja-JP" sz="1600" baseline="0" dirty="0">
                        <a:latin typeface="+mn-ea"/>
                        <a:ea typeface="+mn-ea"/>
                      </a:endParaRPr>
                    </a:p>
                    <a:p>
                      <a:pPr>
                        <a:lnSpc>
                          <a:spcPct val="100000"/>
                        </a:lnSpc>
                      </a:pPr>
                      <a:r>
                        <a:rPr kumimoji="1" lang="ja-JP" altLang="en-US" sz="1600" baseline="0" dirty="0">
                          <a:latin typeface="+mn-ea"/>
                          <a:ea typeface="+mn-ea"/>
                        </a:rPr>
                        <a:t>取組</a:t>
                      </a: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地域における栄養相談への支援、栄養管理の質の向上</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■大阪府栄養士会での子ども料理教室の開催（</a:t>
                      </a:r>
                      <a:r>
                        <a:rPr kumimoji="1" lang="en-US" altLang="ja-JP" sz="1100" b="1" baseline="0" dirty="0">
                          <a:solidFill>
                            <a:schemeClr val="tx1"/>
                          </a:solidFill>
                          <a:latin typeface="+mn-ea"/>
                          <a:ea typeface="+mn-ea"/>
                        </a:rPr>
                        <a:t>1</a:t>
                      </a:r>
                      <a:r>
                        <a:rPr kumimoji="1" lang="ja-JP" altLang="en-US" sz="1100" b="1" baseline="0" dirty="0">
                          <a:solidFill>
                            <a:schemeClr val="tx1"/>
                          </a:solidFill>
                          <a:latin typeface="+mn-ea"/>
                          <a:ea typeface="+mn-ea"/>
                        </a:rPr>
                        <a:t>回）</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■大阪府栄養士会による無料栄養相談の実施（登録栄養士数</a:t>
                      </a:r>
                      <a:r>
                        <a:rPr kumimoji="1" lang="en-US" altLang="ja-JP" sz="1100" b="1" baseline="0" dirty="0">
                          <a:solidFill>
                            <a:schemeClr val="tx1"/>
                          </a:solidFill>
                          <a:latin typeface="+mn-ea"/>
                          <a:ea typeface="+mn-ea"/>
                        </a:rPr>
                        <a:t>226</a:t>
                      </a:r>
                      <a:r>
                        <a:rPr kumimoji="1" lang="ja-JP" altLang="en-US" sz="1100" b="1" baseline="0" dirty="0">
                          <a:solidFill>
                            <a:schemeClr val="tx1"/>
                          </a:solidFill>
                          <a:latin typeface="+mn-ea"/>
                          <a:ea typeface="+mn-ea"/>
                        </a:rPr>
                        <a:t>名、日本栄養士会認定栄養ケア・ステーション</a:t>
                      </a:r>
                      <a:r>
                        <a:rPr kumimoji="1" lang="en-US" altLang="ja-JP" sz="1100" b="1" baseline="0" dirty="0">
                          <a:solidFill>
                            <a:schemeClr val="tx1"/>
                          </a:solidFill>
                          <a:latin typeface="+mn-ea"/>
                          <a:ea typeface="+mn-ea"/>
                        </a:rPr>
                        <a:t>21</a:t>
                      </a:r>
                      <a:r>
                        <a:rPr kumimoji="1" lang="ja-JP" altLang="en-US" sz="1100" b="1" baseline="0" dirty="0">
                          <a:solidFill>
                            <a:schemeClr val="tx1"/>
                          </a:solidFill>
                          <a:latin typeface="+mn-ea"/>
                          <a:ea typeface="+mn-ea"/>
                        </a:rPr>
                        <a:t>団体、大阪府栄養士会登録栄養ケアチーム</a:t>
                      </a:r>
                      <a:r>
                        <a:rPr kumimoji="1" lang="en-US" altLang="ja-JP" sz="1100" b="1" baseline="0" dirty="0">
                          <a:solidFill>
                            <a:schemeClr val="tx1"/>
                          </a:solidFill>
                          <a:latin typeface="+mn-ea"/>
                          <a:ea typeface="+mn-ea"/>
                        </a:rPr>
                        <a:t>15</a:t>
                      </a:r>
                      <a:r>
                        <a:rPr kumimoji="1" lang="ja-JP" altLang="en-US" sz="1100" b="1" baseline="0" dirty="0">
                          <a:solidFill>
                            <a:schemeClr val="tx1"/>
                          </a:solidFill>
                          <a:latin typeface="+mn-ea"/>
                          <a:ea typeface="+mn-ea"/>
                        </a:rPr>
                        <a:t>団体）</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■保健所</a:t>
                      </a:r>
                      <a:r>
                        <a:rPr kumimoji="1" lang="ja-JP" altLang="en-US" sz="1100" b="1" baseline="0">
                          <a:solidFill>
                            <a:schemeClr val="tx1"/>
                          </a:solidFill>
                          <a:latin typeface="+mn-ea"/>
                          <a:ea typeface="+mn-ea"/>
                        </a:rPr>
                        <a:t>における特定</a:t>
                      </a:r>
                      <a:r>
                        <a:rPr kumimoji="1" lang="ja-JP" altLang="en-US" sz="1100" b="1" baseline="0" dirty="0">
                          <a:solidFill>
                            <a:schemeClr val="tx1"/>
                          </a:solidFill>
                          <a:latin typeface="+mn-ea"/>
                          <a:ea typeface="+mn-ea"/>
                        </a:rPr>
                        <a:t>給食施設指導において学校・企業での</a:t>
                      </a:r>
                      <a:r>
                        <a:rPr kumimoji="1" lang="en-US" altLang="ja-JP" sz="1100" b="1" baseline="0" dirty="0">
                          <a:solidFill>
                            <a:schemeClr val="tx1"/>
                          </a:solidFill>
                          <a:latin typeface="+mn-ea"/>
                          <a:ea typeface="+mn-ea"/>
                        </a:rPr>
                        <a:t>V.O.S.</a:t>
                      </a:r>
                      <a:r>
                        <a:rPr kumimoji="1" lang="ja-JP" altLang="en-US" sz="1100" b="1" baseline="0" dirty="0">
                          <a:solidFill>
                            <a:schemeClr val="tx1"/>
                          </a:solidFill>
                          <a:latin typeface="+mn-ea"/>
                          <a:ea typeface="+mn-ea"/>
                        </a:rPr>
                        <a:t>メニュー等の提供推進</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aseline="0" dirty="0">
                          <a:solidFill>
                            <a:schemeClr val="tx1"/>
                          </a:solidFill>
                          <a:latin typeface="+mn-ea"/>
                          <a:ea typeface="+mn-ea"/>
                        </a:rPr>
                        <a:t>《</a:t>
                      </a:r>
                      <a:r>
                        <a:rPr kumimoji="1" lang="ja-JP" altLang="en-US" sz="1200" i="0" u="sng" baseline="0" dirty="0">
                          <a:solidFill>
                            <a:schemeClr val="tx1"/>
                          </a:solidFill>
                          <a:latin typeface="+mn-ea"/>
                          <a:ea typeface="+mn-ea"/>
                        </a:rPr>
                        <a:t>大学や企業等との連携による食生活の改善</a:t>
                      </a:r>
                      <a:r>
                        <a:rPr kumimoji="1" lang="en-US" altLang="ja-JP" sz="1200" baseline="0" dirty="0">
                          <a:solidFill>
                            <a:schemeClr val="tx1"/>
                          </a:solidFill>
                          <a:latin typeface="+mn-ea"/>
                          <a:ea typeface="+mn-ea"/>
                        </a:rPr>
                        <a:t>》</a:t>
                      </a:r>
                      <a:endParaRPr kumimoji="1" lang="en-US" altLang="ja-JP" sz="1200" b="0"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■府内全大学を対象とした情報交換会を実施</a:t>
                      </a:r>
                      <a:r>
                        <a:rPr kumimoji="1" lang="en-US" altLang="ja-JP" sz="1100" b="1" baseline="0" dirty="0">
                          <a:solidFill>
                            <a:schemeClr val="tx1"/>
                          </a:solidFill>
                          <a:latin typeface="+mn-ea"/>
                          <a:ea typeface="+mn-ea"/>
                        </a:rPr>
                        <a:t>:19</a:t>
                      </a:r>
                      <a:r>
                        <a:rPr kumimoji="1" lang="ja-JP" altLang="en-US" sz="1100" b="1" baseline="0" dirty="0">
                          <a:solidFill>
                            <a:schemeClr val="tx1"/>
                          </a:solidFill>
                          <a:latin typeface="+mn-ea"/>
                          <a:ea typeface="+mn-ea"/>
                        </a:rPr>
                        <a:t>大学･</a:t>
                      </a:r>
                      <a:r>
                        <a:rPr kumimoji="1" lang="en-US" altLang="ja-JP" sz="1100" b="1" baseline="0" dirty="0">
                          <a:solidFill>
                            <a:schemeClr val="tx1"/>
                          </a:solidFill>
                          <a:latin typeface="+mn-ea"/>
                          <a:ea typeface="+mn-ea"/>
                        </a:rPr>
                        <a:t>8</a:t>
                      </a:r>
                      <a:r>
                        <a:rPr kumimoji="1" lang="ja-JP" altLang="en-US" sz="1100" b="1" baseline="0" dirty="0">
                          <a:solidFill>
                            <a:schemeClr val="tx1"/>
                          </a:solidFill>
                          <a:latin typeface="+mn-ea"/>
                          <a:ea typeface="+mn-ea"/>
                        </a:rPr>
                        <a:t>保健所</a:t>
                      </a:r>
                      <a:r>
                        <a:rPr kumimoji="1" lang="en-US" altLang="ja-JP" sz="1100" b="1" baseline="0" dirty="0">
                          <a:solidFill>
                            <a:schemeClr val="tx1"/>
                          </a:solidFill>
                          <a:latin typeface="+mn-ea"/>
                          <a:ea typeface="+mn-ea"/>
                        </a:rPr>
                        <a:t>(44</a:t>
                      </a:r>
                      <a:r>
                        <a:rPr kumimoji="1" lang="ja-JP" altLang="en-US" sz="1100" b="1" baseline="0" dirty="0">
                          <a:solidFill>
                            <a:schemeClr val="tx1"/>
                          </a:solidFill>
                          <a:latin typeface="+mn-ea"/>
                          <a:ea typeface="+mn-ea"/>
                        </a:rPr>
                        <a:t>名</a:t>
                      </a:r>
                      <a:r>
                        <a:rPr kumimoji="1" lang="en-US" altLang="ja-JP" sz="1100" b="1" baseline="0" dirty="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■コロナ禍における「おうちごはん」の充実を図るため、食材宅配や持ち帰り宅配の分野で</a:t>
                      </a:r>
                      <a:r>
                        <a:rPr kumimoji="1" lang="en-US" altLang="ja-JP" sz="1100" b="1" baseline="0" dirty="0">
                          <a:solidFill>
                            <a:schemeClr val="tx1"/>
                          </a:solidFill>
                          <a:latin typeface="+mn-ea"/>
                          <a:ea typeface="+mn-ea"/>
                        </a:rPr>
                        <a:t>V.O.S.</a:t>
                      </a:r>
                      <a:r>
                        <a:rPr kumimoji="1" lang="ja-JP" altLang="en-US" sz="1100" b="1" baseline="0" dirty="0">
                          <a:solidFill>
                            <a:schemeClr val="tx1"/>
                          </a:solidFill>
                          <a:latin typeface="+mn-ea"/>
                          <a:ea typeface="+mn-ea"/>
                        </a:rPr>
                        <a:t>メニュー等を普及啓発</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■大阪ヘルシー外食推進協議会との連携事業として、「うちのお店も健康づくり応援団の店」を対象としたヘルシー外食コンテストを開催</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「食育」など食生活の改善に向けた普及啓発</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■大阪府食育推進ネットワーク会議参画団体から、食に関する情報を</a:t>
                      </a:r>
                      <a:r>
                        <a:rPr kumimoji="1" lang="en-US" altLang="ja-JP" sz="1100" b="1" baseline="0" dirty="0">
                          <a:solidFill>
                            <a:schemeClr val="tx1"/>
                          </a:solidFill>
                          <a:latin typeface="+mn-ea"/>
                          <a:ea typeface="+mn-ea"/>
                        </a:rPr>
                        <a:t>Facebook</a:t>
                      </a:r>
                      <a:r>
                        <a:rPr kumimoji="1" lang="ja-JP" altLang="en-US" sz="1100" b="1" baseline="0" dirty="0">
                          <a:solidFill>
                            <a:schemeClr val="tx1"/>
                          </a:solidFill>
                          <a:latin typeface="+mn-ea"/>
                          <a:ea typeface="+mn-ea"/>
                        </a:rPr>
                        <a:t>等で発信</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■保育所等における食事提供の参考資料として、「食事プロセスＰＤＣＡ</a:t>
                      </a:r>
                      <a:r>
                        <a:rPr kumimoji="1" lang="en-US" altLang="ja-JP" sz="1100" b="1" baseline="0" dirty="0">
                          <a:solidFill>
                            <a:schemeClr val="tx1"/>
                          </a:solidFill>
                          <a:latin typeface="+mn-ea"/>
                          <a:ea typeface="+mn-ea"/>
                        </a:rPr>
                        <a:t>2020</a:t>
                      </a:r>
                      <a:r>
                        <a:rPr kumimoji="1" lang="ja-JP" altLang="en-US" sz="1100" b="1" baseline="0" dirty="0">
                          <a:solidFill>
                            <a:schemeClr val="tx1"/>
                          </a:solidFill>
                          <a:latin typeface="+mn-ea"/>
                          <a:ea typeface="+mn-ea"/>
                        </a:rPr>
                        <a:t>年版」の普及・啓発</a:t>
                      </a:r>
                    </a:p>
                    <a:p>
                      <a:pPr marL="174625" indent="-174625">
                        <a:lnSpc>
                          <a:spcPct val="100000"/>
                        </a:lnSpc>
                      </a:pPr>
                      <a:r>
                        <a:rPr kumimoji="1" lang="ja-JP" altLang="en-US" sz="1100" b="1" baseline="0" dirty="0">
                          <a:solidFill>
                            <a:schemeClr val="tx1"/>
                          </a:solidFill>
                          <a:latin typeface="+mn-ea"/>
                          <a:ea typeface="+mn-ea"/>
                        </a:rPr>
                        <a:t>■食育をテーマとした児童福祉施設研修会（食事提供関係：栄養士・調理員等対象）を実施</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■学校給食に関する管理職研修会のオンデマンド配信</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■「うちのお店も健康づくり応援団の店」協力店に対して、掲示物等の情報発信ツールを提供</a:t>
                      </a:r>
                    </a:p>
                    <a:p>
                      <a:pPr marL="174625" indent="-174625">
                        <a:lnSpc>
                          <a:spcPct val="100000"/>
                        </a:lnSpc>
                      </a:pPr>
                      <a:r>
                        <a:rPr kumimoji="1" lang="ja-JP" altLang="en-US" sz="1100" b="1" baseline="0" dirty="0">
                          <a:solidFill>
                            <a:schemeClr val="tx1"/>
                          </a:solidFill>
                          <a:latin typeface="+mn-ea"/>
                          <a:ea typeface="+mn-ea"/>
                        </a:rPr>
                        <a:t>■大阪いずみ市民生協機関紙において、</a:t>
                      </a:r>
                      <a:r>
                        <a:rPr kumimoji="1" lang="en-US" altLang="ja-JP" sz="1100" b="1" baseline="0" dirty="0">
                          <a:solidFill>
                            <a:schemeClr val="tx1"/>
                          </a:solidFill>
                          <a:latin typeface="+mn-ea"/>
                          <a:ea typeface="+mn-ea"/>
                        </a:rPr>
                        <a:t>V.O.S.</a:t>
                      </a:r>
                      <a:r>
                        <a:rPr kumimoji="1" lang="ja-JP" altLang="en-US" sz="1100" b="1" baseline="0" dirty="0">
                          <a:solidFill>
                            <a:schemeClr val="tx1"/>
                          </a:solidFill>
                          <a:latin typeface="+mn-ea"/>
                          <a:ea typeface="+mn-ea"/>
                        </a:rPr>
                        <a:t>の基準に合ったレシピを掲載</a:t>
                      </a: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9503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今後の</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課題等</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a:t>
                      </a:r>
                      <a:r>
                        <a:rPr kumimoji="1" lang="en-US" altLang="ja-JP" sz="1100" b="1" baseline="0" dirty="0">
                          <a:solidFill>
                            <a:schemeClr val="tx1"/>
                          </a:solidFill>
                          <a:latin typeface="+mn-ea"/>
                          <a:ea typeface="+mn-ea"/>
                        </a:rPr>
                        <a:t>V.O.S.</a:t>
                      </a:r>
                      <a:r>
                        <a:rPr kumimoji="1" lang="ja-JP" altLang="en-US" sz="1100" b="1" baseline="0" dirty="0">
                          <a:solidFill>
                            <a:schemeClr val="tx1"/>
                          </a:solidFill>
                          <a:latin typeface="+mn-ea"/>
                          <a:ea typeface="+mn-ea"/>
                        </a:rPr>
                        <a:t>ロゴマーク使用承認数の増加、「</a:t>
                      </a:r>
                      <a:r>
                        <a:rPr kumimoji="1" lang="en-US" altLang="ja-JP" sz="1100" b="1" baseline="0" dirty="0">
                          <a:solidFill>
                            <a:schemeClr val="tx1"/>
                          </a:solidFill>
                          <a:latin typeface="+mn-ea"/>
                          <a:ea typeface="+mn-ea"/>
                        </a:rPr>
                        <a:t>V.O.S.</a:t>
                      </a:r>
                      <a:r>
                        <a:rPr kumimoji="1" lang="ja-JP" altLang="en-US" sz="1100" b="1" baseline="0" dirty="0">
                          <a:solidFill>
                            <a:schemeClr val="tx1"/>
                          </a:solidFill>
                          <a:latin typeface="+mn-ea"/>
                          <a:ea typeface="+mn-ea"/>
                        </a:rPr>
                        <a:t>」及び「うちのお店も健康づくり応援団の店」の認知度向上</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■若い世代等に向けた食生活の改善に関する重要性の</a:t>
                      </a:r>
                      <a:r>
                        <a:rPr kumimoji="1" lang="en-US" altLang="ja-JP" sz="1100" b="1" baseline="0" dirty="0">
                          <a:solidFill>
                            <a:schemeClr val="tx1"/>
                          </a:solidFill>
                          <a:latin typeface="+mn-ea"/>
                          <a:ea typeface="+mn-ea"/>
                        </a:rPr>
                        <a:t>PR</a:t>
                      </a:r>
                      <a:r>
                        <a:rPr kumimoji="1" lang="ja-JP" altLang="en-US" sz="1100" b="1" baseline="0" dirty="0">
                          <a:solidFill>
                            <a:schemeClr val="tx1"/>
                          </a:solidFill>
                          <a:latin typeface="+mn-ea"/>
                          <a:ea typeface="+mn-ea"/>
                        </a:rPr>
                        <a:t>拡大</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■飲食店主等の健康・栄養への関心向上　■コロナ禍での効果的・効率的な食環境整備</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次年度の主な取組</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■大阪府栄養士会と連携し、栄養ケアを担う人材の資質向上、推進体制の構築</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■全大学に学生の栄養・食生活に関する情報等の健康情報を発信（「健康キャンパス・プロジェクト」）</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■大阪ヘルシー外食推進協議会、連携協定企業等と連携した啓発事業の展開</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■大阪府食育推進ネットワーク会議を中心とした事業実施、参画団体の連携・協働した取組みの推進</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■府ホームページのほか、保健所、関係団体からの情報発信</a:t>
                      </a: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648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最終予算</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a:solidFill>
                            <a:schemeClr val="bg1"/>
                          </a:solidFill>
                          <a:latin typeface="+mn-ea"/>
                          <a:ea typeface="+mn-ea"/>
                        </a:rPr>
                        <a:t>（主要事業）</a:t>
                      </a:r>
                      <a:endParaRPr kumimoji="1" lang="en-US" altLang="ja-JP" sz="1600" b="1" baseline="0" dirty="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a:solidFill>
                            <a:schemeClr val="tx1"/>
                          </a:solidFill>
                          <a:latin typeface="+mn-ea"/>
                          <a:ea typeface="+mn-ea"/>
                        </a:rPr>
                        <a:t>健康・栄養対策費（</a:t>
                      </a:r>
                      <a:r>
                        <a:rPr kumimoji="1" lang="en-US" altLang="ja-JP" sz="1100" baseline="0" dirty="0">
                          <a:solidFill>
                            <a:schemeClr val="tx1"/>
                          </a:solidFill>
                          <a:latin typeface="+mn-ea"/>
                          <a:ea typeface="+mn-ea"/>
                        </a:rPr>
                        <a:t>12,498</a:t>
                      </a:r>
                      <a:r>
                        <a:rPr kumimoji="1" lang="ja-JP" altLang="en-US" sz="1100" baseline="0" dirty="0">
                          <a:solidFill>
                            <a:schemeClr val="tx1"/>
                          </a:solidFill>
                          <a:latin typeface="+mn-ea"/>
                          <a:ea typeface="+mn-ea"/>
                        </a:rPr>
                        <a:t>千円）、健康キャンパス・プロジェクト事業（</a:t>
                      </a:r>
                      <a:r>
                        <a:rPr kumimoji="1" lang="en-US" altLang="ja-JP" sz="1100" baseline="0" dirty="0">
                          <a:solidFill>
                            <a:schemeClr val="tx1"/>
                          </a:solidFill>
                          <a:latin typeface="+mn-ea"/>
                          <a:ea typeface="+mn-ea"/>
                        </a:rPr>
                        <a:t>2,463</a:t>
                      </a:r>
                      <a:r>
                        <a:rPr kumimoji="1" lang="ja-JP" altLang="en-US" sz="1100" baseline="0" dirty="0">
                          <a:solidFill>
                            <a:schemeClr val="tx1"/>
                          </a:solidFill>
                          <a:latin typeface="+mn-ea"/>
                          <a:ea typeface="+mn-ea"/>
                        </a:rPr>
                        <a:t>千円）</a:t>
                      </a:r>
                      <a:endParaRPr kumimoji="1" lang="en-US" altLang="ja-JP" sz="1100" baseline="0" dirty="0">
                        <a:solidFill>
                          <a:schemeClr val="tx1"/>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8" name="グループ化 17"/>
          <p:cNvGrpSpPr/>
          <p:nvPr/>
        </p:nvGrpSpPr>
        <p:grpSpPr>
          <a:xfrm>
            <a:off x="586435" y="2487173"/>
            <a:ext cx="792000" cy="720000"/>
            <a:chOff x="-2122749" y="3293333"/>
            <a:chExt cx="792000" cy="720000"/>
          </a:xfrm>
        </p:grpSpPr>
        <p:sp>
          <p:nvSpPr>
            <p:cNvPr id="19" name="角丸四角形 18"/>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a:ln w="0"/>
                  <a:solidFill>
                    <a:srgbClr val="193F61"/>
                  </a:solidFill>
                  <a:latin typeface="+mn-ea"/>
                </a:rPr>
                <a:t>本年度評価</a:t>
              </a:r>
              <a:endParaRPr kumimoji="1" lang="en-US" altLang="ja-JP" sz="1100" b="1" spc="-100" dirty="0">
                <a:ln w="0"/>
                <a:solidFill>
                  <a:srgbClr val="193F61"/>
                </a:solidFill>
                <a:latin typeface="+mn-ea"/>
              </a:endParaRPr>
            </a:p>
            <a:p>
              <a:pPr algn="ctr"/>
              <a:endParaRPr kumimoji="1" lang="en-US" altLang="ja-JP" sz="500" b="1" spc="-100" dirty="0">
                <a:ln w="0"/>
                <a:solidFill>
                  <a:srgbClr val="193F61"/>
                </a:solidFill>
                <a:latin typeface="+mn-ea"/>
              </a:endParaRPr>
            </a:p>
            <a:p>
              <a:pPr algn="ctr">
                <a:lnSpc>
                  <a:spcPts val="1600"/>
                </a:lnSpc>
              </a:pPr>
              <a:r>
                <a:rPr kumimoji="1" lang="ja-JP" altLang="en-US" sz="1400" b="1" spc="-100" dirty="0">
                  <a:ln w="0"/>
                  <a:solidFill>
                    <a:srgbClr val="193F61"/>
                  </a:solidFill>
                  <a:latin typeface="+mn-ea"/>
                </a:rPr>
                <a:t>概ね</a:t>
              </a:r>
              <a:endParaRPr kumimoji="1" lang="en-US" altLang="ja-JP" sz="1400" b="1" spc="-100" dirty="0">
                <a:ln w="0"/>
                <a:solidFill>
                  <a:srgbClr val="193F61"/>
                </a:solidFill>
                <a:latin typeface="+mn-ea"/>
              </a:endParaRPr>
            </a:p>
            <a:p>
              <a:pPr algn="ctr">
                <a:lnSpc>
                  <a:spcPts val="1600"/>
                </a:lnSpc>
              </a:pPr>
              <a:r>
                <a:rPr kumimoji="1" lang="ja-JP" altLang="en-US" sz="1400" b="1" spc="-250" dirty="0">
                  <a:ln w="0"/>
                  <a:solidFill>
                    <a:srgbClr val="193F61"/>
                  </a:solidFill>
                  <a:latin typeface="+mn-ea"/>
                </a:rPr>
                <a:t>予定</a:t>
              </a:r>
              <a:r>
                <a:rPr kumimoji="1" lang="ja-JP" altLang="en-US" sz="1400" b="1" spc="-350" dirty="0">
                  <a:ln w="0"/>
                  <a:solidFill>
                    <a:srgbClr val="193F61"/>
                  </a:solidFill>
                  <a:latin typeface="+mn-ea"/>
                </a:rPr>
                <a:t>どおり</a:t>
              </a:r>
            </a:p>
          </p:txBody>
        </p:sp>
        <p:cxnSp>
          <p:nvCxnSpPr>
            <p:cNvPr id="20" name="直線コネクタ 19"/>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16</a:t>
            </a:fld>
            <a:endParaRPr kumimoji="1" lang="ja-JP" altLang="en-US"/>
          </a:p>
        </p:txBody>
      </p:sp>
    </p:spTree>
    <p:extLst>
      <p:ext uri="{BB962C8B-B14F-4D97-AF65-F5344CB8AC3E}">
        <p14:creationId xmlns:p14="http://schemas.microsoft.com/office/powerpoint/2010/main" val="11229362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tx1"/>
                </a:solidFill>
                <a:latin typeface="Meiryo UI" panose="020B0604030504040204" pitchFamily="50" charset="-128"/>
                <a:ea typeface="Meiryo UI" panose="020B0604030504040204" pitchFamily="50" charset="-128"/>
              </a:rPr>
              <a:t>　　１　生活習慣病の予防（生活習慣の改善）</a:t>
            </a: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（３）身体活動・運動</a:t>
            </a:r>
            <a:r>
              <a:rPr kumimoji="1" lang="ja-JP" altLang="en-US" sz="2000" b="1" dirty="0">
                <a:solidFill>
                  <a:schemeClr val="bg1"/>
                </a:solidFill>
              </a:rPr>
              <a:t>　</a:t>
            </a:r>
            <a:r>
              <a:rPr kumimoji="1" lang="ja-JP" altLang="en-US" sz="1600" b="1" dirty="0">
                <a:solidFill>
                  <a:schemeClr val="bg1"/>
                </a:solidFill>
              </a:rPr>
              <a:t>計画 </a:t>
            </a:r>
            <a:r>
              <a:rPr kumimoji="1" lang="en-US" altLang="ja-JP" sz="1600" b="1" dirty="0">
                <a:solidFill>
                  <a:schemeClr val="bg1"/>
                </a:solidFill>
              </a:rPr>
              <a:t>P.51-52</a:t>
            </a:r>
          </a:p>
        </p:txBody>
      </p:sp>
      <p:sp>
        <p:nvSpPr>
          <p:cNvPr id="17" name="正方形/長方形 16"/>
          <p:cNvSpPr/>
          <p:nvPr/>
        </p:nvSpPr>
        <p:spPr>
          <a:xfrm>
            <a:off x="363222" y="2291595"/>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602690"/>
            <a:ext cx="8856000" cy="504000"/>
          </a:xfrm>
          <a:prstGeom prst="rect">
            <a:avLst/>
          </a:prstGeom>
        </p:spPr>
        <p:txBody>
          <a:bodyPr wrap="square" lIns="36000" tIns="72000" rIns="36000" bIns="36000">
            <a:noAutofit/>
          </a:bodyPr>
          <a:lstStyle/>
          <a:p>
            <a:r>
              <a:rPr lang="ja-JP" altLang="en-US" sz="1200" b="1" dirty="0">
                <a:latin typeface="+mn-ea"/>
              </a:rPr>
              <a:t>▽生活習慣病の予防、健康の保持・向上を図るため、日常生活における「身体活動・運動」量を増やし、習慣的に取り組みます。</a:t>
            </a:r>
          </a:p>
        </p:txBody>
      </p:sp>
      <p:sp>
        <p:nvSpPr>
          <p:cNvPr id="24" name="正方形/長方形 23"/>
          <p:cNvSpPr/>
          <p:nvPr/>
        </p:nvSpPr>
        <p:spPr>
          <a:xfrm>
            <a:off x="363222" y="3127054"/>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行政等が取り組む数値目標</a:t>
            </a:r>
            <a:r>
              <a:rPr lang="en-US" altLang="ja-JP" sz="1600" b="1" dirty="0">
                <a:latin typeface="+mn-ea"/>
              </a:rPr>
              <a:t>】</a:t>
            </a:r>
            <a:endParaRPr lang="ja-JP" altLang="en-US" sz="1600" b="1" dirty="0">
              <a:latin typeface="+mn-ea"/>
            </a:endParaRPr>
          </a:p>
        </p:txBody>
      </p:sp>
      <p:graphicFrame>
        <p:nvGraphicFramePr>
          <p:cNvPr id="25" name="表 24"/>
          <p:cNvGraphicFramePr>
            <a:graphicFrameLocks noGrp="1"/>
          </p:cNvGraphicFramePr>
          <p:nvPr/>
        </p:nvGraphicFramePr>
        <p:xfrm>
          <a:off x="532234" y="3489217"/>
          <a:ext cx="8820000" cy="1046018"/>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168000">
                  <a:extLst>
                    <a:ext uri="{9D8B030D-6E8A-4147-A177-3AD203B41FA5}">
                      <a16:colId xmlns:a16="http://schemas.microsoft.com/office/drawing/2014/main" val="20001"/>
                    </a:ext>
                  </a:extLst>
                </a:gridCol>
                <a:gridCol w="1764000">
                  <a:extLst>
                    <a:ext uri="{9D8B030D-6E8A-4147-A177-3AD203B41FA5}">
                      <a16:colId xmlns:a16="http://schemas.microsoft.com/office/drawing/2014/main" val="2249044847"/>
                    </a:ext>
                  </a:extLst>
                </a:gridCol>
                <a:gridCol w="1764000">
                  <a:extLst>
                    <a:ext uri="{9D8B030D-6E8A-4147-A177-3AD203B41FA5}">
                      <a16:colId xmlns:a16="http://schemas.microsoft.com/office/drawing/2014/main" val="20002"/>
                    </a:ext>
                  </a:extLst>
                </a:gridCol>
                <a:gridCol w="1764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r>
                        <a:rPr lang="ja-JP" sz="1200" dirty="0">
                          <a:effectLst/>
                          <a:latin typeface="+mn-ea"/>
                          <a:ea typeface="+mn-ea"/>
                        </a:rPr>
                        <a:t>　</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a:effectLst/>
                          <a:latin typeface="+mn-ea"/>
                          <a:ea typeface="+mn-ea"/>
                        </a:rPr>
                        <a:t>2023</a:t>
                      </a:r>
                      <a:r>
                        <a:rPr lang="ja-JP" sz="1200" dirty="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rPr>
                        <a:t>5</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rPr>
                        <a:t>運動習慣のある者（＊）の割合（☆）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60.8%</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H28</a:t>
                      </a:r>
                      <a:r>
                        <a:rPr lang="ja-JP" altLang="en-US" sz="12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58.3%</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R3</a:t>
                      </a:r>
                      <a:r>
                        <a:rPr lang="ja-JP" altLang="en-US" sz="1200" b="1" dirty="0">
                          <a:solidFill>
                            <a:schemeClr val="tx1"/>
                          </a:solidFill>
                          <a:effectLst/>
                          <a:latin typeface="+mn-ea"/>
                          <a:ea typeface="+mn-ea"/>
                        </a:rPr>
                        <a:t>）</a:t>
                      </a:r>
                      <a:endParaRPr lang="en-US" altLang="ja-JP" sz="1200" b="1" dirty="0">
                        <a:solidFill>
                          <a:schemeClr val="tx1"/>
                        </a:solidFill>
                        <a:effectLst/>
                        <a:latin typeface="+mn-ea"/>
                        <a:ea typeface="+mn-ea"/>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67%</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6</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cs typeface="HG丸ｺﾞｼｯｸM-PRO"/>
                        </a:rPr>
                        <a:t>日常生活における歩数（男性</a:t>
                      </a:r>
                      <a:r>
                        <a:rPr lang="en-US" altLang="ja-JP" sz="1200" b="1" dirty="0">
                          <a:solidFill>
                            <a:schemeClr val="tx1"/>
                          </a:solidFill>
                          <a:effectLst/>
                          <a:latin typeface="+mn-ea"/>
                          <a:ea typeface="+mn-ea"/>
                          <a:cs typeface="HG丸ｺﾞｼｯｸM-PRO"/>
                        </a:rPr>
                        <a:t>/</a:t>
                      </a:r>
                      <a:r>
                        <a:rPr lang="ja-JP" altLang="en-US" sz="1200" b="1" dirty="0">
                          <a:solidFill>
                            <a:schemeClr val="tx1"/>
                          </a:solidFill>
                          <a:effectLst/>
                          <a:latin typeface="+mn-ea"/>
                          <a:ea typeface="+mn-ea"/>
                          <a:cs typeface="HG丸ｺﾞｼｯｸM-PRO"/>
                        </a:rPr>
                        <a:t>女性）</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7,524</a:t>
                      </a:r>
                      <a:r>
                        <a:rPr lang="ja-JP" altLang="en-US" sz="1200" b="1" dirty="0">
                          <a:solidFill>
                            <a:schemeClr val="tx1"/>
                          </a:solidFill>
                          <a:effectLst/>
                          <a:latin typeface="+mn-ea"/>
                          <a:ea typeface="+mn-ea"/>
                          <a:cs typeface="HG丸ｺﾞｼｯｸM-PRO"/>
                        </a:rPr>
                        <a:t>歩</a:t>
                      </a:r>
                      <a:r>
                        <a:rPr lang="en-US" altLang="ja-JP" sz="1200" b="1" dirty="0">
                          <a:solidFill>
                            <a:schemeClr val="tx1"/>
                          </a:solidFill>
                          <a:effectLst/>
                          <a:latin typeface="+mn-ea"/>
                          <a:ea typeface="+mn-ea"/>
                          <a:cs typeface="HG丸ｺﾞｼｯｸM-PRO"/>
                        </a:rPr>
                        <a:t>/6,579</a:t>
                      </a:r>
                      <a:r>
                        <a:rPr lang="ja-JP" altLang="en-US" sz="1200" b="1" dirty="0">
                          <a:solidFill>
                            <a:schemeClr val="tx1"/>
                          </a:solidFill>
                          <a:effectLst/>
                          <a:latin typeface="+mn-ea"/>
                          <a:ea typeface="+mn-ea"/>
                          <a:cs typeface="HG丸ｺﾞｼｯｸM-PRO"/>
                        </a:rPr>
                        <a:t>歩（</a:t>
                      </a:r>
                      <a:r>
                        <a:rPr lang="en-US" altLang="ja-JP" sz="1200" b="1" dirty="0">
                          <a:solidFill>
                            <a:schemeClr val="tx1"/>
                          </a:solidFill>
                          <a:effectLst/>
                          <a:latin typeface="+mn-ea"/>
                          <a:ea typeface="+mn-ea"/>
                          <a:cs typeface="HG丸ｺﾞｼｯｸM-PRO"/>
                        </a:rPr>
                        <a:t>H26</a:t>
                      </a:r>
                      <a:r>
                        <a:rPr lang="ja-JP" altLang="en-US" sz="1200" b="1" dirty="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7,790</a:t>
                      </a:r>
                      <a:r>
                        <a:rPr lang="ja-JP" altLang="en-US" sz="1200" b="1" dirty="0">
                          <a:solidFill>
                            <a:schemeClr val="tx1"/>
                          </a:solidFill>
                          <a:effectLst/>
                          <a:latin typeface="+mn-ea"/>
                          <a:ea typeface="+mn-ea"/>
                          <a:cs typeface="HG丸ｺﾞｼｯｸM-PRO"/>
                        </a:rPr>
                        <a:t>歩</a:t>
                      </a:r>
                      <a:r>
                        <a:rPr lang="en-US" altLang="ja-JP" sz="1200" b="1" dirty="0">
                          <a:solidFill>
                            <a:schemeClr val="tx1"/>
                          </a:solidFill>
                          <a:effectLst/>
                          <a:latin typeface="+mn-ea"/>
                          <a:ea typeface="+mn-ea"/>
                          <a:cs typeface="HG丸ｺﾞｼｯｸM-PRO"/>
                        </a:rPr>
                        <a:t>/6,391</a:t>
                      </a:r>
                      <a:r>
                        <a:rPr lang="ja-JP" altLang="en-US" sz="1200" b="1" dirty="0">
                          <a:solidFill>
                            <a:schemeClr val="tx1"/>
                          </a:solidFill>
                          <a:effectLst/>
                          <a:latin typeface="+mn-ea"/>
                          <a:ea typeface="+mn-ea"/>
                          <a:cs typeface="HG丸ｺﾞｼｯｸM-PRO"/>
                        </a:rPr>
                        <a:t>歩（</a:t>
                      </a:r>
                      <a:r>
                        <a:rPr lang="en-US" altLang="ja-JP" sz="1200" b="1" dirty="0">
                          <a:solidFill>
                            <a:schemeClr val="tx1"/>
                          </a:solidFill>
                          <a:effectLst/>
                          <a:latin typeface="+mn-ea"/>
                          <a:ea typeface="+mn-ea"/>
                          <a:cs typeface="HG丸ｺﾞｼｯｸM-PRO"/>
                        </a:rPr>
                        <a:t>H29-R1</a:t>
                      </a:r>
                      <a:r>
                        <a:rPr lang="ja-JP" altLang="en-US" sz="1200" b="1" dirty="0">
                          <a:solidFill>
                            <a:schemeClr val="tx1"/>
                          </a:solidFill>
                          <a:effectLst/>
                          <a:latin typeface="+mn-ea"/>
                          <a:ea typeface="+mn-ea"/>
                          <a:cs typeface="HG丸ｺﾞｼｯｸM-PRO"/>
                        </a:rPr>
                        <a:t>平均）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9,000</a:t>
                      </a:r>
                      <a:r>
                        <a:rPr lang="ja-JP" altLang="en-US" sz="1200" b="1" dirty="0">
                          <a:solidFill>
                            <a:schemeClr val="tx1"/>
                          </a:solidFill>
                          <a:effectLst/>
                          <a:latin typeface="+mn-ea"/>
                          <a:ea typeface="+mn-ea"/>
                          <a:cs typeface="HG丸ｺﾞｼｯｸM-PRO"/>
                        </a:rPr>
                        <a:t>歩</a:t>
                      </a:r>
                      <a:r>
                        <a:rPr lang="en-US" altLang="ja-JP" sz="1200" b="1" dirty="0">
                          <a:solidFill>
                            <a:schemeClr val="tx1"/>
                          </a:solidFill>
                          <a:effectLst/>
                          <a:latin typeface="+mn-ea"/>
                          <a:ea typeface="+mn-ea"/>
                          <a:cs typeface="HG丸ｺﾞｼｯｸM-PRO"/>
                        </a:rPr>
                        <a:t>/8,000</a:t>
                      </a:r>
                      <a:r>
                        <a:rPr lang="ja-JP" altLang="en-US" sz="1200" b="1" dirty="0">
                          <a:solidFill>
                            <a:schemeClr val="tx1"/>
                          </a:solidFill>
                          <a:effectLst/>
                          <a:latin typeface="+mn-ea"/>
                          <a:ea typeface="+mn-ea"/>
                          <a:cs typeface="HG丸ｺﾞｼｯｸM-PRO"/>
                        </a:rPr>
                        <a:t>歩</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7795793"/>
                  </a:ext>
                </a:extLst>
              </a:tr>
            </a:tbl>
          </a:graphicData>
        </a:graphic>
      </p:graphicFrame>
      <p:sp>
        <p:nvSpPr>
          <p:cNvPr id="26" name="正方形/長方形 25"/>
          <p:cNvSpPr/>
          <p:nvPr/>
        </p:nvSpPr>
        <p:spPr>
          <a:xfrm>
            <a:off x="6046918" y="3191494"/>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p>
        </p:txBody>
      </p:sp>
      <p:sp>
        <p:nvSpPr>
          <p:cNvPr id="20" name="正方形/長方形 19"/>
          <p:cNvSpPr/>
          <p:nvPr/>
        </p:nvSpPr>
        <p:spPr>
          <a:xfrm>
            <a:off x="932711" y="4541802"/>
            <a:ext cx="3384000" cy="288000"/>
          </a:xfrm>
          <a:prstGeom prst="rect">
            <a:avLst/>
          </a:prstGeom>
        </p:spPr>
        <p:txBody>
          <a:bodyPr wrap="square" lIns="36000" tIns="72000" rIns="36000" bIns="36000" anchor="ctr">
            <a:noAutofit/>
          </a:bodyPr>
          <a:lstStyle/>
          <a:p>
            <a:r>
              <a:rPr lang="ja-JP" altLang="en-US" sz="1100" dirty="0">
                <a:latin typeface="+mn-ea"/>
              </a:rPr>
              <a:t>＊</a:t>
            </a:r>
            <a:r>
              <a:rPr lang="en-US" altLang="ja-JP" sz="1100" dirty="0">
                <a:latin typeface="+mn-ea"/>
              </a:rPr>
              <a:t>1</a:t>
            </a:r>
            <a:r>
              <a:rPr lang="ja-JP" altLang="en-US" sz="1100" dirty="0">
                <a:latin typeface="+mn-ea"/>
              </a:rPr>
              <a:t>日</a:t>
            </a:r>
            <a:r>
              <a:rPr lang="en-US" altLang="ja-JP" sz="1100" dirty="0">
                <a:latin typeface="+mn-ea"/>
              </a:rPr>
              <a:t>30</a:t>
            </a:r>
            <a:r>
              <a:rPr lang="ja-JP" altLang="en-US" sz="1100" dirty="0">
                <a:latin typeface="+mn-ea"/>
              </a:rPr>
              <a:t>分以上の運動を週</a:t>
            </a:r>
            <a:r>
              <a:rPr lang="en-US" altLang="ja-JP" sz="1100" dirty="0">
                <a:latin typeface="+mn-ea"/>
              </a:rPr>
              <a:t>1</a:t>
            </a:r>
            <a:r>
              <a:rPr lang="ja-JP" altLang="en-US" sz="1100" dirty="0">
                <a:latin typeface="+mn-ea"/>
              </a:rPr>
              <a:t>回以上行っている者</a:t>
            </a:r>
          </a:p>
        </p:txBody>
      </p:sp>
      <p:graphicFrame>
        <p:nvGraphicFramePr>
          <p:cNvPr id="29" name="表 28"/>
          <p:cNvGraphicFramePr>
            <a:graphicFrameLocks noGrp="1"/>
          </p:cNvGraphicFramePr>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a:latin typeface="+mn-ea"/>
                          <a:ea typeface="+mn-ea"/>
                        </a:rPr>
                        <a:t>現状･課題</a:t>
                      </a:r>
                      <a:endParaRPr kumimoji="1" lang="en-US" altLang="ja-JP" sz="1600" baseline="0" dirty="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a:solidFill>
                            <a:schemeClr val="tx1"/>
                          </a:solidFill>
                          <a:latin typeface="+mn-ea"/>
                          <a:ea typeface="+mn-ea"/>
                        </a:rPr>
                        <a:t>◆ 府民の</a:t>
                      </a:r>
                      <a:r>
                        <a:rPr kumimoji="1" lang="en-US" altLang="ja-JP" sz="1200" b="1" baseline="0" dirty="0">
                          <a:solidFill>
                            <a:schemeClr val="tx1"/>
                          </a:solidFill>
                          <a:latin typeface="+mn-ea"/>
                          <a:ea typeface="+mn-ea"/>
                        </a:rPr>
                        <a:t>1</a:t>
                      </a:r>
                      <a:r>
                        <a:rPr kumimoji="1" lang="ja-JP" altLang="en-US" sz="1200" b="1" baseline="0" dirty="0">
                          <a:solidFill>
                            <a:schemeClr val="tx1"/>
                          </a:solidFill>
                          <a:latin typeface="+mn-ea"/>
                          <a:ea typeface="+mn-ea"/>
                        </a:rPr>
                        <a:t>日の歩数の平均値は、男女ともに全国よりも多くなっています。また、週</a:t>
                      </a:r>
                      <a:r>
                        <a:rPr kumimoji="1" lang="en-US" altLang="ja-JP" sz="1200" b="1" baseline="0" dirty="0">
                          <a:solidFill>
                            <a:schemeClr val="tx1"/>
                          </a:solidFill>
                          <a:latin typeface="+mn-ea"/>
                          <a:ea typeface="+mn-ea"/>
                        </a:rPr>
                        <a:t>1</a:t>
                      </a:r>
                      <a:r>
                        <a:rPr kumimoji="1" lang="ja-JP" altLang="en-US" sz="1200" b="1" baseline="0" dirty="0">
                          <a:solidFill>
                            <a:schemeClr val="tx1"/>
                          </a:solidFill>
                          <a:latin typeface="+mn-ea"/>
                          <a:ea typeface="+mn-ea"/>
                        </a:rPr>
                        <a:t>回以上、</a:t>
                      </a:r>
                      <a:r>
                        <a:rPr kumimoji="1" lang="en-US" altLang="ja-JP" sz="1200" b="1" baseline="0" dirty="0">
                          <a:solidFill>
                            <a:schemeClr val="tx1"/>
                          </a:solidFill>
                          <a:latin typeface="+mn-ea"/>
                          <a:ea typeface="+mn-ea"/>
                        </a:rPr>
                        <a:t>1</a:t>
                      </a:r>
                      <a:r>
                        <a:rPr kumimoji="1" lang="ja-JP" altLang="en-US" sz="1200" b="1" baseline="0" dirty="0">
                          <a:solidFill>
                            <a:schemeClr val="tx1"/>
                          </a:solidFill>
                          <a:latin typeface="+mn-ea"/>
                          <a:ea typeface="+mn-ea"/>
                        </a:rPr>
                        <a:t>日</a:t>
                      </a:r>
                      <a:r>
                        <a:rPr kumimoji="1" lang="en-US" altLang="ja-JP" sz="1200" b="1" baseline="0" dirty="0">
                          <a:solidFill>
                            <a:schemeClr val="tx1"/>
                          </a:solidFill>
                          <a:latin typeface="+mn-ea"/>
                          <a:ea typeface="+mn-ea"/>
                        </a:rPr>
                        <a:t>30</a:t>
                      </a:r>
                      <a:r>
                        <a:rPr kumimoji="1" lang="ja-JP" altLang="en-US" sz="1200" b="1" baseline="0" dirty="0">
                          <a:solidFill>
                            <a:schemeClr val="tx1"/>
                          </a:solidFill>
                          <a:latin typeface="+mn-ea"/>
                          <a:ea typeface="+mn-ea"/>
                        </a:rPr>
                        <a:t>分以上身体を動かしている府民は約</a:t>
                      </a:r>
                      <a:r>
                        <a:rPr kumimoji="1" lang="en-US" altLang="ja-JP" sz="1200" b="1" baseline="0" dirty="0">
                          <a:solidFill>
                            <a:schemeClr val="tx1"/>
                          </a:solidFill>
                          <a:latin typeface="+mn-ea"/>
                          <a:ea typeface="+mn-ea"/>
                        </a:rPr>
                        <a:t>6</a:t>
                      </a:r>
                      <a:r>
                        <a:rPr kumimoji="1" lang="ja-JP" altLang="en-US" sz="1200" b="1" baseline="0" dirty="0">
                          <a:solidFill>
                            <a:schemeClr val="tx1"/>
                          </a:solidFill>
                          <a:latin typeface="+mn-ea"/>
                          <a:ea typeface="+mn-ea"/>
                        </a:rPr>
                        <a:t>割に上りますが、年代別でみると、</a:t>
                      </a:r>
                      <a:r>
                        <a:rPr kumimoji="1" lang="en-US" altLang="ja-JP" sz="1200" b="1" baseline="0" dirty="0">
                          <a:solidFill>
                            <a:schemeClr val="tx1"/>
                          </a:solidFill>
                          <a:latin typeface="+mn-ea"/>
                          <a:ea typeface="+mn-ea"/>
                        </a:rPr>
                        <a:t>30</a:t>
                      </a:r>
                      <a:r>
                        <a:rPr kumimoji="1" lang="ja-JP" altLang="en-US" sz="1200" b="1" baseline="0" dirty="0">
                          <a:solidFill>
                            <a:schemeClr val="tx1"/>
                          </a:solidFill>
                          <a:latin typeface="+mn-ea"/>
                          <a:ea typeface="+mn-ea"/>
                        </a:rPr>
                        <a:t>歳代が低い状況にあります。</a:t>
                      </a:r>
                    </a:p>
                    <a:p>
                      <a:pPr marL="174625" indent="-174625">
                        <a:lnSpc>
                          <a:spcPct val="100000"/>
                        </a:lnSpc>
                      </a:pPr>
                      <a:endParaRPr kumimoji="1" lang="ja-JP" altLang="en-US" sz="1200" b="1" baseline="0" dirty="0">
                        <a:solidFill>
                          <a:schemeClr val="tx1"/>
                        </a:solidFill>
                        <a:latin typeface="+mn-ea"/>
                        <a:ea typeface="+mn-ea"/>
                      </a:endParaRPr>
                    </a:p>
                    <a:p>
                      <a:pPr marL="174625" indent="-174625">
                        <a:lnSpc>
                          <a:spcPct val="100000"/>
                        </a:lnSpc>
                      </a:pPr>
                      <a:r>
                        <a:rPr kumimoji="1" lang="ja-JP" altLang="en-US" sz="1200" b="1" baseline="0" dirty="0">
                          <a:solidFill>
                            <a:schemeClr val="tx1"/>
                          </a:solidFill>
                          <a:latin typeface="+mn-ea"/>
                          <a:ea typeface="+mn-ea"/>
                        </a:rPr>
                        <a:t>◆ 生活習慣病や高齢者の介護の予防のためには、若い世代から日常生活の中で、無理なく身体活動・運動に取り組むことが重要です。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6" name="角丸四角形 15"/>
          <p:cNvSpPr/>
          <p:nvPr/>
        </p:nvSpPr>
        <p:spPr>
          <a:xfrm>
            <a:off x="357909" y="1863824"/>
            <a:ext cx="9144000" cy="3060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21" name="角丸四角形 20"/>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bg1"/>
                </a:solidFill>
              </a:rPr>
              <a:t>みんなでめざす目標</a:t>
            </a:r>
          </a:p>
        </p:txBody>
      </p:sp>
      <p:sp>
        <p:nvSpPr>
          <p:cNvPr id="22" name="角丸四角形 21"/>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習慣的に運動に取り組む府民を増やします</a:t>
            </a:r>
          </a:p>
          <a:p>
            <a:pPr algn="ctr">
              <a:lnSpc>
                <a:spcPts val="2000"/>
              </a:lnSpc>
            </a:pPr>
            <a:r>
              <a:rPr kumimoji="1" lang="ja-JP" altLang="en-US" sz="1600" b="1" dirty="0">
                <a:solidFill>
                  <a:schemeClr val="tx1"/>
                </a:solidFill>
              </a:rPr>
              <a:t>～日頃から運動やスポーツを楽しみましょう～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17</a:t>
            </a:fld>
            <a:endParaRPr kumimoji="1" lang="ja-JP" altLang="en-US"/>
          </a:p>
        </p:txBody>
      </p:sp>
      <p:pic>
        <p:nvPicPr>
          <p:cNvPr id="23" name="図 22"/>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35559306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nvGraphicFramePr>
        <p:xfrm>
          <a:off x="468793" y="295898"/>
          <a:ext cx="8928000" cy="6273862"/>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2961889">
                <a:tc>
                  <a:txBody>
                    <a:bodyPr/>
                    <a:lstStyle/>
                    <a:p>
                      <a:pPr>
                        <a:lnSpc>
                          <a:spcPct val="100000"/>
                        </a:lnSpc>
                      </a:pPr>
                      <a:r>
                        <a:rPr kumimoji="1" lang="ja-JP" altLang="en-US" sz="1600" baseline="0" dirty="0">
                          <a:latin typeface="+mn-ea"/>
                          <a:ea typeface="+mn-ea"/>
                        </a:rPr>
                        <a:t>本年度の     </a:t>
                      </a:r>
                      <a:endParaRPr kumimoji="1" lang="en-US" altLang="ja-JP" sz="1600" baseline="0" dirty="0">
                        <a:latin typeface="+mn-ea"/>
                        <a:ea typeface="+mn-ea"/>
                      </a:endParaRPr>
                    </a:p>
                    <a:p>
                      <a:pPr>
                        <a:lnSpc>
                          <a:spcPct val="100000"/>
                        </a:lnSpc>
                      </a:pPr>
                      <a:r>
                        <a:rPr kumimoji="1" lang="ja-JP" altLang="en-US" sz="1600" baseline="0" dirty="0">
                          <a:latin typeface="+mn-ea"/>
                          <a:ea typeface="+mn-ea"/>
                        </a:rPr>
                        <a:t>取組</a:t>
                      </a: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学校や大学、地域における運動・体力づくり</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■高等学校運動部活動顧問、部活動指導員を対象に「大阪府運動部活動の在り方に関する研修」を実施</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　（</a:t>
                      </a:r>
                      <a:r>
                        <a:rPr kumimoji="1" lang="en-US" altLang="ja-JP" sz="1100" b="1" baseline="0" dirty="0">
                          <a:solidFill>
                            <a:schemeClr val="tx1"/>
                          </a:solidFill>
                          <a:latin typeface="+mn-ea"/>
                          <a:ea typeface="+mn-ea"/>
                        </a:rPr>
                        <a:t>2</a:t>
                      </a:r>
                      <a:r>
                        <a:rPr kumimoji="1" lang="ja-JP" altLang="en-US" sz="1100" b="1" baseline="0" dirty="0">
                          <a:solidFill>
                            <a:schemeClr val="tx1"/>
                          </a:solidFill>
                          <a:latin typeface="+mn-ea"/>
                          <a:ea typeface="+mn-ea"/>
                        </a:rPr>
                        <a:t>回、延べ</a:t>
                      </a:r>
                      <a:r>
                        <a:rPr kumimoji="1" lang="en-US" altLang="ja-JP" sz="1100" b="1" baseline="0" dirty="0">
                          <a:solidFill>
                            <a:schemeClr val="tx1"/>
                          </a:solidFill>
                          <a:latin typeface="+mn-ea"/>
                          <a:ea typeface="+mn-ea"/>
                        </a:rPr>
                        <a:t>347</a:t>
                      </a:r>
                      <a:r>
                        <a:rPr kumimoji="1" lang="ja-JP" altLang="en-US" sz="1100" b="1" baseline="0" dirty="0">
                          <a:solidFill>
                            <a:schemeClr val="tx1"/>
                          </a:solidFill>
                          <a:latin typeface="+mn-ea"/>
                          <a:ea typeface="+mn-ea"/>
                        </a:rPr>
                        <a:t>名参加）</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■府民の主体的な健康意識の向上と実践を促す健康アプリ「アスマイル」を全市町村において展開</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　（今年度目標会員数：</a:t>
                      </a:r>
                      <a:r>
                        <a:rPr kumimoji="1" lang="en-US" altLang="ja-JP" sz="1100" b="1" baseline="0" dirty="0">
                          <a:solidFill>
                            <a:schemeClr val="tx1"/>
                          </a:solidFill>
                          <a:latin typeface="+mn-ea"/>
                          <a:ea typeface="+mn-ea"/>
                        </a:rPr>
                        <a:t>40</a:t>
                      </a:r>
                      <a:r>
                        <a:rPr kumimoji="1" lang="ja-JP" altLang="en-US" sz="1100" b="1" baseline="0" dirty="0">
                          <a:solidFill>
                            <a:schemeClr val="tx1"/>
                          </a:solidFill>
                          <a:latin typeface="+mn-ea"/>
                          <a:ea typeface="+mn-ea"/>
                        </a:rPr>
                        <a:t>万人　実績：</a:t>
                      </a:r>
                      <a:r>
                        <a:rPr kumimoji="1" lang="en-US" altLang="ja-JP" sz="1100" b="1" baseline="0" dirty="0">
                          <a:solidFill>
                            <a:schemeClr val="tx1"/>
                          </a:solidFill>
                          <a:latin typeface="+mn-ea"/>
                          <a:ea typeface="+mn-ea"/>
                        </a:rPr>
                        <a:t>34</a:t>
                      </a:r>
                      <a:r>
                        <a:rPr kumimoji="1" lang="ja-JP" altLang="en-US" sz="1100" b="1" baseline="0" dirty="0">
                          <a:solidFill>
                            <a:schemeClr val="tx1"/>
                          </a:solidFill>
                          <a:latin typeface="+mn-ea"/>
                          <a:ea typeface="+mn-ea"/>
                        </a:rPr>
                        <a:t>万人（</a:t>
                      </a:r>
                      <a:r>
                        <a:rPr kumimoji="1" lang="en-US" altLang="ja-JP" sz="1100" b="1" baseline="0" dirty="0">
                          <a:solidFill>
                            <a:schemeClr val="tx1"/>
                          </a:solidFill>
                          <a:latin typeface="+mn-ea"/>
                          <a:ea typeface="+mn-ea"/>
                        </a:rPr>
                        <a:t>R5.2</a:t>
                      </a:r>
                      <a:r>
                        <a:rPr kumimoji="1" lang="ja-JP" altLang="en-US" sz="1100" b="1" baseline="0" dirty="0">
                          <a:solidFill>
                            <a:schemeClr val="tx1"/>
                          </a:solidFill>
                          <a:latin typeface="+mn-ea"/>
                          <a:ea typeface="+mn-ea"/>
                        </a:rPr>
                        <a:t>現在））</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■府内トップスポーツチーム等と連携し、体力測定会・スポーツ体験会を大型商業施設等で開催</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　（体力測定会：</a:t>
                      </a:r>
                      <a:r>
                        <a:rPr kumimoji="1" lang="en-US" altLang="ja-JP" sz="1100" b="1" baseline="0" dirty="0">
                          <a:solidFill>
                            <a:schemeClr val="tx1"/>
                          </a:solidFill>
                          <a:latin typeface="+mn-ea"/>
                          <a:ea typeface="+mn-ea"/>
                        </a:rPr>
                        <a:t>5</a:t>
                      </a:r>
                      <a:r>
                        <a:rPr kumimoji="1" lang="ja-JP" altLang="en-US" sz="1100" b="1" baseline="0" dirty="0">
                          <a:solidFill>
                            <a:schemeClr val="tx1"/>
                          </a:solidFill>
                          <a:latin typeface="+mn-ea"/>
                          <a:ea typeface="+mn-ea"/>
                        </a:rPr>
                        <a:t>回、スポーツ体験会：</a:t>
                      </a:r>
                      <a:r>
                        <a:rPr kumimoji="1" lang="en-US" altLang="ja-JP" sz="1100" b="1" baseline="0" dirty="0">
                          <a:solidFill>
                            <a:schemeClr val="tx1"/>
                          </a:solidFill>
                          <a:latin typeface="+mn-ea"/>
                          <a:ea typeface="+mn-ea"/>
                        </a:rPr>
                        <a:t>3</a:t>
                      </a:r>
                      <a:r>
                        <a:rPr kumimoji="1" lang="ja-JP" altLang="en-US" sz="1100" b="1" baseline="0" dirty="0">
                          <a:solidFill>
                            <a:schemeClr val="tx1"/>
                          </a:solidFill>
                          <a:latin typeface="+mn-ea"/>
                          <a:ea typeface="+mn-ea"/>
                        </a:rPr>
                        <a:t>回）</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1" baseline="0" dirty="0">
                        <a:solidFill>
                          <a:schemeClr val="tx1"/>
                        </a:solidFill>
                        <a:latin typeface="+mn-ea"/>
                        <a:ea typeface="+mn-ea"/>
                      </a:endParaRPr>
                    </a:p>
                    <a:p>
                      <a:pPr marL="174625" indent="-174625">
                        <a:lnSpc>
                          <a:spcPct val="100000"/>
                        </a:lnSpc>
                      </a:pPr>
                      <a:r>
                        <a:rPr kumimoji="1" lang="en-US" altLang="ja-JP" sz="1200" baseline="0" dirty="0">
                          <a:solidFill>
                            <a:schemeClr val="tx1"/>
                          </a:solidFill>
                          <a:latin typeface="+mn-ea"/>
                          <a:ea typeface="+mn-ea"/>
                        </a:rPr>
                        <a:t>《</a:t>
                      </a:r>
                      <a:r>
                        <a:rPr kumimoji="1" lang="ja-JP" altLang="en-US" sz="1200" u="sng" baseline="0" dirty="0">
                          <a:solidFill>
                            <a:schemeClr val="tx1"/>
                          </a:solidFill>
                          <a:latin typeface="+mn-ea"/>
                          <a:ea typeface="+mn-ea"/>
                        </a:rPr>
                        <a:t>高齢者の運動機会の創出</a:t>
                      </a:r>
                      <a:r>
                        <a:rPr kumimoji="1" lang="en-US" altLang="ja-JP" sz="1200" baseline="0" dirty="0">
                          <a:solidFill>
                            <a:schemeClr val="tx1"/>
                          </a:solidFill>
                          <a:latin typeface="+mn-ea"/>
                          <a:ea typeface="+mn-ea"/>
                        </a:rPr>
                        <a:t>》</a:t>
                      </a:r>
                      <a:endParaRPr kumimoji="1" lang="en-US" altLang="ja-JP" sz="1200" b="0"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■働く世代からのフレイル予防として、市町村でのフレイルチェックの導入支援及び職域でのフレイルチェックのモデル実施と研修会の実施（「健康格差の解決プログラム（フレイル予防）」</a:t>
                      </a:r>
                      <a:r>
                        <a:rPr kumimoji="1" lang="en-US" altLang="ja-JP" sz="1100" b="1" baseline="0" dirty="0">
                          <a:solidFill>
                            <a:schemeClr val="tx1"/>
                          </a:solidFill>
                          <a:latin typeface="+mn-ea"/>
                          <a:ea typeface="+mn-ea"/>
                        </a:rPr>
                        <a:t>36</a:t>
                      </a:r>
                      <a:r>
                        <a:rPr kumimoji="1" lang="ja-JP" altLang="en-US" sz="1100" b="1" baseline="0" dirty="0">
                          <a:solidFill>
                            <a:schemeClr val="tx1"/>
                          </a:solidFill>
                          <a:latin typeface="+mn-ea"/>
                          <a:ea typeface="+mn-ea"/>
                        </a:rPr>
                        <a:t>市町村導入）</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■市町村の介護予防の取組みを支援するアドバイザーの派遣や専門職の養成、生活機能改善等を目的とする短期集中予防サービスを通じた成功事例の創出等を支援（「介護予防活動強化推進事業」）</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■高齢者の運動機会の創出を図るため、</a:t>
                      </a:r>
                      <a:r>
                        <a:rPr kumimoji="1" lang="ja-JP" altLang="en-US" sz="1100" b="1" baseline="0" dirty="0" err="1">
                          <a:solidFill>
                            <a:schemeClr val="tx1"/>
                          </a:solidFill>
                          <a:latin typeface="+mn-ea"/>
                          <a:ea typeface="+mn-ea"/>
                        </a:rPr>
                        <a:t>ねんりん</a:t>
                      </a:r>
                      <a:r>
                        <a:rPr kumimoji="1" lang="ja-JP" altLang="en-US" sz="1100" b="1" baseline="0" dirty="0">
                          <a:solidFill>
                            <a:schemeClr val="tx1"/>
                          </a:solidFill>
                          <a:latin typeface="+mn-ea"/>
                          <a:ea typeface="+mn-ea"/>
                        </a:rPr>
                        <a:t>ピックへ選手団を派遣</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　（「全国健康福祉祭派遣事業」選手派遣人数：</a:t>
                      </a:r>
                      <a:r>
                        <a:rPr kumimoji="1" lang="en-US" altLang="ja-JP" sz="1100" b="1" baseline="0" dirty="0">
                          <a:solidFill>
                            <a:schemeClr val="tx1"/>
                          </a:solidFill>
                          <a:latin typeface="+mn-ea"/>
                          <a:ea typeface="+mn-ea"/>
                        </a:rPr>
                        <a:t>114</a:t>
                      </a:r>
                      <a:r>
                        <a:rPr kumimoji="1" lang="ja-JP" altLang="en-US" sz="1100" b="1" baseline="0" dirty="0">
                          <a:solidFill>
                            <a:schemeClr val="tx1"/>
                          </a:solidFill>
                          <a:latin typeface="+mn-ea"/>
                          <a:ea typeface="+mn-ea"/>
                        </a:rPr>
                        <a:t>人）</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民間企業等と連携した普及啓発</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■万博に向けた健康づくりの気運醸成として健活プロモーション事業を実施。「健活</a:t>
                      </a:r>
                      <a:r>
                        <a:rPr kumimoji="1" lang="en-US" altLang="ja-JP" sz="1100" b="1" baseline="0" dirty="0">
                          <a:solidFill>
                            <a:schemeClr val="tx1"/>
                          </a:solidFill>
                          <a:latin typeface="+mn-ea"/>
                          <a:ea typeface="+mn-ea"/>
                        </a:rPr>
                        <a:t>10</a:t>
                      </a:r>
                      <a:r>
                        <a:rPr kumimoji="1" lang="ja-JP" altLang="en-US" sz="1100" b="1" baseline="0" dirty="0">
                          <a:solidFill>
                            <a:schemeClr val="tx1"/>
                          </a:solidFill>
                          <a:latin typeface="+mn-ea"/>
                          <a:ea typeface="+mn-ea"/>
                        </a:rPr>
                        <a:t>」を広く</a:t>
                      </a:r>
                      <a:r>
                        <a:rPr kumimoji="1" lang="en-US" altLang="ja-JP" sz="1100" b="1" baseline="0" dirty="0">
                          <a:solidFill>
                            <a:schemeClr val="tx1"/>
                          </a:solidFill>
                          <a:latin typeface="+mn-ea"/>
                          <a:ea typeface="+mn-ea"/>
                        </a:rPr>
                        <a:t>PR</a:t>
                      </a:r>
                      <a:r>
                        <a:rPr kumimoji="1" lang="ja-JP" altLang="en-US" sz="1100" b="1" baseline="0" dirty="0">
                          <a:solidFill>
                            <a:schemeClr val="tx1"/>
                          </a:solidFill>
                          <a:latin typeface="+mn-ea"/>
                          <a:ea typeface="+mn-ea"/>
                        </a:rPr>
                        <a:t>する広告ジャックと、健康づくりイベント「健活ワクワク</a:t>
                      </a:r>
                      <a:r>
                        <a:rPr kumimoji="1" lang="en-US" altLang="ja-JP" sz="1100" b="1" baseline="0" dirty="0">
                          <a:solidFill>
                            <a:schemeClr val="tx1"/>
                          </a:solidFill>
                          <a:latin typeface="+mn-ea"/>
                          <a:ea typeface="+mn-ea"/>
                        </a:rPr>
                        <a:t>EXPO</a:t>
                      </a:r>
                      <a:r>
                        <a:rPr kumimoji="1" lang="ja-JP" altLang="en-US" sz="1100" b="1" baseline="0" dirty="0">
                          <a:solidFill>
                            <a:schemeClr val="tx1"/>
                          </a:solidFill>
                          <a:latin typeface="+mn-ea"/>
                          <a:ea typeface="+mn-ea"/>
                        </a:rPr>
                        <a:t>」を開催し、健活ワクワク</a:t>
                      </a:r>
                      <a:r>
                        <a:rPr kumimoji="1" lang="en-US" altLang="ja-JP" sz="1100" b="1" baseline="0" dirty="0">
                          <a:solidFill>
                            <a:schemeClr val="tx1"/>
                          </a:solidFill>
                          <a:latin typeface="+mn-ea"/>
                          <a:ea typeface="+mn-ea"/>
                        </a:rPr>
                        <a:t>EXPO</a:t>
                      </a:r>
                      <a:r>
                        <a:rPr kumimoji="1" lang="ja-JP" altLang="en-US" sz="1100" b="1" baseline="0" dirty="0">
                          <a:solidFill>
                            <a:schemeClr val="tx1"/>
                          </a:solidFill>
                          <a:latin typeface="+mn-ea"/>
                          <a:ea typeface="+mn-ea"/>
                        </a:rPr>
                        <a:t>第３弾において、アスマイルを活用したウォーキングイベントを実施</a:t>
                      </a:r>
                      <a:endParaRPr kumimoji="1" lang="en-US" altLang="ja-JP"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9887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今後の</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課題等</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■学校や地域における運動・体力づくりの推進</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■府内トップスポーツチームと自治体、民間企業等と連携したスポーツイベントの推進（参加者数の増加等）</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■高齢者の生きがいづく</a:t>
                      </a:r>
                      <a:r>
                        <a:rPr kumimoji="1" lang="ja-JP" altLang="en-US" sz="1100" b="1" baseline="0" dirty="0" err="1">
                          <a:solidFill>
                            <a:schemeClr val="tx1"/>
                          </a:solidFill>
                          <a:latin typeface="+mn-ea"/>
                          <a:ea typeface="+mn-ea"/>
                        </a:rPr>
                        <a:t>りの</a:t>
                      </a:r>
                      <a:r>
                        <a:rPr kumimoji="1" lang="ja-JP" altLang="en-US" sz="1100" b="1" baseline="0" dirty="0">
                          <a:solidFill>
                            <a:schemeClr val="tx1"/>
                          </a:solidFill>
                          <a:latin typeface="+mn-ea"/>
                          <a:ea typeface="+mn-ea"/>
                        </a:rPr>
                        <a:t>推進（参加者数の増加等）</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■身体活動・運動に係る効果的な周知・</a:t>
                      </a:r>
                      <a:r>
                        <a:rPr kumimoji="1" lang="en-US" altLang="ja-JP" sz="1100" b="1" baseline="0" dirty="0">
                          <a:solidFill>
                            <a:schemeClr val="tx1"/>
                          </a:solidFill>
                          <a:latin typeface="+mn-ea"/>
                          <a:ea typeface="+mn-ea"/>
                        </a:rPr>
                        <a:t>PR</a:t>
                      </a:r>
                      <a:r>
                        <a:rPr kumimoji="1" lang="ja-JP" altLang="en-US" sz="1100" b="1" baseline="0" dirty="0">
                          <a:solidFill>
                            <a:schemeClr val="tx1"/>
                          </a:solidFill>
                          <a:latin typeface="+mn-ea"/>
                          <a:ea typeface="+mn-ea"/>
                        </a:rPr>
                        <a:t>（無関心層の新規開拓等）</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次年度の主な取組</a:t>
                      </a:r>
                      <a:r>
                        <a:rPr kumimoji="1" lang="en-US" altLang="ja-JP" sz="1200" b="1" baseline="0" dirty="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■市町村や学校現場等での研修会の開催</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■府と連携協定を結んでいる企業や、昨年度に設立した大阪スポーツコミッション参画チームとの一層の連携</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■働く世代からのフレイル予防の取組みについて、導入市町村の自走支援や職域への導入支援及びフレイルの周知啓発</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■高齢者の運動機会創出に向け、老人クラブへの助成や相談会による支援等を継続実施</a:t>
                      </a:r>
                      <a:endParaRPr kumimoji="1" lang="en-US" altLang="ja-JP"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72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最終予算</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a:solidFill>
                            <a:schemeClr val="bg1"/>
                          </a:solidFill>
                          <a:latin typeface="+mn-ea"/>
                          <a:ea typeface="+mn-ea"/>
                        </a:rPr>
                        <a:t>（主要事業）</a:t>
                      </a:r>
                      <a:endParaRPr kumimoji="1" lang="en-US" altLang="ja-JP" sz="1600" b="1" baseline="0" dirty="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a:solidFill>
                            <a:schemeClr val="tx1"/>
                          </a:solidFill>
                          <a:latin typeface="+mn-ea"/>
                          <a:ea typeface="+mn-ea"/>
                        </a:rPr>
                        <a:t>大阪府健康づくり支援プラットフォーム整備等事業（</a:t>
                      </a:r>
                      <a:r>
                        <a:rPr kumimoji="1" lang="en-US" altLang="ja-JP" sz="1100" baseline="0" dirty="0">
                          <a:solidFill>
                            <a:schemeClr val="tx1"/>
                          </a:solidFill>
                          <a:latin typeface="+mn-ea"/>
                          <a:ea typeface="+mn-ea"/>
                        </a:rPr>
                        <a:t>452,000</a:t>
                      </a:r>
                      <a:r>
                        <a:rPr kumimoji="1" lang="ja-JP" altLang="en-US" sz="1100" baseline="0" dirty="0">
                          <a:solidFill>
                            <a:schemeClr val="tx1"/>
                          </a:solidFill>
                          <a:latin typeface="+mn-ea"/>
                          <a:ea typeface="+mn-ea"/>
                        </a:rPr>
                        <a:t>千円）、府民スポーツレクリエーション分担金（</a:t>
                      </a:r>
                      <a:r>
                        <a:rPr kumimoji="1" lang="en-US" altLang="ja-JP" sz="1100" baseline="0" dirty="0">
                          <a:solidFill>
                            <a:schemeClr val="tx1"/>
                          </a:solidFill>
                          <a:latin typeface="+mn-ea"/>
                          <a:ea typeface="+mn-ea"/>
                        </a:rPr>
                        <a:t>1,300</a:t>
                      </a:r>
                      <a:r>
                        <a:rPr kumimoji="1" lang="ja-JP" altLang="en-US" sz="1100" baseline="0" dirty="0">
                          <a:solidFill>
                            <a:schemeClr val="tx1"/>
                          </a:solidFill>
                          <a:latin typeface="+mn-ea"/>
                          <a:ea typeface="+mn-ea"/>
                        </a:rPr>
                        <a:t>千円）、</a:t>
                      </a:r>
                      <a:endParaRPr kumimoji="1" lang="en-US" altLang="ja-JP" sz="1100" baseline="0" dirty="0">
                        <a:solidFill>
                          <a:schemeClr val="tx1"/>
                        </a:solidFill>
                        <a:latin typeface="+mn-ea"/>
                        <a:ea typeface="+mn-ea"/>
                      </a:endParaRPr>
                    </a:p>
                    <a:p>
                      <a:pPr>
                        <a:lnSpc>
                          <a:spcPct val="100000"/>
                        </a:lnSpc>
                      </a:pPr>
                      <a:r>
                        <a:rPr kumimoji="1" lang="ja-JP" altLang="en-US" sz="1100" baseline="0" dirty="0">
                          <a:solidFill>
                            <a:schemeClr val="tx1"/>
                          </a:solidFill>
                          <a:latin typeface="+mn-ea"/>
                          <a:ea typeface="+mn-ea"/>
                        </a:rPr>
                        <a:t>健康格差の解決プログラム促進事業（</a:t>
                      </a:r>
                      <a:r>
                        <a:rPr kumimoji="1" lang="en-US" altLang="ja-JP" sz="1100" baseline="0" dirty="0">
                          <a:solidFill>
                            <a:schemeClr val="tx1"/>
                          </a:solidFill>
                          <a:latin typeface="+mn-ea"/>
                          <a:ea typeface="+mn-ea"/>
                        </a:rPr>
                        <a:t>36,376</a:t>
                      </a:r>
                      <a:r>
                        <a:rPr kumimoji="1" lang="ja-JP" altLang="en-US" sz="1100" baseline="0" dirty="0">
                          <a:solidFill>
                            <a:schemeClr val="tx1"/>
                          </a:solidFill>
                          <a:latin typeface="+mn-ea"/>
                          <a:ea typeface="+mn-ea"/>
                        </a:rPr>
                        <a:t>千円の内数）、介護予防活動強化促進事業（</a:t>
                      </a:r>
                      <a:r>
                        <a:rPr kumimoji="1" lang="en-US" altLang="ja-JP" sz="1100" baseline="0" dirty="0">
                          <a:solidFill>
                            <a:schemeClr val="tx1"/>
                          </a:solidFill>
                          <a:latin typeface="+mn-ea"/>
                          <a:ea typeface="+mn-ea"/>
                        </a:rPr>
                        <a:t>19,978</a:t>
                      </a:r>
                      <a:r>
                        <a:rPr kumimoji="1" lang="ja-JP" altLang="en-US" sz="1100" baseline="0" dirty="0">
                          <a:solidFill>
                            <a:schemeClr val="tx1"/>
                          </a:solidFill>
                          <a:latin typeface="+mn-ea"/>
                          <a:ea typeface="+mn-ea"/>
                        </a:rPr>
                        <a:t>千円）、</a:t>
                      </a:r>
                      <a:endParaRPr kumimoji="1" lang="en-US" altLang="ja-JP" sz="1100" baseline="0" dirty="0">
                        <a:solidFill>
                          <a:schemeClr val="tx1"/>
                        </a:solidFill>
                        <a:latin typeface="+mn-ea"/>
                        <a:ea typeface="+mn-ea"/>
                      </a:endParaRPr>
                    </a:p>
                    <a:p>
                      <a:pPr>
                        <a:lnSpc>
                          <a:spcPct val="100000"/>
                        </a:lnSpc>
                      </a:pPr>
                      <a:r>
                        <a:rPr kumimoji="1" lang="ja-JP" altLang="en-US" sz="1100" baseline="0" dirty="0">
                          <a:solidFill>
                            <a:schemeClr val="tx1"/>
                          </a:solidFill>
                          <a:latin typeface="+mn-ea"/>
                          <a:ea typeface="+mn-ea"/>
                        </a:rPr>
                        <a:t>全国健康福祉祭派遣事業費（</a:t>
                      </a:r>
                      <a:r>
                        <a:rPr kumimoji="1" lang="en-US" altLang="ja-JP" sz="1100" baseline="0" dirty="0">
                          <a:solidFill>
                            <a:schemeClr val="tx1"/>
                          </a:solidFill>
                          <a:latin typeface="+mn-ea"/>
                          <a:ea typeface="+mn-ea"/>
                        </a:rPr>
                        <a:t>17,651</a:t>
                      </a:r>
                      <a:r>
                        <a:rPr kumimoji="1" lang="ja-JP" altLang="en-US" sz="1100" baseline="0" dirty="0">
                          <a:solidFill>
                            <a:schemeClr val="tx1"/>
                          </a:solidFill>
                          <a:latin typeface="+mn-ea"/>
                          <a:ea typeface="+mn-ea"/>
                        </a:rPr>
                        <a:t>千円）高齢者地域活動促進費（</a:t>
                      </a:r>
                      <a:r>
                        <a:rPr kumimoji="1" lang="en-US" altLang="ja-JP" sz="1100" baseline="0" dirty="0">
                          <a:solidFill>
                            <a:schemeClr val="tx1"/>
                          </a:solidFill>
                          <a:latin typeface="+mn-ea"/>
                          <a:ea typeface="+mn-ea"/>
                        </a:rPr>
                        <a:t>75,230</a:t>
                      </a:r>
                      <a:r>
                        <a:rPr kumimoji="1" lang="ja-JP" altLang="en-US" sz="1100" baseline="0" dirty="0">
                          <a:solidFill>
                            <a:schemeClr val="tx1"/>
                          </a:solidFill>
                          <a:latin typeface="+mn-ea"/>
                          <a:ea typeface="+mn-ea"/>
                        </a:rPr>
                        <a:t>千円）、健康づくり気運醸成事業（</a:t>
                      </a:r>
                      <a:r>
                        <a:rPr kumimoji="1" lang="en-US" altLang="ja-JP" sz="1100" baseline="0" dirty="0">
                          <a:solidFill>
                            <a:schemeClr val="tx1"/>
                          </a:solidFill>
                          <a:latin typeface="+mn-ea"/>
                          <a:ea typeface="+mn-ea"/>
                        </a:rPr>
                        <a:t>14,818</a:t>
                      </a:r>
                      <a:r>
                        <a:rPr kumimoji="1" lang="ja-JP" altLang="en-US" sz="1100" baseline="0" dirty="0">
                          <a:solidFill>
                            <a:schemeClr val="tx1"/>
                          </a:solidFill>
                          <a:latin typeface="+mn-ea"/>
                          <a:ea typeface="+mn-ea"/>
                        </a:rPr>
                        <a:t>千円）、ポストコロナを見据えた健康増進・健康寿命延伸気運醸成事業（</a:t>
                      </a:r>
                      <a:r>
                        <a:rPr kumimoji="1" lang="en-US" altLang="ja-JP" sz="1100" baseline="0" dirty="0">
                          <a:solidFill>
                            <a:schemeClr val="tx1"/>
                          </a:solidFill>
                          <a:latin typeface="+mn-ea"/>
                          <a:ea typeface="+mn-ea"/>
                        </a:rPr>
                        <a:t>14,307</a:t>
                      </a:r>
                      <a:r>
                        <a:rPr kumimoji="1" lang="ja-JP" altLang="en-US" sz="1100" baseline="0" dirty="0">
                          <a:solidFill>
                            <a:schemeClr val="tx1"/>
                          </a:solidFill>
                          <a:latin typeface="+mn-ea"/>
                          <a:ea typeface="+mn-ea"/>
                        </a:rPr>
                        <a:t>千円）</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5" name="グループ化 14"/>
          <p:cNvGrpSpPr/>
          <p:nvPr/>
        </p:nvGrpSpPr>
        <p:grpSpPr>
          <a:xfrm>
            <a:off x="586435" y="2284405"/>
            <a:ext cx="792000" cy="720000"/>
            <a:chOff x="-2122749" y="3293333"/>
            <a:chExt cx="792000" cy="720000"/>
          </a:xfrm>
        </p:grpSpPr>
        <p:sp>
          <p:nvSpPr>
            <p:cNvPr id="16" name="角丸四角形 15"/>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a:ln w="0"/>
                  <a:solidFill>
                    <a:srgbClr val="193F61"/>
                  </a:solidFill>
                  <a:latin typeface="+mn-ea"/>
                </a:rPr>
                <a:t>本年度評価</a:t>
              </a:r>
              <a:endParaRPr kumimoji="1" lang="en-US" altLang="ja-JP" sz="1100" b="1" spc="-100" dirty="0">
                <a:ln w="0"/>
                <a:solidFill>
                  <a:srgbClr val="193F61"/>
                </a:solidFill>
                <a:latin typeface="+mn-ea"/>
              </a:endParaRPr>
            </a:p>
            <a:p>
              <a:pPr algn="ctr"/>
              <a:endParaRPr kumimoji="1" lang="en-US" altLang="ja-JP" sz="500" b="1" spc="-100" dirty="0">
                <a:ln w="0"/>
                <a:solidFill>
                  <a:srgbClr val="193F61"/>
                </a:solidFill>
                <a:latin typeface="+mn-ea"/>
              </a:endParaRPr>
            </a:p>
            <a:p>
              <a:pPr algn="ctr">
                <a:lnSpc>
                  <a:spcPts val="1600"/>
                </a:lnSpc>
              </a:pPr>
              <a:r>
                <a:rPr kumimoji="1" lang="ja-JP" altLang="en-US" sz="1400" b="1" spc="-100" dirty="0">
                  <a:ln w="0"/>
                  <a:solidFill>
                    <a:srgbClr val="193F61"/>
                  </a:solidFill>
                  <a:latin typeface="+mn-ea"/>
                </a:rPr>
                <a:t>概ね</a:t>
              </a:r>
              <a:endParaRPr kumimoji="1" lang="en-US" altLang="ja-JP" sz="1400" b="1" spc="-100" dirty="0">
                <a:ln w="0"/>
                <a:solidFill>
                  <a:srgbClr val="193F61"/>
                </a:solidFill>
                <a:latin typeface="+mn-ea"/>
              </a:endParaRPr>
            </a:p>
            <a:p>
              <a:pPr algn="ctr">
                <a:lnSpc>
                  <a:spcPts val="1600"/>
                </a:lnSpc>
              </a:pPr>
              <a:r>
                <a:rPr kumimoji="1" lang="ja-JP" altLang="en-US" sz="1400" b="1" spc="-250" dirty="0">
                  <a:ln w="0"/>
                  <a:solidFill>
                    <a:srgbClr val="193F61"/>
                  </a:solidFill>
                  <a:latin typeface="+mn-ea"/>
                </a:rPr>
                <a:t>予定</a:t>
              </a:r>
              <a:r>
                <a:rPr kumimoji="1" lang="ja-JP" altLang="en-US" sz="1400" b="1" spc="-350" dirty="0">
                  <a:ln w="0"/>
                  <a:solidFill>
                    <a:srgbClr val="193F61"/>
                  </a:solidFill>
                  <a:latin typeface="+mn-ea"/>
                </a:rPr>
                <a:t>どおり</a:t>
              </a:r>
            </a:p>
          </p:txBody>
        </p:sp>
        <p:cxnSp>
          <p:nvCxnSpPr>
            <p:cNvPr id="17" name="直線コネクタ 16"/>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18</a:t>
            </a:fld>
            <a:endParaRPr kumimoji="1" lang="ja-JP" altLang="en-US"/>
          </a:p>
        </p:txBody>
      </p:sp>
    </p:spTree>
    <p:extLst>
      <p:ext uri="{BB962C8B-B14F-4D97-AF65-F5344CB8AC3E}">
        <p14:creationId xmlns:p14="http://schemas.microsoft.com/office/powerpoint/2010/main" val="7718082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tx1"/>
                </a:solidFill>
                <a:latin typeface="Meiryo UI" panose="020B0604030504040204" pitchFamily="50" charset="-128"/>
                <a:ea typeface="Meiryo UI" panose="020B0604030504040204" pitchFamily="50" charset="-128"/>
              </a:rPr>
              <a:t>　　１　生活習慣病の予防（生活習慣の改善）</a:t>
            </a: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（４）休養・睡眠</a:t>
            </a:r>
            <a:r>
              <a:rPr kumimoji="1" lang="ja-JP" altLang="en-US" sz="2000" b="1" dirty="0">
                <a:solidFill>
                  <a:schemeClr val="bg1"/>
                </a:solidFill>
              </a:rPr>
              <a:t>　</a:t>
            </a:r>
            <a:r>
              <a:rPr kumimoji="1" lang="ja-JP" altLang="en-US" sz="1600" b="1" dirty="0">
                <a:solidFill>
                  <a:schemeClr val="bg1"/>
                </a:solidFill>
              </a:rPr>
              <a:t>計画 </a:t>
            </a:r>
            <a:r>
              <a:rPr kumimoji="1" lang="en-US" altLang="ja-JP" sz="1600" b="1" dirty="0">
                <a:solidFill>
                  <a:schemeClr val="bg1"/>
                </a:solidFill>
              </a:rPr>
              <a:t>P.53</a:t>
            </a:r>
          </a:p>
        </p:txBody>
      </p:sp>
      <p:sp>
        <p:nvSpPr>
          <p:cNvPr id="17" name="正方形/長方形 16"/>
          <p:cNvSpPr/>
          <p:nvPr/>
        </p:nvSpPr>
        <p:spPr>
          <a:xfrm>
            <a:off x="363222" y="2363821"/>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674916"/>
            <a:ext cx="8856000" cy="504000"/>
          </a:xfrm>
          <a:prstGeom prst="rect">
            <a:avLst/>
          </a:prstGeom>
        </p:spPr>
        <p:txBody>
          <a:bodyPr wrap="square" lIns="36000" tIns="72000" rIns="36000" bIns="36000">
            <a:noAutofit/>
          </a:bodyPr>
          <a:lstStyle/>
          <a:p>
            <a:r>
              <a:rPr lang="ja-JP" altLang="en-US" sz="1200" b="1" dirty="0">
                <a:latin typeface="+mn-ea"/>
              </a:rPr>
              <a:t>▽睡眠により十分休養を取ることができるよう、適切な睡眠のとり方を習得し、実践します。</a:t>
            </a:r>
          </a:p>
        </p:txBody>
      </p:sp>
      <p:sp>
        <p:nvSpPr>
          <p:cNvPr id="24" name="正方形/長方形 23"/>
          <p:cNvSpPr/>
          <p:nvPr/>
        </p:nvSpPr>
        <p:spPr>
          <a:xfrm>
            <a:off x="363222" y="3266928"/>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行政等が取り組む数値目標</a:t>
            </a:r>
            <a:r>
              <a:rPr lang="en-US" altLang="ja-JP" sz="1600" b="1" dirty="0">
                <a:latin typeface="+mn-ea"/>
              </a:rPr>
              <a:t>】</a:t>
            </a:r>
            <a:endParaRPr lang="ja-JP" altLang="en-US" sz="1600" b="1" dirty="0">
              <a:latin typeface="+mn-ea"/>
            </a:endParaRPr>
          </a:p>
        </p:txBody>
      </p:sp>
      <p:graphicFrame>
        <p:nvGraphicFramePr>
          <p:cNvPr id="25" name="表 24"/>
          <p:cNvGraphicFramePr>
            <a:graphicFrameLocks noGrp="1"/>
          </p:cNvGraphicFramePr>
          <p:nvPr/>
        </p:nvGraphicFramePr>
        <p:xfrm>
          <a:off x="532234" y="3629091"/>
          <a:ext cx="8820000" cy="758018"/>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168000">
                  <a:extLst>
                    <a:ext uri="{9D8B030D-6E8A-4147-A177-3AD203B41FA5}">
                      <a16:colId xmlns:a16="http://schemas.microsoft.com/office/drawing/2014/main" val="20001"/>
                    </a:ext>
                  </a:extLst>
                </a:gridCol>
                <a:gridCol w="1764000">
                  <a:extLst>
                    <a:ext uri="{9D8B030D-6E8A-4147-A177-3AD203B41FA5}">
                      <a16:colId xmlns:a16="http://schemas.microsoft.com/office/drawing/2014/main" val="2403724082"/>
                    </a:ext>
                  </a:extLst>
                </a:gridCol>
                <a:gridCol w="1764000">
                  <a:extLst>
                    <a:ext uri="{9D8B030D-6E8A-4147-A177-3AD203B41FA5}">
                      <a16:colId xmlns:a16="http://schemas.microsoft.com/office/drawing/2014/main" val="20002"/>
                    </a:ext>
                  </a:extLst>
                </a:gridCol>
                <a:gridCol w="1764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a:effectLst/>
                          <a:latin typeface="+mn-ea"/>
                          <a:ea typeface="+mn-ea"/>
                        </a:rPr>
                        <a:t>2023</a:t>
                      </a:r>
                      <a:r>
                        <a:rPr lang="ja-JP" sz="1200" dirty="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rPr>
                        <a:t>7</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rPr>
                        <a:t>睡眠による休養が十分とれている者の割合（☆）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76.9%</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H26</a:t>
                      </a:r>
                      <a:r>
                        <a:rPr lang="ja-JP" altLang="en-US" sz="12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80.7%</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H30</a:t>
                      </a:r>
                      <a:r>
                        <a:rPr lang="ja-JP" altLang="en-US" sz="12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85%</a:t>
                      </a:r>
                      <a:r>
                        <a:rPr lang="ja-JP" altLang="en-US" sz="1200" b="1" dirty="0">
                          <a:solidFill>
                            <a:schemeClr val="tx1"/>
                          </a:solidFill>
                          <a:effectLst/>
                          <a:latin typeface="+mn-ea"/>
                          <a:ea typeface="+mn-ea"/>
                        </a:rPr>
                        <a:t>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26" name="正方形/長方形 25"/>
          <p:cNvSpPr/>
          <p:nvPr/>
        </p:nvSpPr>
        <p:spPr>
          <a:xfrm>
            <a:off x="6046927" y="3331368"/>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p>
        </p:txBody>
      </p:sp>
      <p:graphicFrame>
        <p:nvGraphicFramePr>
          <p:cNvPr id="27" name="表 26"/>
          <p:cNvGraphicFramePr>
            <a:graphicFrameLocks noGrp="1"/>
          </p:cNvGraphicFramePr>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a:latin typeface="+mn-ea"/>
                          <a:ea typeface="+mn-ea"/>
                        </a:rPr>
                        <a:t>現状･課題</a:t>
                      </a:r>
                      <a:endParaRPr kumimoji="1" lang="en-US" altLang="ja-JP" sz="1600" baseline="0" dirty="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a:solidFill>
                            <a:schemeClr val="tx1"/>
                          </a:solidFill>
                          <a:latin typeface="+mn-ea"/>
                          <a:ea typeface="+mn-ea"/>
                        </a:rPr>
                        <a:t>◆ 府民の</a:t>
                      </a:r>
                      <a:r>
                        <a:rPr kumimoji="1" lang="en-US" altLang="ja-JP" sz="1200" b="1" baseline="0" dirty="0">
                          <a:solidFill>
                            <a:schemeClr val="tx1"/>
                          </a:solidFill>
                          <a:latin typeface="+mn-ea"/>
                          <a:ea typeface="+mn-ea"/>
                        </a:rPr>
                        <a:t>1</a:t>
                      </a:r>
                      <a:r>
                        <a:rPr kumimoji="1" lang="ja-JP" altLang="en-US" sz="1200" b="1" baseline="0" dirty="0">
                          <a:solidFill>
                            <a:schemeClr val="tx1"/>
                          </a:solidFill>
                          <a:latin typeface="+mn-ea"/>
                          <a:ea typeface="+mn-ea"/>
                        </a:rPr>
                        <a:t>日の平均睡眠時間は「</a:t>
                      </a:r>
                      <a:r>
                        <a:rPr kumimoji="1" lang="en-US" altLang="ja-JP" sz="1200" b="1" baseline="0" dirty="0">
                          <a:solidFill>
                            <a:schemeClr val="tx1"/>
                          </a:solidFill>
                          <a:latin typeface="+mn-ea"/>
                          <a:ea typeface="+mn-ea"/>
                        </a:rPr>
                        <a:t>5</a:t>
                      </a:r>
                      <a:r>
                        <a:rPr kumimoji="1" lang="ja-JP" altLang="en-US" sz="1200" b="1" baseline="0" dirty="0">
                          <a:solidFill>
                            <a:schemeClr val="tx1"/>
                          </a:solidFill>
                          <a:latin typeface="+mn-ea"/>
                          <a:ea typeface="+mn-ea"/>
                        </a:rPr>
                        <a:t>時間以上</a:t>
                      </a:r>
                      <a:r>
                        <a:rPr kumimoji="1" lang="en-US" altLang="ja-JP" sz="1200" b="1" baseline="0" dirty="0">
                          <a:solidFill>
                            <a:schemeClr val="tx1"/>
                          </a:solidFill>
                          <a:latin typeface="+mn-ea"/>
                          <a:ea typeface="+mn-ea"/>
                        </a:rPr>
                        <a:t>6</a:t>
                      </a:r>
                      <a:r>
                        <a:rPr kumimoji="1" lang="ja-JP" altLang="en-US" sz="1200" b="1" baseline="0" dirty="0">
                          <a:solidFill>
                            <a:schemeClr val="tx1"/>
                          </a:solidFill>
                          <a:latin typeface="+mn-ea"/>
                          <a:ea typeface="+mn-ea"/>
                        </a:rPr>
                        <a:t>時間未満」が最も多くなっています。また、睡眠で休養がとれていない府民が約</a:t>
                      </a:r>
                      <a:r>
                        <a:rPr kumimoji="1" lang="en-US" altLang="ja-JP" sz="1200" b="1" baseline="0" dirty="0">
                          <a:solidFill>
                            <a:schemeClr val="tx1"/>
                          </a:solidFill>
                          <a:latin typeface="+mn-ea"/>
                          <a:ea typeface="+mn-ea"/>
                        </a:rPr>
                        <a:t>2</a:t>
                      </a:r>
                      <a:r>
                        <a:rPr kumimoji="1" lang="ja-JP" altLang="en-US" sz="1200" b="1" baseline="0" dirty="0">
                          <a:solidFill>
                            <a:schemeClr val="tx1"/>
                          </a:solidFill>
                          <a:latin typeface="+mn-ea"/>
                          <a:ea typeface="+mn-ea"/>
                        </a:rPr>
                        <a:t>割を占め、年代別では</a:t>
                      </a:r>
                      <a:r>
                        <a:rPr kumimoji="1" lang="en-US" altLang="ja-JP" sz="1200" b="1" baseline="0" dirty="0">
                          <a:solidFill>
                            <a:schemeClr val="tx1"/>
                          </a:solidFill>
                          <a:latin typeface="+mn-ea"/>
                          <a:ea typeface="+mn-ea"/>
                        </a:rPr>
                        <a:t>40</a:t>
                      </a:r>
                      <a:r>
                        <a:rPr kumimoji="1" lang="ja-JP" altLang="en-US" sz="1200" b="1" baseline="0" dirty="0">
                          <a:solidFill>
                            <a:schemeClr val="tx1"/>
                          </a:solidFill>
                          <a:latin typeface="+mn-ea"/>
                          <a:ea typeface="+mn-ea"/>
                        </a:rPr>
                        <a:t>歳代・</a:t>
                      </a:r>
                      <a:r>
                        <a:rPr kumimoji="1" lang="en-US" altLang="ja-JP" sz="1200" b="1" baseline="0" dirty="0">
                          <a:solidFill>
                            <a:schemeClr val="tx1"/>
                          </a:solidFill>
                          <a:latin typeface="+mn-ea"/>
                          <a:ea typeface="+mn-ea"/>
                        </a:rPr>
                        <a:t>50</a:t>
                      </a:r>
                      <a:r>
                        <a:rPr kumimoji="1" lang="ja-JP" altLang="en-US" sz="1200" b="1" baseline="0" dirty="0">
                          <a:solidFill>
                            <a:schemeClr val="tx1"/>
                          </a:solidFill>
                          <a:latin typeface="+mn-ea"/>
                          <a:ea typeface="+mn-ea"/>
                        </a:rPr>
                        <a:t>歳代が</a:t>
                      </a:r>
                      <a:r>
                        <a:rPr kumimoji="1" lang="en-US" altLang="ja-JP" sz="1200" b="1" baseline="0" dirty="0">
                          <a:solidFill>
                            <a:schemeClr val="tx1"/>
                          </a:solidFill>
                          <a:latin typeface="+mn-ea"/>
                          <a:ea typeface="+mn-ea"/>
                        </a:rPr>
                        <a:t>3</a:t>
                      </a:r>
                      <a:r>
                        <a:rPr kumimoji="1" lang="ja-JP" altLang="en-US" sz="1200" b="1" baseline="0" dirty="0">
                          <a:solidFill>
                            <a:schemeClr val="tx1"/>
                          </a:solidFill>
                          <a:latin typeface="+mn-ea"/>
                          <a:ea typeface="+mn-ea"/>
                        </a:rPr>
                        <a:t>割を超えています。</a:t>
                      </a:r>
                    </a:p>
                    <a:p>
                      <a:pPr marL="174625" indent="-174625">
                        <a:lnSpc>
                          <a:spcPct val="100000"/>
                        </a:lnSpc>
                      </a:pPr>
                      <a:endParaRPr kumimoji="1" lang="ja-JP" altLang="en-US" sz="1200" b="1" baseline="0" dirty="0">
                        <a:solidFill>
                          <a:schemeClr val="tx1"/>
                        </a:solidFill>
                        <a:latin typeface="+mn-ea"/>
                        <a:ea typeface="+mn-ea"/>
                      </a:endParaRPr>
                    </a:p>
                    <a:p>
                      <a:pPr marL="174625" indent="-174625">
                        <a:lnSpc>
                          <a:spcPct val="100000"/>
                        </a:lnSpc>
                      </a:pPr>
                      <a:r>
                        <a:rPr kumimoji="1" lang="ja-JP" altLang="en-US" sz="1200" b="1" baseline="0" dirty="0">
                          <a:solidFill>
                            <a:schemeClr val="tx1"/>
                          </a:solidFill>
                          <a:latin typeface="+mn-ea"/>
                          <a:ea typeface="+mn-ea"/>
                        </a:rPr>
                        <a:t>◆ 長期にわたる睡眠不足は、日中の心身の状態に支障をもたらす可能性が高いことから、十分な睡眠によりしっかりと休養を取ることが重要です。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63824"/>
            <a:ext cx="9144000" cy="2880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bg1"/>
                </a:solidFill>
              </a:rPr>
              <a:t>みんなでめざす目標</a:t>
            </a: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睡眠による休養が十分とれている府民を増やします</a:t>
            </a:r>
          </a:p>
          <a:p>
            <a:pPr algn="ctr">
              <a:lnSpc>
                <a:spcPts val="2000"/>
              </a:lnSpc>
            </a:pPr>
            <a:r>
              <a:rPr kumimoji="1" lang="ja-JP" altLang="en-US" sz="1600" b="1" dirty="0">
                <a:solidFill>
                  <a:schemeClr val="tx1"/>
                </a:solidFill>
              </a:rPr>
              <a:t>～ぐっすり眠って心身の疲れを癒しましょう～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19</a:t>
            </a:fld>
            <a:endParaRPr kumimoji="1" lang="ja-JP" altLang="en-US"/>
          </a:p>
        </p:txBody>
      </p:sp>
      <p:pic>
        <p:nvPicPr>
          <p:cNvPr id="21" name="図 20"/>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3968528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1227220" y="1081153"/>
            <a:ext cx="7560000" cy="4104000"/>
          </a:xfrm>
          <a:prstGeom prst="roundRect">
            <a:avLst>
              <a:gd name="adj" fmla="val 0"/>
            </a:avLst>
          </a:prstGeom>
          <a:noFill/>
          <a:ln w="12700">
            <a:noFill/>
          </a:ln>
        </p:spPr>
        <p:txBody>
          <a:bodyPr wrap="square" lIns="72000" tIns="72000" rIns="72000" bIns="72000" rtlCol="0" anchor="t">
            <a:noAutofit/>
          </a:bodyPr>
          <a:lstStyle/>
          <a:p>
            <a:pPr>
              <a:lnSpc>
                <a:spcPts val="1800"/>
              </a:lnSpc>
            </a:pPr>
            <a:r>
              <a:rPr lang="ja-JP" altLang="en-US" sz="1400" dirty="0">
                <a:latin typeface="HG創英角ｺﾞｼｯｸUB" panose="020B0909000000000000" pitchFamily="49" charset="-128"/>
                <a:ea typeface="HG創英角ｺﾞｼｯｸUB" panose="020B0909000000000000" pitchFamily="49" charset="-128"/>
              </a:rPr>
              <a:t>＜ 目 次 ＞</a:t>
            </a:r>
            <a:endParaRPr lang="en-US" altLang="ja-JP" sz="1400" dirty="0">
              <a:latin typeface="HG創英角ｺﾞｼｯｸUB" panose="020B0909000000000000" pitchFamily="49" charset="-128"/>
              <a:ea typeface="HG創英角ｺﾞｼｯｸUB" panose="020B0909000000000000" pitchFamily="49" charset="-128"/>
            </a:endParaRPr>
          </a:p>
          <a:p>
            <a:pPr>
              <a:lnSpc>
                <a:spcPts val="1800"/>
              </a:lnSpc>
            </a:pPr>
            <a:endParaRPr lang="en-US" altLang="ja-JP" sz="1400" dirty="0">
              <a:latin typeface="HG創英角ｺﾞｼｯｸUB" panose="020B0909000000000000" pitchFamily="49" charset="-128"/>
              <a:ea typeface="HG創英角ｺﾞｼｯｸUB" panose="020B0909000000000000" pitchFamily="49" charset="-128"/>
            </a:endParaRPr>
          </a:p>
          <a:p>
            <a:pPr>
              <a:lnSpc>
                <a:spcPts val="1800"/>
              </a:lnSpc>
            </a:pPr>
            <a:r>
              <a:rPr lang="ja-JP" altLang="en-US" sz="1400" dirty="0">
                <a:latin typeface="HG創英角ｺﾞｼｯｸUB" panose="020B0909000000000000" pitchFamily="49" charset="-128"/>
                <a:ea typeface="HG創英角ｺﾞｼｯｸUB" panose="020B0909000000000000" pitchFamily="49" charset="-128"/>
              </a:rPr>
              <a:t>▸ 年次報告について</a:t>
            </a:r>
            <a:r>
              <a:rPr lang="en-US" altLang="ja-JP" sz="1400" dirty="0">
                <a:latin typeface="HG創英角ｺﾞｼｯｸUB" panose="020B0909000000000000" pitchFamily="49" charset="-128"/>
                <a:ea typeface="HG創英角ｺﾞｼｯｸUB" panose="020B0909000000000000" pitchFamily="49" charset="-128"/>
              </a:rPr>
              <a:t>											P.3</a:t>
            </a:r>
          </a:p>
          <a:p>
            <a:pPr>
              <a:lnSpc>
                <a:spcPts val="1800"/>
              </a:lnSpc>
            </a:pPr>
            <a:endParaRPr lang="ja-JP" altLang="en-US" sz="800" dirty="0">
              <a:latin typeface="HG創英角ｺﾞｼｯｸUB" panose="020B0909000000000000" pitchFamily="49" charset="-128"/>
              <a:ea typeface="HG創英角ｺﾞｼｯｸUB" panose="020B0909000000000000" pitchFamily="49" charset="-128"/>
            </a:endParaRPr>
          </a:p>
          <a:p>
            <a:pPr>
              <a:lnSpc>
                <a:spcPts val="1800"/>
              </a:lnSpc>
            </a:pPr>
            <a:r>
              <a:rPr lang="ja-JP" altLang="en-US" sz="1400" dirty="0">
                <a:latin typeface="HG創英角ｺﾞｼｯｸUB" panose="020B0909000000000000" pitchFamily="49" charset="-128"/>
                <a:ea typeface="HG創英角ｺﾞｼｯｸUB" panose="020B0909000000000000" pitchFamily="49" charset="-128"/>
              </a:rPr>
              <a:t>▸ 健康増進計画における目標の達成状況及び施策の実施状況について</a:t>
            </a:r>
            <a:r>
              <a:rPr lang="en-US" altLang="ja-JP" sz="1400" dirty="0">
                <a:latin typeface="HG創英角ｺﾞｼｯｸUB" panose="020B0909000000000000" pitchFamily="49" charset="-128"/>
                <a:ea typeface="HG創英角ｺﾞｼｯｸUB" panose="020B0909000000000000" pitchFamily="49" charset="-128"/>
              </a:rPr>
              <a:t>		P.4</a:t>
            </a:r>
          </a:p>
          <a:p>
            <a:pPr>
              <a:lnSpc>
                <a:spcPts val="1800"/>
              </a:lnSpc>
            </a:pPr>
            <a:r>
              <a:rPr lang="ja-JP" altLang="en-US" sz="1400" dirty="0">
                <a:latin typeface="HG創英角ｺﾞｼｯｸUB" panose="020B0909000000000000" pitchFamily="49" charset="-128"/>
                <a:ea typeface="HG創英角ｺﾞｼｯｸUB" panose="020B0909000000000000" pitchFamily="49" charset="-128"/>
              </a:rPr>
              <a:t>　・健康増進計画における目標の達成状況</a:t>
            </a:r>
            <a:r>
              <a:rPr lang="en-US" altLang="ja-JP" sz="1400" dirty="0">
                <a:latin typeface="HG創英角ｺﾞｼｯｸUB" panose="020B0909000000000000" pitchFamily="49" charset="-128"/>
                <a:ea typeface="HG創英角ｺﾞｼｯｸUB" panose="020B0909000000000000" pitchFamily="49" charset="-128"/>
              </a:rPr>
              <a:t>							P.5</a:t>
            </a:r>
          </a:p>
          <a:p>
            <a:pPr>
              <a:lnSpc>
                <a:spcPts val="1800"/>
              </a:lnSpc>
            </a:pPr>
            <a:r>
              <a:rPr lang="ja-JP" altLang="en-US" sz="1400" dirty="0">
                <a:latin typeface="HG創英角ｺﾞｼｯｸUB" panose="020B0909000000000000" pitchFamily="49" charset="-128"/>
                <a:ea typeface="HG創英角ｺﾞｼｯｸUB" panose="020B0909000000000000" pitchFamily="49" charset="-128"/>
              </a:rPr>
              <a:t>　・健康増進計画における施策の実施状況</a:t>
            </a:r>
            <a:r>
              <a:rPr lang="en-US" altLang="ja-JP" sz="1400" dirty="0">
                <a:latin typeface="HG創英角ｺﾞｼｯｸUB" panose="020B0909000000000000" pitchFamily="49" charset="-128"/>
                <a:ea typeface="HG創英角ｺﾞｼｯｸUB" panose="020B0909000000000000" pitchFamily="49" charset="-128"/>
              </a:rPr>
              <a:t>							P.8</a:t>
            </a:r>
          </a:p>
          <a:p>
            <a:pPr>
              <a:lnSpc>
                <a:spcPts val="1800"/>
              </a:lnSpc>
            </a:pPr>
            <a:r>
              <a:rPr lang="ja-JP" altLang="en-US" sz="1400" dirty="0">
                <a:latin typeface="HG創英角ｺﾞｼｯｸUB" panose="020B0909000000000000" pitchFamily="49" charset="-128"/>
                <a:ea typeface="HG創英角ｺﾞｼｯｸUB" panose="020B0909000000000000" pitchFamily="49" charset="-128"/>
              </a:rPr>
              <a:t>　・ＰＤＣＡ進捗管理票</a:t>
            </a:r>
            <a:r>
              <a:rPr lang="en-US" altLang="ja-JP" sz="1400" dirty="0">
                <a:latin typeface="HG創英角ｺﾞｼｯｸUB" panose="020B0909000000000000" pitchFamily="49" charset="-128"/>
                <a:ea typeface="HG創英角ｺﾞｼｯｸUB" panose="020B0909000000000000" pitchFamily="49" charset="-128"/>
              </a:rPr>
              <a:t>										P.10</a:t>
            </a:r>
          </a:p>
          <a:p>
            <a:pPr>
              <a:lnSpc>
                <a:spcPts val="1800"/>
              </a:lnSpc>
            </a:pPr>
            <a:endParaRPr lang="ja-JP" altLang="en-US" sz="800" dirty="0">
              <a:latin typeface="HG創英角ｺﾞｼｯｸUB" panose="020B0909000000000000" pitchFamily="49" charset="-128"/>
              <a:ea typeface="HG創英角ｺﾞｼｯｸUB" panose="020B0909000000000000" pitchFamily="49" charset="-128"/>
            </a:endParaRPr>
          </a:p>
          <a:p>
            <a:pPr>
              <a:lnSpc>
                <a:spcPts val="1800"/>
              </a:lnSpc>
            </a:pPr>
            <a:r>
              <a:rPr lang="ja-JP" altLang="en-US" sz="1400" dirty="0">
                <a:latin typeface="HG創英角ｺﾞｼｯｸUB" panose="020B0909000000000000" pitchFamily="49" charset="-128"/>
                <a:ea typeface="HG創英角ｺﾞｼｯｸUB" panose="020B0909000000000000" pitchFamily="49" charset="-128"/>
              </a:rPr>
              <a:t>▸ 歯科口腔保健計画における目標の達成状況及び施策の実施状況について</a:t>
            </a:r>
            <a:r>
              <a:rPr lang="en-US" altLang="ja-JP" sz="1400" dirty="0">
                <a:latin typeface="HG創英角ｺﾞｼｯｸUB" panose="020B0909000000000000" pitchFamily="49" charset="-128"/>
                <a:ea typeface="HG創英角ｺﾞｼｯｸUB" panose="020B0909000000000000" pitchFamily="49" charset="-128"/>
              </a:rPr>
              <a:t>		P.38</a:t>
            </a:r>
            <a:endParaRPr lang="ja-JP" altLang="en-US" sz="1400" dirty="0">
              <a:latin typeface="HG創英角ｺﾞｼｯｸUB" panose="020B0909000000000000" pitchFamily="49" charset="-128"/>
              <a:ea typeface="HG創英角ｺﾞｼｯｸUB" panose="020B0909000000000000" pitchFamily="49" charset="-128"/>
            </a:endParaRPr>
          </a:p>
          <a:p>
            <a:pPr>
              <a:lnSpc>
                <a:spcPts val="1800"/>
              </a:lnSpc>
            </a:pPr>
            <a:r>
              <a:rPr lang="ja-JP" altLang="en-US" sz="1400" dirty="0">
                <a:latin typeface="HG創英角ｺﾞｼｯｸUB" panose="020B0909000000000000" pitchFamily="49" charset="-128"/>
                <a:ea typeface="HG創英角ｺﾞｼｯｸUB" panose="020B0909000000000000" pitchFamily="49" charset="-128"/>
              </a:rPr>
              <a:t>　・歯科口腔保健計画における目標の達成状況</a:t>
            </a:r>
            <a:r>
              <a:rPr lang="en-US" altLang="ja-JP" sz="1400" dirty="0">
                <a:latin typeface="HG創英角ｺﾞｼｯｸUB" panose="020B0909000000000000" pitchFamily="49" charset="-128"/>
                <a:ea typeface="HG創英角ｺﾞｼｯｸUB" panose="020B0909000000000000" pitchFamily="49" charset="-128"/>
              </a:rPr>
              <a:t>						P.39</a:t>
            </a:r>
            <a:endParaRPr lang="ja-JP" altLang="en-US" sz="1400" dirty="0">
              <a:latin typeface="HG創英角ｺﾞｼｯｸUB" panose="020B0909000000000000" pitchFamily="49" charset="-128"/>
              <a:ea typeface="HG創英角ｺﾞｼｯｸUB" panose="020B0909000000000000" pitchFamily="49" charset="-128"/>
            </a:endParaRPr>
          </a:p>
          <a:p>
            <a:pPr>
              <a:lnSpc>
                <a:spcPts val="1800"/>
              </a:lnSpc>
            </a:pPr>
            <a:r>
              <a:rPr lang="ja-JP" altLang="en-US" sz="1400" dirty="0">
                <a:latin typeface="HG創英角ｺﾞｼｯｸUB" panose="020B0909000000000000" pitchFamily="49" charset="-128"/>
                <a:ea typeface="HG創英角ｺﾞｼｯｸUB" panose="020B0909000000000000" pitchFamily="49" charset="-128"/>
              </a:rPr>
              <a:t>　・歯科口腔保健計画における施策の実施状況</a:t>
            </a:r>
            <a:r>
              <a:rPr lang="en-US" altLang="ja-JP" sz="1400" dirty="0">
                <a:latin typeface="HG創英角ｺﾞｼｯｸUB" panose="020B0909000000000000" pitchFamily="49" charset="-128"/>
                <a:ea typeface="HG創英角ｺﾞｼｯｸUB" panose="020B0909000000000000" pitchFamily="49" charset="-128"/>
              </a:rPr>
              <a:t>						P.40</a:t>
            </a:r>
            <a:endParaRPr lang="ja-JP" altLang="en-US" sz="1400" dirty="0">
              <a:latin typeface="HG創英角ｺﾞｼｯｸUB" panose="020B0909000000000000" pitchFamily="49" charset="-128"/>
              <a:ea typeface="HG創英角ｺﾞｼｯｸUB" panose="020B0909000000000000" pitchFamily="49" charset="-128"/>
            </a:endParaRPr>
          </a:p>
          <a:p>
            <a:pPr>
              <a:lnSpc>
                <a:spcPts val="1800"/>
              </a:lnSpc>
            </a:pPr>
            <a:r>
              <a:rPr lang="ja-JP" altLang="en-US" sz="1400" dirty="0">
                <a:latin typeface="HG創英角ｺﾞｼｯｸUB" panose="020B0909000000000000" pitchFamily="49" charset="-128"/>
                <a:ea typeface="HG創英角ｺﾞｼｯｸUB" panose="020B0909000000000000" pitchFamily="49" charset="-128"/>
              </a:rPr>
              <a:t>　・ＰＤＣＡ進捗管理票</a:t>
            </a:r>
            <a:r>
              <a:rPr lang="en-US" altLang="ja-JP" sz="1400" dirty="0">
                <a:latin typeface="HG創英角ｺﾞｼｯｸUB" panose="020B0909000000000000" pitchFamily="49" charset="-128"/>
                <a:ea typeface="HG創英角ｺﾞｼｯｸUB" panose="020B0909000000000000" pitchFamily="49" charset="-128"/>
              </a:rPr>
              <a:t>										P.42</a:t>
            </a:r>
          </a:p>
          <a:p>
            <a:pPr>
              <a:lnSpc>
                <a:spcPts val="1800"/>
              </a:lnSpc>
            </a:pPr>
            <a:endParaRPr lang="ja-JP" altLang="en-US" sz="800" dirty="0">
              <a:latin typeface="HG創英角ｺﾞｼｯｸUB" panose="020B0909000000000000" pitchFamily="49" charset="-128"/>
              <a:ea typeface="HG創英角ｺﾞｼｯｸUB" panose="020B0909000000000000" pitchFamily="49" charset="-128"/>
            </a:endParaRPr>
          </a:p>
          <a:p>
            <a:pPr>
              <a:lnSpc>
                <a:spcPts val="1800"/>
              </a:lnSpc>
            </a:pPr>
            <a:r>
              <a:rPr lang="ja-JP" altLang="en-US" sz="1400" dirty="0">
                <a:latin typeface="HG創英角ｺﾞｼｯｸUB" panose="020B0909000000000000" pitchFamily="49" charset="-128"/>
                <a:ea typeface="HG創英角ｺﾞｼｯｸUB" panose="020B0909000000000000" pitchFamily="49" charset="-128"/>
              </a:rPr>
              <a:t>▸ </a:t>
            </a:r>
            <a:r>
              <a:rPr lang="zh-TW" altLang="en-US" sz="1400" dirty="0">
                <a:latin typeface="HG創英角ｺﾞｼｯｸUB" panose="020B0909000000000000" pitchFamily="49" charset="-128"/>
                <a:ea typeface="HG創英角ｺﾞｼｯｸUB" panose="020B0909000000000000" pitchFamily="49" charset="-128"/>
              </a:rPr>
              <a:t>食育推進計画</a:t>
            </a:r>
            <a:r>
              <a:rPr lang="ja-JP" altLang="en-US" sz="1400" dirty="0">
                <a:latin typeface="HG創英角ｺﾞｼｯｸUB" panose="020B0909000000000000" pitchFamily="49" charset="-128"/>
                <a:ea typeface="HG創英角ｺﾞｼｯｸUB" panose="020B0909000000000000" pitchFamily="49" charset="-128"/>
              </a:rPr>
              <a:t>における目標の達成状況及び施策の実施状況について</a:t>
            </a:r>
            <a:r>
              <a:rPr lang="en-US" altLang="ja-JP" sz="1400" dirty="0">
                <a:latin typeface="HG創英角ｺﾞｼｯｸUB" panose="020B0909000000000000" pitchFamily="49" charset="-128"/>
                <a:ea typeface="HG創英角ｺﾞｼｯｸUB" panose="020B0909000000000000" pitchFamily="49" charset="-128"/>
              </a:rPr>
              <a:t>		P.56</a:t>
            </a:r>
            <a:endParaRPr lang="ja-JP" altLang="en-US" sz="1400" dirty="0">
              <a:latin typeface="HG創英角ｺﾞｼｯｸUB" panose="020B0909000000000000" pitchFamily="49" charset="-128"/>
              <a:ea typeface="HG創英角ｺﾞｼｯｸUB" panose="020B0909000000000000" pitchFamily="49" charset="-128"/>
            </a:endParaRPr>
          </a:p>
          <a:p>
            <a:pPr>
              <a:lnSpc>
                <a:spcPts val="1800"/>
              </a:lnSpc>
            </a:pPr>
            <a:r>
              <a:rPr lang="ja-JP" altLang="en-US" sz="1400" dirty="0">
                <a:latin typeface="HG創英角ｺﾞｼｯｸUB" panose="020B0909000000000000" pitchFamily="49" charset="-128"/>
                <a:ea typeface="HG創英角ｺﾞｼｯｸUB" panose="020B0909000000000000" pitchFamily="49" charset="-128"/>
              </a:rPr>
              <a:t>　・</a:t>
            </a:r>
            <a:r>
              <a:rPr lang="zh-TW" altLang="en-US" sz="1400" dirty="0">
                <a:latin typeface="HG創英角ｺﾞｼｯｸUB" panose="020B0909000000000000" pitchFamily="49" charset="-128"/>
                <a:ea typeface="HG創英角ｺﾞｼｯｸUB" panose="020B0909000000000000" pitchFamily="49" charset="-128"/>
              </a:rPr>
              <a:t>食育推進計画</a:t>
            </a:r>
            <a:r>
              <a:rPr lang="ja-JP" altLang="en-US" sz="1400" dirty="0">
                <a:latin typeface="HG創英角ｺﾞｼｯｸUB" panose="020B0909000000000000" pitchFamily="49" charset="-128"/>
                <a:ea typeface="HG創英角ｺﾞｼｯｸUB" panose="020B0909000000000000" pitchFamily="49" charset="-128"/>
              </a:rPr>
              <a:t>における目標の達成状況</a:t>
            </a:r>
            <a:r>
              <a:rPr lang="en-US" altLang="ja-JP" sz="1400" dirty="0">
                <a:latin typeface="HG創英角ｺﾞｼｯｸUB" panose="020B0909000000000000" pitchFamily="49" charset="-128"/>
                <a:ea typeface="HG創英角ｺﾞｼｯｸUB" panose="020B0909000000000000" pitchFamily="49" charset="-128"/>
              </a:rPr>
              <a:t>							P.57</a:t>
            </a:r>
            <a:endParaRPr lang="ja-JP" altLang="en-US" sz="1400" dirty="0">
              <a:latin typeface="HG創英角ｺﾞｼｯｸUB" panose="020B0909000000000000" pitchFamily="49" charset="-128"/>
              <a:ea typeface="HG創英角ｺﾞｼｯｸUB" panose="020B0909000000000000" pitchFamily="49" charset="-128"/>
            </a:endParaRPr>
          </a:p>
          <a:p>
            <a:pPr>
              <a:lnSpc>
                <a:spcPts val="1800"/>
              </a:lnSpc>
            </a:pPr>
            <a:r>
              <a:rPr lang="ja-JP" altLang="en-US" sz="1400" dirty="0">
                <a:latin typeface="HG創英角ｺﾞｼｯｸUB" panose="020B0909000000000000" pitchFamily="49" charset="-128"/>
                <a:ea typeface="HG創英角ｺﾞｼｯｸUB" panose="020B0909000000000000" pitchFamily="49" charset="-128"/>
              </a:rPr>
              <a:t>　・</a:t>
            </a:r>
            <a:r>
              <a:rPr lang="zh-TW" altLang="en-US" sz="1400" dirty="0">
                <a:latin typeface="HG創英角ｺﾞｼｯｸUB" panose="020B0909000000000000" pitchFamily="49" charset="-128"/>
                <a:ea typeface="HG創英角ｺﾞｼｯｸUB" panose="020B0909000000000000" pitchFamily="49" charset="-128"/>
              </a:rPr>
              <a:t>食育推進計画</a:t>
            </a:r>
            <a:r>
              <a:rPr lang="ja-JP" altLang="en-US" sz="1400" dirty="0">
                <a:latin typeface="HG創英角ｺﾞｼｯｸUB" panose="020B0909000000000000" pitchFamily="49" charset="-128"/>
                <a:ea typeface="HG創英角ｺﾞｼｯｸUB" panose="020B0909000000000000" pitchFamily="49" charset="-128"/>
              </a:rPr>
              <a:t>における施策の実施状況</a:t>
            </a:r>
            <a:r>
              <a:rPr lang="en-US" altLang="ja-JP" sz="1400" dirty="0">
                <a:latin typeface="HG創英角ｺﾞｼｯｸUB" panose="020B0909000000000000" pitchFamily="49" charset="-128"/>
                <a:ea typeface="HG創英角ｺﾞｼｯｸUB" panose="020B0909000000000000" pitchFamily="49" charset="-128"/>
              </a:rPr>
              <a:t>							P.59</a:t>
            </a:r>
            <a:endParaRPr lang="ja-JP" altLang="en-US" sz="1400" dirty="0">
              <a:latin typeface="HG創英角ｺﾞｼｯｸUB" panose="020B0909000000000000" pitchFamily="49" charset="-128"/>
              <a:ea typeface="HG創英角ｺﾞｼｯｸUB" panose="020B0909000000000000" pitchFamily="49" charset="-128"/>
            </a:endParaRPr>
          </a:p>
          <a:p>
            <a:pPr>
              <a:lnSpc>
                <a:spcPts val="1800"/>
              </a:lnSpc>
            </a:pPr>
            <a:r>
              <a:rPr lang="ja-JP" altLang="en-US" sz="1400" dirty="0">
                <a:latin typeface="HG創英角ｺﾞｼｯｸUB" panose="020B0909000000000000" pitchFamily="49" charset="-128"/>
                <a:ea typeface="HG創英角ｺﾞｼｯｸUB" panose="020B0909000000000000" pitchFamily="49" charset="-128"/>
              </a:rPr>
              <a:t>　・ＰＤＣＡ進捗管理票</a:t>
            </a:r>
            <a:r>
              <a:rPr lang="en-US" altLang="ja-JP" sz="1400" dirty="0">
                <a:latin typeface="HG創英角ｺﾞｼｯｸUB" panose="020B0909000000000000" pitchFamily="49" charset="-128"/>
                <a:ea typeface="HG創英角ｺﾞｼｯｸUB" panose="020B0909000000000000" pitchFamily="49" charset="-128"/>
              </a:rPr>
              <a:t>										P.61</a:t>
            </a:r>
            <a:endParaRPr lang="ja-JP" altLang="en-US" sz="1400" dirty="0">
              <a:latin typeface="HG創英角ｺﾞｼｯｸUB" panose="020B0909000000000000" pitchFamily="49" charset="-128"/>
              <a:ea typeface="HG創英角ｺﾞｼｯｸUB" panose="020B0909000000000000" pitchFamily="49" charset="-128"/>
            </a:endParaRP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2</a:t>
            </a:fld>
            <a:endParaRPr kumimoji="1" lang="ja-JP" altLang="en-US" dirty="0"/>
          </a:p>
        </p:txBody>
      </p:sp>
      <p:sp>
        <p:nvSpPr>
          <p:cNvPr id="6" name="テキスト ボックス 5"/>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a:solidFill>
                  <a:schemeClr val="bg1"/>
                </a:solidFill>
                <a:latin typeface="游ゴシック" panose="020B0400000000000000" pitchFamily="50" charset="-128"/>
                <a:ea typeface="游ゴシック" panose="020B0400000000000000" pitchFamily="50" charset="-128"/>
              </a:rPr>
              <a:t>大阪府健康づくり推進条例第</a:t>
            </a:r>
            <a:r>
              <a:rPr lang="en-US" altLang="ja-JP" sz="1100" b="1" dirty="0">
                <a:solidFill>
                  <a:schemeClr val="bg1"/>
                </a:solidFill>
                <a:latin typeface="游ゴシック" panose="020B0400000000000000" pitchFamily="50" charset="-128"/>
                <a:ea typeface="游ゴシック" panose="020B0400000000000000" pitchFamily="50" charset="-128"/>
              </a:rPr>
              <a:t>19</a:t>
            </a:r>
            <a:r>
              <a:rPr lang="ja-JP" altLang="en-US" sz="1100" b="1" dirty="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a:solidFill>
                  <a:schemeClr val="bg1"/>
                </a:solidFill>
                <a:latin typeface="游ゴシック" panose="020B0400000000000000" pitchFamily="50" charset="-128"/>
                <a:ea typeface="游ゴシック" panose="020B0400000000000000" pitchFamily="50" charset="-128"/>
              </a:rPr>
              <a:t>〈</a:t>
            </a:r>
            <a:r>
              <a:rPr lang="ja-JP" altLang="en-US" sz="1100" b="1" dirty="0">
                <a:solidFill>
                  <a:schemeClr val="bg1"/>
                </a:solidFill>
                <a:latin typeface="游ゴシック" panose="020B0400000000000000" pitchFamily="50" charset="-128"/>
                <a:ea typeface="游ゴシック" panose="020B0400000000000000" pitchFamily="50" charset="-128"/>
              </a:rPr>
              <a:t>令和</a:t>
            </a:r>
            <a:r>
              <a:rPr lang="en-US" altLang="ja-JP" sz="1100" b="1" dirty="0">
                <a:solidFill>
                  <a:schemeClr val="bg1"/>
                </a:solidFill>
                <a:latin typeface="游ゴシック" panose="020B0400000000000000" pitchFamily="50" charset="-128"/>
                <a:ea typeface="游ゴシック" panose="020B0400000000000000" pitchFamily="50" charset="-128"/>
              </a:rPr>
              <a:t>4</a:t>
            </a:r>
            <a:r>
              <a:rPr lang="ja-JP" altLang="en-US" sz="1100" b="1" dirty="0">
                <a:solidFill>
                  <a:schemeClr val="bg1"/>
                </a:solidFill>
                <a:latin typeface="游ゴシック" panose="020B0400000000000000" pitchFamily="50" charset="-128"/>
                <a:ea typeface="游ゴシック" panose="020B0400000000000000" pitchFamily="50" charset="-128"/>
              </a:rPr>
              <a:t>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pic>
        <p:nvPicPr>
          <p:cNvPr id="7" name="図 6"/>
          <p:cNvPicPr>
            <a:picLocks noChangeAspect="1"/>
          </p:cNvPicPr>
          <p:nvPr/>
        </p:nvPicPr>
        <p:blipFill>
          <a:blip r:embed="rId2"/>
          <a:stretch>
            <a:fillRect/>
          </a:stretch>
        </p:blipFill>
        <p:spPr>
          <a:xfrm>
            <a:off x="8582603" y="358877"/>
            <a:ext cx="1100769" cy="360000"/>
          </a:xfrm>
          <a:prstGeom prst="rect">
            <a:avLst/>
          </a:prstGeom>
        </p:spPr>
      </p:pic>
    </p:spTree>
    <p:extLst>
      <p:ext uri="{BB962C8B-B14F-4D97-AF65-F5344CB8AC3E}">
        <p14:creationId xmlns:p14="http://schemas.microsoft.com/office/powerpoint/2010/main" val="25615324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nvGraphicFramePr>
        <p:xfrm>
          <a:off x="477311" y="434454"/>
          <a:ext cx="8928000" cy="4176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2016000">
                <a:tc>
                  <a:txBody>
                    <a:bodyPr/>
                    <a:lstStyle/>
                    <a:p>
                      <a:pPr>
                        <a:lnSpc>
                          <a:spcPct val="100000"/>
                        </a:lnSpc>
                      </a:pPr>
                      <a:r>
                        <a:rPr kumimoji="1" lang="ja-JP" altLang="en-US" sz="1600" baseline="0" dirty="0">
                          <a:latin typeface="+mn-ea"/>
                          <a:ea typeface="+mn-ea"/>
                        </a:rPr>
                        <a:t>本年度の     </a:t>
                      </a:r>
                      <a:endParaRPr kumimoji="1" lang="en-US" altLang="ja-JP" sz="1600" baseline="0" dirty="0">
                        <a:latin typeface="+mn-ea"/>
                        <a:ea typeface="+mn-ea"/>
                      </a:endParaRPr>
                    </a:p>
                    <a:p>
                      <a:pPr>
                        <a:lnSpc>
                          <a:spcPct val="100000"/>
                        </a:lnSpc>
                      </a:pPr>
                      <a:r>
                        <a:rPr kumimoji="1" lang="ja-JP" altLang="en-US" sz="1600" baseline="0" dirty="0">
                          <a:latin typeface="+mn-ea"/>
                          <a:ea typeface="+mn-ea"/>
                        </a:rPr>
                        <a:t>取組</a:t>
                      </a: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ライフステージに応じた睡眠・休養の充実</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■大阪府立学校保健研究発表大会、大阪府小・中・高等学校保健主事合同研修会を開催し、健康教育（睡眠・休養）の充実を推進</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■府民を対象としたオンラインセミナー「健活おおさかセミナー（全</a:t>
                      </a:r>
                      <a:r>
                        <a:rPr kumimoji="1" lang="en-US" altLang="ja-JP" sz="1100" b="1" baseline="0" dirty="0">
                          <a:solidFill>
                            <a:schemeClr val="tx1"/>
                          </a:solidFill>
                          <a:latin typeface="+mn-ea"/>
                          <a:ea typeface="+mn-ea"/>
                        </a:rPr>
                        <a:t>6</a:t>
                      </a:r>
                      <a:r>
                        <a:rPr kumimoji="1" lang="ja-JP" altLang="en-US" sz="1100" b="1" baseline="0" dirty="0">
                          <a:solidFill>
                            <a:schemeClr val="tx1"/>
                          </a:solidFill>
                          <a:latin typeface="+mn-ea"/>
                          <a:ea typeface="+mn-ea"/>
                        </a:rPr>
                        <a:t>回・オンデマンド配信に加え全回を見逃し配信）」を開催し、うち</a:t>
                      </a:r>
                      <a:r>
                        <a:rPr kumimoji="1" lang="en-US" altLang="ja-JP" sz="1100" b="1" baseline="0" dirty="0">
                          <a:solidFill>
                            <a:schemeClr val="tx1"/>
                          </a:solidFill>
                          <a:latin typeface="+mn-ea"/>
                          <a:ea typeface="+mn-ea"/>
                        </a:rPr>
                        <a:t>1</a:t>
                      </a:r>
                      <a:r>
                        <a:rPr kumimoji="1" lang="ja-JP" altLang="en-US" sz="1100" b="1" baseline="0" dirty="0">
                          <a:solidFill>
                            <a:schemeClr val="tx1"/>
                          </a:solidFill>
                          <a:latin typeface="+mn-ea"/>
                          <a:ea typeface="+mn-ea"/>
                        </a:rPr>
                        <a:t>回を「睡眠」をテーマに実施（</a:t>
                      </a:r>
                      <a:r>
                        <a:rPr kumimoji="1" lang="en-US" altLang="ja-JP" sz="1100" b="1" baseline="0" dirty="0">
                          <a:solidFill>
                            <a:schemeClr val="tx1"/>
                          </a:solidFill>
                          <a:latin typeface="+mn-ea"/>
                          <a:ea typeface="+mn-ea"/>
                        </a:rPr>
                        <a:t>7/15</a:t>
                      </a:r>
                      <a:r>
                        <a:rPr kumimoji="1" lang="ja-JP" altLang="en-US" sz="1100" b="1" baseline="0" dirty="0">
                          <a:solidFill>
                            <a:schemeClr val="tx1"/>
                          </a:solidFill>
                          <a:latin typeface="+mn-ea"/>
                          <a:ea typeface="+mn-ea"/>
                        </a:rPr>
                        <a:t>～</a:t>
                      </a:r>
                      <a:r>
                        <a:rPr kumimoji="1" lang="en-US" altLang="ja-JP" sz="1100" b="1" baseline="0" dirty="0">
                          <a:solidFill>
                            <a:schemeClr val="tx1"/>
                          </a:solidFill>
                          <a:latin typeface="+mn-ea"/>
                          <a:ea typeface="+mn-ea"/>
                        </a:rPr>
                        <a:t>7/31</a:t>
                      </a:r>
                      <a:r>
                        <a:rPr kumimoji="1" lang="ja-JP" altLang="en-US" sz="1100" b="1" baseline="0" dirty="0">
                          <a:solidFill>
                            <a:schemeClr val="tx1"/>
                          </a:solidFill>
                          <a:latin typeface="+mn-ea"/>
                          <a:ea typeface="+mn-ea"/>
                        </a:rPr>
                        <a:t>）</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■事業者と連携し、中小企業労働環境向上塾の実施（</a:t>
                      </a:r>
                      <a:r>
                        <a:rPr kumimoji="1" lang="en-US" altLang="ja-JP" sz="1100" b="1" baseline="0" dirty="0">
                          <a:solidFill>
                            <a:schemeClr val="tx1"/>
                          </a:solidFill>
                          <a:latin typeface="+mn-ea"/>
                          <a:ea typeface="+mn-ea"/>
                        </a:rPr>
                        <a:t>38</a:t>
                      </a:r>
                      <a:r>
                        <a:rPr kumimoji="1" lang="ja-JP" altLang="en-US" sz="1100" b="1" baseline="0" dirty="0">
                          <a:solidFill>
                            <a:schemeClr val="tx1"/>
                          </a:solidFill>
                          <a:latin typeface="+mn-ea"/>
                          <a:ea typeface="+mn-ea"/>
                        </a:rPr>
                        <a:t>回 （</a:t>
                      </a:r>
                      <a:r>
                        <a:rPr kumimoji="1" lang="en-US" altLang="ja-JP" sz="1100" b="1" baseline="0" dirty="0">
                          <a:solidFill>
                            <a:schemeClr val="tx1"/>
                          </a:solidFill>
                          <a:latin typeface="+mn-ea"/>
                          <a:ea typeface="+mn-ea"/>
                        </a:rPr>
                        <a:t>R5.3</a:t>
                      </a:r>
                      <a:r>
                        <a:rPr kumimoji="1" lang="ja-JP" altLang="en-US" sz="1100" b="1" baseline="0" dirty="0">
                          <a:solidFill>
                            <a:schemeClr val="tx1"/>
                          </a:solidFill>
                          <a:latin typeface="+mn-ea"/>
                          <a:ea typeface="+mn-ea"/>
                        </a:rPr>
                        <a:t>現在））、労働情報発信ステーションの実施（</a:t>
                      </a:r>
                      <a:r>
                        <a:rPr kumimoji="1" lang="en-US" altLang="ja-JP" sz="1100" b="1" baseline="0" dirty="0">
                          <a:solidFill>
                            <a:schemeClr val="tx1"/>
                          </a:solidFill>
                          <a:latin typeface="+mn-ea"/>
                          <a:ea typeface="+mn-ea"/>
                        </a:rPr>
                        <a:t>59</a:t>
                      </a:r>
                      <a:r>
                        <a:rPr kumimoji="1" lang="ja-JP" altLang="en-US" sz="1100" b="1" baseline="0" dirty="0">
                          <a:solidFill>
                            <a:schemeClr val="tx1"/>
                          </a:solidFill>
                          <a:latin typeface="+mn-ea"/>
                          <a:ea typeface="+mn-ea"/>
                        </a:rPr>
                        <a:t>回（</a:t>
                      </a:r>
                      <a:r>
                        <a:rPr kumimoji="1" lang="en-US" altLang="ja-JP" sz="1100" b="1" baseline="0" dirty="0">
                          <a:solidFill>
                            <a:schemeClr val="tx1"/>
                          </a:solidFill>
                          <a:latin typeface="+mn-ea"/>
                          <a:ea typeface="+mn-ea"/>
                        </a:rPr>
                        <a:t>R5.3</a:t>
                      </a:r>
                      <a:r>
                        <a:rPr kumimoji="1" lang="ja-JP" altLang="en-US" sz="1100" b="1" baseline="0" dirty="0">
                          <a:solidFill>
                            <a:schemeClr val="tx1"/>
                          </a:solidFill>
                          <a:latin typeface="+mn-ea"/>
                          <a:ea typeface="+mn-ea"/>
                        </a:rPr>
                        <a:t>現在））、啓発冊子やチラシの作成・配布により普及啓発を実施</a:t>
                      </a:r>
                    </a:p>
                    <a:p>
                      <a:pPr marL="174625" indent="-174625">
                        <a:lnSpc>
                          <a:spcPct val="100000"/>
                        </a:lnSpc>
                      </a:pPr>
                      <a:r>
                        <a:rPr kumimoji="1" lang="ja-JP" altLang="en-US" sz="1100" b="1" baseline="0" dirty="0">
                          <a:solidFill>
                            <a:schemeClr val="tx1"/>
                          </a:solidFill>
                          <a:latin typeface="+mn-ea"/>
                          <a:ea typeface="+mn-ea"/>
                        </a:rPr>
                        <a:t>■府と包括連携協定を締結している企業と周知啓発イベントを実施。（「職場のお悩み相談イベント」</a:t>
                      </a:r>
                      <a:r>
                        <a:rPr kumimoji="1" lang="en-US" altLang="ja-JP" sz="1100" b="1" baseline="0" dirty="0">
                          <a:solidFill>
                            <a:schemeClr val="tx1"/>
                          </a:solidFill>
                          <a:latin typeface="+mn-ea"/>
                          <a:ea typeface="+mn-ea"/>
                        </a:rPr>
                        <a:t>3</a:t>
                      </a:r>
                      <a:r>
                        <a:rPr kumimoji="1" lang="ja-JP" altLang="en-US" sz="1100" b="1" baseline="0" dirty="0">
                          <a:solidFill>
                            <a:schemeClr val="tx1"/>
                          </a:solidFill>
                          <a:latin typeface="+mn-ea"/>
                          <a:ea typeface="+mn-ea"/>
                        </a:rPr>
                        <a:t>回、「労働相談フェスタ」</a:t>
                      </a:r>
                      <a:r>
                        <a:rPr kumimoji="1" lang="en-US" altLang="ja-JP" sz="1100" b="1" baseline="0" dirty="0">
                          <a:solidFill>
                            <a:schemeClr val="tx1"/>
                          </a:solidFill>
                          <a:latin typeface="+mn-ea"/>
                          <a:ea typeface="+mn-ea"/>
                        </a:rPr>
                        <a:t>6</a:t>
                      </a:r>
                      <a:r>
                        <a:rPr kumimoji="1" lang="ja-JP" altLang="en-US" sz="1100" b="1" baseline="0" dirty="0">
                          <a:solidFill>
                            <a:schemeClr val="tx1"/>
                          </a:solidFill>
                          <a:latin typeface="+mn-ea"/>
                          <a:ea typeface="+mn-ea"/>
                        </a:rPr>
                        <a:t>回）</a:t>
                      </a:r>
                      <a:endParaRPr kumimoji="1" lang="en-US" altLang="ja-JP"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51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今後の</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課題等</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■睡眠・休養の充実に向けた普及啓発の推進</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■企業における働き方改革等のニーズの把握</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次年度の主な取組</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■チーム学校として連携できるよう研修会や発表会を開催し、引き続き、児童生徒が主体的に深く学べる機会を提供</a:t>
                      </a:r>
                    </a:p>
                    <a:p>
                      <a:pPr marL="174625" indent="-174625">
                        <a:lnSpc>
                          <a:spcPct val="100000"/>
                        </a:lnSpc>
                      </a:pPr>
                      <a:r>
                        <a:rPr kumimoji="1" lang="ja-JP" altLang="en-US" sz="1100" b="1" baseline="0" dirty="0">
                          <a:solidFill>
                            <a:schemeClr val="tx1"/>
                          </a:solidFill>
                          <a:latin typeface="+mn-ea"/>
                          <a:ea typeface="+mn-ea"/>
                        </a:rPr>
                        <a:t>■より対象者や企業等のニーズに沿ったテーマ設定によるセミナー等を開催</a:t>
                      </a: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64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最終予算</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a:solidFill>
                            <a:schemeClr val="bg1"/>
                          </a:solidFill>
                          <a:latin typeface="+mn-ea"/>
                          <a:ea typeface="+mn-ea"/>
                        </a:rPr>
                        <a:t>（主要事業）</a:t>
                      </a:r>
                      <a:endParaRPr kumimoji="1" lang="en-US" altLang="ja-JP" sz="1600" b="1" baseline="0" dirty="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aseline="0" dirty="0">
                          <a:solidFill>
                            <a:schemeClr val="tx1"/>
                          </a:solidFill>
                          <a:latin typeface="+mn-ea"/>
                          <a:ea typeface="+mn-ea"/>
                        </a:rPr>
                        <a:t>健康づくり気運醸成事業（</a:t>
                      </a:r>
                      <a:r>
                        <a:rPr kumimoji="1" lang="en-US" altLang="ja-JP" sz="1100" baseline="0" dirty="0">
                          <a:solidFill>
                            <a:schemeClr val="tx1"/>
                          </a:solidFill>
                          <a:latin typeface="+mn-ea"/>
                          <a:ea typeface="+mn-ea"/>
                        </a:rPr>
                        <a:t>14,818</a:t>
                      </a:r>
                      <a:r>
                        <a:rPr kumimoji="1" lang="ja-JP" altLang="en-US" sz="1100" baseline="0" dirty="0">
                          <a:solidFill>
                            <a:schemeClr val="tx1"/>
                          </a:solidFill>
                          <a:latin typeface="+mn-ea"/>
                          <a:ea typeface="+mn-ea"/>
                        </a:rPr>
                        <a:t>千円）、労働相談等事業費（</a:t>
                      </a:r>
                      <a:r>
                        <a:rPr kumimoji="1" lang="en-US" altLang="ja-JP" sz="1100" baseline="0" dirty="0">
                          <a:solidFill>
                            <a:schemeClr val="tx1"/>
                          </a:solidFill>
                          <a:latin typeface="+mn-ea"/>
                          <a:ea typeface="+mn-ea"/>
                        </a:rPr>
                        <a:t>38,271</a:t>
                      </a:r>
                      <a:r>
                        <a:rPr kumimoji="1" lang="ja-JP" altLang="en-US" sz="1100" baseline="0" dirty="0">
                          <a:solidFill>
                            <a:schemeClr val="tx1"/>
                          </a:solidFill>
                          <a:latin typeface="+mn-ea"/>
                          <a:ea typeface="+mn-ea"/>
                        </a:rPr>
                        <a:t>千円）、</a:t>
                      </a:r>
                      <a:endParaRPr kumimoji="1" lang="en-US" altLang="ja-JP" sz="1100" baseline="0"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aseline="0" dirty="0">
                          <a:solidFill>
                            <a:schemeClr val="tx1"/>
                          </a:solidFill>
                          <a:latin typeface="+mn-ea"/>
                          <a:ea typeface="+mn-ea"/>
                        </a:rPr>
                        <a:t>若者等へのワークルール等啓発事業（</a:t>
                      </a:r>
                      <a:r>
                        <a:rPr kumimoji="1" lang="en-US" altLang="ja-JP" sz="1100" baseline="0" dirty="0">
                          <a:solidFill>
                            <a:schemeClr val="tx1"/>
                          </a:solidFill>
                          <a:latin typeface="+mn-ea"/>
                          <a:ea typeface="+mn-ea"/>
                        </a:rPr>
                        <a:t>937</a:t>
                      </a:r>
                      <a:r>
                        <a:rPr kumimoji="1" lang="ja-JP" altLang="en-US" sz="1100" baseline="0" dirty="0">
                          <a:solidFill>
                            <a:schemeClr val="tx1"/>
                          </a:solidFill>
                          <a:latin typeface="+mn-ea"/>
                          <a:ea typeface="+mn-ea"/>
                        </a:rPr>
                        <a:t>千円）、中小企業労働環境向上促進事業（</a:t>
                      </a:r>
                      <a:r>
                        <a:rPr kumimoji="1" lang="en-US" altLang="ja-JP" sz="1100" baseline="0" dirty="0">
                          <a:solidFill>
                            <a:schemeClr val="tx1"/>
                          </a:solidFill>
                          <a:latin typeface="+mn-ea"/>
                          <a:ea typeface="+mn-ea"/>
                        </a:rPr>
                        <a:t>1,150</a:t>
                      </a:r>
                      <a:r>
                        <a:rPr kumimoji="1" lang="ja-JP" altLang="en-US" sz="1100" baseline="0" dirty="0">
                          <a:solidFill>
                            <a:schemeClr val="tx1"/>
                          </a:solidFill>
                          <a:latin typeface="+mn-ea"/>
                          <a:ea typeface="+mn-ea"/>
                        </a:rPr>
                        <a:t>千円）</a:t>
                      </a:r>
                      <a:endParaRPr kumimoji="1" lang="en-US" altLang="ja-JP" sz="1100" baseline="0" dirty="0">
                        <a:solidFill>
                          <a:schemeClr val="tx1"/>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6" name="グループ化 15"/>
          <p:cNvGrpSpPr/>
          <p:nvPr/>
        </p:nvGrpSpPr>
        <p:grpSpPr>
          <a:xfrm>
            <a:off x="586435" y="1551808"/>
            <a:ext cx="792000" cy="720000"/>
            <a:chOff x="-2122749" y="3293333"/>
            <a:chExt cx="792000" cy="720000"/>
          </a:xfrm>
        </p:grpSpPr>
        <p:sp>
          <p:nvSpPr>
            <p:cNvPr id="17" name="角丸四角形 16"/>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a:ln w="0"/>
                  <a:solidFill>
                    <a:srgbClr val="193F61"/>
                  </a:solidFill>
                  <a:latin typeface="+mn-ea"/>
                </a:rPr>
                <a:t>本年度評価</a:t>
              </a:r>
              <a:endParaRPr kumimoji="1" lang="en-US" altLang="ja-JP" sz="1100" b="1" spc="-100" dirty="0">
                <a:ln w="0"/>
                <a:solidFill>
                  <a:srgbClr val="193F61"/>
                </a:solidFill>
                <a:latin typeface="+mn-ea"/>
              </a:endParaRPr>
            </a:p>
            <a:p>
              <a:pPr algn="ctr"/>
              <a:endParaRPr kumimoji="1" lang="en-US" altLang="ja-JP" sz="500" b="1" spc="-100" dirty="0">
                <a:ln w="0"/>
                <a:solidFill>
                  <a:srgbClr val="193F61"/>
                </a:solidFill>
                <a:latin typeface="+mn-ea"/>
              </a:endParaRPr>
            </a:p>
            <a:p>
              <a:pPr algn="ctr">
                <a:lnSpc>
                  <a:spcPts val="1600"/>
                </a:lnSpc>
              </a:pPr>
              <a:r>
                <a:rPr kumimoji="1" lang="ja-JP" altLang="en-US" sz="1400" b="1" spc="-100" dirty="0">
                  <a:ln w="0"/>
                  <a:solidFill>
                    <a:srgbClr val="193F61"/>
                  </a:solidFill>
                  <a:latin typeface="+mn-ea"/>
                </a:rPr>
                <a:t>概ね</a:t>
              </a:r>
              <a:endParaRPr kumimoji="1" lang="en-US" altLang="ja-JP" sz="1400" b="1" spc="-100" dirty="0">
                <a:ln w="0"/>
                <a:solidFill>
                  <a:srgbClr val="193F61"/>
                </a:solidFill>
                <a:latin typeface="+mn-ea"/>
              </a:endParaRPr>
            </a:p>
            <a:p>
              <a:pPr algn="ctr">
                <a:lnSpc>
                  <a:spcPts val="1600"/>
                </a:lnSpc>
              </a:pPr>
              <a:r>
                <a:rPr kumimoji="1" lang="ja-JP" altLang="en-US" sz="1400" b="1" spc="-250" dirty="0">
                  <a:ln w="0"/>
                  <a:solidFill>
                    <a:srgbClr val="193F61"/>
                  </a:solidFill>
                  <a:latin typeface="+mn-ea"/>
                </a:rPr>
                <a:t>予定</a:t>
              </a:r>
              <a:r>
                <a:rPr kumimoji="1" lang="ja-JP" altLang="en-US" sz="1400" b="1" spc="-350" dirty="0">
                  <a:ln w="0"/>
                  <a:solidFill>
                    <a:srgbClr val="193F61"/>
                  </a:solidFill>
                  <a:latin typeface="+mn-ea"/>
                </a:rPr>
                <a:t>どおり</a:t>
              </a:r>
            </a:p>
          </p:txBody>
        </p:sp>
        <p:cxnSp>
          <p:nvCxnSpPr>
            <p:cNvPr id="18" name="直線コネクタ 17"/>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20</a:t>
            </a:fld>
            <a:endParaRPr kumimoji="1" lang="ja-JP" altLang="en-US"/>
          </a:p>
        </p:txBody>
      </p:sp>
    </p:spTree>
    <p:extLst>
      <p:ext uri="{BB962C8B-B14F-4D97-AF65-F5344CB8AC3E}">
        <p14:creationId xmlns:p14="http://schemas.microsoft.com/office/powerpoint/2010/main" val="16925036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tx1"/>
                </a:solidFill>
                <a:latin typeface="Meiryo UI" panose="020B0604030504040204" pitchFamily="50" charset="-128"/>
                <a:ea typeface="Meiryo UI" panose="020B0604030504040204" pitchFamily="50" charset="-128"/>
              </a:rPr>
              <a:t>　　１　生活習慣病の予防（生活習慣の改善）</a:t>
            </a: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（５）飲酒</a:t>
            </a:r>
            <a:r>
              <a:rPr kumimoji="1" lang="ja-JP" altLang="en-US" sz="2000" b="1" dirty="0">
                <a:solidFill>
                  <a:schemeClr val="bg1"/>
                </a:solidFill>
              </a:rPr>
              <a:t>　</a:t>
            </a:r>
            <a:r>
              <a:rPr kumimoji="1" lang="ja-JP" altLang="en-US" sz="1600" b="1" dirty="0">
                <a:solidFill>
                  <a:schemeClr val="bg1"/>
                </a:solidFill>
              </a:rPr>
              <a:t>計画 </a:t>
            </a:r>
            <a:r>
              <a:rPr kumimoji="1" lang="en-US" altLang="ja-JP" sz="1600" b="1" dirty="0">
                <a:solidFill>
                  <a:schemeClr val="bg1"/>
                </a:solidFill>
              </a:rPr>
              <a:t>P.54-55</a:t>
            </a:r>
          </a:p>
        </p:txBody>
      </p:sp>
      <p:sp>
        <p:nvSpPr>
          <p:cNvPr id="17" name="正方形/長方形 16"/>
          <p:cNvSpPr/>
          <p:nvPr/>
        </p:nvSpPr>
        <p:spPr>
          <a:xfrm>
            <a:off x="363222" y="2290438"/>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601533"/>
            <a:ext cx="8856000" cy="504000"/>
          </a:xfrm>
          <a:prstGeom prst="rect">
            <a:avLst/>
          </a:prstGeom>
        </p:spPr>
        <p:txBody>
          <a:bodyPr wrap="square" lIns="36000" tIns="72000" rIns="36000" bIns="36000">
            <a:noAutofit/>
          </a:bodyPr>
          <a:lstStyle/>
          <a:p>
            <a:r>
              <a:rPr lang="ja-JP" altLang="en-US" sz="1200" b="1" dirty="0">
                <a:latin typeface="+mn-ea"/>
              </a:rPr>
              <a:t>▽年齢、性別、持病等によって、飲酒が及ぼす身体への影響が異なることを理解し、自分の状況に合った適量飲酒を実践します。</a:t>
            </a:r>
          </a:p>
        </p:txBody>
      </p:sp>
      <p:sp>
        <p:nvSpPr>
          <p:cNvPr id="24" name="正方形/長方形 23"/>
          <p:cNvSpPr/>
          <p:nvPr/>
        </p:nvSpPr>
        <p:spPr>
          <a:xfrm>
            <a:off x="363222" y="3158638"/>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行政等が取り組む数値目標</a:t>
            </a:r>
            <a:r>
              <a:rPr lang="en-US" altLang="ja-JP" sz="1600" b="1" dirty="0">
                <a:latin typeface="+mn-ea"/>
              </a:rPr>
              <a:t>】</a:t>
            </a:r>
            <a:endParaRPr lang="ja-JP" altLang="en-US" sz="1600" b="1" dirty="0">
              <a:latin typeface="+mn-ea"/>
            </a:endParaRPr>
          </a:p>
        </p:txBody>
      </p:sp>
      <p:graphicFrame>
        <p:nvGraphicFramePr>
          <p:cNvPr id="25" name="表 24"/>
          <p:cNvGraphicFramePr>
            <a:graphicFrameLocks noGrp="1"/>
          </p:cNvGraphicFramePr>
          <p:nvPr/>
        </p:nvGraphicFramePr>
        <p:xfrm>
          <a:off x="532234" y="3520801"/>
          <a:ext cx="8820000" cy="1046018"/>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168000">
                  <a:extLst>
                    <a:ext uri="{9D8B030D-6E8A-4147-A177-3AD203B41FA5}">
                      <a16:colId xmlns:a16="http://schemas.microsoft.com/office/drawing/2014/main" val="20001"/>
                    </a:ext>
                  </a:extLst>
                </a:gridCol>
                <a:gridCol w="1764000">
                  <a:extLst>
                    <a:ext uri="{9D8B030D-6E8A-4147-A177-3AD203B41FA5}">
                      <a16:colId xmlns:a16="http://schemas.microsoft.com/office/drawing/2014/main" val="2198991935"/>
                    </a:ext>
                  </a:extLst>
                </a:gridCol>
                <a:gridCol w="1764000">
                  <a:extLst>
                    <a:ext uri="{9D8B030D-6E8A-4147-A177-3AD203B41FA5}">
                      <a16:colId xmlns:a16="http://schemas.microsoft.com/office/drawing/2014/main" val="20002"/>
                    </a:ext>
                  </a:extLst>
                </a:gridCol>
                <a:gridCol w="1764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a:effectLst/>
                          <a:latin typeface="+mn-ea"/>
                          <a:ea typeface="+mn-ea"/>
                        </a:rPr>
                        <a:t>2023</a:t>
                      </a:r>
                      <a:r>
                        <a:rPr lang="ja-JP" sz="1200" dirty="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rPr>
                        <a:t>8</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rPr>
                        <a:t>生活習慣病のリスクを高める量を飲酒している者の割合（男性</a:t>
                      </a:r>
                      <a:r>
                        <a:rPr lang="en-US" altLang="ja-JP" sz="1200" b="1" dirty="0">
                          <a:solidFill>
                            <a:schemeClr val="tx1"/>
                          </a:solidFill>
                          <a:effectLst/>
                          <a:latin typeface="+mn-ea"/>
                          <a:ea typeface="+mn-ea"/>
                        </a:rPr>
                        <a:t>/</a:t>
                      </a:r>
                      <a:r>
                        <a:rPr lang="ja-JP" altLang="en-US" sz="1200" b="1" dirty="0">
                          <a:solidFill>
                            <a:schemeClr val="tx1"/>
                          </a:solidFill>
                          <a:effectLst/>
                          <a:latin typeface="+mn-ea"/>
                          <a:ea typeface="+mn-ea"/>
                        </a:rPr>
                        <a:t>女性）（☆）</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17.7%/11.0%</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H26</a:t>
                      </a:r>
                      <a:r>
                        <a:rPr lang="ja-JP" altLang="en-US" sz="12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19.6%/10.9%</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H30</a:t>
                      </a:r>
                      <a:r>
                        <a:rPr lang="ja-JP" altLang="en-US" sz="12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13.0%/6.4%</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H33</a:t>
                      </a:r>
                      <a:r>
                        <a:rPr lang="ja-JP" altLang="en-US" sz="12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9</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cs typeface="HG丸ｺﾞｼｯｸM-PRO"/>
                        </a:rPr>
                        <a:t>妊婦の飲酒割合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1.4%</a:t>
                      </a:r>
                      <a:r>
                        <a:rPr lang="ja-JP" altLang="en-US" sz="1200" b="1" dirty="0">
                          <a:solidFill>
                            <a:schemeClr val="tx1"/>
                          </a:solidFill>
                          <a:effectLst/>
                          <a:latin typeface="+mn-ea"/>
                          <a:ea typeface="+mn-ea"/>
                          <a:cs typeface="HG丸ｺﾞｼｯｸM-PRO"/>
                        </a:rPr>
                        <a:t>（</a:t>
                      </a:r>
                      <a:r>
                        <a:rPr lang="en-US" altLang="ja-JP" sz="1200" b="1" dirty="0">
                          <a:solidFill>
                            <a:schemeClr val="tx1"/>
                          </a:solidFill>
                          <a:effectLst/>
                          <a:latin typeface="+mn-ea"/>
                          <a:ea typeface="+mn-ea"/>
                          <a:cs typeface="HG丸ｺﾞｼｯｸM-PRO"/>
                        </a:rPr>
                        <a:t>H28</a:t>
                      </a:r>
                      <a:r>
                        <a:rPr lang="ja-JP" altLang="en-US" sz="1200" b="1" dirty="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2.5%</a:t>
                      </a:r>
                      <a:r>
                        <a:rPr lang="ja-JP" altLang="en-US" sz="1200" b="1" dirty="0">
                          <a:solidFill>
                            <a:schemeClr val="tx1"/>
                          </a:solidFill>
                          <a:effectLst/>
                          <a:latin typeface="+mn-ea"/>
                          <a:ea typeface="+mn-ea"/>
                          <a:cs typeface="HG丸ｺﾞｼｯｸM-PRO"/>
                        </a:rPr>
                        <a:t>（</a:t>
                      </a:r>
                      <a:r>
                        <a:rPr lang="en-US" altLang="ja-JP" sz="1200" b="1" dirty="0">
                          <a:solidFill>
                            <a:schemeClr val="tx1"/>
                          </a:solidFill>
                          <a:effectLst/>
                          <a:latin typeface="+mn-ea"/>
                          <a:ea typeface="+mn-ea"/>
                          <a:cs typeface="HG丸ｺﾞｼｯｸM-PRO"/>
                        </a:rPr>
                        <a:t>R3</a:t>
                      </a:r>
                      <a:r>
                        <a:rPr lang="ja-JP" altLang="en-US" sz="1200" b="1" dirty="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0%</a:t>
                      </a:r>
                      <a:r>
                        <a:rPr lang="ja-JP" altLang="en-US" sz="1200" b="1" dirty="0">
                          <a:solidFill>
                            <a:schemeClr val="tx1"/>
                          </a:solidFill>
                          <a:effectLst/>
                          <a:latin typeface="+mn-ea"/>
                          <a:ea typeface="+mn-ea"/>
                          <a:cs typeface="HG丸ｺﾞｼｯｸM-PRO"/>
                        </a:rPr>
                        <a:t>（</a:t>
                      </a:r>
                      <a:r>
                        <a:rPr lang="en-US" altLang="ja-JP" sz="1200" b="1" dirty="0">
                          <a:solidFill>
                            <a:schemeClr val="tx1"/>
                          </a:solidFill>
                          <a:effectLst/>
                          <a:latin typeface="+mn-ea"/>
                          <a:ea typeface="+mn-ea"/>
                          <a:cs typeface="HG丸ｺﾞｼｯｸM-PRO"/>
                        </a:rPr>
                        <a:t>H33</a:t>
                      </a:r>
                      <a:r>
                        <a:rPr lang="ja-JP" altLang="en-US" sz="1200" b="1" dirty="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04451835"/>
                  </a:ext>
                </a:extLst>
              </a:tr>
            </a:tbl>
          </a:graphicData>
        </a:graphic>
      </p:graphicFrame>
      <p:sp>
        <p:nvSpPr>
          <p:cNvPr id="26" name="正方形/長方形 25"/>
          <p:cNvSpPr/>
          <p:nvPr/>
        </p:nvSpPr>
        <p:spPr>
          <a:xfrm>
            <a:off x="6046923" y="3223078"/>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p>
        </p:txBody>
      </p:sp>
      <p:graphicFrame>
        <p:nvGraphicFramePr>
          <p:cNvPr id="27" name="表 26"/>
          <p:cNvGraphicFramePr>
            <a:graphicFrameLocks noGrp="1"/>
          </p:cNvGraphicFramePr>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a:latin typeface="+mn-ea"/>
                          <a:ea typeface="+mn-ea"/>
                        </a:rPr>
                        <a:t>現状･課題</a:t>
                      </a:r>
                      <a:endParaRPr kumimoji="1" lang="en-US" altLang="ja-JP" sz="1600" baseline="0" dirty="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a:solidFill>
                            <a:schemeClr val="tx1"/>
                          </a:solidFill>
                          <a:latin typeface="+mn-ea"/>
                          <a:ea typeface="+mn-ea"/>
                        </a:rPr>
                        <a:t>◆ 飲酒習慣のある者の割合をみると、女性は全国を上回っています。また、生活習慣病のリスクを高める量を飲酒している者の割合をみると、男女とも</a:t>
                      </a:r>
                      <a:r>
                        <a:rPr kumimoji="1" lang="en-US" altLang="ja-JP" sz="1200" b="1" baseline="0" dirty="0">
                          <a:solidFill>
                            <a:schemeClr val="tx1"/>
                          </a:solidFill>
                          <a:latin typeface="+mn-ea"/>
                          <a:ea typeface="+mn-ea"/>
                        </a:rPr>
                        <a:t>50</a:t>
                      </a:r>
                      <a:r>
                        <a:rPr kumimoji="1" lang="ja-JP" altLang="en-US" sz="1200" b="1" baseline="0" dirty="0">
                          <a:solidFill>
                            <a:schemeClr val="tx1"/>
                          </a:solidFill>
                          <a:latin typeface="+mn-ea"/>
                          <a:ea typeface="+mn-ea"/>
                        </a:rPr>
                        <a:t>歳代において最も高くなっています。</a:t>
                      </a:r>
                    </a:p>
                    <a:p>
                      <a:pPr marL="174625" indent="-174625">
                        <a:lnSpc>
                          <a:spcPct val="100000"/>
                        </a:lnSpc>
                      </a:pPr>
                      <a:endParaRPr kumimoji="1" lang="ja-JP" altLang="en-US" sz="1200" b="1" baseline="0" dirty="0">
                        <a:solidFill>
                          <a:schemeClr val="tx1"/>
                        </a:solidFill>
                        <a:latin typeface="+mn-ea"/>
                        <a:ea typeface="+mn-ea"/>
                      </a:endParaRPr>
                    </a:p>
                    <a:p>
                      <a:pPr marL="174625" indent="-174625">
                        <a:lnSpc>
                          <a:spcPct val="100000"/>
                        </a:lnSpc>
                      </a:pPr>
                      <a:r>
                        <a:rPr kumimoji="1" lang="ja-JP" altLang="en-US" sz="1200" b="1" baseline="0" dirty="0">
                          <a:solidFill>
                            <a:schemeClr val="tx1"/>
                          </a:solidFill>
                          <a:latin typeface="+mn-ea"/>
                          <a:ea typeface="+mn-ea"/>
                        </a:rPr>
                        <a:t>◆ 多量飲酒による健康への影響やリスクの少ない飲酒方法の理解を促進し、飲酒する場合は、適量飲酒を実践することが必要です。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63824"/>
            <a:ext cx="9144000" cy="2952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bg1"/>
                </a:solidFill>
              </a:rPr>
              <a:t>みんなでめざす目標</a:t>
            </a: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生活習慣病のリスクを高める飲酒を減らします</a:t>
            </a:r>
          </a:p>
          <a:p>
            <a:pPr algn="ctr">
              <a:lnSpc>
                <a:spcPts val="2000"/>
              </a:lnSpc>
            </a:pPr>
            <a:r>
              <a:rPr kumimoji="1" lang="ja-JP" altLang="en-US" sz="1600" b="1" dirty="0">
                <a:solidFill>
                  <a:schemeClr val="tx1"/>
                </a:solidFill>
              </a:rPr>
              <a:t>～適量飲酒を心がけましょう～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21</a:t>
            </a:fld>
            <a:endParaRPr kumimoji="1" lang="ja-JP" altLang="en-US"/>
          </a:p>
        </p:txBody>
      </p:sp>
      <p:pic>
        <p:nvPicPr>
          <p:cNvPr id="21" name="図 20"/>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1814799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nvGraphicFramePr>
        <p:xfrm>
          <a:off x="477311" y="434454"/>
          <a:ext cx="8928000" cy="4716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2448000">
                <a:tc>
                  <a:txBody>
                    <a:bodyPr/>
                    <a:lstStyle/>
                    <a:p>
                      <a:pPr>
                        <a:lnSpc>
                          <a:spcPct val="100000"/>
                        </a:lnSpc>
                      </a:pPr>
                      <a:r>
                        <a:rPr kumimoji="1" lang="ja-JP" altLang="en-US" sz="1600" baseline="0" dirty="0">
                          <a:latin typeface="+mn-ea"/>
                          <a:ea typeface="+mn-ea"/>
                        </a:rPr>
                        <a:t>本年度の     </a:t>
                      </a:r>
                      <a:endParaRPr kumimoji="1" lang="en-US" altLang="ja-JP" sz="1600" baseline="0" dirty="0">
                        <a:latin typeface="+mn-ea"/>
                        <a:ea typeface="+mn-ea"/>
                      </a:endParaRPr>
                    </a:p>
                    <a:p>
                      <a:pPr>
                        <a:lnSpc>
                          <a:spcPct val="100000"/>
                        </a:lnSpc>
                      </a:pPr>
                      <a:r>
                        <a:rPr kumimoji="1" lang="ja-JP" altLang="en-US" sz="1600" baseline="0" dirty="0">
                          <a:latin typeface="+mn-ea"/>
                          <a:ea typeface="+mn-ea"/>
                        </a:rPr>
                        <a:t>取組</a:t>
                      </a: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適量飲酒の指導</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■アルコール関連問題啓発週間（</a:t>
                      </a:r>
                      <a:r>
                        <a:rPr kumimoji="1" lang="en-US" altLang="ja-JP" sz="1100" b="1" baseline="0" dirty="0">
                          <a:solidFill>
                            <a:schemeClr val="tx1"/>
                          </a:solidFill>
                          <a:latin typeface="+mn-ea"/>
                          <a:ea typeface="+mn-ea"/>
                        </a:rPr>
                        <a:t>11/10</a:t>
                      </a:r>
                      <a:r>
                        <a:rPr kumimoji="1" lang="ja-JP" altLang="en-US" sz="1100" b="1" baseline="0" dirty="0">
                          <a:solidFill>
                            <a:schemeClr val="tx1"/>
                          </a:solidFill>
                          <a:latin typeface="+mn-ea"/>
                          <a:ea typeface="+mn-ea"/>
                        </a:rPr>
                        <a:t>～</a:t>
                      </a:r>
                      <a:r>
                        <a:rPr kumimoji="1" lang="en-US" altLang="ja-JP" sz="1100" b="1" baseline="0" dirty="0">
                          <a:solidFill>
                            <a:schemeClr val="tx1"/>
                          </a:solidFill>
                          <a:latin typeface="+mn-ea"/>
                          <a:ea typeface="+mn-ea"/>
                        </a:rPr>
                        <a:t>11/16</a:t>
                      </a:r>
                      <a:r>
                        <a:rPr kumimoji="1" lang="ja-JP" altLang="en-US" sz="1100" b="1" baseline="0" dirty="0">
                          <a:solidFill>
                            <a:schemeClr val="tx1"/>
                          </a:solidFill>
                          <a:latin typeface="+mn-ea"/>
                          <a:ea typeface="+mn-ea"/>
                        </a:rPr>
                        <a:t>）に、市町村等へポスターを配布</a:t>
                      </a:r>
                    </a:p>
                    <a:p>
                      <a:pPr marL="174625" indent="-174625">
                        <a:lnSpc>
                          <a:spcPct val="100000"/>
                        </a:lnSpc>
                      </a:pPr>
                      <a:r>
                        <a:rPr kumimoji="1" lang="ja-JP" altLang="en-US" sz="1100" b="1" baseline="0" dirty="0">
                          <a:solidFill>
                            <a:schemeClr val="tx1"/>
                          </a:solidFill>
                          <a:latin typeface="+mn-ea"/>
                          <a:ea typeface="+mn-ea"/>
                        </a:rPr>
                        <a:t>■市町村の職員等を対象とした、依存症の基礎知識と相談支援に関する研修を実施</a:t>
                      </a:r>
                      <a:endParaRPr kumimoji="1" lang="en-US" altLang="ja-JP" sz="1100" b="1" strike="noStrik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■府ホームページや啓発チラシ等によるアルコール専門医療機関や相談機関、自助グループ等の情報を提供</a:t>
                      </a:r>
                    </a:p>
                    <a:p>
                      <a:pPr marL="174625" indent="-174625">
                        <a:lnSpc>
                          <a:spcPct val="100000"/>
                        </a:lnSpc>
                      </a:pPr>
                      <a:r>
                        <a:rPr kumimoji="1" lang="ja-JP" altLang="en-US" sz="1100" b="1" baseline="0" dirty="0">
                          <a:solidFill>
                            <a:schemeClr val="tx1"/>
                          </a:solidFill>
                          <a:latin typeface="+mn-ea"/>
                          <a:ea typeface="+mn-ea"/>
                        </a:rPr>
                        <a:t>■市町村における乳幼児健康診査を活用し、妊娠中の妊婦の飲酒率を把握</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■母子健康手帳の任意記載事項様式（妊娠中の飲酒が胎児、特に脳の発育に与える悪影響等）について国の通知を周知</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1" baseline="0" dirty="0">
                        <a:solidFill>
                          <a:schemeClr val="tx1"/>
                        </a:solidFill>
                        <a:latin typeface="+mn-ea"/>
                        <a:ea typeface="+mn-ea"/>
                      </a:endParaRPr>
                    </a:p>
                    <a:p>
                      <a:pPr marL="174625" indent="-174625">
                        <a:lnSpc>
                          <a:spcPct val="100000"/>
                        </a:lnSpc>
                      </a:pPr>
                      <a:r>
                        <a:rPr kumimoji="1" lang="en-US" altLang="ja-JP" sz="1200" baseline="0" dirty="0">
                          <a:solidFill>
                            <a:schemeClr val="tx1"/>
                          </a:solidFill>
                          <a:latin typeface="+mn-ea"/>
                          <a:ea typeface="+mn-ea"/>
                        </a:rPr>
                        <a:t>《</a:t>
                      </a:r>
                      <a:r>
                        <a:rPr kumimoji="1" lang="ja-JP" altLang="en-US" sz="1200" u="sng" baseline="0" dirty="0">
                          <a:solidFill>
                            <a:schemeClr val="tx1"/>
                          </a:solidFill>
                          <a:latin typeface="+mn-ea"/>
                          <a:ea typeface="+mn-ea"/>
                        </a:rPr>
                        <a:t>飲酒と健康に関する啓発・相談</a:t>
                      </a:r>
                      <a:r>
                        <a:rPr kumimoji="1" lang="en-US" altLang="ja-JP" sz="1200" baseline="0" dirty="0">
                          <a:solidFill>
                            <a:schemeClr val="tx1"/>
                          </a:solidFill>
                          <a:latin typeface="+mn-ea"/>
                          <a:ea typeface="+mn-ea"/>
                        </a:rPr>
                        <a:t>》</a:t>
                      </a:r>
                      <a:endParaRPr kumimoji="1" lang="en-US" altLang="ja-JP" sz="1200" b="0"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■府立学校や市町村教育委員会に対して、不適切な飲酒の影響による心身の健康障害の予防に必要な注意を払うよう周知</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■薬物乱用防止教室推進講習会において、薬物乱用防止とともに飲酒、喫煙を含む依存症予防について啓発</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■保健所において、健康教育や広報紙等により飲酒に関する健康情報の提供を実施</a:t>
                      </a:r>
                      <a:endParaRPr kumimoji="1" lang="en-US" altLang="ja-JP"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69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今後の</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課題等</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■適量飲酒の実践に向けた普及啓発等の取組みの推進</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■市町村の取組みの一層の情報共有</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次年度の主な取組</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■保健指導に関わる保健師に対し、府が作成した簡易介入マニュアル等を普及</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■妊娠中の飲酒防止に関する保健指導の注意喚起と併せ、市町村における指導充実に向け研修等で周知</a:t>
                      </a:r>
                      <a:endParaRPr kumimoji="1" lang="en-US" altLang="ja-JP"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7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最終予算</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a:solidFill>
                            <a:schemeClr val="bg1"/>
                          </a:solidFill>
                          <a:latin typeface="+mn-ea"/>
                          <a:ea typeface="+mn-ea"/>
                        </a:rPr>
                        <a:t>（主要事業）</a:t>
                      </a:r>
                      <a:endParaRPr kumimoji="1" lang="en-US" altLang="ja-JP" sz="1600" b="1" baseline="0" dirty="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a:solidFill>
                            <a:schemeClr val="tx1"/>
                          </a:solidFill>
                          <a:latin typeface="+mn-ea"/>
                          <a:ea typeface="+mn-ea"/>
                        </a:rPr>
                        <a:t>健康づくり気運醸成事業（</a:t>
                      </a:r>
                      <a:r>
                        <a:rPr kumimoji="1" lang="en-US" altLang="ja-JP" sz="1100" baseline="0" dirty="0">
                          <a:solidFill>
                            <a:schemeClr val="tx1"/>
                          </a:solidFill>
                          <a:latin typeface="+mn-ea"/>
                          <a:ea typeface="+mn-ea"/>
                        </a:rPr>
                        <a:t>14,818</a:t>
                      </a:r>
                      <a:r>
                        <a:rPr kumimoji="1" lang="ja-JP" altLang="en-US" sz="1100" baseline="0" dirty="0">
                          <a:solidFill>
                            <a:schemeClr val="tx1"/>
                          </a:solidFill>
                          <a:latin typeface="+mn-ea"/>
                          <a:ea typeface="+mn-ea"/>
                        </a:rPr>
                        <a:t>千円）</a:t>
                      </a:r>
                      <a:endParaRPr kumimoji="1" lang="ja-JP" altLang="en-US" sz="1100" baseline="0" dirty="0">
                        <a:solidFill>
                          <a:schemeClr val="accent5">
                            <a:lumMod val="60000"/>
                            <a:lumOff val="40000"/>
                          </a:schemeClr>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5" name="グループ化 14"/>
          <p:cNvGrpSpPr/>
          <p:nvPr/>
        </p:nvGrpSpPr>
        <p:grpSpPr>
          <a:xfrm>
            <a:off x="586435" y="1912420"/>
            <a:ext cx="792000" cy="720000"/>
            <a:chOff x="-2122749" y="3293333"/>
            <a:chExt cx="792000" cy="720000"/>
          </a:xfrm>
        </p:grpSpPr>
        <p:sp>
          <p:nvSpPr>
            <p:cNvPr id="17" name="角丸四角形 16"/>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a:ln w="0"/>
                  <a:solidFill>
                    <a:srgbClr val="193F61"/>
                  </a:solidFill>
                  <a:latin typeface="+mn-ea"/>
                </a:rPr>
                <a:t>本年度評価</a:t>
              </a:r>
              <a:endParaRPr kumimoji="1" lang="en-US" altLang="ja-JP" sz="1100" b="1" spc="-100" dirty="0">
                <a:ln w="0"/>
                <a:solidFill>
                  <a:srgbClr val="193F61"/>
                </a:solidFill>
                <a:latin typeface="+mn-ea"/>
              </a:endParaRPr>
            </a:p>
            <a:p>
              <a:pPr algn="ctr"/>
              <a:endParaRPr kumimoji="1" lang="en-US" altLang="ja-JP" sz="500" b="1" spc="-100" dirty="0">
                <a:ln w="0"/>
                <a:solidFill>
                  <a:srgbClr val="193F61"/>
                </a:solidFill>
                <a:latin typeface="+mn-ea"/>
              </a:endParaRPr>
            </a:p>
            <a:p>
              <a:pPr algn="ctr">
                <a:lnSpc>
                  <a:spcPts val="1600"/>
                </a:lnSpc>
              </a:pPr>
              <a:r>
                <a:rPr kumimoji="1" lang="ja-JP" altLang="en-US" sz="1400" b="1" spc="-100" dirty="0">
                  <a:ln w="0"/>
                  <a:solidFill>
                    <a:srgbClr val="193F61"/>
                  </a:solidFill>
                  <a:latin typeface="+mn-ea"/>
                </a:rPr>
                <a:t>概ね</a:t>
              </a:r>
              <a:endParaRPr kumimoji="1" lang="en-US" altLang="ja-JP" sz="1400" b="1" spc="-100" dirty="0">
                <a:ln w="0"/>
                <a:solidFill>
                  <a:srgbClr val="193F61"/>
                </a:solidFill>
                <a:latin typeface="+mn-ea"/>
              </a:endParaRPr>
            </a:p>
            <a:p>
              <a:pPr algn="ctr">
                <a:lnSpc>
                  <a:spcPts val="1600"/>
                </a:lnSpc>
              </a:pPr>
              <a:r>
                <a:rPr kumimoji="1" lang="ja-JP" altLang="en-US" sz="1400" b="1" spc="-250" dirty="0">
                  <a:ln w="0"/>
                  <a:solidFill>
                    <a:srgbClr val="193F61"/>
                  </a:solidFill>
                  <a:latin typeface="+mn-ea"/>
                </a:rPr>
                <a:t>予定</a:t>
              </a:r>
              <a:r>
                <a:rPr kumimoji="1" lang="ja-JP" altLang="en-US" sz="1400" b="1" spc="-350" dirty="0">
                  <a:ln w="0"/>
                  <a:solidFill>
                    <a:srgbClr val="193F61"/>
                  </a:solidFill>
                  <a:latin typeface="+mn-ea"/>
                </a:rPr>
                <a:t>どおり</a:t>
              </a:r>
            </a:p>
          </p:txBody>
        </p:sp>
        <p:cxnSp>
          <p:nvCxnSpPr>
            <p:cNvPr id="18" name="直線コネクタ 17"/>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22</a:t>
            </a:fld>
            <a:endParaRPr kumimoji="1" lang="ja-JP" altLang="en-US"/>
          </a:p>
        </p:txBody>
      </p:sp>
    </p:spTree>
    <p:extLst>
      <p:ext uri="{BB962C8B-B14F-4D97-AF65-F5344CB8AC3E}">
        <p14:creationId xmlns:p14="http://schemas.microsoft.com/office/powerpoint/2010/main" val="11754726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tx1"/>
                </a:solidFill>
                <a:latin typeface="Meiryo UI" panose="020B0604030504040204" pitchFamily="50" charset="-128"/>
                <a:ea typeface="Meiryo UI" panose="020B0604030504040204" pitchFamily="50" charset="-128"/>
              </a:rPr>
              <a:t>　　１　生活習慣病の予防（生活習慣の改善）</a:t>
            </a: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（６）喫煙</a:t>
            </a:r>
            <a:r>
              <a:rPr kumimoji="1" lang="ja-JP" altLang="en-US" sz="2000" b="1" dirty="0">
                <a:solidFill>
                  <a:schemeClr val="bg1"/>
                </a:solidFill>
              </a:rPr>
              <a:t>　</a:t>
            </a:r>
            <a:r>
              <a:rPr kumimoji="1" lang="ja-JP" altLang="en-US" sz="1600" b="1" dirty="0">
                <a:solidFill>
                  <a:schemeClr val="bg1"/>
                </a:solidFill>
              </a:rPr>
              <a:t>計画 </a:t>
            </a:r>
            <a:r>
              <a:rPr kumimoji="1" lang="en-US" altLang="ja-JP" sz="1600" b="1" dirty="0">
                <a:solidFill>
                  <a:schemeClr val="bg1"/>
                </a:solidFill>
              </a:rPr>
              <a:t>P.55-56</a:t>
            </a:r>
          </a:p>
        </p:txBody>
      </p:sp>
      <p:sp>
        <p:nvSpPr>
          <p:cNvPr id="17" name="正方形/長方形 16"/>
          <p:cNvSpPr/>
          <p:nvPr/>
        </p:nvSpPr>
        <p:spPr>
          <a:xfrm>
            <a:off x="363222" y="2256002"/>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567097"/>
            <a:ext cx="8856000" cy="504000"/>
          </a:xfrm>
          <a:prstGeom prst="rect">
            <a:avLst/>
          </a:prstGeom>
        </p:spPr>
        <p:txBody>
          <a:bodyPr wrap="square" lIns="36000" tIns="72000" rIns="36000" bIns="36000">
            <a:noAutofit/>
          </a:bodyPr>
          <a:lstStyle/>
          <a:p>
            <a:r>
              <a:rPr lang="ja-JP" altLang="en-US" sz="1200" b="1" dirty="0">
                <a:latin typeface="+mn-ea"/>
              </a:rPr>
              <a:t>▽喫煙行動・受動喫煙が及ぼす健康への影響を正しく理解し、適切な行動に取り組みます。</a:t>
            </a:r>
          </a:p>
        </p:txBody>
      </p:sp>
      <p:sp>
        <p:nvSpPr>
          <p:cNvPr id="24" name="正方形/長方形 23"/>
          <p:cNvSpPr/>
          <p:nvPr/>
        </p:nvSpPr>
        <p:spPr>
          <a:xfrm>
            <a:off x="363222" y="3032970"/>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行政等が取り組む数値目標</a:t>
            </a:r>
            <a:r>
              <a:rPr lang="en-US" altLang="ja-JP" sz="1600" b="1" dirty="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3244787249"/>
              </p:ext>
            </p:extLst>
          </p:nvPr>
        </p:nvGraphicFramePr>
        <p:xfrm>
          <a:off x="532234" y="3395133"/>
          <a:ext cx="8820000" cy="16200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456000">
                  <a:extLst>
                    <a:ext uri="{9D8B030D-6E8A-4147-A177-3AD203B41FA5}">
                      <a16:colId xmlns:a16="http://schemas.microsoft.com/office/drawing/2014/main" val="20001"/>
                    </a:ext>
                  </a:extLst>
                </a:gridCol>
                <a:gridCol w="1872000">
                  <a:extLst>
                    <a:ext uri="{9D8B030D-6E8A-4147-A177-3AD203B41FA5}">
                      <a16:colId xmlns:a16="http://schemas.microsoft.com/office/drawing/2014/main" val="2333560460"/>
                    </a:ext>
                  </a:extLst>
                </a:gridCol>
                <a:gridCol w="1872000">
                  <a:extLst>
                    <a:ext uri="{9D8B030D-6E8A-4147-A177-3AD203B41FA5}">
                      <a16:colId xmlns:a16="http://schemas.microsoft.com/office/drawing/2014/main" val="20002"/>
                    </a:ext>
                  </a:extLst>
                </a:gridCol>
                <a:gridCol w="1260000">
                  <a:extLst>
                    <a:ext uri="{9D8B030D-6E8A-4147-A177-3AD203B41FA5}">
                      <a16:colId xmlns:a16="http://schemas.microsoft.com/office/drawing/2014/main" val="20003"/>
                    </a:ext>
                  </a:extLst>
                </a:gridCol>
              </a:tblGrid>
              <a:tr h="28231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a:effectLst/>
                          <a:latin typeface="+mn-ea"/>
                          <a:ea typeface="+mn-ea"/>
                        </a:rPr>
                        <a:t>2023</a:t>
                      </a:r>
                      <a:r>
                        <a:rPr lang="ja-JP" sz="1200" dirty="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2310">
                <a:tc>
                  <a:txBody>
                    <a:bodyPr/>
                    <a:lstStyle/>
                    <a:p>
                      <a:pPr algn="ctr" fontAlgn="auto">
                        <a:lnSpc>
                          <a:spcPts val="1600"/>
                        </a:lnSpc>
                        <a:spcAft>
                          <a:spcPts val="0"/>
                        </a:spcAft>
                      </a:pPr>
                      <a:r>
                        <a:rPr lang="en-US" altLang="ja-JP" sz="1200" dirty="0">
                          <a:solidFill>
                            <a:schemeClr val="bg1"/>
                          </a:solidFill>
                          <a:effectLst/>
                          <a:latin typeface="+mn-ea"/>
                          <a:ea typeface="+mn-ea"/>
                        </a:rPr>
                        <a:t>10</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rPr>
                        <a:t>成人の喫煙率（男性</a:t>
                      </a:r>
                      <a:r>
                        <a:rPr lang="en-US" altLang="ja-JP" sz="1200" b="1" dirty="0">
                          <a:solidFill>
                            <a:schemeClr val="tx1"/>
                          </a:solidFill>
                          <a:effectLst/>
                          <a:latin typeface="+mn-ea"/>
                          <a:ea typeface="+mn-ea"/>
                        </a:rPr>
                        <a:t>/</a:t>
                      </a:r>
                      <a:r>
                        <a:rPr lang="ja-JP" altLang="en-US" sz="1200" b="1" dirty="0">
                          <a:solidFill>
                            <a:schemeClr val="tx1"/>
                          </a:solidFill>
                          <a:effectLst/>
                          <a:latin typeface="+mn-ea"/>
                          <a:ea typeface="+mn-ea"/>
                        </a:rPr>
                        <a:t>女性）（☆）</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30.4%/10.7%</a:t>
                      </a:r>
                      <a:r>
                        <a:rPr lang="ja-JP" altLang="en-US" sz="1100" b="1" dirty="0">
                          <a:solidFill>
                            <a:schemeClr val="tx1"/>
                          </a:solidFill>
                          <a:effectLst/>
                          <a:latin typeface="+mn-ea"/>
                          <a:ea typeface="+mn-ea"/>
                        </a:rPr>
                        <a:t>（</a:t>
                      </a:r>
                      <a:r>
                        <a:rPr lang="en-US" altLang="ja-JP" sz="1100" b="1" dirty="0">
                          <a:solidFill>
                            <a:schemeClr val="tx1"/>
                          </a:solidFill>
                          <a:effectLst/>
                          <a:latin typeface="+mn-ea"/>
                          <a:ea typeface="+mn-ea"/>
                        </a:rPr>
                        <a:t>H28</a:t>
                      </a:r>
                      <a:r>
                        <a:rPr lang="ja-JP" altLang="en-US" sz="1100" b="1" dirty="0">
                          <a:solidFill>
                            <a:schemeClr val="tx1"/>
                          </a:solidFill>
                          <a:effectLst/>
                          <a:latin typeface="+mn-ea"/>
                          <a:ea typeface="+mn-ea"/>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29.1%/10.4%</a:t>
                      </a:r>
                      <a:r>
                        <a:rPr lang="ja-JP" altLang="en-US" sz="1100" b="1" dirty="0">
                          <a:solidFill>
                            <a:schemeClr val="tx1"/>
                          </a:solidFill>
                          <a:effectLst/>
                          <a:latin typeface="+mn-ea"/>
                          <a:ea typeface="+mn-ea"/>
                        </a:rPr>
                        <a:t>（</a:t>
                      </a:r>
                      <a:r>
                        <a:rPr lang="en-US" altLang="ja-JP" sz="1100" b="1" dirty="0">
                          <a:solidFill>
                            <a:schemeClr val="tx1"/>
                          </a:solidFill>
                          <a:effectLst/>
                          <a:latin typeface="+mn-ea"/>
                          <a:ea typeface="+mn-ea"/>
                        </a:rPr>
                        <a:t>R1</a:t>
                      </a:r>
                      <a:r>
                        <a:rPr lang="ja-JP" altLang="en-US" sz="1100" b="1" dirty="0">
                          <a:solidFill>
                            <a:schemeClr val="tx1"/>
                          </a:solidFill>
                          <a:effectLst/>
                          <a:latin typeface="+mn-ea"/>
                          <a:ea typeface="+mn-ea"/>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15%/5%</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231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11</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spc="-50" baseline="0" dirty="0">
                          <a:solidFill>
                            <a:schemeClr val="tx1"/>
                          </a:solidFill>
                          <a:effectLst/>
                          <a:latin typeface="+mn-ea"/>
                          <a:ea typeface="+mn-ea"/>
                          <a:cs typeface="HG丸ｺﾞｼｯｸM-PRO"/>
                        </a:rPr>
                        <a:t>敷地内全面禁煙の割合（病院</a:t>
                      </a:r>
                      <a:r>
                        <a:rPr lang="en-US" altLang="ja-JP" sz="1200" b="1" spc="-50" baseline="0" dirty="0">
                          <a:solidFill>
                            <a:schemeClr val="tx1"/>
                          </a:solidFill>
                          <a:effectLst/>
                          <a:latin typeface="+mn-ea"/>
                          <a:ea typeface="+mn-ea"/>
                          <a:cs typeface="HG丸ｺﾞｼｯｸM-PRO"/>
                        </a:rPr>
                        <a:t>/</a:t>
                      </a:r>
                      <a:r>
                        <a:rPr lang="ja-JP" altLang="en-US" sz="1200" b="1" spc="-50" baseline="0" dirty="0">
                          <a:solidFill>
                            <a:schemeClr val="tx1"/>
                          </a:solidFill>
                          <a:effectLst/>
                          <a:latin typeface="+mn-ea"/>
                          <a:ea typeface="+mn-ea"/>
                          <a:cs typeface="HG丸ｺﾞｼｯｸM-PRO"/>
                        </a:rPr>
                        <a:t>私立小中高等学校）</a:t>
                      </a:r>
                      <a:endParaRPr lang="ja-JP" sz="1200" b="1" spc="-50" baseline="0" dirty="0">
                        <a:solidFill>
                          <a:schemeClr val="tx1"/>
                        </a:solidFill>
                        <a:effectLst/>
                        <a:latin typeface="+mn-ea"/>
                        <a:ea typeface="+mn-ea"/>
                        <a:cs typeface="HG丸ｺﾞｼｯｸM-PRO"/>
                      </a:endParaRPr>
                    </a:p>
                  </a:txBody>
                  <a:tcPr marL="72000" marR="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73.5%/51.9%</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H28</a:t>
                      </a:r>
                      <a:r>
                        <a:rPr lang="ja-JP" altLang="en-US" sz="1100" b="1" dirty="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88.5%/66.1%</a:t>
                      </a:r>
                      <a:r>
                        <a:rPr lang="ja-JP" altLang="en-US" sz="1100" b="1" spc="-50" baseline="0" dirty="0">
                          <a:solidFill>
                            <a:schemeClr val="tx1"/>
                          </a:solidFill>
                          <a:effectLst/>
                          <a:latin typeface="+mn-ea"/>
                          <a:ea typeface="+mn-ea"/>
                          <a:cs typeface="HG丸ｺﾞｼｯｸM-PRO"/>
                        </a:rPr>
                        <a:t>（</a:t>
                      </a:r>
                      <a:r>
                        <a:rPr lang="en-US" altLang="ja-JP" sz="1100" b="1" spc="-50" baseline="0" dirty="0">
                          <a:solidFill>
                            <a:schemeClr val="tx1"/>
                          </a:solidFill>
                          <a:effectLst/>
                          <a:latin typeface="+mn-ea"/>
                          <a:ea typeface="+mn-ea"/>
                          <a:cs typeface="HG丸ｺﾞｼｯｸM-PRO"/>
                        </a:rPr>
                        <a:t>R1</a:t>
                      </a:r>
                      <a:r>
                        <a:rPr lang="ja-JP" altLang="en-US" sz="1100" b="1" spc="-50" baseline="0" dirty="0">
                          <a:solidFill>
                            <a:schemeClr val="tx1"/>
                          </a:solidFill>
                          <a:effectLst/>
                          <a:latin typeface="+mn-ea"/>
                          <a:ea typeface="+mn-ea"/>
                          <a:cs typeface="HG丸ｺﾞｼｯｸM-PRO"/>
                        </a:rPr>
                        <a:t>）</a:t>
                      </a:r>
                      <a:endParaRPr lang="ja-JP" sz="1100" b="1" spc="-50" baseline="0"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100%</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04451835"/>
                  </a:ext>
                </a:extLst>
              </a:tr>
              <a:tr h="28231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12</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spc="-50" baseline="0" dirty="0">
                          <a:solidFill>
                            <a:schemeClr val="tx1"/>
                          </a:solidFill>
                          <a:effectLst/>
                          <a:latin typeface="+mn-ea"/>
                          <a:ea typeface="+mn-ea"/>
                          <a:cs typeface="HG丸ｺﾞｼｯｸM-PRO"/>
                        </a:rPr>
                        <a:t>敷地内全面</a:t>
                      </a:r>
                      <a:r>
                        <a:rPr lang="ja-JP" altLang="en-US" sz="1200" b="1" dirty="0">
                          <a:solidFill>
                            <a:schemeClr val="tx1"/>
                          </a:solidFill>
                          <a:effectLst/>
                          <a:latin typeface="+mn-ea"/>
                          <a:ea typeface="+mn-ea"/>
                          <a:cs typeface="HG丸ｺﾞｼｯｸM-PRO"/>
                        </a:rPr>
                        <a:t>禁煙の割合（官公庁</a:t>
                      </a:r>
                      <a:r>
                        <a:rPr lang="en-US" altLang="ja-JP" sz="1200" b="1" dirty="0">
                          <a:solidFill>
                            <a:schemeClr val="tx1"/>
                          </a:solidFill>
                          <a:effectLst/>
                          <a:latin typeface="+mn-ea"/>
                          <a:ea typeface="+mn-ea"/>
                          <a:cs typeface="HG丸ｺﾞｼｯｸM-PRO"/>
                        </a:rPr>
                        <a:t>/</a:t>
                      </a:r>
                      <a:r>
                        <a:rPr lang="ja-JP" altLang="en-US" sz="1200" b="1" dirty="0">
                          <a:solidFill>
                            <a:schemeClr val="tx1"/>
                          </a:solidFill>
                          <a:effectLst/>
                          <a:latin typeface="+mn-ea"/>
                          <a:ea typeface="+mn-ea"/>
                          <a:cs typeface="HG丸ｺﾞｼｯｸM-PRO"/>
                        </a:rPr>
                        <a:t>大学）</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strike="noStrike" dirty="0">
                          <a:solidFill>
                            <a:schemeClr val="tx1"/>
                          </a:solidFill>
                          <a:effectLst/>
                          <a:latin typeface="+mn-ea"/>
                          <a:ea typeface="+mn-ea"/>
                          <a:cs typeface="HG丸ｺﾞｼｯｸM-PRO"/>
                        </a:rPr>
                        <a:t>14.0</a:t>
                      </a:r>
                      <a:r>
                        <a:rPr lang="en-US" altLang="ja-JP" sz="1200" b="1" dirty="0">
                          <a:solidFill>
                            <a:schemeClr val="tx1"/>
                          </a:solidFill>
                          <a:effectLst/>
                          <a:latin typeface="+mn-ea"/>
                          <a:ea typeface="+mn-ea"/>
                          <a:cs typeface="HG丸ｺﾞｼｯｸM-PRO"/>
                        </a:rPr>
                        <a:t>%/28.6%</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H28</a:t>
                      </a:r>
                      <a:r>
                        <a:rPr lang="ja-JP" altLang="en-US" sz="1100" b="1" dirty="0">
                          <a:solidFill>
                            <a:schemeClr val="tx1"/>
                          </a:solidFill>
                          <a:effectLst/>
                          <a:latin typeface="+mn-ea"/>
                          <a:ea typeface="+mn-ea"/>
                          <a:cs typeface="HG丸ｺﾞｼｯｸM-PRO"/>
                        </a:rPr>
                        <a:t>）</a:t>
                      </a:r>
                      <a:endParaRPr lang="ja-JP" alt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72%/63%</a:t>
                      </a:r>
                      <a:r>
                        <a:rPr lang="ja-JP" altLang="en-US" sz="1200" b="1" dirty="0">
                          <a:solidFill>
                            <a:schemeClr val="tx1"/>
                          </a:solidFill>
                          <a:effectLst/>
                          <a:latin typeface="+mn-ea"/>
                          <a:ea typeface="+mn-ea"/>
                          <a:cs typeface="HG丸ｺﾞｼｯｸM-PRO"/>
                        </a:rPr>
                        <a:t>（</a:t>
                      </a:r>
                      <a:r>
                        <a:rPr lang="en-US" altLang="ja-JP" sz="1200" b="1" dirty="0">
                          <a:solidFill>
                            <a:schemeClr val="tx1"/>
                          </a:solidFill>
                          <a:effectLst/>
                          <a:latin typeface="+mn-ea"/>
                          <a:ea typeface="+mn-ea"/>
                          <a:cs typeface="HG丸ｺﾞｼｯｸM-PRO"/>
                        </a:rPr>
                        <a:t>R2</a:t>
                      </a:r>
                      <a:r>
                        <a:rPr lang="ja-JP" altLang="en-US" sz="1200" b="1" dirty="0">
                          <a:solidFill>
                            <a:schemeClr val="tx1"/>
                          </a:solidFill>
                          <a:effectLst/>
                          <a:latin typeface="+mn-ea"/>
                          <a:ea typeface="+mn-ea"/>
                          <a:cs typeface="HG丸ｺﾞｼｯｸM-PRO"/>
                        </a:rPr>
                        <a:t>）</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100%</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1281188"/>
                  </a:ext>
                </a:extLst>
              </a:tr>
              <a:tr h="49076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13</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spc="0" baseline="0" dirty="0">
                          <a:solidFill>
                            <a:schemeClr val="tx1"/>
                          </a:solidFill>
                          <a:effectLst/>
                          <a:latin typeface="+mn-ea"/>
                          <a:ea typeface="+mn-ea"/>
                          <a:cs typeface="HG丸ｺﾞｼｯｸM-PRO"/>
                        </a:rPr>
                        <a:t>受動喫煙の機会を有する者の割合</a:t>
                      </a:r>
                      <a:endParaRPr lang="en-US" altLang="ja-JP" sz="1200" b="1" spc="0" baseline="0" dirty="0">
                        <a:solidFill>
                          <a:schemeClr val="tx1"/>
                        </a:solidFill>
                        <a:effectLst/>
                        <a:latin typeface="+mn-ea"/>
                        <a:ea typeface="+mn-ea"/>
                        <a:cs typeface="HG丸ｺﾞｼｯｸM-PRO"/>
                      </a:endParaRPr>
                    </a:p>
                    <a:p>
                      <a:pPr algn="l" fontAlgn="auto">
                        <a:lnSpc>
                          <a:spcPts val="1600"/>
                        </a:lnSpc>
                        <a:spcAft>
                          <a:spcPts val="0"/>
                        </a:spcAft>
                      </a:pPr>
                      <a:r>
                        <a:rPr lang="ja-JP" altLang="en-US" sz="1200" b="1" spc="0" baseline="0" dirty="0">
                          <a:solidFill>
                            <a:schemeClr val="tx1"/>
                          </a:solidFill>
                          <a:effectLst/>
                          <a:latin typeface="+mn-ea"/>
                          <a:ea typeface="+mn-ea"/>
                          <a:cs typeface="HG丸ｺﾞｼｯｸM-PRO"/>
                        </a:rPr>
                        <a:t>（職場</a:t>
                      </a:r>
                      <a:r>
                        <a:rPr lang="en-US" altLang="ja-JP" sz="1200" b="1" spc="0" baseline="0" dirty="0">
                          <a:solidFill>
                            <a:schemeClr val="tx1"/>
                          </a:solidFill>
                          <a:effectLst/>
                          <a:latin typeface="+mn-ea"/>
                          <a:ea typeface="+mn-ea"/>
                          <a:cs typeface="HG丸ｺﾞｼｯｸM-PRO"/>
                        </a:rPr>
                        <a:t>/</a:t>
                      </a:r>
                      <a:r>
                        <a:rPr lang="ja-JP" altLang="en-US" sz="1200" b="1" spc="0" baseline="0" dirty="0">
                          <a:solidFill>
                            <a:schemeClr val="tx1"/>
                          </a:solidFill>
                          <a:effectLst/>
                          <a:latin typeface="+mn-ea"/>
                          <a:ea typeface="+mn-ea"/>
                          <a:cs typeface="HG丸ｺﾞｼｯｸM-PRO"/>
                        </a:rPr>
                        <a:t>飲食店）（☆）</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34.6%/54.4%</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H25</a:t>
                      </a:r>
                      <a:r>
                        <a:rPr lang="ja-JP" altLang="en-US" sz="1100" b="1" dirty="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26.4%/42.6%</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H30</a:t>
                      </a:r>
                      <a:r>
                        <a:rPr lang="ja-JP" altLang="en-US" sz="1100" b="1" dirty="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0%/15%</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5557442"/>
                  </a:ext>
                </a:extLst>
              </a:tr>
            </a:tbl>
          </a:graphicData>
        </a:graphic>
      </p:graphicFrame>
      <p:sp>
        <p:nvSpPr>
          <p:cNvPr id="26" name="正方形/長方形 25"/>
          <p:cNvSpPr/>
          <p:nvPr/>
        </p:nvSpPr>
        <p:spPr>
          <a:xfrm>
            <a:off x="6053872" y="3097410"/>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p>
        </p:txBody>
      </p:sp>
      <p:graphicFrame>
        <p:nvGraphicFramePr>
          <p:cNvPr id="27" name="表 26"/>
          <p:cNvGraphicFramePr>
            <a:graphicFrameLocks noGrp="1"/>
          </p:cNvGraphicFramePr>
          <p:nvPr/>
        </p:nvGraphicFramePr>
        <p:xfrm>
          <a:off x="477311" y="5531953"/>
          <a:ext cx="8928000" cy="936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936000">
                <a:tc>
                  <a:txBody>
                    <a:bodyPr/>
                    <a:lstStyle/>
                    <a:p>
                      <a:pPr>
                        <a:lnSpc>
                          <a:spcPct val="100000"/>
                        </a:lnSpc>
                      </a:pPr>
                      <a:r>
                        <a:rPr kumimoji="1" lang="ja-JP" altLang="en-US" sz="1600" baseline="0" dirty="0">
                          <a:latin typeface="+mn-ea"/>
                          <a:ea typeface="+mn-ea"/>
                        </a:rPr>
                        <a:t>現状･課題</a:t>
                      </a:r>
                      <a:endParaRPr kumimoji="1" lang="en-US" altLang="ja-JP" sz="1600" baseline="0" dirty="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a:solidFill>
                            <a:schemeClr val="tx1"/>
                          </a:solidFill>
                          <a:latin typeface="+mn-ea"/>
                          <a:ea typeface="+mn-ea"/>
                        </a:rPr>
                        <a:t>◆ 喫煙率は全国とほぼ同じ（約</a:t>
                      </a:r>
                      <a:r>
                        <a:rPr kumimoji="1" lang="en-US" altLang="ja-JP" sz="1200" b="1" baseline="0" dirty="0">
                          <a:solidFill>
                            <a:schemeClr val="tx1"/>
                          </a:solidFill>
                          <a:latin typeface="+mn-ea"/>
                          <a:ea typeface="+mn-ea"/>
                        </a:rPr>
                        <a:t>2</a:t>
                      </a:r>
                      <a:r>
                        <a:rPr kumimoji="1" lang="ja-JP" altLang="en-US" sz="1200" b="1" baseline="0" dirty="0">
                          <a:solidFill>
                            <a:schemeClr val="tx1"/>
                          </a:solidFill>
                          <a:latin typeface="+mn-ea"/>
                          <a:ea typeface="+mn-ea"/>
                        </a:rPr>
                        <a:t>割）ですが、女性の喫煙率は全国と比べて高くなっています。</a:t>
                      </a:r>
                    </a:p>
                    <a:p>
                      <a:pPr marL="174625" indent="-174625">
                        <a:lnSpc>
                          <a:spcPct val="100000"/>
                        </a:lnSpc>
                      </a:pPr>
                      <a:endParaRPr kumimoji="1" lang="ja-JP" altLang="en-US" sz="1000" b="1" baseline="0" dirty="0">
                        <a:solidFill>
                          <a:schemeClr val="tx1"/>
                        </a:solidFill>
                        <a:latin typeface="+mn-ea"/>
                        <a:ea typeface="+mn-ea"/>
                      </a:endParaRPr>
                    </a:p>
                    <a:p>
                      <a:pPr marL="174625" indent="-174625">
                        <a:lnSpc>
                          <a:spcPct val="100000"/>
                        </a:lnSpc>
                      </a:pPr>
                      <a:r>
                        <a:rPr kumimoji="1" lang="ja-JP" altLang="en-US" sz="1200" b="1" baseline="0" dirty="0">
                          <a:solidFill>
                            <a:schemeClr val="tx1"/>
                          </a:solidFill>
                          <a:latin typeface="+mn-ea"/>
                          <a:ea typeface="+mn-ea"/>
                        </a:rPr>
                        <a:t>◆ 喫煙行動と受動喫煙が健康に与える影響を正しく理解し、禁煙等、適切な行動を促進するとともに、望まない受動喫煙の防止に向けた取組みが求められます。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75855"/>
            <a:ext cx="9144000" cy="3539939"/>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bg1"/>
                </a:solidFill>
              </a:rPr>
              <a:t>みんなでめざす目標</a:t>
            </a: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喫煙率を下げ、受動喫煙を減らします</a:t>
            </a:r>
          </a:p>
          <a:p>
            <a:pPr algn="ctr">
              <a:lnSpc>
                <a:spcPts val="2000"/>
              </a:lnSpc>
            </a:pPr>
            <a:r>
              <a:rPr kumimoji="1" lang="ja-JP" altLang="en-US" sz="1600" b="1" dirty="0">
                <a:solidFill>
                  <a:schemeClr val="tx1"/>
                </a:solidFill>
              </a:rPr>
              <a:t>～たばこから自分と周囲の人を守りましょう～</a:t>
            </a:r>
          </a:p>
        </p:txBody>
      </p:sp>
      <p:sp>
        <p:nvSpPr>
          <p:cNvPr id="29" name="正方形/長方形 28"/>
          <p:cNvSpPr/>
          <p:nvPr/>
        </p:nvSpPr>
        <p:spPr>
          <a:xfrm>
            <a:off x="661303" y="5073180"/>
            <a:ext cx="7874937" cy="284566"/>
          </a:xfrm>
          <a:prstGeom prst="rect">
            <a:avLst/>
          </a:prstGeom>
        </p:spPr>
        <p:txBody>
          <a:bodyPr wrap="square" lIns="36000" tIns="72000" rIns="36000" bIns="36000" anchor="ctr">
            <a:noAutofit/>
          </a:bodyPr>
          <a:lstStyle/>
          <a:p>
            <a:r>
              <a:rPr lang="en-US" altLang="ja-JP" sz="1050" dirty="0">
                <a:latin typeface="+mn-ea"/>
              </a:rPr>
              <a:t>※11</a:t>
            </a:r>
            <a:r>
              <a:rPr lang="ja-JP" altLang="en-US" sz="1050" dirty="0" err="1">
                <a:latin typeface="+mn-ea"/>
              </a:rPr>
              <a:t>、</a:t>
            </a:r>
            <a:r>
              <a:rPr lang="en-US" altLang="ja-JP" sz="1050" dirty="0">
                <a:latin typeface="+mn-ea"/>
              </a:rPr>
              <a:t>12</a:t>
            </a:r>
            <a:r>
              <a:rPr lang="ja-JP" altLang="en-US" sz="1050" dirty="0">
                <a:latin typeface="+mn-ea"/>
              </a:rPr>
              <a:t>については、令和４年３月の中間点検により項目を見直した。</a:t>
            </a:r>
            <a:endParaRPr lang="en-US" altLang="ja-JP" sz="1050" dirty="0">
              <a:latin typeface="+mn-ea"/>
            </a:endParaRPr>
          </a:p>
          <a:p>
            <a:r>
              <a:rPr lang="ja-JP" altLang="en-US" sz="1050" dirty="0">
                <a:latin typeface="+mn-ea"/>
              </a:rPr>
              <a:t>　それに伴い、</a:t>
            </a:r>
            <a:r>
              <a:rPr lang="en-US" altLang="ja-JP" sz="1050" dirty="0">
                <a:latin typeface="+mn-ea"/>
              </a:rPr>
              <a:t>12</a:t>
            </a:r>
            <a:r>
              <a:rPr lang="ja-JP" altLang="en-US" sz="1050" dirty="0">
                <a:latin typeface="+mn-ea"/>
              </a:rPr>
              <a:t>の「策定時の取組状況」の数値を令和４年度</a:t>
            </a:r>
            <a:r>
              <a:rPr lang="en-US" altLang="ja-JP" sz="1050" dirty="0">
                <a:latin typeface="+mn-ea"/>
              </a:rPr>
              <a:t>PDCA</a:t>
            </a:r>
            <a:r>
              <a:rPr lang="ja-JP" altLang="en-US" sz="1050" dirty="0">
                <a:latin typeface="+mn-ea"/>
              </a:rPr>
              <a:t>進捗管理から変更。</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23</a:t>
            </a:fld>
            <a:endParaRPr kumimoji="1" lang="ja-JP" altLang="en-US"/>
          </a:p>
        </p:txBody>
      </p:sp>
      <p:pic>
        <p:nvPicPr>
          <p:cNvPr id="21" name="図 20"/>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11097807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nvGraphicFramePr>
        <p:xfrm>
          <a:off x="477311" y="434454"/>
          <a:ext cx="8928000" cy="5904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3456000">
                <a:tc>
                  <a:txBody>
                    <a:bodyPr/>
                    <a:lstStyle/>
                    <a:p>
                      <a:pPr>
                        <a:lnSpc>
                          <a:spcPct val="100000"/>
                        </a:lnSpc>
                      </a:pPr>
                      <a:r>
                        <a:rPr kumimoji="1" lang="ja-JP" altLang="en-US" sz="1600" baseline="0" dirty="0">
                          <a:latin typeface="+mn-ea"/>
                          <a:ea typeface="+mn-ea"/>
                        </a:rPr>
                        <a:t>本年度の     </a:t>
                      </a:r>
                      <a:endParaRPr kumimoji="1" lang="en-US" altLang="ja-JP" sz="1600" baseline="0" dirty="0">
                        <a:latin typeface="+mn-ea"/>
                        <a:ea typeface="+mn-ea"/>
                      </a:endParaRPr>
                    </a:p>
                    <a:p>
                      <a:pPr>
                        <a:lnSpc>
                          <a:spcPct val="100000"/>
                        </a:lnSpc>
                      </a:pPr>
                      <a:r>
                        <a:rPr kumimoji="1" lang="ja-JP" altLang="en-US" sz="1600" baseline="0" dirty="0">
                          <a:latin typeface="+mn-ea"/>
                          <a:ea typeface="+mn-ea"/>
                        </a:rPr>
                        <a:t>取組</a:t>
                      </a: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喫煙率の減少</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■府立学校及び市町村教育委員会に対して、児童・生徒を対象としたたばこの健康への影響に関する知識についての講習会等を実施。学校における喫煙防止教育を一層推進するよう周知</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■薬物乱用防止教室推進講習会において、薬物乱用防止とともに飲酒、喫煙を含む依存症予防について啓発</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■市町村における乳幼児健康診査を活用し、妊娠中の妊婦の喫煙率（令和</a:t>
                      </a:r>
                      <a:r>
                        <a:rPr kumimoji="1" lang="en-US" altLang="ja-JP" sz="1100" b="1" baseline="0" dirty="0">
                          <a:solidFill>
                            <a:schemeClr val="tx1"/>
                          </a:solidFill>
                          <a:latin typeface="+mn-ea"/>
                          <a:ea typeface="+mn-ea"/>
                        </a:rPr>
                        <a:t>3</a:t>
                      </a:r>
                      <a:r>
                        <a:rPr kumimoji="1" lang="ja-JP" altLang="en-US" sz="1100" b="1" baseline="0" dirty="0">
                          <a:solidFill>
                            <a:schemeClr val="tx1"/>
                          </a:solidFill>
                          <a:latin typeface="+mn-ea"/>
                          <a:ea typeface="+mn-ea"/>
                        </a:rPr>
                        <a:t>年度：</a:t>
                      </a:r>
                      <a:r>
                        <a:rPr kumimoji="1" lang="en-US" altLang="ja-JP" sz="1100" b="1" baseline="0" dirty="0">
                          <a:solidFill>
                            <a:schemeClr val="tx1"/>
                          </a:solidFill>
                          <a:latin typeface="+mn-ea"/>
                          <a:ea typeface="+mn-ea"/>
                        </a:rPr>
                        <a:t>2.7%</a:t>
                      </a:r>
                      <a:r>
                        <a:rPr kumimoji="1" lang="ja-JP" altLang="en-US" sz="1100" b="1" baseline="0" dirty="0">
                          <a:solidFill>
                            <a:schemeClr val="tx1"/>
                          </a:solidFill>
                          <a:latin typeface="+mn-ea"/>
                          <a:ea typeface="+mn-ea"/>
                        </a:rPr>
                        <a:t>）、育児期間中の両親の喫煙率（母親</a:t>
                      </a:r>
                      <a:r>
                        <a:rPr kumimoji="1" lang="en-US" altLang="ja-JP" sz="1100" b="1" baseline="0" dirty="0">
                          <a:solidFill>
                            <a:schemeClr val="tx1"/>
                          </a:solidFill>
                          <a:latin typeface="+mn-ea"/>
                          <a:ea typeface="+mn-ea"/>
                        </a:rPr>
                        <a:t>6.3%</a:t>
                      </a:r>
                      <a:r>
                        <a:rPr kumimoji="1" lang="ja-JP" altLang="en-US" sz="1100" b="1" baseline="0" dirty="0" err="1">
                          <a:solidFill>
                            <a:schemeClr val="tx1"/>
                          </a:solidFill>
                          <a:latin typeface="+mn-ea"/>
                          <a:ea typeface="+mn-ea"/>
                        </a:rPr>
                        <a:t>、</a:t>
                      </a:r>
                      <a:r>
                        <a:rPr kumimoji="1" lang="ja-JP" altLang="en-US" sz="1100" b="1" baseline="0" dirty="0">
                          <a:solidFill>
                            <a:schemeClr val="tx1"/>
                          </a:solidFill>
                          <a:latin typeface="+mn-ea"/>
                          <a:ea typeface="+mn-ea"/>
                        </a:rPr>
                        <a:t>父親</a:t>
                      </a:r>
                      <a:r>
                        <a:rPr kumimoji="1" lang="en-US" altLang="ja-JP" sz="1100" b="1" baseline="0" dirty="0">
                          <a:solidFill>
                            <a:schemeClr val="tx1"/>
                          </a:solidFill>
                          <a:latin typeface="+mn-ea"/>
                          <a:ea typeface="+mn-ea"/>
                        </a:rPr>
                        <a:t>29.3%</a:t>
                      </a:r>
                      <a:r>
                        <a:rPr kumimoji="1" lang="ja-JP" altLang="en-US" sz="1100" b="1" baseline="0" dirty="0">
                          <a:solidFill>
                            <a:schemeClr val="tx1"/>
                          </a:solidFill>
                          <a:latin typeface="+mn-ea"/>
                          <a:ea typeface="+mn-ea"/>
                        </a:rPr>
                        <a:t>）を把握し、喫煙の悪影響等について周知（数値は令和</a:t>
                      </a:r>
                      <a:r>
                        <a:rPr kumimoji="1" lang="en-US" altLang="ja-JP" sz="1100" b="1" baseline="0" dirty="0">
                          <a:solidFill>
                            <a:schemeClr val="tx1"/>
                          </a:solidFill>
                          <a:latin typeface="+mn-ea"/>
                          <a:ea typeface="+mn-ea"/>
                        </a:rPr>
                        <a:t>3</a:t>
                      </a:r>
                      <a:r>
                        <a:rPr kumimoji="1" lang="ja-JP" altLang="en-US" sz="1100" b="1" baseline="0" dirty="0">
                          <a:solidFill>
                            <a:schemeClr val="tx1"/>
                          </a:solidFill>
                          <a:latin typeface="+mn-ea"/>
                          <a:ea typeface="+mn-ea"/>
                        </a:rPr>
                        <a:t>年度より大阪市含む）</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■平成</a:t>
                      </a:r>
                      <a:r>
                        <a:rPr kumimoji="1" lang="en-US" altLang="ja-JP" sz="1100" b="1" baseline="0" dirty="0">
                          <a:solidFill>
                            <a:schemeClr val="tx1"/>
                          </a:solidFill>
                          <a:latin typeface="+mn-ea"/>
                          <a:ea typeface="+mn-ea"/>
                        </a:rPr>
                        <a:t>30</a:t>
                      </a:r>
                      <a:r>
                        <a:rPr kumimoji="1" lang="ja-JP" altLang="en-US" sz="1100" b="1" baseline="0" dirty="0">
                          <a:solidFill>
                            <a:schemeClr val="tx1"/>
                          </a:solidFill>
                          <a:latin typeface="+mn-ea"/>
                          <a:ea typeface="+mn-ea"/>
                        </a:rPr>
                        <a:t>年、令和元年に市町村保健事業ワーキングで検討した禁煙支援プログラムを改訂し、令和</a:t>
                      </a:r>
                      <a:r>
                        <a:rPr kumimoji="1" lang="en-US" altLang="ja-JP" sz="1100" b="1" baseline="0" dirty="0">
                          <a:solidFill>
                            <a:schemeClr val="tx1"/>
                          </a:solidFill>
                          <a:latin typeface="+mn-ea"/>
                          <a:ea typeface="+mn-ea"/>
                        </a:rPr>
                        <a:t>3</a:t>
                      </a:r>
                      <a:r>
                        <a:rPr kumimoji="1" lang="ja-JP" altLang="en-US" sz="1100" b="1" baseline="0" dirty="0">
                          <a:solidFill>
                            <a:schemeClr val="tx1"/>
                          </a:solidFill>
                          <a:latin typeface="+mn-ea"/>
                          <a:ea typeface="+mn-ea"/>
                        </a:rPr>
                        <a:t>年</a:t>
                      </a:r>
                      <a:r>
                        <a:rPr kumimoji="1" lang="en-US" altLang="ja-JP" sz="1100" b="1" baseline="0" dirty="0">
                          <a:solidFill>
                            <a:schemeClr val="tx1"/>
                          </a:solidFill>
                          <a:latin typeface="+mn-ea"/>
                          <a:ea typeface="+mn-ea"/>
                        </a:rPr>
                        <a:t>4</a:t>
                      </a:r>
                      <a:r>
                        <a:rPr kumimoji="1" lang="ja-JP" altLang="en-US" sz="1100" b="1" baseline="0" dirty="0">
                          <a:solidFill>
                            <a:schemeClr val="tx1"/>
                          </a:solidFill>
                          <a:latin typeface="+mn-ea"/>
                          <a:ea typeface="+mn-ea"/>
                        </a:rPr>
                        <a:t>月から運用開始。医療保険者（市町村国保）の保健事業の効率的・効果的な推進を支援（「汎用性の高い行動変容プログラム」）</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■健康サポート薬局にかかる技能型研修会を実施</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aseline="0" dirty="0">
                          <a:solidFill>
                            <a:schemeClr val="tx1"/>
                          </a:solidFill>
                          <a:latin typeface="+mn-ea"/>
                          <a:ea typeface="+mn-ea"/>
                        </a:rPr>
                        <a:t>《</a:t>
                      </a:r>
                      <a:r>
                        <a:rPr kumimoji="1" lang="ja-JP" altLang="en-US" sz="1200" u="sng" baseline="0" dirty="0">
                          <a:solidFill>
                            <a:schemeClr val="tx1"/>
                          </a:solidFill>
                          <a:latin typeface="+mn-ea"/>
                          <a:ea typeface="+mn-ea"/>
                        </a:rPr>
                        <a:t>望まない受動喫煙の防止</a:t>
                      </a:r>
                      <a:r>
                        <a:rPr kumimoji="1" lang="en-US" altLang="ja-JP" sz="1200" baseline="0" dirty="0">
                          <a:solidFill>
                            <a:schemeClr val="tx1"/>
                          </a:solidFill>
                          <a:latin typeface="+mn-ea"/>
                          <a:ea typeface="+mn-ea"/>
                        </a:rPr>
                        <a:t>》</a:t>
                      </a:r>
                      <a:endParaRPr kumimoji="1" lang="en-US" altLang="ja-JP" sz="1200" b="0"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■健康増進法、大阪府受動喫煙防止条例及び子どもの受動喫煙防止条例について、標識ステッカー・リーフレット配布、大阪シティバス（全営業所）</a:t>
                      </a:r>
                      <a:r>
                        <a:rPr kumimoji="1" lang="ja-JP" altLang="en-US" sz="1100" b="1" baseline="0" dirty="0" err="1">
                          <a:solidFill>
                            <a:schemeClr val="tx1"/>
                          </a:solidFill>
                          <a:latin typeface="+mn-ea"/>
                          <a:ea typeface="+mn-ea"/>
                        </a:rPr>
                        <a:t>まど</a:t>
                      </a:r>
                      <a:r>
                        <a:rPr kumimoji="1" lang="ja-JP" altLang="en-US" sz="1100" b="1" baseline="0" dirty="0">
                          <a:solidFill>
                            <a:schemeClr val="tx1"/>
                          </a:solidFill>
                          <a:latin typeface="+mn-ea"/>
                          <a:ea typeface="+mn-ea"/>
                        </a:rPr>
                        <a:t>ステッカー掲示、デジタルサイネージ広告、</a:t>
                      </a:r>
                      <a:r>
                        <a:rPr kumimoji="1" lang="en-US" altLang="ja-JP" sz="1100" b="1" baseline="0" dirty="0">
                          <a:solidFill>
                            <a:schemeClr val="tx1"/>
                          </a:solidFill>
                          <a:latin typeface="+mn-ea"/>
                          <a:ea typeface="+mn-ea"/>
                        </a:rPr>
                        <a:t>Instagram</a:t>
                      </a:r>
                      <a:r>
                        <a:rPr kumimoji="1" lang="ja-JP" altLang="en-US" sz="1100" b="1" baseline="0" dirty="0">
                          <a:solidFill>
                            <a:schemeClr val="tx1"/>
                          </a:solidFill>
                          <a:latin typeface="+mn-ea"/>
                          <a:ea typeface="+mn-ea"/>
                        </a:rPr>
                        <a:t>広告等により周知</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■府内喫煙可能室設置施設（約</a:t>
                      </a:r>
                      <a:r>
                        <a:rPr kumimoji="1" lang="en-US" altLang="ja-JP" sz="1100" b="1" baseline="0" dirty="0">
                          <a:solidFill>
                            <a:schemeClr val="tx1"/>
                          </a:solidFill>
                          <a:latin typeface="+mn-ea"/>
                          <a:ea typeface="+mn-ea"/>
                        </a:rPr>
                        <a:t>2</a:t>
                      </a:r>
                      <a:r>
                        <a:rPr kumimoji="1" lang="ja-JP" altLang="en-US" sz="1100" b="1" baseline="0" dirty="0">
                          <a:solidFill>
                            <a:schemeClr val="tx1"/>
                          </a:solidFill>
                          <a:latin typeface="+mn-ea"/>
                          <a:ea typeface="+mn-ea"/>
                        </a:rPr>
                        <a:t>万店）に対し、リーフレット等配布とともに電話でのフォローアップを実施</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■大阪府受動喫煙防止対策相談ダイヤル等での問い合わせ、相談対応</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■条例の規制の対象となる飲食店に対する府独自の支援策を実施</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■屋外分煙所モデル整備</a:t>
                      </a: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87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今後の</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課題等</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■児童・生徒を対象とした喫煙防止教育等の充実　　　　■改正健康増進法、府条例の円滑な実施とさらなる周知啓発</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■保健医療関係機関（医療機関・薬局等）が取り組む禁煙サポートの推進（取組機関の増加等）</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次年度の主な取組</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■学校等に対して講習会等を実施し、効果的な取組事例を発信</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■全大学に学生の喫煙及び受動喫煙防止に関する情報等の健康情報を発信</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■健康サポート薬局にかかる技能型研修会の講演を実施</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■府民や管理権限者等に対し、受動喫煙防止対策の周知と啓発を実施</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a:t>
                      </a:r>
                      <a:r>
                        <a:rPr kumimoji="1" lang="en-US" altLang="ja-JP" sz="1100" b="1" baseline="0" dirty="0">
                          <a:solidFill>
                            <a:schemeClr val="tx1"/>
                          </a:solidFill>
                          <a:latin typeface="+mn-ea"/>
                          <a:ea typeface="+mn-ea"/>
                        </a:rPr>
                        <a:t>2025</a:t>
                      </a:r>
                      <a:r>
                        <a:rPr kumimoji="1" lang="ja-JP" altLang="en-US" sz="1100" b="1" baseline="0" dirty="0">
                          <a:solidFill>
                            <a:schemeClr val="tx1"/>
                          </a:solidFill>
                          <a:latin typeface="+mn-ea"/>
                          <a:ea typeface="+mn-ea"/>
                        </a:rPr>
                        <a:t>年の府条例全面施行に向け、規制の対象となる飲食店に対し条例の周知と啓発を実施</a:t>
                      </a: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7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最終予算</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a:solidFill>
                            <a:schemeClr val="bg1"/>
                          </a:solidFill>
                          <a:latin typeface="+mn-ea"/>
                          <a:ea typeface="+mn-ea"/>
                        </a:rPr>
                        <a:t>（主要事業）</a:t>
                      </a:r>
                      <a:endParaRPr kumimoji="1" lang="en-US" altLang="ja-JP" sz="1600" b="1" baseline="0" dirty="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a:solidFill>
                            <a:schemeClr val="tx1"/>
                          </a:solidFill>
                          <a:latin typeface="+mn-ea"/>
                          <a:ea typeface="+mn-ea"/>
                        </a:rPr>
                        <a:t>たばこ対策推進事業（</a:t>
                      </a:r>
                      <a:r>
                        <a:rPr kumimoji="1" lang="en-US" altLang="ja-JP" sz="1100" baseline="0" dirty="0">
                          <a:solidFill>
                            <a:schemeClr val="tx1"/>
                          </a:solidFill>
                          <a:latin typeface="+mn-ea"/>
                          <a:ea typeface="+mn-ea"/>
                        </a:rPr>
                        <a:t>130,782</a:t>
                      </a:r>
                      <a:r>
                        <a:rPr kumimoji="1" lang="ja-JP" altLang="en-US" sz="1100" baseline="0" dirty="0">
                          <a:solidFill>
                            <a:schemeClr val="tx1"/>
                          </a:solidFill>
                          <a:latin typeface="+mn-ea"/>
                          <a:ea typeface="+mn-ea"/>
                        </a:rPr>
                        <a:t>千円）、大阪がん循環器病予防センター事業（</a:t>
                      </a:r>
                      <a:r>
                        <a:rPr kumimoji="1" lang="en-US" altLang="ja-JP" sz="1100" baseline="0" dirty="0">
                          <a:solidFill>
                            <a:schemeClr val="tx1"/>
                          </a:solidFill>
                          <a:latin typeface="+mn-ea"/>
                          <a:ea typeface="+mn-ea"/>
                        </a:rPr>
                        <a:t>102,744</a:t>
                      </a:r>
                      <a:r>
                        <a:rPr kumimoji="1" lang="ja-JP" altLang="en-US" sz="1100" baseline="0" dirty="0">
                          <a:solidFill>
                            <a:schemeClr val="tx1"/>
                          </a:solidFill>
                          <a:latin typeface="+mn-ea"/>
                          <a:ea typeface="+mn-ea"/>
                        </a:rPr>
                        <a:t>千円の内数）</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8" name="グループ化 7"/>
          <p:cNvGrpSpPr/>
          <p:nvPr/>
        </p:nvGrpSpPr>
        <p:grpSpPr>
          <a:xfrm>
            <a:off x="586435" y="2710902"/>
            <a:ext cx="792000" cy="720000"/>
            <a:chOff x="-2122749" y="3293333"/>
            <a:chExt cx="792000" cy="720000"/>
          </a:xfrm>
        </p:grpSpPr>
        <p:sp>
          <p:nvSpPr>
            <p:cNvPr id="10" name="角丸四角形 9"/>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a:ln w="0"/>
                  <a:solidFill>
                    <a:srgbClr val="193F61"/>
                  </a:solidFill>
                  <a:latin typeface="+mn-ea"/>
                </a:rPr>
                <a:t>本年度評価</a:t>
              </a:r>
              <a:endParaRPr kumimoji="1" lang="en-US" altLang="ja-JP" sz="1100" b="1" spc="-100" dirty="0">
                <a:ln w="0"/>
                <a:solidFill>
                  <a:srgbClr val="193F61"/>
                </a:solidFill>
                <a:latin typeface="+mn-ea"/>
              </a:endParaRPr>
            </a:p>
            <a:p>
              <a:pPr algn="ctr"/>
              <a:endParaRPr kumimoji="1" lang="en-US" altLang="ja-JP" sz="500" b="1" spc="-100" dirty="0">
                <a:ln w="0"/>
                <a:solidFill>
                  <a:srgbClr val="193F61"/>
                </a:solidFill>
                <a:latin typeface="+mn-ea"/>
              </a:endParaRPr>
            </a:p>
            <a:p>
              <a:pPr algn="ctr">
                <a:lnSpc>
                  <a:spcPts val="1600"/>
                </a:lnSpc>
              </a:pPr>
              <a:r>
                <a:rPr kumimoji="1" lang="ja-JP" altLang="en-US" sz="1400" b="1" spc="-100" dirty="0">
                  <a:ln w="0"/>
                  <a:solidFill>
                    <a:srgbClr val="193F61"/>
                  </a:solidFill>
                  <a:latin typeface="+mn-ea"/>
                </a:rPr>
                <a:t>概ね</a:t>
              </a:r>
              <a:endParaRPr kumimoji="1" lang="en-US" altLang="ja-JP" sz="1400" b="1" spc="-100" dirty="0">
                <a:ln w="0"/>
                <a:solidFill>
                  <a:srgbClr val="193F61"/>
                </a:solidFill>
                <a:latin typeface="+mn-ea"/>
              </a:endParaRPr>
            </a:p>
            <a:p>
              <a:pPr algn="ctr">
                <a:lnSpc>
                  <a:spcPts val="1600"/>
                </a:lnSpc>
              </a:pPr>
              <a:r>
                <a:rPr kumimoji="1" lang="ja-JP" altLang="en-US" sz="1400" b="1" spc="-250" dirty="0">
                  <a:ln w="0"/>
                  <a:solidFill>
                    <a:srgbClr val="193F61"/>
                  </a:solidFill>
                  <a:latin typeface="+mn-ea"/>
                </a:rPr>
                <a:t>予定</a:t>
              </a:r>
              <a:r>
                <a:rPr kumimoji="1" lang="ja-JP" altLang="en-US" sz="1400" b="1" spc="-350" dirty="0">
                  <a:ln w="0"/>
                  <a:solidFill>
                    <a:srgbClr val="193F61"/>
                  </a:solidFill>
                  <a:latin typeface="+mn-ea"/>
                </a:rPr>
                <a:t>どおり</a:t>
              </a:r>
            </a:p>
          </p:txBody>
        </p:sp>
        <p:cxnSp>
          <p:nvCxnSpPr>
            <p:cNvPr id="11" name="直線コネクタ 10"/>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24</a:t>
            </a:fld>
            <a:endParaRPr kumimoji="1" lang="ja-JP" altLang="en-US"/>
          </a:p>
        </p:txBody>
      </p:sp>
    </p:spTree>
    <p:extLst>
      <p:ext uri="{BB962C8B-B14F-4D97-AF65-F5344CB8AC3E}">
        <p14:creationId xmlns:p14="http://schemas.microsoft.com/office/powerpoint/2010/main" val="34100166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tx1"/>
                </a:solidFill>
                <a:latin typeface="Meiryo UI" panose="020B0604030504040204" pitchFamily="50" charset="-128"/>
                <a:ea typeface="Meiryo UI" panose="020B0604030504040204" pitchFamily="50" charset="-128"/>
              </a:rPr>
              <a:t>　　１　生活習慣病の予防（生活習慣の改善）</a:t>
            </a: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（７）歯と口の健康</a:t>
            </a:r>
            <a:r>
              <a:rPr kumimoji="1" lang="ja-JP" altLang="en-US" sz="2000" b="1" dirty="0">
                <a:solidFill>
                  <a:schemeClr val="bg1"/>
                </a:solidFill>
              </a:rPr>
              <a:t>　</a:t>
            </a:r>
            <a:r>
              <a:rPr kumimoji="1" lang="ja-JP" altLang="en-US" sz="1600" b="1" dirty="0">
                <a:solidFill>
                  <a:schemeClr val="bg1"/>
                </a:solidFill>
              </a:rPr>
              <a:t>計画 </a:t>
            </a:r>
            <a:r>
              <a:rPr kumimoji="1" lang="en-US" altLang="ja-JP" sz="1600" b="1" dirty="0">
                <a:solidFill>
                  <a:schemeClr val="bg1"/>
                </a:solidFill>
              </a:rPr>
              <a:t>P.57-58</a:t>
            </a:r>
          </a:p>
        </p:txBody>
      </p:sp>
      <p:sp>
        <p:nvSpPr>
          <p:cNvPr id="17" name="正方形/長方形 16"/>
          <p:cNvSpPr/>
          <p:nvPr/>
        </p:nvSpPr>
        <p:spPr>
          <a:xfrm>
            <a:off x="363222" y="2229397"/>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540492"/>
            <a:ext cx="8856000" cy="504000"/>
          </a:xfrm>
          <a:prstGeom prst="rect">
            <a:avLst/>
          </a:prstGeom>
        </p:spPr>
        <p:txBody>
          <a:bodyPr wrap="square" lIns="36000" tIns="72000" rIns="36000" bIns="36000">
            <a:noAutofit/>
          </a:bodyPr>
          <a:lstStyle/>
          <a:p>
            <a:r>
              <a:rPr lang="ja-JP" altLang="en-US" sz="1200" b="1" dirty="0">
                <a:latin typeface="+mn-ea"/>
              </a:rPr>
              <a:t>▽歯と口の健康づくりに関する正しい知識を身につけ、定期的な歯科健診の受診を実践します。</a:t>
            </a:r>
          </a:p>
        </p:txBody>
      </p:sp>
      <p:sp>
        <p:nvSpPr>
          <p:cNvPr id="24" name="正方形/長方形 23"/>
          <p:cNvSpPr/>
          <p:nvPr/>
        </p:nvSpPr>
        <p:spPr>
          <a:xfrm>
            <a:off x="363222" y="3016058"/>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行政等が取り組む数値目標</a:t>
            </a:r>
            <a:r>
              <a:rPr lang="en-US" altLang="ja-JP" sz="1600" b="1" dirty="0">
                <a:latin typeface="+mn-ea"/>
              </a:rPr>
              <a:t>】</a:t>
            </a:r>
            <a:endParaRPr lang="ja-JP" altLang="en-US" sz="1600" b="1" dirty="0">
              <a:latin typeface="+mn-ea"/>
            </a:endParaRPr>
          </a:p>
        </p:txBody>
      </p:sp>
      <p:graphicFrame>
        <p:nvGraphicFramePr>
          <p:cNvPr id="25" name="表 24"/>
          <p:cNvGraphicFramePr>
            <a:graphicFrameLocks noGrp="1"/>
          </p:cNvGraphicFramePr>
          <p:nvPr/>
        </p:nvGraphicFramePr>
        <p:xfrm>
          <a:off x="532234" y="3378221"/>
          <a:ext cx="8856000" cy="14400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744000">
                  <a:extLst>
                    <a:ext uri="{9D8B030D-6E8A-4147-A177-3AD203B41FA5}">
                      <a16:colId xmlns:a16="http://schemas.microsoft.com/office/drawing/2014/main" val="20001"/>
                    </a:ext>
                  </a:extLst>
                </a:gridCol>
                <a:gridCol w="1620000">
                  <a:extLst>
                    <a:ext uri="{9D8B030D-6E8A-4147-A177-3AD203B41FA5}">
                      <a16:colId xmlns:a16="http://schemas.microsoft.com/office/drawing/2014/main" val="119978025"/>
                    </a:ext>
                  </a:extLst>
                </a:gridCol>
                <a:gridCol w="1620000">
                  <a:extLst>
                    <a:ext uri="{9D8B030D-6E8A-4147-A177-3AD203B41FA5}">
                      <a16:colId xmlns:a16="http://schemas.microsoft.com/office/drawing/2014/main" val="20002"/>
                    </a:ext>
                  </a:extLst>
                </a:gridCol>
                <a:gridCol w="1512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r>
                        <a:rPr lang="ja-JP" sz="1200" dirty="0">
                          <a:effectLst/>
                          <a:latin typeface="+mn-ea"/>
                          <a:ea typeface="+mn-ea"/>
                        </a:rPr>
                        <a:t>　</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a:effectLst/>
                          <a:latin typeface="+mn-ea"/>
                          <a:ea typeface="+mn-ea"/>
                        </a:rPr>
                        <a:t>2023</a:t>
                      </a:r>
                      <a:r>
                        <a:rPr lang="ja-JP" sz="1200" dirty="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rPr>
                        <a:t>14</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100" b="1" spc="-50" baseline="0" dirty="0">
                          <a:solidFill>
                            <a:schemeClr val="tx1"/>
                          </a:solidFill>
                          <a:effectLst/>
                          <a:latin typeface="+mn-ea"/>
                          <a:ea typeface="+mn-ea"/>
                        </a:rPr>
                        <a:t>過去</a:t>
                      </a:r>
                      <a:r>
                        <a:rPr lang="en-US" altLang="ja-JP" sz="1100" b="1" spc="-50" baseline="0" dirty="0">
                          <a:solidFill>
                            <a:schemeClr val="tx1"/>
                          </a:solidFill>
                          <a:effectLst/>
                          <a:latin typeface="+mn-ea"/>
                          <a:ea typeface="+mn-ea"/>
                        </a:rPr>
                        <a:t>1</a:t>
                      </a:r>
                      <a:r>
                        <a:rPr lang="ja-JP" altLang="en-US" sz="1100" b="1" spc="-50" baseline="0" dirty="0">
                          <a:solidFill>
                            <a:schemeClr val="tx1"/>
                          </a:solidFill>
                          <a:effectLst/>
                          <a:latin typeface="+mn-ea"/>
                          <a:ea typeface="+mn-ea"/>
                        </a:rPr>
                        <a:t>年に歯科健診を受診した者の割合（</a:t>
                      </a:r>
                      <a:r>
                        <a:rPr lang="en-US" altLang="ja-JP" sz="1100" b="1" spc="-50" baseline="0" dirty="0">
                          <a:solidFill>
                            <a:schemeClr val="tx1"/>
                          </a:solidFill>
                          <a:effectLst/>
                          <a:latin typeface="+mn-ea"/>
                          <a:ea typeface="+mn-ea"/>
                        </a:rPr>
                        <a:t>20</a:t>
                      </a:r>
                      <a:r>
                        <a:rPr lang="ja-JP" altLang="en-US" sz="1100" b="1" spc="-50" baseline="0" dirty="0">
                          <a:solidFill>
                            <a:schemeClr val="tx1"/>
                          </a:solidFill>
                          <a:effectLst/>
                          <a:latin typeface="+mn-ea"/>
                          <a:ea typeface="+mn-ea"/>
                        </a:rPr>
                        <a:t>歳以上）（☆）</a:t>
                      </a:r>
                      <a:endParaRPr lang="ja-JP" sz="1100" b="1" spc="-50" baseline="0"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51.4%</a:t>
                      </a:r>
                      <a:r>
                        <a:rPr lang="ja-JP" altLang="en-US" sz="1100" b="1" dirty="0">
                          <a:solidFill>
                            <a:schemeClr val="tx1"/>
                          </a:solidFill>
                          <a:effectLst/>
                          <a:latin typeface="+mn-ea"/>
                          <a:ea typeface="+mn-ea"/>
                        </a:rPr>
                        <a:t>（</a:t>
                      </a:r>
                      <a:r>
                        <a:rPr lang="en-US" altLang="ja-JP" sz="1100" b="1" dirty="0">
                          <a:solidFill>
                            <a:schemeClr val="tx1"/>
                          </a:solidFill>
                          <a:effectLst/>
                          <a:latin typeface="+mn-ea"/>
                          <a:ea typeface="+mn-ea"/>
                        </a:rPr>
                        <a:t>H28</a:t>
                      </a:r>
                      <a:r>
                        <a:rPr lang="ja-JP" altLang="en-US" sz="11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51.3%</a:t>
                      </a:r>
                      <a:r>
                        <a:rPr lang="ja-JP" altLang="en-US" sz="1100" b="1" dirty="0">
                          <a:solidFill>
                            <a:schemeClr val="tx1"/>
                          </a:solidFill>
                          <a:effectLst/>
                          <a:latin typeface="+mn-ea"/>
                          <a:ea typeface="+mn-ea"/>
                        </a:rPr>
                        <a:t>（</a:t>
                      </a:r>
                      <a:r>
                        <a:rPr lang="en-US" altLang="ja-JP" sz="1100" b="1" dirty="0">
                          <a:solidFill>
                            <a:schemeClr val="tx1"/>
                          </a:solidFill>
                          <a:effectLst/>
                          <a:latin typeface="+mn-ea"/>
                          <a:ea typeface="+mn-ea"/>
                        </a:rPr>
                        <a:t>R3</a:t>
                      </a:r>
                      <a:r>
                        <a:rPr lang="ja-JP" altLang="en-US" sz="11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55%</a:t>
                      </a:r>
                      <a:r>
                        <a:rPr lang="ja-JP" altLang="en-US" sz="1200" b="1" dirty="0">
                          <a:solidFill>
                            <a:schemeClr val="tx1"/>
                          </a:solidFill>
                          <a:effectLst/>
                          <a:latin typeface="+mn-ea"/>
                          <a:ea typeface="+mn-ea"/>
                        </a:rPr>
                        <a:t>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15</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cs typeface="HG丸ｺﾞｼｯｸM-PRO"/>
                        </a:rPr>
                        <a:t>歯磨き習慣のある者の割合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56.6%</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H28</a:t>
                      </a:r>
                      <a:r>
                        <a:rPr lang="ja-JP" altLang="en-US" sz="1100" b="1" dirty="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75%</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R3</a:t>
                      </a:r>
                      <a:r>
                        <a:rPr lang="ja-JP" altLang="en-US" sz="1100" b="1" dirty="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a:solidFill>
                            <a:schemeClr val="tx1"/>
                          </a:solidFill>
                          <a:effectLst/>
                          <a:latin typeface="+mn-ea"/>
                          <a:ea typeface="+mn-ea"/>
                          <a:cs typeface="HG丸ｺﾞｼｯｸM-PRO"/>
                        </a:rPr>
                        <a:t>増加</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04451835"/>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16</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cs typeface="HG丸ｺﾞｼｯｸM-PRO"/>
                        </a:rPr>
                        <a:t>咀嚼良好者の割合（</a:t>
                      </a:r>
                      <a:r>
                        <a:rPr lang="en-US" altLang="ja-JP" sz="1200" b="1" dirty="0">
                          <a:solidFill>
                            <a:schemeClr val="tx1"/>
                          </a:solidFill>
                          <a:effectLst/>
                          <a:latin typeface="+mn-ea"/>
                          <a:ea typeface="+mn-ea"/>
                          <a:cs typeface="HG丸ｺﾞｼｯｸM-PRO"/>
                        </a:rPr>
                        <a:t>60</a:t>
                      </a:r>
                      <a:r>
                        <a:rPr lang="ja-JP" altLang="en-US" sz="1200" b="1" dirty="0">
                          <a:solidFill>
                            <a:schemeClr val="tx1"/>
                          </a:solidFill>
                          <a:effectLst/>
                          <a:latin typeface="+mn-ea"/>
                          <a:ea typeface="+mn-ea"/>
                          <a:cs typeface="HG丸ｺﾞｼｯｸM-PRO"/>
                        </a:rPr>
                        <a:t>歳以上）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65.9%</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H28</a:t>
                      </a:r>
                      <a:r>
                        <a:rPr lang="ja-JP" altLang="en-US" sz="1100" b="1" dirty="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81.2%</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R3</a:t>
                      </a:r>
                      <a:r>
                        <a:rPr lang="ja-JP" altLang="en-US" sz="1100" b="1" dirty="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75%</a:t>
                      </a:r>
                      <a:r>
                        <a:rPr lang="ja-JP" altLang="en-US" sz="1200" b="1" dirty="0">
                          <a:solidFill>
                            <a:schemeClr val="tx1"/>
                          </a:solidFill>
                          <a:effectLst/>
                          <a:latin typeface="+mn-ea"/>
                          <a:ea typeface="+mn-ea"/>
                          <a:cs typeface="HG丸ｺﾞｼｯｸM-PRO"/>
                        </a:rPr>
                        <a:t>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1281188"/>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17</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en-US" altLang="ja-JP" sz="1200" b="1" dirty="0">
                          <a:solidFill>
                            <a:schemeClr val="tx1"/>
                          </a:solidFill>
                          <a:effectLst/>
                          <a:latin typeface="+mn-ea"/>
                          <a:ea typeface="+mn-ea"/>
                          <a:cs typeface="HG丸ｺﾞｼｯｸM-PRO"/>
                        </a:rPr>
                        <a:t>20</a:t>
                      </a:r>
                      <a:r>
                        <a:rPr lang="ja-JP" altLang="en-US" sz="1200" b="1" dirty="0">
                          <a:solidFill>
                            <a:schemeClr val="tx1"/>
                          </a:solidFill>
                          <a:effectLst/>
                          <a:latin typeface="+mn-ea"/>
                          <a:ea typeface="+mn-ea"/>
                          <a:cs typeface="HG丸ｺﾞｼｯｸM-PRO"/>
                        </a:rPr>
                        <a:t>本以上の歯を有する人の割合（</a:t>
                      </a:r>
                      <a:r>
                        <a:rPr lang="en-US" altLang="ja-JP" sz="1200" b="1" dirty="0">
                          <a:solidFill>
                            <a:schemeClr val="tx1"/>
                          </a:solidFill>
                          <a:effectLst/>
                          <a:latin typeface="+mn-ea"/>
                          <a:ea typeface="+mn-ea"/>
                          <a:cs typeface="HG丸ｺﾞｼｯｸM-PRO"/>
                        </a:rPr>
                        <a:t>80</a:t>
                      </a:r>
                      <a:r>
                        <a:rPr lang="ja-JP" altLang="en-US" sz="1200" b="1" dirty="0">
                          <a:solidFill>
                            <a:schemeClr val="tx1"/>
                          </a:solidFill>
                          <a:effectLst/>
                          <a:latin typeface="+mn-ea"/>
                          <a:ea typeface="+mn-ea"/>
                          <a:cs typeface="HG丸ｺﾞｼｯｸM-PRO"/>
                        </a:rPr>
                        <a:t>歳）</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42.1%</a:t>
                      </a:r>
                      <a:r>
                        <a:rPr lang="ja-JP" altLang="en-US" sz="1050" b="1" dirty="0">
                          <a:solidFill>
                            <a:schemeClr val="tx1"/>
                          </a:solidFill>
                          <a:effectLst/>
                          <a:latin typeface="+mn-ea"/>
                          <a:ea typeface="+mn-ea"/>
                          <a:cs typeface="HG丸ｺﾞｼｯｸM-PRO"/>
                        </a:rPr>
                        <a:t>（</a:t>
                      </a:r>
                      <a:r>
                        <a:rPr lang="en-US" altLang="ja-JP" sz="1050" b="1" dirty="0">
                          <a:solidFill>
                            <a:schemeClr val="tx1"/>
                          </a:solidFill>
                          <a:effectLst/>
                          <a:latin typeface="+mn-ea"/>
                          <a:ea typeface="+mn-ea"/>
                          <a:cs typeface="HG丸ｺﾞｼｯｸM-PRO"/>
                        </a:rPr>
                        <a:t>H25-27</a:t>
                      </a:r>
                      <a:r>
                        <a:rPr lang="ja-JP" altLang="en-US" sz="1050" b="1" dirty="0">
                          <a:solidFill>
                            <a:schemeClr val="tx1"/>
                          </a:solidFill>
                          <a:effectLst/>
                          <a:latin typeface="+mn-ea"/>
                          <a:ea typeface="+mn-ea"/>
                          <a:cs typeface="HG丸ｺﾞｼｯｸM-PRO"/>
                        </a:rPr>
                        <a:t>平均）</a:t>
                      </a:r>
                      <a:endParaRPr lang="ja-JP" sz="105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54.0%</a:t>
                      </a:r>
                      <a:r>
                        <a:rPr lang="ja-JP" altLang="en-US" sz="1050" b="1" dirty="0">
                          <a:solidFill>
                            <a:schemeClr val="tx1"/>
                          </a:solidFill>
                          <a:effectLst/>
                          <a:latin typeface="+mn-ea"/>
                          <a:ea typeface="+mn-ea"/>
                          <a:cs typeface="HG丸ｺﾞｼｯｸM-PRO"/>
                        </a:rPr>
                        <a:t>（</a:t>
                      </a:r>
                      <a:r>
                        <a:rPr lang="en-US" altLang="ja-JP" sz="1050" b="1" dirty="0">
                          <a:solidFill>
                            <a:schemeClr val="tx1"/>
                          </a:solidFill>
                          <a:effectLst/>
                          <a:latin typeface="+mn-ea"/>
                          <a:ea typeface="+mn-ea"/>
                          <a:cs typeface="HG丸ｺﾞｼｯｸM-PRO"/>
                        </a:rPr>
                        <a:t>H29-R1</a:t>
                      </a:r>
                      <a:r>
                        <a:rPr lang="ja-JP" altLang="en-US" sz="1050" b="1" dirty="0">
                          <a:solidFill>
                            <a:schemeClr val="tx1"/>
                          </a:solidFill>
                          <a:effectLst/>
                          <a:latin typeface="+mn-ea"/>
                          <a:ea typeface="+mn-ea"/>
                          <a:cs typeface="HG丸ｺﾞｼｯｸM-PRO"/>
                        </a:rPr>
                        <a:t>平均）</a:t>
                      </a:r>
                      <a:endParaRPr lang="ja-JP" sz="105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45%</a:t>
                      </a:r>
                      <a:r>
                        <a:rPr lang="ja-JP" altLang="en-US" sz="1200" b="1" dirty="0">
                          <a:solidFill>
                            <a:schemeClr val="tx1"/>
                          </a:solidFill>
                          <a:effectLst/>
                          <a:latin typeface="+mn-ea"/>
                          <a:ea typeface="+mn-ea"/>
                          <a:cs typeface="HG丸ｺﾞｼｯｸM-PRO"/>
                        </a:rPr>
                        <a:t>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5557442"/>
                  </a:ext>
                </a:extLst>
              </a:tr>
            </a:tbl>
          </a:graphicData>
        </a:graphic>
      </p:graphicFrame>
      <p:sp>
        <p:nvSpPr>
          <p:cNvPr id="26" name="正方形/長方形 25"/>
          <p:cNvSpPr/>
          <p:nvPr/>
        </p:nvSpPr>
        <p:spPr>
          <a:xfrm>
            <a:off x="6053874" y="3080498"/>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p>
        </p:txBody>
      </p:sp>
      <p:graphicFrame>
        <p:nvGraphicFramePr>
          <p:cNvPr id="27" name="表 26"/>
          <p:cNvGraphicFramePr>
            <a:graphicFrameLocks noGrp="1"/>
          </p:cNvGraphicFramePr>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a:latin typeface="+mn-ea"/>
                          <a:ea typeface="+mn-ea"/>
                        </a:rPr>
                        <a:t>現状･課題</a:t>
                      </a:r>
                      <a:endParaRPr kumimoji="1" lang="en-US" altLang="ja-JP" sz="1600" baseline="0" dirty="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a:solidFill>
                            <a:schemeClr val="tx1"/>
                          </a:solidFill>
                          <a:latin typeface="+mn-ea"/>
                          <a:ea typeface="+mn-ea"/>
                        </a:rPr>
                        <a:t>◆ 歯周病の治療が必要な者の割合は年代が高くなるほど増えており、どの年代も約</a:t>
                      </a:r>
                      <a:r>
                        <a:rPr kumimoji="1" lang="en-US" altLang="ja-JP" sz="1200" b="1" baseline="0" dirty="0">
                          <a:solidFill>
                            <a:schemeClr val="tx1"/>
                          </a:solidFill>
                          <a:latin typeface="+mn-ea"/>
                          <a:ea typeface="+mn-ea"/>
                        </a:rPr>
                        <a:t>2</a:t>
                      </a:r>
                      <a:r>
                        <a:rPr kumimoji="1" lang="ja-JP" altLang="en-US" sz="1200" b="1" baseline="0" dirty="0">
                          <a:solidFill>
                            <a:schemeClr val="tx1"/>
                          </a:solidFill>
                          <a:latin typeface="+mn-ea"/>
                          <a:ea typeface="+mn-ea"/>
                        </a:rPr>
                        <a:t>人に</a:t>
                      </a:r>
                      <a:r>
                        <a:rPr kumimoji="1" lang="en-US" altLang="ja-JP" sz="1200" b="1" baseline="0" dirty="0">
                          <a:solidFill>
                            <a:schemeClr val="tx1"/>
                          </a:solidFill>
                          <a:latin typeface="+mn-ea"/>
                          <a:ea typeface="+mn-ea"/>
                        </a:rPr>
                        <a:t>1</a:t>
                      </a:r>
                      <a:r>
                        <a:rPr kumimoji="1" lang="ja-JP" altLang="en-US" sz="1200" b="1" baseline="0" dirty="0">
                          <a:solidFill>
                            <a:schemeClr val="tx1"/>
                          </a:solidFill>
                          <a:latin typeface="+mn-ea"/>
                          <a:ea typeface="+mn-ea"/>
                        </a:rPr>
                        <a:t>人が歯周病の治療が必要です。また、食後の歯磨き習慣が「ほとんどない」府民は約</a:t>
                      </a:r>
                      <a:r>
                        <a:rPr kumimoji="1" lang="en-US" altLang="ja-JP" sz="1200" b="1" baseline="0" dirty="0">
                          <a:solidFill>
                            <a:schemeClr val="tx1"/>
                          </a:solidFill>
                          <a:latin typeface="+mn-ea"/>
                          <a:ea typeface="+mn-ea"/>
                        </a:rPr>
                        <a:t>2</a:t>
                      </a:r>
                      <a:r>
                        <a:rPr kumimoji="1" lang="ja-JP" altLang="en-US" sz="1200" b="1" baseline="0" dirty="0">
                          <a:solidFill>
                            <a:schemeClr val="tx1"/>
                          </a:solidFill>
                          <a:latin typeface="+mn-ea"/>
                          <a:ea typeface="+mn-ea"/>
                        </a:rPr>
                        <a:t>割となっており、歯磨き習慣が定着していない状況がうかがえます。</a:t>
                      </a:r>
                    </a:p>
                    <a:p>
                      <a:pPr marL="174625" indent="-174625">
                        <a:lnSpc>
                          <a:spcPct val="100000"/>
                        </a:lnSpc>
                      </a:pPr>
                      <a:endParaRPr kumimoji="1" lang="ja-JP" altLang="en-US" sz="1200" b="1" baseline="0" dirty="0">
                        <a:solidFill>
                          <a:schemeClr val="tx1"/>
                        </a:solidFill>
                        <a:latin typeface="+mn-ea"/>
                        <a:ea typeface="+mn-ea"/>
                      </a:endParaRPr>
                    </a:p>
                    <a:p>
                      <a:pPr marL="174625" indent="-174625">
                        <a:lnSpc>
                          <a:spcPct val="100000"/>
                        </a:lnSpc>
                      </a:pPr>
                      <a:r>
                        <a:rPr kumimoji="1" lang="ja-JP" altLang="en-US" sz="1200" b="1" baseline="0" dirty="0">
                          <a:solidFill>
                            <a:schemeClr val="tx1"/>
                          </a:solidFill>
                          <a:latin typeface="+mn-ea"/>
                          <a:ea typeface="+mn-ea"/>
                        </a:rPr>
                        <a:t>◆ 歯科健診受診率をみると、</a:t>
                      </a:r>
                      <a:r>
                        <a:rPr kumimoji="1" lang="en-US" altLang="ja-JP" sz="1200" b="1" baseline="0" dirty="0">
                          <a:solidFill>
                            <a:schemeClr val="tx1"/>
                          </a:solidFill>
                          <a:latin typeface="+mn-ea"/>
                          <a:ea typeface="+mn-ea"/>
                        </a:rPr>
                        <a:t>20</a:t>
                      </a:r>
                      <a:r>
                        <a:rPr kumimoji="1" lang="ja-JP" altLang="en-US" sz="1200" b="1" baseline="0" dirty="0">
                          <a:solidFill>
                            <a:schemeClr val="tx1"/>
                          </a:solidFill>
                          <a:latin typeface="+mn-ea"/>
                          <a:ea typeface="+mn-ea"/>
                        </a:rPr>
                        <a:t>～</a:t>
                      </a:r>
                      <a:r>
                        <a:rPr kumimoji="1" lang="en-US" altLang="ja-JP" sz="1200" b="1" baseline="0" dirty="0">
                          <a:solidFill>
                            <a:schemeClr val="tx1"/>
                          </a:solidFill>
                          <a:latin typeface="+mn-ea"/>
                          <a:ea typeface="+mn-ea"/>
                        </a:rPr>
                        <a:t>30</a:t>
                      </a:r>
                      <a:r>
                        <a:rPr kumimoji="1" lang="ja-JP" altLang="en-US" sz="1200" b="1" baseline="0" dirty="0">
                          <a:solidFill>
                            <a:schemeClr val="tx1"/>
                          </a:solidFill>
                          <a:latin typeface="+mn-ea"/>
                          <a:ea typeface="+mn-ea"/>
                        </a:rPr>
                        <a:t>歳代が低く、若い世代から健診受診の必要性を働きかけることが重要です。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63824"/>
            <a:ext cx="9144000" cy="3096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bg1"/>
                </a:solidFill>
              </a:rPr>
              <a:t>みんなでめざす目標</a:t>
            </a: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定期的に歯科健診を受ける府民の割合を増やします</a:t>
            </a:r>
          </a:p>
          <a:p>
            <a:pPr algn="ctr">
              <a:lnSpc>
                <a:spcPts val="2000"/>
              </a:lnSpc>
            </a:pPr>
            <a:r>
              <a:rPr kumimoji="1" lang="ja-JP" altLang="en-US" sz="1600" b="1" dirty="0">
                <a:solidFill>
                  <a:schemeClr val="tx1"/>
                </a:solidFill>
              </a:rPr>
              <a:t>～歯と口の健康を大切にしましょう～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25</a:t>
            </a:fld>
            <a:endParaRPr kumimoji="1" lang="ja-JP" altLang="en-US"/>
          </a:p>
        </p:txBody>
      </p:sp>
      <p:pic>
        <p:nvPicPr>
          <p:cNvPr id="21" name="図 20"/>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11102648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nvGraphicFramePr>
        <p:xfrm>
          <a:off x="477311" y="434454"/>
          <a:ext cx="8928000" cy="5748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3024000">
                <a:tc>
                  <a:txBody>
                    <a:bodyPr/>
                    <a:lstStyle/>
                    <a:p>
                      <a:pPr>
                        <a:lnSpc>
                          <a:spcPct val="100000"/>
                        </a:lnSpc>
                      </a:pPr>
                      <a:r>
                        <a:rPr kumimoji="1" lang="ja-JP" altLang="en-US" sz="1600" baseline="0" dirty="0">
                          <a:latin typeface="+mn-ea"/>
                          <a:ea typeface="+mn-ea"/>
                        </a:rPr>
                        <a:t>本年度の     </a:t>
                      </a:r>
                      <a:endParaRPr kumimoji="1" lang="en-US" altLang="ja-JP" sz="1600" baseline="0" dirty="0">
                        <a:latin typeface="+mn-ea"/>
                        <a:ea typeface="+mn-ea"/>
                      </a:endParaRPr>
                    </a:p>
                    <a:p>
                      <a:pPr>
                        <a:lnSpc>
                          <a:spcPct val="100000"/>
                        </a:lnSpc>
                      </a:pPr>
                      <a:r>
                        <a:rPr kumimoji="1" lang="ja-JP" altLang="en-US" sz="1600" baseline="0" dirty="0">
                          <a:latin typeface="+mn-ea"/>
                          <a:ea typeface="+mn-ea"/>
                        </a:rPr>
                        <a:t>取組</a:t>
                      </a: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歯磨き習慣の促進</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■「大阪府よい歯・口を守る学校・園表彰」、「大阪府歯・口の健康啓発標語コンクール」、「大阪府</a:t>
                      </a:r>
                      <a:r>
                        <a:rPr kumimoji="1" lang="en-US" altLang="ja-JP" sz="1100" b="1" baseline="0" dirty="0">
                          <a:solidFill>
                            <a:schemeClr val="tx1"/>
                          </a:solidFill>
                          <a:latin typeface="+mn-ea"/>
                          <a:ea typeface="+mn-ea"/>
                        </a:rPr>
                        <a:t>〈</a:t>
                      </a:r>
                      <a:r>
                        <a:rPr kumimoji="1" lang="ja-JP" altLang="en-US" sz="1100" b="1" baseline="0" dirty="0">
                          <a:solidFill>
                            <a:schemeClr val="tx1"/>
                          </a:solidFill>
                          <a:latin typeface="+mn-ea"/>
                          <a:ea typeface="+mn-ea"/>
                        </a:rPr>
                        <a:t>歯の保健</a:t>
                      </a:r>
                      <a:r>
                        <a:rPr kumimoji="1" lang="en-US" altLang="ja-JP" sz="1100" b="1" baseline="0" dirty="0">
                          <a:solidFill>
                            <a:schemeClr val="tx1"/>
                          </a:solidFill>
                          <a:latin typeface="+mn-ea"/>
                          <a:ea typeface="+mn-ea"/>
                        </a:rPr>
                        <a:t>〉</a:t>
                      </a:r>
                      <a:r>
                        <a:rPr kumimoji="1" lang="ja-JP" altLang="en-US" sz="1100" b="1" baseline="0" dirty="0">
                          <a:solidFill>
                            <a:schemeClr val="tx1"/>
                          </a:solidFill>
                          <a:latin typeface="+mn-ea"/>
                          <a:ea typeface="+mn-ea"/>
                        </a:rPr>
                        <a:t>図画・ポスターコンクール」への事業協力及び知事賞・教育委員会賞を授与</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■教職員を対象とする学校保健に関する研修会を通じて、学校保健活動の充実を図るよう働きかけを実施</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aseline="0" dirty="0">
                          <a:solidFill>
                            <a:schemeClr val="tx1"/>
                          </a:solidFill>
                          <a:latin typeface="+mn-ea"/>
                          <a:ea typeface="+mn-ea"/>
                        </a:rPr>
                        <a:t>《</a:t>
                      </a:r>
                      <a:r>
                        <a:rPr kumimoji="1" lang="ja-JP" altLang="en-US" sz="1200" u="sng" baseline="0" dirty="0">
                          <a:solidFill>
                            <a:schemeClr val="tx1"/>
                          </a:solidFill>
                          <a:latin typeface="+mn-ea"/>
                          <a:ea typeface="+mn-ea"/>
                        </a:rPr>
                        <a:t>歯と口の健康に係る普及啓発</a:t>
                      </a:r>
                      <a:r>
                        <a:rPr kumimoji="1" lang="en-US" altLang="ja-JP" sz="1200" baseline="0" dirty="0">
                          <a:solidFill>
                            <a:schemeClr val="tx1"/>
                          </a:solidFill>
                          <a:latin typeface="+mn-ea"/>
                          <a:ea typeface="+mn-ea"/>
                        </a:rPr>
                        <a:t>》</a:t>
                      </a:r>
                      <a:endParaRPr kumimoji="1" lang="en-US" altLang="ja-JP" sz="1200" b="0"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■府独自のインセンティブ活用において、市町村国保保険者による歯周疾患検診の実施及び実績評価</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■府ホームページ、啓発冊子等を通じて歯と口の健康に係る情報提供を実施</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■健康アプリ「アスマイル」を活用した普及啓発（歯磨きや健診受診、イベント参加等に対するポイント付与、健康コラムで歯と口の話題配信）</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■府民を対象としたオンラインセミナー「健活おおさかセミナー（全</a:t>
                      </a:r>
                      <a:r>
                        <a:rPr kumimoji="1" lang="en-US" altLang="ja-JP" sz="1100" b="1" baseline="0" dirty="0">
                          <a:solidFill>
                            <a:schemeClr val="tx1"/>
                          </a:solidFill>
                          <a:latin typeface="+mn-ea"/>
                          <a:ea typeface="+mn-ea"/>
                        </a:rPr>
                        <a:t>6</a:t>
                      </a:r>
                      <a:r>
                        <a:rPr kumimoji="1" lang="ja-JP" altLang="en-US" sz="1100" b="1" baseline="0" dirty="0">
                          <a:solidFill>
                            <a:schemeClr val="tx1"/>
                          </a:solidFill>
                          <a:latin typeface="+mn-ea"/>
                          <a:ea typeface="+mn-ea"/>
                        </a:rPr>
                        <a:t>回・オンデマンド配信に加え全回を見逃し配信）」を開催。うち</a:t>
                      </a:r>
                      <a:r>
                        <a:rPr kumimoji="1" lang="en-US" altLang="ja-JP" sz="1100" b="1" baseline="0" dirty="0">
                          <a:solidFill>
                            <a:schemeClr val="tx1"/>
                          </a:solidFill>
                          <a:latin typeface="+mn-ea"/>
                          <a:ea typeface="+mn-ea"/>
                        </a:rPr>
                        <a:t>1</a:t>
                      </a:r>
                      <a:r>
                        <a:rPr kumimoji="1" lang="ja-JP" altLang="en-US" sz="1100" b="1" baseline="0" dirty="0">
                          <a:solidFill>
                            <a:schemeClr val="tx1"/>
                          </a:solidFill>
                          <a:latin typeface="+mn-ea"/>
                          <a:ea typeface="+mn-ea"/>
                        </a:rPr>
                        <a:t>回を「歯と口の健康」をテーマに実施（</a:t>
                      </a:r>
                      <a:r>
                        <a:rPr kumimoji="1" lang="en-US" altLang="ja-JP" sz="1100" b="1" baseline="0" dirty="0">
                          <a:solidFill>
                            <a:schemeClr val="tx1"/>
                          </a:solidFill>
                          <a:latin typeface="+mn-ea"/>
                          <a:ea typeface="+mn-ea"/>
                        </a:rPr>
                        <a:t>11/11</a:t>
                      </a:r>
                      <a:r>
                        <a:rPr kumimoji="1" lang="ja-JP" altLang="en-US" sz="1100" b="1" baseline="0" dirty="0">
                          <a:solidFill>
                            <a:schemeClr val="tx1"/>
                          </a:solidFill>
                          <a:latin typeface="+mn-ea"/>
                          <a:ea typeface="+mn-ea"/>
                        </a:rPr>
                        <a:t>～</a:t>
                      </a:r>
                      <a:r>
                        <a:rPr kumimoji="1" lang="en-US" altLang="ja-JP" sz="1100" b="1" baseline="0" dirty="0">
                          <a:solidFill>
                            <a:schemeClr val="tx1"/>
                          </a:solidFill>
                          <a:latin typeface="+mn-ea"/>
                          <a:ea typeface="+mn-ea"/>
                        </a:rPr>
                        <a:t>11/27</a:t>
                      </a:r>
                      <a:r>
                        <a:rPr kumimoji="1" lang="ja-JP" altLang="en-US" sz="1100" b="1" baseline="0" dirty="0">
                          <a:solidFill>
                            <a:schemeClr val="tx1"/>
                          </a:solidFill>
                          <a:latin typeface="+mn-ea"/>
                          <a:ea typeface="+mn-ea"/>
                        </a:rPr>
                        <a:t>）</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■新しい生活様式に対応した口腔保健指導推進事業として、口の機能の維持・向上を図るための動画教材とリーフレットを作成し、デイサービス施設職員向け研修を実施（</a:t>
                      </a:r>
                      <a:r>
                        <a:rPr kumimoji="1" lang="en-US" altLang="ja-JP" sz="1100" b="1" baseline="0" dirty="0">
                          <a:solidFill>
                            <a:schemeClr val="tx1"/>
                          </a:solidFill>
                          <a:latin typeface="+mn-ea"/>
                          <a:ea typeface="+mn-ea"/>
                        </a:rPr>
                        <a:t>16</a:t>
                      </a:r>
                      <a:r>
                        <a:rPr kumimoji="1" lang="ja-JP" altLang="en-US" sz="1100" b="1" baseline="0" dirty="0">
                          <a:solidFill>
                            <a:schemeClr val="tx1"/>
                          </a:solidFill>
                          <a:latin typeface="+mn-ea"/>
                          <a:ea typeface="+mn-ea"/>
                        </a:rPr>
                        <a:t>地域で研修実施）</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a:t>
                      </a:r>
                      <a:r>
                        <a:rPr kumimoji="1" lang="en-US" altLang="ja-JP" sz="1100" b="1" baseline="0" dirty="0">
                          <a:solidFill>
                            <a:schemeClr val="tx1"/>
                          </a:solidFill>
                          <a:latin typeface="+mn-ea"/>
                          <a:ea typeface="+mn-ea"/>
                        </a:rPr>
                        <a:t>8020</a:t>
                      </a:r>
                      <a:r>
                        <a:rPr kumimoji="1" lang="ja-JP" altLang="en-US" sz="1100" b="1" baseline="0" dirty="0">
                          <a:solidFill>
                            <a:schemeClr val="tx1"/>
                          </a:solidFill>
                          <a:latin typeface="+mn-ea"/>
                          <a:ea typeface="+mn-ea"/>
                        </a:rPr>
                        <a:t>推進アンバサダー養成事業を実施（地域で活動する保健医療関係者のためのガイドラインと啓発資料の作成、研修会を１医療圏</a:t>
                      </a:r>
                      <a:r>
                        <a:rPr kumimoji="1" lang="en-US" altLang="ja-JP" sz="1100" b="1" baseline="0" dirty="0">
                          <a:solidFill>
                            <a:schemeClr val="tx1"/>
                          </a:solidFill>
                          <a:latin typeface="+mn-ea"/>
                          <a:ea typeface="+mn-ea"/>
                        </a:rPr>
                        <a:t>×</a:t>
                      </a:r>
                      <a:r>
                        <a:rPr kumimoji="1" lang="ja-JP" altLang="en-US" sz="1100" b="1" baseline="0" dirty="0">
                          <a:solidFill>
                            <a:schemeClr val="tx1"/>
                          </a:solidFill>
                          <a:latin typeface="+mn-ea"/>
                          <a:ea typeface="+mn-ea"/>
                        </a:rPr>
                        <a:t>２回実施）</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■「口腔保健支援センター」による市町村支援</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■公民連携の枠組みを活用した普及啓発（ポスター等の展開、企業広報ツールの活用）</a:t>
                      </a:r>
                      <a:endParaRPr kumimoji="1" lang="en-US" altLang="ja-JP"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65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今後の</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課題等</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■歯磨き習慣の定着促進（事業への不参加校・園の減少）　　■ホームページを閲覧しない府民に対する働きかけ</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■歯科保健の推進にかかる多職種との連携</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次年度の主な取組</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■各種研修等を通じて、学校保健関係教職員への周知及び学校歯科保健の充実等を推進</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■「アスマイル」、府の広報媒体、公民連携の枠組み等を活用し、幅広い世代の府民に啓発を実施</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■多職種と連携した歯科保健の取組み推進</a:t>
                      </a:r>
                      <a:endParaRPr kumimoji="1" lang="en-US" altLang="ja-JP"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93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最終予算</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a:solidFill>
                            <a:schemeClr val="bg1"/>
                          </a:solidFill>
                          <a:latin typeface="+mn-ea"/>
                          <a:ea typeface="+mn-ea"/>
                        </a:rPr>
                        <a:t>（主要事業）</a:t>
                      </a:r>
                      <a:endParaRPr kumimoji="1" lang="en-US" altLang="ja-JP" sz="1600" b="1" baseline="0" dirty="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a:solidFill>
                            <a:schemeClr val="tx1"/>
                          </a:solidFill>
                          <a:latin typeface="+mn-ea"/>
                          <a:ea typeface="+mn-ea"/>
                        </a:rPr>
                        <a:t>生涯歯科保健推進事業（</a:t>
                      </a:r>
                      <a:r>
                        <a:rPr kumimoji="1" lang="en-US" altLang="ja-JP" sz="1100" baseline="0" dirty="0">
                          <a:solidFill>
                            <a:schemeClr val="tx1"/>
                          </a:solidFill>
                          <a:latin typeface="+mn-ea"/>
                          <a:ea typeface="+mn-ea"/>
                        </a:rPr>
                        <a:t>1,777</a:t>
                      </a:r>
                      <a:r>
                        <a:rPr kumimoji="1" lang="ja-JP" altLang="en-US" sz="1100" baseline="0" dirty="0">
                          <a:solidFill>
                            <a:schemeClr val="tx1"/>
                          </a:solidFill>
                          <a:latin typeface="+mn-ea"/>
                          <a:ea typeface="+mn-ea"/>
                        </a:rPr>
                        <a:t>千円）、大阪府歯科口腔保健計画推進事業（</a:t>
                      </a:r>
                      <a:r>
                        <a:rPr kumimoji="1" lang="en-US" altLang="ja-JP" sz="1100" baseline="0" dirty="0">
                          <a:solidFill>
                            <a:schemeClr val="tx1"/>
                          </a:solidFill>
                          <a:latin typeface="+mn-ea"/>
                          <a:ea typeface="+mn-ea"/>
                        </a:rPr>
                        <a:t>5,042</a:t>
                      </a:r>
                      <a:r>
                        <a:rPr kumimoji="1" lang="ja-JP" altLang="en-US" sz="1100" baseline="0" dirty="0">
                          <a:solidFill>
                            <a:schemeClr val="tx1"/>
                          </a:solidFill>
                          <a:latin typeface="+mn-ea"/>
                          <a:ea typeface="+mn-ea"/>
                        </a:rPr>
                        <a:t>千円）、</a:t>
                      </a:r>
                      <a:endParaRPr kumimoji="1" lang="en-US" altLang="ja-JP" sz="1100" baseline="0"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aseline="0" dirty="0">
                          <a:solidFill>
                            <a:schemeClr val="tx1"/>
                          </a:solidFill>
                          <a:latin typeface="+mn-ea"/>
                          <a:ea typeface="+mn-ea"/>
                        </a:rPr>
                        <a:t>８０２０運動推進特別事業（</a:t>
                      </a:r>
                      <a:r>
                        <a:rPr kumimoji="1" lang="en-US" altLang="ja-JP" sz="1100" baseline="0" dirty="0">
                          <a:solidFill>
                            <a:schemeClr val="tx1"/>
                          </a:solidFill>
                          <a:latin typeface="+mn-ea"/>
                          <a:ea typeface="+mn-ea"/>
                        </a:rPr>
                        <a:t>2,041</a:t>
                      </a:r>
                      <a:r>
                        <a:rPr kumimoji="1" lang="ja-JP" altLang="en-US" sz="1100" baseline="0" dirty="0">
                          <a:solidFill>
                            <a:schemeClr val="tx1"/>
                          </a:solidFill>
                          <a:latin typeface="+mn-ea"/>
                          <a:ea typeface="+mn-ea"/>
                        </a:rPr>
                        <a:t>千円）、在宅療養者経口摂取支援チーム育成事業（</a:t>
                      </a:r>
                      <a:r>
                        <a:rPr kumimoji="1" lang="en-US" altLang="ja-JP" sz="1100" baseline="0" dirty="0">
                          <a:solidFill>
                            <a:schemeClr val="tx1"/>
                          </a:solidFill>
                          <a:latin typeface="+mn-ea"/>
                          <a:ea typeface="+mn-ea"/>
                        </a:rPr>
                        <a:t>3,210</a:t>
                      </a:r>
                      <a:r>
                        <a:rPr kumimoji="1" lang="ja-JP" altLang="en-US" sz="1100" baseline="0" dirty="0">
                          <a:solidFill>
                            <a:schemeClr val="tx1"/>
                          </a:solidFill>
                          <a:latin typeface="+mn-ea"/>
                          <a:ea typeface="+mn-ea"/>
                        </a:rPr>
                        <a:t>千円）、</a:t>
                      </a:r>
                      <a:endParaRPr kumimoji="1" lang="en-US" altLang="ja-JP" sz="1100" baseline="0" dirty="0">
                        <a:solidFill>
                          <a:schemeClr val="tx1"/>
                        </a:solidFill>
                        <a:latin typeface="+mn-ea"/>
                        <a:ea typeface="+mn-ea"/>
                      </a:endParaRPr>
                    </a:p>
                    <a:p>
                      <a:pPr>
                        <a:lnSpc>
                          <a:spcPct val="100000"/>
                        </a:lnSpc>
                      </a:pPr>
                      <a:r>
                        <a:rPr kumimoji="1" lang="ja-JP" altLang="en-US" sz="1100" baseline="0" dirty="0">
                          <a:solidFill>
                            <a:schemeClr val="tx1"/>
                          </a:solidFill>
                          <a:latin typeface="+mn-ea"/>
                          <a:ea typeface="+mn-ea"/>
                        </a:rPr>
                        <a:t>新しい生活様式に対応した口腔保健指導推進事業（</a:t>
                      </a:r>
                      <a:r>
                        <a:rPr kumimoji="1" lang="en-US" altLang="ja-JP" sz="1100" baseline="0" dirty="0">
                          <a:solidFill>
                            <a:schemeClr val="tx1"/>
                          </a:solidFill>
                          <a:latin typeface="+mn-ea"/>
                          <a:ea typeface="+mn-ea"/>
                        </a:rPr>
                        <a:t>6,058</a:t>
                      </a:r>
                      <a:r>
                        <a:rPr kumimoji="1" lang="ja-JP" altLang="en-US" sz="1100" baseline="0" dirty="0">
                          <a:solidFill>
                            <a:schemeClr val="tx1"/>
                          </a:solidFill>
                          <a:latin typeface="+mn-ea"/>
                          <a:ea typeface="+mn-ea"/>
                        </a:rPr>
                        <a:t>千円）、</a:t>
                      </a:r>
                      <a:r>
                        <a:rPr kumimoji="1" lang="ja-JP" altLang="en-US" sz="1100" baseline="0" dirty="0" err="1">
                          <a:solidFill>
                            <a:schemeClr val="tx1"/>
                          </a:solidFill>
                          <a:latin typeface="+mn-ea"/>
                          <a:ea typeface="+mn-ea"/>
                        </a:rPr>
                        <a:t>障がい</a:t>
                      </a:r>
                      <a:r>
                        <a:rPr kumimoji="1" lang="ja-JP" altLang="en-US" sz="1100" baseline="0" dirty="0">
                          <a:solidFill>
                            <a:schemeClr val="tx1"/>
                          </a:solidFill>
                          <a:latin typeface="+mn-ea"/>
                          <a:ea typeface="+mn-ea"/>
                        </a:rPr>
                        <a:t>者歯科診療センター運営委託事業（</a:t>
                      </a:r>
                      <a:r>
                        <a:rPr kumimoji="1" lang="en-US" altLang="ja-JP" sz="1100" baseline="0" dirty="0">
                          <a:solidFill>
                            <a:schemeClr val="tx1"/>
                          </a:solidFill>
                          <a:latin typeface="+mn-ea"/>
                          <a:ea typeface="+mn-ea"/>
                        </a:rPr>
                        <a:t>23,968</a:t>
                      </a:r>
                      <a:r>
                        <a:rPr kumimoji="1" lang="ja-JP" altLang="en-US" sz="1100" baseline="0" dirty="0">
                          <a:solidFill>
                            <a:schemeClr val="tx1"/>
                          </a:solidFill>
                          <a:latin typeface="+mn-ea"/>
                          <a:ea typeface="+mn-ea"/>
                        </a:rPr>
                        <a:t>千円）、健康づくり気運醸成事業（</a:t>
                      </a:r>
                      <a:r>
                        <a:rPr kumimoji="1" lang="en-US" altLang="ja-JP" sz="1100" baseline="0" dirty="0">
                          <a:solidFill>
                            <a:schemeClr val="tx1"/>
                          </a:solidFill>
                          <a:latin typeface="+mn-ea"/>
                          <a:ea typeface="+mn-ea"/>
                        </a:rPr>
                        <a:t>14,818</a:t>
                      </a:r>
                      <a:r>
                        <a:rPr kumimoji="1" lang="ja-JP" altLang="en-US" sz="1100" baseline="0" dirty="0">
                          <a:solidFill>
                            <a:schemeClr val="tx1"/>
                          </a:solidFill>
                          <a:latin typeface="+mn-ea"/>
                          <a:ea typeface="+mn-ea"/>
                        </a:rPr>
                        <a:t>千円）、歯科医療サービス提供困難者への歯科保健医療推進事業（</a:t>
                      </a:r>
                      <a:r>
                        <a:rPr kumimoji="1" lang="en-US" altLang="ja-JP" sz="1100" baseline="0" dirty="0">
                          <a:solidFill>
                            <a:schemeClr val="tx1"/>
                          </a:solidFill>
                          <a:latin typeface="+mn-ea"/>
                          <a:ea typeface="+mn-ea"/>
                        </a:rPr>
                        <a:t>2,137</a:t>
                      </a:r>
                      <a:r>
                        <a:rPr kumimoji="1" lang="ja-JP" altLang="en-US" sz="1100" baseline="0" dirty="0">
                          <a:solidFill>
                            <a:schemeClr val="tx1"/>
                          </a:solidFill>
                          <a:latin typeface="+mn-ea"/>
                          <a:ea typeface="+mn-ea"/>
                        </a:rPr>
                        <a:t>千円）</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6" name="グループ化 15"/>
          <p:cNvGrpSpPr/>
          <p:nvPr/>
        </p:nvGrpSpPr>
        <p:grpSpPr>
          <a:xfrm>
            <a:off x="586435" y="2310268"/>
            <a:ext cx="792000" cy="720000"/>
            <a:chOff x="-2122749" y="3293333"/>
            <a:chExt cx="792000" cy="720000"/>
          </a:xfrm>
        </p:grpSpPr>
        <p:sp>
          <p:nvSpPr>
            <p:cNvPr id="17" name="角丸四角形 16"/>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a:ln w="0"/>
                  <a:solidFill>
                    <a:srgbClr val="193F61"/>
                  </a:solidFill>
                  <a:latin typeface="+mn-ea"/>
                </a:rPr>
                <a:t>本年度評価</a:t>
              </a:r>
              <a:endParaRPr kumimoji="1" lang="en-US" altLang="ja-JP" sz="1100" b="1" spc="-100" dirty="0">
                <a:ln w="0"/>
                <a:solidFill>
                  <a:srgbClr val="193F61"/>
                </a:solidFill>
                <a:latin typeface="+mn-ea"/>
              </a:endParaRPr>
            </a:p>
            <a:p>
              <a:pPr algn="ctr"/>
              <a:endParaRPr kumimoji="1" lang="en-US" altLang="ja-JP" sz="500" b="1" spc="-100" dirty="0">
                <a:ln w="0"/>
                <a:solidFill>
                  <a:srgbClr val="193F61"/>
                </a:solidFill>
                <a:latin typeface="+mn-ea"/>
              </a:endParaRPr>
            </a:p>
            <a:p>
              <a:pPr algn="ctr">
                <a:lnSpc>
                  <a:spcPts val="1600"/>
                </a:lnSpc>
              </a:pPr>
              <a:r>
                <a:rPr kumimoji="1" lang="ja-JP" altLang="en-US" sz="1400" b="1" spc="-100" dirty="0">
                  <a:ln w="0"/>
                  <a:solidFill>
                    <a:srgbClr val="193F61"/>
                  </a:solidFill>
                  <a:latin typeface="+mn-ea"/>
                </a:rPr>
                <a:t>概ね</a:t>
              </a:r>
              <a:endParaRPr kumimoji="1" lang="en-US" altLang="ja-JP" sz="1400" b="1" spc="-100" dirty="0">
                <a:ln w="0"/>
                <a:solidFill>
                  <a:srgbClr val="193F61"/>
                </a:solidFill>
                <a:latin typeface="+mn-ea"/>
              </a:endParaRPr>
            </a:p>
            <a:p>
              <a:pPr algn="ctr">
                <a:lnSpc>
                  <a:spcPts val="1600"/>
                </a:lnSpc>
              </a:pPr>
              <a:r>
                <a:rPr kumimoji="1" lang="ja-JP" altLang="en-US" sz="1400" b="1" spc="-250" dirty="0">
                  <a:ln w="0"/>
                  <a:solidFill>
                    <a:srgbClr val="193F61"/>
                  </a:solidFill>
                  <a:latin typeface="+mn-ea"/>
                </a:rPr>
                <a:t>予定</a:t>
              </a:r>
              <a:r>
                <a:rPr kumimoji="1" lang="ja-JP" altLang="en-US" sz="1400" b="1" spc="-350" dirty="0">
                  <a:ln w="0"/>
                  <a:solidFill>
                    <a:srgbClr val="193F61"/>
                  </a:solidFill>
                  <a:latin typeface="+mn-ea"/>
                </a:rPr>
                <a:t>どおり</a:t>
              </a:r>
            </a:p>
          </p:txBody>
        </p:sp>
        <p:cxnSp>
          <p:nvCxnSpPr>
            <p:cNvPr id="18" name="直線コネクタ 17"/>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26</a:t>
            </a:fld>
            <a:endParaRPr kumimoji="1" lang="ja-JP" altLang="en-US"/>
          </a:p>
        </p:txBody>
      </p:sp>
    </p:spTree>
    <p:extLst>
      <p:ext uri="{BB962C8B-B14F-4D97-AF65-F5344CB8AC3E}">
        <p14:creationId xmlns:p14="http://schemas.microsoft.com/office/powerpoint/2010/main" val="5086506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tx1"/>
                </a:solidFill>
                <a:latin typeface="Meiryo UI" panose="020B0604030504040204" pitchFamily="50" charset="-128"/>
                <a:ea typeface="Meiryo UI" panose="020B0604030504040204" pitchFamily="50" charset="-128"/>
              </a:rPr>
              <a:t>　　１　生活習慣病の予防（生活習慣の改善）</a:t>
            </a: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（８）こころの健康</a:t>
            </a:r>
            <a:r>
              <a:rPr kumimoji="1" lang="ja-JP" altLang="en-US" sz="2000" b="1" dirty="0">
                <a:solidFill>
                  <a:schemeClr val="bg1"/>
                </a:solidFill>
              </a:rPr>
              <a:t>　</a:t>
            </a:r>
            <a:r>
              <a:rPr kumimoji="1" lang="ja-JP" altLang="en-US" sz="1600" b="1" dirty="0">
                <a:solidFill>
                  <a:schemeClr val="bg1"/>
                </a:solidFill>
              </a:rPr>
              <a:t>計画 </a:t>
            </a:r>
            <a:r>
              <a:rPr kumimoji="1" lang="en-US" altLang="ja-JP" sz="1600" b="1" dirty="0">
                <a:solidFill>
                  <a:schemeClr val="bg1"/>
                </a:solidFill>
              </a:rPr>
              <a:t>P.58-59</a:t>
            </a:r>
          </a:p>
        </p:txBody>
      </p:sp>
      <p:sp>
        <p:nvSpPr>
          <p:cNvPr id="17" name="正方形/長方形 16"/>
          <p:cNvSpPr/>
          <p:nvPr/>
        </p:nvSpPr>
        <p:spPr>
          <a:xfrm>
            <a:off x="363222" y="2280374"/>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578590"/>
            <a:ext cx="8856000" cy="504000"/>
          </a:xfrm>
          <a:prstGeom prst="rect">
            <a:avLst/>
          </a:prstGeom>
        </p:spPr>
        <p:txBody>
          <a:bodyPr wrap="square" lIns="36000" tIns="72000" rIns="36000" bIns="36000">
            <a:noAutofit/>
          </a:bodyPr>
          <a:lstStyle/>
          <a:p>
            <a:r>
              <a:rPr lang="ja-JP" altLang="en-US" sz="1200" b="1" dirty="0">
                <a:latin typeface="+mn-ea"/>
              </a:rPr>
              <a:t>▽ストレスへの対処法に関する正しい知識を持ち、日常生活で実践するとともに、必要に応じて医療機関を受診するなど、専門</a:t>
            </a:r>
            <a:endParaRPr lang="en-US" altLang="ja-JP" sz="1200" b="1" dirty="0">
              <a:latin typeface="+mn-ea"/>
            </a:endParaRPr>
          </a:p>
          <a:p>
            <a:r>
              <a:rPr lang="ja-JP" altLang="en-US" sz="1200" b="1" dirty="0">
                <a:latin typeface="+mn-ea"/>
              </a:rPr>
              <a:t>　的な支援を受けます。</a:t>
            </a:r>
          </a:p>
        </p:txBody>
      </p:sp>
      <p:sp>
        <p:nvSpPr>
          <p:cNvPr id="24" name="正方形/長方形 23"/>
          <p:cNvSpPr/>
          <p:nvPr/>
        </p:nvSpPr>
        <p:spPr>
          <a:xfrm>
            <a:off x="363222" y="3256108"/>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行政等が取り組む数値目標</a:t>
            </a:r>
            <a:r>
              <a:rPr lang="en-US" altLang="ja-JP" sz="1600" b="1" dirty="0">
                <a:latin typeface="+mn-ea"/>
              </a:rPr>
              <a:t>】</a:t>
            </a:r>
            <a:endParaRPr lang="ja-JP" altLang="en-US" sz="1600" b="1" dirty="0">
              <a:latin typeface="+mn-ea"/>
            </a:endParaRPr>
          </a:p>
        </p:txBody>
      </p:sp>
      <p:graphicFrame>
        <p:nvGraphicFramePr>
          <p:cNvPr id="25" name="表 24"/>
          <p:cNvGraphicFramePr>
            <a:graphicFrameLocks noGrp="1"/>
          </p:cNvGraphicFramePr>
          <p:nvPr/>
        </p:nvGraphicFramePr>
        <p:xfrm>
          <a:off x="532234" y="3618271"/>
          <a:ext cx="8820000" cy="1046018"/>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600000">
                  <a:extLst>
                    <a:ext uri="{9D8B030D-6E8A-4147-A177-3AD203B41FA5}">
                      <a16:colId xmlns:a16="http://schemas.microsoft.com/office/drawing/2014/main" val="20001"/>
                    </a:ext>
                  </a:extLst>
                </a:gridCol>
                <a:gridCol w="1620000">
                  <a:extLst>
                    <a:ext uri="{9D8B030D-6E8A-4147-A177-3AD203B41FA5}">
                      <a16:colId xmlns:a16="http://schemas.microsoft.com/office/drawing/2014/main" val="2424026701"/>
                    </a:ext>
                  </a:extLst>
                </a:gridCol>
                <a:gridCol w="1620000">
                  <a:extLst>
                    <a:ext uri="{9D8B030D-6E8A-4147-A177-3AD203B41FA5}">
                      <a16:colId xmlns:a16="http://schemas.microsoft.com/office/drawing/2014/main" val="20002"/>
                    </a:ext>
                  </a:extLst>
                </a:gridCol>
                <a:gridCol w="1620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a:effectLst/>
                          <a:latin typeface="+mn-ea"/>
                          <a:ea typeface="+mn-ea"/>
                        </a:rPr>
                        <a:t>2023</a:t>
                      </a:r>
                      <a:r>
                        <a:rPr lang="ja-JP" sz="1200" dirty="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rPr>
                        <a:t>18</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err="1">
                          <a:solidFill>
                            <a:schemeClr val="tx1"/>
                          </a:solidFill>
                          <a:effectLst/>
                          <a:latin typeface="+mn-ea"/>
                          <a:ea typeface="+mn-ea"/>
                        </a:rPr>
                        <a:t>気分障がい</a:t>
                      </a:r>
                      <a:r>
                        <a:rPr lang="ja-JP" altLang="en-US" sz="1200" b="1" dirty="0">
                          <a:solidFill>
                            <a:schemeClr val="tx1"/>
                          </a:solidFill>
                          <a:effectLst/>
                          <a:latin typeface="+mn-ea"/>
                          <a:ea typeface="+mn-ea"/>
                        </a:rPr>
                        <a:t>・</a:t>
                      </a:r>
                      <a:r>
                        <a:rPr lang="ja-JP" altLang="en-US" sz="1200" b="1" dirty="0" err="1">
                          <a:solidFill>
                            <a:schemeClr val="tx1"/>
                          </a:solidFill>
                          <a:effectLst/>
                          <a:latin typeface="+mn-ea"/>
                          <a:ea typeface="+mn-ea"/>
                        </a:rPr>
                        <a:t>不安障がいに相</a:t>
                      </a:r>
                      <a:r>
                        <a:rPr lang="ja-JP" altLang="en-US" sz="1200" b="1" dirty="0">
                          <a:solidFill>
                            <a:schemeClr val="tx1"/>
                          </a:solidFill>
                          <a:effectLst/>
                          <a:latin typeface="+mn-ea"/>
                          <a:ea typeface="+mn-ea"/>
                        </a:rPr>
                        <a:t>応する心理的苦痛を感じている者の割合（</a:t>
                      </a:r>
                      <a:r>
                        <a:rPr lang="en-US" altLang="ja-JP" sz="1200" b="1" dirty="0">
                          <a:solidFill>
                            <a:schemeClr val="tx1"/>
                          </a:solidFill>
                          <a:effectLst/>
                          <a:latin typeface="+mn-ea"/>
                          <a:ea typeface="+mn-ea"/>
                        </a:rPr>
                        <a:t>20</a:t>
                      </a:r>
                      <a:r>
                        <a:rPr lang="ja-JP" altLang="en-US" sz="1200" b="1" dirty="0">
                          <a:solidFill>
                            <a:schemeClr val="tx1"/>
                          </a:solidFill>
                          <a:effectLst/>
                          <a:latin typeface="+mn-ea"/>
                          <a:ea typeface="+mn-ea"/>
                        </a:rPr>
                        <a:t>歳以上）（☆）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200" b="1" dirty="0">
                          <a:solidFill>
                            <a:schemeClr val="tx1"/>
                          </a:solidFill>
                          <a:effectLst/>
                          <a:latin typeface="+mn-ea"/>
                          <a:ea typeface="+mn-ea"/>
                        </a:rPr>
                        <a:t>10.6%</a:t>
                      </a:r>
                      <a:r>
                        <a:rPr lang="ja-JP" altLang="en-US" sz="1200" b="1" dirty="0">
                          <a:solidFill>
                            <a:schemeClr val="tx1"/>
                          </a:solidFill>
                          <a:effectLst/>
                          <a:latin typeface="+mn-ea"/>
                          <a:ea typeface="+mn-ea"/>
                        </a:rPr>
                        <a:t>（</a:t>
                      </a:r>
                      <a:r>
                        <a:rPr lang="en-US" sz="1200" b="1" dirty="0">
                          <a:solidFill>
                            <a:schemeClr val="tx1"/>
                          </a:solidFill>
                          <a:effectLst/>
                          <a:latin typeface="+mn-ea"/>
                          <a:ea typeface="+mn-ea"/>
                        </a:rPr>
                        <a:t>H28</a:t>
                      </a:r>
                      <a:r>
                        <a:rPr lang="ja-JP" altLang="en-US" sz="12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10.7%</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R1</a:t>
                      </a:r>
                      <a:r>
                        <a:rPr lang="ja-JP" altLang="en-US" sz="12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10%</a:t>
                      </a:r>
                      <a:r>
                        <a:rPr lang="ja-JP" altLang="en-US" sz="1200" b="1" dirty="0">
                          <a:solidFill>
                            <a:schemeClr val="tx1"/>
                          </a:solidFill>
                          <a:effectLst/>
                          <a:latin typeface="+mn-ea"/>
                          <a:ea typeface="+mn-ea"/>
                        </a:rPr>
                        <a:t>以下</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19</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cs typeface="HG丸ｺﾞｼｯｸM-PRO"/>
                        </a:rPr>
                        <a:t>地域の集まりやグループに参加する者の割合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24.1%</a:t>
                      </a:r>
                      <a:r>
                        <a:rPr lang="ja-JP" altLang="en-US" sz="1200" b="1" dirty="0">
                          <a:solidFill>
                            <a:schemeClr val="tx1"/>
                          </a:solidFill>
                          <a:effectLst/>
                          <a:latin typeface="+mn-ea"/>
                          <a:ea typeface="+mn-ea"/>
                          <a:cs typeface="HG丸ｺﾞｼｯｸM-PRO"/>
                        </a:rPr>
                        <a:t>（</a:t>
                      </a:r>
                      <a:r>
                        <a:rPr lang="en-US" altLang="ja-JP" sz="1200" b="1" dirty="0">
                          <a:solidFill>
                            <a:schemeClr val="tx1"/>
                          </a:solidFill>
                          <a:effectLst/>
                          <a:latin typeface="+mn-ea"/>
                          <a:ea typeface="+mn-ea"/>
                          <a:cs typeface="HG丸ｺﾞｼｯｸM-PRO"/>
                        </a:rPr>
                        <a:t>H28</a:t>
                      </a:r>
                      <a:r>
                        <a:rPr lang="ja-JP" altLang="en-US" sz="1200" b="1" dirty="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15.1%</a:t>
                      </a:r>
                      <a:r>
                        <a:rPr lang="ja-JP" altLang="en-US" sz="1200" b="1" dirty="0">
                          <a:solidFill>
                            <a:schemeClr val="tx1"/>
                          </a:solidFill>
                          <a:effectLst/>
                          <a:latin typeface="+mn-ea"/>
                          <a:ea typeface="+mn-ea"/>
                          <a:cs typeface="HG丸ｺﾞｼｯｸM-PRO"/>
                        </a:rPr>
                        <a:t>（</a:t>
                      </a:r>
                      <a:r>
                        <a:rPr lang="en-US" altLang="ja-JP" sz="1200" b="1" dirty="0">
                          <a:solidFill>
                            <a:schemeClr val="tx1"/>
                          </a:solidFill>
                          <a:effectLst/>
                          <a:latin typeface="+mn-ea"/>
                          <a:ea typeface="+mn-ea"/>
                          <a:cs typeface="HG丸ｺﾞｼｯｸM-PRO"/>
                        </a:rPr>
                        <a:t>R3</a:t>
                      </a:r>
                      <a:r>
                        <a:rPr lang="ja-JP" altLang="en-US" sz="1200" b="1" dirty="0">
                          <a:solidFill>
                            <a:schemeClr val="tx1"/>
                          </a:solidFill>
                          <a:effectLst/>
                          <a:latin typeface="+mn-ea"/>
                          <a:ea typeface="+mn-ea"/>
                          <a:cs typeface="HG丸ｺﾞｼｯｸM-PRO"/>
                        </a:rPr>
                        <a:t>）</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a:solidFill>
                            <a:schemeClr val="tx1"/>
                          </a:solidFill>
                          <a:effectLst/>
                          <a:latin typeface="+mn-ea"/>
                          <a:ea typeface="+mn-ea"/>
                          <a:cs typeface="HG丸ｺﾞｼｯｸM-PRO"/>
                        </a:rPr>
                        <a:t>増加</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43447809"/>
                  </a:ext>
                </a:extLst>
              </a:tr>
            </a:tbl>
          </a:graphicData>
        </a:graphic>
      </p:graphicFrame>
      <p:sp>
        <p:nvSpPr>
          <p:cNvPr id="26" name="正方形/長方形 25"/>
          <p:cNvSpPr/>
          <p:nvPr/>
        </p:nvSpPr>
        <p:spPr>
          <a:xfrm>
            <a:off x="6046918" y="3320548"/>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p>
        </p:txBody>
      </p:sp>
      <p:graphicFrame>
        <p:nvGraphicFramePr>
          <p:cNvPr id="27" name="表 26"/>
          <p:cNvGraphicFramePr>
            <a:graphicFrameLocks noGrp="1"/>
          </p:cNvGraphicFramePr>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a:latin typeface="+mn-ea"/>
                          <a:ea typeface="+mn-ea"/>
                        </a:rPr>
                        <a:t>現状･課題</a:t>
                      </a:r>
                      <a:endParaRPr kumimoji="1" lang="en-US" altLang="ja-JP" sz="1600" baseline="0" dirty="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a:solidFill>
                            <a:schemeClr val="tx1"/>
                          </a:solidFill>
                          <a:latin typeface="+mn-ea"/>
                          <a:ea typeface="+mn-ea"/>
                        </a:rPr>
                        <a:t>◆ 府民の約</a:t>
                      </a:r>
                      <a:r>
                        <a:rPr kumimoji="1" lang="en-US" altLang="ja-JP" sz="1200" b="1" baseline="0" dirty="0">
                          <a:solidFill>
                            <a:schemeClr val="tx1"/>
                          </a:solidFill>
                          <a:latin typeface="+mn-ea"/>
                          <a:ea typeface="+mn-ea"/>
                        </a:rPr>
                        <a:t>5</a:t>
                      </a:r>
                      <a:r>
                        <a:rPr kumimoji="1" lang="ja-JP" altLang="en-US" sz="1200" b="1" baseline="0" dirty="0">
                          <a:solidFill>
                            <a:schemeClr val="tx1"/>
                          </a:solidFill>
                          <a:latin typeface="+mn-ea"/>
                          <a:ea typeface="+mn-ea"/>
                        </a:rPr>
                        <a:t>％が、日常生活に影響がある疾患に「こころの病気」を挙げています。</a:t>
                      </a:r>
                    </a:p>
                    <a:p>
                      <a:pPr marL="174625" indent="-174625">
                        <a:lnSpc>
                          <a:spcPct val="100000"/>
                        </a:lnSpc>
                      </a:pPr>
                      <a:endParaRPr kumimoji="1" lang="ja-JP" altLang="en-US" sz="1200" b="1" baseline="0" dirty="0">
                        <a:solidFill>
                          <a:schemeClr val="tx1"/>
                        </a:solidFill>
                        <a:latin typeface="+mn-ea"/>
                        <a:ea typeface="+mn-ea"/>
                      </a:endParaRPr>
                    </a:p>
                    <a:p>
                      <a:pPr marL="174625" indent="-174625">
                        <a:lnSpc>
                          <a:spcPct val="100000"/>
                        </a:lnSpc>
                      </a:pPr>
                      <a:r>
                        <a:rPr kumimoji="1" lang="ja-JP" altLang="en-US" sz="1200" b="1" baseline="0" dirty="0">
                          <a:solidFill>
                            <a:schemeClr val="tx1"/>
                          </a:solidFill>
                          <a:latin typeface="+mn-ea"/>
                          <a:ea typeface="+mn-ea"/>
                        </a:rPr>
                        <a:t>◆ 府の自殺者数は減少しているものの、年代別では、</a:t>
                      </a:r>
                      <a:r>
                        <a:rPr kumimoji="1" lang="en-US" altLang="ja-JP" sz="1200" b="1" baseline="0" dirty="0">
                          <a:solidFill>
                            <a:schemeClr val="tx1"/>
                          </a:solidFill>
                          <a:latin typeface="+mn-ea"/>
                          <a:ea typeface="+mn-ea"/>
                        </a:rPr>
                        <a:t>40</a:t>
                      </a:r>
                      <a:r>
                        <a:rPr kumimoji="1" lang="ja-JP" altLang="en-US" sz="1200" b="1" baseline="0" dirty="0">
                          <a:solidFill>
                            <a:schemeClr val="tx1"/>
                          </a:solidFill>
                          <a:latin typeface="+mn-ea"/>
                          <a:ea typeface="+mn-ea"/>
                        </a:rPr>
                        <a:t>歳代、</a:t>
                      </a:r>
                      <a:r>
                        <a:rPr kumimoji="1" lang="en-US" altLang="ja-JP" sz="1200" b="1" baseline="0" dirty="0">
                          <a:solidFill>
                            <a:schemeClr val="tx1"/>
                          </a:solidFill>
                          <a:latin typeface="+mn-ea"/>
                          <a:ea typeface="+mn-ea"/>
                        </a:rPr>
                        <a:t>60</a:t>
                      </a:r>
                      <a:r>
                        <a:rPr kumimoji="1" lang="ja-JP" altLang="en-US" sz="1200" b="1" baseline="0" dirty="0">
                          <a:solidFill>
                            <a:schemeClr val="tx1"/>
                          </a:solidFill>
                          <a:latin typeface="+mn-ea"/>
                          <a:ea typeface="+mn-ea"/>
                        </a:rPr>
                        <a:t>歳代が多い状況にあります。さらに、職業別（全国）でみると、</a:t>
                      </a:r>
                      <a:r>
                        <a:rPr kumimoji="1" lang="en-US" altLang="ja-JP" sz="1200" b="1" baseline="0" dirty="0">
                          <a:solidFill>
                            <a:schemeClr val="tx1"/>
                          </a:solidFill>
                          <a:latin typeface="+mn-ea"/>
                          <a:ea typeface="+mn-ea"/>
                        </a:rPr>
                        <a:t>50</a:t>
                      </a:r>
                      <a:r>
                        <a:rPr kumimoji="1" lang="ja-JP" altLang="en-US" sz="1200" b="1" baseline="0" dirty="0">
                          <a:solidFill>
                            <a:schemeClr val="tx1"/>
                          </a:solidFill>
                          <a:latin typeface="+mn-ea"/>
                          <a:ea typeface="+mn-ea"/>
                        </a:rPr>
                        <a:t>歳未満の場合、「被雇用者・勤め人」が</a:t>
                      </a:r>
                      <a:r>
                        <a:rPr kumimoji="1" lang="en-US" altLang="ja-JP" sz="1200" b="1" baseline="0" dirty="0">
                          <a:solidFill>
                            <a:schemeClr val="tx1"/>
                          </a:solidFill>
                          <a:latin typeface="+mn-ea"/>
                          <a:ea typeface="+mn-ea"/>
                        </a:rPr>
                        <a:t>4</a:t>
                      </a:r>
                      <a:r>
                        <a:rPr kumimoji="1" lang="ja-JP" altLang="en-US" sz="1200" b="1" baseline="0" dirty="0">
                          <a:solidFill>
                            <a:schemeClr val="tx1"/>
                          </a:solidFill>
                          <a:latin typeface="+mn-ea"/>
                          <a:ea typeface="+mn-ea"/>
                        </a:rPr>
                        <a:t>割以上を占めており、職場におけるこころの健康づくりの充実・強化が求められます。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63824"/>
            <a:ext cx="9144000" cy="3024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bg1"/>
                </a:solidFill>
              </a:rPr>
              <a:t>みんなでめざす目標</a:t>
            </a: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過度のストレスを抱える府民の割合を減らします</a:t>
            </a:r>
          </a:p>
          <a:p>
            <a:pPr algn="ctr">
              <a:lnSpc>
                <a:spcPts val="2000"/>
              </a:lnSpc>
            </a:pPr>
            <a:r>
              <a:rPr kumimoji="1" lang="ja-JP" altLang="en-US" sz="1600" b="1" dirty="0">
                <a:solidFill>
                  <a:schemeClr val="tx1"/>
                </a:solidFill>
              </a:rPr>
              <a:t>～ストレスとうまく付き合いましょう～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27</a:t>
            </a:fld>
            <a:endParaRPr kumimoji="1" lang="ja-JP" altLang="en-US"/>
          </a:p>
        </p:txBody>
      </p:sp>
      <p:pic>
        <p:nvPicPr>
          <p:cNvPr id="21" name="図 20"/>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29858878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nvGraphicFramePr>
        <p:xfrm>
          <a:off x="477311" y="434454"/>
          <a:ext cx="8928000" cy="58974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2713695">
                <a:tc>
                  <a:txBody>
                    <a:bodyPr/>
                    <a:lstStyle/>
                    <a:p>
                      <a:pPr>
                        <a:lnSpc>
                          <a:spcPct val="100000"/>
                        </a:lnSpc>
                      </a:pPr>
                      <a:r>
                        <a:rPr kumimoji="1" lang="ja-JP" altLang="en-US" sz="1600" baseline="0" dirty="0">
                          <a:latin typeface="+mn-ea"/>
                          <a:ea typeface="+mn-ea"/>
                        </a:rPr>
                        <a:t>本年度の     </a:t>
                      </a:r>
                      <a:endParaRPr kumimoji="1" lang="en-US" altLang="ja-JP" sz="1600" baseline="0" dirty="0">
                        <a:latin typeface="+mn-ea"/>
                        <a:ea typeface="+mn-ea"/>
                      </a:endParaRPr>
                    </a:p>
                    <a:p>
                      <a:pPr>
                        <a:lnSpc>
                          <a:spcPct val="100000"/>
                        </a:lnSpc>
                      </a:pPr>
                      <a:r>
                        <a:rPr kumimoji="1" lang="ja-JP" altLang="en-US" sz="1600" baseline="0" dirty="0">
                          <a:latin typeface="+mn-ea"/>
                          <a:ea typeface="+mn-ea"/>
                        </a:rPr>
                        <a:t>取組</a:t>
                      </a: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職域等におけるこころの健康サポート</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■中小企業の人事担当者、労働者等の「こころの健康」に関する相談等を実施（職場のメンタルヘルス専門相談：第</a:t>
                      </a:r>
                      <a:r>
                        <a:rPr kumimoji="1" lang="en-US" altLang="ja-JP" sz="1100" b="1" baseline="0" dirty="0">
                          <a:solidFill>
                            <a:schemeClr val="tx1"/>
                          </a:solidFill>
                          <a:latin typeface="+mn-ea"/>
                          <a:ea typeface="+mn-ea"/>
                        </a:rPr>
                        <a:t>1</a:t>
                      </a:r>
                      <a:r>
                        <a:rPr kumimoji="1" lang="ja-JP" altLang="en-US" sz="1100" b="1" baseline="0" dirty="0">
                          <a:solidFill>
                            <a:schemeClr val="tx1"/>
                          </a:solidFill>
                          <a:latin typeface="+mn-ea"/>
                          <a:ea typeface="+mn-ea"/>
                        </a:rPr>
                        <a:t>･</a:t>
                      </a:r>
                      <a:r>
                        <a:rPr kumimoji="1" lang="en-US" altLang="ja-JP" sz="1100" b="1" baseline="0" dirty="0">
                          <a:solidFill>
                            <a:schemeClr val="tx1"/>
                          </a:solidFill>
                          <a:latin typeface="+mn-ea"/>
                          <a:ea typeface="+mn-ea"/>
                        </a:rPr>
                        <a:t>2</a:t>
                      </a:r>
                      <a:r>
                        <a:rPr kumimoji="1" lang="ja-JP" altLang="en-US" sz="1100" b="1" baseline="0" dirty="0">
                          <a:solidFill>
                            <a:schemeClr val="tx1"/>
                          </a:solidFill>
                          <a:latin typeface="+mn-ea"/>
                          <a:ea typeface="+mn-ea"/>
                        </a:rPr>
                        <a:t>･</a:t>
                      </a:r>
                      <a:r>
                        <a:rPr kumimoji="1" lang="en-US" altLang="ja-JP" sz="1100" b="1" baseline="0" dirty="0">
                          <a:solidFill>
                            <a:schemeClr val="tx1"/>
                          </a:solidFill>
                          <a:latin typeface="+mn-ea"/>
                          <a:ea typeface="+mn-ea"/>
                        </a:rPr>
                        <a:t>3</a:t>
                      </a:r>
                      <a:r>
                        <a:rPr kumimoji="1" lang="ja-JP" altLang="en-US" sz="1100" b="1" baseline="0" dirty="0">
                          <a:solidFill>
                            <a:schemeClr val="tx1"/>
                          </a:solidFill>
                          <a:latin typeface="+mn-ea"/>
                          <a:ea typeface="+mn-ea"/>
                        </a:rPr>
                        <a:t>･</a:t>
                      </a:r>
                      <a:r>
                        <a:rPr kumimoji="1" lang="en-US" altLang="ja-JP" sz="1100" b="1" baseline="0" dirty="0">
                          <a:solidFill>
                            <a:schemeClr val="tx1"/>
                          </a:solidFill>
                          <a:latin typeface="+mn-ea"/>
                          <a:ea typeface="+mn-ea"/>
                        </a:rPr>
                        <a:t>4</a:t>
                      </a:r>
                      <a:r>
                        <a:rPr kumimoji="1" lang="ja-JP" altLang="en-US" sz="1100" b="1" baseline="0" dirty="0">
                          <a:solidFill>
                            <a:schemeClr val="tx1"/>
                          </a:solidFill>
                          <a:latin typeface="+mn-ea"/>
                          <a:ea typeface="+mn-ea"/>
                        </a:rPr>
                        <a:t>火曜日、第</a:t>
                      </a:r>
                      <a:r>
                        <a:rPr kumimoji="1" lang="en-US" altLang="ja-JP" sz="1100" b="1" baseline="0" dirty="0">
                          <a:solidFill>
                            <a:schemeClr val="tx1"/>
                          </a:solidFill>
                          <a:latin typeface="+mn-ea"/>
                          <a:ea typeface="+mn-ea"/>
                        </a:rPr>
                        <a:t>1</a:t>
                      </a:r>
                      <a:r>
                        <a:rPr kumimoji="1" lang="ja-JP" altLang="en-US" sz="1100" b="1" baseline="0" dirty="0">
                          <a:solidFill>
                            <a:schemeClr val="tx1"/>
                          </a:solidFill>
                          <a:latin typeface="+mn-ea"/>
                          <a:ea typeface="+mn-ea"/>
                        </a:rPr>
                        <a:t>水曜日実施、</a:t>
                      </a:r>
                      <a:r>
                        <a:rPr kumimoji="1" lang="en-US" altLang="ja-JP" sz="1100" b="1" baseline="0" dirty="0">
                          <a:solidFill>
                            <a:schemeClr val="tx1"/>
                          </a:solidFill>
                          <a:latin typeface="+mn-ea"/>
                          <a:ea typeface="+mn-ea"/>
                        </a:rPr>
                        <a:t>28</a:t>
                      </a:r>
                      <a:r>
                        <a:rPr kumimoji="1" lang="ja-JP" altLang="en-US" sz="1100" b="1" baseline="0" dirty="0">
                          <a:solidFill>
                            <a:schemeClr val="tx1"/>
                          </a:solidFill>
                          <a:latin typeface="+mn-ea"/>
                          <a:ea typeface="+mn-ea"/>
                        </a:rPr>
                        <a:t>名 ／ 職場のメンタルヘルス推進担当者養成研修会：</a:t>
                      </a:r>
                      <a:r>
                        <a:rPr kumimoji="1" lang="en-US" altLang="ja-JP" sz="1100" b="1" baseline="0" dirty="0">
                          <a:solidFill>
                            <a:schemeClr val="tx1"/>
                          </a:solidFill>
                          <a:latin typeface="+mn-ea"/>
                          <a:ea typeface="+mn-ea"/>
                        </a:rPr>
                        <a:t>10/5</a:t>
                      </a:r>
                      <a:r>
                        <a:rPr kumimoji="1" lang="ja-JP" altLang="en-US" sz="1100" b="1" baseline="0" dirty="0">
                          <a:solidFill>
                            <a:schemeClr val="tx1"/>
                          </a:solidFill>
                          <a:latin typeface="+mn-ea"/>
                          <a:ea typeface="+mn-ea"/>
                        </a:rPr>
                        <a:t>（参加者</a:t>
                      </a:r>
                      <a:r>
                        <a:rPr kumimoji="1" lang="en-US" altLang="ja-JP" sz="1100" b="1" baseline="0" dirty="0">
                          <a:solidFill>
                            <a:schemeClr val="tx1"/>
                          </a:solidFill>
                          <a:latin typeface="+mn-ea"/>
                          <a:ea typeface="+mn-ea"/>
                        </a:rPr>
                        <a:t>176</a:t>
                      </a:r>
                      <a:r>
                        <a:rPr kumimoji="1" lang="ja-JP" altLang="en-US" sz="1100" b="1" baseline="0" dirty="0">
                          <a:solidFill>
                            <a:schemeClr val="tx1"/>
                          </a:solidFill>
                          <a:latin typeface="+mn-ea"/>
                          <a:ea typeface="+mn-ea"/>
                        </a:rPr>
                        <a:t>人）</a:t>
                      </a:r>
                      <a:r>
                        <a:rPr kumimoji="1" lang="en-US" altLang="ja-JP" sz="1100" b="1" baseline="0" dirty="0">
                          <a:solidFill>
                            <a:schemeClr val="tx1"/>
                          </a:solidFill>
                          <a:latin typeface="+mn-ea"/>
                          <a:ea typeface="+mn-ea"/>
                        </a:rPr>
                        <a:t>3/15</a:t>
                      </a:r>
                      <a:r>
                        <a:rPr kumimoji="1" lang="ja-JP" altLang="en-US" sz="1100" b="1" baseline="0" dirty="0">
                          <a:solidFill>
                            <a:schemeClr val="tx1"/>
                          </a:solidFill>
                          <a:latin typeface="+mn-ea"/>
                          <a:ea typeface="+mn-ea"/>
                        </a:rPr>
                        <a:t>実施）</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■中小企業の抱える健康課題・ニーズに対応したオンラインセミナー「健康経営セミナー」を</a:t>
                      </a:r>
                      <a:r>
                        <a:rPr kumimoji="1" lang="en-US" altLang="ja-JP" sz="1100" b="1" baseline="0" dirty="0">
                          <a:solidFill>
                            <a:schemeClr val="tx1"/>
                          </a:solidFill>
                          <a:latin typeface="+mn-ea"/>
                          <a:ea typeface="+mn-ea"/>
                        </a:rPr>
                        <a:t>3</a:t>
                      </a:r>
                      <a:r>
                        <a:rPr kumimoji="1" lang="ja-JP" altLang="en-US" sz="1100" b="1" baseline="0" dirty="0">
                          <a:solidFill>
                            <a:schemeClr val="tx1"/>
                          </a:solidFill>
                          <a:latin typeface="+mn-ea"/>
                          <a:ea typeface="+mn-ea"/>
                        </a:rPr>
                        <a:t>回開催、うち</a:t>
                      </a:r>
                      <a:r>
                        <a:rPr kumimoji="1" lang="en-US" altLang="ja-JP" sz="1100" b="1" baseline="0" dirty="0">
                          <a:solidFill>
                            <a:schemeClr val="tx1"/>
                          </a:solidFill>
                          <a:latin typeface="+mn-ea"/>
                          <a:ea typeface="+mn-ea"/>
                        </a:rPr>
                        <a:t>1</a:t>
                      </a:r>
                      <a:r>
                        <a:rPr kumimoji="1" lang="ja-JP" altLang="en-US" sz="1100" b="1" baseline="0" dirty="0">
                          <a:solidFill>
                            <a:schemeClr val="tx1"/>
                          </a:solidFill>
                          <a:latin typeface="+mn-ea"/>
                          <a:ea typeface="+mn-ea"/>
                        </a:rPr>
                        <a:t>回を「メンタルヘルス対策」をテーマに実施（</a:t>
                      </a:r>
                      <a:r>
                        <a:rPr kumimoji="1" lang="en-US" altLang="ja-JP" sz="1100" b="1" baseline="0" dirty="0">
                          <a:solidFill>
                            <a:schemeClr val="tx1"/>
                          </a:solidFill>
                          <a:latin typeface="+mn-ea"/>
                          <a:ea typeface="+mn-ea"/>
                        </a:rPr>
                        <a:t>7/15</a:t>
                      </a:r>
                      <a:r>
                        <a:rPr kumimoji="1" lang="ja-JP" altLang="en-US" sz="1100" b="1" baseline="0" dirty="0">
                          <a:solidFill>
                            <a:schemeClr val="tx1"/>
                          </a:solidFill>
                          <a:latin typeface="+mn-ea"/>
                          <a:ea typeface="+mn-ea"/>
                        </a:rPr>
                        <a:t>）</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■府内の健康経営優良法人認定法人に対し健康経営の取組状況を取材し、取材記事にまとめ「健活</a:t>
                      </a:r>
                      <a:r>
                        <a:rPr kumimoji="1" lang="en-US" altLang="ja-JP" sz="1100" b="1" baseline="0" dirty="0">
                          <a:solidFill>
                            <a:schemeClr val="tx1"/>
                          </a:solidFill>
                          <a:latin typeface="+mn-ea"/>
                          <a:ea typeface="+mn-ea"/>
                        </a:rPr>
                        <a:t>10</a:t>
                      </a:r>
                      <a:r>
                        <a:rPr kumimoji="1" lang="ja-JP" altLang="en-US" sz="1100" b="1" baseline="0" dirty="0">
                          <a:solidFill>
                            <a:schemeClr val="tx1"/>
                          </a:solidFill>
                          <a:latin typeface="+mn-ea"/>
                          <a:ea typeface="+mn-ea"/>
                        </a:rPr>
                        <a:t>」ポータルページにレポートを掲載するとともに、冊子にまとめ、府内中小企業に情報発信（「健康経営</a:t>
                      </a:r>
                      <a:r>
                        <a:rPr kumimoji="1" lang="en-US" altLang="ja-JP" sz="1100" b="1" baseline="0" dirty="0">
                          <a:solidFill>
                            <a:schemeClr val="tx1"/>
                          </a:solidFill>
                          <a:latin typeface="+mn-ea"/>
                          <a:ea typeface="+mn-ea"/>
                        </a:rPr>
                        <a:t>OSAKA</a:t>
                      </a:r>
                      <a:r>
                        <a:rPr kumimoji="1" lang="ja-JP" altLang="en-US" sz="1100" b="1" baseline="0" dirty="0">
                          <a:solidFill>
                            <a:schemeClr val="tx1"/>
                          </a:solidFill>
                          <a:latin typeface="+mn-ea"/>
                          <a:ea typeface="+mn-ea"/>
                        </a:rPr>
                        <a:t>レポート」取材企業８社）レポート内でメンタルヘルス対策などの事例を紹介</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■大阪産業保健総合支援センターにおいて一般産業保健研修を計</a:t>
                      </a:r>
                      <a:r>
                        <a:rPr kumimoji="1" lang="en-US" altLang="ja-JP" sz="1100" b="1" baseline="0" dirty="0">
                          <a:solidFill>
                            <a:schemeClr val="tx1"/>
                          </a:solidFill>
                          <a:latin typeface="+mn-ea"/>
                          <a:ea typeface="+mn-ea"/>
                        </a:rPr>
                        <a:t>3</a:t>
                      </a:r>
                      <a:r>
                        <a:rPr kumimoji="1" lang="ja-JP" altLang="en-US" sz="1100" b="1" baseline="0" dirty="0">
                          <a:solidFill>
                            <a:schemeClr val="tx1"/>
                          </a:solidFill>
                          <a:latin typeface="+mn-ea"/>
                          <a:ea typeface="+mn-ea"/>
                        </a:rPr>
                        <a:t>回実施（計</a:t>
                      </a:r>
                      <a:r>
                        <a:rPr kumimoji="1" lang="en-US" altLang="ja-JP" sz="1100" b="1" baseline="0" dirty="0">
                          <a:solidFill>
                            <a:schemeClr val="tx1"/>
                          </a:solidFill>
                          <a:latin typeface="+mn-ea"/>
                          <a:ea typeface="+mn-ea"/>
                        </a:rPr>
                        <a:t>52</a:t>
                      </a:r>
                      <a:r>
                        <a:rPr kumimoji="1" lang="ja-JP" altLang="en-US" sz="1100" b="1" baseline="0" dirty="0">
                          <a:solidFill>
                            <a:schemeClr val="tx1"/>
                          </a:solidFill>
                          <a:latin typeface="+mn-ea"/>
                          <a:ea typeface="+mn-ea"/>
                        </a:rPr>
                        <a:t>名参加）</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aseline="0" dirty="0">
                          <a:solidFill>
                            <a:schemeClr val="tx1"/>
                          </a:solidFill>
                          <a:latin typeface="+mn-ea"/>
                          <a:ea typeface="+mn-ea"/>
                        </a:rPr>
                        <a:t>《</a:t>
                      </a:r>
                      <a:r>
                        <a:rPr kumimoji="1" lang="ja-JP" altLang="en-US" sz="1200" u="sng" baseline="0" dirty="0">
                          <a:solidFill>
                            <a:schemeClr val="tx1"/>
                          </a:solidFill>
                          <a:latin typeface="+mn-ea"/>
                          <a:ea typeface="+mn-ea"/>
                        </a:rPr>
                        <a:t>地域におけるこころの健康づくり</a:t>
                      </a:r>
                      <a:r>
                        <a:rPr kumimoji="1" lang="en-US" altLang="ja-JP" sz="1200" baseline="0" dirty="0">
                          <a:solidFill>
                            <a:schemeClr val="tx1"/>
                          </a:solidFill>
                          <a:latin typeface="+mn-ea"/>
                          <a:ea typeface="+mn-ea"/>
                        </a:rPr>
                        <a:t>》</a:t>
                      </a:r>
                      <a:endParaRPr kumimoji="1" lang="en-US" altLang="ja-JP" sz="1200" b="0"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■学校等との連携により研修会等を開催（大阪府立学校保健研究発表大会、大阪府小・中・高等学校保健主事合同研修会）</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■保健所において、</a:t>
                      </a:r>
                      <a:r>
                        <a:rPr kumimoji="1" lang="en-US" altLang="ja-JP" sz="1100" b="1" baseline="0" dirty="0">
                          <a:solidFill>
                            <a:schemeClr val="tx1"/>
                          </a:solidFill>
                          <a:latin typeface="+mn-ea"/>
                          <a:ea typeface="+mn-ea"/>
                        </a:rPr>
                        <a:t>WEB</a:t>
                      </a:r>
                      <a:r>
                        <a:rPr kumimoji="1" lang="ja-JP" altLang="en-US" sz="1100" b="1" baseline="0" dirty="0">
                          <a:solidFill>
                            <a:schemeClr val="tx1"/>
                          </a:solidFill>
                          <a:latin typeface="+mn-ea"/>
                          <a:ea typeface="+mn-ea"/>
                        </a:rPr>
                        <a:t>講演会の開催やロビー展示等にてこころの健康の保持増進についての啓発を実施</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■「こころのオアシス」ホームページにリーフレット「うつ病ってなに？」を掲載し啓発</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市町村社会福祉協議会における取組みに対して地域福祉・高齢者福祉交付金による財政支援を行うとともに、市町村地域福祉担当課長会議の場を活用し、市町村の実施状況、課題、対応策等の情報提供を実施</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相談支援の実施</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■保健所において電話・訪問・来所等によるこころの健康相談を実施、必要に応じて嘱託医師相談も実施</a:t>
                      </a:r>
                      <a:endParaRPr kumimoji="1" lang="en-US" altLang="ja-JP"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98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今後の</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課題等</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■中小企業等におけるメンタルヘルス対策の推進　　　　　　■メンタルヘルス対策に取り組む支援人材の資質向上</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■子どものこころの健やかな成長を育む健康教育の充実　　　■地域におけるこころの健康づくりの推進</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■うつ病の正しい知識の習得と早期の受診促進</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次年度の主な取組</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■職場のメンタルヘルス専門相談等、各種取組みのさらなる</a:t>
                      </a:r>
                      <a:r>
                        <a:rPr kumimoji="1" lang="en-US" altLang="ja-JP" sz="1100" b="1" baseline="0" dirty="0">
                          <a:solidFill>
                            <a:schemeClr val="tx1"/>
                          </a:solidFill>
                          <a:latin typeface="+mn-ea"/>
                          <a:ea typeface="+mn-ea"/>
                        </a:rPr>
                        <a:t>PR</a:t>
                      </a:r>
                      <a:r>
                        <a:rPr kumimoji="1" lang="ja-JP" altLang="en-US" sz="1100" b="1" baseline="0" dirty="0">
                          <a:solidFill>
                            <a:schemeClr val="tx1"/>
                          </a:solidFill>
                          <a:latin typeface="+mn-ea"/>
                          <a:ea typeface="+mn-ea"/>
                        </a:rPr>
                        <a:t>・周知を実施</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■支援人材の資質向上を図る研修会を開催</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■地域福祉・高齢者福祉交付金による財政支援を行うとともに、市町村地域福祉担当課長会議等を通じて先進事例の情報提供</a:t>
                      </a:r>
                      <a:r>
                        <a:rPr kumimoji="1" lang="ja-JP" altLang="en-US" sz="1100" b="1" strike="noStrike" baseline="0" dirty="0">
                          <a:solidFill>
                            <a:schemeClr val="tx1"/>
                          </a:solidFill>
                          <a:latin typeface="+mn-ea"/>
                          <a:ea typeface="+mn-ea"/>
                        </a:rPr>
                        <a:t>等を実施</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■相談支援事業を実施</a:t>
                      </a: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7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最終予算</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a:solidFill>
                            <a:schemeClr val="bg1"/>
                          </a:solidFill>
                          <a:latin typeface="+mn-ea"/>
                          <a:ea typeface="+mn-ea"/>
                        </a:rPr>
                        <a:t>（主要事業）</a:t>
                      </a:r>
                      <a:endParaRPr kumimoji="1" lang="en-US" altLang="ja-JP" sz="1600" b="1" baseline="0" dirty="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a:solidFill>
                            <a:schemeClr val="tx1"/>
                          </a:solidFill>
                          <a:latin typeface="+mn-ea"/>
                          <a:ea typeface="+mn-ea"/>
                        </a:rPr>
                        <a:t>地域自殺対策強化運営費（</a:t>
                      </a:r>
                      <a:r>
                        <a:rPr kumimoji="1" lang="en-US" altLang="ja-JP" sz="1100" baseline="0" dirty="0">
                          <a:solidFill>
                            <a:schemeClr val="tx1"/>
                          </a:solidFill>
                          <a:latin typeface="+mn-ea"/>
                          <a:ea typeface="+mn-ea"/>
                        </a:rPr>
                        <a:t>2,640</a:t>
                      </a:r>
                      <a:r>
                        <a:rPr kumimoji="1" lang="ja-JP" altLang="en-US" sz="1100" baseline="0" dirty="0">
                          <a:solidFill>
                            <a:schemeClr val="tx1"/>
                          </a:solidFill>
                          <a:latin typeface="+mn-ea"/>
                          <a:ea typeface="+mn-ea"/>
                        </a:rPr>
                        <a:t>千円）、中小企業の健康づくり推進事業（</a:t>
                      </a:r>
                      <a:r>
                        <a:rPr kumimoji="1" lang="en-US" altLang="ja-JP" sz="1100" baseline="0" dirty="0">
                          <a:solidFill>
                            <a:schemeClr val="tx1"/>
                          </a:solidFill>
                          <a:latin typeface="+mn-ea"/>
                          <a:ea typeface="+mn-ea"/>
                        </a:rPr>
                        <a:t>9,555</a:t>
                      </a:r>
                      <a:r>
                        <a:rPr kumimoji="1" lang="ja-JP" altLang="en-US" sz="1100" baseline="0" dirty="0">
                          <a:solidFill>
                            <a:schemeClr val="tx1"/>
                          </a:solidFill>
                          <a:latin typeface="+mn-ea"/>
                          <a:ea typeface="+mn-ea"/>
                        </a:rPr>
                        <a:t>千円）、精神保健福祉関係運営費</a:t>
                      </a:r>
                      <a:endParaRPr kumimoji="1" lang="en-US" altLang="ja-JP" sz="1100" baseline="0" dirty="0">
                        <a:solidFill>
                          <a:schemeClr val="tx1"/>
                        </a:solidFill>
                        <a:latin typeface="+mn-ea"/>
                        <a:ea typeface="+mn-ea"/>
                      </a:endParaRPr>
                    </a:p>
                    <a:p>
                      <a:pPr>
                        <a:lnSpc>
                          <a:spcPct val="100000"/>
                        </a:lnSpc>
                      </a:pPr>
                      <a:r>
                        <a:rPr kumimoji="1" lang="ja-JP" altLang="en-US" sz="1100" baseline="0" dirty="0">
                          <a:solidFill>
                            <a:schemeClr val="tx1"/>
                          </a:solidFill>
                          <a:latin typeface="+mn-ea"/>
                          <a:ea typeface="+mn-ea"/>
                        </a:rPr>
                        <a:t>（</a:t>
                      </a:r>
                      <a:r>
                        <a:rPr kumimoji="1" lang="en-US" altLang="ja-JP" sz="1100" baseline="0" dirty="0">
                          <a:solidFill>
                            <a:schemeClr val="tx1"/>
                          </a:solidFill>
                          <a:latin typeface="+mn-ea"/>
                          <a:ea typeface="+mn-ea"/>
                        </a:rPr>
                        <a:t>2,089</a:t>
                      </a:r>
                      <a:r>
                        <a:rPr kumimoji="1" lang="ja-JP" altLang="en-US" sz="1100" baseline="0" dirty="0">
                          <a:solidFill>
                            <a:schemeClr val="tx1"/>
                          </a:solidFill>
                          <a:latin typeface="+mn-ea"/>
                          <a:ea typeface="+mn-ea"/>
                        </a:rPr>
                        <a:t>千円）、大阪府地域福祉・高齢者福祉交付金（</a:t>
                      </a:r>
                      <a:r>
                        <a:rPr kumimoji="1" lang="en-US" altLang="ja-JP" sz="1100" baseline="0" dirty="0">
                          <a:solidFill>
                            <a:schemeClr val="tx1"/>
                          </a:solidFill>
                          <a:latin typeface="+mn-ea"/>
                          <a:ea typeface="+mn-ea"/>
                        </a:rPr>
                        <a:t>901,598</a:t>
                      </a:r>
                      <a:r>
                        <a:rPr kumimoji="1" lang="ja-JP" altLang="en-US" sz="1100" baseline="0" dirty="0">
                          <a:solidFill>
                            <a:schemeClr val="tx1"/>
                          </a:solidFill>
                          <a:latin typeface="+mn-ea"/>
                          <a:ea typeface="+mn-ea"/>
                        </a:rPr>
                        <a:t>千円）、心の健康相談事業（</a:t>
                      </a:r>
                      <a:r>
                        <a:rPr kumimoji="1" lang="en-US" altLang="ja-JP" sz="1100" baseline="0" dirty="0">
                          <a:solidFill>
                            <a:schemeClr val="tx1"/>
                          </a:solidFill>
                          <a:latin typeface="+mn-ea"/>
                          <a:ea typeface="+mn-ea"/>
                        </a:rPr>
                        <a:t>22,064</a:t>
                      </a:r>
                      <a:r>
                        <a:rPr kumimoji="1" lang="ja-JP" altLang="en-US" sz="1100" baseline="0" dirty="0">
                          <a:solidFill>
                            <a:schemeClr val="tx1"/>
                          </a:solidFill>
                          <a:latin typeface="+mn-ea"/>
                          <a:ea typeface="+mn-ea"/>
                        </a:rPr>
                        <a:t>千円）</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6" name="グループ化 15"/>
          <p:cNvGrpSpPr/>
          <p:nvPr/>
        </p:nvGrpSpPr>
        <p:grpSpPr>
          <a:xfrm>
            <a:off x="599498" y="1811958"/>
            <a:ext cx="792000" cy="720000"/>
            <a:chOff x="-2122749" y="3293333"/>
            <a:chExt cx="792000" cy="720000"/>
          </a:xfrm>
        </p:grpSpPr>
        <p:sp>
          <p:nvSpPr>
            <p:cNvPr id="17" name="角丸四角形 16"/>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a:ln w="0"/>
                  <a:solidFill>
                    <a:srgbClr val="193F61"/>
                  </a:solidFill>
                  <a:latin typeface="+mn-ea"/>
                </a:rPr>
                <a:t>本年度評価</a:t>
              </a:r>
              <a:endParaRPr kumimoji="1" lang="en-US" altLang="ja-JP" sz="1100" b="1" spc="-100" dirty="0">
                <a:ln w="0"/>
                <a:solidFill>
                  <a:srgbClr val="193F61"/>
                </a:solidFill>
                <a:latin typeface="+mn-ea"/>
              </a:endParaRPr>
            </a:p>
            <a:p>
              <a:pPr algn="ctr"/>
              <a:endParaRPr kumimoji="1" lang="en-US" altLang="ja-JP" sz="500" b="1" spc="-100" dirty="0">
                <a:ln w="0"/>
                <a:solidFill>
                  <a:srgbClr val="193F61"/>
                </a:solidFill>
                <a:latin typeface="+mn-ea"/>
              </a:endParaRPr>
            </a:p>
            <a:p>
              <a:pPr algn="ctr">
                <a:lnSpc>
                  <a:spcPts val="1600"/>
                </a:lnSpc>
              </a:pPr>
              <a:r>
                <a:rPr kumimoji="1" lang="ja-JP" altLang="en-US" sz="1400" b="1" spc="-100" dirty="0">
                  <a:ln w="0"/>
                  <a:solidFill>
                    <a:srgbClr val="193F61"/>
                  </a:solidFill>
                  <a:latin typeface="+mn-ea"/>
                </a:rPr>
                <a:t>概ね</a:t>
              </a:r>
              <a:endParaRPr kumimoji="1" lang="en-US" altLang="ja-JP" sz="1400" b="1" spc="-100" dirty="0">
                <a:ln w="0"/>
                <a:solidFill>
                  <a:srgbClr val="193F61"/>
                </a:solidFill>
                <a:latin typeface="+mn-ea"/>
              </a:endParaRPr>
            </a:p>
            <a:p>
              <a:pPr algn="ctr">
                <a:lnSpc>
                  <a:spcPts val="1600"/>
                </a:lnSpc>
              </a:pPr>
              <a:r>
                <a:rPr kumimoji="1" lang="ja-JP" altLang="en-US" sz="1400" b="1" spc="-250" dirty="0">
                  <a:ln w="0"/>
                  <a:solidFill>
                    <a:srgbClr val="193F61"/>
                  </a:solidFill>
                  <a:latin typeface="+mn-ea"/>
                </a:rPr>
                <a:t>予定</a:t>
              </a:r>
              <a:r>
                <a:rPr kumimoji="1" lang="ja-JP" altLang="en-US" sz="1400" b="1" spc="-350" dirty="0">
                  <a:ln w="0"/>
                  <a:solidFill>
                    <a:srgbClr val="193F61"/>
                  </a:solidFill>
                  <a:latin typeface="+mn-ea"/>
                </a:rPr>
                <a:t>どおり</a:t>
              </a:r>
            </a:p>
          </p:txBody>
        </p:sp>
        <p:cxnSp>
          <p:nvCxnSpPr>
            <p:cNvPr id="18" name="直線コネクタ 17"/>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28</a:t>
            </a:fld>
            <a:endParaRPr kumimoji="1" lang="ja-JP" altLang="en-US"/>
          </a:p>
        </p:txBody>
      </p:sp>
    </p:spTree>
    <p:extLst>
      <p:ext uri="{BB962C8B-B14F-4D97-AF65-F5344CB8AC3E}">
        <p14:creationId xmlns:p14="http://schemas.microsoft.com/office/powerpoint/2010/main" val="35667716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tx1"/>
                </a:solidFill>
                <a:latin typeface="Meiryo UI" panose="020B0604030504040204" pitchFamily="50" charset="-128"/>
                <a:ea typeface="Meiryo UI" panose="020B0604030504040204" pitchFamily="50" charset="-128"/>
              </a:rPr>
              <a:t>　　２　生活習慣病の早期発見・重症化予防</a:t>
            </a:r>
          </a:p>
        </p:txBody>
      </p:sp>
      <p:sp>
        <p:nvSpPr>
          <p:cNvPr id="15" name="正方形/長方形 14"/>
          <p:cNvSpPr/>
          <p:nvPr/>
        </p:nvSpPr>
        <p:spPr>
          <a:xfrm>
            <a:off x="129324" y="777702"/>
            <a:ext cx="5400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（１）けんしん</a:t>
            </a:r>
            <a:r>
              <a:rPr kumimoji="1" lang="ja-JP" altLang="en-US" b="1" dirty="0">
                <a:ln w="0"/>
                <a:solidFill>
                  <a:schemeClr val="bg1"/>
                </a:solidFill>
                <a:effectLst>
                  <a:outerShdw blurRad="38100" dist="19050" dir="2700000" algn="tl" rotWithShape="0">
                    <a:schemeClr val="dk1">
                      <a:alpha val="40000"/>
                    </a:schemeClr>
                  </a:outerShdw>
                </a:effectLst>
              </a:rPr>
              <a:t>（健診・がん検診）</a:t>
            </a:r>
            <a:r>
              <a:rPr kumimoji="1" lang="ja-JP" altLang="en-US" sz="2000" b="1" dirty="0">
                <a:solidFill>
                  <a:schemeClr val="bg1"/>
                </a:solidFill>
              </a:rPr>
              <a:t>　</a:t>
            </a:r>
            <a:r>
              <a:rPr kumimoji="1" lang="ja-JP" altLang="en-US" sz="1600" b="1" dirty="0">
                <a:solidFill>
                  <a:schemeClr val="bg1"/>
                </a:solidFill>
              </a:rPr>
              <a:t>計画 </a:t>
            </a:r>
            <a:r>
              <a:rPr kumimoji="1" lang="en-US" altLang="ja-JP" sz="1600" b="1" dirty="0">
                <a:solidFill>
                  <a:schemeClr val="bg1"/>
                </a:solidFill>
              </a:rPr>
              <a:t>P.60-61</a:t>
            </a:r>
          </a:p>
        </p:txBody>
      </p:sp>
      <p:sp>
        <p:nvSpPr>
          <p:cNvPr id="17" name="正方形/長方形 16"/>
          <p:cNvSpPr/>
          <p:nvPr/>
        </p:nvSpPr>
        <p:spPr>
          <a:xfrm>
            <a:off x="363222" y="2274205"/>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585300"/>
            <a:ext cx="8856000" cy="504000"/>
          </a:xfrm>
          <a:prstGeom prst="rect">
            <a:avLst/>
          </a:prstGeom>
        </p:spPr>
        <p:txBody>
          <a:bodyPr wrap="square" lIns="36000" tIns="72000" rIns="36000" bIns="36000">
            <a:noAutofit/>
          </a:bodyPr>
          <a:lstStyle/>
          <a:p>
            <a:r>
              <a:rPr lang="ja-JP" altLang="en-US" sz="1200" b="1" dirty="0">
                <a:latin typeface="+mn-ea"/>
              </a:rPr>
              <a:t>▽定期的に「けんしん（健診・がん検診）」を受診することにより、自らの健康状態を正しく把握し、疾患の早期発見につなげ</a:t>
            </a:r>
            <a:endParaRPr lang="en-US" altLang="ja-JP" sz="1200" b="1" dirty="0">
              <a:latin typeface="+mn-ea"/>
            </a:endParaRPr>
          </a:p>
          <a:p>
            <a:r>
              <a:rPr lang="ja-JP" altLang="en-US" sz="1200" b="1" dirty="0">
                <a:latin typeface="+mn-ea"/>
              </a:rPr>
              <a:t>　ます。</a:t>
            </a:r>
          </a:p>
        </p:txBody>
      </p:sp>
      <p:sp>
        <p:nvSpPr>
          <p:cNvPr id="24" name="正方形/長方形 23"/>
          <p:cNvSpPr/>
          <p:nvPr/>
        </p:nvSpPr>
        <p:spPr>
          <a:xfrm>
            <a:off x="363222" y="3251236"/>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行政等が取り組む数値目標</a:t>
            </a:r>
            <a:r>
              <a:rPr lang="en-US" altLang="ja-JP" sz="1600" b="1" dirty="0">
                <a:latin typeface="+mn-ea"/>
              </a:rPr>
              <a:t>】</a:t>
            </a:r>
            <a:endParaRPr lang="ja-JP" altLang="en-US" sz="1600" b="1" dirty="0">
              <a:latin typeface="+mn-ea"/>
            </a:endParaRPr>
          </a:p>
        </p:txBody>
      </p:sp>
      <p:graphicFrame>
        <p:nvGraphicFramePr>
          <p:cNvPr id="25" name="表 24"/>
          <p:cNvGraphicFramePr>
            <a:graphicFrameLocks noGrp="1"/>
          </p:cNvGraphicFramePr>
          <p:nvPr/>
        </p:nvGraphicFramePr>
        <p:xfrm>
          <a:off x="513183" y="3613399"/>
          <a:ext cx="8898681" cy="1228036"/>
        </p:xfrm>
        <a:graphic>
          <a:graphicData uri="http://schemas.openxmlformats.org/drawingml/2006/table">
            <a:tbl>
              <a:tblPr firstRow="1" firstCol="1" bandRow="1">
                <a:tableStyleId>{5C22544A-7EE6-4342-B048-85BDC9FD1C3A}</a:tableStyleId>
              </a:tblPr>
              <a:tblGrid>
                <a:gridCol w="361735">
                  <a:extLst>
                    <a:ext uri="{9D8B030D-6E8A-4147-A177-3AD203B41FA5}">
                      <a16:colId xmlns:a16="http://schemas.microsoft.com/office/drawing/2014/main" val="20000"/>
                    </a:ext>
                  </a:extLst>
                </a:gridCol>
                <a:gridCol w="1591634">
                  <a:extLst>
                    <a:ext uri="{9D8B030D-6E8A-4147-A177-3AD203B41FA5}">
                      <a16:colId xmlns:a16="http://schemas.microsoft.com/office/drawing/2014/main" val="20001"/>
                    </a:ext>
                  </a:extLst>
                </a:gridCol>
                <a:gridCol w="2387451">
                  <a:extLst>
                    <a:ext uri="{9D8B030D-6E8A-4147-A177-3AD203B41FA5}">
                      <a16:colId xmlns:a16="http://schemas.microsoft.com/office/drawing/2014/main" val="954267069"/>
                    </a:ext>
                  </a:extLst>
                </a:gridCol>
                <a:gridCol w="2465265">
                  <a:extLst>
                    <a:ext uri="{9D8B030D-6E8A-4147-A177-3AD203B41FA5}">
                      <a16:colId xmlns:a16="http://schemas.microsoft.com/office/drawing/2014/main" val="20002"/>
                    </a:ext>
                  </a:extLst>
                </a:gridCol>
                <a:gridCol w="2092596">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a:effectLst/>
                          <a:latin typeface="+mn-ea"/>
                          <a:ea typeface="+mn-ea"/>
                        </a:rPr>
                        <a:t>2023</a:t>
                      </a:r>
                      <a:r>
                        <a:rPr lang="ja-JP" sz="1200" dirty="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mn-cs"/>
                        </a:rPr>
                        <a:t>20</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rPr>
                        <a:t>特定健診の受診率（☆）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45.6%</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H27</a:t>
                      </a:r>
                      <a:r>
                        <a:rPr lang="ja-JP" altLang="en-US" sz="1200" b="1" dirty="0">
                          <a:solidFill>
                            <a:schemeClr val="tx1"/>
                          </a:solidFill>
                          <a:effectLst/>
                          <a:latin typeface="+mn-ea"/>
                          <a:ea typeface="+mn-ea"/>
                        </a:rPr>
                        <a:t>）</a:t>
                      </a:r>
                    </a:p>
                    <a:p>
                      <a:pPr algn="ctr" fontAlgn="auto">
                        <a:lnSpc>
                          <a:spcPts val="1600"/>
                        </a:lnSpc>
                        <a:spcAft>
                          <a:spcPts val="0"/>
                        </a:spcAft>
                      </a:pPr>
                      <a:r>
                        <a:rPr lang="en-US" altLang="ja-JP" sz="1100" b="1" spc="-50" baseline="0" dirty="0">
                          <a:solidFill>
                            <a:schemeClr val="tx1"/>
                          </a:solidFill>
                          <a:effectLst/>
                          <a:latin typeface="+mn-ea"/>
                          <a:ea typeface="+mn-ea"/>
                        </a:rPr>
                        <a:t>[</a:t>
                      </a:r>
                      <a:r>
                        <a:rPr lang="ja-JP" altLang="en-US" sz="1100" b="1" spc="-50" baseline="0" dirty="0">
                          <a:solidFill>
                            <a:schemeClr val="tx1"/>
                          </a:solidFill>
                          <a:effectLst/>
                          <a:latin typeface="+mn-ea"/>
                          <a:ea typeface="+mn-ea"/>
                        </a:rPr>
                        <a:t>市町村国保</a:t>
                      </a:r>
                      <a:r>
                        <a:rPr lang="en-US" altLang="ja-JP" sz="1100" b="1" spc="-50" baseline="0" dirty="0">
                          <a:solidFill>
                            <a:schemeClr val="tx1"/>
                          </a:solidFill>
                          <a:effectLst/>
                          <a:latin typeface="+mn-ea"/>
                          <a:ea typeface="+mn-ea"/>
                        </a:rPr>
                        <a:t>29.9%, </a:t>
                      </a:r>
                      <a:r>
                        <a:rPr lang="ja-JP" altLang="en-US" sz="1100" b="1" spc="-50" baseline="0" dirty="0">
                          <a:solidFill>
                            <a:schemeClr val="tx1"/>
                          </a:solidFill>
                          <a:effectLst/>
                          <a:latin typeface="+mn-ea"/>
                          <a:ea typeface="+mn-ea"/>
                        </a:rPr>
                        <a:t>協会けんぽ</a:t>
                      </a:r>
                      <a:r>
                        <a:rPr lang="en-US" altLang="ja-JP" sz="1100" b="1" spc="-50" baseline="0" dirty="0">
                          <a:solidFill>
                            <a:schemeClr val="tx1"/>
                          </a:solidFill>
                          <a:effectLst/>
                          <a:latin typeface="+mn-ea"/>
                          <a:ea typeface="+mn-ea"/>
                        </a:rPr>
                        <a:t>33.4%]</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49.6%</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R2</a:t>
                      </a:r>
                      <a:r>
                        <a:rPr lang="ja-JP" altLang="en-US" sz="1200" b="1" dirty="0">
                          <a:solidFill>
                            <a:schemeClr val="tx1"/>
                          </a:solidFill>
                          <a:effectLst/>
                          <a:latin typeface="+mn-ea"/>
                          <a:ea typeface="+mn-ea"/>
                        </a:rPr>
                        <a:t>）</a:t>
                      </a:r>
                    </a:p>
                    <a:p>
                      <a:pPr algn="ctr" fontAlgn="auto">
                        <a:lnSpc>
                          <a:spcPts val="1600"/>
                        </a:lnSpc>
                        <a:spcAft>
                          <a:spcPts val="0"/>
                        </a:spcAft>
                      </a:pPr>
                      <a:r>
                        <a:rPr lang="en-US" altLang="ja-JP" sz="1100" b="1" dirty="0">
                          <a:solidFill>
                            <a:schemeClr val="tx1"/>
                          </a:solidFill>
                          <a:effectLst/>
                          <a:latin typeface="+mn-ea"/>
                          <a:ea typeface="+mn-ea"/>
                        </a:rPr>
                        <a:t>[</a:t>
                      </a:r>
                      <a:r>
                        <a:rPr lang="ja-JP" altLang="en-US" sz="1100" b="1" dirty="0">
                          <a:solidFill>
                            <a:schemeClr val="tx1"/>
                          </a:solidFill>
                          <a:effectLst/>
                          <a:latin typeface="+mn-ea"/>
                          <a:ea typeface="+mn-ea"/>
                        </a:rPr>
                        <a:t>市町村国保</a:t>
                      </a:r>
                      <a:r>
                        <a:rPr lang="en-US" altLang="ja-JP" sz="1100" b="1" dirty="0">
                          <a:solidFill>
                            <a:schemeClr val="tx1"/>
                          </a:solidFill>
                          <a:effectLst/>
                          <a:latin typeface="+mn-ea"/>
                          <a:ea typeface="+mn-ea"/>
                        </a:rPr>
                        <a:t>27.5%, </a:t>
                      </a:r>
                      <a:r>
                        <a:rPr lang="ja-JP" altLang="en-US" sz="1100" b="1" dirty="0">
                          <a:solidFill>
                            <a:schemeClr val="tx1"/>
                          </a:solidFill>
                          <a:effectLst/>
                          <a:latin typeface="+mn-ea"/>
                          <a:ea typeface="+mn-ea"/>
                        </a:rPr>
                        <a:t>協会けんぽ</a:t>
                      </a:r>
                      <a:r>
                        <a:rPr lang="en-US" altLang="ja-JP" sz="1100" b="1" dirty="0">
                          <a:solidFill>
                            <a:schemeClr val="tx1"/>
                          </a:solidFill>
                          <a:effectLst/>
                          <a:latin typeface="+mn-ea"/>
                          <a:ea typeface="+mn-ea"/>
                        </a:rPr>
                        <a:t>39.1%]</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70%</a:t>
                      </a:r>
                      <a:r>
                        <a:rPr lang="ja-JP" altLang="en-US" sz="1200" b="1" dirty="0">
                          <a:solidFill>
                            <a:schemeClr val="tx1"/>
                          </a:solidFill>
                          <a:effectLst/>
                          <a:latin typeface="+mn-ea"/>
                          <a:ea typeface="+mn-ea"/>
                        </a:rPr>
                        <a:t>以上</a:t>
                      </a:r>
                    </a:p>
                    <a:p>
                      <a:pPr algn="ctr" fontAlgn="auto">
                        <a:lnSpc>
                          <a:spcPts val="1600"/>
                        </a:lnSpc>
                        <a:spcAft>
                          <a:spcPts val="0"/>
                        </a:spcAft>
                      </a:pPr>
                      <a:r>
                        <a:rPr lang="en-US" altLang="ja-JP" sz="1100" b="1" spc="-50" baseline="0" dirty="0">
                          <a:solidFill>
                            <a:schemeClr val="tx1"/>
                          </a:solidFill>
                          <a:effectLst/>
                          <a:latin typeface="+mn-ea"/>
                          <a:ea typeface="+mn-ea"/>
                        </a:rPr>
                        <a:t>[</a:t>
                      </a:r>
                      <a:r>
                        <a:rPr lang="ja-JP" altLang="en-US" sz="1100" b="1" spc="-50" baseline="0" dirty="0">
                          <a:solidFill>
                            <a:schemeClr val="tx1"/>
                          </a:solidFill>
                          <a:effectLst/>
                          <a:latin typeface="+mn-ea"/>
                          <a:ea typeface="+mn-ea"/>
                        </a:rPr>
                        <a:t>市町村国保</a:t>
                      </a:r>
                      <a:r>
                        <a:rPr lang="en-US" altLang="ja-JP" sz="1100" b="1" spc="-50" baseline="0" dirty="0">
                          <a:solidFill>
                            <a:schemeClr val="tx1"/>
                          </a:solidFill>
                          <a:effectLst/>
                          <a:latin typeface="+mn-ea"/>
                          <a:ea typeface="+mn-ea"/>
                        </a:rPr>
                        <a:t>60%, </a:t>
                      </a:r>
                      <a:r>
                        <a:rPr lang="ja-JP" altLang="en-US" sz="1100" b="1" spc="-50" baseline="0" dirty="0">
                          <a:solidFill>
                            <a:schemeClr val="tx1"/>
                          </a:solidFill>
                          <a:effectLst/>
                          <a:latin typeface="+mn-ea"/>
                          <a:ea typeface="+mn-ea"/>
                        </a:rPr>
                        <a:t>協会けんぽ</a:t>
                      </a:r>
                      <a:r>
                        <a:rPr lang="en-US" altLang="ja-JP" sz="1100" b="1" spc="-50" baseline="0" dirty="0">
                          <a:solidFill>
                            <a:schemeClr val="tx1"/>
                          </a:solidFill>
                          <a:effectLst/>
                          <a:latin typeface="+mn-ea"/>
                          <a:ea typeface="+mn-ea"/>
                        </a:rPr>
                        <a:t>65%]</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21</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cs typeface="HG丸ｺﾞｼｯｸM-PRO"/>
                        </a:rPr>
                        <a:t>がん検診の受診率（☆）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胃</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33.7%, </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大腸</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34.4%, </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肺</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36.4%, </a:t>
                      </a:r>
                    </a:p>
                    <a:p>
                      <a:pPr algn="ctr" fontAlgn="auto">
                        <a:lnSpc>
                          <a:spcPts val="1600"/>
                        </a:lnSpc>
                        <a:spcAft>
                          <a:spcPts val="0"/>
                        </a:spcAft>
                      </a:pP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乳</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39.0%, </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子宮</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38.5%</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胃</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35.8%, </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大腸</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37.8%, </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肺</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42.0%, </a:t>
                      </a:r>
                    </a:p>
                    <a:p>
                      <a:pPr algn="ctr" fontAlgn="auto">
                        <a:lnSpc>
                          <a:spcPts val="1600"/>
                        </a:lnSpc>
                        <a:spcAft>
                          <a:spcPts val="0"/>
                        </a:spcAft>
                      </a:pP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乳</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41.9%, </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子宮</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39.8%</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R1</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胃</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40%, </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大腸</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40%, </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肺</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45%,</a:t>
                      </a:r>
                    </a:p>
                    <a:p>
                      <a:pPr algn="ctr" fontAlgn="auto">
                        <a:lnSpc>
                          <a:spcPts val="1600"/>
                        </a:lnSpc>
                        <a:spcAft>
                          <a:spcPts val="0"/>
                        </a:spcAft>
                      </a:pP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 </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乳</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45%, </a:t>
                      </a:r>
                      <a:r>
                        <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子宮</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45%</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7795793"/>
                  </a:ext>
                </a:extLst>
              </a:tr>
            </a:tbl>
          </a:graphicData>
        </a:graphic>
      </p:graphicFrame>
      <p:sp>
        <p:nvSpPr>
          <p:cNvPr id="26" name="正方形/長方形 25"/>
          <p:cNvSpPr/>
          <p:nvPr/>
        </p:nvSpPr>
        <p:spPr>
          <a:xfrm>
            <a:off x="6046915" y="3315676"/>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p>
        </p:txBody>
      </p:sp>
      <p:graphicFrame>
        <p:nvGraphicFramePr>
          <p:cNvPr id="27" name="表 26"/>
          <p:cNvGraphicFramePr>
            <a:graphicFrameLocks noGrp="1"/>
          </p:cNvGraphicFramePr>
          <p:nvPr/>
        </p:nvGraphicFramePr>
        <p:xfrm>
          <a:off x="477311" y="5303345"/>
          <a:ext cx="8928000" cy="1008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008000">
                <a:tc>
                  <a:txBody>
                    <a:bodyPr/>
                    <a:lstStyle/>
                    <a:p>
                      <a:pPr>
                        <a:lnSpc>
                          <a:spcPct val="100000"/>
                        </a:lnSpc>
                      </a:pPr>
                      <a:r>
                        <a:rPr kumimoji="1" lang="ja-JP" altLang="en-US" sz="1600" baseline="0" dirty="0">
                          <a:latin typeface="+mn-ea"/>
                          <a:ea typeface="+mn-ea"/>
                        </a:rPr>
                        <a:t>現状･課題</a:t>
                      </a:r>
                      <a:endParaRPr kumimoji="1" lang="en-US" altLang="ja-JP" sz="1600" baseline="0" dirty="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a:solidFill>
                            <a:schemeClr val="tx1"/>
                          </a:solidFill>
                          <a:latin typeface="+mn-ea"/>
                          <a:ea typeface="+mn-ea"/>
                        </a:rPr>
                        <a:t>◆ 特定健診及びがん検診受診率は向上していますが、全国比較では低位にあります。</a:t>
                      </a:r>
                    </a:p>
                    <a:p>
                      <a:pPr marL="174625" indent="-174625">
                        <a:lnSpc>
                          <a:spcPct val="100000"/>
                        </a:lnSpc>
                      </a:pPr>
                      <a:endParaRPr kumimoji="1" lang="ja-JP" altLang="en-US" sz="1200" b="1" baseline="0" dirty="0">
                        <a:solidFill>
                          <a:schemeClr val="tx1"/>
                        </a:solidFill>
                        <a:latin typeface="+mn-ea"/>
                        <a:ea typeface="+mn-ea"/>
                      </a:endParaRPr>
                    </a:p>
                    <a:p>
                      <a:pPr marL="174625" indent="-174625">
                        <a:lnSpc>
                          <a:spcPct val="100000"/>
                        </a:lnSpc>
                      </a:pPr>
                      <a:r>
                        <a:rPr kumimoji="1" lang="ja-JP" altLang="en-US" sz="1200" b="1" baseline="0" dirty="0">
                          <a:solidFill>
                            <a:schemeClr val="tx1"/>
                          </a:solidFill>
                          <a:latin typeface="+mn-ea"/>
                          <a:ea typeface="+mn-ea"/>
                        </a:rPr>
                        <a:t>◆ </a:t>
                      </a:r>
                      <a:r>
                        <a:rPr kumimoji="1" lang="ja-JP" altLang="en-US" sz="1200" b="1" baseline="0" dirty="0" err="1">
                          <a:solidFill>
                            <a:schemeClr val="tx1"/>
                          </a:solidFill>
                          <a:latin typeface="+mn-ea"/>
                          <a:ea typeface="+mn-ea"/>
                        </a:rPr>
                        <a:t>けん</a:t>
                      </a:r>
                      <a:r>
                        <a:rPr kumimoji="1" lang="ja-JP" altLang="en-US" sz="1200" b="1" baseline="0" dirty="0">
                          <a:solidFill>
                            <a:schemeClr val="tx1"/>
                          </a:solidFill>
                          <a:latin typeface="+mn-ea"/>
                          <a:ea typeface="+mn-ea"/>
                        </a:rPr>
                        <a:t>しんの実施主体である医療保険者とともに、受診率向上に向けた取組みを強化し、生活習慣病の早期発見・早期治療へつなげていくことが必要です。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63824"/>
            <a:ext cx="9144000" cy="3168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bg1"/>
                </a:solidFill>
              </a:rPr>
              <a:t>みんなでめざす目標</a:t>
            </a: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けんしん（健診・がん検診）の受診率を上げます</a:t>
            </a:r>
          </a:p>
          <a:p>
            <a:pPr algn="ctr">
              <a:lnSpc>
                <a:spcPts val="2000"/>
              </a:lnSpc>
            </a:pPr>
            <a:r>
              <a:rPr kumimoji="1" lang="ja-JP" altLang="en-US" sz="1600" b="1" dirty="0">
                <a:solidFill>
                  <a:schemeClr val="tx1"/>
                </a:solidFill>
              </a:rPr>
              <a:t>～</a:t>
            </a:r>
            <a:r>
              <a:rPr kumimoji="1" lang="ja-JP" altLang="en-US" sz="1600" b="1" dirty="0" err="1">
                <a:solidFill>
                  <a:schemeClr val="tx1"/>
                </a:solidFill>
              </a:rPr>
              <a:t>けん</a:t>
            </a:r>
            <a:r>
              <a:rPr kumimoji="1" lang="ja-JP" altLang="en-US" sz="1600" b="1" dirty="0">
                <a:solidFill>
                  <a:schemeClr val="tx1"/>
                </a:solidFill>
              </a:rPr>
              <a:t>しんで健康管理に努めましょう～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29</a:t>
            </a:fld>
            <a:endParaRPr kumimoji="1" lang="ja-JP" altLang="en-US"/>
          </a:p>
        </p:txBody>
      </p:sp>
      <p:pic>
        <p:nvPicPr>
          <p:cNvPr id="21" name="図 20"/>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27701308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383745" y="2243332"/>
            <a:ext cx="9072000" cy="1476000"/>
          </a:xfrm>
          <a:prstGeom prst="roundRect">
            <a:avLst>
              <a:gd name="adj" fmla="val 3204"/>
            </a:avLst>
          </a:prstGeom>
          <a:noFill/>
          <a:ln w="6350">
            <a:solidFill>
              <a:srgbClr val="00CC99"/>
            </a:solidFill>
          </a:ln>
        </p:spPr>
        <p:txBody>
          <a:bodyPr wrap="square" lIns="72000" tIns="61200" rIns="72000" bIns="54000" rtlCol="0" anchor="t">
            <a:noAutofit/>
          </a:bodyPr>
          <a:lstStyle/>
          <a:p>
            <a:r>
              <a:rPr lang="ja-JP" altLang="en-US" sz="1050" b="1" dirty="0">
                <a:latin typeface="游ゴシック" panose="020B0400000000000000" pitchFamily="50" charset="-128"/>
                <a:ea typeface="游ゴシック" panose="020B0400000000000000" pitchFamily="50" charset="-128"/>
              </a:rPr>
              <a:t>大阪府健康づくり推進条例</a:t>
            </a:r>
            <a:r>
              <a:rPr lang="ja-JP" altLang="en-US" sz="1050" dirty="0">
                <a:latin typeface="游ゴシック" panose="020B0400000000000000" pitchFamily="50" charset="-128"/>
                <a:ea typeface="游ゴシック" panose="020B0400000000000000" pitchFamily="50" charset="-128"/>
              </a:rPr>
              <a:t>（抄）</a:t>
            </a:r>
          </a:p>
        </p:txBody>
      </p:sp>
      <p:sp>
        <p:nvSpPr>
          <p:cNvPr id="5" name="テキスト ボックス 4"/>
          <p:cNvSpPr txBox="1"/>
          <p:nvPr/>
        </p:nvSpPr>
        <p:spPr>
          <a:xfrm>
            <a:off x="439020" y="2491876"/>
            <a:ext cx="4464000" cy="1224000"/>
          </a:xfrm>
          <a:prstGeom prst="rect">
            <a:avLst/>
          </a:prstGeom>
          <a:noFill/>
        </p:spPr>
        <p:txBody>
          <a:bodyPr wrap="square" lIns="72000" tIns="72000" rIns="72000" bIns="72000" rtlCol="0" anchor="t">
            <a:noAutofit/>
          </a:bodyPr>
          <a:lstStyle/>
          <a:p>
            <a:r>
              <a:rPr lang="ja-JP" altLang="en-US" sz="1000" dirty="0">
                <a:latin typeface="游ゴシック" panose="020B0400000000000000" pitchFamily="50" charset="-128"/>
                <a:ea typeface="游ゴシック" panose="020B0400000000000000" pitchFamily="50" charset="-128"/>
              </a:rPr>
              <a:t>（府の責務）</a:t>
            </a:r>
          </a:p>
          <a:p>
            <a:r>
              <a:rPr lang="ja-JP" altLang="en-US" sz="1000" dirty="0">
                <a:latin typeface="游ゴシック" panose="020B0400000000000000" pitchFamily="50" charset="-128"/>
                <a:ea typeface="游ゴシック" panose="020B0400000000000000" pitchFamily="50" charset="-128"/>
              </a:rPr>
              <a:t>第四条　府は、前条に定める基本理念にのっとり、府が定め、及び作成する</a:t>
            </a:r>
            <a:endParaRPr lang="en-US" altLang="ja-JP" sz="10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　健康増進法第八条第一項の計画、歯科口腔保健の推進に関する法律（平成</a:t>
            </a:r>
            <a:endParaRPr lang="en-US" altLang="ja-JP" sz="10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　二十三年法律第九十五号）第十三条第一項の基本的事項及び食育基本法</a:t>
            </a:r>
            <a:endParaRPr lang="en-US" altLang="ja-JP" sz="10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　（平成十七年法律第六十三号）第十七条第一項の計画において健康づくり</a:t>
            </a:r>
            <a:endParaRPr lang="en-US" altLang="ja-JP" sz="10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　の推進に関する目標を設定し、健康づくりに関する施策の総合的な策定及</a:t>
            </a:r>
            <a:endParaRPr lang="en-US" altLang="ja-JP" sz="10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　</a:t>
            </a:r>
            <a:r>
              <a:rPr lang="ja-JP" altLang="en-US" sz="1000" dirty="0" err="1">
                <a:latin typeface="游ゴシック" panose="020B0400000000000000" pitchFamily="50" charset="-128"/>
                <a:ea typeface="游ゴシック" panose="020B0400000000000000" pitchFamily="50" charset="-128"/>
              </a:rPr>
              <a:t>び</a:t>
            </a:r>
            <a:r>
              <a:rPr lang="ja-JP" altLang="en-US" sz="1000" dirty="0">
                <a:latin typeface="游ゴシック" panose="020B0400000000000000" pitchFamily="50" charset="-128"/>
                <a:ea typeface="游ゴシック" panose="020B0400000000000000" pitchFamily="50" charset="-128"/>
              </a:rPr>
              <a:t>実施に努めるものとする。</a:t>
            </a:r>
          </a:p>
        </p:txBody>
      </p:sp>
      <p:sp>
        <p:nvSpPr>
          <p:cNvPr id="6" name="テキスト ボックス 5"/>
          <p:cNvSpPr txBox="1"/>
          <p:nvPr/>
        </p:nvSpPr>
        <p:spPr>
          <a:xfrm>
            <a:off x="5026500" y="2491876"/>
            <a:ext cx="4392000" cy="1224000"/>
          </a:xfrm>
          <a:prstGeom prst="rect">
            <a:avLst/>
          </a:prstGeom>
          <a:noFill/>
        </p:spPr>
        <p:txBody>
          <a:bodyPr wrap="square" lIns="72000" tIns="72000" rIns="72000" bIns="72000" rtlCol="0" anchor="t">
            <a:noAutofit/>
          </a:bodyPr>
          <a:lstStyle/>
          <a:p>
            <a:r>
              <a:rPr lang="ja-JP" altLang="en-US" sz="1000" dirty="0">
                <a:latin typeface="游ゴシック" panose="020B0400000000000000" pitchFamily="50" charset="-128"/>
                <a:ea typeface="游ゴシック" panose="020B0400000000000000" pitchFamily="50" charset="-128"/>
              </a:rPr>
              <a:t>（年次報告等）</a:t>
            </a:r>
          </a:p>
          <a:p>
            <a:r>
              <a:rPr lang="ja-JP" altLang="en-US" sz="1000" dirty="0">
                <a:latin typeface="游ゴシック" panose="020B0400000000000000" pitchFamily="50" charset="-128"/>
                <a:ea typeface="游ゴシック" panose="020B0400000000000000" pitchFamily="50" charset="-128"/>
              </a:rPr>
              <a:t>第十九条　知事は、毎年、第四条第一項の</a:t>
            </a:r>
            <a:r>
              <a:rPr lang="ja-JP" altLang="en-US" sz="1000" b="1" u="sng" dirty="0">
                <a:latin typeface="游ゴシック" panose="020B0400000000000000" pitchFamily="50" charset="-128"/>
                <a:ea typeface="游ゴシック" panose="020B0400000000000000" pitchFamily="50" charset="-128"/>
              </a:rPr>
              <a:t>目標の達成状況及び施策の実施</a:t>
            </a:r>
            <a:endParaRPr lang="en-US" altLang="ja-JP" sz="1000" b="1" u="sng"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　</a:t>
            </a:r>
            <a:r>
              <a:rPr lang="ja-JP" altLang="en-US" sz="1000" b="1" u="sng" dirty="0">
                <a:latin typeface="游ゴシック" panose="020B0400000000000000" pitchFamily="50" charset="-128"/>
                <a:ea typeface="游ゴシック" panose="020B0400000000000000" pitchFamily="50" charset="-128"/>
              </a:rPr>
              <a:t>状況について、報告書を作成し、及び公表する</a:t>
            </a:r>
            <a:r>
              <a:rPr lang="ja-JP" altLang="en-US" sz="1000" dirty="0">
                <a:latin typeface="游ゴシック" panose="020B0400000000000000" pitchFamily="50" charset="-128"/>
                <a:ea typeface="游ゴシック" panose="020B0400000000000000" pitchFamily="50" charset="-128"/>
              </a:rPr>
              <a:t>ものとする。</a:t>
            </a:r>
          </a:p>
          <a:p>
            <a:r>
              <a:rPr lang="ja-JP" altLang="en-US" sz="1000" dirty="0">
                <a:latin typeface="游ゴシック" panose="020B0400000000000000" pitchFamily="50" charset="-128"/>
                <a:ea typeface="游ゴシック" panose="020B0400000000000000" pitchFamily="50" charset="-128"/>
              </a:rPr>
              <a:t>２　知事は、前項の報告書の作成に当たっては、同項の目標の達成状況及</a:t>
            </a:r>
            <a:endParaRPr lang="en-US" altLang="ja-JP" sz="10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　</a:t>
            </a:r>
            <a:r>
              <a:rPr lang="ja-JP" altLang="en-US" sz="1000" dirty="0" err="1">
                <a:latin typeface="游ゴシック" panose="020B0400000000000000" pitchFamily="50" charset="-128"/>
                <a:ea typeface="游ゴシック" panose="020B0400000000000000" pitchFamily="50" charset="-128"/>
              </a:rPr>
              <a:t>び</a:t>
            </a:r>
            <a:r>
              <a:rPr lang="ja-JP" altLang="en-US" sz="1000" dirty="0">
                <a:latin typeface="游ゴシック" panose="020B0400000000000000" pitchFamily="50" charset="-128"/>
                <a:ea typeface="游ゴシック" panose="020B0400000000000000" pitchFamily="50" charset="-128"/>
              </a:rPr>
              <a:t>施策の実施状況について、大阪府食育推進計画評価審議会、大阪府地</a:t>
            </a:r>
            <a:endParaRPr lang="en-US" altLang="ja-JP" sz="10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　域職域連携推進協議会及び大阪府生涯歯科保健推進審議会の意見を聴く</a:t>
            </a:r>
            <a:endParaRPr lang="en-US" altLang="ja-JP" sz="10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　ものとする。</a:t>
            </a:r>
          </a:p>
        </p:txBody>
      </p:sp>
      <p:cxnSp>
        <p:nvCxnSpPr>
          <p:cNvPr id="9" name="直線コネクタ 8"/>
          <p:cNvCxnSpPr/>
          <p:nvPr/>
        </p:nvCxnSpPr>
        <p:spPr>
          <a:xfrm>
            <a:off x="187995" y="735604"/>
            <a:ext cx="9504000" cy="0"/>
          </a:xfrm>
          <a:prstGeom prst="line">
            <a:avLst/>
          </a:prstGeom>
          <a:ln w="38100" cap="rnd" cmpd="sng">
            <a:solidFill>
              <a:srgbClr val="009999"/>
            </a:solidFill>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210214" y="324516"/>
            <a:ext cx="6383507" cy="432000"/>
          </a:xfrm>
          <a:prstGeom prst="rect">
            <a:avLst/>
          </a:prstGeom>
          <a:noFill/>
        </p:spPr>
        <p:txBody>
          <a:bodyPr wrap="square" lIns="72000" tIns="72000" rIns="72000" bIns="72000" rtlCol="0" anchor="t">
            <a:noAutofit/>
          </a:bodyPr>
          <a:lstStyle/>
          <a:p>
            <a:r>
              <a:rPr lang="ja-JP" altLang="en-US" b="1" dirty="0">
                <a:latin typeface="游ゴシック" panose="020B0400000000000000" pitchFamily="50" charset="-128"/>
                <a:ea typeface="游ゴシック" panose="020B0400000000000000" pitchFamily="50" charset="-128"/>
              </a:rPr>
              <a:t>年次報告について</a:t>
            </a:r>
          </a:p>
        </p:txBody>
      </p:sp>
      <p:sp>
        <p:nvSpPr>
          <p:cNvPr id="12" name="テキスト ボックス 11"/>
          <p:cNvSpPr txBox="1"/>
          <p:nvPr/>
        </p:nvSpPr>
        <p:spPr>
          <a:xfrm>
            <a:off x="265198" y="915414"/>
            <a:ext cx="9360000" cy="1152000"/>
          </a:xfrm>
          <a:prstGeom prst="roundRect">
            <a:avLst>
              <a:gd name="adj" fmla="val 0"/>
            </a:avLst>
          </a:prstGeom>
          <a:noFill/>
          <a:ln w="12700">
            <a:noFill/>
          </a:ln>
        </p:spPr>
        <p:txBody>
          <a:bodyPr wrap="square" lIns="72000" tIns="72000" rIns="72000" bIns="72000" rtlCol="0" anchor="t">
            <a:noAutofit/>
          </a:bodyPr>
          <a:lstStyle/>
          <a:p>
            <a:r>
              <a:rPr lang="ja-JP" altLang="en-US" sz="1200" dirty="0">
                <a:latin typeface="游ゴシック" panose="020B0400000000000000" pitchFamily="50" charset="-128"/>
                <a:ea typeface="游ゴシック" panose="020B0400000000000000" pitchFamily="50" charset="-128"/>
              </a:rPr>
              <a:t>　平成</a:t>
            </a:r>
            <a:r>
              <a:rPr lang="en-US" altLang="ja-JP" sz="1200" dirty="0">
                <a:latin typeface="游ゴシック" panose="020B0400000000000000" pitchFamily="50" charset="-128"/>
                <a:ea typeface="游ゴシック" panose="020B0400000000000000" pitchFamily="50" charset="-128"/>
              </a:rPr>
              <a:t>30</a:t>
            </a:r>
            <a:r>
              <a:rPr lang="ja-JP" altLang="en-US" sz="1200" dirty="0">
                <a:latin typeface="游ゴシック" panose="020B0400000000000000" pitchFamily="50" charset="-128"/>
                <a:ea typeface="游ゴシック" panose="020B0400000000000000" pitchFamily="50" charset="-128"/>
              </a:rPr>
              <a:t>年</a:t>
            </a:r>
            <a:r>
              <a:rPr lang="en-US" altLang="ja-JP" sz="1200" dirty="0">
                <a:latin typeface="游ゴシック" panose="020B0400000000000000" pitchFamily="50" charset="-128"/>
                <a:ea typeface="游ゴシック" panose="020B0400000000000000" pitchFamily="50" charset="-128"/>
              </a:rPr>
              <a:t>10</a:t>
            </a:r>
            <a:r>
              <a:rPr lang="ja-JP" altLang="en-US" sz="1200" dirty="0">
                <a:latin typeface="游ゴシック" panose="020B0400000000000000" pitchFamily="50" charset="-128"/>
                <a:ea typeface="游ゴシック" panose="020B0400000000000000" pitchFamily="50" charset="-128"/>
              </a:rPr>
              <a:t>月に制定した「大阪府健康づくり推進条例」では、第</a:t>
            </a:r>
            <a:r>
              <a:rPr lang="en-US" altLang="ja-JP" sz="1200" dirty="0">
                <a:latin typeface="游ゴシック" panose="020B0400000000000000" pitchFamily="50" charset="-128"/>
                <a:ea typeface="游ゴシック" panose="020B0400000000000000" pitchFamily="50" charset="-128"/>
              </a:rPr>
              <a:t>4</a:t>
            </a:r>
            <a:r>
              <a:rPr lang="ja-JP" altLang="en-US" sz="1200" dirty="0">
                <a:latin typeface="游ゴシック" panose="020B0400000000000000" pitchFamily="50" charset="-128"/>
                <a:ea typeface="游ゴシック" panose="020B0400000000000000" pitchFamily="50" charset="-128"/>
              </a:rPr>
              <a:t>条において大阪府は健康増進法に係る計画、歯科口腔保健の推進に関する法律に係る計画（基本的事項）及び食育基本法に係る計画において、健康づくりの推進に関する目標を設定し、健康づくりに関する施策の策定及び実施に努めることが規定されています。</a:t>
            </a:r>
            <a:endParaRPr lang="en-US" altLang="ja-JP" sz="1200" dirty="0">
              <a:latin typeface="游ゴシック" panose="020B0400000000000000" pitchFamily="50" charset="-128"/>
              <a:ea typeface="游ゴシック" panose="020B0400000000000000" pitchFamily="50" charset="-128"/>
            </a:endParaRPr>
          </a:p>
          <a:p>
            <a:r>
              <a:rPr lang="ja-JP" altLang="en-US" sz="1200" dirty="0">
                <a:latin typeface="游ゴシック" panose="020B0400000000000000" pitchFamily="50" charset="-128"/>
                <a:ea typeface="游ゴシック" panose="020B0400000000000000" pitchFamily="50" charset="-128"/>
              </a:rPr>
              <a:t>　また、条例第</a:t>
            </a:r>
            <a:r>
              <a:rPr lang="en-US" altLang="ja-JP" sz="1200" dirty="0">
                <a:latin typeface="游ゴシック" panose="020B0400000000000000" pitchFamily="50" charset="-128"/>
                <a:ea typeface="游ゴシック" panose="020B0400000000000000" pitchFamily="50" charset="-128"/>
              </a:rPr>
              <a:t>19</a:t>
            </a:r>
            <a:r>
              <a:rPr lang="ja-JP" altLang="en-US" sz="1200" dirty="0">
                <a:latin typeface="游ゴシック" panose="020B0400000000000000" pitchFamily="50" charset="-128"/>
                <a:ea typeface="游ゴシック" panose="020B0400000000000000" pitchFamily="50" charset="-128"/>
              </a:rPr>
              <a:t>条</a:t>
            </a:r>
            <a:r>
              <a:rPr lang="ja-JP" altLang="en-US" sz="1200">
                <a:latin typeface="游ゴシック" panose="020B0400000000000000" pitchFamily="50" charset="-128"/>
                <a:ea typeface="游ゴシック" panose="020B0400000000000000" pitchFamily="50" charset="-128"/>
              </a:rPr>
              <a:t>では、設定</a:t>
            </a:r>
            <a:r>
              <a:rPr lang="ja-JP" altLang="en-US" sz="1200" dirty="0">
                <a:latin typeface="游ゴシック" panose="020B0400000000000000" pitchFamily="50" charset="-128"/>
                <a:ea typeface="游ゴシック" panose="020B0400000000000000" pitchFamily="50" charset="-128"/>
              </a:rPr>
              <a:t>した目標の達成状況及び策定した施策の実施状況について、大阪府地域職域連携推進協議会等の意見を聴いたうえで毎年、報告書を作成し公表するものとしています。</a:t>
            </a:r>
            <a:endParaRPr lang="en-US" altLang="ja-JP" sz="1200" dirty="0">
              <a:latin typeface="游ゴシック" panose="020B0400000000000000" pitchFamily="50" charset="-128"/>
              <a:ea typeface="游ゴシック" panose="020B0400000000000000" pitchFamily="50" charset="-128"/>
            </a:endParaRPr>
          </a:p>
          <a:p>
            <a:r>
              <a:rPr lang="ja-JP" altLang="en-US" sz="1200" dirty="0">
                <a:latin typeface="游ゴシック" panose="020B0400000000000000" pitchFamily="50" charset="-128"/>
                <a:ea typeface="游ゴシック" panose="020B0400000000000000" pitchFamily="50" charset="-128"/>
              </a:rPr>
              <a:t>　本報告書は、上記の規定に基づき、当該年度における大阪府の健康づくりの取組みについてとりまとめたものです。</a:t>
            </a:r>
          </a:p>
        </p:txBody>
      </p:sp>
      <p:sp>
        <p:nvSpPr>
          <p:cNvPr id="13" name="テキスト ボックス 12"/>
          <p:cNvSpPr txBox="1"/>
          <p:nvPr/>
        </p:nvSpPr>
        <p:spPr>
          <a:xfrm>
            <a:off x="593968" y="4475417"/>
            <a:ext cx="2808000" cy="972000"/>
          </a:xfrm>
          <a:prstGeom prst="roundRect">
            <a:avLst>
              <a:gd name="adj" fmla="val 8526"/>
            </a:avLst>
          </a:prstGeom>
          <a:gradFill flip="none" rotWithShape="1">
            <a:gsLst>
              <a:gs pos="0">
                <a:srgbClr val="DDFFEC"/>
              </a:gs>
              <a:gs pos="50000">
                <a:srgbClr val="89FFBE"/>
              </a:gs>
              <a:gs pos="100000">
                <a:srgbClr val="DDFFEC"/>
              </a:gs>
            </a:gsLst>
            <a:lin ang="13500000" scaled="1"/>
            <a:tileRect/>
          </a:gradFill>
          <a:ln w="6350">
            <a:noFill/>
          </a:ln>
        </p:spPr>
        <p:txBody>
          <a:bodyPr wrap="none" lIns="36000" tIns="18000" rIns="18000" bIns="0" rtlCol="0" anchor="t">
            <a:noAutofit/>
          </a:bodyPr>
          <a:lstStyle/>
          <a:p>
            <a:pPr algn="ctr"/>
            <a:r>
              <a:rPr lang="en-US" altLang="ja-JP" sz="1100" b="1" dirty="0">
                <a:latin typeface="游ゴシック" panose="020B0400000000000000" pitchFamily="50" charset="-128"/>
                <a:ea typeface="游ゴシック" panose="020B0400000000000000" pitchFamily="50" charset="-128"/>
              </a:rPr>
              <a:t>- </a:t>
            </a:r>
            <a:r>
              <a:rPr lang="ja-JP" altLang="en-US" sz="1100" b="1" dirty="0">
                <a:latin typeface="游ゴシック" panose="020B0400000000000000" pitchFamily="50" charset="-128"/>
                <a:ea typeface="游ゴシック" panose="020B0400000000000000" pitchFamily="50" charset="-128"/>
              </a:rPr>
              <a:t>第３次大阪府健康増進計画 </a:t>
            </a:r>
            <a:r>
              <a:rPr lang="en-US" altLang="ja-JP" sz="1100" b="1" dirty="0">
                <a:latin typeface="游ゴシック" panose="020B0400000000000000" pitchFamily="50" charset="-128"/>
                <a:ea typeface="游ゴシック" panose="020B0400000000000000" pitchFamily="50" charset="-128"/>
              </a:rPr>
              <a:t>-</a:t>
            </a:r>
          </a:p>
          <a:p>
            <a:endParaRPr lang="en-US" altLang="ja-JP" sz="3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計画期間：平成</a:t>
            </a:r>
            <a:r>
              <a:rPr lang="en-US" altLang="ja-JP" sz="1000" dirty="0">
                <a:latin typeface="游ゴシック" panose="020B0400000000000000" pitchFamily="50" charset="-128"/>
                <a:ea typeface="游ゴシック" panose="020B0400000000000000" pitchFamily="50" charset="-128"/>
              </a:rPr>
              <a:t>30</a:t>
            </a:r>
            <a:r>
              <a:rPr lang="ja-JP" altLang="en-US" sz="1000" dirty="0">
                <a:latin typeface="游ゴシック" panose="020B0400000000000000" pitchFamily="50" charset="-128"/>
                <a:ea typeface="游ゴシック" panose="020B0400000000000000" pitchFamily="50" charset="-128"/>
              </a:rPr>
              <a:t>年度～令和</a:t>
            </a:r>
            <a:r>
              <a:rPr lang="en-US" altLang="ja-JP" sz="1000" dirty="0">
                <a:latin typeface="游ゴシック" panose="020B0400000000000000" pitchFamily="50" charset="-128"/>
                <a:ea typeface="游ゴシック" panose="020B0400000000000000" pitchFamily="50" charset="-128"/>
              </a:rPr>
              <a:t>5</a:t>
            </a:r>
            <a:r>
              <a:rPr lang="ja-JP" altLang="en-US" sz="1000" dirty="0">
                <a:latin typeface="游ゴシック" panose="020B0400000000000000" pitchFamily="50" charset="-128"/>
                <a:ea typeface="游ゴシック" panose="020B0400000000000000" pitchFamily="50" charset="-128"/>
              </a:rPr>
              <a:t>年度（</a:t>
            </a:r>
            <a:r>
              <a:rPr lang="en-US" altLang="ja-JP" sz="1000" dirty="0">
                <a:latin typeface="游ゴシック" panose="020B0400000000000000" pitchFamily="50" charset="-128"/>
                <a:ea typeface="游ゴシック" panose="020B0400000000000000" pitchFamily="50" charset="-128"/>
              </a:rPr>
              <a:t>6</a:t>
            </a:r>
            <a:r>
              <a:rPr lang="ja-JP" altLang="en-US" sz="1000" dirty="0">
                <a:latin typeface="游ゴシック" panose="020B0400000000000000" pitchFamily="50" charset="-128"/>
                <a:ea typeface="游ゴシック" panose="020B0400000000000000" pitchFamily="50" charset="-128"/>
              </a:rPr>
              <a:t>年間）</a:t>
            </a:r>
          </a:p>
          <a:p>
            <a:r>
              <a:rPr lang="ja-JP" altLang="en-US" sz="1000" dirty="0">
                <a:latin typeface="游ゴシック" panose="020B0400000000000000" pitchFamily="50" charset="-128"/>
                <a:ea typeface="游ゴシック" panose="020B0400000000000000" pitchFamily="50" charset="-128"/>
              </a:rPr>
              <a:t>位置づけ：健康増進法第</a:t>
            </a:r>
            <a:r>
              <a:rPr lang="en-US" altLang="ja-JP" sz="1000" dirty="0">
                <a:latin typeface="游ゴシック" panose="020B0400000000000000" pitchFamily="50" charset="-128"/>
                <a:ea typeface="游ゴシック" panose="020B0400000000000000" pitchFamily="50" charset="-128"/>
              </a:rPr>
              <a:t>8</a:t>
            </a:r>
            <a:r>
              <a:rPr lang="ja-JP" altLang="en-US" sz="1000" dirty="0">
                <a:latin typeface="游ゴシック" panose="020B0400000000000000" pitchFamily="50" charset="-128"/>
                <a:ea typeface="游ゴシック" panose="020B0400000000000000" pitchFamily="50" charset="-128"/>
              </a:rPr>
              <a:t>条第</a:t>
            </a:r>
            <a:r>
              <a:rPr lang="en-US" altLang="ja-JP" sz="1000" dirty="0">
                <a:latin typeface="游ゴシック" panose="020B0400000000000000" pitchFamily="50" charset="-128"/>
                <a:ea typeface="游ゴシック" panose="020B0400000000000000" pitchFamily="50" charset="-128"/>
              </a:rPr>
              <a:t>1</a:t>
            </a:r>
            <a:r>
              <a:rPr lang="ja-JP" altLang="en-US" sz="1000" dirty="0">
                <a:latin typeface="游ゴシック" panose="020B0400000000000000" pitchFamily="50" charset="-128"/>
                <a:ea typeface="游ゴシック" panose="020B0400000000000000" pitchFamily="50" charset="-128"/>
              </a:rPr>
              <a:t>項に基づく</a:t>
            </a:r>
            <a:endParaRPr lang="en-US" altLang="ja-JP" sz="10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　　　　　都道府県計画</a:t>
            </a:r>
            <a:endParaRPr lang="en-US" altLang="ja-JP" sz="10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審 議 会 ：大阪府地域職域連携推進協議会</a:t>
            </a:r>
          </a:p>
        </p:txBody>
      </p:sp>
      <p:sp>
        <p:nvSpPr>
          <p:cNvPr id="14" name="テキスト ボックス 13"/>
          <p:cNvSpPr txBox="1"/>
          <p:nvPr/>
        </p:nvSpPr>
        <p:spPr>
          <a:xfrm>
            <a:off x="3508556" y="4475417"/>
            <a:ext cx="2808000" cy="972000"/>
          </a:xfrm>
          <a:prstGeom prst="roundRect">
            <a:avLst>
              <a:gd name="adj" fmla="val 8526"/>
            </a:avLst>
          </a:prstGeom>
          <a:gradFill flip="none" rotWithShape="1">
            <a:gsLst>
              <a:gs pos="0">
                <a:srgbClr val="E1F2FF"/>
              </a:gs>
              <a:gs pos="50000">
                <a:srgbClr val="89CCFF"/>
              </a:gs>
              <a:gs pos="100000">
                <a:srgbClr val="E1F2FF"/>
              </a:gs>
            </a:gsLst>
            <a:lin ang="13500000" scaled="1"/>
            <a:tileRect/>
          </a:gradFill>
          <a:ln w="6350">
            <a:noFill/>
          </a:ln>
        </p:spPr>
        <p:txBody>
          <a:bodyPr wrap="none" lIns="36000" tIns="18000" rIns="18000" bIns="0" rtlCol="0" anchor="t">
            <a:noAutofit/>
          </a:bodyPr>
          <a:lstStyle/>
          <a:p>
            <a:pPr algn="ctr"/>
            <a:r>
              <a:rPr lang="en-US" altLang="ja-JP" sz="1100" b="1" dirty="0">
                <a:latin typeface="游ゴシック" panose="020B0400000000000000" pitchFamily="50" charset="-128"/>
                <a:ea typeface="游ゴシック" panose="020B0400000000000000" pitchFamily="50" charset="-128"/>
              </a:rPr>
              <a:t>- </a:t>
            </a:r>
            <a:r>
              <a:rPr lang="ja-JP" altLang="en-US" sz="1100" b="1" dirty="0">
                <a:latin typeface="游ゴシック" panose="020B0400000000000000" pitchFamily="50" charset="-128"/>
                <a:ea typeface="游ゴシック" panose="020B0400000000000000" pitchFamily="50" charset="-128"/>
              </a:rPr>
              <a:t>第２次大阪府歯科口腔保健計画 </a:t>
            </a:r>
            <a:r>
              <a:rPr lang="en-US" altLang="ja-JP" sz="1100" b="1" dirty="0">
                <a:latin typeface="游ゴシック" panose="020B0400000000000000" pitchFamily="50" charset="-128"/>
                <a:ea typeface="游ゴシック" panose="020B0400000000000000" pitchFamily="50" charset="-128"/>
              </a:rPr>
              <a:t>-</a:t>
            </a:r>
            <a:endParaRPr lang="en-US" altLang="ja-JP" sz="1050" dirty="0">
              <a:latin typeface="游ゴシック" panose="020B0400000000000000" pitchFamily="50" charset="-128"/>
              <a:ea typeface="游ゴシック" panose="020B0400000000000000" pitchFamily="50" charset="-128"/>
            </a:endParaRPr>
          </a:p>
          <a:p>
            <a:endParaRPr lang="en-US" altLang="ja-JP" sz="3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計画期間：平成</a:t>
            </a:r>
            <a:r>
              <a:rPr lang="en-US" altLang="ja-JP" sz="1000" dirty="0">
                <a:latin typeface="游ゴシック" panose="020B0400000000000000" pitchFamily="50" charset="-128"/>
                <a:ea typeface="游ゴシック" panose="020B0400000000000000" pitchFamily="50" charset="-128"/>
              </a:rPr>
              <a:t>30</a:t>
            </a:r>
            <a:r>
              <a:rPr lang="ja-JP" altLang="en-US" sz="1000" dirty="0">
                <a:latin typeface="游ゴシック" panose="020B0400000000000000" pitchFamily="50" charset="-128"/>
                <a:ea typeface="游ゴシック" panose="020B0400000000000000" pitchFamily="50" charset="-128"/>
              </a:rPr>
              <a:t>年度～令和</a:t>
            </a:r>
            <a:r>
              <a:rPr lang="en-US" altLang="ja-JP" sz="1000" dirty="0">
                <a:latin typeface="游ゴシック" panose="020B0400000000000000" pitchFamily="50" charset="-128"/>
                <a:ea typeface="游ゴシック" panose="020B0400000000000000" pitchFamily="50" charset="-128"/>
              </a:rPr>
              <a:t>5</a:t>
            </a:r>
            <a:r>
              <a:rPr lang="ja-JP" altLang="en-US" sz="1000" dirty="0">
                <a:latin typeface="游ゴシック" panose="020B0400000000000000" pitchFamily="50" charset="-128"/>
                <a:ea typeface="游ゴシック" panose="020B0400000000000000" pitchFamily="50" charset="-128"/>
              </a:rPr>
              <a:t>年度（</a:t>
            </a:r>
            <a:r>
              <a:rPr lang="en-US" altLang="ja-JP" sz="1000" dirty="0">
                <a:latin typeface="游ゴシック" panose="020B0400000000000000" pitchFamily="50" charset="-128"/>
                <a:ea typeface="游ゴシック" panose="020B0400000000000000" pitchFamily="50" charset="-128"/>
              </a:rPr>
              <a:t>6</a:t>
            </a:r>
            <a:r>
              <a:rPr lang="ja-JP" altLang="en-US" sz="1000" dirty="0">
                <a:latin typeface="游ゴシック" panose="020B0400000000000000" pitchFamily="50" charset="-128"/>
                <a:ea typeface="游ゴシック" panose="020B0400000000000000" pitchFamily="50" charset="-128"/>
              </a:rPr>
              <a:t>年間）</a:t>
            </a:r>
          </a:p>
          <a:p>
            <a:r>
              <a:rPr lang="ja-JP" altLang="en-US" sz="1000" dirty="0">
                <a:latin typeface="游ゴシック" panose="020B0400000000000000" pitchFamily="50" charset="-128"/>
                <a:ea typeface="游ゴシック" panose="020B0400000000000000" pitchFamily="50" charset="-128"/>
              </a:rPr>
              <a:t>位置づけ：歯科口腔保健の推進に関する法律</a:t>
            </a:r>
          </a:p>
          <a:p>
            <a:r>
              <a:rPr lang="ja-JP" altLang="en-US" sz="1000" dirty="0">
                <a:latin typeface="游ゴシック" panose="020B0400000000000000" pitchFamily="50" charset="-128"/>
                <a:ea typeface="游ゴシック" panose="020B0400000000000000" pitchFamily="50" charset="-128"/>
              </a:rPr>
              <a:t>　　　　　第</a:t>
            </a:r>
            <a:r>
              <a:rPr lang="en-US" altLang="ja-JP" sz="1000" dirty="0">
                <a:latin typeface="游ゴシック" panose="020B0400000000000000" pitchFamily="50" charset="-128"/>
                <a:ea typeface="游ゴシック" panose="020B0400000000000000" pitchFamily="50" charset="-128"/>
              </a:rPr>
              <a:t>13</a:t>
            </a:r>
            <a:r>
              <a:rPr lang="ja-JP" altLang="en-US" sz="1000" dirty="0">
                <a:latin typeface="游ゴシック" panose="020B0400000000000000" pitchFamily="50" charset="-128"/>
                <a:ea typeface="游ゴシック" panose="020B0400000000000000" pitchFamily="50" charset="-128"/>
              </a:rPr>
              <a:t>条第</a:t>
            </a:r>
            <a:r>
              <a:rPr lang="en-US" altLang="ja-JP" sz="1000" dirty="0">
                <a:latin typeface="游ゴシック" panose="020B0400000000000000" pitchFamily="50" charset="-128"/>
                <a:ea typeface="游ゴシック" panose="020B0400000000000000" pitchFamily="50" charset="-128"/>
              </a:rPr>
              <a:t>1</a:t>
            </a:r>
            <a:r>
              <a:rPr lang="ja-JP" altLang="en-US" sz="1000" dirty="0">
                <a:latin typeface="游ゴシック" panose="020B0400000000000000" pitchFamily="50" charset="-128"/>
                <a:ea typeface="游ゴシック" panose="020B0400000000000000" pitchFamily="50" charset="-128"/>
              </a:rPr>
              <a:t>項に基づく都道府県計画</a:t>
            </a:r>
          </a:p>
          <a:p>
            <a:r>
              <a:rPr lang="ja-JP" altLang="en-US" sz="1000" dirty="0">
                <a:latin typeface="游ゴシック" panose="020B0400000000000000" pitchFamily="50" charset="-128"/>
                <a:ea typeface="游ゴシック" panose="020B0400000000000000" pitchFamily="50" charset="-128"/>
              </a:rPr>
              <a:t>審 議 会 ：大阪府生涯歯科保健推進審議会</a:t>
            </a:r>
          </a:p>
        </p:txBody>
      </p:sp>
      <p:sp>
        <p:nvSpPr>
          <p:cNvPr id="15" name="テキスト ボックス 14"/>
          <p:cNvSpPr txBox="1"/>
          <p:nvPr/>
        </p:nvSpPr>
        <p:spPr>
          <a:xfrm>
            <a:off x="6423144" y="4475417"/>
            <a:ext cx="2808000" cy="972000"/>
          </a:xfrm>
          <a:prstGeom prst="roundRect">
            <a:avLst>
              <a:gd name="adj" fmla="val 7508"/>
            </a:avLst>
          </a:prstGeom>
          <a:gradFill flip="none" rotWithShape="1">
            <a:gsLst>
              <a:gs pos="0">
                <a:srgbClr val="FFE7E7"/>
              </a:gs>
              <a:gs pos="50000">
                <a:srgbClr val="FFC5C5"/>
              </a:gs>
              <a:gs pos="100000">
                <a:srgbClr val="FFE7E7"/>
              </a:gs>
            </a:gsLst>
            <a:lin ang="13500000" scaled="1"/>
            <a:tileRect/>
          </a:gradFill>
          <a:ln w="6350">
            <a:noFill/>
          </a:ln>
        </p:spPr>
        <p:txBody>
          <a:bodyPr wrap="none" lIns="36000" tIns="18000" rIns="18000" bIns="0" rtlCol="0" anchor="t">
            <a:noAutofit/>
          </a:bodyPr>
          <a:lstStyle/>
          <a:p>
            <a:pPr algn="ctr"/>
            <a:r>
              <a:rPr lang="en-US" altLang="ja-JP" sz="1100" b="1" dirty="0">
                <a:latin typeface="游ゴシック" panose="020B0400000000000000" pitchFamily="50" charset="-128"/>
                <a:ea typeface="游ゴシック" panose="020B0400000000000000" pitchFamily="50" charset="-128"/>
              </a:rPr>
              <a:t>- </a:t>
            </a:r>
            <a:r>
              <a:rPr lang="ja-JP" altLang="en-US" sz="1100" b="1" dirty="0">
                <a:latin typeface="游ゴシック" panose="020B0400000000000000" pitchFamily="50" charset="-128"/>
                <a:ea typeface="游ゴシック" panose="020B0400000000000000" pitchFamily="50" charset="-128"/>
              </a:rPr>
              <a:t>第３次大阪府食育推進計画 </a:t>
            </a:r>
            <a:r>
              <a:rPr lang="en-US" altLang="ja-JP" sz="1100" b="1" dirty="0">
                <a:latin typeface="游ゴシック" panose="020B0400000000000000" pitchFamily="50" charset="-128"/>
                <a:ea typeface="游ゴシック" panose="020B0400000000000000" pitchFamily="50" charset="-128"/>
              </a:rPr>
              <a:t>-</a:t>
            </a:r>
          </a:p>
          <a:p>
            <a:endParaRPr lang="en-US" altLang="ja-JP" sz="3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計画期間：平成</a:t>
            </a:r>
            <a:r>
              <a:rPr lang="en-US" altLang="ja-JP" sz="1000" dirty="0">
                <a:latin typeface="游ゴシック" panose="020B0400000000000000" pitchFamily="50" charset="-128"/>
                <a:ea typeface="游ゴシック" panose="020B0400000000000000" pitchFamily="50" charset="-128"/>
              </a:rPr>
              <a:t>30</a:t>
            </a:r>
            <a:r>
              <a:rPr lang="ja-JP" altLang="en-US" sz="1000" dirty="0">
                <a:latin typeface="游ゴシック" panose="020B0400000000000000" pitchFamily="50" charset="-128"/>
                <a:ea typeface="游ゴシック" panose="020B0400000000000000" pitchFamily="50" charset="-128"/>
              </a:rPr>
              <a:t>年度～令和</a:t>
            </a:r>
            <a:r>
              <a:rPr lang="en-US" altLang="ja-JP" sz="1000" dirty="0">
                <a:latin typeface="游ゴシック" panose="020B0400000000000000" pitchFamily="50" charset="-128"/>
                <a:ea typeface="游ゴシック" panose="020B0400000000000000" pitchFamily="50" charset="-128"/>
              </a:rPr>
              <a:t>5</a:t>
            </a:r>
            <a:r>
              <a:rPr lang="ja-JP" altLang="en-US" sz="1000" dirty="0">
                <a:latin typeface="游ゴシック" panose="020B0400000000000000" pitchFamily="50" charset="-128"/>
                <a:ea typeface="游ゴシック" panose="020B0400000000000000" pitchFamily="50" charset="-128"/>
              </a:rPr>
              <a:t>年度（</a:t>
            </a:r>
            <a:r>
              <a:rPr lang="en-US" altLang="ja-JP" sz="1000" dirty="0">
                <a:latin typeface="游ゴシック" panose="020B0400000000000000" pitchFamily="50" charset="-128"/>
                <a:ea typeface="游ゴシック" panose="020B0400000000000000" pitchFamily="50" charset="-128"/>
              </a:rPr>
              <a:t>6</a:t>
            </a:r>
            <a:r>
              <a:rPr lang="ja-JP" altLang="en-US" sz="1000" dirty="0">
                <a:latin typeface="游ゴシック" panose="020B0400000000000000" pitchFamily="50" charset="-128"/>
                <a:ea typeface="游ゴシック" panose="020B0400000000000000" pitchFamily="50" charset="-128"/>
              </a:rPr>
              <a:t>年間）</a:t>
            </a:r>
          </a:p>
          <a:p>
            <a:r>
              <a:rPr lang="ja-JP" altLang="en-US" sz="1000" dirty="0">
                <a:latin typeface="游ゴシック" panose="020B0400000000000000" pitchFamily="50" charset="-128"/>
                <a:ea typeface="游ゴシック" panose="020B0400000000000000" pitchFamily="50" charset="-128"/>
              </a:rPr>
              <a:t>位置づけ：食育基本法第</a:t>
            </a:r>
            <a:r>
              <a:rPr lang="en-US" altLang="ja-JP" sz="1000" dirty="0">
                <a:latin typeface="游ゴシック" panose="020B0400000000000000" pitchFamily="50" charset="-128"/>
                <a:ea typeface="游ゴシック" panose="020B0400000000000000" pitchFamily="50" charset="-128"/>
              </a:rPr>
              <a:t>17</a:t>
            </a:r>
            <a:r>
              <a:rPr lang="ja-JP" altLang="en-US" sz="1000" dirty="0">
                <a:latin typeface="游ゴシック" panose="020B0400000000000000" pitchFamily="50" charset="-128"/>
                <a:ea typeface="游ゴシック" panose="020B0400000000000000" pitchFamily="50" charset="-128"/>
              </a:rPr>
              <a:t>条第</a:t>
            </a:r>
            <a:r>
              <a:rPr lang="en-US" altLang="ja-JP" sz="1000" dirty="0">
                <a:latin typeface="游ゴシック" panose="020B0400000000000000" pitchFamily="50" charset="-128"/>
                <a:ea typeface="游ゴシック" panose="020B0400000000000000" pitchFamily="50" charset="-128"/>
              </a:rPr>
              <a:t>1</a:t>
            </a:r>
            <a:r>
              <a:rPr lang="ja-JP" altLang="en-US" sz="1000" dirty="0">
                <a:latin typeface="游ゴシック" panose="020B0400000000000000" pitchFamily="50" charset="-128"/>
                <a:ea typeface="游ゴシック" panose="020B0400000000000000" pitchFamily="50" charset="-128"/>
              </a:rPr>
              <a:t>項に基づく</a:t>
            </a:r>
          </a:p>
          <a:p>
            <a:r>
              <a:rPr lang="ja-JP" altLang="en-US" sz="1000" dirty="0">
                <a:latin typeface="游ゴシック" panose="020B0400000000000000" pitchFamily="50" charset="-128"/>
                <a:ea typeface="游ゴシック" panose="020B0400000000000000" pitchFamily="50" charset="-128"/>
              </a:rPr>
              <a:t>　　　　　都道府県計画</a:t>
            </a:r>
          </a:p>
          <a:p>
            <a:r>
              <a:rPr lang="ja-JP" altLang="en-US" sz="1000" dirty="0">
                <a:latin typeface="游ゴシック" panose="020B0400000000000000" pitchFamily="50" charset="-128"/>
                <a:ea typeface="游ゴシック" panose="020B0400000000000000" pitchFamily="50" charset="-128"/>
              </a:rPr>
              <a:t>審 議 会 ：大阪府食育推進計画評価審議会</a:t>
            </a:r>
          </a:p>
        </p:txBody>
      </p:sp>
      <p:sp>
        <p:nvSpPr>
          <p:cNvPr id="17" name="テキスト ボックス 16"/>
          <p:cNvSpPr txBox="1"/>
          <p:nvPr/>
        </p:nvSpPr>
        <p:spPr>
          <a:xfrm>
            <a:off x="2750067" y="6273508"/>
            <a:ext cx="4320000" cy="288000"/>
          </a:xfrm>
          <a:prstGeom prst="roundRect">
            <a:avLst>
              <a:gd name="adj" fmla="val 50000"/>
            </a:avLst>
          </a:prstGeom>
          <a:noFill/>
          <a:ln w="25400" cmpd="dbl">
            <a:solidFill>
              <a:srgbClr val="00CC99"/>
            </a:solidFill>
          </a:ln>
        </p:spPr>
        <p:txBody>
          <a:bodyPr wrap="square" lIns="36000" tIns="36000" rIns="36000" bIns="36000" rtlCol="0" anchor="ctr">
            <a:noAutofit/>
          </a:bodyPr>
          <a:lstStyle/>
          <a:p>
            <a:pPr algn="ctr"/>
            <a:r>
              <a:rPr lang="ja-JP" altLang="en-US" sz="1100" b="1" dirty="0">
                <a:latin typeface="游ゴシック" panose="020B0400000000000000" pitchFamily="50" charset="-128"/>
                <a:ea typeface="游ゴシック" panose="020B0400000000000000" pitchFamily="50" charset="-128"/>
              </a:rPr>
              <a:t>大阪府健康づくり推進条例第</a:t>
            </a:r>
            <a:r>
              <a:rPr lang="en-US" altLang="ja-JP" sz="1100" b="1" dirty="0">
                <a:latin typeface="游ゴシック" panose="020B0400000000000000" pitchFamily="50" charset="-128"/>
                <a:ea typeface="游ゴシック" panose="020B0400000000000000" pitchFamily="50" charset="-128"/>
              </a:rPr>
              <a:t>19</a:t>
            </a:r>
            <a:r>
              <a:rPr lang="ja-JP" altLang="en-US" sz="1100" b="1" dirty="0">
                <a:latin typeface="游ゴシック" panose="020B0400000000000000" pitchFamily="50" charset="-128"/>
                <a:ea typeface="游ゴシック" panose="020B0400000000000000" pitchFamily="50" charset="-128"/>
              </a:rPr>
              <a:t>条に基づく年次報告（本報告書）</a:t>
            </a:r>
            <a:endParaRPr lang="ja-JP" altLang="en-US" sz="1100" dirty="0">
              <a:latin typeface="游ゴシック" panose="020B0400000000000000" pitchFamily="50" charset="-128"/>
              <a:ea typeface="游ゴシック" panose="020B0400000000000000" pitchFamily="50" charset="-128"/>
            </a:endParaRPr>
          </a:p>
        </p:txBody>
      </p:sp>
      <p:sp>
        <p:nvSpPr>
          <p:cNvPr id="21" name="テキスト ボックス 20"/>
          <p:cNvSpPr txBox="1"/>
          <p:nvPr/>
        </p:nvSpPr>
        <p:spPr>
          <a:xfrm>
            <a:off x="874850" y="5541490"/>
            <a:ext cx="2232000" cy="432000"/>
          </a:xfrm>
          <a:prstGeom prst="roundRect">
            <a:avLst>
              <a:gd name="adj" fmla="val 0"/>
            </a:avLst>
          </a:prstGeom>
          <a:noFill/>
          <a:ln w="6350">
            <a:noFill/>
          </a:ln>
        </p:spPr>
        <p:txBody>
          <a:bodyPr wrap="none" lIns="18000" tIns="0" rIns="18000" bIns="18000" rtlCol="0" anchor="t">
            <a:noAutofit/>
          </a:bodyPr>
          <a:lstStyle/>
          <a:p>
            <a:r>
              <a:rPr lang="ja-JP" altLang="en-US" sz="1000" dirty="0">
                <a:latin typeface="游ゴシック" panose="020B0400000000000000" pitchFamily="50" charset="-128"/>
                <a:ea typeface="游ゴシック" panose="020B0400000000000000" pitchFamily="50" charset="-128"/>
              </a:rPr>
              <a:t>健康づくりに関する</a:t>
            </a:r>
            <a:endParaRPr lang="en-US" altLang="ja-JP" sz="10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目標の達成状況及び施策の実施状況</a:t>
            </a:r>
            <a:endParaRPr lang="en-US" altLang="ja-JP" sz="10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a:t>
            </a:r>
            <a:r>
              <a:rPr lang="en-US" altLang="ja-JP" sz="1000" dirty="0">
                <a:latin typeface="游ゴシック" panose="020B0400000000000000" pitchFamily="50" charset="-128"/>
                <a:ea typeface="游ゴシック" panose="020B0400000000000000" pitchFamily="50" charset="-128"/>
              </a:rPr>
              <a:t>PDCA</a:t>
            </a:r>
            <a:r>
              <a:rPr lang="ja-JP" altLang="en-US" sz="1000" dirty="0">
                <a:latin typeface="游ゴシック" panose="020B0400000000000000" pitchFamily="50" charset="-128"/>
                <a:ea typeface="游ゴシック" panose="020B0400000000000000" pitchFamily="50" charset="-128"/>
              </a:rPr>
              <a:t>進捗管理票）</a:t>
            </a:r>
          </a:p>
        </p:txBody>
      </p:sp>
      <p:sp>
        <p:nvSpPr>
          <p:cNvPr id="22" name="テキスト ボックス 21"/>
          <p:cNvSpPr txBox="1"/>
          <p:nvPr/>
        </p:nvSpPr>
        <p:spPr>
          <a:xfrm>
            <a:off x="3790546" y="5541490"/>
            <a:ext cx="2232000" cy="432000"/>
          </a:xfrm>
          <a:prstGeom prst="roundRect">
            <a:avLst>
              <a:gd name="adj" fmla="val 0"/>
            </a:avLst>
          </a:prstGeom>
          <a:noFill/>
          <a:ln w="6350">
            <a:noFill/>
          </a:ln>
        </p:spPr>
        <p:txBody>
          <a:bodyPr wrap="none" lIns="18000" tIns="0" rIns="18000" bIns="18000" rtlCol="0" anchor="t">
            <a:noAutofit/>
          </a:bodyPr>
          <a:lstStyle/>
          <a:p>
            <a:r>
              <a:rPr lang="ja-JP" altLang="en-US" sz="1000" dirty="0">
                <a:latin typeface="游ゴシック" panose="020B0400000000000000" pitchFamily="50" charset="-128"/>
                <a:ea typeface="游ゴシック" panose="020B0400000000000000" pitchFamily="50" charset="-128"/>
              </a:rPr>
              <a:t>歯科口腔保健に関する</a:t>
            </a:r>
            <a:endParaRPr lang="en-US" altLang="ja-JP" sz="10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目標の達成状況及び施策の実施状況</a:t>
            </a:r>
            <a:endParaRPr lang="en-US" altLang="ja-JP" sz="10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a:t>
            </a:r>
            <a:r>
              <a:rPr lang="en-US" altLang="ja-JP" sz="1000" dirty="0">
                <a:latin typeface="游ゴシック" panose="020B0400000000000000" pitchFamily="50" charset="-128"/>
                <a:ea typeface="游ゴシック" panose="020B0400000000000000" pitchFamily="50" charset="-128"/>
              </a:rPr>
              <a:t>PDCA</a:t>
            </a:r>
            <a:r>
              <a:rPr lang="ja-JP" altLang="en-US" sz="1000" dirty="0">
                <a:latin typeface="游ゴシック" panose="020B0400000000000000" pitchFamily="50" charset="-128"/>
                <a:ea typeface="游ゴシック" panose="020B0400000000000000" pitchFamily="50" charset="-128"/>
              </a:rPr>
              <a:t>進捗管理票）</a:t>
            </a:r>
          </a:p>
        </p:txBody>
      </p:sp>
      <p:sp>
        <p:nvSpPr>
          <p:cNvPr id="23" name="テキスト ボックス 22"/>
          <p:cNvSpPr txBox="1"/>
          <p:nvPr/>
        </p:nvSpPr>
        <p:spPr>
          <a:xfrm>
            <a:off x="6705134" y="5541490"/>
            <a:ext cx="2232000" cy="432000"/>
          </a:xfrm>
          <a:prstGeom prst="roundRect">
            <a:avLst>
              <a:gd name="adj" fmla="val 0"/>
            </a:avLst>
          </a:prstGeom>
          <a:noFill/>
          <a:ln w="6350">
            <a:noFill/>
          </a:ln>
        </p:spPr>
        <p:txBody>
          <a:bodyPr wrap="none" lIns="18000" tIns="0" rIns="18000" bIns="18000" rtlCol="0" anchor="t">
            <a:noAutofit/>
          </a:bodyPr>
          <a:lstStyle/>
          <a:p>
            <a:r>
              <a:rPr lang="ja-JP" altLang="en-US" sz="1000" dirty="0">
                <a:latin typeface="游ゴシック" panose="020B0400000000000000" pitchFamily="50" charset="-128"/>
                <a:ea typeface="游ゴシック" panose="020B0400000000000000" pitchFamily="50" charset="-128"/>
              </a:rPr>
              <a:t>食育に関する</a:t>
            </a:r>
            <a:endParaRPr lang="en-US" altLang="ja-JP" sz="10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目標の達成状況及び施策の実施状況</a:t>
            </a:r>
            <a:endParaRPr lang="en-US" altLang="ja-JP" sz="10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a:t>
            </a:r>
            <a:r>
              <a:rPr lang="en-US" altLang="ja-JP" sz="1000" dirty="0">
                <a:latin typeface="游ゴシック" panose="020B0400000000000000" pitchFamily="50" charset="-128"/>
                <a:ea typeface="游ゴシック" panose="020B0400000000000000" pitchFamily="50" charset="-128"/>
              </a:rPr>
              <a:t>PDCA</a:t>
            </a:r>
            <a:r>
              <a:rPr lang="ja-JP" altLang="en-US" sz="1000" dirty="0">
                <a:latin typeface="游ゴシック" panose="020B0400000000000000" pitchFamily="50" charset="-128"/>
                <a:ea typeface="游ゴシック" panose="020B0400000000000000" pitchFamily="50" charset="-128"/>
              </a:rPr>
              <a:t>進捗管理票）</a:t>
            </a:r>
            <a:endParaRPr lang="en-US" altLang="ja-JP" sz="1000" dirty="0">
              <a:latin typeface="游ゴシック" panose="020B0400000000000000" pitchFamily="50" charset="-128"/>
              <a:ea typeface="游ゴシック" panose="020B0400000000000000" pitchFamily="50" charset="-128"/>
            </a:endParaRPr>
          </a:p>
        </p:txBody>
      </p:sp>
      <p:sp>
        <p:nvSpPr>
          <p:cNvPr id="24" name="下矢印 23"/>
          <p:cNvSpPr/>
          <p:nvPr/>
        </p:nvSpPr>
        <p:spPr>
          <a:xfrm>
            <a:off x="1560979" y="5393493"/>
            <a:ext cx="864000" cy="108000"/>
          </a:xfrm>
          <a:prstGeom prst="downArrow">
            <a:avLst>
              <a:gd name="adj1" fmla="val 100000"/>
              <a:gd name="adj2" fmla="val 10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25" name="下矢印 24"/>
          <p:cNvSpPr/>
          <p:nvPr/>
        </p:nvSpPr>
        <p:spPr>
          <a:xfrm>
            <a:off x="4482723" y="5393493"/>
            <a:ext cx="864000" cy="108000"/>
          </a:xfrm>
          <a:prstGeom prst="downArrow">
            <a:avLst>
              <a:gd name="adj1" fmla="val 100000"/>
              <a:gd name="adj2" fmla="val 10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26" name="下矢印 25"/>
          <p:cNvSpPr/>
          <p:nvPr/>
        </p:nvSpPr>
        <p:spPr>
          <a:xfrm>
            <a:off x="7395332" y="5393493"/>
            <a:ext cx="864000" cy="108000"/>
          </a:xfrm>
          <a:prstGeom prst="downArrow">
            <a:avLst>
              <a:gd name="adj1" fmla="val 100000"/>
              <a:gd name="adj2" fmla="val 10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3" name="曲折矢印 2"/>
          <p:cNvSpPr/>
          <p:nvPr/>
        </p:nvSpPr>
        <p:spPr>
          <a:xfrm rot="10800000">
            <a:off x="7096849" y="6079234"/>
            <a:ext cx="720000" cy="432000"/>
          </a:xfrm>
          <a:prstGeom prst="bentArrow">
            <a:avLst>
              <a:gd name="adj1" fmla="val 19120"/>
              <a:gd name="adj2" fmla="val 25000"/>
              <a:gd name="adj3" fmla="val 25000"/>
              <a:gd name="adj4" fmla="val 34457"/>
            </a:avLst>
          </a:prstGeom>
          <a:solidFill>
            <a:srgbClr val="00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游ゴシック" panose="020B0400000000000000" pitchFamily="50" charset="-128"/>
              <a:ea typeface="游ゴシック" panose="020B0400000000000000" pitchFamily="50" charset="-128"/>
            </a:endParaRPr>
          </a:p>
        </p:txBody>
      </p:sp>
      <p:sp>
        <p:nvSpPr>
          <p:cNvPr id="27" name="曲折矢印 26"/>
          <p:cNvSpPr/>
          <p:nvPr/>
        </p:nvSpPr>
        <p:spPr>
          <a:xfrm rot="10800000" flipH="1">
            <a:off x="2010499" y="6079234"/>
            <a:ext cx="720000" cy="432000"/>
          </a:xfrm>
          <a:prstGeom prst="bentArrow">
            <a:avLst>
              <a:gd name="adj1" fmla="val 20223"/>
              <a:gd name="adj2" fmla="val 25000"/>
              <a:gd name="adj3" fmla="val 25000"/>
              <a:gd name="adj4" fmla="val 34457"/>
            </a:avLst>
          </a:prstGeom>
          <a:solidFill>
            <a:srgbClr val="00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游ゴシック" panose="020B0400000000000000" pitchFamily="50" charset="-128"/>
              <a:ea typeface="游ゴシック" panose="020B0400000000000000" pitchFamily="50" charset="-128"/>
            </a:endParaRPr>
          </a:p>
        </p:txBody>
      </p:sp>
      <p:sp>
        <p:nvSpPr>
          <p:cNvPr id="29" name="下矢印 28"/>
          <p:cNvSpPr/>
          <p:nvPr/>
        </p:nvSpPr>
        <p:spPr>
          <a:xfrm flipH="1">
            <a:off x="4763115" y="6079234"/>
            <a:ext cx="288000" cy="180000"/>
          </a:xfrm>
          <a:prstGeom prst="downArrow">
            <a:avLst>
              <a:gd name="adj1" fmla="val 30156"/>
              <a:gd name="adj2" fmla="val 50000"/>
            </a:avLst>
          </a:prstGeom>
          <a:solidFill>
            <a:srgbClr val="00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游ゴシック" panose="020B0400000000000000" pitchFamily="50" charset="-128"/>
              <a:ea typeface="游ゴシック" panose="020B0400000000000000" pitchFamily="50" charset="-128"/>
            </a:endParaRPr>
          </a:p>
        </p:txBody>
      </p:sp>
      <p:sp>
        <p:nvSpPr>
          <p:cNvPr id="28" name="テキスト ボックス 27"/>
          <p:cNvSpPr txBox="1"/>
          <p:nvPr/>
        </p:nvSpPr>
        <p:spPr>
          <a:xfrm>
            <a:off x="265198" y="3879585"/>
            <a:ext cx="9360000" cy="504000"/>
          </a:xfrm>
          <a:prstGeom prst="roundRect">
            <a:avLst>
              <a:gd name="adj" fmla="val 0"/>
            </a:avLst>
          </a:prstGeom>
          <a:noFill/>
          <a:ln w="12700">
            <a:noFill/>
          </a:ln>
        </p:spPr>
        <p:txBody>
          <a:bodyPr wrap="square" lIns="72000" tIns="72000" rIns="72000" bIns="72000" rtlCol="0" anchor="t">
            <a:noAutofit/>
          </a:bodyPr>
          <a:lstStyle/>
          <a:p>
            <a:r>
              <a:rPr lang="ja-JP" altLang="en-US" sz="1200" dirty="0">
                <a:latin typeface="游ゴシック" panose="020B0400000000000000" pitchFamily="50" charset="-128"/>
                <a:ea typeface="游ゴシック" panose="020B0400000000000000" pitchFamily="50" charset="-128"/>
              </a:rPr>
              <a:t>　本報告書の掲載内容は、３つの計画のそれぞれの審議会において審議・承認された、健康づくりに関する目標の達成状況及び施策の実施状況（令和４年度 </a:t>
            </a:r>
            <a:r>
              <a:rPr lang="en-US" altLang="ja-JP" sz="1200" dirty="0">
                <a:latin typeface="游ゴシック" panose="020B0400000000000000" pitchFamily="50" charset="-128"/>
                <a:ea typeface="游ゴシック" panose="020B0400000000000000" pitchFamily="50" charset="-128"/>
              </a:rPr>
              <a:t>PDCA</a:t>
            </a:r>
            <a:r>
              <a:rPr lang="ja-JP" altLang="en-US" sz="1200" dirty="0">
                <a:latin typeface="游ゴシック" panose="020B0400000000000000" pitchFamily="50" charset="-128"/>
                <a:ea typeface="游ゴシック" panose="020B0400000000000000" pitchFamily="50" charset="-128"/>
              </a:rPr>
              <a:t>進捗管理票）で構成されています。</a:t>
            </a: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3</a:t>
            </a:fld>
            <a:endParaRPr kumimoji="1" lang="ja-JP" altLang="en-US"/>
          </a:p>
        </p:txBody>
      </p:sp>
      <p:sp>
        <p:nvSpPr>
          <p:cNvPr id="31" name="テキスト ボックス 30"/>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a:solidFill>
                  <a:schemeClr val="bg1"/>
                </a:solidFill>
                <a:latin typeface="游ゴシック" panose="020B0400000000000000" pitchFamily="50" charset="-128"/>
                <a:ea typeface="游ゴシック" panose="020B0400000000000000" pitchFamily="50" charset="-128"/>
              </a:rPr>
              <a:t>大阪府健康づくり推進条例第</a:t>
            </a:r>
            <a:r>
              <a:rPr lang="en-US" altLang="ja-JP" sz="1100" b="1" dirty="0">
                <a:solidFill>
                  <a:schemeClr val="bg1"/>
                </a:solidFill>
                <a:latin typeface="游ゴシック" panose="020B0400000000000000" pitchFamily="50" charset="-128"/>
                <a:ea typeface="游ゴシック" panose="020B0400000000000000" pitchFamily="50" charset="-128"/>
              </a:rPr>
              <a:t>19</a:t>
            </a:r>
            <a:r>
              <a:rPr lang="ja-JP" altLang="en-US" sz="1100" b="1" dirty="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a:solidFill>
                  <a:schemeClr val="bg1"/>
                </a:solidFill>
                <a:latin typeface="游ゴシック" panose="020B0400000000000000" pitchFamily="50" charset="-128"/>
                <a:ea typeface="游ゴシック" panose="020B0400000000000000" pitchFamily="50" charset="-128"/>
              </a:rPr>
              <a:t>〈</a:t>
            </a:r>
            <a:r>
              <a:rPr lang="ja-JP" altLang="en-US" sz="1100" b="1" dirty="0">
                <a:solidFill>
                  <a:schemeClr val="bg1"/>
                </a:solidFill>
                <a:latin typeface="游ゴシック" panose="020B0400000000000000" pitchFamily="50" charset="-128"/>
                <a:ea typeface="游ゴシック" panose="020B0400000000000000" pitchFamily="50" charset="-128"/>
              </a:rPr>
              <a:t>令和</a:t>
            </a:r>
            <a:r>
              <a:rPr lang="en-US" altLang="ja-JP" sz="1100" b="1" dirty="0">
                <a:solidFill>
                  <a:schemeClr val="bg1"/>
                </a:solidFill>
                <a:latin typeface="游ゴシック" panose="020B0400000000000000" pitchFamily="50" charset="-128"/>
                <a:ea typeface="游ゴシック" panose="020B0400000000000000" pitchFamily="50" charset="-128"/>
              </a:rPr>
              <a:t>4</a:t>
            </a:r>
            <a:r>
              <a:rPr lang="ja-JP" altLang="en-US" sz="1100" b="1" dirty="0">
                <a:solidFill>
                  <a:schemeClr val="bg1"/>
                </a:solidFill>
                <a:latin typeface="游ゴシック" panose="020B0400000000000000" pitchFamily="50" charset="-128"/>
                <a:ea typeface="游ゴシック" panose="020B0400000000000000" pitchFamily="50" charset="-128"/>
              </a:rPr>
              <a:t>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pic>
        <p:nvPicPr>
          <p:cNvPr id="30" name="図 29"/>
          <p:cNvPicPr>
            <a:picLocks noChangeAspect="1"/>
          </p:cNvPicPr>
          <p:nvPr/>
        </p:nvPicPr>
        <p:blipFill>
          <a:blip r:embed="rId2"/>
          <a:stretch>
            <a:fillRect/>
          </a:stretch>
        </p:blipFill>
        <p:spPr>
          <a:xfrm>
            <a:off x="8582603" y="358877"/>
            <a:ext cx="1100769" cy="360000"/>
          </a:xfrm>
          <a:prstGeom prst="rect">
            <a:avLst/>
          </a:prstGeom>
        </p:spPr>
      </p:pic>
    </p:spTree>
    <p:extLst>
      <p:ext uri="{BB962C8B-B14F-4D97-AF65-F5344CB8AC3E}">
        <p14:creationId xmlns:p14="http://schemas.microsoft.com/office/powerpoint/2010/main" val="5860436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nvGraphicFramePr>
        <p:xfrm>
          <a:off x="477311" y="434454"/>
          <a:ext cx="8928000" cy="5040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5040000">
                <a:tc>
                  <a:txBody>
                    <a:bodyPr/>
                    <a:lstStyle/>
                    <a:p>
                      <a:pPr>
                        <a:lnSpc>
                          <a:spcPct val="100000"/>
                        </a:lnSpc>
                      </a:pPr>
                      <a:r>
                        <a:rPr kumimoji="1" lang="ja-JP" altLang="en-US" sz="1600" baseline="0" dirty="0">
                          <a:latin typeface="+mn-ea"/>
                          <a:ea typeface="+mn-ea"/>
                        </a:rPr>
                        <a:t>本年度の     </a:t>
                      </a:r>
                      <a:endParaRPr kumimoji="1" lang="en-US" altLang="ja-JP" sz="1600" baseline="0" dirty="0">
                        <a:latin typeface="+mn-ea"/>
                        <a:ea typeface="+mn-ea"/>
                      </a:endParaRPr>
                    </a:p>
                    <a:p>
                      <a:pPr>
                        <a:lnSpc>
                          <a:spcPct val="100000"/>
                        </a:lnSpc>
                      </a:pPr>
                      <a:r>
                        <a:rPr kumimoji="1" lang="ja-JP" altLang="en-US" sz="1600" baseline="0" dirty="0">
                          <a:latin typeface="+mn-ea"/>
                          <a:ea typeface="+mn-ea"/>
                        </a:rPr>
                        <a:t>取組</a:t>
                      </a: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受診率向上に向けた市町村支援</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■府民の主体的な健康意識の向上と実践を促す健康アプリ「アスマイル」を全市町村において展開、</a:t>
                      </a:r>
                      <a:r>
                        <a:rPr kumimoji="1" lang="ja-JP" altLang="en-US" sz="1100" b="1" baseline="0" dirty="0" err="1">
                          <a:solidFill>
                            <a:schemeClr val="tx1"/>
                          </a:solidFill>
                          <a:latin typeface="+mn-ea"/>
                          <a:ea typeface="+mn-ea"/>
                        </a:rPr>
                        <a:t>けん</a:t>
                      </a:r>
                      <a:r>
                        <a:rPr kumimoji="1" lang="ja-JP" altLang="en-US" sz="1100" b="1" baseline="0" dirty="0">
                          <a:solidFill>
                            <a:schemeClr val="tx1"/>
                          </a:solidFill>
                          <a:latin typeface="+mn-ea"/>
                          <a:ea typeface="+mn-ea"/>
                        </a:rPr>
                        <a:t>しん受診等に応じて電子マネー等と交換できるポイントを付与（今年度目標会員数：</a:t>
                      </a:r>
                      <a:r>
                        <a:rPr kumimoji="1" lang="en-US" altLang="ja-JP" sz="1100" b="1" baseline="0" dirty="0">
                          <a:solidFill>
                            <a:schemeClr val="tx1"/>
                          </a:solidFill>
                          <a:latin typeface="+mn-ea"/>
                          <a:ea typeface="+mn-ea"/>
                        </a:rPr>
                        <a:t>40</a:t>
                      </a:r>
                      <a:r>
                        <a:rPr kumimoji="1" lang="ja-JP" altLang="en-US" sz="1100" b="1" baseline="0" dirty="0">
                          <a:solidFill>
                            <a:schemeClr val="tx1"/>
                          </a:solidFill>
                          <a:latin typeface="+mn-ea"/>
                          <a:ea typeface="+mn-ea"/>
                        </a:rPr>
                        <a:t>万人　実績：</a:t>
                      </a:r>
                      <a:r>
                        <a:rPr kumimoji="1" lang="en-US" altLang="ja-JP" sz="1100" b="1" baseline="0" dirty="0">
                          <a:solidFill>
                            <a:schemeClr val="tx1"/>
                          </a:solidFill>
                          <a:latin typeface="+mn-ea"/>
                          <a:ea typeface="+mn-ea"/>
                        </a:rPr>
                        <a:t>34</a:t>
                      </a:r>
                      <a:r>
                        <a:rPr kumimoji="1" lang="ja-JP" altLang="en-US" sz="1100" b="1" baseline="0" dirty="0">
                          <a:solidFill>
                            <a:schemeClr val="tx1"/>
                          </a:solidFill>
                          <a:latin typeface="+mn-ea"/>
                          <a:ea typeface="+mn-ea"/>
                        </a:rPr>
                        <a:t>万人（</a:t>
                      </a:r>
                      <a:r>
                        <a:rPr kumimoji="1" lang="en-US" altLang="ja-JP" sz="1100" b="1" baseline="0" dirty="0">
                          <a:solidFill>
                            <a:schemeClr val="tx1"/>
                          </a:solidFill>
                          <a:latin typeface="+mn-ea"/>
                          <a:ea typeface="+mn-ea"/>
                        </a:rPr>
                        <a:t>R5.2</a:t>
                      </a:r>
                      <a:r>
                        <a:rPr kumimoji="1" lang="ja-JP" altLang="en-US" sz="1100" b="1" baseline="0" dirty="0">
                          <a:solidFill>
                            <a:schemeClr val="tx1"/>
                          </a:solidFill>
                          <a:latin typeface="+mn-ea"/>
                          <a:ea typeface="+mn-ea"/>
                        </a:rPr>
                        <a:t>現在））</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■「がん検診の精度管理センター事業」を通じて、市町村向けに研修会を開催したほか、啓発資材作成・提供や個別受診勧奨実施に向けた助言等による支援を実施</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a:t>
                      </a:r>
                      <a:r>
                        <a:rPr kumimoji="1" lang="en-US" altLang="ja-JP" sz="1100" b="1" baseline="0" dirty="0">
                          <a:solidFill>
                            <a:schemeClr val="tx1"/>
                          </a:solidFill>
                          <a:latin typeface="+mn-ea"/>
                          <a:ea typeface="+mn-ea"/>
                        </a:rPr>
                        <a:t>AI</a:t>
                      </a:r>
                      <a:r>
                        <a:rPr kumimoji="1" lang="ja-JP" altLang="en-US" sz="1100" b="1" baseline="0" dirty="0">
                          <a:solidFill>
                            <a:schemeClr val="tx1"/>
                          </a:solidFill>
                          <a:latin typeface="+mn-ea"/>
                          <a:ea typeface="+mn-ea"/>
                        </a:rPr>
                        <a:t>等を活用した受診勧奨ツールの利用を説明会により市町村へ働きかけ（「健康格差解決プログラム（特定健診）」）</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■市町村に対し受診勧奨プロモーションの実施支援を行うとともに、府域全体に向け</a:t>
                      </a:r>
                      <a:r>
                        <a:rPr kumimoji="1" lang="en-US" altLang="ja-JP" sz="1100" b="1" baseline="0" dirty="0">
                          <a:solidFill>
                            <a:schemeClr val="tx1"/>
                          </a:solidFill>
                          <a:latin typeface="+mn-ea"/>
                          <a:ea typeface="+mn-ea"/>
                        </a:rPr>
                        <a:t>Web</a:t>
                      </a:r>
                      <a:r>
                        <a:rPr kumimoji="1" lang="ja-JP" altLang="en-US" sz="1100" b="1" baseline="0" dirty="0">
                          <a:solidFill>
                            <a:schemeClr val="tx1"/>
                          </a:solidFill>
                          <a:latin typeface="+mn-ea"/>
                          <a:ea typeface="+mn-ea"/>
                        </a:rPr>
                        <a:t>サイトのバナー広告を活用したプロモーションを実施</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■医療保険者と連携し、特定健診・医療費データを収集分析するとともに、保健事業担当者説明会においてデータの読み解きポイントを解説</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aseline="0" dirty="0">
                          <a:solidFill>
                            <a:schemeClr val="tx1"/>
                          </a:solidFill>
                          <a:latin typeface="+mn-ea"/>
                          <a:ea typeface="+mn-ea"/>
                        </a:rPr>
                        <a:t>《</a:t>
                      </a:r>
                      <a:r>
                        <a:rPr kumimoji="1" lang="ja-JP" altLang="en-US" sz="1200" u="sng" baseline="0" dirty="0">
                          <a:solidFill>
                            <a:schemeClr val="tx1"/>
                          </a:solidFill>
                          <a:latin typeface="+mn-ea"/>
                          <a:ea typeface="+mn-ea"/>
                        </a:rPr>
                        <a:t>職域等における受診促進</a:t>
                      </a:r>
                      <a:r>
                        <a:rPr kumimoji="1" lang="en-US" altLang="ja-JP" sz="1200" baseline="0" dirty="0">
                          <a:solidFill>
                            <a:schemeClr val="tx1"/>
                          </a:solidFill>
                          <a:latin typeface="+mn-ea"/>
                          <a:ea typeface="+mn-ea"/>
                        </a:rPr>
                        <a:t>》</a:t>
                      </a:r>
                      <a:endParaRPr kumimoji="1" lang="en-US" altLang="ja-JP" sz="1200" b="0"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■職域のがん検診実施主体である企業及び保険者に対して、職域の精度管理体制の構築・受診率向上を目的とし、国マニュアルに基づくハンドブック等を作成し普及啓発を実施（経営者向けチラシ（</a:t>
                      </a:r>
                      <a:r>
                        <a:rPr kumimoji="1" lang="en-US" altLang="ja-JP" sz="1100" b="1" baseline="0" dirty="0">
                          <a:solidFill>
                            <a:schemeClr val="tx1"/>
                          </a:solidFill>
                          <a:latin typeface="+mn-ea"/>
                          <a:ea typeface="+mn-ea"/>
                        </a:rPr>
                        <a:t>2</a:t>
                      </a:r>
                      <a:r>
                        <a:rPr kumimoji="1" lang="ja-JP" altLang="en-US" sz="1100" b="1" baseline="0" dirty="0">
                          <a:solidFill>
                            <a:schemeClr val="tx1"/>
                          </a:solidFill>
                          <a:latin typeface="+mn-ea"/>
                          <a:ea typeface="+mn-ea"/>
                        </a:rPr>
                        <a:t>万事業者）、健康管理担当者向けハンドブック（</a:t>
                      </a:r>
                      <a:r>
                        <a:rPr kumimoji="1" lang="en-US" altLang="ja-JP" sz="1100" b="1" baseline="0" dirty="0">
                          <a:solidFill>
                            <a:schemeClr val="tx1"/>
                          </a:solidFill>
                          <a:latin typeface="+mn-ea"/>
                          <a:ea typeface="+mn-ea"/>
                        </a:rPr>
                        <a:t>223</a:t>
                      </a:r>
                      <a:r>
                        <a:rPr kumimoji="1" lang="ja-JP" altLang="en-US" sz="1100" b="1" baseline="0" dirty="0">
                          <a:solidFill>
                            <a:schemeClr val="tx1"/>
                          </a:solidFill>
                          <a:latin typeface="+mn-ea"/>
                          <a:ea typeface="+mn-ea"/>
                        </a:rPr>
                        <a:t>機関　保険者中心）、動画・ＨＰの作成）</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■保険者協議会において、研修会やホームページで</a:t>
                      </a:r>
                      <a:r>
                        <a:rPr kumimoji="1" lang="en-US" altLang="ja-JP" sz="1100" b="1" baseline="0" dirty="0">
                          <a:solidFill>
                            <a:schemeClr val="tx1"/>
                          </a:solidFill>
                          <a:latin typeface="+mn-ea"/>
                          <a:ea typeface="+mn-ea"/>
                        </a:rPr>
                        <a:t>『</a:t>
                      </a:r>
                      <a:r>
                        <a:rPr kumimoji="1" lang="ja-JP" altLang="en-US" sz="1100" b="1" baseline="0" dirty="0">
                          <a:solidFill>
                            <a:schemeClr val="tx1"/>
                          </a:solidFill>
                          <a:latin typeface="+mn-ea"/>
                          <a:ea typeface="+mn-ea"/>
                        </a:rPr>
                        <a:t>健活</a:t>
                      </a:r>
                      <a:r>
                        <a:rPr kumimoji="1" lang="en-US" altLang="ja-JP" sz="1100" b="1" baseline="0" dirty="0">
                          <a:solidFill>
                            <a:schemeClr val="tx1"/>
                          </a:solidFill>
                          <a:latin typeface="+mn-ea"/>
                          <a:ea typeface="+mn-ea"/>
                        </a:rPr>
                        <a:t>10』</a:t>
                      </a:r>
                      <a:r>
                        <a:rPr kumimoji="1" lang="ja-JP" altLang="en-US" sz="1100" b="1" baseline="0" dirty="0">
                          <a:solidFill>
                            <a:schemeClr val="tx1"/>
                          </a:solidFill>
                          <a:latin typeface="+mn-ea"/>
                          <a:ea typeface="+mn-ea"/>
                        </a:rPr>
                        <a:t>を活用し、健康づくりの啓発を実施</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■民間企業等（生保会社等）との連携により、がん検診受診推進員を活用したがん検診の普及（連携企業</a:t>
                      </a:r>
                      <a:r>
                        <a:rPr kumimoji="1" lang="en-US" altLang="ja-JP" sz="1100" b="1" baseline="0" dirty="0">
                          <a:solidFill>
                            <a:schemeClr val="tx1"/>
                          </a:solidFill>
                          <a:latin typeface="+mn-ea"/>
                          <a:ea typeface="+mn-ea"/>
                        </a:rPr>
                        <a:t>11</a:t>
                      </a:r>
                      <a:r>
                        <a:rPr kumimoji="1" lang="ja-JP" altLang="en-US" sz="1100" b="1" baseline="0" dirty="0">
                          <a:solidFill>
                            <a:schemeClr val="tx1"/>
                          </a:solidFill>
                          <a:latin typeface="+mn-ea"/>
                          <a:ea typeface="+mn-ea"/>
                        </a:rPr>
                        <a:t>社）</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u="none" baseline="0" dirty="0">
                          <a:solidFill>
                            <a:schemeClr val="tx1"/>
                          </a:solidFill>
                          <a:latin typeface="+mn-ea"/>
                          <a:ea typeface="+mn-ea"/>
                        </a:rPr>
                        <a:t>《</a:t>
                      </a:r>
                      <a:r>
                        <a:rPr kumimoji="1" lang="ja-JP" altLang="en-US" sz="1200" i="0" u="sng" baseline="0" dirty="0">
                          <a:solidFill>
                            <a:schemeClr val="tx1"/>
                          </a:solidFill>
                          <a:latin typeface="+mn-ea"/>
                          <a:ea typeface="+mn-ea"/>
                        </a:rPr>
                        <a:t>医療保険者等における受診促進</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■府の健康づくり施策と医療保険者の取組みとの連携を図るため、国民健康保険団体連合会との共同により、大阪府保険者協議会の事務局を運営</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■保健指導の技術力向上、保健指導プログラムの実践のための研修会を開催</a:t>
                      </a:r>
                    </a:p>
                    <a:p>
                      <a:pPr marL="174625" indent="-174625">
                        <a:lnSpc>
                          <a:spcPct val="100000"/>
                        </a:lnSpc>
                      </a:pPr>
                      <a:r>
                        <a:rPr kumimoji="1" lang="ja-JP" altLang="en-US" sz="1100" b="1" baseline="0" dirty="0">
                          <a:solidFill>
                            <a:schemeClr val="tx1"/>
                          </a:solidFill>
                          <a:latin typeface="+mn-ea"/>
                          <a:ea typeface="+mn-ea"/>
                        </a:rPr>
                        <a:t>■がん検診と特定健診の同時受診等、身近に受診できる機会を創出（実施市町村数</a:t>
                      </a:r>
                      <a:r>
                        <a:rPr kumimoji="1" lang="en-US" altLang="ja-JP" sz="1100" b="1" baseline="0" dirty="0">
                          <a:solidFill>
                            <a:schemeClr val="tx1"/>
                          </a:solidFill>
                          <a:latin typeface="+mn-ea"/>
                          <a:ea typeface="+mn-ea"/>
                        </a:rPr>
                        <a:t>34</a:t>
                      </a:r>
                      <a:r>
                        <a:rPr kumimoji="1" lang="ja-JP" altLang="en-US" sz="1100" b="1" baseline="0" dirty="0">
                          <a:solidFill>
                            <a:schemeClr val="tx1"/>
                          </a:solidFill>
                          <a:latin typeface="+mn-ea"/>
                          <a:ea typeface="+mn-ea"/>
                        </a:rPr>
                        <a:t>市町）　</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■市町村や民間企業等との連携により、チラシ配布やオンライン上での講演会等の啓発を通じて、効果的な受診勧奨を実施</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aseline="0" dirty="0">
                          <a:solidFill>
                            <a:schemeClr val="tx1"/>
                          </a:solidFill>
                          <a:latin typeface="+mn-ea"/>
                          <a:ea typeface="+mn-ea"/>
                        </a:rPr>
                        <a:t>《</a:t>
                      </a:r>
                      <a:r>
                        <a:rPr kumimoji="1" lang="ja-JP" altLang="en-US" sz="1200" u="sng" baseline="0" dirty="0">
                          <a:solidFill>
                            <a:schemeClr val="tx1"/>
                          </a:solidFill>
                          <a:latin typeface="+mn-ea"/>
                          <a:ea typeface="+mn-ea"/>
                        </a:rPr>
                        <a:t>ライフステージに応じた普及啓発</a:t>
                      </a:r>
                      <a:r>
                        <a:rPr kumimoji="1" lang="en-US" altLang="ja-JP" sz="1200" baseline="0" dirty="0">
                          <a:solidFill>
                            <a:schemeClr val="tx1"/>
                          </a:solidFill>
                          <a:latin typeface="+mn-ea"/>
                          <a:ea typeface="+mn-ea"/>
                        </a:rPr>
                        <a:t>》</a:t>
                      </a:r>
                      <a:endParaRPr kumimoji="1" lang="en-US" altLang="ja-JP" sz="1200" b="0"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■市町村における乳幼児健診や学校等を活用した保健指導等の普及啓発を実施</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■府民を対象としたオンラインセミナー「健活おおさかセミナー（全</a:t>
                      </a:r>
                      <a:r>
                        <a:rPr kumimoji="1" lang="en-US" altLang="ja-JP" sz="1100" b="1" baseline="0" dirty="0">
                          <a:solidFill>
                            <a:schemeClr val="tx1"/>
                          </a:solidFill>
                          <a:latin typeface="+mn-ea"/>
                          <a:ea typeface="+mn-ea"/>
                        </a:rPr>
                        <a:t>6</a:t>
                      </a:r>
                      <a:r>
                        <a:rPr kumimoji="1" lang="ja-JP" altLang="en-US" sz="1100" b="1" baseline="0" dirty="0">
                          <a:solidFill>
                            <a:schemeClr val="tx1"/>
                          </a:solidFill>
                          <a:latin typeface="+mn-ea"/>
                          <a:ea typeface="+mn-ea"/>
                        </a:rPr>
                        <a:t>回・オンデマンド配信に加え全回を見逃し配信）」を開催。うち</a:t>
                      </a:r>
                      <a:r>
                        <a:rPr kumimoji="1" lang="en-US" altLang="ja-JP" sz="1100" b="1" baseline="0" dirty="0">
                          <a:solidFill>
                            <a:schemeClr val="tx1"/>
                          </a:solidFill>
                          <a:latin typeface="+mn-ea"/>
                          <a:ea typeface="+mn-ea"/>
                        </a:rPr>
                        <a:t>1</a:t>
                      </a:r>
                      <a:r>
                        <a:rPr kumimoji="1" lang="ja-JP" altLang="en-US" sz="1100" b="1" baseline="0" dirty="0">
                          <a:solidFill>
                            <a:schemeClr val="tx1"/>
                          </a:solidFill>
                          <a:latin typeface="+mn-ea"/>
                          <a:ea typeface="+mn-ea"/>
                        </a:rPr>
                        <a:t>回を「けんしん」をテーマに実施（</a:t>
                      </a:r>
                      <a:r>
                        <a:rPr kumimoji="1" lang="en-US" altLang="ja-JP" sz="1100" b="1" baseline="0" dirty="0">
                          <a:solidFill>
                            <a:schemeClr val="tx1"/>
                          </a:solidFill>
                          <a:latin typeface="+mn-ea"/>
                          <a:ea typeface="+mn-ea"/>
                        </a:rPr>
                        <a:t>10/14</a:t>
                      </a:r>
                      <a:r>
                        <a:rPr kumimoji="1" lang="ja-JP" altLang="en-US" sz="1100" b="1" baseline="0" dirty="0">
                          <a:solidFill>
                            <a:schemeClr val="tx1"/>
                          </a:solidFill>
                          <a:latin typeface="+mn-ea"/>
                          <a:ea typeface="+mn-ea"/>
                        </a:rPr>
                        <a:t>～</a:t>
                      </a:r>
                      <a:r>
                        <a:rPr kumimoji="1" lang="en-US" altLang="ja-JP" sz="1100" b="1" baseline="0" dirty="0">
                          <a:solidFill>
                            <a:schemeClr val="tx1"/>
                          </a:solidFill>
                          <a:latin typeface="+mn-ea"/>
                          <a:ea typeface="+mn-ea"/>
                        </a:rPr>
                        <a:t>10/30</a:t>
                      </a:r>
                      <a:r>
                        <a:rPr kumimoji="1" lang="ja-JP" altLang="en-US" sz="1100" b="1" baseline="0" dirty="0">
                          <a:solidFill>
                            <a:schemeClr val="tx1"/>
                          </a:solidFill>
                          <a:latin typeface="+mn-ea"/>
                          <a:ea typeface="+mn-ea"/>
                        </a:rPr>
                        <a:t>）</a:t>
                      </a:r>
                      <a:endParaRPr kumimoji="1" lang="en-US" altLang="ja-JP"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grpSp>
        <p:nvGrpSpPr>
          <p:cNvPr id="22" name="グループ化 21"/>
          <p:cNvGrpSpPr/>
          <p:nvPr/>
        </p:nvGrpSpPr>
        <p:grpSpPr>
          <a:xfrm>
            <a:off x="586435" y="3535158"/>
            <a:ext cx="792000" cy="720000"/>
            <a:chOff x="-2122749" y="3293333"/>
            <a:chExt cx="792000" cy="720000"/>
          </a:xfrm>
        </p:grpSpPr>
        <p:sp>
          <p:nvSpPr>
            <p:cNvPr id="23" name="角丸四角形 22"/>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a:ln w="0"/>
                  <a:solidFill>
                    <a:srgbClr val="193F61"/>
                  </a:solidFill>
                  <a:latin typeface="+mn-ea"/>
                </a:rPr>
                <a:t>本年度評価</a:t>
              </a:r>
              <a:endParaRPr kumimoji="1" lang="en-US" altLang="ja-JP" sz="1100" b="1" spc="-100" dirty="0">
                <a:ln w="0"/>
                <a:solidFill>
                  <a:srgbClr val="193F61"/>
                </a:solidFill>
                <a:latin typeface="+mn-ea"/>
              </a:endParaRPr>
            </a:p>
            <a:p>
              <a:pPr algn="ctr"/>
              <a:endParaRPr kumimoji="1" lang="en-US" altLang="ja-JP" sz="500" b="1" spc="-100" dirty="0">
                <a:ln w="0"/>
                <a:solidFill>
                  <a:srgbClr val="193F61"/>
                </a:solidFill>
                <a:latin typeface="+mn-ea"/>
              </a:endParaRPr>
            </a:p>
            <a:p>
              <a:pPr algn="ctr">
                <a:lnSpc>
                  <a:spcPts val="1600"/>
                </a:lnSpc>
              </a:pPr>
              <a:r>
                <a:rPr kumimoji="1" lang="ja-JP" altLang="en-US" sz="1400" b="1" spc="-100" dirty="0">
                  <a:ln w="0"/>
                  <a:solidFill>
                    <a:srgbClr val="193F61"/>
                  </a:solidFill>
                  <a:latin typeface="+mn-ea"/>
                </a:rPr>
                <a:t>概ね</a:t>
              </a:r>
              <a:endParaRPr kumimoji="1" lang="en-US" altLang="ja-JP" sz="1400" b="1" spc="-100" dirty="0">
                <a:ln w="0"/>
                <a:solidFill>
                  <a:srgbClr val="193F61"/>
                </a:solidFill>
                <a:latin typeface="+mn-ea"/>
              </a:endParaRPr>
            </a:p>
            <a:p>
              <a:pPr algn="ctr">
                <a:lnSpc>
                  <a:spcPts val="1600"/>
                </a:lnSpc>
              </a:pPr>
              <a:r>
                <a:rPr kumimoji="1" lang="ja-JP" altLang="en-US" sz="1400" b="1" spc="-250" dirty="0">
                  <a:ln w="0"/>
                  <a:solidFill>
                    <a:srgbClr val="193F61"/>
                  </a:solidFill>
                  <a:latin typeface="+mn-ea"/>
                </a:rPr>
                <a:t>予定</a:t>
              </a:r>
              <a:r>
                <a:rPr kumimoji="1" lang="ja-JP" altLang="en-US" sz="1400" b="1" spc="-350" dirty="0">
                  <a:ln w="0"/>
                  <a:solidFill>
                    <a:srgbClr val="193F61"/>
                  </a:solidFill>
                  <a:latin typeface="+mn-ea"/>
                </a:rPr>
                <a:t>どおり</a:t>
              </a:r>
            </a:p>
          </p:txBody>
        </p:sp>
        <p:cxnSp>
          <p:nvCxnSpPr>
            <p:cNvPr id="24" name="直線コネクタ 23"/>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30</a:t>
            </a:fld>
            <a:endParaRPr kumimoji="1" lang="ja-JP" altLang="en-US"/>
          </a:p>
        </p:txBody>
      </p:sp>
    </p:spTree>
    <p:extLst>
      <p:ext uri="{BB962C8B-B14F-4D97-AF65-F5344CB8AC3E}">
        <p14:creationId xmlns:p14="http://schemas.microsoft.com/office/powerpoint/2010/main" val="31249628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nvGraphicFramePr>
        <p:xfrm>
          <a:off x="477311" y="434454"/>
          <a:ext cx="8928000" cy="3310986"/>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9429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今後の</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課題等</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■アスマイル登録者数のさらなる増加　　　■特定健診受診率の向上</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■民間企業等との連携による職域等におけるがん検診の受診促進</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次年度の主な取組</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■アスマイルにおいて、参加者数</a:t>
                      </a:r>
                      <a:r>
                        <a:rPr kumimoji="1" lang="en-US" altLang="ja-JP" sz="1100" b="1" baseline="0" dirty="0">
                          <a:solidFill>
                            <a:schemeClr val="tx1"/>
                          </a:solidFill>
                          <a:latin typeface="+mn-ea"/>
                          <a:ea typeface="+mn-ea"/>
                        </a:rPr>
                        <a:t>50</a:t>
                      </a:r>
                      <a:r>
                        <a:rPr kumimoji="1" lang="ja-JP" altLang="en-US" sz="1100" b="1" baseline="0" dirty="0">
                          <a:solidFill>
                            <a:schemeClr val="tx1"/>
                          </a:solidFill>
                          <a:latin typeface="+mn-ea"/>
                          <a:ea typeface="+mn-ea"/>
                        </a:rPr>
                        <a:t>万人達成に向けたより魅力的なコンテンツを提供</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■動画等啓発資材を活用した職域のがん検診普及啓発</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■中小企業に健康経営セミナー等を通じて受診の啓発を実施</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■民間企業等と連携したがん検診受診推進員養成のほか、大学生・社会人向けセミナーを開催して検診の必要性を周知</a:t>
                      </a:r>
                      <a:endParaRPr kumimoji="1" lang="en-US" altLang="ja-JP"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136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最終予算</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a:solidFill>
                            <a:schemeClr val="bg1"/>
                          </a:solidFill>
                          <a:latin typeface="+mn-ea"/>
                          <a:ea typeface="+mn-ea"/>
                        </a:rPr>
                        <a:t>（主要事業）</a:t>
                      </a:r>
                      <a:endParaRPr kumimoji="1" lang="en-US" altLang="ja-JP" sz="1600" b="1" baseline="0" dirty="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a:solidFill>
                            <a:schemeClr val="tx1"/>
                          </a:solidFill>
                          <a:latin typeface="+mn-ea"/>
                          <a:ea typeface="+mn-ea"/>
                        </a:rPr>
                        <a:t>がん検診普及事業（</a:t>
                      </a:r>
                      <a:r>
                        <a:rPr kumimoji="1" lang="en-US" altLang="ja-JP" sz="1100" baseline="0" dirty="0">
                          <a:solidFill>
                            <a:schemeClr val="tx1"/>
                          </a:solidFill>
                          <a:latin typeface="+mn-ea"/>
                          <a:ea typeface="+mn-ea"/>
                        </a:rPr>
                        <a:t>1,504</a:t>
                      </a:r>
                      <a:r>
                        <a:rPr kumimoji="1" lang="ja-JP" altLang="en-US" sz="1100" baseline="0" dirty="0">
                          <a:solidFill>
                            <a:schemeClr val="tx1"/>
                          </a:solidFill>
                          <a:latin typeface="+mn-ea"/>
                          <a:ea typeface="+mn-ea"/>
                        </a:rPr>
                        <a:t>千円）、がん検診精度管理委託事業（</a:t>
                      </a:r>
                      <a:r>
                        <a:rPr kumimoji="1" lang="en-US" altLang="ja-JP" sz="1100" baseline="0" dirty="0">
                          <a:solidFill>
                            <a:schemeClr val="tx1"/>
                          </a:solidFill>
                          <a:latin typeface="+mn-ea"/>
                          <a:ea typeface="+mn-ea"/>
                        </a:rPr>
                        <a:t>57,354</a:t>
                      </a:r>
                      <a:r>
                        <a:rPr kumimoji="1" lang="ja-JP" altLang="en-US" sz="1100" baseline="0" dirty="0">
                          <a:solidFill>
                            <a:schemeClr val="tx1"/>
                          </a:solidFill>
                          <a:latin typeface="+mn-ea"/>
                          <a:ea typeface="+mn-ea"/>
                        </a:rPr>
                        <a:t>千円）、組織型検診体制推進事業（</a:t>
                      </a:r>
                      <a:r>
                        <a:rPr kumimoji="1" lang="en-US" altLang="ja-JP" sz="1100" baseline="0" dirty="0">
                          <a:solidFill>
                            <a:schemeClr val="tx1"/>
                          </a:solidFill>
                          <a:latin typeface="+mn-ea"/>
                          <a:ea typeface="+mn-ea"/>
                        </a:rPr>
                        <a:t>10,951</a:t>
                      </a:r>
                      <a:r>
                        <a:rPr kumimoji="1" lang="ja-JP" altLang="en-US" sz="1100" baseline="0" dirty="0">
                          <a:solidFill>
                            <a:schemeClr val="tx1"/>
                          </a:solidFill>
                          <a:latin typeface="+mn-ea"/>
                          <a:ea typeface="+mn-ea"/>
                        </a:rPr>
                        <a:t>千円）、</a:t>
                      </a:r>
                      <a:endParaRPr kumimoji="1" lang="en-US" altLang="ja-JP" sz="1100" baseline="0"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aseline="0" dirty="0">
                          <a:solidFill>
                            <a:schemeClr val="tx1"/>
                          </a:solidFill>
                          <a:latin typeface="+mn-ea"/>
                          <a:ea typeface="+mn-ea"/>
                        </a:rPr>
                        <a:t>大阪府健康づくり支援プラットフォーム整備等事業（</a:t>
                      </a:r>
                      <a:r>
                        <a:rPr kumimoji="1" lang="en-US" altLang="ja-JP" sz="1100" baseline="0" dirty="0">
                          <a:solidFill>
                            <a:schemeClr val="tx1"/>
                          </a:solidFill>
                          <a:latin typeface="+mn-ea"/>
                          <a:ea typeface="+mn-ea"/>
                        </a:rPr>
                        <a:t>452,000</a:t>
                      </a:r>
                      <a:r>
                        <a:rPr kumimoji="1" lang="ja-JP" altLang="en-US" sz="1100" baseline="0" dirty="0">
                          <a:solidFill>
                            <a:schemeClr val="tx1"/>
                          </a:solidFill>
                          <a:latin typeface="+mn-ea"/>
                          <a:ea typeface="+mn-ea"/>
                        </a:rPr>
                        <a:t>千円）、</a:t>
                      </a:r>
                      <a:endParaRPr kumimoji="1" lang="en-US" altLang="ja-JP" sz="1100" baseline="0"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aseline="0" dirty="0">
                          <a:solidFill>
                            <a:schemeClr val="tx1"/>
                          </a:solidFill>
                          <a:latin typeface="+mn-ea"/>
                          <a:ea typeface="+mn-ea"/>
                        </a:rPr>
                        <a:t>健康格差の解決プログラム促進事業（</a:t>
                      </a:r>
                      <a:r>
                        <a:rPr kumimoji="1" lang="en-US" altLang="ja-JP" sz="1100" baseline="0" dirty="0">
                          <a:solidFill>
                            <a:schemeClr val="tx1"/>
                          </a:solidFill>
                          <a:latin typeface="+mn-ea"/>
                          <a:ea typeface="+mn-ea"/>
                        </a:rPr>
                        <a:t>36,376</a:t>
                      </a:r>
                      <a:r>
                        <a:rPr kumimoji="1" lang="ja-JP" altLang="en-US" sz="1100" baseline="0" dirty="0">
                          <a:solidFill>
                            <a:schemeClr val="tx1"/>
                          </a:solidFill>
                          <a:latin typeface="+mn-ea"/>
                          <a:ea typeface="+mn-ea"/>
                        </a:rPr>
                        <a:t>千円の内数）、大阪がん循環器病予防センター事業（</a:t>
                      </a:r>
                      <a:r>
                        <a:rPr kumimoji="1" lang="en-US" altLang="ja-JP" sz="1100" baseline="0" dirty="0">
                          <a:solidFill>
                            <a:schemeClr val="tx1"/>
                          </a:solidFill>
                          <a:latin typeface="+mn-ea"/>
                          <a:ea typeface="+mn-ea"/>
                        </a:rPr>
                        <a:t>102,744</a:t>
                      </a:r>
                      <a:r>
                        <a:rPr kumimoji="1" lang="ja-JP" altLang="en-US" sz="1100" baseline="0" dirty="0">
                          <a:solidFill>
                            <a:schemeClr val="tx1"/>
                          </a:solidFill>
                          <a:latin typeface="+mn-ea"/>
                          <a:ea typeface="+mn-ea"/>
                        </a:rPr>
                        <a:t>千円の内数）、</a:t>
                      </a:r>
                      <a:endParaRPr kumimoji="1" lang="en-US" altLang="ja-JP" sz="1100" baseline="0"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aseline="0" dirty="0">
                          <a:solidFill>
                            <a:schemeClr val="tx1"/>
                          </a:solidFill>
                          <a:latin typeface="+mn-ea"/>
                          <a:ea typeface="+mn-ea"/>
                        </a:rPr>
                        <a:t>がん検診受診率向上事業（</a:t>
                      </a:r>
                      <a:r>
                        <a:rPr kumimoji="1" lang="en-US" altLang="ja-JP" sz="1100" baseline="0" dirty="0">
                          <a:solidFill>
                            <a:schemeClr val="tx1"/>
                          </a:solidFill>
                          <a:latin typeface="+mn-ea"/>
                          <a:ea typeface="+mn-ea"/>
                        </a:rPr>
                        <a:t>12,314</a:t>
                      </a:r>
                      <a:r>
                        <a:rPr kumimoji="1" lang="ja-JP" altLang="en-US" sz="1100" baseline="0" dirty="0">
                          <a:solidFill>
                            <a:schemeClr val="tx1"/>
                          </a:solidFill>
                          <a:latin typeface="+mn-ea"/>
                          <a:ea typeface="+mn-ea"/>
                        </a:rPr>
                        <a:t>千円）、</a:t>
                      </a:r>
                      <a:endParaRPr kumimoji="1" lang="en-US" altLang="ja-JP" sz="1100" baseline="0" dirty="0">
                        <a:solidFill>
                          <a:schemeClr val="tx1"/>
                        </a:solidFill>
                        <a:latin typeface="+mn-ea"/>
                        <a:ea typeface="+mn-ea"/>
                      </a:endParaRPr>
                    </a:p>
                    <a:p>
                      <a:pPr>
                        <a:lnSpc>
                          <a:spcPct val="100000"/>
                        </a:lnSpc>
                      </a:pPr>
                      <a:r>
                        <a:rPr kumimoji="1" lang="ja-JP" altLang="en-US" sz="1100" baseline="0" dirty="0">
                          <a:solidFill>
                            <a:schemeClr val="tx1"/>
                          </a:solidFill>
                          <a:latin typeface="+mn-ea"/>
                          <a:ea typeface="+mn-ea"/>
                        </a:rPr>
                        <a:t>国保ヘルスアップ支援事業［市町村保健事業への介入支援事業（</a:t>
                      </a:r>
                      <a:r>
                        <a:rPr kumimoji="1" lang="en-US" altLang="ja-JP" sz="1100" baseline="0" dirty="0">
                          <a:solidFill>
                            <a:schemeClr val="tx1"/>
                          </a:solidFill>
                          <a:latin typeface="+mn-ea"/>
                          <a:ea typeface="+mn-ea"/>
                        </a:rPr>
                        <a:t>8,489</a:t>
                      </a:r>
                      <a:r>
                        <a:rPr kumimoji="1" lang="ja-JP" altLang="en-US" sz="1100" baseline="0" dirty="0">
                          <a:solidFill>
                            <a:schemeClr val="tx1"/>
                          </a:solidFill>
                          <a:latin typeface="+mn-ea"/>
                          <a:ea typeface="+mn-ea"/>
                        </a:rPr>
                        <a:t>千円）、対象者の実態や実情に応じた効果的なプロモーションの確立事業</a:t>
                      </a:r>
                      <a:r>
                        <a:rPr kumimoji="1" lang="en-US" altLang="ja-JP" sz="1100" baseline="0" dirty="0">
                          <a:solidFill>
                            <a:schemeClr val="tx1"/>
                          </a:solidFill>
                          <a:latin typeface="+mn-ea"/>
                          <a:ea typeface="+mn-ea"/>
                        </a:rPr>
                        <a:t>]</a:t>
                      </a:r>
                      <a:r>
                        <a:rPr kumimoji="1" lang="ja-JP" altLang="en-US" sz="1100" baseline="0" dirty="0">
                          <a:solidFill>
                            <a:schemeClr val="tx1"/>
                          </a:solidFill>
                          <a:latin typeface="+mn-ea"/>
                          <a:ea typeface="+mn-ea"/>
                        </a:rPr>
                        <a:t>（</a:t>
                      </a:r>
                      <a:r>
                        <a:rPr kumimoji="1" lang="en-US" altLang="ja-JP" sz="1100" baseline="0" dirty="0">
                          <a:solidFill>
                            <a:schemeClr val="tx1"/>
                          </a:solidFill>
                          <a:latin typeface="+mn-ea"/>
                          <a:ea typeface="+mn-ea"/>
                        </a:rPr>
                        <a:t>17,450</a:t>
                      </a:r>
                      <a:r>
                        <a:rPr kumimoji="1" lang="ja-JP" altLang="en-US" sz="1100" baseline="0" dirty="0">
                          <a:solidFill>
                            <a:schemeClr val="tx1"/>
                          </a:solidFill>
                          <a:latin typeface="+mn-ea"/>
                          <a:ea typeface="+mn-ea"/>
                        </a:rPr>
                        <a:t>千円）、地域と医師会との連携強化事業（</a:t>
                      </a:r>
                      <a:r>
                        <a:rPr kumimoji="1" lang="en-US" altLang="ja-JP" sz="1100" baseline="0" dirty="0">
                          <a:solidFill>
                            <a:schemeClr val="tx1"/>
                          </a:solidFill>
                          <a:latin typeface="+mn-ea"/>
                          <a:ea typeface="+mn-ea"/>
                        </a:rPr>
                        <a:t>10,000</a:t>
                      </a:r>
                      <a:r>
                        <a:rPr kumimoji="1" lang="ja-JP" altLang="en-US" sz="1100" baseline="0" dirty="0">
                          <a:solidFill>
                            <a:schemeClr val="tx1"/>
                          </a:solidFill>
                          <a:latin typeface="+mn-ea"/>
                          <a:ea typeface="+mn-ea"/>
                        </a:rPr>
                        <a:t>千円）］</a:t>
                      </a:r>
                      <a:endParaRPr kumimoji="1" lang="en-US" altLang="ja-JP" sz="1100" baseline="0" dirty="0">
                        <a:solidFill>
                          <a:schemeClr val="tx1"/>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31</a:t>
            </a:fld>
            <a:endParaRPr kumimoji="1" lang="ja-JP" altLang="en-US"/>
          </a:p>
        </p:txBody>
      </p:sp>
    </p:spTree>
    <p:extLst>
      <p:ext uri="{BB962C8B-B14F-4D97-AF65-F5344CB8AC3E}">
        <p14:creationId xmlns:p14="http://schemas.microsoft.com/office/powerpoint/2010/main" val="34262535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tx1"/>
                </a:solidFill>
                <a:latin typeface="Meiryo UI" panose="020B0604030504040204" pitchFamily="50" charset="-128"/>
                <a:ea typeface="Meiryo UI" panose="020B0604030504040204" pitchFamily="50" charset="-128"/>
              </a:rPr>
              <a:t>　　２　生活習慣病の早期発見・重症化予防</a:t>
            </a:r>
          </a:p>
        </p:txBody>
      </p:sp>
      <p:sp>
        <p:nvSpPr>
          <p:cNvPr id="15" name="正方形/長方形 14"/>
          <p:cNvSpPr/>
          <p:nvPr/>
        </p:nvSpPr>
        <p:spPr>
          <a:xfrm>
            <a:off x="129324" y="777702"/>
            <a:ext cx="5400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（２）重症化予防</a:t>
            </a:r>
            <a:r>
              <a:rPr kumimoji="1" lang="ja-JP" altLang="en-US" sz="2000" b="1" dirty="0">
                <a:solidFill>
                  <a:schemeClr val="bg1"/>
                </a:solidFill>
              </a:rPr>
              <a:t>　</a:t>
            </a:r>
            <a:r>
              <a:rPr kumimoji="1" lang="ja-JP" altLang="en-US" sz="1600" b="1" dirty="0">
                <a:solidFill>
                  <a:schemeClr val="bg1"/>
                </a:solidFill>
              </a:rPr>
              <a:t>計画 </a:t>
            </a:r>
            <a:r>
              <a:rPr kumimoji="1" lang="en-US" altLang="ja-JP" sz="1600" b="1" dirty="0">
                <a:solidFill>
                  <a:schemeClr val="bg1"/>
                </a:solidFill>
              </a:rPr>
              <a:t>P.62-63</a:t>
            </a:r>
          </a:p>
        </p:txBody>
      </p:sp>
      <p:sp>
        <p:nvSpPr>
          <p:cNvPr id="17" name="正方形/長方形 16"/>
          <p:cNvSpPr/>
          <p:nvPr/>
        </p:nvSpPr>
        <p:spPr>
          <a:xfrm>
            <a:off x="363222" y="2248447"/>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559542"/>
            <a:ext cx="8856000" cy="504000"/>
          </a:xfrm>
          <a:prstGeom prst="rect">
            <a:avLst/>
          </a:prstGeom>
        </p:spPr>
        <p:txBody>
          <a:bodyPr wrap="square" lIns="36000" tIns="72000" rIns="36000" bIns="36000">
            <a:noAutofit/>
          </a:bodyPr>
          <a:lstStyle/>
          <a:p>
            <a:r>
              <a:rPr lang="ja-JP" altLang="en-US" sz="1200" b="1" dirty="0">
                <a:latin typeface="+mn-ea"/>
              </a:rPr>
              <a:t>▽</a:t>
            </a:r>
            <a:r>
              <a:rPr lang="ja-JP" altLang="en-US" sz="1200" b="1" dirty="0" err="1">
                <a:latin typeface="+mn-ea"/>
              </a:rPr>
              <a:t>けん</a:t>
            </a:r>
            <a:r>
              <a:rPr lang="ja-JP" altLang="en-US" sz="1200" b="1" dirty="0">
                <a:latin typeface="+mn-ea"/>
              </a:rPr>
              <a:t>しんの結果、疾患（高血圧・メタボリックシンドローム、糖尿病・脂質異常症等）が見つかった場合、速やかに医療機関</a:t>
            </a:r>
            <a:endParaRPr lang="en-US" altLang="ja-JP" sz="1200" b="1" dirty="0">
              <a:latin typeface="+mn-ea"/>
            </a:endParaRPr>
          </a:p>
          <a:p>
            <a:r>
              <a:rPr lang="ja-JP" altLang="en-US" sz="1200" b="1" dirty="0">
                <a:latin typeface="+mn-ea"/>
              </a:rPr>
              <a:t>　を受診するとともに、疾患に応じて継続的な治療を受けます。</a:t>
            </a:r>
          </a:p>
        </p:txBody>
      </p:sp>
      <p:sp>
        <p:nvSpPr>
          <p:cNvPr id="24" name="正方形/長方形 23"/>
          <p:cNvSpPr/>
          <p:nvPr/>
        </p:nvSpPr>
        <p:spPr>
          <a:xfrm>
            <a:off x="363222" y="3223513"/>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行政等が取り組む数値目標</a:t>
            </a:r>
            <a:r>
              <a:rPr lang="en-US" altLang="ja-JP" sz="1600" b="1" dirty="0">
                <a:latin typeface="+mn-ea"/>
              </a:rPr>
              <a:t>】</a:t>
            </a:r>
            <a:endParaRPr lang="ja-JP" altLang="en-US" sz="1600" b="1" dirty="0">
              <a:latin typeface="+mn-ea"/>
            </a:endParaRPr>
          </a:p>
        </p:txBody>
      </p:sp>
      <p:graphicFrame>
        <p:nvGraphicFramePr>
          <p:cNvPr id="25" name="表 24"/>
          <p:cNvGraphicFramePr>
            <a:graphicFrameLocks noGrp="1"/>
          </p:cNvGraphicFramePr>
          <p:nvPr/>
        </p:nvGraphicFramePr>
        <p:xfrm>
          <a:off x="532234" y="3585676"/>
          <a:ext cx="8820000" cy="1249218"/>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060000">
                  <a:extLst>
                    <a:ext uri="{9D8B030D-6E8A-4147-A177-3AD203B41FA5}">
                      <a16:colId xmlns:a16="http://schemas.microsoft.com/office/drawing/2014/main" val="20001"/>
                    </a:ext>
                  </a:extLst>
                </a:gridCol>
                <a:gridCol w="1980000">
                  <a:extLst>
                    <a:ext uri="{9D8B030D-6E8A-4147-A177-3AD203B41FA5}">
                      <a16:colId xmlns:a16="http://schemas.microsoft.com/office/drawing/2014/main" val="1104546935"/>
                    </a:ext>
                  </a:extLst>
                </a:gridCol>
                <a:gridCol w="1980000">
                  <a:extLst>
                    <a:ext uri="{9D8B030D-6E8A-4147-A177-3AD203B41FA5}">
                      <a16:colId xmlns:a16="http://schemas.microsoft.com/office/drawing/2014/main" val="20002"/>
                    </a:ext>
                  </a:extLst>
                </a:gridCol>
                <a:gridCol w="1440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a:effectLst/>
                          <a:latin typeface="+mn-ea"/>
                          <a:ea typeface="+mn-ea"/>
                        </a:rPr>
                        <a:t>2023</a:t>
                      </a:r>
                      <a:r>
                        <a:rPr lang="ja-JP" sz="1200" dirty="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mn-cs"/>
                        </a:rPr>
                        <a:t>22</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rPr>
                        <a:t>生活習慣による疾患（高血圧・糖尿病等）に係る未治療者の割合（☆）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a:solidFill>
                            <a:schemeClr val="tx1"/>
                          </a:solidFill>
                          <a:effectLst/>
                          <a:latin typeface="+mn-ea"/>
                          <a:ea typeface="+mn-ea"/>
                        </a:rPr>
                        <a:t>高血圧</a:t>
                      </a:r>
                      <a:r>
                        <a:rPr lang="en-US" altLang="ja-JP" sz="1200" b="1" dirty="0">
                          <a:solidFill>
                            <a:schemeClr val="tx1"/>
                          </a:solidFill>
                          <a:effectLst/>
                          <a:latin typeface="+mn-ea"/>
                          <a:ea typeface="+mn-ea"/>
                        </a:rPr>
                        <a:t>38.0%</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H26</a:t>
                      </a:r>
                      <a:r>
                        <a:rPr lang="ja-JP" altLang="en-US" sz="1200" b="1" dirty="0">
                          <a:solidFill>
                            <a:schemeClr val="tx1"/>
                          </a:solidFill>
                          <a:effectLst/>
                          <a:latin typeface="+mn-ea"/>
                          <a:ea typeface="+mn-ea"/>
                        </a:rPr>
                        <a:t>）</a:t>
                      </a:r>
                      <a:endParaRPr lang="en-US" altLang="ja-JP" sz="1200" b="1" dirty="0">
                        <a:solidFill>
                          <a:schemeClr val="tx1"/>
                        </a:solidFill>
                        <a:effectLst/>
                        <a:latin typeface="+mn-ea"/>
                        <a:ea typeface="+mn-ea"/>
                      </a:endParaRPr>
                    </a:p>
                    <a:p>
                      <a:pPr algn="ctr" fontAlgn="auto">
                        <a:lnSpc>
                          <a:spcPts val="1600"/>
                        </a:lnSpc>
                        <a:spcAft>
                          <a:spcPts val="0"/>
                        </a:spcAft>
                      </a:pPr>
                      <a:r>
                        <a:rPr lang="ja-JP" altLang="en-US" sz="1200" b="1" dirty="0">
                          <a:solidFill>
                            <a:schemeClr val="tx1"/>
                          </a:solidFill>
                          <a:effectLst/>
                          <a:latin typeface="+mn-ea"/>
                          <a:ea typeface="+mn-ea"/>
                        </a:rPr>
                        <a:t>糖尿病</a:t>
                      </a:r>
                      <a:r>
                        <a:rPr lang="en-US" altLang="ja-JP" sz="1200" b="1" dirty="0">
                          <a:solidFill>
                            <a:schemeClr val="tx1"/>
                          </a:solidFill>
                          <a:effectLst/>
                          <a:latin typeface="+mn-ea"/>
                          <a:ea typeface="+mn-ea"/>
                        </a:rPr>
                        <a:t>36.0%</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H26</a:t>
                      </a:r>
                      <a:r>
                        <a:rPr lang="ja-JP" altLang="en-US" sz="1200" b="1" dirty="0">
                          <a:solidFill>
                            <a:schemeClr val="tx1"/>
                          </a:solidFill>
                          <a:effectLst/>
                          <a:latin typeface="+mn-ea"/>
                          <a:ea typeface="+mn-ea"/>
                        </a:rPr>
                        <a:t>）</a:t>
                      </a:r>
                      <a:endParaRPr lang="en-US" altLang="ja-JP" sz="1200" b="1" dirty="0">
                        <a:solidFill>
                          <a:schemeClr val="tx1"/>
                        </a:solidFill>
                        <a:effectLst/>
                        <a:latin typeface="+mn-ea"/>
                        <a:ea typeface="+mn-ea"/>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en-US" sz="1200" b="1" dirty="0">
                          <a:solidFill>
                            <a:schemeClr val="tx1"/>
                          </a:solidFill>
                          <a:effectLst/>
                          <a:latin typeface="+mn-ea"/>
                          <a:ea typeface="+mn-ea"/>
                        </a:rPr>
                        <a:t>脂質異常症</a:t>
                      </a:r>
                      <a:r>
                        <a:rPr lang="en-US" altLang="ja-JP" sz="1200" b="1" dirty="0">
                          <a:solidFill>
                            <a:schemeClr val="tx1"/>
                          </a:solidFill>
                          <a:effectLst/>
                          <a:latin typeface="+mn-ea"/>
                          <a:ea typeface="+mn-ea"/>
                        </a:rPr>
                        <a:t>78.2%</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H26</a:t>
                      </a:r>
                      <a:r>
                        <a:rPr lang="ja-JP" altLang="en-US" sz="1200" b="1" dirty="0">
                          <a:solidFill>
                            <a:schemeClr val="tx1"/>
                          </a:solidFill>
                          <a:effectLst/>
                          <a:latin typeface="+mn-ea"/>
                          <a:ea typeface="+mn-ea"/>
                        </a:rPr>
                        <a:t>）</a:t>
                      </a:r>
                      <a:endParaRPr lang="en-US" altLang="ja-JP" sz="1200" b="1" dirty="0">
                        <a:solidFill>
                          <a:schemeClr val="tx1"/>
                        </a:solidFill>
                        <a:effectLst/>
                        <a:latin typeface="+mn-ea"/>
                        <a:ea typeface="+mn-ea"/>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a:solidFill>
                            <a:schemeClr val="tx1"/>
                          </a:solidFill>
                          <a:effectLst/>
                          <a:latin typeface="+mn-ea"/>
                          <a:ea typeface="+mn-ea"/>
                        </a:rPr>
                        <a:t>高血圧</a:t>
                      </a:r>
                      <a:r>
                        <a:rPr lang="en-US" altLang="ja-JP" sz="1200" b="1" dirty="0">
                          <a:solidFill>
                            <a:schemeClr val="tx1"/>
                          </a:solidFill>
                          <a:effectLst/>
                          <a:latin typeface="+mn-ea"/>
                          <a:ea typeface="+mn-ea"/>
                        </a:rPr>
                        <a:t>42.1%</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H29</a:t>
                      </a:r>
                      <a:r>
                        <a:rPr lang="ja-JP" altLang="en-US" sz="1200" b="1" dirty="0">
                          <a:solidFill>
                            <a:schemeClr val="tx1"/>
                          </a:solidFill>
                          <a:effectLst/>
                          <a:latin typeface="+mn-ea"/>
                          <a:ea typeface="+mn-ea"/>
                        </a:rPr>
                        <a:t>）</a:t>
                      </a:r>
                      <a:endParaRPr lang="en-US" altLang="ja-JP" sz="1200" b="1" dirty="0">
                        <a:solidFill>
                          <a:schemeClr val="tx1"/>
                        </a:solidFill>
                        <a:effectLst/>
                        <a:latin typeface="+mn-ea"/>
                        <a:ea typeface="+mn-ea"/>
                      </a:endParaRPr>
                    </a:p>
                    <a:p>
                      <a:pPr algn="ctr" fontAlgn="auto">
                        <a:lnSpc>
                          <a:spcPts val="1600"/>
                        </a:lnSpc>
                        <a:spcAft>
                          <a:spcPts val="0"/>
                        </a:spcAft>
                      </a:pPr>
                      <a:r>
                        <a:rPr lang="ja-JP" altLang="en-US" sz="1200" b="1" dirty="0">
                          <a:solidFill>
                            <a:schemeClr val="tx1"/>
                          </a:solidFill>
                          <a:effectLst/>
                          <a:latin typeface="+mn-ea"/>
                          <a:ea typeface="+mn-ea"/>
                        </a:rPr>
                        <a:t>糖尿病</a:t>
                      </a:r>
                      <a:r>
                        <a:rPr lang="en-US" altLang="ja-JP" sz="1200" b="1" dirty="0">
                          <a:solidFill>
                            <a:schemeClr val="tx1"/>
                          </a:solidFill>
                          <a:effectLst/>
                          <a:latin typeface="+mn-ea"/>
                          <a:ea typeface="+mn-ea"/>
                        </a:rPr>
                        <a:t>36.9%</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H29</a:t>
                      </a:r>
                      <a:r>
                        <a:rPr lang="ja-JP" altLang="en-US" sz="1200" b="1" dirty="0">
                          <a:solidFill>
                            <a:schemeClr val="tx1"/>
                          </a:solidFill>
                          <a:effectLst/>
                          <a:latin typeface="+mn-ea"/>
                          <a:ea typeface="+mn-ea"/>
                        </a:rPr>
                        <a:t>）</a:t>
                      </a:r>
                      <a:endParaRPr lang="en-US" altLang="ja-JP" sz="1200" b="1" dirty="0">
                        <a:solidFill>
                          <a:schemeClr val="tx1"/>
                        </a:solidFill>
                        <a:effectLst/>
                        <a:latin typeface="+mn-ea"/>
                        <a:ea typeface="+mn-ea"/>
                      </a:endParaRPr>
                    </a:p>
                    <a:p>
                      <a:pPr algn="ctr" fontAlgn="auto">
                        <a:lnSpc>
                          <a:spcPts val="1600"/>
                        </a:lnSpc>
                        <a:spcAft>
                          <a:spcPts val="0"/>
                        </a:spcAft>
                      </a:pPr>
                      <a:r>
                        <a:rPr lang="ja-JP" altLang="en-US" sz="1200" b="1" dirty="0">
                          <a:solidFill>
                            <a:schemeClr val="tx1"/>
                          </a:solidFill>
                          <a:effectLst/>
                          <a:latin typeface="+mn-ea"/>
                          <a:ea typeface="+mn-ea"/>
                        </a:rPr>
                        <a:t>脂質異常症</a:t>
                      </a:r>
                      <a:r>
                        <a:rPr lang="en-US" altLang="ja-JP" sz="1200" b="1" dirty="0">
                          <a:solidFill>
                            <a:schemeClr val="tx1"/>
                          </a:solidFill>
                          <a:effectLst/>
                          <a:latin typeface="+mn-ea"/>
                          <a:ea typeface="+mn-ea"/>
                        </a:rPr>
                        <a:t>72.4%</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H29</a:t>
                      </a:r>
                      <a:r>
                        <a:rPr lang="ja-JP" altLang="en-US" sz="1200" b="1" dirty="0">
                          <a:solidFill>
                            <a:schemeClr val="tx1"/>
                          </a:solidFill>
                          <a:effectLst/>
                          <a:latin typeface="+mn-ea"/>
                          <a:ea typeface="+mn-ea"/>
                        </a:rPr>
                        <a:t>）</a:t>
                      </a:r>
                      <a:endParaRPr lang="en-US" altLang="ja-JP" sz="1200" b="1" dirty="0">
                        <a:solidFill>
                          <a:schemeClr val="tx1"/>
                        </a:solidFill>
                        <a:effectLst/>
                        <a:latin typeface="+mn-ea"/>
                        <a:ea typeface="+mn-ea"/>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a:solidFill>
                            <a:schemeClr val="tx1"/>
                          </a:solidFill>
                          <a:effectLst/>
                          <a:latin typeface="+mn-ea"/>
                          <a:ea typeface="+mn-ea"/>
                        </a:rPr>
                        <a:t>減少</a:t>
                      </a:r>
                      <a:endParaRPr lang="en-US" altLang="ja-JP" sz="1100" b="1" dirty="0">
                        <a:solidFill>
                          <a:schemeClr val="tx1"/>
                        </a:solidFill>
                        <a:effectLst/>
                        <a:latin typeface="+mn-ea"/>
                        <a:ea typeface="+mn-ea"/>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23</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cs typeface="HG丸ｺﾞｼｯｸM-PRO"/>
                        </a:rPr>
                        <a:t>特定保健指導の実施率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13.1%</a:t>
                      </a:r>
                      <a:r>
                        <a:rPr lang="ja-JP"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H27</a:t>
                      </a:r>
                      <a:r>
                        <a:rPr lang="ja-JP"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zh-TW"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游ゴシック" panose="020B0400000000000000" pitchFamily="50" charset="-128"/>
                          <a:ea typeface="+mn-ea"/>
                          <a:cs typeface="HG丸ｺﾞｼｯｸM-PRO"/>
                        </a:rPr>
                        <a:t>20.7%</a:t>
                      </a:r>
                      <a:r>
                        <a:rPr lang="ja-JP" altLang="en-US" sz="1200" b="1" dirty="0">
                          <a:solidFill>
                            <a:schemeClr val="tx1"/>
                          </a:solidFill>
                          <a:effectLst/>
                          <a:latin typeface="游ゴシック" panose="020B0400000000000000" pitchFamily="50" charset="-128"/>
                          <a:ea typeface="+mn-ea"/>
                          <a:cs typeface="HG丸ｺﾞｼｯｸM-PRO"/>
                        </a:rPr>
                        <a:t>（</a:t>
                      </a:r>
                      <a:r>
                        <a:rPr lang="en-US" altLang="ja-JP" sz="1200" b="1" dirty="0">
                          <a:solidFill>
                            <a:schemeClr val="tx1"/>
                          </a:solidFill>
                          <a:effectLst/>
                          <a:latin typeface="游ゴシック" panose="020B0400000000000000" pitchFamily="50" charset="-128"/>
                          <a:ea typeface="+mn-ea"/>
                          <a:cs typeface="HG丸ｺﾞｼｯｸM-PRO"/>
                        </a:rPr>
                        <a:t>R2</a:t>
                      </a:r>
                      <a:r>
                        <a:rPr lang="ja-JP" altLang="en-US" sz="1200" b="1" dirty="0">
                          <a:solidFill>
                            <a:schemeClr val="tx1"/>
                          </a:solidFill>
                          <a:effectLst/>
                          <a:latin typeface="游ゴシック" panose="020B0400000000000000" pitchFamily="50" charset="-128"/>
                          <a:ea typeface="+mn-ea"/>
                          <a:cs typeface="HG丸ｺﾞｼｯｸM-PRO"/>
                        </a:rPr>
                        <a:t>）</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zh-TW" sz="1200" b="1" dirty="0">
                          <a:solidFill>
                            <a:schemeClr val="tx1"/>
                          </a:solidFill>
                          <a:effectLst/>
                          <a:latin typeface="游ゴシック" panose="020B0400000000000000" pitchFamily="50" charset="-128"/>
                          <a:ea typeface="游ゴシック" panose="020B0400000000000000" pitchFamily="50" charset="-128"/>
                          <a:cs typeface="HG丸ｺﾞｼｯｸM-PRO"/>
                        </a:rPr>
                        <a:t>45%</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7795793"/>
                  </a:ext>
                </a:extLst>
              </a:tr>
            </a:tbl>
          </a:graphicData>
        </a:graphic>
      </p:graphicFrame>
      <p:sp>
        <p:nvSpPr>
          <p:cNvPr id="26" name="正方形/長方形 25"/>
          <p:cNvSpPr/>
          <p:nvPr/>
        </p:nvSpPr>
        <p:spPr>
          <a:xfrm>
            <a:off x="6046918" y="3287953"/>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p>
        </p:txBody>
      </p:sp>
      <p:graphicFrame>
        <p:nvGraphicFramePr>
          <p:cNvPr id="27" name="表 26"/>
          <p:cNvGraphicFramePr>
            <a:graphicFrameLocks noGrp="1"/>
          </p:cNvGraphicFramePr>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a:latin typeface="+mn-ea"/>
                          <a:ea typeface="+mn-ea"/>
                        </a:rPr>
                        <a:t>現状･課題</a:t>
                      </a:r>
                      <a:endParaRPr kumimoji="1" lang="en-US" altLang="ja-JP" sz="1600" baseline="0" dirty="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a:solidFill>
                            <a:schemeClr val="tx1"/>
                          </a:solidFill>
                          <a:latin typeface="+mn-ea"/>
                          <a:ea typeface="+mn-ea"/>
                        </a:rPr>
                        <a:t>◆ 糖尿病や高血圧、脂質異常症などは未治療者が多い状況にあり、疾患に対する正しい理解促進と重症化予防に向けた継続的な治療等の取組み強化が重要です。</a:t>
                      </a:r>
                    </a:p>
                    <a:p>
                      <a:pPr marL="174625" indent="-174625">
                        <a:lnSpc>
                          <a:spcPct val="100000"/>
                        </a:lnSpc>
                      </a:pPr>
                      <a:endParaRPr kumimoji="1" lang="ja-JP" altLang="en-US" sz="1200" b="1" baseline="0" dirty="0">
                        <a:solidFill>
                          <a:schemeClr val="tx1"/>
                        </a:solidFill>
                        <a:latin typeface="+mn-ea"/>
                        <a:ea typeface="+mn-ea"/>
                      </a:endParaRPr>
                    </a:p>
                    <a:p>
                      <a:pPr marL="174625" indent="-174625">
                        <a:lnSpc>
                          <a:spcPct val="100000"/>
                        </a:lnSpc>
                      </a:pPr>
                      <a:r>
                        <a:rPr kumimoji="1" lang="ja-JP" altLang="en-US" sz="1200" b="1" baseline="0" dirty="0">
                          <a:solidFill>
                            <a:schemeClr val="tx1"/>
                          </a:solidFill>
                          <a:latin typeface="+mn-ea"/>
                          <a:ea typeface="+mn-ea"/>
                        </a:rPr>
                        <a:t>◆ また、メタボリックシンドロームや肥満・やせは、生活習慣病の発症リスクが高くなることから、若い世代からの生活習慣の改善や保健指導を通じた必要な治療継続等の取組みが求められます。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63824"/>
            <a:ext cx="9144000" cy="3132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bg1"/>
                </a:solidFill>
              </a:rPr>
              <a:t>みんなでめざす目標</a:t>
            </a: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生活習慣による疾患</a:t>
            </a:r>
            <a:r>
              <a:rPr kumimoji="1" lang="ja-JP" altLang="en-US" sz="1400" b="1" dirty="0">
                <a:solidFill>
                  <a:schemeClr val="tx1"/>
                </a:solidFill>
              </a:rPr>
              <a:t>（高血圧、糖尿病等）</a:t>
            </a:r>
            <a:r>
              <a:rPr kumimoji="1" lang="ja-JP" altLang="en-US" sz="1600" b="1" dirty="0">
                <a:solidFill>
                  <a:schemeClr val="tx1"/>
                </a:solidFill>
              </a:rPr>
              <a:t>の未治療者の割合を減らします</a:t>
            </a:r>
          </a:p>
          <a:p>
            <a:pPr algn="ctr">
              <a:lnSpc>
                <a:spcPts val="2000"/>
              </a:lnSpc>
            </a:pPr>
            <a:r>
              <a:rPr kumimoji="1" lang="ja-JP" altLang="en-US" sz="1600" b="1" dirty="0">
                <a:solidFill>
                  <a:schemeClr val="tx1"/>
                </a:solidFill>
              </a:rPr>
              <a:t>～疾患に応じて早期治療と継続受診を行いましょう～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32</a:t>
            </a:fld>
            <a:endParaRPr kumimoji="1" lang="ja-JP" altLang="en-US"/>
          </a:p>
        </p:txBody>
      </p:sp>
      <p:pic>
        <p:nvPicPr>
          <p:cNvPr id="21" name="図 20"/>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10843467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nvGraphicFramePr>
        <p:xfrm>
          <a:off x="477311" y="434454"/>
          <a:ext cx="8928000" cy="5184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5184000">
                <a:tc>
                  <a:txBody>
                    <a:bodyPr/>
                    <a:lstStyle/>
                    <a:p>
                      <a:pPr>
                        <a:lnSpc>
                          <a:spcPct val="100000"/>
                        </a:lnSpc>
                      </a:pPr>
                      <a:r>
                        <a:rPr kumimoji="1" lang="ja-JP" altLang="en-US" sz="1600" baseline="0" dirty="0">
                          <a:latin typeface="+mn-ea"/>
                          <a:ea typeface="+mn-ea"/>
                        </a:rPr>
                        <a:t>本年度の     </a:t>
                      </a:r>
                      <a:endParaRPr kumimoji="1" lang="en-US" altLang="ja-JP" sz="1600" baseline="0" dirty="0">
                        <a:latin typeface="+mn-ea"/>
                        <a:ea typeface="+mn-ea"/>
                      </a:endParaRPr>
                    </a:p>
                    <a:p>
                      <a:pPr>
                        <a:lnSpc>
                          <a:spcPct val="100000"/>
                        </a:lnSpc>
                      </a:pPr>
                      <a:r>
                        <a:rPr kumimoji="1" lang="ja-JP" altLang="en-US" sz="1600" baseline="0" dirty="0">
                          <a:latin typeface="+mn-ea"/>
                          <a:ea typeface="+mn-ea"/>
                        </a:rPr>
                        <a:t>取組</a:t>
                      </a: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特定保健指導の促進</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■保健指導の技術力を向上し、標準化・均一化を図るための「大阪版保健指導プログラム更新版」の説明会を実施し、府内展開を推進（「健康格差の解決プログラム（特定保健指導）」）</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■平成</a:t>
                      </a:r>
                      <a:r>
                        <a:rPr kumimoji="1" lang="en-US" altLang="ja-JP" sz="1100" b="1" baseline="0" dirty="0">
                          <a:solidFill>
                            <a:schemeClr val="tx1"/>
                          </a:solidFill>
                          <a:latin typeface="+mn-ea"/>
                          <a:ea typeface="+mn-ea"/>
                        </a:rPr>
                        <a:t>30</a:t>
                      </a:r>
                      <a:r>
                        <a:rPr kumimoji="1" lang="ja-JP" altLang="en-US" sz="1100" b="1" baseline="0" dirty="0">
                          <a:solidFill>
                            <a:schemeClr val="tx1"/>
                          </a:solidFill>
                          <a:latin typeface="+mn-ea"/>
                          <a:ea typeface="+mn-ea"/>
                        </a:rPr>
                        <a:t>年、令和元年に市町村保健事業ワーキングで検討したプログラムを改訂し、令和</a:t>
                      </a:r>
                      <a:r>
                        <a:rPr kumimoji="1" lang="en-US" altLang="ja-JP" sz="1100" b="1" baseline="0" dirty="0">
                          <a:solidFill>
                            <a:schemeClr val="tx1"/>
                          </a:solidFill>
                          <a:latin typeface="+mn-ea"/>
                          <a:ea typeface="+mn-ea"/>
                        </a:rPr>
                        <a:t>3</a:t>
                      </a:r>
                      <a:r>
                        <a:rPr kumimoji="1" lang="ja-JP" altLang="en-US" sz="1100" b="1" baseline="0" dirty="0">
                          <a:solidFill>
                            <a:schemeClr val="tx1"/>
                          </a:solidFill>
                          <a:latin typeface="+mn-ea"/>
                          <a:ea typeface="+mn-ea"/>
                        </a:rPr>
                        <a:t>年</a:t>
                      </a:r>
                      <a:r>
                        <a:rPr kumimoji="1" lang="en-US" altLang="ja-JP" sz="1100" b="1" baseline="0" dirty="0">
                          <a:solidFill>
                            <a:schemeClr val="tx1"/>
                          </a:solidFill>
                          <a:latin typeface="+mn-ea"/>
                          <a:ea typeface="+mn-ea"/>
                        </a:rPr>
                        <a:t>4</a:t>
                      </a:r>
                      <a:r>
                        <a:rPr kumimoji="1" lang="ja-JP" altLang="en-US" sz="1100" b="1" baseline="0" dirty="0">
                          <a:solidFill>
                            <a:schemeClr val="tx1"/>
                          </a:solidFill>
                          <a:latin typeface="+mn-ea"/>
                          <a:ea typeface="+mn-ea"/>
                        </a:rPr>
                        <a:t>月から運用開始。医療保険者（市町村国保）の保健事業の効率的・効果的な推進を支援（「汎用性の高い行動変容プログラム（特定保健指導実施率向上）」）</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aseline="0" dirty="0">
                          <a:solidFill>
                            <a:schemeClr val="tx1"/>
                          </a:solidFill>
                          <a:latin typeface="+mn-ea"/>
                          <a:ea typeface="+mn-ea"/>
                        </a:rPr>
                        <a:t>《</a:t>
                      </a:r>
                      <a:r>
                        <a:rPr kumimoji="1" lang="ja-JP" altLang="en-US" sz="1200" u="sng" baseline="0" dirty="0">
                          <a:solidFill>
                            <a:schemeClr val="tx1"/>
                          </a:solidFill>
                          <a:latin typeface="+mn-ea"/>
                          <a:ea typeface="+mn-ea"/>
                        </a:rPr>
                        <a:t>未治療者や治療中断者に対する医療機関への受診勧奨の促進</a:t>
                      </a:r>
                      <a:r>
                        <a:rPr kumimoji="1" lang="en-US" altLang="ja-JP" sz="1200" baseline="0" dirty="0">
                          <a:solidFill>
                            <a:schemeClr val="tx1"/>
                          </a:solidFill>
                          <a:latin typeface="+mn-ea"/>
                          <a:ea typeface="+mn-ea"/>
                        </a:rPr>
                        <a:t>》</a:t>
                      </a:r>
                      <a:endParaRPr kumimoji="1" lang="en-US" altLang="ja-JP" sz="1200" b="0"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■・治療中断者等、受診勧奨の対象者の抽出方法等について、国保連合会と連携し、助言及び支援</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医療データを活用した受診促進策の推進</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■市町村に対し、地域分析や保健事業対象者の抽出等の</a:t>
                      </a:r>
                      <a:r>
                        <a:rPr kumimoji="1" lang="en-US" altLang="ja-JP" sz="1100" b="1" baseline="0" dirty="0">
                          <a:solidFill>
                            <a:schemeClr val="tx1"/>
                          </a:solidFill>
                          <a:latin typeface="+mn-ea"/>
                          <a:ea typeface="+mn-ea"/>
                        </a:rPr>
                        <a:t>KDB</a:t>
                      </a:r>
                      <a:r>
                        <a:rPr kumimoji="1" lang="ja-JP" altLang="en-US" sz="1100" b="1" baseline="0" dirty="0">
                          <a:solidFill>
                            <a:schemeClr val="tx1"/>
                          </a:solidFill>
                          <a:latin typeface="+mn-ea"/>
                          <a:ea typeface="+mn-ea"/>
                        </a:rPr>
                        <a:t>データ活用研修を実施</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■令和</a:t>
                      </a:r>
                      <a:r>
                        <a:rPr kumimoji="1" lang="en-US" altLang="ja-JP" sz="1100" b="1" baseline="0" dirty="0">
                          <a:solidFill>
                            <a:schemeClr val="tx1"/>
                          </a:solidFill>
                          <a:latin typeface="+mn-ea"/>
                          <a:ea typeface="+mn-ea"/>
                        </a:rPr>
                        <a:t>3</a:t>
                      </a:r>
                      <a:r>
                        <a:rPr kumimoji="1" lang="ja-JP" altLang="en-US" sz="1100" b="1" baseline="0" dirty="0">
                          <a:solidFill>
                            <a:schemeClr val="tx1"/>
                          </a:solidFill>
                          <a:latin typeface="+mn-ea"/>
                          <a:ea typeface="+mn-ea"/>
                        </a:rPr>
                        <a:t>年</a:t>
                      </a:r>
                      <a:r>
                        <a:rPr kumimoji="1" lang="en-US" altLang="ja-JP" sz="1100" b="1" baseline="0" dirty="0">
                          <a:solidFill>
                            <a:schemeClr val="tx1"/>
                          </a:solidFill>
                          <a:latin typeface="+mn-ea"/>
                          <a:ea typeface="+mn-ea"/>
                        </a:rPr>
                        <a:t>3</a:t>
                      </a:r>
                      <a:r>
                        <a:rPr kumimoji="1" lang="ja-JP" altLang="en-US" sz="1100" b="1" baseline="0" dirty="0">
                          <a:solidFill>
                            <a:schemeClr val="tx1"/>
                          </a:solidFill>
                          <a:latin typeface="+mn-ea"/>
                          <a:ea typeface="+mn-ea"/>
                        </a:rPr>
                        <a:t>月に完成した大阪版保健指導プログラムの活用を目的として説明会を開催（「健康格差の解決プログラム（特定保健指導）」）</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aseline="0" dirty="0">
                          <a:solidFill>
                            <a:schemeClr val="tx1"/>
                          </a:solidFill>
                          <a:latin typeface="+mn-ea"/>
                          <a:ea typeface="+mn-ea"/>
                        </a:rPr>
                        <a:t>《</a:t>
                      </a:r>
                      <a:r>
                        <a:rPr kumimoji="1" lang="ja-JP" altLang="en-US" sz="1200" u="sng" baseline="0" dirty="0">
                          <a:solidFill>
                            <a:schemeClr val="tx1"/>
                          </a:solidFill>
                          <a:latin typeface="+mn-ea"/>
                          <a:ea typeface="+mn-ea"/>
                        </a:rPr>
                        <a:t>糖尿病の重症化予防</a:t>
                      </a:r>
                      <a:r>
                        <a:rPr kumimoji="1" lang="en-US" altLang="ja-JP" sz="1200" baseline="0" dirty="0">
                          <a:solidFill>
                            <a:schemeClr val="tx1"/>
                          </a:solidFill>
                          <a:latin typeface="+mn-ea"/>
                          <a:ea typeface="+mn-ea"/>
                        </a:rPr>
                        <a:t>》</a:t>
                      </a:r>
                      <a:endParaRPr kumimoji="1" lang="en-US" altLang="ja-JP" sz="1200" b="0"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専門医等のアドバイザーとともに、糖尿病性腎症重症化予防事業の実施に課題を抱える市町村を支援。市町村と地区医師会、専門医と連携強化した受診勧奨体制を構築（「糖尿病性腎症重症化予防アドバイザー事業」モデル</a:t>
                      </a:r>
                      <a:r>
                        <a:rPr kumimoji="1" lang="en-US" altLang="ja-JP" sz="1100" b="1" baseline="0" dirty="0">
                          <a:solidFill>
                            <a:schemeClr val="tx1"/>
                          </a:solidFill>
                          <a:latin typeface="+mn-ea"/>
                          <a:ea typeface="+mn-ea"/>
                        </a:rPr>
                        <a:t>1</a:t>
                      </a:r>
                      <a:r>
                        <a:rPr kumimoji="1" lang="ja-JP" altLang="en-US" sz="1100" b="1" baseline="0" dirty="0">
                          <a:solidFill>
                            <a:schemeClr val="tx1"/>
                          </a:solidFill>
                          <a:latin typeface="+mn-ea"/>
                          <a:ea typeface="+mn-ea"/>
                        </a:rPr>
                        <a:t>市）</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■地域で診療に携わる医療従事者間で医療連携の状況を共有する会議を開催し、地域の実情に応じて連携体制の充実を促進</a:t>
                      </a: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aseline="0" dirty="0">
                          <a:solidFill>
                            <a:schemeClr val="tx1"/>
                          </a:solidFill>
                          <a:latin typeface="+mn-ea"/>
                          <a:ea typeface="+mn-ea"/>
                        </a:rPr>
                        <a:t>《</a:t>
                      </a:r>
                      <a:r>
                        <a:rPr kumimoji="1" lang="ja-JP" altLang="en-US" sz="1200" u="sng" baseline="0" dirty="0">
                          <a:solidFill>
                            <a:schemeClr val="tx1"/>
                          </a:solidFill>
                          <a:latin typeface="+mn-ea"/>
                          <a:ea typeface="+mn-ea"/>
                        </a:rPr>
                        <a:t>早期治療・重症化予防に係る普及啓発</a:t>
                      </a:r>
                      <a:r>
                        <a:rPr kumimoji="1" lang="en-US" altLang="ja-JP" sz="1200" baseline="0" dirty="0">
                          <a:solidFill>
                            <a:schemeClr val="tx1"/>
                          </a:solidFill>
                          <a:latin typeface="+mn-ea"/>
                          <a:ea typeface="+mn-ea"/>
                        </a:rPr>
                        <a:t>》</a:t>
                      </a:r>
                      <a:endParaRPr kumimoji="1" lang="en-US" altLang="ja-JP" sz="1200" b="0"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■平成</a:t>
                      </a:r>
                      <a:r>
                        <a:rPr kumimoji="1" lang="en-US" altLang="ja-JP" sz="1100" b="1" baseline="0" dirty="0">
                          <a:solidFill>
                            <a:schemeClr val="tx1"/>
                          </a:solidFill>
                          <a:latin typeface="+mn-ea"/>
                          <a:ea typeface="+mn-ea"/>
                        </a:rPr>
                        <a:t>30</a:t>
                      </a:r>
                      <a:r>
                        <a:rPr kumimoji="1" lang="ja-JP" altLang="en-US" sz="1100" b="1" baseline="0" dirty="0">
                          <a:solidFill>
                            <a:schemeClr val="tx1"/>
                          </a:solidFill>
                          <a:latin typeface="+mn-ea"/>
                          <a:ea typeface="+mn-ea"/>
                        </a:rPr>
                        <a:t>年、令和元年に市町村保健事業ワーキングで検討したプログラムを改訂し、令和３年４月から運用開始。医療保険者（市町村国保）の保健事業の効率的・効果的な推進を支援（「汎用性の高い行動変容プログラム（糖尿病対策・高血圧対策）」）</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■協会けんぽが実施する糖尿病性腎症重症化予防事業の実施体制に助言</a:t>
                      </a: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grpSp>
        <p:nvGrpSpPr>
          <p:cNvPr id="19" name="グループ化 18"/>
          <p:cNvGrpSpPr/>
          <p:nvPr/>
        </p:nvGrpSpPr>
        <p:grpSpPr>
          <a:xfrm>
            <a:off x="586435" y="3535158"/>
            <a:ext cx="792000" cy="720000"/>
            <a:chOff x="-2122749" y="3293333"/>
            <a:chExt cx="792000" cy="720000"/>
          </a:xfrm>
        </p:grpSpPr>
        <p:sp>
          <p:nvSpPr>
            <p:cNvPr id="20" name="角丸四角形 19"/>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a:ln w="0"/>
                  <a:solidFill>
                    <a:srgbClr val="193F61"/>
                  </a:solidFill>
                  <a:latin typeface="+mn-ea"/>
                </a:rPr>
                <a:t>本年度評価</a:t>
              </a:r>
              <a:endParaRPr kumimoji="1" lang="en-US" altLang="ja-JP" sz="1100" b="1" spc="-100" dirty="0">
                <a:ln w="0"/>
                <a:solidFill>
                  <a:srgbClr val="193F61"/>
                </a:solidFill>
                <a:latin typeface="+mn-ea"/>
              </a:endParaRPr>
            </a:p>
            <a:p>
              <a:pPr algn="ctr"/>
              <a:endParaRPr kumimoji="1" lang="en-US" altLang="ja-JP" sz="500" b="1" spc="-100" dirty="0">
                <a:ln w="0"/>
                <a:solidFill>
                  <a:srgbClr val="193F61"/>
                </a:solidFill>
                <a:latin typeface="+mn-ea"/>
              </a:endParaRPr>
            </a:p>
            <a:p>
              <a:pPr algn="ctr">
                <a:lnSpc>
                  <a:spcPts val="1600"/>
                </a:lnSpc>
              </a:pPr>
              <a:r>
                <a:rPr kumimoji="1" lang="ja-JP" altLang="en-US" sz="1400" b="1" spc="-100" dirty="0">
                  <a:ln w="0"/>
                  <a:solidFill>
                    <a:srgbClr val="193F61"/>
                  </a:solidFill>
                  <a:latin typeface="+mn-ea"/>
                </a:rPr>
                <a:t>概ね</a:t>
              </a:r>
              <a:endParaRPr kumimoji="1" lang="en-US" altLang="ja-JP" sz="1400" b="1" spc="-100" dirty="0">
                <a:ln w="0"/>
                <a:solidFill>
                  <a:srgbClr val="193F61"/>
                </a:solidFill>
                <a:latin typeface="+mn-ea"/>
              </a:endParaRPr>
            </a:p>
            <a:p>
              <a:pPr algn="ctr">
                <a:lnSpc>
                  <a:spcPts val="1600"/>
                </a:lnSpc>
              </a:pPr>
              <a:r>
                <a:rPr kumimoji="1" lang="ja-JP" altLang="en-US" sz="1400" b="1" spc="-250" dirty="0">
                  <a:ln w="0"/>
                  <a:solidFill>
                    <a:srgbClr val="193F61"/>
                  </a:solidFill>
                  <a:latin typeface="+mn-ea"/>
                </a:rPr>
                <a:t>予定</a:t>
              </a:r>
              <a:r>
                <a:rPr kumimoji="1" lang="ja-JP" altLang="en-US" sz="1400" b="1" spc="-350" dirty="0">
                  <a:ln w="0"/>
                  <a:solidFill>
                    <a:srgbClr val="193F61"/>
                  </a:solidFill>
                  <a:latin typeface="+mn-ea"/>
                </a:rPr>
                <a:t>どおり</a:t>
              </a:r>
            </a:p>
          </p:txBody>
        </p:sp>
        <p:cxnSp>
          <p:nvCxnSpPr>
            <p:cNvPr id="21" name="直線コネクタ 20"/>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33</a:t>
            </a:fld>
            <a:endParaRPr kumimoji="1" lang="ja-JP" altLang="en-US"/>
          </a:p>
        </p:txBody>
      </p:sp>
    </p:spTree>
    <p:extLst>
      <p:ext uri="{BB962C8B-B14F-4D97-AF65-F5344CB8AC3E}">
        <p14:creationId xmlns:p14="http://schemas.microsoft.com/office/powerpoint/2010/main" val="23045202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nvGraphicFramePr>
        <p:xfrm>
          <a:off x="477311" y="434454"/>
          <a:ext cx="8928000" cy="3456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252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今後の</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課題等</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■保険者別にみると、被用者保険における被扶養者の特定保健指導実施率が特に低い</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■特定保健指導の実施率向上</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■未治療者、治療中断者の減少　　　　　　　　　　　　■医師会との連携による受診勧奨体制の構築</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a:t>
                      </a:r>
                      <a:r>
                        <a:rPr kumimoji="1" lang="en-US" altLang="ja-JP" sz="1100" b="1" baseline="0" dirty="0">
                          <a:solidFill>
                            <a:schemeClr val="tx1"/>
                          </a:solidFill>
                          <a:latin typeface="+mn-ea"/>
                          <a:ea typeface="+mn-ea"/>
                        </a:rPr>
                        <a:t>KDB</a:t>
                      </a:r>
                      <a:r>
                        <a:rPr kumimoji="1" lang="ja-JP" altLang="en-US" sz="1100" b="1" baseline="0" dirty="0">
                          <a:solidFill>
                            <a:schemeClr val="tx1"/>
                          </a:solidFill>
                          <a:latin typeface="+mn-ea"/>
                          <a:ea typeface="+mn-ea"/>
                        </a:rPr>
                        <a:t>等を活用した保健事業の推進　　　　　　　　　   ■医療保険者における糖尿病重症化予防事業の質の向上</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■医療機関連携体制の充実</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次年度の主な取組</a:t>
                      </a:r>
                      <a:r>
                        <a:rPr kumimoji="1" lang="en-US" altLang="ja-JP" sz="1200" b="1" baseline="0" dirty="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■職域における被用者保険の被扶養者対象アンケート調査結果をふまえ、特定保健指導実施率向上に向けた効果的な手法をモデル実施</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■市町村におけるデータヘルスの推進を図りデータ活用研修会等を開催するとともに、市町村保健事業介入支援事業、糖尿病性腎症重症化予防アドバイザー事業を実施</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■インセンティブを活用し、糖尿病対策・高血圧対策の取組みを評価</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■地域の実情に応じた連携体制の強化を推進</a:t>
                      </a: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93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最終予算</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a:solidFill>
                            <a:schemeClr val="bg1"/>
                          </a:solidFill>
                          <a:latin typeface="+mn-ea"/>
                          <a:ea typeface="+mn-ea"/>
                        </a:rPr>
                        <a:t>（主要事業）</a:t>
                      </a:r>
                      <a:endParaRPr kumimoji="1" lang="en-US" altLang="ja-JP" sz="1600" b="1" baseline="0" dirty="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a:solidFill>
                            <a:schemeClr val="tx1"/>
                          </a:solidFill>
                          <a:latin typeface="+mn-ea"/>
                          <a:ea typeface="+mn-ea"/>
                        </a:rPr>
                        <a:t>健康格差の解決プログラム促進事業（</a:t>
                      </a:r>
                      <a:r>
                        <a:rPr kumimoji="1" lang="en-US" altLang="ja-JP" sz="1100" baseline="0" dirty="0">
                          <a:solidFill>
                            <a:schemeClr val="tx1"/>
                          </a:solidFill>
                          <a:latin typeface="+mn-ea"/>
                          <a:ea typeface="+mn-ea"/>
                        </a:rPr>
                        <a:t>36,376</a:t>
                      </a:r>
                      <a:r>
                        <a:rPr kumimoji="1" lang="ja-JP" altLang="en-US" sz="1100" baseline="0" dirty="0">
                          <a:solidFill>
                            <a:schemeClr val="tx1"/>
                          </a:solidFill>
                          <a:latin typeface="+mn-ea"/>
                          <a:ea typeface="+mn-ea"/>
                        </a:rPr>
                        <a:t>千円の内数）、大阪がん循環器病予防センター事業（</a:t>
                      </a:r>
                      <a:r>
                        <a:rPr kumimoji="1" lang="en-US" altLang="ja-JP" sz="1100" baseline="0" dirty="0">
                          <a:solidFill>
                            <a:schemeClr val="tx1"/>
                          </a:solidFill>
                          <a:latin typeface="+mn-ea"/>
                          <a:ea typeface="+mn-ea"/>
                        </a:rPr>
                        <a:t>102,744</a:t>
                      </a:r>
                      <a:r>
                        <a:rPr kumimoji="1" lang="ja-JP" altLang="en-US" sz="1100" baseline="0" dirty="0">
                          <a:solidFill>
                            <a:schemeClr val="tx1"/>
                          </a:solidFill>
                          <a:latin typeface="+mn-ea"/>
                          <a:ea typeface="+mn-ea"/>
                        </a:rPr>
                        <a:t>千円の内数）、</a:t>
                      </a:r>
                      <a:endParaRPr kumimoji="1" lang="en-US" altLang="ja-JP" sz="1100" baseline="0" dirty="0">
                        <a:solidFill>
                          <a:schemeClr val="tx1"/>
                        </a:solidFill>
                        <a:latin typeface="+mn-ea"/>
                        <a:ea typeface="+mn-ea"/>
                      </a:endParaRPr>
                    </a:p>
                    <a:p>
                      <a:pPr>
                        <a:lnSpc>
                          <a:spcPct val="100000"/>
                        </a:lnSpc>
                      </a:pPr>
                      <a:r>
                        <a:rPr kumimoji="1" lang="ja-JP" altLang="en-US" sz="1100" baseline="0" dirty="0">
                          <a:solidFill>
                            <a:schemeClr val="tx1"/>
                          </a:solidFill>
                          <a:latin typeface="+mn-ea"/>
                          <a:ea typeface="+mn-ea"/>
                        </a:rPr>
                        <a:t>国保ヘルスアップ支援事業［保健事業の促進・充実を図るための人材の確保・育成事業（</a:t>
                      </a:r>
                      <a:r>
                        <a:rPr kumimoji="1" lang="en-US" altLang="ja-JP" sz="1100" baseline="0" dirty="0">
                          <a:solidFill>
                            <a:schemeClr val="tx1"/>
                          </a:solidFill>
                          <a:latin typeface="+mn-ea"/>
                          <a:ea typeface="+mn-ea"/>
                        </a:rPr>
                        <a:t>2,480</a:t>
                      </a:r>
                      <a:r>
                        <a:rPr kumimoji="1" lang="ja-JP" altLang="en-US" sz="1100" baseline="0" dirty="0">
                          <a:solidFill>
                            <a:schemeClr val="tx1"/>
                          </a:solidFill>
                          <a:latin typeface="+mn-ea"/>
                          <a:ea typeface="+mn-ea"/>
                        </a:rPr>
                        <a:t>千円）、</a:t>
                      </a:r>
                      <a:endParaRPr kumimoji="1" lang="en-US" altLang="ja-JP" sz="1100" baseline="0" dirty="0">
                        <a:solidFill>
                          <a:schemeClr val="tx1"/>
                        </a:solidFill>
                        <a:latin typeface="+mn-ea"/>
                        <a:ea typeface="+mn-ea"/>
                      </a:endParaRPr>
                    </a:p>
                    <a:p>
                      <a:pPr>
                        <a:lnSpc>
                          <a:spcPct val="100000"/>
                        </a:lnSpc>
                      </a:pPr>
                      <a:r>
                        <a:rPr kumimoji="1" lang="ja-JP" altLang="en-US" sz="1100" baseline="0" dirty="0">
                          <a:solidFill>
                            <a:schemeClr val="tx1"/>
                          </a:solidFill>
                          <a:latin typeface="+mn-ea"/>
                          <a:ea typeface="+mn-ea"/>
                        </a:rPr>
                        <a:t>市町村保健事業への介入支援事業（</a:t>
                      </a:r>
                      <a:r>
                        <a:rPr kumimoji="1" lang="en-US" altLang="ja-JP" sz="1100" baseline="0" dirty="0">
                          <a:solidFill>
                            <a:schemeClr val="tx1"/>
                          </a:solidFill>
                          <a:latin typeface="+mn-ea"/>
                          <a:ea typeface="+mn-ea"/>
                        </a:rPr>
                        <a:t>8,489</a:t>
                      </a:r>
                      <a:r>
                        <a:rPr kumimoji="1" lang="ja-JP" altLang="en-US" sz="1100" baseline="0" dirty="0">
                          <a:solidFill>
                            <a:schemeClr val="tx1"/>
                          </a:solidFill>
                          <a:latin typeface="+mn-ea"/>
                          <a:ea typeface="+mn-ea"/>
                        </a:rPr>
                        <a:t>千円）、糖尿病性腎症重症化予防アドバイザー事業（</a:t>
                      </a:r>
                      <a:r>
                        <a:rPr kumimoji="1" lang="en-US" altLang="ja-JP" sz="1100" baseline="0" dirty="0">
                          <a:solidFill>
                            <a:schemeClr val="tx1"/>
                          </a:solidFill>
                          <a:latin typeface="+mn-ea"/>
                          <a:ea typeface="+mn-ea"/>
                        </a:rPr>
                        <a:t>20,530</a:t>
                      </a:r>
                      <a:r>
                        <a:rPr kumimoji="1" lang="ja-JP" altLang="en-US" sz="1100" baseline="0" dirty="0">
                          <a:solidFill>
                            <a:schemeClr val="tx1"/>
                          </a:solidFill>
                          <a:latin typeface="+mn-ea"/>
                          <a:ea typeface="+mn-ea"/>
                        </a:rPr>
                        <a:t>千円）］、</a:t>
                      </a:r>
                      <a:endParaRPr kumimoji="1" lang="en-US" altLang="ja-JP" sz="1100" baseline="0" dirty="0">
                        <a:solidFill>
                          <a:schemeClr val="tx1"/>
                        </a:solidFill>
                        <a:latin typeface="+mn-ea"/>
                        <a:ea typeface="+mn-ea"/>
                      </a:endParaRPr>
                    </a:p>
                    <a:p>
                      <a:pPr>
                        <a:lnSpc>
                          <a:spcPct val="100000"/>
                        </a:lnSpc>
                      </a:pPr>
                      <a:r>
                        <a:rPr kumimoji="1" lang="ja-JP" altLang="en-US" sz="1100" baseline="0" dirty="0">
                          <a:solidFill>
                            <a:schemeClr val="tx1"/>
                          </a:solidFill>
                          <a:latin typeface="+mn-ea"/>
                          <a:ea typeface="+mn-ea"/>
                        </a:rPr>
                        <a:t>地域医療連携推進事業費（</a:t>
                      </a:r>
                      <a:r>
                        <a:rPr kumimoji="1" lang="en-US" altLang="ja-JP" sz="1100" baseline="0" dirty="0">
                          <a:solidFill>
                            <a:schemeClr val="tx1"/>
                          </a:solidFill>
                          <a:latin typeface="+mn-ea"/>
                          <a:ea typeface="+mn-ea"/>
                        </a:rPr>
                        <a:t>2,628</a:t>
                      </a:r>
                      <a:r>
                        <a:rPr kumimoji="1" lang="ja-JP" altLang="en-US" sz="1100" baseline="0" dirty="0">
                          <a:solidFill>
                            <a:schemeClr val="tx1"/>
                          </a:solidFill>
                          <a:latin typeface="+mn-ea"/>
                          <a:ea typeface="+mn-ea"/>
                        </a:rPr>
                        <a:t>千円）</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34</a:t>
            </a:fld>
            <a:endParaRPr kumimoji="1" lang="ja-JP" altLang="en-US"/>
          </a:p>
        </p:txBody>
      </p:sp>
    </p:spTree>
    <p:extLst>
      <p:ext uri="{BB962C8B-B14F-4D97-AF65-F5344CB8AC3E}">
        <p14:creationId xmlns:p14="http://schemas.microsoft.com/office/powerpoint/2010/main" val="38922072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tx1"/>
                </a:solidFill>
                <a:latin typeface="Meiryo UI" panose="020B0604030504040204" pitchFamily="50" charset="-128"/>
                <a:ea typeface="Meiryo UI" panose="020B0604030504040204" pitchFamily="50" charset="-128"/>
              </a:rPr>
              <a:t>　　３　府民の健康づくりを支える社会環境整備</a:t>
            </a:r>
          </a:p>
        </p:txBody>
      </p:sp>
      <p:sp>
        <p:nvSpPr>
          <p:cNvPr id="15" name="正方形/長方形 14"/>
          <p:cNvSpPr/>
          <p:nvPr/>
        </p:nvSpPr>
        <p:spPr>
          <a:xfrm>
            <a:off x="129324" y="777702"/>
            <a:ext cx="172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　</a:t>
            </a:r>
            <a:r>
              <a:rPr kumimoji="1" lang="ja-JP" altLang="en-US" sz="1600" b="1" dirty="0">
                <a:solidFill>
                  <a:schemeClr val="bg1"/>
                </a:solidFill>
              </a:rPr>
              <a:t>計画 </a:t>
            </a:r>
            <a:r>
              <a:rPr kumimoji="1" lang="en-US" altLang="ja-JP" sz="1600" b="1" dirty="0">
                <a:solidFill>
                  <a:schemeClr val="bg1"/>
                </a:solidFill>
              </a:rPr>
              <a:t>P.64-66</a:t>
            </a:r>
          </a:p>
        </p:txBody>
      </p:sp>
      <p:sp>
        <p:nvSpPr>
          <p:cNvPr id="17" name="正方形/長方形 16"/>
          <p:cNvSpPr/>
          <p:nvPr/>
        </p:nvSpPr>
        <p:spPr>
          <a:xfrm>
            <a:off x="363222" y="2145260"/>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443476"/>
            <a:ext cx="8856000" cy="504000"/>
          </a:xfrm>
          <a:prstGeom prst="rect">
            <a:avLst/>
          </a:prstGeom>
        </p:spPr>
        <p:txBody>
          <a:bodyPr wrap="square" lIns="36000" tIns="72000" rIns="36000" bIns="36000">
            <a:noAutofit/>
          </a:bodyPr>
          <a:lstStyle/>
          <a:p>
            <a:r>
              <a:rPr lang="ja-JP" altLang="en-US" sz="1200" b="1" dirty="0">
                <a:latin typeface="+mn-ea"/>
              </a:rPr>
              <a:t>▽学校・職域・地域等における健康づくりの取組みや活動に積極的に参加するとともに、地域社会の一員として、健康な</a:t>
            </a:r>
            <a:r>
              <a:rPr lang="ja-JP" altLang="en-US" sz="1200" b="1" dirty="0" err="1">
                <a:latin typeface="+mn-ea"/>
              </a:rPr>
              <a:t>まちづ</a:t>
            </a:r>
            <a:endParaRPr lang="en-US" altLang="ja-JP" sz="1200" b="1" dirty="0">
              <a:latin typeface="+mn-ea"/>
            </a:endParaRPr>
          </a:p>
          <a:p>
            <a:r>
              <a:rPr lang="ja-JP" altLang="en-US" sz="1200" b="1" dirty="0">
                <a:latin typeface="+mn-ea"/>
              </a:rPr>
              <a:t>　くりに参画・協力します。</a:t>
            </a:r>
          </a:p>
          <a:p>
            <a:r>
              <a:rPr lang="ja-JP" altLang="en-US" sz="1200" b="1" dirty="0">
                <a:latin typeface="+mn-ea"/>
              </a:rPr>
              <a:t>▽Ｉ</a:t>
            </a:r>
            <a:r>
              <a:rPr lang="en-US" altLang="ja-JP" sz="1200" b="1" dirty="0">
                <a:latin typeface="+mn-ea"/>
              </a:rPr>
              <a:t>C</a:t>
            </a:r>
            <a:r>
              <a:rPr lang="ja-JP" altLang="en-US" sz="1200" b="1" dirty="0">
                <a:latin typeface="+mn-ea"/>
              </a:rPr>
              <a:t>Ｔ等を活用し、自分にあった健康情報等を取得するとともに、必要に応じて健康教育の機会や健康相談を利用するなど、</a:t>
            </a:r>
            <a:endParaRPr lang="en-US" altLang="ja-JP" sz="1200" b="1" dirty="0">
              <a:latin typeface="+mn-ea"/>
            </a:endParaRPr>
          </a:p>
          <a:p>
            <a:r>
              <a:rPr lang="ja-JP" altLang="en-US" sz="1200" b="1" dirty="0">
                <a:latin typeface="+mn-ea"/>
              </a:rPr>
              <a:t>　自主的な健康づくりに取り組みます。</a:t>
            </a:r>
          </a:p>
        </p:txBody>
      </p:sp>
      <p:sp>
        <p:nvSpPr>
          <p:cNvPr id="24" name="正方形/長方形 23"/>
          <p:cNvSpPr/>
          <p:nvPr/>
        </p:nvSpPr>
        <p:spPr>
          <a:xfrm>
            <a:off x="363222" y="3402806"/>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行政等が取り組む数値目標</a:t>
            </a:r>
            <a:r>
              <a:rPr lang="en-US" altLang="ja-JP" sz="1600" b="1" dirty="0">
                <a:latin typeface="+mn-ea"/>
              </a:rPr>
              <a:t>】</a:t>
            </a:r>
            <a:endParaRPr lang="ja-JP" altLang="en-US" sz="1600" b="1" dirty="0">
              <a:latin typeface="+mn-ea"/>
            </a:endParaRPr>
          </a:p>
        </p:txBody>
      </p:sp>
      <p:graphicFrame>
        <p:nvGraphicFramePr>
          <p:cNvPr id="25" name="表 24"/>
          <p:cNvGraphicFramePr>
            <a:graphicFrameLocks noGrp="1"/>
          </p:cNvGraphicFramePr>
          <p:nvPr/>
        </p:nvGraphicFramePr>
        <p:xfrm>
          <a:off x="532234" y="3764969"/>
          <a:ext cx="8820000" cy="11520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4464000">
                  <a:extLst>
                    <a:ext uri="{9D8B030D-6E8A-4147-A177-3AD203B41FA5}">
                      <a16:colId xmlns:a16="http://schemas.microsoft.com/office/drawing/2014/main" val="20001"/>
                    </a:ext>
                  </a:extLst>
                </a:gridCol>
                <a:gridCol w="1404000">
                  <a:extLst>
                    <a:ext uri="{9D8B030D-6E8A-4147-A177-3AD203B41FA5}">
                      <a16:colId xmlns:a16="http://schemas.microsoft.com/office/drawing/2014/main" val="993675360"/>
                    </a:ext>
                  </a:extLst>
                </a:gridCol>
                <a:gridCol w="1404000">
                  <a:extLst>
                    <a:ext uri="{9D8B030D-6E8A-4147-A177-3AD203B41FA5}">
                      <a16:colId xmlns:a16="http://schemas.microsoft.com/office/drawing/2014/main" val="20002"/>
                    </a:ext>
                  </a:extLst>
                </a:gridCol>
                <a:gridCol w="1188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a:effectLst/>
                          <a:latin typeface="+mn-ea"/>
                          <a:ea typeface="+mn-ea"/>
                        </a:rPr>
                        <a:t>2023</a:t>
                      </a:r>
                      <a:r>
                        <a:rPr lang="ja-JP" sz="1200" dirty="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rPr>
                        <a:t>24</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rPr>
                        <a:t>健康づくりを進める住民の自主組織の数（☆）</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715</a:t>
                      </a:r>
                      <a:r>
                        <a:rPr lang="ja-JP" altLang="en-US" sz="1200" b="1" dirty="0">
                          <a:solidFill>
                            <a:schemeClr val="tx1"/>
                          </a:solidFill>
                          <a:effectLst/>
                          <a:latin typeface="+mn-ea"/>
                          <a:ea typeface="+mn-ea"/>
                        </a:rPr>
                        <a:t>団体</a:t>
                      </a:r>
                      <a:r>
                        <a:rPr lang="ja-JP" altLang="en-US" sz="1100" b="1" dirty="0">
                          <a:solidFill>
                            <a:schemeClr val="tx1"/>
                          </a:solidFill>
                          <a:effectLst/>
                          <a:latin typeface="+mn-ea"/>
                          <a:ea typeface="+mn-ea"/>
                        </a:rPr>
                        <a:t>（</a:t>
                      </a:r>
                      <a:r>
                        <a:rPr lang="en-US" sz="1100" b="1" dirty="0">
                          <a:solidFill>
                            <a:schemeClr val="tx1"/>
                          </a:solidFill>
                          <a:effectLst/>
                          <a:latin typeface="+mn-ea"/>
                          <a:ea typeface="+mn-ea"/>
                        </a:rPr>
                        <a:t>H28</a:t>
                      </a:r>
                      <a:r>
                        <a:rPr lang="ja-JP" altLang="en-US" sz="1100" b="1" dirty="0">
                          <a:solidFill>
                            <a:schemeClr val="tx1"/>
                          </a:solidFill>
                          <a:effectLst/>
                          <a:latin typeface="+mn-ea"/>
                          <a:ea typeface="+mn-ea"/>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1,196</a:t>
                      </a:r>
                      <a:r>
                        <a:rPr lang="ja-JP" altLang="en-US" sz="1200" b="1" dirty="0">
                          <a:solidFill>
                            <a:schemeClr val="tx1"/>
                          </a:solidFill>
                          <a:effectLst/>
                          <a:latin typeface="+mn-ea"/>
                          <a:ea typeface="+mn-ea"/>
                        </a:rPr>
                        <a:t>団体</a:t>
                      </a:r>
                      <a:r>
                        <a:rPr lang="ja-JP" altLang="en-US" sz="1100" b="1" dirty="0">
                          <a:solidFill>
                            <a:schemeClr val="tx1"/>
                          </a:solidFill>
                          <a:effectLst/>
                          <a:latin typeface="+mn-ea"/>
                          <a:ea typeface="+mn-ea"/>
                        </a:rPr>
                        <a:t>（</a:t>
                      </a:r>
                      <a:r>
                        <a:rPr lang="en-US" altLang="ja-JP" sz="1100" b="1" dirty="0">
                          <a:solidFill>
                            <a:schemeClr val="tx1"/>
                          </a:solidFill>
                          <a:effectLst/>
                          <a:latin typeface="+mn-ea"/>
                          <a:ea typeface="+mn-ea"/>
                        </a:rPr>
                        <a:t>R2</a:t>
                      </a:r>
                      <a:r>
                        <a:rPr lang="ja-JP" altLang="en-US" sz="1100" b="1" dirty="0">
                          <a:solidFill>
                            <a:schemeClr val="tx1"/>
                          </a:solidFill>
                          <a:effectLst/>
                          <a:latin typeface="+mn-ea"/>
                          <a:ea typeface="+mn-ea"/>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a:solidFill>
                            <a:schemeClr val="tx1"/>
                          </a:solidFill>
                          <a:effectLst/>
                          <a:latin typeface="+mn-ea"/>
                          <a:ea typeface="+mn-ea"/>
                        </a:rPr>
                        <a:t>増加</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25</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a:solidFill>
                            <a:schemeClr val="tx1"/>
                          </a:solidFill>
                          <a:effectLst/>
                          <a:latin typeface="+mn-ea"/>
                          <a:ea typeface="+mn-ea"/>
                          <a:cs typeface="HG丸ｺﾞｼｯｸM-PRO"/>
                        </a:rPr>
                        <a:t>ボランティア活動の参加者数</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20.6%</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H28</a:t>
                      </a:r>
                      <a:r>
                        <a:rPr lang="ja-JP" altLang="en-US" sz="1100" b="1" dirty="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14.5%</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R3</a:t>
                      </a:r>
                      <a:r>
                        <a:rPr lang="ja-JP" altLang="en-US" sz="1100" b="1" dirty="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a:solidFill>
                            <a:schemeClr val="tx1"/>
                          </a:solidFill>
                          <a:effectLst/>
                          <a:latin typeface="+mn-ea"/>
                          <a:ea typeface="+mn-ea"/>
                          <a:cs typeface="HG丸ｺﾞｼｯｸM-PRO"/>
                        </a:rPr>
                        <a:t>増加</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7795793"/>
                  </a:ext>
                </a:extLst>
              </a:tr>
              <a:tr h="288000">
                <a:tc>
                  <a:txBody>
                    <a:bodyPr/>
                    <a:lstStyle/>
                    <a:p>
                      <a:pPr algn="ctr" fontAlgn="auto">
                        <a:lnSpc>
                          <a:spcPts val="1600"/>
                        </a:lnSpc>
                        <a:spcAft>
                          <a:spcPts val="0"/>
                        </a:spcAft>
                      </a:pPr>
                      <a:r>
                        <a:rPr lang="en-US" altLang="ja-JP" sz="1200" dirty="0">
                          <a:solidFill>
                            <a:schemeClr val="bg1"/>
                          </a:solidFill>
                          <a:effectLst/>
                          <a:latin typeface="+mn-ea"/>
                          <a:ea typeface="+mn-ea"/>
                          <a:cs typeface="HG丸ｺﾞｼｯｸM-PRO"/>
                        </a:rPr>
                        <a:t>26</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spc="-50" baseline="0" dirty="0">
                          <a:solidFill>
                            <a:schemeClr val="tx1"/>
                          </a:solidFill>
                          <a:effectLst/>
                          <a:latin typeface="+mn-ea"/>
                          <a:ea typeface="+mn-ea"/>
                          <a:cs typeface="HG丸ｺﾞｼｯｸM-PRO"/>
                        </a:rPr>
                        <a:t>“健康経営”に取り組む中小企業数</a:t>
                      </a:r>
                      <a:r>
                        <a:rPr lang="ja-JP" altLang="en-US" sz="1050" b="1" spc="-50" baseline="0" dirty="0">
                          <a:solidFill>
                            <a:schemeClr val="tx1"/>
                          </a:solidFill>
                          <a:effectLst/>
                          <a:latin typeface="+mn-ea"/>
                          <a:ea typeface="+mn-ea"/>
                          <a:cs typeface="HG丸ｺﾞｼｯｸM-PRO"/>
                        </a:rPr>
                        <a:t>（「健康宣言企業」数  協会けんぽ）</a:t>
                      </a:r>
                      <a:endParaRPr lang="ja-JP" altLang="en-US" sz="1100" b="1" spc="-50" baseline="0"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142</a:t>
                      </a:r>
                      <a:r>
                        <a:rPr lang="ja-JP" altLang="en-US" sz="1200" b="1" dirty="0">
                          <a:solidFill>
                            <a:schemeClr val="tx1"/>
                          </a:solidFill>
                          <a:effectLst/>
                          <a:latin typeface="+mn-ea"/>
                          <a:ea typeface="+mn-ea"/>
                          <a:cs typeface="HG丸ｺﾞｼｯｸM-PRO"/>
                        </a:rPr>
                        <a:t>企業</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H30.3</a:t>
                      </a:r>
                      <a:r>
                        <a:rPr lang="ja-JP" altLang="en-US" sz="1100" b="1" dirty="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3,835</a:t>
                      </a:r>
                      <a:r>
                        <a:rPr lang="ja-JP" altLang="en-US" sz="1200" b="1" dirty="0">
                          <a:solidFill>
                            <a:schemeClr val="tx1"/>
                          </a:solidFill>
                          <a:effectLst/>
                          <a:latin typeface="+mn-ea"/>
                          <a:ea typeface="+mn-ea"/>
                          <a:cs typeface="HG丸ｺﾞｼｯｸM-PRO"/>
                        </a:rPr>
                        <a:t>企業</a:t>
                      </a:r>
                      <a:r>
                        <a:rPr lang="ja-JP" altLang="en-US" sz="1100" b="1" dirty="0">
                          <a:solidFill>
                            <a:schemeClr val="tx1"/>
                          </a:solidFill>
                          <a:effectLst/>
                          <a:latin typeface="+mn-ea"/>
                          <a:ea typeface="+mn-ea"/>
                          <a:cs typeface="HG丸ｺﾞｼｯｸM-PRO"/>
                        </a:rPr>
                        <a:t>（</a:t>
                      </a:r>
                      <a:r>
                        <a:rPr lang="en-US" altLang="ja-JP" sz="1100" b="1" dirty="0">
                          <a:solidFill>
                            <a:schemeClr val="tx1"/>
                          </a:solidFill>
                          <a:effectLst/>
                          <a:latin typeface="+mn-ea"/>
                          <a:ea typeface="+mn-ea"/>
                          <a:cs typeface="HG丸ｺﾞｼｯｸM-PRO"/>
                        </a:rPr>
                        <a:t>R5.2</a:t>
                      </a:r>
                      <a:r>
                        <a:rPr lang="ja-JP" altLang="en-US" sz="1100" b="1" dirty="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cs typeface="HG丸ｺﾞｼｯｸM-PRO"/>
                        </a:rPr>
                        <a:t>2,000</a:t>
                      </a:r>
                      <a:r>
                        <a:rPr lang="ja-JP" altLang="en-US" sz="1200" b="1" dirty="0">
                          <a:solidFill>
                            <a:schemeClr val="tx1"/>
                          </a:solidFill>
                          <a:effectLst/>
                          <a:latin typeface="+mn-ea"/>
                          <a:ea typeface="+mn-ea"/>
                          <a:cs typeface="HG丸ｺﾞｼｯｸM-PRO"/>
                        </a:rPr>
                        <a:t>企業</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7347628"/>
                  </a:ext>
                </a:extLst>
              </a:tr>
            </a:tbl>
          </a:graphicData>
        </a:graphic>
      </p:graphicFrame>
      <p:sp>
        <p:nvSpPr>
          <p:cNvPr id="26" name="正方形/長方形 25"/>
          <p:cNvSpPr/>
          <p:nvPr/>
        </p:nvSpPr>
        <p:spPr>
          <a:xfrm>
            <a:off x="6046925" y="3467246"/>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p>
        </p:txBody>
      </p:sp>
      <p:graphicFrame>
        <p:nvGraphicFramePr>
          <p:cNvPr id="27" name="表 26"/>
          <p:cNvGraphicFramePr>
            <a:graphicFrameLocks noGrp="1"/>
          </p:cNvGraphicFramePr>
          <p:nvPr/>
        </p:nvGraphicFramePr>
        <p:xfrm>
          <a:off x="477311" y="5275555"/>
          <a:ext cx="8928000" cy="1188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88000">
                <a:tc>
                  <a:txBody>
                    <a:bodyPr/>
                    <a:lstStyle/>
                    <a:p>
                      <a:pPr>
                        <a:lnSpc>
                          <a:spcPct val="100000"/>
                        </a:lnSpc>
                      </a:pPr>
                      <a:r>
                        <a:rPr kumimoji="1" lang="ja-JP" altLang="en-US" sz="1600" baseline="0" dirty="0">
                          <a:latin typeface="+mn-ea"/>
                          <a:ea typeface="+mn-ea"/>
                        </a:rPr>
                        <a:t>現状･課題</a:t>
                      </a:r>
                      <a:endParaRPr kumimoji="1" lang="en-US" altLang="ja-JP" sz="1600" baseline="0" dirty="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a:solidFill>
                            <a:schemeClr val="tx1"/>
                          </a:solidFill>
                          <a:latin typeface="+mn-ea"/>
                          <a:ea typeface="+mn-ea"/>
                        </a:rPr>
                        <a:t>◆ スポーツ関係等のグループや自治会等の自主活動やボランティアに参加している府民の割合は少ない状況にあることから、主体的に社会参加できる健康な地域コミュニティの形成が求められています。</a:t>
                      </a:r>
                    </a:p>
                    <a:p>
                      <a:pPr marL="174625" indent="-174625">
                        <a:lnSpc>
                          <a:spcPct val="100000"/>
                        </a:lnSpc>
                      </a:pPr>
                      <a:endParaRPr kumimoji="1" lang="ja-JP" altLang="en-US" sz="800" b="1" baseline="0" dirty="0">
                        <a:solidFill>
                          <a:schemeClr val="tx1"/>
                        </a:solidFill>
                        <a:latin typeface="+mn-ea"/>
                        <a:ea typeface="+mn-ea"/>
                      </a:endParaRPr>
                    </a:p>
                    <a:p>
                      <a:pPr marL="174625" indent="-174625">
                        <a:lnSpc>
                          <a:spcPct val="100000"/>
                        </a:lnSpc>
                      </a:pPr>
                      <a:r>
                        <a:rPr kumimoji="1" lang="ja-JP" altLang="en-US" sz="1200" b="1" baseline="0" dirty="0">
                          <a:solidFill>
                            <a:schemeClr val="tx1"/>
                          </a:solidFill>
                          <a:latin typeface="+mn-ea"/>
                          <a:ea typeface="+mn-ea"/>
                        </a:rPr>
                        <a:t>◆ 市町村における健康ポイント等のインセンティブの導入や、事業者等における「健康経営」の普及促進をはじめ、地域の活動団体等による健康づくりへの取組みなど、公民の多様な主体の連携・協働により、府民の健康づくりを社会全体で支える環境整備に取り組んでいくことが必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783614"/>
            <a:ext cx="9144000" cy="3276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35161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bg1"/>
                </a:solidFill>
              </a:rPr>
              <a:t>みんなでめざす目標</a:t>
            </a:r>
          </a:p>
        </p:txBody>
      </p:sp>
      <p:sp>
        <p:nvSpPr>
          <p:cNvPr id="20" name="角丸四角形 19"/>
          <p:cNvSpPr/>
          <p:nvPr/>
        </p:nvSpPr>
        <p:spPr>
          <a:xfrm>
            <a:off x="2445909" y="135161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地域や職場における健康づくりへの参加を増やします</a:t>
            </a:r>
          </a:p>
          <a:p>
            <a:pPr algn="ctr">
              <a:lnSpc>
                <a:spcPts val="2000"/>
              </a:lnSpc>
            </a:pPr>
            <a:r>
              <a:rPr kumimoji="1" lang="ja-JP" altLang="en-US" sz="1600" b="1" dirty="0">
                <a:solidFill>
                  <a:schemeClr val="tx1"/>
                </a:solidFill>
              </a:rPr>
              <a:t>～みんなで健康づくりを楽しみましょう～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35</a:t>
            </a:fld>
            <a:endParaRPr kumimoji="1" lang="ja-JP" altLang="en-US"/>
          </a:p>
        </p:txBody>
      </p:sp>
      <p:pic>
        <p:nvPicPr>
          <p:cNvPr id="21" name="図 20"/>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13867354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nvGraphicFramePr>
        <p:xfrm>
          <a:off x="477311" y="434454"/>
          <a:ext cx="8928000" cy="53658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5040000">
                <a:tc>
                  <a:txBody>
                    <a:bodyPr/>
                    <a:lstStyle/>
                    <a:p>
                      <a:pPr>
                        <a:lnSpc>
                          <a:spcPct val="100000"/>
                        </a:lnSpc>
                      </a:pPr>
                      <a:r>
                        <a:rPr kumimoji="1" lang="ja-JP" altLang="en-US" sz="1600" baseline="0" dirty="0">
                          <a:latin typeface="+mn-ea"/>
                          <a:ea typeface="+mn-ea"/>
                        </a:rPr>
                        <a:t>本年度の     </a:t>
                      </a:r>
                      <a:endParaRPr kumimoji="1" lang="en-US" altLang="ja-JP" sz="1600" baseline="0" dirty="0">
                        <a:latin typeface="+mn-ea"/>
                        <a:ea typeface="+mn-ea"/>
                      </a:endParaRPr>
                    </a:p>
                    <a:p>
                      <a:pPr>
                        <a:lnSpc>
                          <a:spcPct val="100000"/>
                        </a:lnSpc>
                      </a:pPr>
                      <a:r>
                        <a:rPr kumimoji="1" lang="ja-JP" altLang="en-US" sz="1600" baseline="0" dirty="0">
                          <a:latin typeface="+mn-ea"/>
                          <a:ea typeface="+mn-ea"/>
                        </a:rPr>
                        <a:t>取組</a:t>
                      </a: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市町村における健康なまちづくり</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■万博に向けた健康づくりの気運醸成として健活プロモーション事業を実施。「健活</a:t>
                      </a:r>
                      <a:r>
                        <a:rPr kumimoji="1" lang="en-US" altLang="ja-JP" sz="1100" b="1" baseline="0" dirty="0">
                          <a:solidFill>
                            <a:schemeClr val="tx1"/>
                          </a:solidFill>
                          <a:latin typeface="+mn-ea"/>
                          <a:ea typeface="+mn-ea"/>
                        </a:rPr>
                        <a:t>10</a:t>
                      </a:r>
                      <a:r>
                        <a:rPr kumimoji="1" lang="ja-JP" altLang="en-US" sz="1100" b="1" baseline="0" dirty="0">
                          <a:solidFill>
                            <a:schemeClr val="tx1"/>
                          </a:solidFill>
                          <a:latin typeface="+mn-ea"/>
                          <a:ea typeface="+mn-ea"/>
                        </a:rPr>
                        <a:t>」を広く</a:t>
                      </a:r>
                      <a:r>
                        <a:rPr kumimoji="1" lang="en-US" altLang="ja-JP" sz="1100" b="1" baseline="0" dirty="0">
                          <a:solidFill>
                            <a:schemeClr val="tx1"/>
                          </a:solidFill>
                          <a:latin typeface="+mn-ea"/>
                          <a:ea typeface="+mn-ea"/>
                        </a:rPr>
                        <a:t>PR</a:t>
                      </a:r>
                      <a:r>
                        <a:rPr kumimoji="1" lang="ja-JP" altLang="en-US" sz="1100" b="1" baseline="0" dirty="0">
                          <a:solidFill>
                            <a:schemeClr val="tx1"/>
                          </a:solidFill>
                          <a:latin typeface="+mn-ea"/>
                          <a:ea typeface="+mn-ea"/>
                        </a:rPr>
                        <a:t>する広告ジャックと、健康づくりイベント「健活ワクワク</a:t>
                      </a:r>
                      <a:r>
                        <a:rPr kumimoji="1" lang="en-US" altLang="ja-JP" sz="1100" b="1" baseline="0" dirty="0">
                          <a:solidFill>
                            <a:schemeClr val="tx1"/>
                          </a:solidFill>
                          <a:latin typeface="+mn-ea"/>
                          <a:ea typeface="+mn-ea"/>
                        </a:rPr>
                        <a:t>EXPO</a:t>
                      </a:r>
                      <a:r>
                        <a:rPr kumimoji="1" lang="ja-JP" altLang="en-US" sz="1100" b="1" baseline="0" dirty="0">
                          <a:solidFill>
                            <a:schemeClr val="tx1"/>
                          </a:solidFill>
                          <a:latin typeface="+mn-ea"/>
                          <a:ea typeface="+mn-ea"/>
                        </a:rPr>
                        <a:t>」を開催し、健活ワクワク</a:t>
                      </a:r>
                      <a:r>
                        <a:rPr kumimoji="1" lang="en-US" altLang="ja-JP" sz="1100" b="1" baseline="0" dirty="0">
                          <a:solidFill>
                            <a:schemeClr val="tx1"/>
                          </a:solidFill>
                          <a:latin typeface="+mn-ea"/>
                          <a:ea typeface="+mn-ea"/>
                        </a:rPr>
                        <a:t>EXPO</a:t>
                      </a:r>
                      <a:r>
                        <a:rPr kumimoji="1" lang="ja-JP" altLang="en-US" sz="1100" b="1" baseline="0" dirty="0">
                          <a:solidFill>
                            <a:schemeClr val="tx1"/>
                          </a:solidFill>
                          <a:latin typeface="+mn-ea"/>
                          <a:ea typeface="+mn-ea"/>
                        </a:rPr>
                        <a:t>第３弾において、アスマイルを活用したウォーキングイベントを実施</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■総合型地域スポーツクラブの登録・認証制度の審査会の開催協力及び大阪府スポーツ協会、大阪</a:t>
                      </a:r>
                      <a:r>
                        <a:rPr kumimoji="1" lang="en-US" altLang="ja-JP" sz="1100" b="1" baseline="0" dirty="0">
                          <a:solidFill>
                            <a:schemeClr val="tx1"/>
                          </a:solidFill>
                          <a:latin typeface="+mn-ea"/>
                          <a:ea typeface="+mn-ea"/>
                        </a:rPr>
                        <a:t>SC</a:t>
                      </a:r>
                      <a:r>
                        <a:rPr kumimoji="1" lang="ja-JP" altLang="en-US" sz="1100" b="1" baseline="0" dirty="0" err="1">
                          <a:solidFill>
                            <a:schemeClr val="tx1"/>
                          </a:solidFill>
                          <a:latin typeface="+mn-ea"/>
                          <a:ea typeface="+mn-ea"/>
                        </a:rPr>
                        <a:t>ねっとと連携</a:t>
                      </a:r>
                      <a:r>
                        <a:rPr kumimoji="1" lang="ja-JP" altLang="en-US" sz="1100" b="1" baseline="0" dirty="0">
                          <a:solidFill>
                            <a:schemeClr val="tx1"/>
                          </a:solidFill>
                          <a:latin typeface="+mn-ea"/>
                          <a:ea typeface="+mn-ea"/>
                        </a:rPr>
                        <a:t>した交流研修会の実施</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府・堺市等で構成する泉北ニューデザイン推進協議会において、泉ヶ丘駅前地域のエリア価値創造に向け、公園・緑道を活用した取組みを検討。特に、ビッグバン及び泉ヶ丘公園においては、公園内外の周遊が可能となる園路整備等に向けた基本設計を検討（「ニュータウン再生」）</a:t>
                      </a:r>
                    </a:p>
                    <a:p>
                      <a:pPr marL="174625" indent="-174625">
                        <a:lnSpc>
                          <a:spcPct val="100000"/>
                        </a:lnSpc>
                      </a:pPr>
                      <a:r>
                        <a:rPr kumimoji="1" lang="ja-JP" altLang="en-US" sz="1100" b="1" baseline="0" dirty="0">
                          <a:solidFill>
                            <a:schemeClr val="tx1"/>
                          </a:solidFill>
                          <a:latin typeface="+mn-ea"/>
                          <a:ea typeface="+mn-ea"/>
                        </a:rPr>
                        <a:t>■広域サイクルルートの形成のための連携会議の開催やサイクリングマップアプリへの情報掲載等の自転車を活用した広域連携型まちづくりを推進</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■うめきた</a:t>
                      </a:r>
                      <a:r>
                        <a:rPr kumimoji="1" lang="en-US" altLang="ja-JP" sz="1100" b="1" baseline="0" dirty="0">
                          <a:solidFill>
                            <a:schemeClr val="tx1"/>
                          </a:solidFill>
                          <a:latin typeface="+mn-ea"/>
                          <a:ea typeface="+mn-ea"/>
                        </a:rPr>
                        <a:t>2</a:t>
                      </a:r>
                      <a:r>
                        <a:rPr kumimoji="1" lang="ja-JP" altLang="en-US" sz="1100" b="1" baseline="0" dirty="0">
                          <a:solidFill>
                            <a:schemeClr val="tx1"/>
                          </a:solidFill>
                          <a:latin typeface="+mn-ea"/>
                          <a:ea typeface="+mn-ea"/>
                        </a:rPr>
                        <a:t>期区域における、都市公園整備の工事着手（大阪市へ補助「うめきたまちづくりの推進」）</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aseline="0" dirty="0">
                          <a:solidFill>
                            <a:schemeClr val="tx1"/>
                          </a:solidFill>
                          <a:latin typeface="+mn-ea"/>
                          <a:ea typeface="+mn-ea"/>
                        </a:rPr>
                        <a:t>《</a:t>
                      </a:r>
                      <a:r>
                        <a:rPr kumimoji="1" lang="ja-JP" altLang="en-US" sz="1200" u="sng" baseline="0" dirty="0">
                          <a:solidFill>
                            <a:schemeClr val="tx1"/>
                          </a:solidFill>
                          <a:latin typeface="+mn-ea"/>
                          <a:ea typeface="+mn-ea"/>
                        </a:rPr>
                        <a:t>市町村の健康格差の縮小</a:t>
                      </a:r>
                      <a:r>
                        <a:rPr kumimoji="1" lang="en-US" altLang="ja-JP" sz="1200" baseline="0" dirty="0">
                          <a:solidFill>
                            <a:schemeClr val="tx1"/>
                          </a:solidFill>
                          <a:latin typeface="+mn-ea"/>
                          <a:ea typeface="+mn-ea"/>
                        </a:rPr>
                        <a:t>》</a:t>
                      </a:r>
                      <a:endParaRPr kumimoji="1" lang="en-US" altLang="ja-JP" sz="1200" b="0"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■市町村の保健事業の介入支援事業において、見える化ツールを活用した地域分析等を実施するとともに市町村担当者向け研修を開催</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■市町村に対し受診勧奨プロモーションの実施支援を行うとともに、府域全体に向け</a:t>
                      </a:r>
                      <a:r>
                        <a:rPr kumimoji="1" lang="en-US" altLang="ja-JP" sz="1100" b="1" baseline="0" dirty="0">
                          <a:solidFill>
                            <a:schemeClr val="tx1"/>
                          </a:solidFill>
                          <a:latin typeface="+mn-ea"/>
                          <a:ea typeface="+mn-ea"/>
                        </a:rPr>
                        <a:t>Web</a:t>
                      </a:r>
                      <a:r>
                        <a:rPr kumimoji="1" lang="ja-JP" altLang="en-US" sz="1100" b="1" baseline="0" dirty="0">
                          <a:solidFill>
                            <a:schemeClr val="tx1"/>
                          </a:solidFill>
                          <a:latin typeface="+mn-ea"/>
                          <a:ea typeface="+mn-ea"/>
                        </a:rPr>
                        <a:t>サイトのバナー広告を活用したプロモーションを実施</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■「健活</a:t>
                      </a:r>
                      <a:r>
                        <a:rPr kumimoji="1" lang="en-US" altLang="ja-JP" sz="1100" b="1" baseline="0" dirty="0">
                          <a:solidFill>
                            <a:schemeClr val="tx1"/>
                          </a:solidFill>
                          <a:latin typeface="+mn-ea"/>
                          <a:ea typeface="+mn-ea"/>
                        </a:rPr>
                        <a:t>10</a:t>
                      </a:r>
                      <a:r>
                        <a:rPr kumimoji="1" lang="ja-JP" altLang="en-US" sz="1100" b="1" baseline="0" dirty="0">
                          <a:solidFill>
                            <a:schemeClr val="tx1"/>
                          </a:solidFill>
                          <a:latin typeface="+mn-ea"/>
                          <a:ea typeface="+mn-ea"/>
                        </a:rPr>
                        <a:t>」ポータルページで市町村別の健康寿命やけんしん受診率等のデータを掲載し、健康指標を見える化</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■「特定健診」「保健指導」「フレイル」の３分野で開発したプログラムやツール等の展開に向け、市町村の導入支援や研修会を実施（「健康格差解決プログラム」）</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Ｉ</a:t>
                      </a:r>
                      <a:r>
                        <a:rPr kumimoji="1" lang="en-US" altLang="ja-JP" sz="1200" u="sng" baseline="0" dirty="0">
                          <a:solidFill>
                            <a:schemeClr val="tx1"/>
                          </a:solidFill>
                          <a:latin typeface="+mn-ea"/>
                          <a:ea typeface="+mn-ea"/>
                        </a:rPr>
                        <a:t>C</a:t>
                      </a:r>
                      <a:r>
                        <a:rPr kumimoji="1" lang="ja-JP" altLang="en-US" sz="1200" u="sng" baseline="0" dirty="0">
                          <a:solidFill>
                            <a:schemeClr val="tx1"/>
                          </a:solidFill>
                          <a:latin typeface="+mn-ea"/>
                          <a:ea typeface="+mn-ea"/>
                        </a:rPr>
                        <a:t>Ｔ等を活用した健康情報等に係る基盤づくり</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■府民の主体的な健康意識の向上と実践を促す健康アプリ「アスマイル」を全市町村において展開</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　（今年度目標会員数：</a:t>
                      </a:r>
                      <a:r>
                        <a:rPr kumimoji="1" lang="en-US" altLang="ja-JP" sz="1100" b="1" baseline="0" dirty="0">
                          <a:solidFill>
                            <a:schemeClr val="tx1"/>
                          </a:solidFill>
                          <a:latin typeface="+mn-ea"/>
                          <a:ea typeface="+mn-ea"/>
                        </a:rPr>
                        <a:t>40</a:t>
                      </a:r>
                      <a:r>
                        <a:rPr kumimoji="1" lang="ja-JP" altLang="en-US" sz="1100" b="1" baseline="0" dirty="0">
                          <a:solidFill>
                            <a:schemeClr val="tx1"/>
                          </a:solidFill>
                          <a:latin typeface="+mn-ea"/>
                          <a:ea typeface="+mn-ea"/>
                        </a:rPr>
                        <a:t>万人　実績：</a:t>
                      </a:r>
                      <a:r>
                        <a:rPr kumimoji="1" lang="en-US" altLang="ja-JP" sz="1100" b="1" baseline="0" dirty="0">
                          <a:solidFill>
                            <a:schemeClr val="tx1"/>
                          </a:solidFill>
                          <a:latin typeface="+mn-ea"/>
                          <a:ea typeface="+mn-ea"/>
                        </a:rPr>
                        <a:t>34</a:t>
                      </a:r>
                      <a:r>
                        <a:rPr kumimoji="1" lang="ja-JP" altLang="en-US" sz="1100" b="1" baseline="0" dirty="0">
                          <a:solidFill>
                            <a:schemeClr val="tx1"/>
                          </a:solidFill>
                          <a:latin typeface="+mn-ea"/>
                          <a:ea typeface="+mn-ea"/>
                        </a:rPr>
                        <a:t>万人（</a:t>
                      </a:r>
                      <a:r>
                        <a:rPr kumimoji="1" lang="en-US" altLang="ja-JP" sz="1100" b="1" baseline="0" dirty="0">
                          <a:solidFill>
                            <a:schemeClr val="tx1"/>
                          </a:solidFill>
                          <a:latin typeface="+mn-ea"/>
                          <a:ea typeface="+mn-ea"/>
                        </a:rPr>
                        <a:t>R5.2</a:t>
                      </a:r>
                      <a:r>
                        <a:rPr kumimoji="1" lang="ja-JP" altLang="en-US" sz="1100" b="1" baseline="0" dirty="0">
                          <a:solidFill>
                            <a:schemeClr val="tx1"/>
                          </a:solidFill>
                          <a:latin typeface="+mn-ea"/>
                          <a:ea typeface="+mn-ea"/>
                        </a:rPr>
                        <a:t>現在））</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aseline="0" dirty="0">
                          <a:solidFill>
                            <a:schemeClr val="tx1"/>
                          </a:solidFill>
                          <a:latin typeface="+mn-ea"/>
                          <a:ea typeface="+mn-ea"/>
                        </a:rPr>
                        <a:t>《</a:t>
                      </a:r>
                      <a:r>
                        <a:rPr kumimoji="1" lang="ja-JP" altLang="en-US" sz="1200" u="sng" baseline="0" dirty="0">
                          <a:solidFill>
                            <a:schemeClr val="tx1"/>
                          </a:solidFill>
                          <a:latin typeface="+mn-ea"/>
                          <a:ea typeface="+mn-ea"/>
                        </a:rPr>
                        <a:t>職場における健康づくり</a:t>
                      </a:r>
                      <a:r>
                        <a:rPr kumimoji="1" lang="en-US" altLang="ja-JP" sz="1200" baseline="0" dirty="0">
                          <a:solidFill>
                            <a:schemeClr val="tx1"/>
                          </a:solidFill>
                          <a:latin typeface="+mn-ea"/>
                          <a:ea typeface="+mn-ea"/>
                        </a:rPr>
                        <a:t>》</a:t>
                      </a:r>
                      <a:endParaRPr kumimoji="1" lang="en-US" altLang="ja-JP" sz="1200" b="0"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■中小企業の抱える健康課題・ニーズに対応したセミナーを開催（「健康経営セミナー」</a:t>
                      </a:r>
                      <a:r>
                        <a:rPr kumimoji="1" lang="en-US" altLang="ja-JP" sz="1100" b="1" baseline="0" dirty="0">
                          <a:solidFill>
                            <a:schemeClr val="tx1"/>
                          </a:solidFill>
                          <a:latin typeface="+mn-ea"/>
                          <a:ea typeface="+mn-ea"/>
                        </a:rPr>
                        <a:t>3</a:t>
                      </a:r>
                      <a:r>
                        <a:rPr kumimoji="1" lang="ja-JP" altLang="en-US" sz="1100" b="1" baseline="0" dirty="0">
                          <a:solidFill>
                            <a:schemeClr val="tx1"/>
                          </a:solidFill>
                          <a:latin typeface="+mn-ea"/>
                          <a:ea typeface="+mn-ea"/>
                        </a:rPr>
                        <a:t>回オンライン開催）</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■府内の健康経営優良法人認定法人に対し健康経営の取組状況を取材し、取材記事にまとめ「健活</a:t>
                      </a:r>
                      <a:r>
                        <a:rPr kumimoji="1" lang="en-US" altLang="ja-JP" sz="1100" b="1" baseline="0" dirty="0">
                          <a:solidFill>
                            <a:schemeClr val="tx1"/>
                          </a:solidFill>
                          <a:latin typeface="+mn-ea"/>
                          <a:ea typeface="+mn-ea"/>
                        </a:rPr>
                        <a:t>10</a:t>
                      </a:r>
                      <a:r>
                        <a:rPr kumimoji="1" lang="ja-JP" altLang="en-US" sz="1100" b="1" baseline="0" dirty="0">
                          <a:solidFill>
                            <a:schemeClr val="tx1"/>
                          </a:solidFill>
                          <a:latin typeface="+mn-ea"/>
                          <a:ea typeface="+mn-ea"/>
                        </a:rPr>
                        <a:t>」ポータルページにレポートを掲載するとともに、冊子にまとめ、府内中小企業に情報発信（「健康経営</a:t>
                      </a:r>
                      <a:r>
                        <a:rPr kumimoji="1" lang="en-US" altLang="ja-JP" sz="1100" b="1" baseline="0" dirty="0">
                          <a:solidFill>
                            <a:schemeClr val="tx1"/>
                          </a:solidFill>
                          <a:latin typeface="+mn-ea"/>
                          <a:ea typeface="+mn-ea"/>
                        </a:rPr>
                        <a:t>OSAKA</a:t>
                      </a:r>
                      <a:r>
                        <a:rPr kumimoji="1" lang="ja-JP" altLang="en-US" sz="1100" b="1" baseline="0" dirty="0">
                          <a:solidFill>
                            <a:schemeClr val="tx1"/>
                          </a:solidFill>
                          <a:latin typeface="+mn-ea"/>
                          <a:ea typeface="+mn-ea"/>
                        </a:rPr>
                        <a:t>レポート」取材企業８社）</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■保健所において商工会議所と連携し、健康経営について啓発を実施。</a:t>
                      </a: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grpSp>
        <p:nvGrpSpPr>
          <p:cNvPr id="22" name="グループ化 21"/>
          <p:cNvGrpSpPr/>
          <p:nvPr/>
        </p:nvGrpSpPr>
        <p:grpSpPr>
          <a:xfrm>
            <a:off x="586435" y="3535158"/>
            <a:ext cx="792000" cy="720000"/>
            <a:chOff x="-2122749" y="3293333"/>
            <a:chExt cx="792000" cy="720000"/>
          </a:xfrm>
        </p:grpSpPr>
        <p:sp>
          <p:nvSpPr>
            <p:cNvPr id="32" name="角丸四角形 31"/>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a:ln w="0"/>
                  <a:solidFill>
                    <a:srgbClr val="193F61"/>
                  </a:solidFill>
                  <a:latin typeface="+mn-ea"/>
                </a:rPr>
                <a:t>本年度評価</a:t>
              </a:r>
              <a:endParaRPr kumimoji="1" lang="en-US" altLang="ja-JP" sz="1100" b="1" spc="-100" dirty="0">
                <a:ln w="0"/>
                <a:solidFill>
                  <a:srgbClr val="193F61"/>
                </a:solidFill>
                <a:latin typeface="+mn-ea"/>
              </a:endParaRPr>
            </a:p>
            <a:p>
              <a:pPr algn="ctr"/>
              <a:endParaRPr kumimoji="1" lang="en-US" altLang="ja-JP" sz="500" b="1" spc="-100" dirty="0">
                <a:ln w="0"/>
                <a:solidFill>
                  <a:srgbClr val="193F61"/>
                </a:solidFill>
                <a:latin typeface="+mn-ea"/>
              </a:endParaRPr>
            </a:p>
            <a:p>
              <a:pPr algn="ctr">
                <a:lnSpc>
                  <a:spcPts val="1600"/>
                </a:lnSpc>
              </a:pPr>
              <a:r>
                <a:rPr kumimoji="1" lang="ja-JP" altLang="en-US" sz="1400" b="1" spc="-100" dirty="0">
                  <a:ln w="0"/>
                  <a:solidFill>
                    <a:srgbClr val="193F61"/>
                  </a:solidFill>
                  <a:latin typeface="+mn-ea"/>
                </a:rPr>
                <a:t>概ね</a:t>
              </a:r>
              <a:endParaRPr kumimoji="1" lang="en-US" altLang="ja-JP" sz="1400" b="1" spc="-100" dirty="0">
                <a:ln w="0"/>
                <a:solidFill>
                  <a:srgbClr val="193F61"/>
                </a:solidFill>
                <a:latin typeface="+mn-ea"/>
              </a:endParaRPr>
            </a:p>
            <a:p>
              <a:pPr algn="ctr">
                <a:lnSpc>
                  <a:spcPts val="1600"/>
                </a:lnSpc>
              </a:pPr>
              <a:r>
                <a:rPr kumimoji="1" lang="ja-JP" altLang="en-US" sz="1400" b="1" spc="-250" dirty="0">
                  <a:ln w="0"/>
                  <a:solidFill>
                    <a:srgbClr val="193F61"/>
                  </a:solidFill>
                  <a:latin typeface="+mn-ea"/>
                </a:rPr>
                <a:t>予定</a:t>
              </a:r>
              <a:r>
                <a:rPr kumimoji="1" lang="ja-JP" altLang="en-US" sz="1400" b="1" spc="-350" dirty="0">
                  <a:ln w="0"/>
                  <a:solidFill>
                    <a:srgbClr val="193F61"/>
                  </a:solidFill>
                  <a:latin typeface="+mn-ea"/>
                </a:rPr>
                <a:t>どおり</a:t>
              </a:r>
            </a:p>
          </p:txBody>
        </p:sp>
        <p:cxnSp>
          <p:nvCxnSpPr>
            <p:cNvPr id="33" name="直線コネクタ 32"/>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36</a:t>
            </a:fld>
            <a:endParaRPr kumimoji="1" lang="ja-JP" altLang="en-US"/>
          </a:p>
        </p:txBody>
      </p:sp>
    </p:spTree>
    <p:extLst>
      <p:ext uri="{BB962C8B-B14F-4D97-AF65-F5344CB8AC3E}">
        <p14:creationId xmlns:p14="http://schemas.microsoft.com/office/powerpoint/2010/main" val="683533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nvGraphicFramePr>
        <p:xfrm>
          <a:off x="477311" y="434454"/>
          <a:ext cx="8928000" cy="550104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2304000">
                <a:tc>
                  <a:txBody>
                    <a:bodyPr/>
                    <a:lstStyle/>
                    <a:p>
                      <a:pPr>
                        <a:lnSpc>
                          <a:spcPct val="100000"/>
                        </a:lnSpc>
                      </a:pPr>
                      <a:r>
                        <a:rPr kumimoji="1" lang="ja-JP" altLang="en-US" sz="1600" baseline="0" dirty="0">
                          <a:latin typeface="+mn-ea"/>
                          <a:ea typeface="+mn-ea"/>
                        </a:rPr>
                        <a:t>本年度の     </a:t>
                      </a:r>
                      <a:endParaRPr kumimoji="1" lang="en-US" altLang="ja-JP" sz="1600" baseline="0" dirty="0">
                        <a:latin typeface="+mn-ea"/>
                        <a:ea typeface="+mn-ea"/>
                      </a:endParaRPr>
                    </a:p>
                    <a:p>
                      <a:pPr>
                        <a:lnSpc>
                          <a:spcPct val="100000"/>
                        </a:lnSpc>
                      </a:pPr>
                      <a:r>
                        <a:rPr kumimoji="1" lang="ja-JP" altLang="en-US" sz="1600" baseline="0" dirty="0">
                          <a:latin typeface="+mn-ea"/>
                          <a:ea typeface="+mn-ea"/>
                        </a:rPr>
                        <a:t>取組</a:t>
                      </a:r>
                      <a:endParaRPr kumimoji="1" lang="en-US" altLang="ja-JP"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a:solidFill>
                            <a:schemeClr val="tx1"/>
                          </a:solidFill>
                          <a:latin typeface="+mn-ea"/>
                          <a:ea typeface="+mn-ea"/>
                        </a:rPr>
                        <a:t>《</a:t>
                      </a:r>
                      <a:r>
                        <a:rPr kumimoji="1" lang="ja-JP" altLang="en-US" sz="1200" u="sng" baseline="0" dirty="0">
                          <a:solidFill>
                            <a:schemeClr val="tx1"/>
                          </a:solidFill>
                          <a:latin typeface="+mn-ea"/>
                          <a:ea typeface="+mn-ea"/>
                        </a:rPr>
                        <a:t>地域等における健康づくり</a:t>
                      </a:r>
                      <a:r>
                        <a:rPr kumimoji="1" lang="en-US" altLang="ja-JP" sz="1200" u="none" baseline="0" dirty="0">
                          <a:solidFill>
                            <a:schemeClr val="tx1"/>
                          </a:solidFill>
                          <a:latin typeface="+mn-ea"/>
                          <a:ea typeface="+mn-ea"/>
                        </a:rPr>
                        <a:t>》</a:t>
                      </a:r>
                      <a:endParaRPr kumimoji="1" lang="en-US" altLang="ja-JP" sz="1200" b="0" u="none"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■府内</a:t>
                      </a:r>
                      <a:r>
                        <a:rPr kumimoji="1" lang="en-US" altLang="ja-JP" sz="1100" b="1" baseline="0" dirty="0">
                          <a:solidFill>
                            <a:schemeClr val="tx1"/>
                          </a:solidFill>
                          <a:latin typeface="+mn-ea"/>
                          <a:ea typeface="+mn-ea"/>
                        </a:rPr>
                        <a:t>2</a:t>
                      </a:r>
                      <a:r>
                        <a:rPr kumimoji="1" lang="ja-JP" altLang="en-US" sz="1100" b="1" baseline="0" dirty="0">
                          <a:solidFill>
                            <a:schemeClr val="tx1"/>
                          </a:solidFill>
                          <a:latin typeface="+mn-ea"/>
                          <a:ea typeface="+mn-ea"/>
                        </a:rPr>
                        <a:t>大学と連携し、各大学の健康課題等を踏まえた健康セミナーやゼミ・授業との連携を実施（近畿大、大阪公立大）</a:t>
                      </a:r>
                    </a:p>
                    <a:p>
                      <a:pPr marL="174625" indent="-174625">
                        <a:lnSpc>
                          <a:spcPct val="100000"/>
                        </a:lnSpc>
                      </a:pPr>
                      <a:r>
                        <a:rPr kumimoji="1" lang="ja-JP" altLang="en-US" sz="1100" b="1" baseline="0" dirty="0">
                          <a:solidFill>
                            <a:schemeClr val="tx1"/>
                          </a:solidFill>
                          <a:latin typeface="+mn-ea"/>
                          <a:ea typeface="+mn-ea"/>
                        </a:rPr>
                        <a:t>■府内全大学を対象とした情報交換会を実施</a:t>
                      </a:r>
                      <a:r>
                        <a:rPr kumimoji="1" lang="en-US" altLang="ja-JP" sz="1100" b="1" baseline="0" dirty="0">
                          <a:solidFill>
                            <a:schemeClr val="tx1"/>
                          </a:solidFill>
                          <a:latin typeface="+mn-ea"/>
                          <a:ea typeface="+mn-ea"/>
                        </a:rPr>
                        <a:t>:19</a:t>
                      </a:r>
                      <a:r>
                        <a:rPr kumimoji="1" lang="ja-JP" altLang="en-US" sz="1100" b="1" baseline="0" dirty="0">
                          <a:solidFill>
                            <a:schemeClr val="tx1"/>
                          </a:solidFill>
                          <a:latin typeface="+mn-ea"/>
                          <a:ea typeface="+mn-ea"/>
                        </a:rPr>
                        <a:t>大学･</a:t>
                      </a:r>
                      <a:r>
                        <a:rPr kumimoji="1" lang="en-US" altLang="ja-JP" sz="1100" b="1" baseline="0" dirty="0">
                          <a:solidFill>
                            <a:schemeClr val="tx1"/>
                          </a:solidFill>
                          <a:latin typeface="+mn-ea"/>
                          <a:ea typeface="+mn-ea"/>
                        </a:rPr>
                        <a:t>8</a:t>
                      </a:r>
                      <a:r>
                        <a:rPr kumimoji="1" lang="ja-JP" altLang="en-US" sz="1100" b="1" baseline="0" dirty="0">
                          <a:solidFill>
                            <a:schemeClr val="tx1"/>
                          </a:solidFill>
                          <a:latin typeface="+mn-ea"/>
                          <a:ea typeface="+mn-ea"/>
                        </a:rPr>
                        <a:t>保健所</a:t>
                      </a:r>
                      <a:r>
                        <a:rPr kumimoji="1" lang="en-US" altLang="ja-JP" sz="1100" b="1" baseline="0" dirty="0">
                          <a:solidFill>
                            <a:schemeClr val="tx1"/>
                          </a:solidFill>
                          <a:latin typeface="+mn-ea"/>
                          <a:ea typeface="+mn-ea"/>
                        </a:rPr>
                        <a:t>(44</a:t>
                      </a:r>
                      <a:r>
                        <a:rPr kumimoji="1" lang="ja-JP" altLang="en-US" sz="1100" b="1" baseline="0" dirty="0">
                          <a:solidFill>
                            <a:schemeClr val="tx1"/>
                          </a:solidFill>
                          <a:latin typeface="+mn-ea"/>
                          <a:ea typeface="+mn-ea"/>
                        </a:rPr>
                        <a:t>名</a:t>
                      </a:r>
                      <a:r>
                        <a:rPr kumimoji="1" lang="en-US" altLang="ja-JP" sz="11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■啓発資材の作成と提供（府内全大学対象）</a:t>
                      </a:r>
                      <a:endParaRPr kumimoji="1" lang="en-US" altLang="ja-JP" sz="1100" b="0"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健康サポート薬局」の認知度向上に向け、健康アプリ「アスマイル」でコラム配信及びアンケート調査実施のほか、健康サポート薬局の概要を含む「薬の知識」にかかる啓発資材を府内保健所や関係団体に配布</a:t>
                      </a:r>
                    </a:p>
                    <a:p>
                      <a:pPr marL="174625" indent="-174625">
                        <a:lnSpc>
                          <a:spcPct val="100000"/>
                        </a:lnSpc>
                      </a:pPr>
                      <a:r>
                        <a:rPr kumimoji="1" lang="ja-JP" altLang="en-US" sz="1100" b="1" baseline="0" dirty="0">
                          <a:solidFill>
                            <a:schemeClr val="tx1"/>
                          </a:solidFill>
                          <a:latin typeface="+mn-ea"/>
                          <a:ea typeface="+mn-ea"/>
                        </a:rPr>
                        <a:t>■市町村における高齢者の生きがいづく</a:t>
                      </a:r>
                      <a:r>
                        <a:rPr kumimoji="1" lang="ja-JP" altLang="en-US" sz="1100" b="1" baseline="0" dirty="0" err="1">
                          <a:solidFill>
                            <a:schemeClr val="tx1"/>
                          </a:solidFill>
                          <a:latin typeface="+mn-ea"/>
                          <a:ea typeface="+mn-ea"/>
                        </a:rPr>
                        <a:t>りや</a:t>
                      </a:r>
                      <a:r>
                        <a:rPr kumimoji="1" lang="ja-JP" altLang="en-US" sz="1100" b="1" baseline="0" dirty="0">
                          <a:solidFill>
                            <a:schemeClr val="tx1"/>
                          </a:solidFill>
                          <a:latin typeface="+mn-ea"/>
                          <a:ea typeface="+mn-ea"/>
                        </a:rPr>
                        <a:t>健康づくりの取組みである街かどデイハウスについて、市町村が実情に応じてサービスの提供を行えるよう、地域福祉・高齢者福祉交付金で支援</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■団地集会所等を活用した健康教室でロコモチェックなどの健康相談を「まちかど保健室」として実施</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200" baseline="0" dirty="0">
                        <a:solidFill>
                          <a:schemeClr val="tx1"/>
                        </a:solidFill>
                        <a:latin typeface="+mn-ea"/>
                        <a:ea typeface="+mn-ea"/>
                      </a:endParaRPr>
                    </a:p>
                    <a:p>
                      <a:pPr marL="174625" indent="-174625">
                        <a:lnSpc>
                          <a:spcPct val="100000"/>
                        </a:lnSpc>
                      </a:pPr>
                      <a:r>
                        <a:rPr kumimoji="1" lang="en-US" altLang="ja-JP" sz="1200" baseline="0" dirty="0">
                          <a:solidFill>
                            <a:schemeClr val="tx1"/>
                          </a:solidFill>
                          <a:latin typeface="+mn-ea"/>
                          <a:ea typeface="+mn-ea"/>
                        </a:rPr>
                        <a:t>《</a:t>
                      </a:r>
                      <a:r>
                        <a:rPr kumimoji="1" lang="ja-JP" altLang="en-US" sz="1200" u="sng" baseline="0" dirty="0">
                          <a:solidFill>
                            <a:schemeClr val="tx1"/>
                          </a:solidFill>
                          <a:latin typeface="+mn-ea"/>
                          <a:ea typeface="+mn-ea"/>
                        </a:rPr>
                        <a:t>多様な主体の連携・協働</a:t>
                      </a:r>
                      <a:r>
                        <a:rPr kumimoji="1" lang="en-US" altLang="ja-JP" sz="1200" baseline="0" dirty="0">
                          <a:solidFill>
                            <a:schemeClr val="tx1"/>
                          </a:solidFill>
                          <a:latin typeface="+mn-ea"/>
                          <a:ea typeface="+mn-ea"/>
                        </a:rPr>
                        <a:t>》</a:t>
                      </a:r>
                      <a:endParaRPr kumimoji="1" lang="en-US" altLang="ja-JP" sz="1200" b="0"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■企業等に対して、健活おおさか推進府民会議への入会を促すとともに健活会議を通じた公民連携を働きかけ</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■府民の健康づくりをオール大阪で推進する</a:t>
                      </a:r>
                      <a:r>
                        <a:rPr kumimoji="1" lang="en-US" altLang="ja-JP" sz="1100" b="1" baseline="0" dirty="0">
                          <a:solidFill>
                            <a:schemeClr val="tx1"/>
                          </a:solidFill>
                          <a:latin typeface="+mn-ea"/>
                          <a:ea typeface="+mn-ea"/>
                        </a:rPr>
                        <a:t>『</a:t>
                      </a:r>
                      <a:r>
                        <a:rPr kumimoji="1" lang="ja-JP" altLang="en-US" sz="1100" b="1" baseline="0" dirty="0">
                          <a:solidFill>
                            <a:schemeClr val="tx1"/>
                          </a:solidFill>
                          <a:latin typeface="+mn-ea"/>
                          <a:ea typeface="+mn-ea"/>
                        </a:rPr>
                        <a:t>健活</a:t>
                      </a:r>
                      <a:r>
                        <a:rPr kumimoji="1" lang="en-US" altLang="ja-JP" sz="1100" b="1" baseline="0" dirty="0">
                          <a:solidFill>
                            <a:schemeClr val="tx1"/>
                          </a:solidFill>
                          <a:latin typeface="+mn-ea"/>
                          <a:ea typeface="+mn-ea"/>
                        </a:rPr>
                        <a:t>10』</a:t>
                      </a:r>
                      <a:r>
                        <a:rPr kumimoji="1" lang="ja-JP" altLang="en-US" sz="1100" b="1" baseline="0" dirty="0">
                          <a:solidFill>
                            <a:schemeClr val="tx1"/>
                          </a:solidFill>
                          <a:latin typeface="+mn-ea"/>
                          <a:ea typeface="+mn-ea"/>
                        </a:rPr>
                        <a:t>の普及啓発を、企業や保健医療団体、市町村等と連携して展開</a:t>
                      </a: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21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今後の</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課題等</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■アスマイル登録者数のさらなる増加　　　　　　　　■中小企業における健康経営の取組拡大</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■保険者における格差の縮小</a:t>
                      </a:r>
                      <a:r>
                        <a:rPr kumimoji="1" lang="ja-JP" altLang="en-US" sz="1100" b="1" baseline="0" dirty="0">
                          <a:solidFill>
                            <a:schemeClr val="accent5">
                              <a:lumMod val="60000"/>
                              <a:lumOff val="40000"/>
                            </a:schemeClr>
                          </a:solidFill>
                          <a:latin typeface="+mn-ea"/>
                          <a:ea typeface="+mn-ea"/>
                        </a:rPr>
                        <a:t>　</a:t>
                      </a:r>
                      <a:r>
                        <a:rPr kumimoji="1" lang="ja-JP" altLang="en-US" sz="1100" b="1" baseline="0" dirty="0">
                          <a:solidFill>
                            <a:schemeClr val="tx1"/>
                          </a:solidFill>
                          <a:latin typeface="+mn-ea"/>
                          <a:ea typeface="+mn-ea"/>
                        </a:rPr>
                        <a:t>■多様な主体との連携、健活会議の拡大</a:t>
                      </a:r>
                      <a:endParaRPr kumimoji="1" lang="en-US" altLang="ja-JP" sz="1100" b="1" baseline="0" dirty="0">
                        <a:solidFill>
                          <a:schemeClr val="tx1"/>
                        </a:solidFill>
                        <a:latin typeface="+mn-ea"/>
                        <a:ea typeface="+mn-ea"/>
                      </a:endParaRPr>
                    </a:p>
                    <a:p>
                      <a:pPr marL="174625" indent="-174625">
                        <a:lnSpc>
                          <a:spcPct val="100000"/>
                        </a:lnSpc>
                      </a:pPr>
                      <a:endParaRPr kumimoji="1" lang="en-US" altLang="ja-JP" sz="1100" b="0" baseline="0" dirty="0">
                        <a:solidFill>
                          <a:schemeClr val="tx1"/>
                        </a:solidFill>
                        <a:latin typeface="+mn-ea"/>
                        <a:ea typeface="+mn-ea"/>
                      </a:endParaRPr>
                    </a:p>
                    <a:p>
                      <a:pPr marL="174625" indent="-174625">
                        <a:lnSpc>
                          <a:spcPct val="100000"/>
                        </a:lnSpc>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次年度の主な取組</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■アスマイルにおいて、参加者数</a:t>
                      </a:r>
                      <a:r>
                        <a:rPr kumimoji="1" lang="en-US" altLang="ja-JP" sz="1100" b="1" baseline="0" dirty="0">
                          <a:solidFill>
                            <a:schemeClr val="tx1"/>
                          </a:solidFill>
                          <a:latin typeface="+mn-ea"/>
                          <a:ea typeface="+mn-ea"/>
                        </a:rPr>
                        <a:t>50</a:t>
                      </a:r>
                      <a:r>
                        <a:rPr kumimoji="1" lang="ja-JP" altLang="en-US" sz="1100" b="1" baseline="0" dirty="0">
                          <a:solidFill>
                            <a:schemeClr val="tx1"/>
                          </a:solidFill>
                          <a:latin typeface="+mn-ea"/>
                          <a:ea typeface="+mn-ea"/>
                        </a:rPr>
                        <a:t>万人達成に向けより魅力的なコンテンツを提供</a:t>
                      </a:r>
                    </a:p>
                    <a:p>
                      <a:pPr marL="174625" indent="-174625">
                        <a:lnSpc>
                          <a:spcPct val="100000"/>
                        </a:lnSpc>
                      </a:pPr>
                      <a:r>
                        <a:rPr kumimoji="1" lang="ja-JP" altLang="en-US" sz="1100" b="1" baseline="0" dirty="0">
                          <a:solidFill>
                            <a:schemeClr val="tx1"/>
                          </a:solidFill>
                          <a:latin typeface="+mn-ea"/>
                          <a:ea typeface="+mn-ea"/>
                        </a:rPr>
                        <a:t>■ニュータウン再生やうめきたまちづくりなど、健康なまちづくりに向けた取組み推進</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■「特定健診受診」「保健指導」「フレイル予防」の３分野でプログラムの展開や市町村支援を実施（「健康格差の解決プログラム」）</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■中小企業の健康経営に係る認知度向上に向けて、引き続きセミナー等を実施</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■各圏域の課題に応じて地域保健・職域保健の連携事業を支援</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■「健活おおさか推進府民会議」を通じ、団体間の交流や連携を促進</a:t>
                      </a: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100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a:solidFill>
                            <a:schemeClr val="bg1"/>
                          </a:solidFill>
                          <a:latin typeface="+mn-ea"/>
                          <a:ea typeface="+mn-ea"/>
                        </a:rPr>
                        <a:t>最終予算</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a:solidFill>
                            <a:schemeClr val="bg1"/>
                          </a:solidFill>
                          <a:latin typeface="+mn-ea"/>
                          <a:ea typeface="+mn-ea"/>
                        </a:rPr>
                        <a:t>（主要事業）</a:t>
                      </a:r>
                      <a:endParaRPr kumimoji="1" lang="en-US" altLang="ja-JP" sz="1600" b="1" baseline="0" dirty="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a:solidFill>
                            <a:schemeClr val="tx1"/>
                          </a:solidFill>
                          <a:latin typeface="+mn-ea"/>
                          <a:ea typeface="+mn-ea"/>
                        </a:rPr>
                        <a:t>大阪府健康づくり支援プラットフォーム整備等事業（</a:t>
                      </a:r>
                      <a:r>
                        <a:rPr kumimoji="1" lang="en-US" altLang="ja-JP" sz="1100" baseline="0" dirty="0">
                          <a:solidFill>
                            <a:schemeClr val="tx1"/>
                          </a:solidFill>
                          <a:latin typeface="+mn-ea"/>
                          <a:ea typeface="+mn-ea"/>
                        </a:rPr>
                        <a:t>452,000</a:t>
                      </a:r>
                      <a:r>
                        <a:rPr kumimoji="1" lang="ja-JP" altLang="en-US" sz="1100" baseline="0" dirty="0">
                          <a:solidFill>
                            <a:schemeClr val="tx1"/>
                          </a:solidFill>
                          <a:latin typeface="+mn-ea"/>
                          <a:ea typeface="+mn-ea"/>
                        </a:rPr>
                        <a:t>千円）、ニュータウン再生事業（</a:t>
                      </a:r>
                      <a:r>
                        <a:rPr kumimoji="1" lang="en-US" altLang="ja-JP" sz="1100" baseline="0" dirty="0">
                          <a:solidFill>
                            <a:schemeClr val="tx1"/>
                          </a:solidFill>
                          <a:latin typeface="+mn-ea"/>
                          <a:ea typeface="+mn-ea"/>
                        </a:rPr>
                        <a:t>635</a:t>
                      </a:r>
                      <a:r>
                        <a:rPr kumimoji="1" lang="ja-JP" altLang="en-US" sz="1100" baseline="0" dirty="0">
                          <a:solidFill>
                            <a:schemeClr val="tx1"/>
                          </a:solidFill>
                          <a:latin typeface="+mn-ea"/>
                          <a:ea typeface="+mn-ea"/>
                        </a:rPr>
                        <a:t>千円）、</a:t>
                      </a:r>
                      <a:endParaRPr kumimoji="1" lang="en-US" altLang="ja-JP" sz="1100" baseline="0" dirty="0">
                        <a:solidFill>
                          <a:schemeClr val="tx1"/>
                        </a:solidFill>
                        <a:latin typeface="+mn-ea"/>
                        <a:ea typeface="+mn-ea"/>
                      </a:endParaRPr>
                    </a:p>
                    <a:p>
                      <a:pPr>
                        <a:lnSpc>
                          <a:spcPct val="100000"/>
                        </a:lnSpc>
                      </a:pPr>
                      <a:r>
                        <a:rPr kumimoji="1" lang="ja-JP" altLang="en-US" sz="1100" baseline="0" dirty="0">
                          <a:solidFill>
                            <a:schemeClr val="tx1"/>
                          </a:solidFill>
                          <a:latin typeface="+mn-ea"/>
                          <a:ea typeface="+mn-ea"/>
                        </a:rPr>
                        <a:t>広域連携推進事業（</a:t>
                      </a:r>
                      <a:r>
                        <a:rPr kumimoji="1" lang="en-US" altLang="ja-JP" sz="1100" baseline="0" dirty="0">
                          <a:solidFill>
                            <a:schemeClr val="tx1"/>
                          </a:solidFill>
                          <a:latin typeface="+mn-ea"/>
                          <a:ea typeface="+mn-ea"/>
                        </a:rPr>
                        <a:t>4,100</a:t>
                      </a:r>
                      <a:r>
                        <a:rPr kumimoji="1" lang="ja-JP" altLang="en-US" sz="1100" baseline="0" dirty="0">
                          <a:solidFill>
                            <a:schemeClr val="tx1"/>
                          </a:solidFill>
                          <a:latin typeface="+mn-ea"/>
                          <a:ea typeface="+mn-ea"/>
                        </a:rPr>
                        <a:t>千円）、うめきたまちづくり推進費（</a:t>
                      </a:r>
                      <a:r>
                        <a:rPr kumimoji="1" lang="en-US" altLang="ja-JP" sz="1100" baseline="0" dirty="0">
                          <a:solidFill>
                            <a:schemeClr val="tx1"/>
                          </a:solidFill>
                          <a:latin typeface="+mn-ea"/>
                          <a:ea typeface="+mn-ea"/>
                        </a:rPr>
                        <a:t>151,132</a:t>
                      </a:r>
                      <a:r>
                        <a:rPr kumimoji="1" lang="ja-JP" altLang="en-US" sz="1100" baseline="0" dirty="0">
                          <a:solidFill>
                            <a:schemeClr val="tx1"/>
                          </a:solidFill>
                          <a:latin typeface="+mn-ea"/>
                          <a:ea typeface="+mn-ea"/>
                        </a:rPr>
                        <a:t>千円）、</a:t>
                      </a:r>
                      <a:endParaRPr kumimoji="1" lang="en-US" altLang="ja-JP" sz="1100" baseline="0" dirty="0">
                        <a:solidFill>
                          <a:schemeClr val="tx1"/>
                        </a:solidFill>
                        <a:latin typeface="+mn-ea"/>
                        <a:ea typeface="+mn-ea"/>
                      </a:endParaRPr>
                    </a:p>
                    <a:p>
                      <a:pPr>
                        <a:lnSpc>
                          <a:spcPct val="100000"/>
                        </a:lnSpc>
                      </a:pPr>
                      <a:r>
                        <a:rPr kumimoji="1" lang="ja-JP" altLang="en-US" sz="1100" baseline="0" dirty="0">
                          <a:solidFill>
                            <a:schemeClr val="tx1"/>
                          </a:solidFill>
                          <a:latin typeface="+mn-ea"/>
                          <a:ea typeface="+mn-ea"/>
                        </a:rPr>
                        <a:t>健康格差の解決プログラム促進事業（</a:t>
                      </a:r>
                      <a:r>
                        <a:rPr kumimoji="1" lang="en-US" altLang="ja-JP" sz="1100" baseline="0" dirty="0">
                          <a:solidFill>
                            <a:schemeClr val="tx1"/>
                          </a:solidFill>
                          <a:latin typeface="+mn-ea"/>
                          <a:ea typeface="+mn-ea"/>
                        </a:rPr>
                        <a:t>36,376</a:t>
                      </a:r>
                      <a:r>
                        <a:rPr kumimoji="1" lang="ja-JP" altLang="en-US" sz="1100" baseline="0" dirty="0">
                          <a:solidFill>
                            <a:schemeClr val="tx1"/>
                          </a:solidFill>
                          <a:latin typeface="+mn-ea"/>
                          <a:ea typeface="+mn-ea"/>
                        </a:rPr>
                        <a:t>千円の内数）、中小企業の健康づくり推進事業（</a:t>
                      </a:r>
                      <a:r>
                        <a:rPr kumimoji="1" lang="en-US" altLang="ja-JP" sz="1100" baseline="0" dirty="0">
                          <a:solidFill>
                            <a:schemeClr val="tx1"/>
                          </a:solidFill>
                          <a:latin typeface="+mn-ea"/>
                          <a:ea typeface="+mn-ea"/>
                        </a:rPr>
                        <a:t>9,555</a:t>
                      </a:r>
                      <a:r>
                        <a:rPr kumimoji="1" lang="ja-JP" altLang="en-US" sz="1100" baseline="0" dirty="0">
                          <a:solidFill>
                            <a:schemeClr val="tx1"/>
                          </a:solidFill>
                          <a:latin typeface="+mn-ea"/>
                          <a:ea typeface="+mn-ea"/>
                        </a:rPr>
                        <a:t>千円）、</a:t>
                      </a:r>
                      <a:endParaRPr kumimoji="1" lang="en-US" altLang="ja-JP" sz="1100" baseline="0" dirty="0">
                        <a:solidFill>
                          <a:schemeClr val="tx1"/>
                        </a:solidFill>
                        <a:latin typeface="+mn-ea"/>
                        <a:ea typeface="+mn-ea"/>
                      </a:endParaRPr>
                    </a:p>
                    <a:p>
                      <a:pPr>
                        <a:lnSpc>
                          <a:spcPct val="100000"/>
                        </a:lnSpc>
                      </a:pPr>
                      <a:r>
                        <a:rPr kumimoji="1" lang="ja-JP" altLang="en-US" sz="1100" baseline="0" dirty="0">
                          <a:solidFill>
                            <a:schemeClr val="tx1"/>
                          </a:solidFill>
                          <a:latin typeface="+mn-ea"/>
                          <a:ea typeface="+mn-ea"/>
                        </a:rPr>
                        <a:t>大阪府地域福祉・高齢者福祉交付金（</a:t>
                      </a:r>
                      <a:r>
                        <a:rPr kumimoji="1" lang="en-US" altLang="ja-JP" sz="1100" baseline="0" dirty="0">
                          <a:solidFill>
                            <a:schemeClr val="tx1"/>
                          </a:solidFill>
                          <a:latin typeface="+mn-ea"/>
                          <a:ea typeface="+mn-ea"/>
                        </a:rPr>
                        <a:t>901,598</a:t>
                      </a:r>
                      <a:r>
                        <a:rPr kumimoji="1" lang="ja-JP" altLang="en-US" sz="1100" baseline="0" dirty="0">
                          <a:solidFill>
                            <a:schemeClr val="tx1"/>
                          </a:solidFill>
                          <a:latin typeface="+mn-ea"/>
                          <a:ea typeface="+mn-ea"/>
                        </a:rPr>
                        <a:t>千円）、健康づくり気運醸成事業（</a:t>
                      </a:r>
                      <a:r>
                        <a:rPr kumimoji="1" lang="en-US" altLang="ja-JP" sz="1100" baseline="0" dirty="0">
                          <a:solidFill>
                            <a:schemeClr val="tx1"/>
                          </a:solidFill>
                          <a:latin typeface="+mn-ea"/>
                          <a:ea typeface="+mn-ea"/>
                        </a:rPr>
                        <a:t>14,818</a:t>
                      </a:r>
                      <a:r>
                        <a:rPr kumimoji="1" lang="ja-JP" altLang="en-US" sz="1100" baseline="0" dirty="0">
                          <a:solidFill>
                            <a:schemeClr val="tx1"/>
                          </a:solidFill>
                          <a:latin typeface="+mn-ea"/>
                          <a:ea typeface="+mn-ea"/>
                        </a:rPr>
                        <a:t>千円）、</a:t>
                      </a:r>
                      <a:endParaRPr kumimoji="1" lang="en-US" altLang="ja-JP" sz="1100" baseline="0"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aseline="0" dirty="0">
                          <a:solidFill>
                            <a:schemeClr val="tx1"/>
                          </a:solidFill>
                          <a:latin typeface="+mn-ea"/>
                          <a:ea typeface="+mn-ea"/>
                        </a:rPr>
                        <a:t>ポストコロナを見据えた健康増進・健康寿命延伸気運醸成事業（</a:t>
                      </a:r>
                      <a:r>
                        <a:rPr kumimoji="1" lang="en-US" altLang="ja-JP" sz="1100" baseline="0" dirty="0">
                          <a:solidFill>
                            <a:schemeClr val="tx1"/>
                          </a:solidFill>
                          <a:latin typeface="+mn-ea"/>
                          <a:ea typeface="+mn-ea"/>
                        </a:rPr>
                        <a:t>14,307</a:t>
                      </a:r>
                      <a:r>
                        <a:rPr kumimoji="1" lang="ja-JP" altLang="en-US" sz="1100" baseline="0" dirty="0">
                          <a:solidFill>
                            <a:schemeClr val="tx1"/>
                          </a:solidFill>
                          <a:latin typeface="+mn-ea"/>
                          <a:ea typeface="+mn-ea"/>
                        </a:rPr>
                        <a:t>千円）、健活会議関連推進事業（</a:t>
                      </a:r>
                      <a:r>
                        <a:rPr kumimoji="1" lang="en-US" altLang="ja-JP" sz="1100" baseline="0" dirty="0">
                          <a:solidFill>
                            <a:schemeClr val="tx1"/>
                          </a:solidFill>
                          <a:latin typeface="+mn-ea"/>
                          <a:ea typeface="+mn-ea"/>
                        </a:rPr>
                        <a:t>3,813</a:t>
                      </a:r>
                      <a:r>
                        <a:rPr kumimoji="1" lang="ja-JP" altLang="en-US" sz="1100" baseline="0" dirty="0">
                          <a:solidFill>
                            <a:schemeClr val="tx1"/>
                          </a:solidFill>
                          <a:latin typeface="+mn-ea"/>
                          <a:ea typeface="+mn-ea"/>
                        </a:rPr>
                        <a:t>千円）</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37</a:t>
            </a:fld>
            <a:endParaRPr kumimoji="1" lang="ja-JP" altLang="en-US" dirty="0"/>
          </a:p>
        </p:txBody>
      </p:sp>
    </p:spTree>
    <p:extLst>
      <p:ext uri="{BB962C8B-B14F-4D97-AF65-F5344CB8AC3E}">
        <p14:creationId xmlns:p14="http://schemas.microsoft.com/office/powerpoint/2010/main" val="4609786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971584" y="2901300"/>
            <a:ext cx="7200000" cy="432000"/>
          </a:xfrm>
          <a:prstGeom prst="rect">
            <a:avLst/>
          </a:prstGeom>
          <a:noFill/>
        </p:spPr>
        <p:txBody>
          <a:bodyPr wrap="square" lIns="72000" tIns="72000" rIns="72000" bIns="72000" rtlCol="0" anchor="t">
            <a:noAutofit/>
          </a:bodyPr>
          <a:lstStyle/>
          <a:p>
            <a:pPr>
              <a:lnSpc>
                <a:spcPts val="3200"/>
              </a:lnSpc>
            </a:pPr>
            <a:r>
              <a:rPr lang="ja-JP" altLang="en-US" sz="2400" dirty="0">
                <a:latin typeface="HG創英角ｺﾞｼｯｸUB" panose="020B0909000000000000" pitchFamily="49" charset="-128"/>
                <a:ea typeface="HG創英角ｺﾞｼｯｸUB" panose="020B0909000000000000" pitchFamily="49" charset="-128"/>
              </a:rPr>
              <a:t>歯科口腔保健計画における</a:t>
            </a:r>
            <a:endParaRPr lang="en-US" altLang="ja-JP" sz="2400" dirty="0">
              <a:latin typeface="HG創英角ｺﾞｼｯｸUB" panose="020B0909000000000000" pitchFamily="49" charset="-128"/>
              <a:ea typeface="HG創英角ｺﾞｼｯｸUB" panose="020B0909000000000000" pitchFamily="49" charset="-128"/>
            </a:endParaRPr>
          </a:p>
          <a:p>
            <a:pPr>
              <a:lnSpc>
                <a:spcPts val="3200"/>
              </a:lnSpc>
            </a:pPr>
            <a:r>
              <a:rPr lang="ja-JP" altLang="en-US" sz="2400" dirty="0">
                <a:latin typeface="HG創英角ｺﾞｼｯｸUB" panose="020B0909000000000000" pitchFamily="49" charset="-128"/>
                <a:ea typeface="HG創英角ｺﾞｼｯｸUB" panose="020B0909000000000000" pitchFamily="49" charset="-128"/>
              </a:rPr>
              <a:t>目標の達成状況及び施策の実施状況について</a:t>
            </a:r>
          </a:p>
        </p:txBody>
      </p:sp>
      <p:sp>
        <p:nvSpPr>
          <p:cNvPr id="7" name="正方形/長方形 6"/>
          <p:cNvSpPr/>
          <p:nvPr/>
        </p:nvSpPr>
        <p:spPr>
          <a:xfrm>
            <a:off x="698572" y="2935585"/>
            <a:ext cx="144000" cy="1008000"/>
          </a:xfrm>
          <a:prstGeom prst="rect">
            <a:avLst/>
          </a:prstGeom>
          <a:solidFill>
            <a:srgbClr val="0078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HG創英角ｺﾞｼｯｸUB" panose="020B0909000000000000" pitchFamily="49" charset="-128"/>
              <a:ea typeface="HG創英角ｺﾞｼｯｸUB" panose="020B0909000000000000" pitchFamily="49" charset="-128"/>
            </a:endParaRPr>
          </a:p>
        </p:txBody>
      </p:sp>
      <p:cxnSp>
        <p:nvCxnSpPr>
          <p:cNvPr id="8" name="直線コネクタ 7"/>
          <p:cNvCxnSpPr/>
          <p:nvPr/>
        </p:nvCxnSpPr>
        <p:spPr>
          <a:xfrm>
            <a:off x="774389" y="3851709"/>
            <a:ext cx="8856000" cy="0"/>
          </a:xfrm>
          <a:prstGeom prst="line">
            <a:avLst/>
          </a:prstGeom>
          <a:ln w="12700">
            <a:solidFill>
              <a:srgbClr val="0078D2"/>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p:txBody>
          <a:bodyPr/>
          <a:lstStyle/>
          <a:p>
            <a:fld id="{4D1D0668-0C6C-4C7F-AAAF-C0078F4BF5F6}" type="slidenum">
              <a:rPr kumimoji="1" lang="ja-JP" altLang="en-US" smtClean="0"/>
              <a:t>38</a:t>
            </a:fld>
            <a:endParaRPr kumimoji="1" lang="ja-JP" altLang="en-US"/>
          </a:p>
        </p:txBody>
      </p:sp>
      <p:pic>
        <p:nvPicPr>
          <p:cNvPr id="9" name="図 8"/>
          <p:cNvPicPr>
            <a:picLocks noChangeAspect="1"/>
          </p:cNvPicPr>
          <p:nvPr/>
        </p:nvPicPr>
        <p:blipFill>
          <a:blip r:embed="rId2"/>
          <a:stretch>
            <a:fillRect/>
          </a:stretch>
        </p:blipFill>
        <p:spPr>
          <a:xfrm>
            <a:off x="8582603" y="358877"/>
            <a:ext cx="1100769" cy="360000"/>
          </a:xfrm>
          <a:prstGeom prst="rect">
            <a:avLst/>
          </a:prstGeom>
        </p:spPr>
      </p:pic>
      <p:sp>
        <p:nvSpPr>
          <p:cNvPr id="11" name="テキスト ボックス 10"/>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a:solidFill>
                  <a:schemeClr val="bg1"/>
                </a:solidFill>
                <a:latin typeface="游ゴシック" panose="020B0400000000000000" pitchFamily="50" charset="-128"/>
                <a:ea typeface="游ゴシック" panose="020B0400000000000000" pitchFamily="50" charset="-128"/>
              </a:rPr>
              <a:t>大阪府健康づくり推進条例第</a:t>
            </a:r>
            <a:r>
              <a:rPr lang="en-US" altLang="ja-JP" sz="1100" b="1" dirty="0">
                <a:solidFill>
                  <a:schemeClr val="bg1"/>
                </a:solidFill>
                <a:latin typeface="游ゴシック" panose="020B0400000000000000" pitchFamily="50" charset="-128"/>
                <a:ea typeface="游ゴシック" panose="020B0400000000000000" pitchFamily="50" charset="-128"/>
              </a:rPr>
              <a:t>19</a:t>
            </a:r>
            <a:r>
              <a:rPr lang="ja-JP" altLang="en-US" sz="1100" b="1" dirty="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a:solidFill>
                  <a:schemeClr val="bg1"/>
                </a:solidFill>
                <a:latin typeface="游ゴシック" panose="020B0400000000000000" pitchFamily="50" charset="-128"/>
                <a:ea typeface="游ゴシック" panose="020B0400000000000000" pitchFamily="50" charset="-128"/>
              </a:rPr>
              <a:t>〈</a:t>
            </a:r>
            <a:r>
              <a:rPr lang="ja-JP" altLang="en-US" sz="1100" b="1" dirty="0">
                <a:solidFill>
                  <a:schemeClr val="bg1"/>
                </a:solidFill>
                <a:latin typeface="游ゴシック" panose="020B0400000000000000" pitchFamily="50" charset="-128"/>
                <a:ea typeface="游ゴシック" panose="020B0400000000000000" pitchFamily="50" charset="-128"/>
              </a:rPr>
              <a:t>令和</a:t>
            </a:r>
            <a:r>
              <a:rPr lang="en-US" altLang="ja-JP" sz="1100" b="1" dirty="0">
                <a:solidFill>
                  <a:schemeClr val="bg1"/>
                </a:solidFill>
                <a:latin typeface="游ゴシック" panose="020B0400000000000000" pitchFamily="50" charset="-128"/>
                <a:ea typeface="游ゴシック" panose="020B0400000000000000" pitchFamily="50" charset="-128"/>
              </a:rPr>
              <a:t>4</a:t>
            </a:r>
            <a:r>
              <a:rPr lang="ja-JP" altLang="en-US" sz="1100" b="1" dirty="0">
                <a:solidFill>
                  <a:schemeClr val="bg1"/>
                </a:solidFill>
                <a:latin typeface="游ゴシック" panose="020B0400000000000000" pitchFamily="50" charset="-128"/>
                <a:ea typeface="游ゴシック" panose="020B0400000000000000" pitchFamily="50" charset="-128"/>
              </a:rPr>
              <a:t>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19749675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707668646"/>
              </p:ext>
            </p:extLst>
          </p:nvPr>
        </p:nvGraphicFramePr>
        <p:xfrm>
          <a:off x="268762" y="1149709"/>
          <a:ext cx="9360000" cy="5039997"/>
        </p:xfrm>
        <a:graphic>
          <a:graphicData uri="http://schemas.openxmlformats.org/drawingml/2006/table">
            <a:tbl>
              <a:tblPr firstRow="1" bandRow="1">
                <a:tableStyleId>{7DF18680-E054-41AD-8BC1-D1AEF772440D}</a:tableStyleId>
              </a:tblPr>
              <a:tblGrid>
                <a:gridCol w="972000">
                  <a:extLst>
                    <a:ext uri="{9D8B030D-6E8A-4147-A177-3AD203B41FA5}">
                      <a16:colId xmlns:a16="http://schemas.microsoft.com/office/drawing/2014/main" val="1381500425"/>
                    </a:ext>
                  </a:extLst>
                </a:gridCol>
                <a:gridCol w="288000">
                  <a:extLst>
                    <a:ext uri="{9D8B030D-6E8A-4147-A177-3AD203B41FA5}">
                      <a16:colId xmlns:a16="http://schemas.microsoft.com/office/drawing/2014/main" val="2419697869"/>
                    </a:ext>
                  </a:extLst>
                </a:gridCol>
                <a:gridCol w="2448000">
                  <a:extLst>
                    <a:ext uri="{9D8B030D-6E8A-4147-A177-3AD203B41FA5}">
                      <a16:colId xmlns:a16="http://schemas.microsoft.com/office/drawing/2014/main" val="218902946"/>
                    </a:ext>
                  </a:extLst>
                </a:gridCol>
                <a:gridCol w="1800000">
                  <a:extLst>
                    <a:ext uri="{9D8B030D-6E8A-4147-A177-3AD203B41FA5}">
                      <a16:colId xmlns:a16="http://schemas.microsoft.com/office/drawing/2014/main" val="3716218903"/>
                    </a:ext>
                  </a:extLst>
                </a:gridCol>
                <a:gridCol w="1800000">
                  <a:extLst>
                    <a:ext uri="{9D8B030D-6E8A-4147-A177-3AD203B41FA5}">
                      <a16:colId xmlns:a16="http://schemas.microsoft.com/office/drawing/2014/main" val="522624669"/>
                    </a:ext>
                  </a:extLst>
                </a:gridCol>
                <a:gridCol w="1188000">
                  <a:extLst>
                    <a:ext uri="{9D8B030D-6E8A-4147-A177-3AD203B41FA5}">
                      <a16:colId xmlns:a16="http://schemas.microsoft.com/office/drawing/2014/main" val="1531965585"/>
                    </a:ext>
                  </a:extLst>
                </a:gridCol>
                <a:gridCol w="864000">
                  <a:extLst>
                    <a:ext uri="{9D8B030D-6E8A-4147-A177-3AD203B41FA5}">
                      <a16:colId xmlns:a16="http://schemas.microsoft.com/office/drawing/2014/main" val="3974975104"/>
                    </a:ext>
                  </a:extLst>
                </a:gridCol>
              </a:tblGrid>
              <a:tr h="418570">
                <a:tc>
                  <a:txBody>
                    <a:bodyPr/>
                    <a:lstStyle/>
                    <a:p>
                      <a:pPr algn="ctr">
                        <a:lnSpc>
                          <a:spcPts val="1100"/>
                        </a:lnSpc>
                      </a:pPr>
                      <a:r>
                        <a:rPr kumimoji="1" lang="ja-JP" altLang="en-US" sz="1050" baseline="0" dirty="0">
                          <a:latin typeface="游ゴシック" panose="020B0400000000000000" pitchFamily="50" charset="-128"/>
                          <a:ea typeface="游ゴシック" panose="020B0400000000000000" pitchFamily="50" charset="-128"/>
                        </a:rPr>
                        <a:t>分野</a:t>
                      </a:r>
                      <a:endParaRPr kumimoji="1" lang="en-US" altLang="ja-JP"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r>
                        <a:rPr kumimoji="1" lang="ja-JP" altLang="en-US" sz="1050" baseline="0" dirty="0">
                          <a:latin typeface="游ゴシック" panose="020B0400000000000000" pitchFamily="50" charset="-128"/>
                          <a:ea typeface="游ゴシック" panose="020B0400000000000000" pitchFamily="50" charset="-128"/>
                        </a:rPr>
                        <a:t>個別目標</a:t>
                      </a:r>
                    </a:p>
                  </a:txBody>
                  <a:tcPr marL="36000" marR="36000" marT="36000" marB="36000" anchor="ctr"/>
                </a:tc>
                <a:tc>
                  <a:txBody>
                    <a:bodyPr/>
                    <a:lstStyle/>
                    <a:p>
                      <a:pPr algn="ctr">
                        <a:lnSpc>
                          <a:spcPts val="1100"/>
                        </a:lnSpc>
                      </a:pPr>
                      <a:r>
                        <a:rPr kumimoji="1" lang="ja-JP" altLang="en-US" sz="1050" baseline="0" dirty="0">
                          <a:latin typeface="游ゴシック" panose="020B0400000000000000" pitchFamily="50" charset="-128"/>
                          <a:ea typeface="游ゴシック" panose="020B0400000000000000" pitchFamily="50" charset="-128"/>
                        </a:rPr>
                        <a:t>計画策定時の状況</a:t>
                      </a:r>
                    </a:p>
                  </a:txBody>
                  <a:tcPr marL="36000" marR="36000" marT="36000" marB="36000" anchor="ctr"/>
                </a:tc>
                <a:tc>
                  <a:txBody>
                    <a:bodyPr/>
                    <a:lstStyle/>
                    <a:p>
                      <a:pPr algn="ctr">
                        <a:lnSpc>
                          <a:spcPts val="1100"/>
                        </a:lnSpc>
                      </a:pPr>
                      <a:r>
                        <a:rPr kumimoji="1" lang="ja-JP" altLang="en-US" sz="1050" baseline="0" dirty="0">
                          <a:latin typeface="游ゴシック" panose="020B0400000000000000" pitchFamily="50" charset="-128"/>
                          <a:ea typeface="游ゴシック" panose="020B0400000000000000" pitchFamily="50" charset="-128"/>
                        </a:rPr>
                        <a:t>現在の状況</a:t>
                      </a:r>
                    </a:p>
                  </a:txBody>
                  <a:tcPr marL="36000" marR="36000" marT="36000" marB="36000" anchor="ctr"/>
                </a:tc>
                <a:tc>
                  <a:txBody>
                    <a:bodyPr/>
                    <a:lstStyle/>
                    <a:p>
                      <a:pPr algn="ctr">
                        <a:lnSpc>
                          <a:spcPts val="1100"/>
                        </a:lnSpc>
                      </a:pPr>
                      <a:r>
                        <a:rPr kumimoji="1" lang="en-US" altLang="ja-JP" sz="1050" baseline="0" dirty="0">
                          <a:latin typeface="游ゴシック" panose="020B0400000000000000" pitchFamily="50" charset="-128"/>
                          <a:ea typeface="游ゴシック" panose="020B0400000000000000" pitchFamily="50" charset="-128"/>
                        </a:rPr>
                        <a:t>2023</a:t>
                      </a:r>
                      <a:r>
                        <a:rPr kumimoji="1" lang="ja-JP" altLang="en-US" sz="1050" baseline="0" dirty="0">
                          <a:latin typeface="游ゴシック" panose="020B0400000000000000" pitchFamily="50" charset="-128"/>
                          <a:ea typeface="游ゴシック" panose="020B0400000000000000" pitchFamily="50" charset="-128"/>
                        </a:rPr>
                        <a:t>年度目標</a:t>
                      </a:r>
                    </a:p>
                  </a:txBody>
                  <a:tcPr marL="36000" marR="36000" marT="36000" marB="36000" anchor="ctr"/>
                </a:tc>
                <a:tc>
                  <a:txBody>
                    <a:bodyPr/>
                    <a:lstStyle/>
                    <a:p>
                      <a:pPr algn="ctr">
                        <a:lnSpc>
                          <a:spcPts val="1100"/>
                        </a:lnSpc>
                      </a:pPr>
                      <a:r>
                        <a:rPr kumimoji="1" lang="ja-JP" altLang="en-US" sz="1050" baseline="0" dirty="0">
                          <a:latin typeface="游ゴシック" panose="020B0400000000000000" pitchFamily="50" charset="-128"/>
                          <a:ea typeface="游ゴシック" panose="020B0400000000000000" pitchFamily="50" charset="-128"/>
                        </a:rPr>
                        <a:t>年次報告書</a:t>
                      </a:r>
                      <a:endParaRPr kumimoji="1" lang="en-US" altLang="ja-JP" sz="1050" baseline="0" dirty="0">
                        <a:latin typeface="游ゴシック" panose="020B0400000000000000" pitchFamily="50" charset="-128"/>
                        <a:ea typeface="游ゴシック" panose="020B0400000000000000" pitchFamily="50" charset="-128"/>
                      </a:endParaRPr>
                    </a:p>
                    <a:p>
                      <a:pPr algn="ctr">
                        <a:lnSpc>
                          <a:spcPts val="1100"/>
                        </a:lnSpc>
                      </a:pPr>
                      <a:r>
                        <a:rPr kumimoji="1" lang="ja-JP" altLang="en-US" sz="1050" baseline="0" dirty="0">
                          <a:latin typeface="游ゴシック" panose="020B0400000000000000" pitchFamily="50" charset="-128"/>
                          <a:ea typeface="游ゴシック" panose="020B0400000000000000" pitchFamily="50" charset="-128"/>
                        </a:rPr>
                        <a:t>のページ</a:t>
                      </a:r>
                    </a:p>
                  </a:txBody>
                  <a:tcPr marL="36000" marR="36000" marT="36000" marB="36000" anchor="ctr"/>
                </a:tc>
                <a:extLst>
                  <a:ext uri="{0D108BD9-81ED-4DB2-BD59-A6C34878D82A}">
                    <a16:rowId xmlns:a16="http://schemas.microsoft.com/office/drawing/2014/main" val="879328102"/>
                  </a:ext>
                </a:extLst>
              </a:tr>
              <a:tr h="274634">
                <a:tc>
                  <a:txBody>
                    <a:bodyPr/>
                    <a:lstStyle/>
                    <a:p>
                      <a:r>
                        <a:rPr kumimoji="1" lang="ja-JP" altLang="en-US" sz="1050" b="1" baseline="0" dirty="0">
                          <a:latin typeface="游ゴシック" panose="020B0400000000000000" pitchFamily="50" charset="-128"/>
                          <a:ea typeface="游ゴシック" panose="020B0400000000000000" pitchFamily="50" charset="-128"/>
                        </a:rPr>
                        <a:t>乳幼児期</a:t>
                      </a:r>
                    </a:p>
                  </a:txBody>
                  <a:tcPr marL="36000" marR="36000" marT="36000" marB="36000" anchor="ctr"/>
                </a:tc>
                <a:tc>
                  <a:txBody>
                    <a:bodyPr/>
                    <a:lstStyle/>
                    <a:p>
                      <a:pPr algn="ctr"/>
                      <a:r>
                        <a:rPr kumimoji="1" lang="en-US" altLang="ja-JP" sz="1050" baseline="0" dirty="0">
                          <a:latin typeface="游ゴシック" panose="020B0400000000000000" pitchFamily="50" charset="-128"/>
                          <a:ea typeface="游ゴシック" panose="020B0400000000000000" pitchFamily="50" charset="-128"/>
                        </a:rPr>
                        <a:t>1</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r>
                        <a:rPr kumimoji="1" lang="ja-JP" altLang="en-US" sz="1050" baseline="0" dirty="0">
                          <a:latin typeface="游ゴシック" panose="020B0400000000000000" pitchFamily="50" charset="-128"/>
                          <a:ea typeface="游ゴシック" panose="020B0400000000000000" pitchFamily="50" charset="-128"/>
                        </a:rPr>
                        <a:t>むし歯のない者の割合（３歳児）</a:t>
                      </a:r>
                    </a:p>
                  </a:txBody>
                  <a:tcPr marL="36000" marR="36000" marT="36000" marB="36000" anchor="ctr"/>
                </a:tc>
                <a:tc>
                  <a:txBody>
                    <a:bodyPr/>
                    <a:lstStyle/>
                    <a:p>
                      <a:pPr algn="ctr"/>
                      <a:r>
                        <a:rPr kumimoji="1" lang="en-US" altLang="ja-JP" sz="1050" baseline="0" dirty="0">
                          <a:latin typeface="游ゴシック" panose="020B0400000000000000" pitchFamily="50" charset="-128"/>
                          <a:ea typeface="游ゴシック" panose="020B0400000000000000" pitchFamily="50" charset="-128"/>
                        </a:rPr>
                        <a:t>80.9%</a:t>
                      </a:r>
                      <a:r>
                        <a:rPr kumimoji="1" lang="ja-JP" altLang="en-US" sz="1050" baseline="0" dirty="0">
                          <a:latin typeface="游ゴシック" panose="020B0400000000000000" pitchFamily="50" charset="-128"/>
                          <a:ea typeface="游ゴシック" panose="020B0400000000000000" pitchFamily="50" charset="-128"/>
                        </a:rPr>
                        <a:t>（</a:t>
                      </a:r>
                      <a:r>
                        <a:rPr kumimoji="1" lang="en-US" altLang="ja-JP" sz="1050" baseline="0" dirty="0">
                          <a:latin typeface="游ゴシック" panose="020B0400000000000000" pitchFamily="50" charset="-128"/>
                          <a:ea typeface="游ゴシック" panose="020B0400000000000000" pitchFamily="50" charset="-128"/>
                        </a:rPr>
                        <a:t>H27</a:t>
                      </a:r>
                      <a:r>
                        <a:rPr kumimoji="1" lang="ja-JP" altLang="en-US" sz="1050" baseline="0" dirty="0">
                          <a:latin typeface="游ゴシック" panose="020B0400000000000000" pitchFamily="50" charset="-128"/>
                          <a:ea typeface="游ゴシック" panose="020B0400000000000000" pitchFamily="50" charset="-128"/>
                        </a:rPr>
                        <a:t>）</a:t>
                      </a:r>
                    </a:p>
                  </a:txBody>
                  <a:tcPr marL="36000" marR="36000" marT="36000" marB="36000" anchor="ctr"/>
                </a:tc>
                <a:tc>
                  <a:txBody>
                    <a:bodyPr/>
                    <a:lstStyle/>
                    <a:p>
                      <a:pPr algn="ctr"/>
                      <a:r>
                        <a:rPr kumimoji="1" lang="en-US" altLang="ja-JP" sz="1050" baseline="0" dirty="0">
                          <a:solidFill>
                            <a:schemeClr val="tx1"/>
                          </a:solidFill>
                          <a:latin typeface="游ゴシック" panose="020B0400000000000000" pitchFamily="50" charset="-128"/>
                          <a:ea typeface="+mn-ea"/>
                        </a:rPr>
                        <a:t>88.4%</a:t>
                      </a:r>
                      <a:r>
                        <a:rPr kumimoji="1" lang="ja-JP" altLang="en-US" sz="1050" baseline="0" dirty="0">
                          <a:solidFill>
                            <a:schemeClr val="tx1"/>
                          </a:solidFill>
                          <a:latin typeface="游ゴシック" panose="020B0400000000000000" pitchFamily="50" charset="-128"/>
                          <a:ea typeface="+mn-ea"/>
                        </a:rPr>
                        <a:t>（</a:t>
                      </a:r>
                      <a:r>
                        <a:rPr kumimoji="1" lang="en-US" altLang="ja-JP" sz="1050" baseline="0" dirty="0">
                          <a:solidFill>
                            <a:schemeClr val="tx1"/>
                          </a:solidFill>
                          <a:latin typeface="游ゴシック" panose="020B0400000000000000" pitchFamily="50" charset="-128"/>
                          <a:ea typeface="+mn-ea"/>
                        </a:rPr>
                        <a:t>R3</a:t>
                      </a:r>
                      <a:r>
                        <a:rPr kumimoji="1" lang="ja-JP" altLang="en-US" sz="1050" baseline="0" dirty="0">
                          <a:solidFill>
                            <a:schemeClr val="tx1"/>
                          </a:solidFill>
                          <a:latin typeface="游ゴシック" panose="020B0400000000000000" pitchFamily="50" charset="-128"/>
                          <a:ea typeface="+mn-ea"/>
                        </a:rPr>
                        <a:t>）</a:t>
                      </a:r>
                      <a:endParaRPr kumimoji="1" lang="en-US" altLang="ja-JP" sz="1050" baseline="0" dirty="0">
                        <a:solidFill>
                          <a:schemeClr val="tx1"/>
                        </a:solidFill>
                        <a:latin typeface="游ゴシック" panose="020B0400000000000000" pitchFamily="50" charset="-128"/>
                        <a:ea typeface="+mn-ea"/>
                      </a:endParaRPr>
                    </a:p>
                  </a:txBody>
                  <a:tcPr marL="36000" marR="36000" marT="36000" marB="36000" anchor="ctr"/>
                </a:tc>
                <a:tc>
                  <a:txBody>
                    <a:bodyPr/>
                    <a:lstStyle/>
                    <a:p>
                      <a:pPr algn="ctr"/>
                      <a:r>
                        <a:rPr kumimoji="1" lang="en-US" altLang="ja-JP" sz="1050" baseline="0" dirty="0">
                          <a:latin typeface="游ゴシック" panose="020B0400000000000000" pitchFamily="50" charset="-128"/>
                          <a:ea typeface="游ゴシック" panose="020B0400000000000000" pitchFamily="50" charset="-128"/>
                        </a:rPr>
                        <a:t>85%</a:t>
                      </a:r>
                      <a:r>
                        <a:rPr kumimoji="1" lang="ja-JP" altLang="en-US" sz="1050" baseline="0" dirty="0">
                          <a:latin typeface="游ゴシック" panose="020B0400000000000000" pitchFamily="50" charset="-128"/>
                          <a:ea typeface="游ゴシック" panose="020B0400000000000000" pitchFamily="50" charset="-128"/>
                        </a:rPr>
                        <a:t>以上</a:t>
                      </a:r>
                    </a:p>
                  </a:txBody>
                  <a:tcPr marL="36000" marR="36000" marT="36000" marB="36000" anchor="ctr"/>
                </a:tc>
                <a:tc>
                  <a:txBody>
                    <a:bodyPr/>
                    <a:lstStyle/>
                    <a:p>
                      <a:pPr algn="ctr"/>
                      <a:r>
                        <a:rPr kumimoji="1" lang="en-US" altLang="ja-JP" sz="1050" baseline="0" dirty="0">
                          <a:latin typeface="游ゴシック" panose="020B0400000000000000" pitchFamily="50" charset="-128"/>
                          <a:ea typeface="游ゴシック" panose="020B0400000000000000" pitchFamily="50" charset="-128"/>
                        </a:rPr>
                        <a:t>43-44</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extLst>
                  <a:ext uri="{0D108BD9-81ED-4DB2-BD59-A6C34878D82A}">
                    <a16:rowId xmlns:a16="http://schemas.microsoft.com/office/drawing/2014/main" val="3588048588"/>
                  </a:ext>
                </a:extLst>
              </a:tr>
              <a:tr h="274634">
                <a:tc rowSpan="2">
                  <a:txBody>
                    <a:bodyPr/>
                    <a:lstStyle/>
                    <a:p>
                      <a:r>
                        <a:rPr kumimoji="1" lang="zh-CN" altLang="en-US" sz="1050" b="1" baseline="0" dirty="0">
                          <a:latin typeface="游ゴシック" panose="020B0400000000000000" pitchFamily="50" charset="-128"/>
                          <a:ea typeface="游ゴシック" panose="020B0400000000000000" pitchFamily="50" charset="-128"/>
                        </a:rPr>
                        <a:t>学齢期</a:t>
                      </a:r>
                      <a:endParaRPr kumimoji="1" lang="ja-JP" altLang="en-US" sz="1050" b="1"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r>
                        <a:rPr kumimoji="1" lang="en-US" altLang="ja-JP" sz="1050" baseline="0" dirty="0">
                          <a:latin typeface="游ゴシック" panose="020B0400000000000000" pitchFamily="50" charset="-128"/>
                          <a:ea typeface="游ゴシック" panose="020B0400000000000000" pitchFamily="50" charset="-128"/>
                        </a:rPr>
                        <a:t>2</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spcAft>
                          <a:spcPts val="0"/>
                        </a:spcAft>
                      </a:pP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むし歯のある者の割合（</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12</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歳）</a:t>
                      </a:r>
                    </a:p>
                  </a:txBody>
                  <a:tcPr marL="36000" marR="36000" marT="36000" marB="36000" anchor="ctr"/>
                </a:tc>
                <a:tc>
                  <a:txBody>
                    <a:bodyPr/>
                    <a:lstStyle/>
                    <a:p>
                      <a:pPr algn="ctr">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39.7%</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en-US" alt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H</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27</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a:txBody>
                    <a:bodyPr/>
                    <a:lstStyle/>
                    <a:p>
                      <a:pPr algn="ctr"/>
                      <a:r>
                        <a:rPr kumimoji="1" lang="en-US" altLang="ja-JP" sz="1050" baseline="0" dirty="0">
                          <a:solidFill>
                            <a:schemeClr val="tx1"/>
                          </a:solidFill>
                          <a:latin typeface="游ゴシック" panose="020B0400000000000000" pitchFamily="50" charset="-128"/>
                          <a:ea typeface="+mn-ea"/>
                        </a:rPr>
                        <a:t>27.6%</a:t>
                      </a:r>
                      <a:r>
                        <a:rPr kumimoji="1" lang="ja-JP" altLang="en-US" sz="1050" baseline="0" dirty="0">
                          <a:solidFill>
                            <a:schemeClr val="tx1"/>
                          </a:solidFill>
                          <a:latin typeface="游ゴシック" panose="020B0400000000000000" pitchFamily="50" charset="-128"/>
                          <a:ea typeface="+mn-ea"/>
                        </a:rPr>
                        <a:t>（</a:t>
                      </a:r>
                      <a:r>
                        <a:rPr kumimoji="1" lang="en-US" altLang="ja-JP" sz="1050" baseline="0" dirty="0">
                          <a:solidFill>
                            <a:schemeClr val="tx1"/>
                          </a:solidFill>
                          <a:latin typeface="游ゴシック" panose="020B0400000000000000" pitchFamily="50" charset="-128"/>
                          <a:ea typeface="+mn-ea"/>
                        </a:rPr>
                        <a:t>R3</a:t>
                      </a:r>
                      <a:r>
                        <a:rPr kumimoji="1" lang="ja-JP" altLang="en-US" sz="1050" baseline="0" dirty="0">
                          <a:solidFill>
                            <a:schemeClr val="tx1"/>
                          </a:solidFill>
                          <a:latin typeface="游ゴシック" panose="020B0400000000000000" pitchFamily="50" charset="-128"/>
                          <a:ea typeface="+mn-ea"/>
                        </a:rPr>
                        <a:t>）</a:t>
                      </a:r>
                      <a:endParaRPr kumimoji="1" lang="ja-JP" altLang="en-US" sz="1050" baseline="0" dirty="0">
                        <a:solidFill>
                          <a:schemeClr val="tx1"/>
                        </a:solidFill>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35%</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以下</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rowSpan="2">
                  <a:txBody>
                    <a:bodyPr/>
                    <a:lstStyle/>
                    <a:p>
                      <a:pPr algn="ctr">
                        <a:spcAft>
                          <a:spcPts val="0"/>
                        </a:spcAft>
                      </a:pPr>
                      <a:r>
                        <a:rPr lang="en-US" alt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45-46</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extLst>
                  <a:ext uri="{0D108BD9-81ED-4DB2-BD59-A6C34878D82A}">
                    <a16:rowId xmlns:a16="http://schemas.microsoft.com/office/drawing/2014/main" val="2936606705"/>
                  </a:ext>
                </a:extLst>
              </a:tr>
              <a:tr h="274634">
                <a:tc v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050" baseline="0" dirty="0">
                          <a:latin typeface="游ゴシック" panose="020B0400000000000000" pitchFamily="50" charset="-128"/>
                          <a:ea typeface="游ゴシック" panose="020B0400000000000000" pitchFamily="50" charset="-128"/>
                        </a:rPr>
                        <a:t>3</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spcAft>
                          <a:spcPts val="0"/>
                        </a:spcAft>
                      </a:pP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むし歯のある者の割合（</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16</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歳）</a:t>
                      </a:r>
                    </a:p>
                  </a:txBody>
                  <a:tcPr marL="36000" marR="36000" marT="36000" marB="36000" anchor="ctr"/>
                </a:tc>
                <a:tc>
                  <a:txBody>
                    <a:bodyPr/>
                    <a:lstStyle/>
                    <a:p>
                      <a:pPr algn="ctr">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53.3%</a:t>
                      </a:r>
                      <a:r>
                        <a:rPr lang="ja-JP" alt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en-US" alt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H</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27</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a:txBody>
                    <a:bodyPr/>
                    <a:lstStyle/>
                    <a:p>
                      <a:pPr algn="ctr"/>
                      <a:r>
                        <a:rPr kumimoji="1" lang="en-US" altLang="ja-JP" sz="1050" baseline="0" dirty="0">
                          <a:solidFill>
                            <a:schemeClr val="tx1"/>
                          </a:solidFill>
                          <a:latin typeface="游ゴシック" panose="020B0400000000000000" pitchFamily="50" charset="-128"/>
                          <a:ea typeface="+mn-ea"/>
                        </a:rPr>
                        <a:t>40.8%</a:t>
                      </a:r>
                      <a:r>
                        <a:rPr kumimoji="1" lang="ja-JP" altLang="en-US" sz="1050" baseline="0" dirty="0">
                          <a:solidFill>
                            <a:schemeClr val="tx1"/>
                          </a:solidFill>
                          <a:latin typeface="游ゴシック" panose="020B0400000000000000" pitchFamily="50" charset="-128"/>
                          <a:ea typeface="+mn-ea"/>
                        </a:rPr>
                        <a:t>（</a:t>
                      </a:r>
                      <a:r>
                        <a:rPr kumimoji="1" lang="en-US" altLang="ja-JP" sz="1050" baseline="0" dirty="0">
                          <a:solidFill>
                            <a:schemeClr val="tx1"/>
                          </a:solidFill>
                          <a:latin typeface="游ゴシック" panose="020B0400000000000000" pitchFamily="50" charset="-128"/>
                          <a:ea typeface="+mn-ea"/>
                        </a:rPr>
                        <a:t>R3</a:t>
                      </a:r>
                      <a:r>
                        <a:rPr kumimoji="1" lang="ja-JP" altLang="en-US" sz="1050" baseline="0" dirty="0">
                          <a:solidFill>
                            <a:schemeClr val="tx1"/>
                          </a:solidFill>
                          <a:latin typeface="游ゴシック" panose="020B0400000000000000" pitchFamily="50" charset="-128"/>
                          <a:ea typeface="+mn-ea"/>
                        </a:rPr>
                        <a:t>）</a:t>
                      </a:r>
                      <a:endParaRPr kumimoji="1" lang="ja-JP" altLang="en-US" sz="1050" baseline="0" dirty="0">
                        <a:solidFill>
                          <a:schemeClr val="tx1"/>
                        </a:solidFill>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45%</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以下</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vMerge="1">
                  <a:txBody>
                    <a:bodyPr/>
                    <a:lstStyle/>
                    <a:p>
                      <a:pPr algn="ctr">
                        <a:spcAft>
                          <a:spcPts val="0"/>
                        </a:spcAft>
                      </a:pPr>
                      <a:endParaRPr lang="ja-JP" sz="1050" kern="100" dirty="0">
                        <a:solidFill>
                          <a:srgbClr val="000000"/>
                        </a:solidFill>
                        <a:effectLst/>
                        <a:latin typeface="ＭＳ Ｐゴシック" panose="020B0600070205080204" pitchFamily="50" charset="-128"/>
                        <a:ea typeface="ＭＳ Ｐゴシック" panose="020B0600070205080204" pitchFamily="50" charset="-128"/>
                        <a:cs typeface="HG丸ｺﾞｼｯｸM-PRO" panose="020F0600000000000000" pitchFamily="50" charset="-128"/>
                      </a:endParaRPr>
                    </a:p>
                  </a:txBody>
                  <a:tcPr marL="36000" marR="36000" marT="36000" marB="36000" anchor="ctr"/>
                </a:tc>
                <a:extLst>
                  <a:ext uri="{0D108BD9-81ED-4DB2-BD59-A6C34878D82A}">
                    <a16:rowId xmlns:a16="http://schemas.microsoft.com/office/drawing/2014/main" val="3291367303"/>
                  </a:ext>
                </a:extLst>
              </a:tr>
              <a:tr h="274634">
                <a:tc rowSpan="3">
                  <a:txBody>
                    <a:bodyPr/>
                    <a:lstStyle/>
                    <a:p>
                      <a:r>
                        <a:rPr kumimoji="1" lang="ja-JP" altLang="en-US" sz="1050" b="1" baseline="0" dirty="0">
                          <a:latin typeface="游ゴシック" panose="020B0400000000000000" pitchFamily="50" charset="-128"/>
                          <a:ea typeface="游ゴシック" panose="020B0400000000000000" pitchFamily="50" charset="-128"/>
                        </a:rPr>
                        <a:t>成人期</a:t>
                      </a:r>
                    </a:p>
                  </a:txBody>
                  <a:tcPr marL="36000" marR="36000" marT="36000" marB="36000" anchor="ctr"/>
                </a:tc>
                <a:tc>
                  <a:txBody>
                    <a:bodyPr/>
                    <a:lstStyle/>
                    <a:p>
                      <a:pPr algn="ctr"/>
                      <a:r>
                        <a:rPr kumimoji="1" lang="en-US" altLang="ja-JP" sz="1050" baseline="0" dirty="0">
                          <a:latin typeface="游ゴシック" panose="020B0400000000000000" pitchFamily="50" charset="-128"/>
                          <a:ea typeface="游ゴシック" panose="020B0400000000000000" pitchFamily="50" charset="-128"/>
                        </a:rPr>
                        <a:t>4</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spcAft>
                          <a:spcPts val="0"/>
                        </a:spcAft>
                      </a:pP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むし歯治療が必要な者の割合（</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40</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歳）</a:t>
                      </a:r>
                    </a:p>
                  </a:txBody>
                  <a:tcPr marL="36000" marR="36000" marT="36000" marB="36000" anchor="ctr"/>
                </a:tc>
                <a:tc>
                  <a:txBody>
                    <a:bodyPr/>
                    <a:lstStyle/>
                    <a:p>
                      <a:pPr algn="ctr">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36.9%</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en-US" alt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H</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27</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a:txBody>
                    <a:bodyPr/>
                    <a:lstStyle/>
                    <a:p>
                      <a:pPr algn="ctr"/>
                      <a:r>
                        <a:rPr kumimoji="1" lang="en-US" altLang="ja-JP" sz="1050" baseline="0" dirty="0">
                          <a:solidFill>
                            <a:schemeClr val="tx1"/>
                          </a:solidFill>
                          <a:latin typeface="游ゴシック" panose="020B0400000000000000" pitchFamily="50" charset="-128"/>
                          <a:ea typeface="+mn-ea"/>
                        </a:rPr>
                        <a:t>27.9%</a:t>
                      </a:r>
                      <a:r>
                        <a:rPr kumimoji="1" lang="ja-JP" altLang="en-US" sz="1050" baseline="0" dirty="0">
                          <a:solidFill>
                            <a:schemeClr val="tx1"/>
                          </a:solidFill>
                          <a:latin typeface="游ゴシック" panose="020B0400000000000000" pitchFamily="50" charset="-128"/>
                          <a:ea typeface="+mn-ea"/>
                        </a:rPr>
                        <a:t>（</a:t>
                      </a:r>
                      <a:r>
                        <a:rPr kumimoji="1" lang="en-US" altLang="ja-JP" sz="1050" baseline="0" dirty="0">
                          <a:solidFill>
                            <a:schemeClr val="tx1"/>
                          </a:solidFill>
                          <a:latin typeface="游ゴシック" panose="020B0400000000000000" pitchFamily="50" charset="-128"/>
                          <a:ea typeface="+mn-ea"/>
                        </a:rPr>
                        <a:t>R3</a:t>
                      </a:r>
                      <a:r>
                        <a:rPr kumimoji="1" lang="ja-JP" altLang="en-US" sz="1050" baseline="0" dirty="0">
                          <a:solidFill>
                            <a:schemeClr val="tx1"/>
                          </a:solidFill>
                          <a:latin typeface="游ゴシック" panose="020B0400000000000000" pitchFamily="50" charset="-128"/>
                          <a:ea typeface="+mn-ea"/>
                        </a:rPr>
                        <a:t>）</a:t>
                      </a:r>
                      <a:endParaRPr kumimoji="1" lang="ja-JP" altLang="en-US" sz="1050" baseline="0" dirty="0">
                        <a:solidFill>
                          <a:schemeClr val="tx1"/>
                        </a:solidFill>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30%</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以下</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rowSpan="3">
                  <a:txBody>
                    <a:bodyPr/>
                    <a:lstStyle/>
                    <a:p>
                      <a:pPr algn="ctr">
                        <a:spcAft>
                          <a:spcPts val="0"/>
                        </a:spcAft>
                      </a:pPr>
                      <a:r>
                        <a:rPr lang="en-US" alt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47-48</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extLst>
                  <a:ext uri="{0D108BD9-81ED-4DB2-BD59-A6C34878D82A}">
                    <a16:rowId xmlns:a16="http://schemas.microsoft.com/office/drawing/2014/main" val="2053383278"/>
                  </a:ext>
                </a:extLst>
              </a:tr>
              <a:tr h="274634">
                <a:tc v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050" baseline="0" dirty="0">
                          <a:latin typeface="游ゴシック" panose="020B0400000000000000" pitchFamily="50" charset="-128"/>
                          <a:ea typeface="游ゴシック" panose="020B0400000000000000" pitchFamily="50" charset="-128"/>
                        </a:rPr>
                        <a:t>5</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spcAft>
                          <a:spcPts val="0"/>
                        </a:spcAft>
                      </a:pP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歯周治療が必要な者の割合（</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40</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歳）</a:t>
                      </a:r>
                    </a:p>
                  </a:txBody>
                  <a:tcPr marL="36000" marR="36000" marT="36000" marB="36000" anchor="ctr"/>
                </a:tc>
                <a:tc>
                  <a:txBody>
                    <a:bodyPr/>
                    <a:lstStyle/>
                    <a:p>
                      <a:pPr algn="ctr">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43.9%</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en-US" alt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H</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27</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a:txBody>
                    <a:bodyPr/>
                    <a:lstStyle/>
                    <a:p>
                      <a:pPr algn="ctr"/>
                      <a:r>
                        <a:rPr kumimoji="1" lang="en-US" altLang="ja-JP" sz="1050" baseline="0" dirty="0">
                          <a:solidFill>
                            <a:schemeClr val="tx1"/>
                          </a:solidFill>
                          <a:latin typeface="游ゴシック" panose="020B0400000000000000" pitchFamily="50" charset="-128"/>
                          <a:ea typeface="+mn-ea"/>
                        </a:rPr>
                        <a:t>50.9%</a:t>
                      </a:r>
                      <a:r>
                        <a:rPr kumimoji="1" lang="ja-JP" altLang="en-US" sz="1050" baseline="0" dirty="0">
                          <a:solidFill>
                            <a:schemeClr val="tx1"/>
                          </a:solidFill>
                          <a:latin typeface="游ゴシック" panose="020B0400000000000000" pitchFamily="50" charset="-128"/>
                          <a:ea typeface="+mn-ea"/>
                        </a:rPr>
                        <a:t>（</a:t>
                      </a:r>
                      <a:r>
                        <a:rPr kumimoji="1" lang="en-US" altLang="ja-JP" sz="1050" baseline="0" dirty="0">
                          <a:solidFill>
                            <a:schemeClr val="tx1"/>
                          </a:solidFill>
                          <a:latin typeface="游ゴシック" panose="020B0400000000000000" pitchFamily="50" charset="-128"/>
                          <a:ea typeface="+mn-ea"/>
                        </a:rPr>
                        <a:t>R3</a:t>
                      </a:r>
                      <a:r>
                        <a:rPr kumimoji="1" lang="ja-JP" altLang="en-US" sz="1050" baseline="0" dirty="0">
                          <a:solidFill>
                            <a:schemeClr val="tx1"/>
                          </a:solidFill>
                          <a:latin typeface="游ゴシック" panose="020B0400000000000000" pitchFamily="50" charset="-128"/>
                          <a:ea typeface="+mn-ea"/>
                        </a:rPr>
                        <a:t>）</a:t>
                      </a:r>
                      <a:endParaRPr kumimoji="1" lang="ja-JP" altLang="en-US" sz="1050" baseline="0" dirty="0">
                        <a:solidFill>
                          <a:schemeClr val="tx1"/>
                        </a:solidFill>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33%</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以下</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vMerge="1">
                  <a:txBody>
                    <a:bodyPr/>
                    <a:lstStyle/>
                    <a:p>
                      <a:pPr algn="ctr">
                        <a:spcAft>
                          <a:spcPts val="0"/>
                        </a:spcAft>
                      </a:pPr>
                      <a:endParaRPr lang="ja-JP" sz="1050" kern="100" dirty="0">
                        <a:solidFill>
                          <a:srgbClr val="000000"/>
                        </a:solidFill>
                        <a:effectLst/>
                        <a:latin typeface="ＭＳ Ｐゴシック" panose="020B0600070205080204" pitchFamily="50" charset="-128"/>
                        <a:ea typeface="ＭＳ Ｐゴシック" panose="020B0600070205080204" pitchFamily="50" charset="-128"/>
                        <a:cs typeface="HG丸ｺﾞｼｯｸM-PRO" panose="020F0600000000000000" pitchFamily="50" charset="-128"/>
                      </a:endParaRPr>
                    </a:p>
                  </a:txBody>
                  <a:tcPr marL="36000" marR="36000" marT="36000" marB="36000" anchor="ctr"/>
                </a:tc>
                <a:extLst>
                  <a:ext uri="{0D108BD9-81ED-4DB2-BD59-A6C34878D82A}">
                    <a16:rowId xmlns:a16="http://schemas.microsoft.com/office/drawing/2014/main" val="1323446362"/>
                  </a:ext>
                </a:extLst>
              </a:tr>
              <a:tr h="464033">
                <a:tc v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050" baseline="0" dirty="0">
                          <a:latin typeface="游ゴシック" panose="020B0400000000000000" pitchFamily="50" charset="-128"/>
                          <a:ea typeface="游ゴシック" panose="020B0400000000000000" pitchFamily="50" charset="-128"/>
                        </a:rPr>
                        <a:t>6</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spcAft>
                          <a:spcPts val="0"/>
                        </a:spcAft>
                      </a:pP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過去</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1</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年に歯科健診を受診した者の</a:t>
                      </a:r>
                      <a:endParaRPr lang="en-US" alt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p>
                      <a:pPr algn="l">
                        <a:spcAft>
                          <a:spcPts val="0"/>
                        </a:spcAft>
                      </a:pP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割合</a:t>
                      </a:r>
                      <a:r>
                        <a:rPr lang="ja-JP" altLang="en-US"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a:t>
                      </a:r>
                      <a:r>
                        <a:rPr lang="en-US" alt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20</a:t>
                      </a:r>
                      <a:r>
                        <a:rPr lang="ja-JP" altLang="en-US"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歳以上）</a:t>
                      </a:r>
                      <a:endParaRPr lang="en-US" alt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a:txBody>
                    <a:bodyPr/>
                    <a:lstStyle/>
                    <a:p>
                      <a:pPr algn="ctr">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51.4%</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en-US" alt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H</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28</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a:txBody>
                    <a:bodyPr/>
                    <a:lstStyle/>
                    <a:p>
                      <a:pPr algn="ctr"/>
                      <a:r>
                        <a:rPr kumimoji="1" lang="en-US" altLang="ja-JP" sz="1050" baseline="0" dirty="0">
                          <a:solidFill>
                            <a:schemeClr val="tx1"/>
                          </a:solidFill>
                          <a:latin typeface="游ゴシック" panose="020B0400000000000000" pitchFamily="50" charset="-128"/>
                          <a:ea typeface="+mn-ea"/>
                        </a:rPr>
                        <a:t>51.3%</a:t>
                      </a:r>
                      <a:r>
                        <a:rPr kumimoji="1" lang="ja-JP" altLang="en-US" sz="1050" baseline="0" dirty="0">
                          <a:solidFill>
                            <a:schemeClr val="tx1"/>
                          </a:solidFill>
                          <a:latin typeface="游ゴシック" panose="020B0400000000000000" pitchFamily="50" charset="-128"/>
                          <a:ea typeface="+mn-ea"/>
                        </a:rPr>
                        <a:t>（</a:t>
                      </a:r>
                      <a:r>
                        <a:rPr kumimoji="1" lang="en-US" altLang="ja-JP" sz="1050" baseline="0" dirty="0">
                          <a:solidFill>
                            <a:schemeClr val="tx1"/>
                          </a:solidFill>
                          <a:latin typeface="游ゴシック" panose="020B0400000000000000" pitchFamily="50" charset="-128"/>
                          <a:ea typeface="+mn-ea"/>
                        </a:rPr>
                        <a:t>R3</a:t>
                      </a:r>
                      <a:r>
                        <a:rPr kumimoji="1" lang="ja-JP" altLang="en-US" sz="1050" baseline="0" dirty="0">
                          <a:solidFill>
                            <a:schemeClr val="tx1"/>
                          </a:solidFill>
                          <a:latin typeface="游ゴシック" panose="020B0400000000000000" pitchFamily="50" charset="-128"/>
                          <a:ea typeface="+mn-ea"/>
                        </a:rPr>
                        <a:t>）</a:t>
                      </a:r>
                      <a:endParaRPr kumimoji="1" lang="ja-JP" altLang="en-US" sz="1050" baseline="0" dirty="0">
                        <a:solidFill>
                          <a:schemeClr val="tx1"/>
                        </a:solidFill>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55%</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以上</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vMerge="1">
                  <a:txBody>
                    <a:bodyPr/>
                    <a:lstStyle/>
                    <a:p>
                      <a:pPr algn="ctr">
                        <a:spcAft>
                          <a:spcPts val="0"/>
                        </a:spcAft>
                      </a:pPr>
                      <a:endParaRPr lang="ja-JP" sz="1050" kern="100" dirty="0">
                        <a:solidFill>
                          <a:srgbClr val="000000"/>
                        </a:solidFill>
                        <a:effectLst/>
                        <a:latin typeface="ＭＳ Ｐゴシック" panose="020B0600070205080204" pitchFamily="50" charset="-128"/>
                        <a:ea typeface="ＭＳ Ｐゴシック" panose="020B0600070205080204" pitchFamily="50" charset="-128"/>
                        <a:cs typeface="HG丸ｺﾞｼｯｸM-PRO" panose="020F0600000000000000" pitchFamily="50" charset="-128"/>
                      </a:endParaRPr>
                    </a:p>
                  </a:txBody>
                  <a:tcPr marL="36000" marR="36000" marT="36000" marB="36000" anchor="ctr"/>
                </a:tc>
                <a:extLst>
                  <a:ext uri="{0D108BD9-81ED-4DB2-BD59-A6C34878D82A}">
                    <a16:rowId xmlns:a16="http://schemas.microsoft.com/office/drawing/2014/main" val="1351729897"/>
                  </a:ext>
                </a:extLst>
              </a:tr>
              <a:tr h="464033">
                <a:tc rowSpan="5">
                  <a:txBody>
                    <a:bodyPr/>
                    <a:lstStyle/>
                    <a:p>
                      <a:r>
                        <a:rPr kumimoji="1" lang="ja-JP" altLang="en-US" sz="1050" b="1" baseline="0" dirty="0">
                          <a:latin typeface="游ゴシック" panose="020B0400000000000000" pitchFamily="50" charset="-128"/>
                          <a:ea typeface="游ゴシック" panose="020B0400000000000000" pitchFamily="50" charset="-128"/>
                        </a:rPr>
                        <a:t>高齢期</a:t>
                      </a:r>
                    </a:p>
                  </a:txBody>
                  <a:tcPr marL="36000" marR="36000" marT="36000" marB="36000" anchor="ctr"/>
                </a:tc>
                <a:tc>
                  <a:txBody>
                    <a:bodyPr/>
                    <a:lstStyle/>
                    <a:p>
                      <a:pPr algn="ctr"/>
                      <a:r>
                        <a:rPr kumimoji="1" lang="en-US" altLang="ja-JP" sz="1050" baseline="0" dirty="0">
                          <a:latin typeface="游ゴシック" panose="020B0400000000000000" pitchFamily="50" charset="-128"/>
                          <a:ea typeface="游ゴシック" panose="020B0400000000000000" pitchFamily="50" charset="-128"/>
                        </a:rPr>
                        <a:t>7</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24</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本以上の歯を有する者の割合</a:t>
                      </a:r>
                      <a:endParaRPr lang="en-US" alt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p>
                      <a:pPr algn="l">
                        <a:spcAft>
                          <a:spcPts val="0"/>
                        </a:spcAft>
                      </a:pP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60</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歳）</a:t>
                      </a:r>
                    </a:p>
                  </a:txBody>
                  <a:tcPr marL="36000" marR="36000" marT="36000" marB="36000" anchor="ctr"/>
                </a:tc>
                <a:tc>
                  <a:txBody>
                    <a:bodyPr/>
                    <a:lstStyle/>
                    <a:p>
                      <a:pPr algn="ctr">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71.4%</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en-US" alt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H</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25-</a:t>
                      </a:r>
                      <a:r>
                        <a:rPr lang="en-US" alt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H</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27</a:t>
                      </a:r>
                      <a:r>
                        <a:rPr lang="ja-JP" alt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の平均</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a:txBody>
                    <a:bodyPr/>
                    <a:lstStyle/>
                    <a:p>
                      <a:pPr algn="ctr"/>
                      <a:r>
                        <a:rPr kumimoji="1" lang="en-US" altLang="ja-JP" sz="1050" baseline="0" dirty="0">
                          <a:solidFill>
                            <a:schemeClr val="tx1"/>
                          </a:solidFill>
                          <a:latin typeface="游ゴシック" panose="020B0400000000000000" pitchFamily="50" charset="-128"/>
                          <a:ea typeface="+mn-ea"/>
                        </a:rPr>
                        <a:t>68.9%</a:t>
                      </a:r>
                      <a:r>
                        <a:rPr kumimoji="1" lang="ja-JP" altLang="en-US" sz="1050" baseline="0" dirty="0">
                          <a:solidFill>
                            <a:schemeClr val="tx1"/>
                          </a:solidFill>
                          <a:latin typeface="游ゴシック" panose="020B0400000000000000" pitchFamily="50" charset="-128"/>
                          <a:ea typeface="游ゴシック" panose="020B0400000000000000" pitchFamily="50" charset="-128"/>
                        </a:rPr>
                        <a:t>（</a:t>
                      </a:r>
                      <a:r>
                        <a:rPr kumimoji="1" lang="en-US" altLang="ja-JP" sz="1050" baseline="0" dirty="0">
                          <a:solidFill>
                            <a:schemeClr val="tx1"/>
                          </a:solidFill>
                          <a:latin typeface="游ゴシック" panose="020B0400000000000000" pitchFamily="50" charset="-128"/>
                          <a:ea typeface="游ゴシック" panose="020B0400000000000000" pitchFamily="50" charset="-128"/>
                        </a:rPr>
                        <a:t>H29-R1</a:t>
                      </a:r>
                      <a:r>
                        <a:rPr kumimoji="1" lang="ja-JP" altLang="en-US" sz="1050" baseline="0" dirty="0">
                          <a:solidFill>
                            <a:schemeClr val="tx1"/>
                          </a:solidFill>
                          <a:latin typeface="游ゴシック" panose="020B0400000000000000" pitchFamily="50" charset="-128"/>
                          <a:ea typeface="游ゴシック" panose="020B0400000000000000" pitchFamily="50" charset="-128"/>
                        </a:rPr>
                        <a:t>の平均）</a:t>
                      </a:r>
                    </a:p>
                  </a:txBody>
                  <a:tcPr marL="36000" marR="36000" marT="36000" marB="36000" anchor="ctr"/>
                </a:tc>
                <a:tc>
                  <a:txBody>
                    <a:bodyPr/>
                    <a:lstStyle/>
                    <a:p>
                      <a:pPr algn="ctr">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75%</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以上</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rowSpan="5">
                  <a:txBody>
                    <a:bodyPr/>
                    <a:lstStyle/>
                    <a:p>
                      <a:pPr algn="ctr">
                        <a:spcAft>
                          <a:spcPts val="0"/>
                        </a:spcAft>
                      </a:pPr>
                      <a:r>
                        <a:rPr lang="en-US" alt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49-51</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extLst>
                  <a:ext uri="{0D108BD9-81ED-4DB2-BD59-A6C34878D82A}">
                    <a16:rowId xmlns:a16="http://schemas.microsoft.com/office/drawing/2014/main" val="1384130235"/>
                  </a:ext>
                </a:extLst>
              </a:tr>
              <a:tr h="464033">
                <a:tc v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050" baseline="0" dirty="0">
                          <a:latin typeface="游ゴシック" panose="020B0400000000000000" pitchFamily="50" charset="-128"/>
                          <a:ea typeface="游ゴシック" panose="020B0400000000000000" pitchFamily="50" charset="-128"/>
                        </a:rPr>
                        <a:t>8</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20</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本以上の歯を有する者の割合</a:t>
                      </a:r>
                    </a:p>
                    <a:p>
                      <a:pPr algn="l">
                        <a:spcAft>
                          <a:spcPts val="0"/>
                        </a:spcAft>
                      </a:pP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80</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歳）</a:t>
                      </a:r>
                    </a:p>
                  </a:txBody>
                  <a:tcPr marL="36000" marR="36000" marT="36000" marB="36000" anchor="ctr"/>
                </a:tc>
                <a:tc>
                  <a:txBody>
                    <a:bodyPr/>
                    <a:lstStyle/>
                    <a:p>
                      <a:pPr algn="ctr">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42.1%</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en-US" alt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H</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25-H27</a:t>
                      </a:r>
                      <a:r>
                        <a:rPr lang="ja-JP" alt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の平均</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a:txBody>
                    <a:bodyPr/>
                    <a:lstStyle/>
                    <a:p>
                      <a:pPr algn="ctr"/>
                      <a:r>
                        <a:rPr kumimoji="1" lang="en-US" altLang="ja-JP" sz="1050" baseline="0" dirty="0">
                          <a:solidFill>
                            <a:schemeClr val="tx1"/>
                          </a:solidFill>
                          <a:latin typeface="游ゴシック" panose="020B0400000000000000" pitchFamily="50" charset="-128"/>
                          <a:ea typeface="+mn-ea"/>
                        </a:rPr>
                        <a:t>54.0%</a:t>
                      </a:r>
                      <a:r>
                        <a:rPr kumimoji="1" lang="ja-JP" altLang="en-US" sz="1050" baseline="0" dirty="0">
                          <a:solidFill>
                            <a:schemeClr val="tx1"/>
                          </a:solidFill>
                          <a:latin typeface="游ゴシック" panose="020B0400000000000000" pitchFamily="50" charset="-128"/>
                          <a:ea typeface="游ゴシック" panose="020B0400000000000000" pitchFamily="50" charset="-128"/>
                        </a:rPr>
                        <a:t>（</a:t>
                      </a:r>
                      <a:r>
                        <a:rPr kumimoji="1" lang="en-US" altLang="ja-JP" sz="1050" baseline="0" dirty="0">
                          <a:solidFill>
                            <a:schemeClr val="tx1"/>
                          </a:solidFill>
                          <a:latin typeface="游ゴシック" panose="020B0400000000000000" pitchFamily="50" charset="-128"/>
                          <a:ea typeface="游ゴシック" panose="020B0400000000000000" pitchFamily="50" charset="-128"/>
                        </a:rPr>
                        <a:t>H29-R1</a:t>
                      </a:r>
                      <a:r>
                        <a:rPr kumimoji="1" lang="ja-JP" altLang="en-US" sz="1050" baseline="0" dirty="0">
                          <a:solidFill>
                            <a:schemeClr val="tx1"/>
                          </a:solidFill>
                          <a:latin typeface="游ゴシック" panose="020B0400000000000000" pitchFamily="50" charset="-128"/>
                          <a:ea typeface="游ゴシック" panose="020B0400000000000000" pitchFamily="50" charset="-128"/>
                        </a:rPr>
                        <a:t>の平均）</a:t>
                      </a:r>
                    </a:p>
                  </a:txBody>
                  <a:tcPr marL="36000" marR="36000" marT="36000" marB="36000" anchor="ctr"/>
                </a:tc>
                <a:tc>
                  <a:txBody>
                    <a:bodyPr/>
                    <a:lstStyle/>
                    <a:p>
                      <a:pPr algn="ctr">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45%</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以上</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vMerge="1">
                  <a:txBody>
                    <a:bodyPr/>
                    <a:lstStyle/>
                    <a:p>
                      <a:pPr algn="ctr">
                        <a:spcAft>
                          <a:spcPts val="0"/>
                        </a:spcAft>
                      </a:pPr>
                      <a:endParaRPr lang="ja-JP" sz="1050" kern="100" dirty="0">
                        <a:solidFill>
                          <a:srgbClr val="000000"/>
                        </a:solidFill>
                        <a:effectLst/>
                        <a:latin typeface="ＭＳ Ｐゴシック" panose="020B0600070205080204" pitchFamily="50" charset="-128"/>
                        <a:ea typeface="ＭＳ Ｐゴシック" panose="020B0600070205080204" pitchFamily="50" charset="-128"/>
                        <a:cs typeface="HG丸ｺﾞｼｯｸM-PRO" panose="020F0600000000000000" pitchFamily="50" charset="-128"/>
                      </a:endParaRPr>
                    </a:p>
                  </a:txBody>
                  <a:tcPr marL="36000" marR="36000" marT="36000" marB="36000" anchor="ctr"/>
                </a:tc>
                <a:extLst>
                  <a:ext uri="{0D108BD9-81ED-4DB2-BD59-A6C34878D82A}">
                    <a16:rowId xmlns:a16="http://schemas.microsoft.com/office/drawing/2014/main" val="2334380222"/>
                  </a:ext>
                </a:extLst>
              </a:tr>
              <a:tr h="274634">
                <a:tc v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050" baseline="0" dirty="0">
                          <a:latin typeface="游ゴシック" panose="020B0400000000000000" pitchFamily="50" charset="-128"/>
                          <a:ea typeface="游ゴシック" panose="020B0400000000000000" pitchFamily="50" charset="-128"/>
                        </a:rPr>
                        <a:t>9</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spcAft>
                          <a:spcPts val="0"/>
                        </a:spcAft>
                      </a:pP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咀嚼良好者の割合（</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60</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歳以上）</a:t>
                      </a:r>
                    </a:p>
                  </a:txBody>
                  <a:tcPr marL="36000" marR="36000" marT="36000" marB="36000" anchor="ctr"/>
                </a:tc>
                <a:tc>
                  <a:txBody>
                    <a:bodyPr/>
                    <a:lstStyle/>
                    <a:p>
                      <a:pPr algn="ctr">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65.9%</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en-US" alt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H</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28</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a:txBody>
                    <a:bodyPr/>
                    <a:lstStyle/>
                    <a:p>
                      <a:pPr algn="ctr"/>
                      <a:r>
                        <a:rPr kumimoji="1" lang="en-US" altLang="ja-JP" sz="1050" baseline="0" dirty="0">
                          <a:solidFill>
                            <a:schemeClr val="tx1"/>
                          </a:solidFill>
                          <a:latin typeface="游ゴシック" panose="020B0400000000000000" pitchFamily="50" charset="-128"/>
                          <a:ea typeface="+mn-ea"/>
                        </a:rPr>
                        <a:t>81.2%</a:t>
                      </a:r>
                      <a:r>
                        <a:rPr kumimoji="1" lang="ja-JP" altLang="en-US" sz="1050" baseline="0" dirty="0">
                          <a:solidFill>
                            <a:schemeClr val="tx1"/>
                          </a:solidFill>
                          <a:latin typeface="游ゴシック" panose="020B0400000000000000" pitchFamily="50" charset="-128"/>
                          <a:ea typeface="+mn-ea"/>
                        </a:rPr>
                        <a:t>（</a:t>
                      </a:r>
                      <a:r>
                        <a:rPr kumimoji="1" lang="en-US" altLang="ja-JP" sz="1050" baseline="0" dirty="0">
                          <a:solidFill>
                            <a:schemeClr val="tx1"/>
                          </a:solidFill>
                          <a:latin typeface="游ゴシック" panose="020B0400000000000000" pitchFamily="50" charset="-128"/>
                          <a:ea typeface="+mn-ea"/>
                        </a:rPr>
                        <a:t>R3</a:t>
                      </a:r>
                      <a:r>
                        <a:rPr kumimoji="1" lang="ja-JP" altLang="en-US" sz="1050" baseline="0" dirty="0">
                          <a:solidFill>
                            <a:schemeClr val="tx1"/>
                          </a:solidFill>
                          <a:latin typeface="游ゴシック" panose="020B0400000000000000" pitchFamily="50" charset="-128"/>
                          <a:ea typeface="+mn-ea"/>
                        </a:rPr>
                        <a:t>）</a:t>
                      </a:r>
                      <a:endParaRPr kumimoji="1" lang="en-US" altLang="ja-JP" sz="1050" baseline="0" dirty="0">
                        <a:solidFill>
                          <a:schemeClr val="tx1"/>
                        </a:solidFill>
                        <a:latin typeface="游ゴシック" panose="020B0400000000000000" pitchFamily="50" charset="-128"/>
                        <a:ea typeface="+mn-ea"/>
                      </a:endParaRPr>
                    </a:p>
                  </a:txBody>
                  <a:tcPr marL="36000" marR="36000" marT="36000" marB="36000" anchor="ctr"/>
                </a:tc>
                <a:tc>
                  <a:txBody>
                    <a:bodyPr/>
                    <a:lstStyle/>
                    <a:p>
                      <a:pPr algn="ctr">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75%</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以上</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vMerge="1">
                  <a:txBody>
                    <a:bodyPr/>
                    <a:lstStyle/>
                    <a:p>
                      <a:pPr algn="ctr">
                        <a:spcAft>
                          <a:spcPts val="0"/>
                        </a:spcAft>
                      </a:pPr>
                      <a:endParaRPr lang="ja-JP" sz="1050" kern="100" dirty="0">
                        <a:solidFill>
                          <a:srgbClr val="000000"/>
                        </a:solidFill>
                        <a:effectLst/>
                        <a:latin typeface="ＭＳ Ｐゴシック" panose="020B0600070205080204" pitchFamily="50" charset="-128"/>
                        <a:ea typeface="ＭＳ Ｐゴシック" panose="020B0600070205080204" pitchFamily="50" charset="-128"/>
                        <a:cs typeface="HG丸ｺﾞｼｯｸM-PRO" panose="020F0600000000000000" pitchFamily="50" charset="-128"/>
                      </a:endParaRPr>
                    </a:p>
                  </a:txBody>
                  <a:tcPr marL="36000" marR="36000" marT="36000" marB="36000" anchor="ctr"/>
                </a:tc>
                <a:extLst>
                  <a:ext uri="{0D108BD9-81ED-4DB2-BD59-A6C34878D82A}">
                    <a16:rowId xmlns:a16="http://schemas.microsoft.com/office/drawing/2014/main" val="917268872"/>
                  </a:ext>
                </a:extLst>
              </a:tr>
              <a:tr h="274634">
                <a:tc v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050" baseline="0" dirty="0">
                          <a:latin typeface="游ゴシック" panose="020B0400000000000000" pitchFamily="50" charset="-128"/>
                          <a:ea typeface="游ゴシック" panose="020B0400000000000000" pitchFamily="50" charset="-128"/>
                        </a:rPr>
                        <a:t>10</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spcAft>
                          <a:spcPts val="0"/>
                        </a:spcAft>
                      </a:pP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むし歯治療が必要な者の割合（</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60</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歳）</a:t>
                      </a:r>
                    </a:p>
                  </a:txBody>
                  <a:tcPr marL="36000" marR="36000" marT="36000" marB="36000" anchor="ctr"/>
                </a:tc>
                <a:tc>
                  <a:txBody>
                    <a:bodyPr/>
                    <a:lstStyle/>
                    <a:p>
                      <a:pPr algn="ctr">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30.4%</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en-US" alt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H</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27</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a:txBody>
                    <a:bodyPr/>
                    <a:lstStyle/>
                    <a:p>
                      <a:pPr algn="ctr"/>
                      <a:r>
                        <a:rPr kumimoji="1" lang="en-US" altLang="ja-JP" sz="1050" baseline="0" dirty="0">
                          <a:solidFill>
                            <a:schemeClr val="tx1"/>
                          </a:solidFill>
                          <a:latin typeface="游ゴシック" panose="020B0400000000000000" pitchFamily="50" charset="-128"/>
                          <a:ea typeface="+mn-ea"/>
                        </a:rPr>
                        <a:t>23.8%</a:t>
                      </a:r>
                      <a:r>
                        <a:rPr kumimoji="1" lang="ja-JP" altLang="en-US" sz="1050" baseline="0" dirty="0">
                          <a:solidFill>
                            <a:schemeClr val="tx1"/>
                          </a:solidFill>
                          <a:latin typeface="游ゴシック" panose="020B0400000000000000" pitchFamily="50" charset="-128"/>
                          <a:ea typeface="+mn-ea"/>
                        </a:rPr>
                        <a:t>（</a:t>
                      </a:r>
                      <a:r>
                        <a:rPr kumimoji="1" lang="en-US" altLang="ja-JP" sz="1050" baseline="0" dirty="0">
                          <a:solidFill>
                            <a:schemeClr val="tx1"/>
                          </a:solidFill>
                          <a:latin typeface="游ゴシック" panose="020B0400000000000000" pitchFamily="50" charset="-128"/>
                          <a:ea typeface="+mn-ea"/>
                        </a:rPr>
                        <a:t>R3</a:t>
                      </a:r>
                      <a:r>
                        <a:rPr kumimoji="1" lang="ja-JP" altLang="en-US" sz="1050" baseline="0" dirty="0">
                          <a:solidFill>
                            <a:schemeClr val="tx1"/>
                          </a:solidFill>
                          <a:latin typeface="游ゴシック" panose="020B0400000000000000" pitchFamily="50" charset="-128"/>
                          <a:ea typeface="+mn-ea"/>
                        </a:rPr>
                        <a:t>）</a:t>
                      </a:r>
                      <a:endParaRPr kumimoji="1" lang="ja-JP" altLang="en-US" sz="1050" baseline="0" dirty="0">
                        <a:solidFill>
                          <a:schemeClr val="tx1"/>
                        </a:solidFill>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25%</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以下</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vMerge="1">
                  <a:txBody>
                    <a:bodyPr/>
                    <a:lstStyle/>
                    <a:p>
                      <a:pPr algn="ctr">
                        <a:spcAft>
                          <a:spcPts val="0"/>
                        </a:spcAft>
                      </a:pPr>
                      <a:endParaRPr lang="ja-JP" sz="1050" kern="100" dirty="0">
                        <a:solidFill>
                          <a:srgbClr val="000000"/>
                        </a:solidFill>
                        <a:effectLst/>
                        <a:latin typeface="ＭＳ Ｐゴシック" panose="020B0600070205080204" pitchFamily="50" charset="-128"/>
                        <a:ea typeface="ＭＳ Ｐゴシック" panose="020B0600070205080204" pitchFamily="50" charset="-128"/>
                        <a:cs typeface="HG丸ｺﾞｼｯｸM-PRO" panose="020F0600000000000000" pitchFamily="50" charset="-128"/>
                      </a:endParaRPr>
                    </a:p>
                  </a:txBody>
                  <a:tcPr marL="36000" marR="36000" marT="36000" marB="36000" anchor="ctr"/>
                </a:tc>
                <a:extLst>
                  <a:ext uri="{0D108BD9-81ED-4DB2-BD59-A6C34878D82A}">
                    <a16:rowId xmlns:a16="http://schemas.microsoft.com/office/drawing/2014/main" val="2363339255"/>
                  </a:ext>
                </a:extLst>
              </a:tr>
              <a:tr h="274634">
                <a:tc v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050" baseline="0" dirty="0">
                          <a:latin typeface="游ゴシック" panose="020B0400000000000000" pitchFamily="50" charset="-128"/>
                          <a:ea typeface="游ゴシック" panose="020B0400000000000000" pitchFamily="50" charset="-128"/>
                        </a:rPr>
                        <a:t>11</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spcAft>
                          <a:spcPts val="0"/>
                        </a:spcAft>
                      </a:pP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歯周治療が必要な者の割合（</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60</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歳）</a:t>
                      </a:r>
                    </a:p>
                  </a:txBody>
                  <a:tcPr marL="36000" marR="36000" marT="36000" marB="36000" anchor="ctr"/>
                </a:tc>
                <a:tc>
                  <a:txBody>
                    <a:bodyPr/>
                    <a:lstStyle/>
                    <a:p>
                      <a:pPr algn="ctr">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54.2%</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en-US" alt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H</a:t>
                      </a: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27</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a:txBody>
                    <a:bodyPr/>
                    <a:lstStyle/>
                    <a:p>
                      <a:pPr algn="ctr"/>
                      <a:r>
                        <a:rPr kumimoji="1" lang="en-US" altLang="ja-JP" sz="1050" baseline="0" dirty="0">
                          <a:solidFill>
                            <a:schemeClr val="tx1"/>
                          </a:solidFill>
                          <a:latin typeface="游ゴシック" panose="020B0400000000000000" pitchFamily="50" charset="-128"/>
                          <a:ea typeface="+mn-ea"/>
                        </a:rPr>
                        <a:t>59.9%</a:t>
                      </a:r>
                      <a:r>
                        <a:rPr kumimoji="1" lang="ja-JP" altLang="en-US" sz="1050" baseline="0" dirty="0">
                          <a:solidFill>
                            <a:schemeClr val="tx1"/>
                          </a:solidFill>
                          <a:latin typeface="游ゴシック" panose="020B0400000000000000" pitchFamily="50" charset="-128"/>
                          <a:ea typeface="+mn-ea"/>
                        </a:rPr>
                        <a:t>（</a:t>
                      </a:r>
                      <a:r>
                        <a:rPr kumimoji="1" lang="en-US" altLang="ja-JP" sz="1050" baseline="0" dirty="0">
                          <a:solidFill>
                            <a:schemeClr val="tx1"/>
                          </a:solidFill>
                          <a:latin typeface="游ゴシック" panose="020B0400000000000000" pitchFamily="50" charset="-128"/>
                          <a:ea typeface="+mn-ea"/>
                        </a:rPr>
                        <a:t>R3</a:t>
                      </a:r>
                      <a:r>
                        <a:rPr kumimoji="1" lang="ja-JP" altLang="en-US" sz="1050" baseline="0" dirty="0">
                          <a:solidFill>
                            <a:schemeClr val="tx1"/>
                          </a:solidFill>
                          <a:latin typeface="游ゴシック" panose="020B0400000000000000" pitchFamily="50" charset="-128"/>
                          <a:ea typeface="+mn-ea"/>
                        </a:rPr>
                        <a:t>）</a:t>
                      </a:r>
                      <a:endParaRPr kumimoji="1" lang="ja-JP" altLang="en-US" sz="1050" baseline="0" dirty="0">
                        <a:solidFill>
                          <a:schemeClr val="tx1"/>
                        </a:solidFill>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48%</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以下</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vMerge="1">
                  <a:txBody>
                    <a:bodyPr/>
                    <a:lstStyle/>
                    <a:p>
                      <a:pPr algn="ctr">
                        <a:spcAft>
                          <a:spcPts val="0"/>
                        </a:spcAft>
                      </a:pPr>
                      <a:endParaRPr lang="ja-JP" sz="1050" kern="100" dirty="0">
                        <a:solidFill>
                          <a:srgbClr val="000000"/>
                        </a:solidFill>
                        <a:effectLst/>
                        <a:latin typeface="ＭＳ Ｐゴシック" panose="020B0600070205080204" pitchFamily="50" charset="-128"/>
                        <a:ea typeface="ＭＳ Ｐゴシック" panose="020B0600070205080204" pitchFamily="50" charset="-128"/>
                        <a:cs typeface="HG丸ｺﾞｼｯｸM-PRO" panose="020F0600000000000000" pitchFamily="50" charset="-128"/>
                      </a:endParaRPr>
                    </a:p>
                  </a:txBody>
                  <a:tcPr marL="36000" marR="36000" marT="36000" marB="36000" anchor="ctr"/>
                </a:tc>
                <a:extLst>
                  <a:ext uri="{0D108BD9-81ED-4DB2-BD59-A6C34878D82A}">
                    <a16:rowId xmlns:a16="http://schemas.microsoft.com/office/drawing/2014/main" val="3310948996"/>
                  </a:ext>
                </a:extLst>
              </a:tr>
              <a:tr h="464033">
                <a:tc rowSpan="2">
                  <a:txBody>
                    <a:bodyPr/>
                    <a:lstStyle/>
                    <a:p>
                      <a:r>
                        <a:rPr kumimoji="1" lang="ja-JP" altLang="en-US" sz="1050" b="1" baseline="0" dirty="0">
                          <a:latin typeface="游ゴシック" panose="020B0400000000000000" pitchFamily="50" charset="-128"/>
                          <a:ea typeface="游ゴシック" panose="020B0400000000000000" pitchFamily="50" charset="-128"/>
                        </a:rPr>
                        <a:t>歯科健診を</a:t>
                      </a:r>
                      <a:endParaRPr kumimoji="1" lang="en-US" altLang="ja-JP" sz="1050" b="1" baseline="0" dirty="0">
                        <a:latin typeface="游ゴシック" panose="020B0400000000000000" pitchFamily="50" charset="-128"/>
                        <a:ea typeface="游ゴシック" panose="020B0400000000000000" pitchFamily="50" charset="-128"/>
                      </a:endParaRPr>
                    </a:p>
                    <a:p>
                      <a:r>
                        <a:rPr kumimoji="1" lang="ja-JP" altLang="en-US" sz="1050" b="1" baseline="0" dirty="0">
                          <a:latin typeface="游ゴシック" panose="020B0400000000000000" pitchFamily="50" charset="-128"/>
                          <a:ea typeface="游ゴシック" panose="020B0400000000000000" pitchFamily="50" charset="-128"/>
                        </a:rPr>
                        <a:t>受診すること</a:t>
                      </a:r>
                      <a:endParaRPr kumimoji="1" lang="en-US" altLang="ja-JP" sz="1050" b="1" baseline="0" dirty="0">
                        <a:latin typeface="游ゴシック" panose="020B0400000000000000" pitchFamily="50" charset="-128"/>
                        <a:ea typeface="游ゴシック" panose="020B0400000000000000" pitchFamily="50" charset="-128"/>
                      </a:endParaRPr>
                    </a:p>
                    <a:p>
                      <a:r>
                        <a:rPr kumimoji="1" lang="ja-JP" altLang="en-US" sz="1050" b="1" baseline="0" dirty="0">
                          <a:latin typeface="游ゴシック" panose="020B0400000000000000" pitchFamily="50" charset="-128"/>
                          <a:ea typeface="游ゴシック" panose="020B0400000000000000" pitchFamily="50" charset="-128"/>
                        </a:rPr>
                        <a:t>が困難など</a:t>
                      </a:r>
                      <a:endParaRPr kumimoji="1" lang="en-US" altLang="ja-JP" sz="1050" b="1" baseline="0" dirty="0">
                        <a:latin typeface="游ゴシック" panose="020B0400000000000000" pitchFamily="50" charset="-128"/>
                        <a:ea typeface="游ゴシック" panose="020B0400000000000000" pitchFamily="50" charset="-128"/>
                      </a:endParaRPr>
                    </a:p>
                    <a:p>
                      <a:r>
                        <a:rPr kumimoji="1" lang="ja-JP" altLang="en-US" sz="1050" b="1" baseline="0" dirty="0">
                          <a:latin typeface="游ゴシック" panose="020B0400000000000000" pitchFamily="50" charset="-128"/>
                          <a:ea typeface="游ゴシック" panose="020B0400000000000000" pitchFamily="50" charset="-128"/>
                        </a:rPr>
                        <a:t>配慮の</a:t>
                      </a:r>
                      <a:endParaRPr kumimoji="1" lang="en-US" altLang="ja-JP" sz="1050" b="1" baseline="0" dirty="0">
                        <a:latin typeface="游ゴシック" panose="020B0400000000000000" pitchFamily="50" charset="-128"/>
                        <a:ea typeface="游ゴシック" panose="020B0400000000000000" pitchFamily="50" charset="-128"/>
                      </a:endParaRPr>
                    </a:p>
                    <a:p>
                      <a:r>
                        <a:rPr kumimoji="1" lang="ja-JP" altLang="en-US" sz="1050" b="1" baseline="0" dirty="0">
                          <a:latin typeface="游ゴシック" panose="020B0400000000000000" pitchFamily="50" charset="-128"/>
                          <a:ea typeface="游ゴシック" panose="020B0400000000000000" pitchFamily="50" charset="-128"/>
                        </a:rPr>
                        <a:t>必要な人</a:t>
                      </a:r>
                    </a:p>
                  </a:txBody>
                  <a:tcPr marL="36000" marR="36000" marT="36000" marB="36000" anchor="ctr"/>
                </a:tc>
                <a:tc>
                  <a:txBody>
                    <a:bodyPr/>
                    <a:lstStyle/>
                    <a:p>
                      <a:pPr algn="ctr"/>
                      <a:r>
                        <a:rPr kumimoji="1" lang="en-US" altLang="ja-JP" sz="1050" baseline="0" dirty="0">
                          <a:latin typeface="游ゴシック" panose="020B0400000000000000" pitchFamily="50" charset="-128"/>
                          <a:ea typeface="游ゴシック" panose="020B0400000000000000" pitchFamily="50" charset="-128"/>
                        </a:rPr>
                        <a:t>12</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spcAft>
                          <a:spcPts val="0"/>
                        </a:spcAft>
                      </a:pP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介護老人保健施設での</a:t>
                      </a:r>
                      <a:endParaRPr lang="en-US" alt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p>
                      <a:pPr algn="l">
                        <a:spcAft>
                          <a:spcPts val="0"/>
                        </a:spcAft>
                      </a:pP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定期的な歯科健診の実施</a:t>
                      </a:r>
                    </a:p>
                  </a:txBody>
                  <a:tcPr marL="36000" marR="36000" marT="36000" marB="36000" anchor="ctr"/>
                </a:tc>
                <a:tc>
                  <a:txBody>
                    <a:bodyPr/>
                    <a:lstStyle/>
                    <a:p>
                      <a:pPr algn="ctr">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29.5%</a:t>
                      </a:r>
                      <a:r>
                        <a:rPr lang="ja-JP" alt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en-US" alt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H28</a:t>
                      </a:r>
                      <a:r>
                        <a:rPr lang="ja-JP" alt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lang="en-US" alt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endParaRPr>
                    </a:p>
                  </a:txBody>
                  <a:tcPr marL="36000" marR="36000" marT="36000" marB="36000" anchor="ctr"/>
                </a:tc>
                <a:tc>
                  <a:txBody>
                    <a:bodyPr/>
                    <a:lstStyle/>
                    <a:p>
                      <a:pPr algn="ctr"/>
                      <a:r>
                        <a:rPr kumimoji="1" lang="en-US" altLang="ja-JP" sz="1050" baseline="0" dirty="0">
                          <a:solidFill>
                            <a:schemeClr val="tx1"/>
                          </a:solidFill>
                          <a:latin typeface="游ゴシック" panose="020B0400000000000000" pitchFamily="50" charset="-128"/>
                          <a:ea typeface="游ゴシック" panose="020B0400000000000000" pitchFamily="50" charset="-128"/>
                        </a:rPr>
                        <a:t>44.2</a:t>
                      </a:r>
                      <a:r>
                        <a:rPr kumimoji="1" lang="ja-JP" altLang="en-US" sz="1050" baseline="0" dirty="0">
                          <a:solidFill>
                            <a:schemeClr val="tx1"/>
                          </a:solidFill>
                          <a:latin typeface="游ゴシック" panose="020B0400000000000000" pitchFamily="50" charset="-128"/>
                          <a:ea typeface="游ゴシック" panose="020B0400000000000000" pitchFamily="50" charset="-128"/>
                        </a:rPr>
                        <a:t>％（</a:t>
                      </a:r>
                      <a:r>
                        <a:rPr kumimoji="1" lang="en-US" altLang="ja-JP" sz="1050" baseline="0" dirty="0">
                          <a:solidFill>
                            <a:schemeClr val="tx1"/>
                          </a:solidFill>
                          <a:latin typeface="游ゴシック" panose="020B0400000000000000" pitchFamily="50" charset="-128"/>
                          <a:ea typeface="游ゴシック" panose="020B0400000000000000" pitchFamily="50" charset="-128"/>
                        </a:rPr>
                        <a:t>R4</a:t>
                      </a:r>
                      <a:r>
                        <a:rPr kumimoji="1" lang="ja-JP" altLang="en-US" sz="1050" baseline="0" dirty="0">
                          <a:solidFill>
                            <a:schemeClr val="tx1"/>
                          </a:solidFill>
                          <a:latin typeface="游ゴシック" panose="020B0400000000000000" pitchFamily="50" charset="-128"/>
                          <a:ea typeface="游ゴシック" panose="020B0400000000000000" pitchFamily="50" charset="-128"/>
                        </a:rPr>
                        <a:t>）</a:t>
                      </a:r>
                    </a:p>
                  </a:txBody>
                  <a:tcPr marL="36000" marR="36000" marT="36000" marB="36000" anchor="ctr"/>
                </a:tc>
                <a:tc>
                  <a:txBody>
                    <a:bodyPr/>
                    <a:lstStyle/>
                    <a:p>
                      <a:pPr algn="ctr">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35%</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以上</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rowSpan="2">
                  <a:txBody>
                    <a:bodyPr/>
                    <a:lstStyle/>
                    <a:p>
                      <a:pPr algn="ctr">
                        <a:spcAft>
                          <a:spcPts val="0"/>
                        </a:spcAft>
                      </a:pPr>
                      <a:r>
                        <a:rPr lang="en-US" alt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52-53</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extLst>
                  <a:ext uri="{0D108BD9-81ED-4DB2-BD59-A6C34878D82A}">
                    <a16:rowId xmlns:a16="http://schemas.microsoft.com/office/drawing/2014/main" val="4071395646"/>
                  </a:ext>
                </a:extLst>
              </a:tr>
              <a:tr h="568223">
                <a:tc v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050" baseline="0" dirty="0">
                          <a:latin typeface="游ゴシック" panose="020B0400000000000000" pitchFamily="50" charset="-128"/>
                          <a:ea typeface="游ゴシック" panose="020B0400000000000000" pitchFamily="50" charset="-128"/>
                        </a:rPr>
                        <a:t>13</a:t>
                      </a:r>
                      <a:endParaRPr kumimoji="1" lang="ja-JP" altLang="en-US"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spcAft>
                          <a:spcPts val="0"/>
                        </a:spcAft>
                      </a:pPr>
                      <a:r>
                        <a:rPr lang="ja-JP" sz="1050" kern="100" baseline="0" dirty="0" err="1">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障がい</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児及び障がい者入所施設での</a:t>
                      </a:r>
                      <a:endParaRPr lang="en-US" alt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p>
                      <a:pPr algn="l">
                        <a:spcAft>
                          <a:spcPts val="0"/>
                        </a:spcAft>
                      </a:pPr>
                      <a:r>
                        <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rPr>
                        <a:t>定期的な歯科健診の実施</a:t>
                      </a:r>
                    </a:p>
                  </a:txBody>
                  <a:tcPr marL="36000" marR="36000" marT="36000" marB="36000" anchor="ctr"/>
                </a:tc>
                <a:tc>
                  <a:txBody>
                    <a:bodyPr/>
                    <a:lstStyle/>
                    <a:p>
                      <a:pPr algn="ctr">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63.9%</a:t>
                      </a:r>
                      <a:r>
                        <a:rPr lang="ja-JP" alt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en-US" alt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H28</a:t>
                      </a:r>
                      <a:r>
                        <a:rPr lang="ja-JP" alt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a:txBody>
                    <a:bodyPr/>
                    <a:lstStyle/>
                    <a:p>
                      <a:pPr algn="ctr"/>
                      <a:r>
                        <a:rPr kumimoji="1" lang="en-US" altLang="ja-JP" sz="1050" baseline="0" dirty="0">
                          <a:latin typeface="游ゴシック" panose="020B0400000000000000" pitchFamily="50" charset="-128"/>
                          <a:ea typeface="游ゴシック" panose="020B0400000000000000" pitchFamily="50" charset="-128"/>
                        </a:rPr>
                        <a:t>70.0</a:t>
                      </a:r>
                      <a:r>
                        <a:rPr kumimoji="1" lang="ja-JP" altLang="en-US" sz="1050" baseline="0" dirty="0">
                          <a:latin typeface="游ゴシック" panose="020B0400000000000000" pitchFamily="50" charset="-128"/>
                          <a:ea typeface="游ゴシック" panose="020B0400000000000000" pitchFamily="50" charset="-128"/>
                        </a:rPr>
                        <a:t>％（</a:t>
                      </a:r>
                      <a:r>
                        <a:rPr kumimoji="1" lang="en-US" altLang="ja-JP" sz="1050" baseline="0" dirty="0">
                          <a:latin typeface="游ゴシック" panose="020B0400000000000000" pitchFamily="50" charset="-128"/>
                          <a:ea typeface="游ゴシック" panose="020B0400000000000000" pitchFamily="50" charset="-128"/>
                        </a:rPr>
                        <a:t>R4</a:t>
                      </a:r>
                      <a:r>
                        <a:rPr kumimoji="1" lang="ja-JP" altLang="en-US" sz="1050" baseline="0" dirty="0">
                          <a:latin typeface="游ゴシック" panose="020B0400000000000000" pitchFamily="50" charset="-128"/>
                          <a:ea typeface="游ゴシック" panose="020B0400000000000000" pitchFamily="50" charset="-128"/>
                        </a:rPr>
                        <a:t>）</a:t>
                      </a:r>
                    </a:p>
                  </a:txBody>
                  <a:tcPr marL="36000" marR="36000" marT="36000" marB="36000" anchor="ctr"/>
                </a:tc>
                <a:tc>
                  <a:txBody>
                    <a:bodyPr/>
                    <a:lstStyle/>
                    <a:p>
                      <a:pPr algn="ctr">
                        <a:spcAft>
                          <a:spcPts val="0"/>
                        </a:spcAft>
                      </a:pPr>
                      <a:r>
                        <a:rPr lang="en-US"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75%</a:t>
                      </a:r>
                      <a:r>
                        <a:rPr lang="ja-JP" sz="1050" kern="100" baseline="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以上</a:t>
                      </a:r>
                      <a:endParaRPr lang="ja-JP" sz="1050" kern="100" baseline="0" dirty="0">
                        <a:solidFill>
                          <a:srgbClr val="000000"/>
                        </a:solidFill>
                        <a:effectLst/>
                        <a:latin typeface="游ゴシック" panose="020B0400000000000000" pitchFamily="50" charset="-128"/>
                        <a:ea typeface="游ゴシック" panose="020B0400000000000000" pitchFamily="50" charset="-128"/>
                        <a:cs typeface="HG丸ｺﾞｼｯｸM-PRO" panose="020F0600000000000000" pitchFamily="50" charset="-128"/>
                      </a:endParaRPr>
                    </a:p>
                  </a:txBody>
                  <a:tcPr marL="36000" marR="36000" marT="36000" marB="36000" anchor="ctr"/>
                </a:tc>
                <a:tc vMerge="1">
                  <a:txBody>
                    <a:bodyPr/>
                    <a:lstStyle/>
                    <a:p>
                      <a:pPr algn="ctr">
                        <a:spcAft>
                          <a:spcPts val="0"/>
                        </a:spcAft>
                      </a:pPr>
                      <a:endParaRPr lang="ja-JP" sz="1050" kern="100" dirty="0">
                        <a:solidFill>
                          <a:srgbClr val="000000"/>
                        </a:solidFill>
                        <a:effectLst/>
                        <a:latin typeface="ＭＳ Ｐゴシック" panose="020B0600070205080204" pitchFamily="50" charset="-128"/>
                        <a:ea typeface="ＭＳ Ｐゴシック" panose="020B0600070205080204" pitchFamily="50" charset="-128"/>
                        <a:cs typeface="HG丸ｺﾞｼｯｸM-PRO" panose="020F0600000000000000" pitchFamily="50" charset="-128"/>
                      </a:endParaRPr>
                    </a:p>
                  </a:txBody>
                  <a:tcPr marL="36000" marR="36000" marT="36000" marB="36000" anchor="ctr"/>
                </a:tc>
                <a:extLst>
                  <a:ext uri="{0D108BD9-81ED-4DB2-BD59-A6C34878D82A}">
                    <a16:rowId xmlns:a16="http://schemas.microsoft.com/office/drawing/2014/main" val="2843797983"/>
                  </a:ext>
                </a:extLst>
              </a:tr>
            </a:tbl>
          </a:graphicData>
        </a:graphic>
      </p:graphicFrame>
      <p:cxnSp>
        <p:nvCxnSpPr>
          <p:cNvPr id="6" name="直線コネクタ 5"/>
          <p:cNvCxnSpPr/>
          <p:nvPr/>
        </p:nvCxnSpPr>
        <p:spPr>
          <a:xfrm>
            <a:off x="187995" y="735604"/>
            <a:ext cx="9504000" cy="0"/>
          </a:xfrm>
          <a:prstGeom prst="line">
            <a:avLst/>
          </a:prstGeom>
          <a:ln w="38100" cap="rnd" cmpd="sng">
            <a:solidFill>
              <a:srgbClr val="009999"/>
            </a:solidFill>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220953" y="330676"/>
            <a:ext cx="6383507" cy="432000"/>
          </a:xfrm>
          <a:prstGeom prst="rect">
            <a:avLst/>
          </a:prstGeom>
          <a:noFill/>
        </p:spPr>
        <p:txBody>
          <a:bodyPr wrap="square" lIns="72000" tIns="72000" rIns="72000" bIns="72000" rtlCol="0" anchor="t">
            <a:noAutofit/>
          </a:bodyPr>
          <a:lstStyle/>
          <a:p>
            <a:r>
              <a:rPr lang="ja-JP" altLang="en-US" b="1" dirty="0">
                <a:latin typeface="游ゴシック" panose="020B0400000000000000" pitchFamily="50" charset="-128"/>
                <a:ea typeface="游ゴシック" panose="020B0400000000000000" pitchFamily="50" charset="-128"/>
              </a:rPr>
              <a:t>歯科口腔保健計画における目標の達成状況</a:t>
            </a:r>
          </a:p>
        </p:txBody>
      </p:sp>
      <p:sp>
        <p:nvSpPr>
          <p:cNvPr id="3" name="スライド番号プレースホルダー 2"/>
          <p:cNvSpPr>
            <a:spLocks noGrp="1"/>
          </p:cNvSpPr>
          <p:nvPr>
            <p:ph type="sldNum" sz="quarter" idx="12"/>
          </p:nvPr>
        </p:nvSpPr>
        <p:spPr/>
        <p:txBody>
          <a:bodyPr/>
          <a:lstStyle/>
          <a:p>
            <a:fld id="{4D1D0668-0C6C-4C7F-AAAF-C0078F4BF5F6}" type="slidenum">
              <a:rPr kumimoji="1" lang="ja-JP" altLang="en-US" smtClean="0"/>
              <a:t>39</a:t>
            </a:fld>
            <a:endParaRPr kumimoji="1" lang="ja-JP" altLang="en-US"/>
          </a:p>
        </p:txBody>
      </p:sp>
      <p:pic>
        <p:nvPicPr>
          <p:cNvPr id="8" name="図 7"/>
          <p:cNvPicPr>
            <a:picLocks noChangeAspect="1"/>
          </p:cNvPicPr>
          <p:nvPr/>
        </p:nvPicPr>
        <p:blipFill>
          <a:blip r:embed="rId2"/>
          <a:stretch>
            <a:fillRect/>
          </a:stretch>
        </p:blipFill>
        <p:spPr>
          <a:xfrm>
            <a:off x="8582603" y="358877"/>
            <a:ext cx="1100769" cy="360000"/>
          </a:xfrm>
          <a:prstGeom prst="rect">
            <a:avLst/>
          </a:prstGeom>
        </p:spPr>
      </p:pic>
      <p:sp>
        <p:nvSpPr>
          <p:cNvPr id="10" name="テキスト ボックス 9"/>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a:solidFill>
                  <a:schemeClr val="bg1"/>
                </a:solidFill>
                <a:latin typeface="游ゴシック" panose="020B0400000000000000" pitchFamily="50" charset="-128"/>
                <a:ea typeface="游ゴシック" panose="020B0400000000000000" pitchFamily="50" charset="-128"/>
              </a:rPr>
              <a:t>大阪府健康づくり推進条例第</a:t>
            </a:r>
            <a:r>
              <a:rPr lang="en-US" altLang="ja-JP" sz="1100" b="1" dirty="0">
                <a:solidFill>
                  <a:schemeClr val="bg1"/>
                </a:solidFill>
                <a:latin typeface="游ゴシック" panose="020B0400000000000000" pitchFamily="50" charset="-128"/>
                <a:ea typeface="游ゴシック" panose="020B0400000000000000" pitchFamily="50" charset="-128"/>
              </a:rPr>
              <a:t>19</a:t>
            </a:r>
            <a:r>
              <a:rPr lang="ja-JP" altLang="en-US" sz="1100" b="1" dirty="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a:solidFill>
                  <a:schemeClr val="bg1"/>
                </a:solidFill>
                <a:latin typeface="游ゴシック" panose="020B0400000000000000" pitchFamily="50" charset="-128"/>
                <a:ea typeface="游ゴシック" panose="020B0400000000000000" pitchFamily="50" charset="-128"/>
              </a:rPr>
              <a:t>〈</a:t>
            </a:r>
            <a:r>
              <a:rPr lang="ja-JP" altLang="en-US" sz="1100" b="1" dirty="0">
                <a:solidFill>
                  <a:schemeClr val="bg1"/>
                </a:solidFill>
                <a:latin typeface="游ゴシック" panose="020B0400000000000000" pitchFamily="50" charset="-128"/>
                <a:ea typeface="游ゴシック" panose="020B0400000000000000" pitchFamily="50" charset="-128"/>
              </a:rPr>
              <a:t>令和</a:t>
            </a:r>
            <a:r>
              <a:rPr lang="en-US" altLang="ja-JP" sz="1100" b="1" dirty="0">
                <a:solidFill>
                  <a:schemeClr val="bg1"/>
                </a:solidFill>
                <a:latin typeface="游ゴシック" panose="020B0400000000000000" pitchFamily="50" charset="-128"/>
                <a:ea typeface="游ゴシック" panose="020B0400000000000000" pitchFamily="50" charset="-128"/>
              </a:rPr>
              <a:t>4</a:t>
            </a:r>
            <a:r>
              <a:rPr lang="ja-JP" altLang="en-US" sz="1100" b="1" dirty="0">
                <a:solidFill>
                  <a:schemeClr val="bg1"/>
                </a:solidFill>
                <a:latin typeface="游ゴシック" panose="020B0400000000000000" pitchFamily="50" charset="-128"/>
                <a:ea typeface="游ゴシック" panose="020B0400000000000000" pitchFamily="50" charset="-128"/>
              </a:rPr>
              <a:t>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4234044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971584" y="2901300"/>
            <a:ext cx="7200000" cy="432000"/>
          </a:xfrm>
          <a:prstGeom prst="rect">
            <a:avLst/>
          </a:prstGeom>
          <a:noFill/>
        </p:spPr>
        <p:txBody>
          <a:bodyPr wrap="square" lIns="72000" tIns="72000" rIns="72000" bIns="72000" rtlCol="0" anchor="t">
            <a:noAutofit/>
          </a:bodyPr>
          <a:lstStyle/>
          <a:p>
            <a:pPr>
              <a:lnSpc>
                <a:spcPts val="3200"/>
              </a:lnSpc>
            </a:pPr>
            <a:r>
              <a:rPr lang="zh-TW" altLang="en-US" sz="2400" dirty="0">
                <a:latin typeface="HG創英角ｺﾞｼｯｸUB" panose="020B0909000000000000" pitchFamily="49" charset="-128"/>
                <a:ea typeface="HG創英角ｺﾞｼｯｸUB" panose="020B0909000000000000" pitchFamily="49" charset="-128"/>
              </a:rPr>
              <a:t>健康増進計画</a:t>
            </a:r>
            <a:r>
              <a:rPr lang="ja-JP" altLang="en-US" sz="2400" dirty="0">
                <a:latin typeface="HG創英角ｺﾞｼｯｸUB" panose="020B0909000000000000" pitchFamily="49" charset="-128"/>
                <a:ea typeface="HG創英角ｺﾞｼｯｸUB" panose="020B0909000000000000" pitchFamily="49" charset="-128"/>
              </a:rPr>
              <a:t>における</a:t>
            </a:r>
            <a:endParaRPr lang="en-US" altLang="ja-JP" sz="2400" dirty="0">
              <a:latin typeface="HG創英角ｺﾞｼｯｸUB" panose="020B0909000000000000" pitchFamily="49" charset="-128"/>
              <a:ea typeface="HG創英角ｺﾞｼｯｸUB" panose="020B0909000000000000" pitchFamily="49" charset="-128"/>
            </a:endParaRPr>
          </a:p>
          <a:p>
            <a:pPr>
              <a:lnSpc>
                <a:spcPts val="3200"/>
              </a:lnSpc>
            </a:pPr>
            <a:r>
              <a:rPr lang="ja-JP" altLang="en-US" sz="2400" dirty="0">
                <a:latin typeface="HG創英角ｺﾞｼｯｸUB" panose="020B0909000000000000" pitchFamily="49" charset="-128"/>
                <a:ea typeface="HG創英角ｺﾞｼｯｸUB" panose="020B0909000000000000" pitchFamily="49" charset="-128"/>
              </a:rPr>
              <a:t>目標の達成状況及び施策の実施状況について</a:t>
            </a:r>
          </a:p>
        </p:txBody>
      </p:sp>
      <p:sp>
        <p:nvSpPr>
          <p:cNvPr id="7" name="正方形/長方形 6"/>
          <p:cNvSpPr/>
          <p:nvPr/>
        </p:nvSpPr>
        <p:spPr>
          <a:xfrm>
            <a:off x="698572" y="2935585"/>
            <a:ext cx="144000" cy="1008000"/>
          </a:xfrm>
          <a:prstGeom prst="rect">
            <a:avLst/>
          </a:prstGeom>
          <a:solidFill>
            <a:srgbClr val="00CC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創英角ｺﾞｼｯｸUB" panose="020B0909000000000000" pitchFamily="49" charset="-128"/>
              <a:ea typeface="HG創英角ｺﾞｼｯｸUB" panose="020B0909000000000000" pitchFamily="49" charset="-128"/>
            </a:endParaRPr>
          </a:p>
        </p:txBody>
      </p:sp>
      <p:cxnSp>
        <p:nvCxnSpPr>
          <p:cNvPr id="8" name="直線コネクタ 7"/>
          <p:cNvCxnSpPr/>
          <p:nvPr/>
        </p:nvCxnSpPr>
        <p:spPr>
          <a:xfrm>
            <a:off x="774389" y="3851709"/>
            <a:ext cx="8856000" cy="0"/>
          </a:xfrm>
          <a:prstGeom prst="line">
            <a:avLst/>
          </a:prstGeom>
          <a:ln w="12700">
            <a:solidFill>
              <a:srgbClr val="00CC5C"/>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4</a:t>
            </a:fld>
            <a:endParaRPr kumimoji="1" lang="ja-JP" altLang="en-US"/>
          </a:p>
        </p:txBody>
      </p:sp>
      <p:pic>
        <p:nvPicPr>
          <p:cNvPr id="9" name="図 8"/>
          <p:cNvPicPr>
            <a:picLocks noChangeAspect="1"/>
          </p:cNvPicPr>
          <p:nvPr/>
        </p:nvPicPr>
        <p:blipFill>
          <a:blip r:embed="rId2"/>
          <a:stretch>
            <a:fillRect/>
          </a:stretch>
        </p:blipFill>
        <p:spPr>
          <a:xfrm>
            <a:off x="8582603" y="358877"/>
            <a:ext cx="1100769" cy="360000"/>
          </a:xfrm>
          <a:prstGeom prst="rect">
            <a:avLst/>
          </a:prstGeom>
        </p:spPr>
      </p:pic>
      <p:sp>
        <p:nvSpPr>
          <p:cNvPr id="12" name="テキスト ボックス 11"/>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a:solidFill>
                  <a:schemeClr val="bg1"/>
                </a:solidFill>
                <a:latin typeface="游ゴシック" panose="020B0400000000000000" pitchFamily="50" charset="-128"/>
                <a:ea typeface="游ゴシック" panose="020B0400000000000000" pitchFamily="50" charset="-128"/>
              </a:rPr>
              <a:t>大阪府健康づくり推進条例第</a:t>
            </a:r>
            <a:r>
              <a:rPr lang="en-US" altLang="ja-JP" sz="1100" b="1" dirty="0">
                <a:solidFill>
                  <a:schemeClr val="bg1"/>
                </a:solidFill>
                <a:latin typeface="游ゴシック" panose="020B0400000000000000" pitchFamily="50" charset="-128"/>
                <a:ea typeface="游ゴシック" panose="020B0400000000000000" pitchFamily="50" charset="-128"/>
              </a:rPr>
              <a:t>19</a:t>
            </a:r>
            <a:r>
              <a:rPr lang="ja-JP" altLang="en-US" sz="1100" b="1" dirty="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a:solidFill>
                  <a:schemeClr val="bg1"/>
                </a:solidFill>
                <a:latin typeface="游ゴシック" panose="020B0400000000000000" pitchFamily="50" charset="-128"/>
                <a:ea typeface="游ゴシック" panose="020B0400000000000000" pitchFamily="50" charset="-128"/>
              </a:rPr>
              <a:t>〈</a:t>
            </a:r>
            <a:r>
              <a:rPr lang="ja-JP" altLang="en-US" sz="1100" b="1" dirty="0">
                <a:solidFill>
                  <a:schemeClr val="bg1"/>
                </a:solidFill>
                <a:latin typeface="游ゴシック" panose="020B0400000000000000" pitchFamily="50" charset="-128"/>
                <a:ea typeface="游ゴシック" panose="020B0400000000000000" pitchFamily="50" charset="-128"/>
              </a:rPr>
              <a:t>令和</a:t>
            </a:r>
            <a:r>
              <a:rPr lang="en-US" altLang="ja-JP" sz="1100" b="1" dirty="0">
                <a:solidFill>
                  <a:schemeClr val="bg1"/>
                </a:solidFill>
                <a:latin typeface="游ゴシック" panose="020B0400000000000000" pitchFamily="50" charset="-128"/>
                <a:ea typeface="游ゴシック" panose="020B0400000000000000" pitchFamily="50" charset="-128"/>
              </a:rPr>
              <a:t>4</a:t>
            </a:r>
            <a:r>
              <a:rPr lang="ja-JP" altLang="en-US" sz="1100" b="1" dirty="0">
                <a:solidFill>
                  <a:schemeClr val="bg1"/>
                </a:solidFill>
                <a:latin typeface="游ゴシック" panose="020B0400000000000000" pitchFamily="50" charset="-128"/>
                <a:ea typeface="游ゴシック" panose="020B0400000000000000" pitchFamily="50" charset="-128"/>
              </a:rPr>
              <a:t>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33551996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線コネクタ 5"/>
          <p:cNvCxnSpPr/>
          <p:nvPr/>
        </p:nvCxnSpPr>
        <p:spPr>
          <a:xfrm>
            <a:off x="187995" y="735604"/>
            <a:ext cx="9504000" cy="0"/>
          </a:xfrm>
          <a:prstGeom prst="line">
            <a:avLst/>
          </a:prstGeom>
          <a:ln w="38100" cap="rnd" cmpd="sng">
            <a:solidFill>
              <a:srgbClr val="009999"/>
            </a:solidFill>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220953" y="330676"/>
            <a:ext cx="6383507" cy="432000"/>
          </a:xfrm>
          <a:prstGeom prst="rect">
            <a:avLst/>
          </a:prstGeom>
          <a:noFill/>
        </p:spPr>
        <p:txBody>
          <a:bodyPr wrap="square" lIns="72000" tIns="72000" rIns="72000" bIns="72000" rtlCol="0" anchor="t">
            <a:noAutofit/>
          </a:bodyPr>
          <a:lstStyle/>
          <a:p>
            <a:r>
              <a:rPr lang="ja-JP" altLang="en-US" b="1" dirty="0">
                <a:latin typeface="游ゴシック" panose="020B0400000000000000" pitchFamily="50" charset="-128"/>
                <a:ea typeface="游ゴシック" panose="020B0400000000000000" pitchFamily="50" charset="-128"/>
              </a:rPr>
              <a:t>歯科口腔保健計画における施策の実施状況</a:t>
            </a:r>
          </a:p>
        </p:txBody>
      </p:sp>
      <p:sp>
        <p:nvSpPr>
          <p:cNvPr id="15" name="テキスト ボックス 14"/>
          <p:cNvSpPr txBox="1"/>
          <p:nvPr/>
        </p:nvSpPr>
        <p:spPr>
          <a:xfrm>
            <a:off x="820218" y="2199083"/>
            <a:ext cx="4824000" cy="2144317"/>
          </a:xfrm>
          <a:prstGeom prst="roundRect">
            <a:avLst>
              <a:gd name="adj" fmla="val 2706"/>
            </a:avLst>
          </a:prstGeom>
          <a:solidFill>
            <a:schemeClr val="accent5">
              <a:lumMod val="20000"/>
              <a:lumOff val="80000"/>
            </a:schemeClr>
          </a:solidFill>
          <a:ln w="12700">
            <a:noFill/>
          </a:ln>
        </p:spPr>
        <p:txBody>
          <a:bodyPr wrap="square" lIns="108000" tIns="72000" rIns="72000" bIns="72000" rtlCol="0" anchor="t">
            <a:noAutofit/>
          </a:bodyPr>
          <a:lstStyle/>
          <a:p>
            <a:r>
              <a:rPr lang="zh-TW" altLang="en-US" sz="1000" b="1" dirty="0">
                <a:latin typeface="游ゴシック" panose="020B0400000000000000" pitchFamily="50" charset="-128"/>
                <a:ea typeface="游ゴシック" panose="020B0400000000000000" pitchFamily="50" charset="-128"/>
              </a:rPr>
              <a:t>＜審議会開催状況＞</a:t>
            </a:r>
            <a:endParaRPr lang="zh-TW" altLang="en-US" sz="1000" dirty="0">
              <a:latin typeface="游ゴシック" panose="020B0400000000000000" pitchFamily="50" charset="-128"/>
              <a:ea typeface="游ゴシック" panose="020B0400000000000000" pitchFamily="50" charset="-128"/>
            </a:endParaRPr>
          </a:p>
          <a:p>
            <a:endParaRPr lang="zh-TW" altLang="en-US" sz="1000" dirty="0">
              <a:latin typeface="游ゴシック" panose="020B0400000000000000" pitchFamily="50" charset="-128"/>
              <a:ea typeface="游ゴシック" panose="020B0400000000000000" pitchFamily="50" charset="-128"/>
            </a:endParaRPr>
          </a:p>
          <a:p>
            <a:r>
              <a:rPr lang="zh-TW" altLang="en-US" sz="1000" u="sng" dirty="0">
                <a:latin typeface="游ゴシック" panose="020B0400000000000000" pitchFamily="50" charset="-128"/>
                <a:ea typeface="游ゴシック" panose="020B0400000000000000" pitchFamily="50" charset="-128"/>
              </a:rPr>
              <a:t>令和</a:t>
            </a:r>
            <a:r>
              <a:rPr lang="ja-JP" altLang="en-US" sz="1000" u="sng" dirty="0">
                <a:latin typeface="游ゴシック" panose="020B0400000000000000" pitchFamily="50" charset="-128"/>
                <a:ea typeface="游ゴシック" panose="020B0400000000000000" pitchFamily="50" charset="-128"/>
              </a:rPr>
              <a:t>４</a:t>
            </a:r>
            <a:r>
              <a:rPr lang="zh-TW" altLang="en-US" sz="1000" u="sng" dirty="0">
                <a:latin typeface="游ゴシック" panose="020B0400000000000000" pitchFamily="50" charset="-128"/>
                <a:ea typeface="游ゴシック" panose="020B0400000000000000" pitchFamily="50" charset="-128"/>
              </a:rPr>
              <a:t>年度　大阪府生涯歯科保健推進審議会</a:t>
            </a:r>
          </a:p>
          <a:p>
            <a:endParaRPr lang="zh-TW" altLang="en-US" sz="1000" dirty="0">
              <a:latin typeface="游ゴシック" panose="020B0400000000000000" pitchFamily="50" charset="-128"/>
              <a:ea typeface="游ゴシック" panose="020B0400000000000000" pitchFamily="50" charset="-128"/>
            </a:endParaRPr>
          </a:p>
          <a:p>
            <a:r>
              <a:rPr lang="zh-TW" altLang="en-US" sz="1000" dirty="0">
                <a:latin typeface="游ゴシック" panose="020B0400000000000000" pitchFamily="50" charset="-128"/>
                <a:ea typeface="游ゴシック" panose="020B0400000000000000" pitchFamily="50" charset="-128"/>
              </a:rPr>
              <a:t>　日時　　</a:t>
            </a:r>
            <a:r>
              <a:rPr lang="ja-JP" altLang="en-US" sz="1000" dirty="0">
                <a:latin typeface="游ゴシック" panose="020B0400000000000000" pitchFamily="50" charset="-128"/>
              </a:rPr>
              <a:t>令和</a:t>
            </a:r>
            <a:r>
              <a:rPr lang="en-US" altLang="ja-JP" sz="1000" dirty="0">
                <a:latin typeface="游ゴシック" panose="020B0400000000000000" pitchFamily="50" charset="-128"/>
              </a:rPr>
              <a:t>5</a:t>
            </a:r>
            <a:r>
              <a:rPr lang="ja-JP" altLang="en-US" sz="1000" dirty="0">
                <a:latin typeface="游ゴシック" panose="020B0400000000000000" pitchFamily="50" charset="-128"/>
              </a:rPr>
              <a:t>年</a:t>
            </a:r>
            <a:r>
              <a:rPr lang="en-US" altLang="ja-JP" sz="1000" dirty="0">
                <a:latin typeface="游ゴシック" panose="020B0400000000000000" pitchFamily="50" charset="-128"/>
              </a:rPr>
              <a:t>3</a:t>
            </a:r>
            <a:r>
              <a:rPr lang="ja-JP" altLang="en-US" sz="1000" dirty="0">
                <a:latin typeface="游ゴシック" panose="020B0400000000000000" pitchFamily="50" charset="-128"/>
              </a:rPr>
              <a:t>月</a:t>
            </a:r>
            <a:r>
              <a:rPr lang="en-US" altLang="ja-JP" sz="1000" dirty="0">
                <a:latin typeface="游ゴシック" panose="020B0400000000000000" pitchFamily="50" charset="-128"/>
              </a:rPr>
              <a:t>24</a:t>
            </a:r>
            <a:r>
              <a:rPr lang="ja-JP" altLang="en-US" sz="1000" dirty="0">
                <a:latin typeface="游ゴシック" panose="020B0400000000000000" pitchFamily="50" charset="-128"/>
              </a:rPr>
              <a:t>日</a:t>
            </a:r>
            <a:endParaRPr lang="en-US" altLang="ja-JP" sz="1000" dirty="0">
              <a:latin typeface="游ゴシック" panose="020B0400000000000000" pitchFamily="50" charset="-128"/>
            </a:endParaRPr>
          </a:p>
          <a:p>
            <a:r>
              <a:rPr lang="zh-TW" altLang="en-US" sz="1000" dirty="0">
                <a:latin typeface="游ゴシック" panose="020B0400000000000000" pitchFamily="50" charset="-128"/>
                <a:ea typeface="游ゴシック" panose="020B0400000000000000" pitchFamily="50" charset="-128"/>
              </a:rPr>
              <a:t>　議題　</a:t>
            </a:r>
            <a:r>
              <a:rPr lang="ja-JP" altLang="en-US" sz="1000" dirty="0">
                <a:latin typeface="游ゴシック" panose="020B0400000000000000" pitchFamily="50" charset="-128"/>
              </a:rPr>
              <a:t>（１）第２次大阪府歯科口腔保健計画の進捗管理について</a:t>
            </a:r>
            <a:endParaRPr lang="ja-JP" altLang="en-US" sz="10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　　　　</a:t>
            </a:r>
            <a:r>
              <a:rPr lang="ja-JP" altLang="en-US" sz="1000" dirty="0">
                <a:latin typeface="游ゴシック" panose="020B0400000000000000" pitchFamily="50" charset="-128"/>
              </a:rPr>
              <a:t>（２）第２次大阪府歯科口腔保健計画の最終評価及び</a:t>
            </a:r>
            <a:endParaRPr lang="en-US" altLang="ja-JP" sz="1000" dirty="0">
              <a:latin typeface="游ゴシック" panose="020B0400000000000000" pitchFamily="50" charset="-128"/>
            </a:endParaRPr>
          </a:p>
          <a:p>
            <a:r>
              <a:rPr lang="ja-JP" altLang="en-US" sz="1000" dirty="0">
                <a:latin typeface="游ゴシック" panose="020B0400000000000000" pitchFamily="50" charset="-128"/>
              </a:rPr>
              <a:t>　　　　　　　次期計画の策定について</a:t>
            </a:r>
            <a:endParaRPr lang="en-US" altLang="ja-JP" sz="1000" dirty="0">
              <a:latin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　</a:t>
            </a:r>
            <a:r>
              <a:rPr lang="ja-JP" altLang="en-US" sz="1000" dirty="0">
                <a:latin typeface="游ゴシック" panose="020B0400000000000000" pitchFamily="50" charset="-128"/>
              </a:rPr>
              <a:t>　　　（３）</a:t>
            </a:r>
            <a:r>
              <a:rPr lang="en-US" altLang="ja-JP" sz="1000" dirty="0">
                <a:latin typeface="游ゴシック" panose="020B0400000000000000" pitchFamily="50" charset="-128"/>
              </a:rPr>
              <a:t>8020</a:t>
            </a:r>
            <a:r>
              <a:rPr lang="ja-JP" altLang="en-US" sz="1000" dirty="0">
                <a:latin typeface="游ゴシック" panose="020B0400000000000000" pitchFamily="50" charset="-128"/>
              </a:rPr>
              <a:t>運動推進特別事業の取組みについて</a:t>
            </a:r>
            <a:endParaRPr lang="en-US" altLang="ja-JP" sz="1000" dirty="0">
              <a:latin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　</a:t>
            </a:r>
            <a:r>
              <a:rPr lang="ja-JP" altLang="en-US" sz="1000" dirty="0">
                <a:latin typeface="游ゴシック" panose="020B0400000000000000" pitchFamily="50" charset="-128"/>
              </a:rPr>
              <a:t>　　　（４）その他</a:t>
            </a:r>
            <a:endParaRPr lang="en-US" altLang="ja-JP" sz="1000" dirty="0">
              <a:latin typeface="游ゴシック" panose="020B0400000000000000" pitchFamily="50" charset="-128"/>
            </a:endParaRPr>
          </a:p>
          <a:p>
            <a:endParaRPr lang="zh-TW" altLang="en-US" sz="1000" dirty="0">
              <a:latin typeface="游ゴシック" panose="020B0400000000000000" pitchFamily="50" charset="-128"/>
              <a:ea typeface="游ゴシック" panose="020B0400000000000000" pitchFamily="50" charset="-128"/>
            </a:endParaRPr>
          </a:p>
          <a:p>
            <a:r>
              <a:rPr lang="en-US" altLang="zh-TW" sz="1000" dirty="0">
                <a:latin typeface="游ゴシック" panose="020B0400000000000000" pitchFamily="50" charset="-128"/>
                <a:ea typeface="游ゴシック" panose="020B0400000000000000" pitchFamily="50" charset="-128"/>
                <a:hlinkClick r:id="rId2"/>
              </a:rPr>
              <a:t>http://www.pref.osaka.lg.jp/kenkozukuri/hanokenkou/shikashingikai.html</a:t>
            </a:r>
            <a:endParaRPr lang="en-US" altLang="zh-TW" sz="1000" dirty="0">
              <a:latin typeface="游ゴシック" panose="020B0400000000000000" pitchFamily="50" charset="-128"/>
              <a:ea typeface="游ゴシック" panose="020B0400000000000000" pitchFamily="50" charset="-128"/>
            </a:endParaRPr>
          </a:p>
          <a:p>
            <a:endParaRPr lang="en-US" altLang="zh-TW" sz="1000" dirty="0">
              <a:latin typeface="游ゴシック" panose="020B0400000000000000" pitchFamily="50" charset="-128"/>
              <a:ea typeface="游ゴシック" panose="020B0400000000000000" pitchFamily="50" charset="-128"/>
            </a:endParaRPr>
          </a:p>
        </p:txBody>
      </p:sp>
      <p:sp>
        <p:nvSpPr>
          <p:cNvPr id="16" name="テキスト ボックス 15"/>
          <p:cNvSpPr txBox="1"/>
          <p:nvPr/>
        </p:nvSpPr>
        <p:spPr>
          <a:xfrm>
            <a:off x="265198" y="915414"/>
            <a:ext cx="9360000" cy="1152000"/>
          </a:xfrm>
          <a:prstGeom prst="roundRect">
            <a:avLst>
              <a:gd name="adj" fmla="val 0"/>
            </a:avLst>
          </a:prstGeom>
          <a:noFill/>
          <a:ln w="12700">
            <a:noFill/>
          </a:ln>
        </p:spPr>
        <p:txBody>
          <a:bodyPr wrap="square" lIns="72000" tIns="72000" rIns="72000" bIns="72000" rtlCol="0" anchor="t">
            <a:noAutofit/>
          </a:bodyPr>
          <a:lstStyle/>
          <a:p>
            <a:r>
              <a:rPr lang="ja-JP" altLang="en-US" sz="1200" dirty="0">
                <a:latin typeface="游ゴシック" panose="020B0400000000000000" pitchFamily="50" charset="-128"/>
                <a:ea typeface="游ゴシック" panose="020B0400000000000000" pitchFamily="50" charset="-128"/>
              </a:rPr>
              <a:t>　歯科口腔保健計画の審議会である大阪府生涯歯科保健推進審議会において、歯科保健の推進に関する施策の実施状況（本年度の取組み及び今後の取組み予定等）をとりまとめた進捗管理票を審議・承認いただきました。</a:t>
            </a:r>
          </a:p>
          <a:p>
            <a:endParaRPr lang="ja-JP" altLang="en-US" sz="1200" dirty="0">
              <a:latin typeface="游ゴシック" panose="020B0400000000000000" pitchFamily="50" charset="-128"/>
              <a:ea typeface="游ゴシック" panose="020B0400000000000000" pitchFamily="50" charset="-128"/>
            </a:endParaRPr>
          </a:p>
          <a:p>
            <a:r>
              <a:rPr lang="ja-JP" altLang="en-US" sz="1200" dirty="0">
                <a:latin typeface="游ゴシック" panose="020B0400000000000000" pitchFamily="50" charset="-128"/>
                <a:ea typeface="游ゴシック" panose="020B0400000000000000" pitchFamily="50" charset="-128"/>
              </a:rPr>
              <a:t>　本年度における「歯科口腔保健計画における施策の実施状況」の報告資料として、当該進捗管理票を掲載します。</a:t>
            </a:r>
          </a:p>
        </p:txBody>
      </p:sp>
      <p:sp>
        <p:nvSpPr>
          <p:cNvPr id="3" name="スライド番号プレースホルダー 2"/>
          <p:cNvSpPr>
            <a:spLocks noGrp="1"/>
          </p:cNvSpPr>
          <p:nvPr>
            <p:ph type="sldNum" sz="quarter" idx="12"/>
          </p:nvPr>
        </p:nvSpPr>
        <p:spPr/>
        <p:txBody>
          <a:bodyPr/>
          <a:lstStyle/>
          <a:p>
            <a:fld id="{4D1D0668-0C6C-4C7F-AAAF-C0078F4BF5F6}" type="slidenum">
              <a:rPr kumimoji="1" lang="ja-JP" altLang="en-US" smtClean="0"/>
              <a:t>40</a:t>
            </a:fld>
            <a:endParaRPr kumimoji="1" lang="ja-JP" altLang="en-US"/>
          </a:p>
        </p:txBody>
      </p:sp>
      <p:sp>
        <p:nvSpPr>
          <p:cNvPr id="17" name="テキスト ボックス 16"/>
          <p:cNvSpPr txBox="1"/>
          <p:nvPr/>
        </p:nvSpPr>
        <p:spPr>
          <a:xfrm>
            <a:off x="7467488" y="1965665"/>
            <a:ext cx="1944000" cy="216000"/>
          </a:xfrm>
          <a:prstGeom prst="roundRect">
            <a:avLst>
              <a:gd name="adj" fmla="val 0"/>
            </a:avLst>
          </a:prstGeom>
          <a:noFill/>
          <a:ln w="12700">
            <a:noFill/>
          </a:ln>
        </p:spPr>
        <p:txBody>
          <a:bodyPr wrap="square" lIns="36000" tIns="36000" rIns="36000" bIns="36000" rtlCol="0" anchor="ctr">
            <a:noAutofit/>
          </a:bodyPr>
          <a:lstStyle/>
          <a:p>
            <a:pPr algn="r"/>
            <a:r>
              <a:rPr lang="ja-JP" altLang="en-US" sz="800" dirty="0">
                <a:latin typeface="游ゴシック" panose="020B0400000000000000" pitchFamily="50" charset="-128"/>
                <a:ea typeface="游ゴシック" panose="020B0400000000000000" pitchFamily="50" charset="-128"/>
              </a:rPr>
              <a:t>令和５年３月現在（敬称略、五十音順）</a:t>
            </a:r>
            <a:endParaRPr lang="en-US" altLang="ja-JP" sz="800" dirty="0">
              <a:latin typeface="游ゴシック" panose="020B0400000000000000" pitchFamily="50" charset="-128"/>
              <a:ea typeface="游ゴシック" panose="020B0400000000000000"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341223509"/>
              </p:ext>
            </p:extLst>
          </p:nvPr>
        </p:nvGraphicFramePr>
        <p:xfrm>
          <a:off x="6160512" y="2188746"/>
          <a:ext cx="3168000" cy="3718080"/>
        </p:xfrm>
        <a:graphic>
          <a:graphicData uri="http://schemas.openxmlformats.org/drawingml/2006/table">
            <a:tbl>
              <a:tblPr firstRow="1" bandRow="1">
                <a:tableStyleId>{5940675A-B579-460E-94D1-54222C63F5DA}</a:tableStyleId>
              </a:tblPr>
              <a:tblGrid>
                <a:gridCol w="2376000">
                  <a:extLst>
                    <a:ext uri="{9D8B030D-6E8A-4147-A177-3AD203B41FA5}">
                      <a16:colId xmlns:a16="http://schemas.microsoft.com/office/drawing/2014/main" val="2555586693"/>
                    </a:ext>
                  </a:extLst>
                </a:gridCol>
                <a:gridCol w="792000">
                  <a:extLst>
                    <a:ext uri="{9D8B030D-6E8A-4147-A177-3AD203B41FA5}">
                      <a16:colId xmlns:a16="http://schemas.microsoft.com/office/drawing/2014/main" val="3536010129"/>
                    </a:ext>
                  </a:extLst>
                </a:gridCol>
              </a:tblGrid>
              <a:tr h="84647">
                <a:tc>
                  <a:txBody>
                    <a:bodyPr/>
                    <a:lstStyle/>
                    <a:p>
                      <a:pPr algn="ctr" fontAlgn="ctr"/>
                      <a:r>
                        <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rPr>
                        <a:t>職　　名</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ctr"/>
                      <a:r>
                        <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rPr>
                        <a:t>氏　　名</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3797500543"/>
                  </a:ext>
                </a:extLst>
              </a:tr>
              <a:tr h="84647">
                <a:tc>
                  <a:txBody>
                    <a:bodyPr/>
                    <a:lstStyle/>
                    <a:p>
                      <a:pPr algn="l" fontAlgn="ctr"/>
                      <a:r>
                        <a:rPr lang="zh-TW" altLang="en-US" sz="800" b="0" i="0" u="none" strike="noStrike" dirty="0">
                          <a:solidFill>
                            <a:schemeClr val="tx1"/>
                          </a:solidFill>
                          <a:effectLst/>
                          <a:latin typeface="游ゴシック" panose="020B0400000000000000" pitchFamily="50" charset="-128"/>
                          <a:ea typeface="游ゴシック" panose="020B0400000000000000" pitchFamily="50" charset="-128"/>
                        </a:rPr>
                        <a:t>大阪労働局労働基準部健康課長</a:t>
                      </a:r>
                      <a:endParaRPr lang="zh-CN"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游ゴシック" panose="020B0400000000000000" pitchFamily="50" charset="-128"/>
                          <a:ea typeface="+mn-ea"/>
                        </a:rPr>
                        <a:t>東　裕之</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8727246"/>
                  </a:ext>
                </a:extLst>
              </a:tr>
              <a:tr h="84647">
                <a:tc>
                  <a:txBody>
                    <a:bodyPr/>
                    <a:lstStyle/>
                    <a:p>
                      <a:pPr algn="l" fontAlgn="ctr"/>
                      <a:r>
                        <a:rPr lang="zh-CN" altLang="en-US" sz="800" b="0" i="0" u="none" strike="noStrike" dirty="0">
                          <a:solidFill>
                            <a:schemeClr val="tx1"/>
                          </a:solidFill>
                          <a:effectLst/>
                          <a:latin typeface="游ゴシック" panose="020B0400000000000000" pitchFamily="50" charset="-128"/>
                          <a:ea typeface="游ゴシック" panose="020B0400000000000000" pitchFamily="50" charset="-128"/>
                        </a:rPr>
                        <a:t>大阪大学大学院歯学研究科予防歯科学教室教授</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rPr>
                        <a:t>天野　敦雄</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30741214"/>
                  </a:ext>
                </a:extLst>
              </a:tr>
              <a:tr h="84647">
                <a:tc>
                  <a:txBody>
                    <a:bodyPr/>
                    <a:lstStyle/>
                    <a:p>
                      <a:pPr algn="l" fontAlgn="ctr"/>
                      <a:r>
                        <a:rPr lang="ja-JP" altLang="en-US" sz="800" b="0" i="0" u="none" strike="noStrike" dirty="0">
                          <a:solidFill>
                            <a:schemeClr val="tx1"/>
                          </a:solidFill>
                          <a:effectLst/>
                          <a:latin typeface="游ゴシック" panose="020B0400000000000000" pitchFamily="50" charset="-128"/>
                          <a:ea typeface="+mn-ea"/>
                        </a:rPr>
                        <a:t>大阪府町村長会</a:t>
                      </a:r>
                      <a:endParaRPr lang="en-US" altLang="ja-JP" sz="800" b="0" i="0" u="none" strike="noStrike" dirty="0">
                        <a:solidFill>
                          <a:schemeClr val="tx1"/>
                        </a:solidFill>
                        <a:effectLst/>
                        <a:latin typeface="游ゴシック" panose="020B0400000000000000" pitchFamily="50" charset="-128"/>
                        <a:ea typeface="+mn-ea"/>
                      </a:endParaRPr>
                    </a:p>
                    <a:p>
                      <a:pPr algn="l" fontAlgn="ctr"/>
                      <a:r>
                        <a:rPr lang="ja-JP" altLang="en-US" sz="800" b="0" i="0" u="none" strike="noStrike" dirty="0">
                          <a:solidFill>
                            <a:schemeClr val="tx1"/>
                          </a:solidFill>
                          <a:effectLst/>
                          <a:latin typeface="游ゴシック" panose="020B0400000000000000" pitchFamily="50" charset="-128"/>
                          <a:ea typeface="+mn-ea"/>
                        </a:rPr>
                        <a:t>（島本町健康福祉部すこやか推進課長）</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游ゴシック" panose="020B0400000000000000" pitchFamily="50" charset="-128"/>
                          <a:ea typeface="+mn-ea"/>
                        </a:rPr>
                        <a:t>大辻　泉</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49503839"/>
                  </a:ext>
                </a:extLst>
              </a:tr>
              <a:tr h="84647">
                <a:tc>
                  <a:txBody>
                    <a:bodyPr/>
                    <a:lstStyle/>
                    <a:p>
                      <a:pPr algn="l" fontAlgn="ctr"/>
                      <a:r>
                        <a:rPr lang="zh-CN" altLang="en-US" sz="800" b="0" i="0" u="none" strike="noStrike" dirty="0">
                          <a:solidFill>
                            <a:schemeClr val="tx1"/>
                          </a:solidFill>
                          <a:effectLst/>
                          <a:latin typeface="游ゴシック" panose="020B0400000000000000" pitchFamily="50" charset="-128"/>
                          <a:ea typeface="游ゴシック" panose="020B0400000000000000" pitchFamily="50" charset="-128"/>
                        </a:rPr>
                        <a:t>一般社団法人大阪府歯科医師会理事</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rPr>
                        <a:t>北垣　英俊</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8775845"/>
                  </a:ext>
                </a:extLst>
              </a:tr>
              <a:tr h="84647">
                <a:tc>
                  <a:txBody>
                    <a:bodyPr/>
                    <a:lstStyle/>
                    <a:p>
                      <a:pPr algn="l" fontAlgn="ctr"/>
                      <a:r>
                        <a:rPr lang="zh-CN" altLang="en-US" sz="800" b="0" i="0" u="none" strike="noStrike" dirty="0">
                          <a:solidFill>
                            <a:schemeClr val="tx1"/>
                          </a:solidFill>
                          <a:effectLst/>
                          <a:latin typeface="游ゴシック" panose="020B0400000000000000" pitchFamily="50" charset="-128"/>
                          <a:ea typeface="游ゴシック" panose="020B0400000000000000" pitchFamily="50" charset="-128"/>
                        </a:rPr>
                        <a:t>一般社団法人大阪府歯科医師会理事</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rPr>
                        <a:t>小谷　泰子</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5480300"/>
                  </a:ext>
                </a:extLst>
              </a:tr>
              <a:tr h="84647">
                <a:tc>
                  <a:txBody>
                    <a:bodyPr/>
                    <a:lstStyle/>
                    <a:p>
                      <a:pPr algn="l" fontAlgn="ctr"/>
                      <a:r>
                        <a:rPr lang="zh-TW" altLang="en-US" sz="800" b="0" i="0" u="none" strike="noStrike" dirty="0">
                          <a:solidFill>
                            <a:schemeClr val="tx1"/>
                          </a:solidFill>
                          <a:effectLst/>
                          <a:latin typeface="游ゴシック" panose="020B0400000000000000" pitchFamily="50" charset="-128"/>
                          <a:ea typeface="游ゴシック" panose="020B0400000000000000" pitchFamily="50" charset="-128"/>
                        </a:rPr>
                        <a:t>大阪府国民健康保険団体連合会管理部長</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rPr>
                        <a:t>杉本　直美</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6308371"/>
                  </a:ext>
                </a:extLst>
              </a:tr>
              <a:tr h="84647">
                <a:tc>
                  <a:txBody>
                    <a:bodyPr/>
                    <a:lstStyle/>
                    <a:p>
                      <a:pPr algn="l" fontAlgn="ctr"/>
                      <a:r>
                        <a:rPr lang="ja-JP" altLang="en-US" sz="800" b="0" i="0" u="none" strike="noStrike" dirty="0">
                          <a:solidFill>
                            <a:schemeClr val="tx1"/>
                          </a:solidFill>
                          <a:effectLst/>
                          <a:latin typeface="游ゴシック" panose="020B0400000000000000" pitchFamily="50" charset="-128"/>
                          <a:ea typeface="+mn-ea"/>
                        </a:rPr>
                        <a:t>大阪府市長会</a:t>
                      </a:r>
                      <a:endParaRPr lang="en-US" altLang="ja-JP" sz="800" b="0" i="0" u="none" strike="noStrike" dirty="0">
                        <a:solidFill>
                          <a:schemeClr val="tx1"/>
                        </a:solidFill>
                        <a:effectLst/>
                        <a:latin typeface="游ゴシック" panose="020B0400000000000000" pitchFamily="50" charset="-128"/>
                        <a:ea typeface="+mn-ea"/>
                      </a:endParaRPr>
                    </a:p>
                    <a:p>
                      <a:pPr algn="l" fontAlgn="ctr"/>
                      <a:r>
                        <a:rPr lang="ja-JP" altLang="en-US" sz="800" b="0" i="0" u="none" strike="noStrike" dirty="0">
                          <a:solidFill>
                            <a:schemeClr val="tx1"/>
                          </a:solidFill>
                          <a:effectLst/>
                          <a:latin typeface="游ゴシック" panose="020B0400000000000000" pitchFamily="50" charset="-128"/>
                          <a:ea typeface="+mn-ea"/>
                        </a:rPr>
                        <a:t>（池田市子ども・健康部健康増進課長）</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rPr>
                        <a:t>武田　克彦</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2116355"/>
                  </a:ext>
                </a:extLst>
              </a:tr>
              <a:tr h="84647">
                <a:tc>
                  <a:txBody>
                    <a:bodyPr/>
                    <a:lstStyle/>
                    <a:p>
                      <a:pPr algn="l" fontAlgn="ctr"/>
                      <a:r>
                        <a:rPr lang="zh-CN" altLang="en-US" sz="800" b="0" i="0" u="none" strike="noStrike" dirty="0">
                          <a:solidFill>
                            <a:schemeClr val="tx1"/>
                          </a:solidFill>
                          <a:effectLst/>
                          <a:latin typeface="游ゴシック" panose="020B0400000000000000" pitchFamily="50" charset="-128"/>
                          <a:ea typeface="游ゴシック" panose="020B0400000000000000" pitchFamily="50" charset="-128"/>
                        </a:rPr>
                        <a:t>一般社団法人大阪府歯科医師会副会長</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rPr>
                        <a:t>津田　高司</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1975783"/>
                  </a:ext>
                </a:extLst>
              </a:tr>
              <a:tr h="84647">
                <a:tc>
                  <a:txBody>
                    <a:bodyPr/>
                    <a:lstStyle/>
                    <a:p>
                      <a:pPr algn="l" fontAlgn="ctr"/>
                      <a:r>
                        <a:rPr lang="zh-CN" altLang="en-US" sz="800" b="0" i="0" u="none" strike="noStrike" dirty="0">
                          <a:solidFill>
                            <a:schemeClr val="tx1"/>
                          </a:solidFill>
                          <a:effectLst/>
                          <a:latin typeface="游ゴシック" panose="020B0400000000000000" pitchFamily="50" charset="-128"/>
                          <a:ea typeface="游ゴシック" panose="020B0400000000000000" pitchFamily="50" charset="-128"/>
                        </a:rPr>
                        <a:t>健康保険組合連合会大阪連合会参与 </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rPr>
                        <a:t>長井　輝臣</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7865960"/>
                  </a:ext>
                </a:extLst>
              </a:tr>
              <a:tr h="84647">
                <a:tc>
                  <a:txBody>
                    <a:bodyPr/>
                    <a:lstStyle/>
                    <a:p>
                      <a:pPr algn="l" fontAlgn="ctr"/>
                      <a:r>
                        <a:rPr lang="zh-CN" altLang="en-US" sz="800" b="0" i="0" u="none" strike="noStrike" dirty="0">
                          <a:solidFill>
                            <a:schemeClr val="tx1"/>
                          </a:solidFill>
                          <a:effectLst/>
                          <a:latin typeface="游ゴシック" panose="020B0400000000000000" pitchFamily="50" charset="-128"/>
                          <a:ea typeface="游ゴシック" panose="020B0400000000000000" pitchFamily="50" charset="-128"/>
                        </a:rPr>
                        <a:t>一般社団法人大阪府医師会副会長</a:t>
                      </a:r>
                      <a:endParaRPr lang="zh-TW"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rPr>
                        <a:t>中尾　正俊</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87125538"/>
                  </a:ext>
                </a:extLst>
              </a:tr>
              <a:tr h="84647">
                <a:tc>
                  <a:txBody>
                    <a:bodyPr/>
                    <a:lstStyle/>
                    <a:p>
                      <a:pPr algn="l" fontAlgn="ctr"/>
                      <a:r>
                        <a:rPr lang="zh-TW" altLang="en-US" sz="800" b="0" i="0" u="none" strike="noStrike" dirty="0">
                          <a:solidFill>
                            <a:schemeClr val="tx1"/>
                          </a:solidFill>
                          <a:effectLst/>
                          <a:latin typeface="游ゴシック" panose="020B0400000000000000" pitchFamily="50" charset="-128"/>
                          <a:ea typeface="游ゴシック" panose="020B0400000000000000" pitchFamily="50" charset="-128"/>
                        </a:rPr>
                        <a:t>大阪市保健所長</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游ゴシック" panose="020B0400000000000000" pitchFamily="50" charset="-128"/>
                          <a:ea typeface="+mn-ea"/>
                        </a:rPr>
                        <a:t>中山　浩二</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071354"/>
                  </a:ext>
                </a:extLst>
              </a:tr>
              <a:tr h="84647">
                <a:tc>
                  <a:txBody>
                    <a:bodyPr/>
                    <a:lstStyle/>
                    <a:p>
                      <a:pPr algn="l" fontAlgn="ctr"/>
                      <a:r>
                        <a:rPr lang="zh-TW" altLang="en-US" sz="800" b="0" i="0" u="none" strike="noStrike" dirty="0">
                          <a:solidFill>
                            <a:schemeClr val="tx1"/>
                          </a:solidFill>
                          <a:effectLst/>
                          <a:latin typeface="游ゴシック" panose="020B0400000000000000" pitchFamily="50" charset="-128"/>
                          <a:ea typeface="游ゴシック" panose="020B0400000000000000" pitchFamily="50" charset="-128"/>
                        </a:rPr>
                        <a:t>公益社団法人大阪府栄養士会副会長</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rPr>
                        <a:t>西村　智子</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56084254"/>
                  </a:ext>
                </a:extLst>
              </a:tr>
              <a:tr h="84647">
                <a:tc>
                  <a:txBody>
                    <a:bodyPr/>
                    <a:lstStyle/>
                    <a:p>
                      <a:pPr algn="l" fontAlgn="ctr"/>
                      <a:r>
                        <a:rPr lang="zh-TW" altLang="en-US" sz="800" b="0" i="0" u="none" strike="noStrike" dirty="0">
                          <a:solidFill>
                            <a:schemeClr val="tx1"/>
                          </a:solidFill>
                          <a:effectLst/>
                          <a:latin typeface="游ゴシック" panose="020B0400000000000000" pitchFamily="50" charset="-128"/>
                          <a:ea typeface="游ゴシック" panose="020B0400000000000000" pitchFamily="50" charset="-128"/>
                        </a:rPr>
                        <a:t>大阪市教育委員会事務局指導部保健体育担当課長</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游ゴシック" panose="020B0400000000000000" pitchFamily="50" charset="-128"/>
                          <a:ea typeface="+mn-ea"/>
                        </a:rPr>
                        <a:t>東川　英俊</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52596409"/>
                  </a:ext>
                </a:extLst>
              </a:tr>
              <a:tr h="84647">
                <a:tc>
                  <a:txBody>
                    <a:bodyPr/>
                    <a:lstStyle/>
                    <a:p>
                      <a:pPr algn="l" fontAlgn="ctr"/>
                      <a:r>
                        <a:rPr lang="zh-TW" altLang="en-US" sz="800" b="0" i="0" u="none" strike="noStrike" dirty="0">
                          <a:solidFill>
                            <a:schemeClr val="tx1"/>
                          </a:solidFill>
                          <a:effectLst/>
                          <a:latin typeface="游ゴシック" panose="020B0400000000000000" pitchFamily="50" charset="-128"/>
                          <a:ea typeface="游ゴシック" panose="020B0400000000000000" pitchFamily="50" charset="-128"/>
                        </a:rPr>
                        <a:t>大阪市地域女性団体協議会会長</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rPr>
                        <a:t>前田　葉子</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06437213"/>
                  </a:ext>
                </a:extLst>
              </a:tr>
              <a:tr h="84647">
                <a:tc>
                  <a:txBody>
                    <a:bodyPr/>
                    <a:lstStyle/>
                    <a:p>
                      <a:pPr algn="l" fontAlgn="ctr"/>
                      <a:r>
                        <a:rPr lang="ja-JP" altLang="en-US" sz="800" b="0" i="0" u="none" strike="noStrike" dirty="0">
                          <a:solidFill>
                            <a:schemeClr val="tx1"/>
                          </a:solidFill>
                          <a:effectLst/>
                          <a:latin typeface="游ゴシック" panose="020B0400000000000000" pitchFamily="50" charset="-128"/>
                          <a:ea typeface="+mn-ea"/>
                        </a:rPr>
                        <a:t>大阪市健康局健康推進部健康づくり課長</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游ゴシック" panose="020B0400000000000000" pitchFamily="50" charset="-128"/>
                          <a:ea typeface="+mn-ea"/>
                        </a:rPr>
                        <a:t>松尾　吉人</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70891333"/>
                  </a:ext>
                </a:extLst>
              </a:tr>
              <a:tr h="84647">
                <a:tc>
                  <a:txBody>
                    <a:bodyPr/>
                    <a:lstStyle/>
                    <a:p>
                      <a:pPr algn="l" fontAlgn="ctr"/>
                      <a:r>
                        <a:rPr lang="zh-TW" altLang="en-US" sz="800" b="0" i="0" u="none" strike="noStrike" dirty="0">
                          <a:solidFill>
                            <a:schemeClr val="tx1"/>
                          </a:solidFill>
                          <a:effectLst/>
                          <a:latin typeface="游ゴシック" panose="020B0400000000000000" pitchFamily="50" charset="-128"/>
                          <a:ea typeface="游ゴシック" panose="020B0400000000000000" pitchFamily="50" charset="-128"/>
                        </a:rPr>
                        <a:t>大阪歯科大学口腔衛生学講座主任教授</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rPr>
                        <a:t>三宅　達郎</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54950593"/>
                  </a:ext>
                </a:extLst>
              </a:tr>
              <a:tr h="84647">
                <a:tc>
                  <a:txBody>
                    <a:bodyPr/>
                    <a:lstStyle/>
                    <a:p>
                      <a:pPr algn="l" fontAlgn="ctr"/>
                      <a:r>
                        <a:rPr lang="zh-TW" altLang="en-US" sz="800" b="0" i="0" u="none" strike="noStrike" dirty="0">
                          <a:solidFill>
                            <a:schemeClr val="tx1"/>
                          </a:solidFill>
                          <a:effectLst/>
                          <a:latin typeface="游ゴシック" panose="020B0400000000000000" pitchFamily="50" charset="-128"/>
                          <a:ea typeface="游ゴシック" panose="020B0400000000000000" pitchFamily="50" charset="-128"/>
                        </a:rPr>
                        <a:t>堺市健康福祉局健康部健康推進課長</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游ゴシック" panose="020B0400000000000000" pitchFamily="50" charset="-128"/>
                          <a:ea typeface="+mn-ea"/>
                        </a:rPr>
                        <a:t>安岡　香織</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05796282"/>
                  </a:ext>
                </a:extLst>
              </a:tr>
              <a:tr h="84647">
                <a:tc>
                  <a:txBody>
                    <a:bodyPr/>
                    <a:lstStyle/>
                    <a:p>
                      <a:pPr algn="l" fontAlgn="ctr"/>
                      <a:r>
                        <a:rPr lang="zh-TW" altLang="en-US" sz="800" b="0" i="0" u="none" strike="noStrike" dirty="0">
                          <a:solidFill>
                            <a:schemeClr val="tx1"/>
                          </a:solidFill>
                          <a:effectLst/>
                          <a:latin typeface="游ゴシック" panose="020B0400000000000000" pitchFamily="50" charset="-128"/>
                          <a:ea typeface="游ゴシック" panose="020B0400000000000000" pitchFamily="50" charset="-128"/>
                        </a:rPr>
                        <a:t>公益社団法人大阪府歯科衛生士会会長</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rPr>
                        <a:t>山口　千里</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9633152"/>
                  </a:ext>
                </a:extLst>
              </a:tr>
              <a:tr h="84647">
                <a:tc>
                  <a:txBody>
                    <a:bodyPr/>
                    <a:lstStyle/>
                    <a:p>
                      <a:pPr algn="l" fontAlgn="ctr"/>
                      <a:r>
                        <a:rPr lang="ja-JP" altLang="en-US" sz="800" b="0" i="0" u="none" strike="noStrike" dirty="0">
                          <a:solidFill>
                            <a:schemeClr val="tx1"/>
                          </a:solidFill>
                          <a:effectLst/>
                          <a:latin typeface="游ゴシック" panose="020B0400000000000000" pitchFamily="50" charset="-128"/>
                          <a:ea typeface="+mn-ea"/>
                        </a:rPr>
                        <a:t>一般社団法人大阪府歯科医師会常務理事</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rPr>
                        <a:t>山本　道也</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4026417"/>
                  </a:ext>
                </a:extLst>
              </a:tr>
              <a:tr h="84647">
                <a:tc>
                  <a:txBody>
                    <a:bodyPr/>
                    <a:lstStyle/>
                    <a:p>
                      <a:pPr algn="l" fontAlgn="ctr"/>
                      <a:r>
                        <a:rPr lang="zh-CN" altLang="en-US" sz="800" b="0" i="0" u="none" strike="noStrike" dirty="0">
                          <a:solidFill>
                            <a:schemeClr val="tx1"/>
                          </a:solidFill>
                          <a:effectLst/>
                          <a:latin typeface="游ゴシック" panose="020B0400000000000000" pitchFamily="50" charset="-128"/>
                          <a:ea typeface="游ゴシック" panose="020B0400000000000000" pitchFamily="50" charset="-128"/>
                        </a:rPr>
                        <a:t>一般社団法人大阪府歯科医師会</a:t>
                      </a:r>
                      <a:r>
                        <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rPr>
                        <a:t>理事</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rPr>
                        <a:t>柚木　求見</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1511315"/>
                  </a:ext>
                </a:extLst>
              </a:tr>
              <a:tr h="84647">
                <a:tc>
                  <a:txBody>
                    <a:bodyPr/>
                    <a:lstStyle/>
                    <a:p>
                      <a:pPr algn="l" fontAlgn="ctr"/>
                      <a:r>
                        <a:rPr lang="zh-CN" altLang="en-US" sz="800" b="0" i="0" u="none" strike="noStrike" dirty="0">
                          <a:solidFill>
                            <a:schemeClr val="tx1"/>
                          </a:solidFill>
                          <a:effectLst/>
                          <a:latin typeface="游ゴシック" panose="020B0400000000000000" pitchFamily="50" charset="-128"/>
                          <a:ea typeface="游ゴシック" panose="020B0400000000000000" pitchFamily="50" charset="-128"/>
                        </a:rPr>
                        <a:t>一般社団法人大阪府学校歯科医会副会長</a:t>
                      </a:r>
                      <a:endPar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rPr>
                        <a:t>𠮷川　伸</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4480961"/>
                  </a:ext>
                </a:extLst>
              </a:tr>
            </a:tbl>
          </a:graphicData>
        </a:graphic>
      </p:graphicFrame>
      <p:pic>
        <p:nvPicPr>
          <p:cNvPr id="12" name="図 11"/>
          <p:cNvPicPr>
            <a:picLocks noChangeAspect="1"/>
          </p:cNvPicPr>
          <p:nvPr/>
        </p:nvPicPr>
        <p:blipFill>
          <a:blip r:embed="rId3"/>
          <a:stretch>
            <a:fillRect/>
          </a:stretch>
        </p:blipFill>
        <p:spPr>
          <a:xfrm>
            <a:off x="8582603" y="358877"/>
            <a:ext cx="1100769" cy="360000"/>
          </a:xfrm>
          <a:prstGeom prst="rect">
            <a:avLst/>
          </a:prstGeom>
        </p:spPr>
      </p:pic>
      <p:sp>
        <p:nvSpPr>
          <p:cNvPr id="18" name="テキスト ボックス 17"/>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a:solidFill>
                  <a:schemeClr val="bg1"/>
                </a:solidFill>
                <a:latin typeface="游ゴシック" panose="020B0400000000000000" pitchFamily="50" charset="-128"/>
                <a:ea typeface="游ゴシック" panose="020B0400000000000000" pitchFamily="50" charset="-128"/>
              </a:rPr>
              <a:t>大阪府健康づくり推進条例第</a:t>
            </a:r>
            <a:r>
              <a:rPr lang="en-US" altLang="ja-JP" sz="1100" b="1" dirty="0">
                <a:solidFill>
                  <a:schemeClr val="bg1"/>
                </a:solidFill>
                <a:latin typeface="游ゴシック" panose="020B0400000000000000" pitchFamily="50" charset="-128"/>
                <a:ea typeface="游ゴシック" panose="020B0400000000000000" pitchFamily="50" charset="-128"/>
              </a:rPr>
              <a:t>19</a:t>
            </a:r>
            <a:r>
              <a:rPr lang="ja-JP" altLang="en-US" sz="1100" b="1" dirty="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a:solidFill>
                  <a:schemeClr val="bg1"/>
                </a:solidFill>
                <a:latin typeface="游ゴシック" panose="020B0400000000000000" pitchFamily="50" charset="-128"/>
                <a:ea typeface="游ゴシック" panose="020B0400000000000000" pitchFamily="50" charset="-128"/>
              </a:rPr>
              <a:t>〈</a:t>
            </a:r>
            <a:r>
              <a:rPr lang="ja-JP" altLang="en-US" sz="1100" b="1" dirty="0">
                <a:solidFill>
                  <a:schemeClr val="bg1"/>
                </a:solidFill>
                <a:latin typeface="游ゴシック" panose="020B0400000000000000" pitchFamily="50" charset="-128"/>
                <a:ea typeface="游ゴシック" panose="020B0400000000000000" pitchFamily="50" charset="-128"/>
              </a:rPr>
              <a:t>令和</a:t>
            </a:r>
            <a:r>
              <a:rPr lang="en-US" altLang="ja-JP" sz="1100" b="1" dirty="0">
                <a:solidFill>
                  <a:schemeClr val="bg1"/>
                </a:solidFill>
                <a:latin typeface="游ゴシック" panose="020B0400000000000000" pitchFamily="50" charset="-128"/>
                <a:ea typeface="游ゴシック" panose="020B0400000000000000" pitchFamily="50" charset="-128"/>
              </a:rPr>
              <a:t>4</a:t>
            </a:r>
            <a:r>
              <a:rPr lang="ja-JP" altLang="en-US" sz="1100" b="1" dirty="0">
                <a:solidFill>
                  <a:schemeClr val="bg1"/>
                </a:solidFill>
                <a:latin typeface="游ゴシック" panose="020B0400000000000000" pitchFamily="50" charset="-128"/>
                <a:ea typeface="游ゴシック" panose="020B0400000000000000" pitchFamily="50" charset="-128"/>
              </a:rPr>
              <a:t>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18560476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線コネクタ 5"/>
          <p:cNvCxnSpPr/>
          <p:nvPr/>
        </p:nvCxnSpPr>
        <p:spPr>
          <a:xfrm>
            <a:off x="187995" y="735604"/>
            <a:ext cx="9504000" cy="0"/>
          </a:xfrm>
          <a:prstGeom prst="line">
            <a:avLst/>
          </a:prstGeom>
          <a:ln w="38100" cap="rnd" cmpd="sng">
            <a:solidFill>
              <a:srgbClr val="009999"/>
            </a:solidFill>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220953" y="330676"/>
            <a:ext cx="6383507" cy="432000"/>
          </a:xfrm>
          <a:prstGeom prst="rect">
            <a:avLst/>
          </a:prstGeom>
          <a:noFill/>
        </p:spPr>
        <p:txBody>
          <a:bodyPr wrap="square" lIns="72000" tIns="72000" rIns="72000" bIns="72000" rtlCol="0" anchor="t">
            <a:noAutofit/>
          </a:bodyPr>
          <a:lstStyle/>
          <a:p>
            <a:r>
              <a:rPr lang="ja-JP" altLang="en-US" b="1" dirty="0">
                <a:latin typeface="游ゴシック" panose="020B0400000000000000" pitchFamily="50" charset="-128"/>
                <a:ea typeface="游ゴシック" panose="020B0400000000000000" pitchFamily="50" charset="-128"/>
              </a:rPr>
              <a:t>歯科口腔保健計画における施策の実施状況</a:t>
            </a:r>
          </a:p>
        </p:txBody>
      </p:sp>
      <p:sp>
        <p:nvSpPr>
          <p:cNvPr id="15" name="テキスト ボックス 14"/>
          <p:cNvSpPr txBox="1"/>
          <p:nvPr/>
        </p:nvSpPr>
        <p:spPr>
          <a:xfrm>
            <a:off x="373611" y="1019984"/>
            <a:ext cx="3024000" cy="3672000"/>
          </a:xfrm>
          <a:prstGeom prst="roundRect">
            <a:avLst>
              <a:gd name="adj" fmla="val 0"/>
            </a:avLst>
          </a:prstGeom>
          <a:noFill/>
          <a:ln w="12700">
            <a:noFill/>
          </a:ln>
        </p:spPr>
        <p:txBody>
          <a:bodyPr wrap="square" lIns="72000" tIns="72000" rIns="72000" bIns="72000" rtlCol="0" anchor="t">
            <a:noAutofit/>
          </a:bodyPr>
          <a:lstStyle/>
          <a:p>
            <a:endParaRPr lang="ja-JP" altLang="en-US"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（趣旨）</a:t>
            </a:r>
          </a:p>
          <a:p>
            <a:r>
              <a:rPr lang="ja-JP" altLang="en-US" sz="800" dirty="0">
                <a:latin typeface="游ゴシック" panose="020B0400000000000000" pitchFamily="50" charset="-128"/>
                <a:ea typeface="游ゴシック" panose="020B0400000000000000" pitchFamily="50" charset="-128"/>
              </a:rPr>
              <a:t>第一条　この条例は、法律若しくはこれに基づく政令又は他の</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条例に定めるもののほか、府が設置する執行機関の附属機関</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について、地方自治法</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昭和二十二年法律第六十七号</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第百三</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十八条の四第三項、第二百二条の三第一項及び第二百三条の</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二第四項の規定に基づき、その設置、担任する事務、委員</a:t>
            </a:r>
            <a:r>
              <a:rPr lang="ja-JP" altLang="en-US" sz="800" dirty="0" err="1">
                <a:latin typeface="游ゴシック" panose="020B0400000000000000" pitchFamily="50" charset="-128"/>
                <a:ea typeface="游ゴシック" panose="020B0400000000000000" pitchFamily="50" charset="-128"/>
              </a:rPr>
              <a:t>そ</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の他の構成員</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以下「委員等」という。</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の報酬及び費用弁償</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並びにその支給方法その他附属機関に関し必要な事項を定め</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err="1">
                <a:latin typeface="游ゴシック" panose="020B0400000000000000" pitchFamily="50" charset="-128"/>
                <a:ea typeface="游ゴシック" panose="020B0400000000000000" pitchFamily="50" charset="-128"/>
              </a:rPr>
              <a:t>る</a:t>
            </a:r>
            <a:r>
              <a:rPr lang="ja-JP" altLang="en-US" sz="800" dirty="0">
                <a:latin typeface="游ゴシック" panose="020B0400000000000000" pitchFamily="50" charset="-128"/>
                <a:ea typeface="游ゴシック" panose="020B0400000000000000" pitchFamily="50" charset="-128"/>
              </a:rPr>
              <a:t>ものとする。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（設置）</a:t>
            </a:r>
          </a:p>
          <a:p>
            <a:r>
              <a:rPr lang="ja-JP" altLang="en-US" sz="800" dirty="0">
                <a:latin typeface="游ゴシック" panose="020B0400000000000000" pitchFamily="50" charset="-128"/>
                <a:ea typeface="游ゴシック" panose="020B0400000000000000" pitchFamily="50" charset="-128"/>
              </a:rPr>
              <a:t>第二条　執行機関の附属機関として、別表第一に掲げる附属機</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関を置く。</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（中略）</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別表第一</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第二条関係</a:t>
            </a:r>
            <a:r>
              <a:rPr lang="en-US" altLang="ja-JP" sz="800" dirty="0">
                <a:latin typeface="游ゴシック" panose="020B0400000000000000" pitchFamily="50" charset="-128"/>
                <a:ea typeface="游ゴシック" panose="020B0400000000000000" pitchFamily="50" charset="-128"/>
              </a:rPr>
              <a:t>)</a:t>
            </a:r>
          </a:p>
          <a:p>
            <a:r>
              <a:rPr lang="ja-JP" altLang="en-US" sz="800" dirty="0">
                <a:latin typeface="游ゴシック" panose="020B0400000000000000" pitchFamily="50" charset="-128"/>
                <a:ea typeface="游ゴシック" panose="020B0400000000000000" pitchFamily="50" charset="-128"/>
              </a:rPr>
              <a:t>一　知事の附属機関</a:t>
            </a:r>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（中略）</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附則</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平成二九年条例第八九号</a:t>
            </a:r>
            <a:r>
              <a:rPr lang="en-US" altLang="ja-JP" sz="800" dirty="0">
                <a:latin typeface="游ゴシック" panose="020B0400000000000000" pitchFamily="50" charset="-128"/>
                <a:ea typeface="游ゴシック" panose="020B0400000000000000" pitchFamily="50" charset="-128"/>
              </a:rPr>
              <a:t>)</a:t>
            </a:r>
          </a:p>
          <a:p>
            <a:r>
              <a:rPr lang="ja-JP" altLang="en-US" sz="800" dirty="0">
                <a:latin typeface="游ゴシック" panose="020B0400000000000000" pitchFamily="50" charset="-128"/>
                <a:ea typeface="游ゴシック" panose="020B0400000000000000" pitchFamily="50" charset="-128"/>
              </a:rPr>
              <a:t>この条例は、公布の日から施行する。</a:t>
            </a:r>
          </a:p>
        </p:txBody>
      </p:sp>
      <p:graphicFrame>
        <p:nvGraphicFramePr>
          <p:cNvPr id="16" name="表 15"/>
          <p:cNvGraphicFramePr>
            <a:graphicFrameLocks noGrp="1"/>
          </p:cNvGraphicFramePr>
          <p:nvPr/>
        </p:nvGraphicFramePr>
        <p:xfrm>
          <a:off x="437893" y="3578601"/>
          <a:ext cx="2880000" cy="1152000"/>
        </p:xfrm>
        <a:graphic>
          <a:graphicData uri="http://schemas.openxmlformats.org/drawingml/2006/table">
            <a:tbl>
              <a:tblPr firstRow="1" bandRow="1">
                <a:tableStyleId>{5940675A-B579-460E-94D1-54222C63F5DA}</a:tableStyleId>
              </a:tblPr>
              <a:tblGrid>
                <a:gridCol w="864000">
                  <a:extLst>
                    <a:ext uri="{9D8B030D-6E8A-4147-A177-3AD203B41FA5}">
                      <a16:colId xmlns:a16="http://schemas.microsoft.com/office/drawing/2014/main" val="1618736453"/>
                    </a:ext>
                  </a:extLst>
                </a:gridCol>
                <a:gridCol w="2016000">
                  <a:extLst>
                    <a:ext uri="{9D8B030D-6E8A-4147-A177-3AD203B41FA5}">
                      <a16:colId xmlns:a16="http://schemas.microsoft.com/office/drawing/2014/main" val="2555586693"/>
                    </a:ext>
                  </a:extLst>
                </a:gridCol>
              </a:tblGrid>
              <a:tr h="180000">
                <a:tc>
                  <a:txBody>
                    <a:bodyPr/>
                    <a:lstStyle/>
                    <a:p>
                      <a:pPr algn="ctr"/>
                      <a:r>
                        <a:rPr kumimoji="1" lang="ja-JP" altLang="en-US" sz="800" dirty="0">
                          <a:latin typeface="游ゴシック" panose="020B0400000000000000" pitchFamily="50" charset="-128"/>
                          <a:ea typeface="游ゴシック" panose="020B0400000000000000" pitchFamily="50" charset="-128"/>
                        </a:rPr>
                        <a:t>名称</a:t>
                      </a: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800" dirty="0">
                          <a:latin typeface="游ゴシック" panose="020B0400000000000000" pitchFamily="50" charset="-128"/>
                          <a:ea typeface="游ゴシック" panose="020B0400000000000000" pitchFamily="50" charset="-128"/>
                        </a:rPr>
                        <a:t>担任する事務</a:t>
                      </a: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97500543"/>
                  </a:ext>
                </a:extLst>
              </a:tr>
              <a:tr h="180000">
                <a:tc>
                  <a:txBody>
                    <a:bodyPr/>
                    <a:lstStyle/>
                    <a:p>
                      <a:pPr algn="ctr"/>
                      <a:r>
                        <a:rPr kumimoji="1" lang="ja-JP" altLang="en-US" sz="800" dirty="0">
                          <a:latin typeface="游ゴシック" panose="020B0400000000000000" pitchFamily="50" charset="-128"/>
                          <a:ea typeface="游ゴシック" panose="020B0400000000000000" pitchFamily="50" charset="-128"/>
                        </a:rPr>
                        <a:t>（中略）</a:t>
                      </a: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800" dirty="0">
                          <a:latin typeface="游ゴシック" panose="020B0400000000000000" pitchFamily="50" charset="-128"/>
                          <a:ea typeface="游ゴシック" panose="020B0400000000000000" pitchFamily="50" charset="-128"/>
                        </a:rPr>
                        <a:t>（中略）</a:t>
                      </a: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30741214"/>
                  </a:ext>
                </a:extLst>
              </a:tr>
              <a:tr h="612000">
                <a:tc>
                  <a:txBody>
                    <a:bodyPr/>
                    <a:lstStyle/>
                    <a:p>
                      <a:pPr algn="l"/>
                      <a:r>
                        <a:rPr kumimoji="1" lang="zh-TW" altLang="en-US" sz="800" dirty="0">
                          <a:latin typeface="游ゴシック" panose="020B0400000000000000" pitchFamily="50" charset="-128"/>
                          <a:ea typeface="游ゴシック" panose="020B0400000000000000" pitchFamily="50" charset="-128"/>
                        </a:rPr>
                        <a:t>大阪府生涯歯科保健推進審議会</a:t>
                      </a:r>
                    </a:p>
                  </a:txBody>
                  <a:tcPr marL="36000" marR="36000" marT="18000" marB="18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r>
                        <a:rPr kumimoji="1" lang="ja-JP" altLang="en-US" sz="800" spc="-50" baseline="0" dirty="0">
                          <a:latin typeface="游ゴシック" panose="020B0400000000000000" pitchFamily="50" charset="-128"/>
                          <a:ea typeface="游ゴシック" panose="020B0400000000000000" pitchFamily="50" charset="-128"/>
                        </a:rPr>
                        <a:t>歯科保健の推進に関する施策及び大阪府健康づくり推進条例第四条第一項の目標（歯科保健に係るものに限る。）の達成状況の評価についての調査審議に関する事務</a:t>
                      </a:r>
                    </a:p>
                  </a:txBody>
                  <a:tcPr marL="36000" marR="36000" marT="18000" marB="18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1678305"/>
                  </a:ext>
                </a:extLst>
              </a:tr>
              <a:tr h="180000">
                <a:tc>
                  <a:txBody>
                    <a:bodyPr/>
                    <a:lstStyle/>
                    <a:p>
                      <a:pPr algn="ctr"/>
                      <a:r>
                        <a:rPr kumimoji="1" lang="ja-JP" altLang="en-US" sz="800" dirty="0">
                          <a:latin typeface="游ゴシック" panose="020B0400000000000000" pitchFamily="50" charset="-128"/>
                          <a:ea typeface="游ゴシック" panose="020B0400000000000000" pitchFamily="50" charset="-128"/>
                        </a:rPr>
                        <a:t>（中略）</a:t>
                      </a: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800" dirty="0">
                          <a:latin typeface="游ゴシック" panose="020B0400000000000000" pitchFamily="50" charset="-128"/>
                          <a:ea typeface="游ゴシック" panose="020B0400000000000000" pitchFamily="50" charset="-128"/>
                        </a:rPr>
                        <a:t>（中略）</a:t>
                      </a: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4382657"/>
                  </a:ext>
                </a:extLst>
              </a:tr>
            </a:tbl>
          </a:graphicData>
        </a:graphic>
      </p:graphicFrame>
      <p:cxnSp>
        <p:nvCxnSpPr>
          <p:cNvPr id="17" name="直線コネクタ 16"/>
          <p:cNvCxnSpPr/>
          <p:nvPr/>
        </p:nvCxnSpPr>
        <p:spPr>
          <a:xfrm>
            <a:off x="3603383" y="1093677"/>
            <a:ext cx="0" cy="5400000"/>
          </a:xfrm>
          <a:prstGeom prst="line">
            <a:avLst/>
          </a:prstGeom>
          <a:ln>
            <a:solidFill>
              <a:schemeClr val="bg2">
                <a:lumMod val="25000"/>
              </a:schemeClr>
            </a:solidFill>
            <a:prstDash val="dash"/>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3749662" y="1019984"/>
            <a:ext cx="2880000" cy="3672000"/>
          </a:xfrm>
          <a:prstGeom prst="roundRect">
            <a:avLst>
              <a:gd name="adj" fmla="val 0"/>
            </a:avLst>
          </a:prstGeom>
          <a:noFill/>
          <a:ln w="12700">
            <a:noFill/>
          </a:ln>
        </p:spPr>
        <p:txBody>
          <a:bodyPr wrap="square" lIns="72000" tIns="72000" rIns="72000" bIns="72000" rtlCol="0" anchor="t">
            <a:noAutofit/>
          </a:bodyPr>
          <a:lstStyle/>
          <a:p>
            <a:endParaRPr lang="ja-JP" altLang="en-US" sz="800" b="1" dirty="0">
              <a:latin typeface="游ゴシック" panose="020B0400000000000000" pitchFamily="50" charset="-128"/>
              <a:ea typeface="游ゴシック" panose="020B0400000000000000" pitchFamily="50" charset="-128"/>
            </a:endParaRP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（趣旨）</a:t>
            </a:r>
          </a:p>
          <a:p>
            <a:r>
              <a:rPr lang="ja-JP" altLang="en-US" sz="800" dirty="0">
                <a:latin typeface="游ゴシック" panose="020B0400000000000000" pitchFamily="50" charset="-128"/>
                <a:ea typeface="游ゴシック" panose="020B0400000000000000" pitchFamily="50" charset="-128"/>
              </a:rPr>
              <a:t>第一条　この規則は、大阪府附属機関条例（昭和二十七年</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大阪府条例第三十九号）第六条の規定に基づき、大阪府</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生涯歯科保健推進審議会（以下「審議会」という。）の</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組織、委員及び専門委員（以下「委員等」という。）の</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報酬及び費用弁償の額その他審議会に関し必要な事項を</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定めるものとする。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（組織）</a:t>
            </a:r>
          </a:p>
          <a:p>
            <a:r>
              <a:rPr lang="ja-JP" altLang="en-US" sz="800" dirty="0">
                <a:latin typeface="游ゴシック" panose="020B0400000000000000" pitchFamily="50" charset="-128"/>
                <a:ea typeface="游ゴシック" panose="020B0400000000000000" pitchFamily="50" charset="-128"/>
              </a:rPr>
              <a:t>第二条　審議会は、委員三十人以内で組織する。</a:t>
            </a:r>
          </a:p>
          <a:p>
            <a:r>
              <a:rPr lang="ja-JP" altLang="en-US" sz="800" dirty="0">
                <a:latin typeface="游ゴシック" panose="020B0400000000000000" pitchFamily="50" charset="-128"/>
                <a:ea typeface="游ゴシック" panose="020B0400000000000000" pitchFamily="50" charset="-128"/>
              </a:rPr>
              <a:t>２　委員は、次に掲げる者のうちから、知事が任命する。</a:t>
            </a:r>
          </a:p>
          <a:p>
            <a:r>
              <a:rPr lang="ja-JP" altLang="en-US" sz="800" dirty="0">
                <a:latin typeface="游ゴシック" panose="020B0400000000000000" pitchFamily="50" charset="-128"/>
                <a:ea typeface="游ゴシック" panose="020B0400000000000000" pitchFamily="50" charset="-128"/>
              </a:rPr>
              <a:t>　一　学識経験のある者</a:t>
            </a:r>
          </a:p>
          <a:p>
            <a:r>
              <a:rPr lang="ja-JP" altLang="en-US" sz="800" dirty="0">
                <a:latin typeface="游ゴシック" panose="020B0400000000000000" pitchFamily="50" charset="-128"/>
                <a:ea typeface="游ゴシック" panose="020B0400000000000000" pitchFamily="50" charset="-128"/>
              </a:rPr>
              <a:t>　二　医療関係団体の代表者</a:t>
            </a:r>
          </a:p>
          <a:p>
            <a:r>
              <a:rPr lang="ja-JP" altLang="en-US" sz="800" dirty="0">
                <a:latin typeface="游ゴシック" panose="020B0400000000000000" pitchFamily="50" charset="-128"/>
                <a:ea typeface="游ゴシック" panose="020B0400000000000000" pitchFamily="50" charset="-128"/>
              </a:rPr>
              <a:t>　三　関係行政機関の職員</a:t>
            </a:r>
          </a:p>
          <a:p>
            <a:r>
              <a:rPr lang="ja-JP" altLang="en-US" sz="800" dirty="0">
                <a:latin typeface="游ゴシック" panose="020B0400000000000000" pitchFamily="50" charset="-128"/>
                <a:ea typeface="游ゴシック" panose="020B0400000000000000" pitchFamily="50" charset="-128"/>
              </a:rPr>
              <a:t>３　委員（関係行政機関の職員のうちから任命された委員</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を除く。）の任期は、二年とする。ただし、補欠の委員</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の任期は、前任者の残任期間とする。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（専門委員）</a:t>
            </a:r>
          </a:p>
          <a:p>
            <a:r>
              <a:rPr lang="ja-JP" altLang="en-US" sz="800" dirty="0">
                <a:latin typeface="游ゴシック" panose="020B0400000000000000" pitchFamily="50" charset="-128"/>
                <a:ea typeface="游ゴシック" panose="020B0400000000000000" pitchFamily="50" charset="-128"/>
              </a:rPr>
              <a:t>第三条　審議会に、専門の事項を調査審議させるため必要</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があるときは、専門委員を置くことができる。</a:t>
            </a:r>
          </a:p>
          <a:p>
            <a:r>
              <a:rPr lang="ja-JP" altLang="en-US" sz="800" dirty="0">
                <a:latin typeface="游ゴシック" panose="020B0400000000000000" pitchFamily="50" charset="-128"/>
                <a:ea typeface="游ゴシック" panose="020B0400000000000000" pitchFamily="50" charset="-128"/>
              </a:rPr>
              <a:t>２　専門委員は、知事が任命する。</a:t>
            </a:r>
          </a:p>
          <a:p>
            <a:r>
              <a:rPr lang="ja-JP" altLang="en-US" sz="800" dirty="0">
                <a:latin typeface="游ゴシック" panose="020B0400000000000000" pitchFamily="50" charset="-128"/>
                <a:ea typeface="游ゴシック" panose="020B0400000000000000" pitchFamily="50" charset="-128"/>
              </a:rPr>
              <a:t>３　専門委員は、当該専門の事項に関する調査審議が終了</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したときは、解任されるものとする。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（会長）</a:t>
            </a:r>
          </a:p>
          <a:p>
            <a:r>
              <a:rPr lang="ja-JP" altLang="en-US" sz="800" dirty="0">
                <a:latin typeface="游ゴシック" panose="020B0400000000000000" pitchFamily="50" charset="-128"/>
                <a:ea typeface="游ゴシック" panose="020B0400000000000000" pitchFamily="50" charset="-128"/>
              </a:rPr>
              <a:t>第四条　審議会に会長を置き、委員の互選によってこれを定める。</a:t>
            </a:r>
          </a:p>
          <a:p>
            <a:r>
              <a:rPr lang="ja-JP" altLang="en-US" sz="800" dirty="0">
                <a:latin typeface="游ゴシック" panose="020B0400000000000000" pitchFamily="50" charset="-128"/>
                <a:ea typeface="游ゴシック" panose="020B0400000000000000" pitchFamily="50" charset="-128"/>
              </a:rPr>
              <a:t>２　会長は、会務を総理する。</a:t>
            </a:r>
          </a:p>
          <a:p>
            <a:r>
              <a:rPr lang="ja-JP" altLang="en-US" sz="800" dirty="0">
                <a:latin typeface="游ゴシック" panose="020B0400000000000000" pitchFamily="50" charset="-128"/>
                <a:ea typeface="游ゴシック" panose="020B0400000000000000" pitchFamily="50" charset="-128"/>
              </a:rPr>
              <a:t>３　会長に事故があるときは、会長があらかじめ指名する</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委員が、その職務を代理する。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（会議）</a:t>
            </a:r>
          </a:p>
          <a:p>
            <a:r>
              <a:rPr lang="ja-JP" altLang="en-US" sz="800" dirty="0">
                <a:latin typeface="游ゴシック" panose="020B0400000000000000" pitchFamily="50" charset="-128"/>
                <a:ea typeface="游ゴシック" panose="020B0400000000000000" pitchFamily="50" charset="-128"/>
              </a:rPr>
              <a:t>第五条　審議会の会議は、会長が招集し、会長がその議長</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となる。</a:t>
            </a:r>
          </a:p>
          <a:p>
            <a:r>
              <a:rPr lang="ja-JP" altLang="en-US" sz="800" dirty="0">
                <a:latin typeface="游ゴシック" panose="020B0400000000000000" pitchFamily="50" charset="-128"/>
                <a:ea typeface="游ゴシック" panose="020B0400000000000000" pitchFamily="50" charset="-128"/>
              </a:rPr>
              <a:t>２　審議会は、委員の過半数が出席しなければ会議を開く</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ことができない。</a:t>
            </a:r>
          </a:p>
          <a:p>
            <a:r>
              <a:rPr lang="ja-JP" altLang="en-US" sz="800" dirty="0">
                <a:latin typeface="游ゴシック" panose="020B0400000000000000" pitchFamily="50" charset="-128"/>
                <a:ea typeface="游ゴシック" panose="020B0400000000000000" pitchFamily="50" charset="-128"/>
              </a:rPr>
              <a:t>３　審議会の議事は、出席委員の過半数で決し、可否同数</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のときは、議長の決するところによる。</a:t>
            </a:r>
          </a:p>
        </p:txBody>
      </p:sp>
      <p:sp>
        <p:nvSpPr>
          <p:cNvPr id="21" name="テキスト ボックス 20"/>
          <p:cNvSpPr txBox="1"/>
          <p:nvPr/>
        </p:nvSpPr>
        <p:spPr>
          <a:xfrm>
            <a:off x="6679841" y="1019984"/>
            <a:ext cx="2880000" cy="3672000"/>
          </a:xfrm>
          <a:prstGeom prst="roundRect">
            <a:avLst>
              <a:gd name="adj" fmla="val 0"/>
            </a:avLst>
          </a:prstGeom>
          <a:noFill/>
          <a:ln w="12700">
            <a:noFill/>
          </a:ln>
        </p:spPr>
        <p:txBody>
          <a:bodyPr wrap="square" lIns="72000" tIns="72000" rIns="72000" bIns="72000" rtlCol="0" anchor="t">
            <a:noAutofit/>
          </a:bodyPr>
          <a:lstStyle/>
          <a:p>
            <a:endParaRPr lang="en-US" altLang="ja-JP" sz="800" dirty="0">
              <a:latin typeface="游ゴシック" panose="020B0400000000000000" pitchFamily="50" charset="-128"/>
              <a:ea typeface="游ゴシック" panose="020B0400000000000000" pitchFamily="50" charset="-128"/>
            </a:endParaRP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（部会）</a:t>
            </a:r>
          </a:p>
          <a:p>
            <a:r>
              <a:rPr lang="ja-JP" altLang="en-US" sz="800" dirty="0">
                <a:latin typeface="游ゴシック" panose="020B0400000000000000" pitchFamily="50" charset="-128"/>
                <a:ea typeface="游ゴシック" panose="020B0400000000000000" pitchFamily="50" charset="-128"/>
              </a:rPr>
              <a:t>第六条　審議会に、必要に応じて部会を置くことができる。</a:t>
            </a:r>
          </a:p>
          <a:p>
            <a:r>
              <a:rPr lang="ja-JP" altLang="en-US" sz="800" dirty="0">
                <a:latin typeface="游ゴシック" panose="020B0400000000000000" pitchFamily="50" charset="-128"/>
                <a:ea typeface="游ゴシック" panose="020B0400000000000000" pitchFamily="50" charset="-128"/>
              </a:rPr>
              <a:t>２　部会に属する委員等は、会長が指名する。</a:t>
            </a:r>
          </a:p>
          <a:p>
            <a:r>
              <a:rPr lang="ja-JP" altLang="en-US" sz="800" dirty="0">
                <a:latin typeface="游ゴシック" panose="020B0400000000000000" pitchFamily="50" charset="-128"/>
                <a:ea typeface="游ゴシック" panose="020B0400000000000000" pitchFamily="50" charset="-128"/>
              </a:rPr>
              <a:t>３　部会に部会長を置き、会長が指名する委員がこれに当</a:t>
            </a:r>
          </a:p>
          <a:p>
            <a:r>
              <a:rPr lang="ja-JP" altLang="en-US" sz="800" dirty="0">
                <a:latin typeface="游ゴシック" panose="020B0400000000000000" pitchFamily="50" charset="-128"/>
                <a:ea typeface="游ゴシック" panose="020B0400000000000000" pitchFamily="50" charset="-128"/>
              </a:rPr>
              <a:t>　たる。</a:t>
            </a:r>
          </a:p>
          <a:p>
            <a:r>
              <a:rPr lang="ja-JP" altLang="en-US" sz="800" dirty="0">
                <a:latin typeface="游ゴシック" panose="020B0400000000000000" pitchFamily="50" charset="-128"/>
                <a:ea typeface="游ゴシック" panose="020B0400000000000000" pitchFamily="50" charset="-128"/>
              </a:rPr>
              <a:t>４　部会長は、部会の会務を掌理し、部会における審議の</a:t>
            </a:r>
          </a:p>
          <a:p>
            <a:r>
              <a:rPr lang="ja-JP" altLang="en-US" sz="800" dirty="0">
                <a:latin typeface="游ゴシック" panose="020B0400000000000000" pitchFamily="50" charset="-128"/>
                <a:ea typeface="游ゴシック" panose="020B0400000000000000" pitchFamily="50" charset="-128"/>
              </a:rPr>
              <a:t>　状況及び結果を審議会に報告する。</a:t>
            </a:r>
          </a:p>
          <a:p>
            <a:r>
              <a:rPr lang="ja-JP" altLang="en-US" sz="800" dirty="0">
                <a:latin typeface="游ゴシック" panose="020B0400000000000000" pitchFamily="50" charset="-128"/>
                <a:ea typeface="游ゴシック" panose="020B0400000000000000" pitchFamily="50" charset="-128"/>
              </a:rPr>
              <a:t>５　前条の規定にかかわらず、審議会は、その定めるとこ</a:t>
            </a:r>
          </a:p>
          <a:p>
            <a:r>
              <a:rPr lang="ja-JP" altLang="en-US" sz="800" dirty="0">
                <a:latin typeface="游ゴシック" panose="020B0400000000000000" pitchFamily="50" charset="-128"/>
                <a:ea typeface="游ゴシック" panose="020B0400000000000000" pitchFamily="50" charset="-128"/>
              </a:rPr>
              <a:t>　ろにより、部会の決議をもって審議会の決議とすること</a:t>
            </a:r>
          </a:p>
          <a:p>
            <a:r>
              <a:rPr lang="ja-JP" altLang="en-US" sz="800" dirty="0">
                <a:latin typeface="游ゴシック" panose="020B0400000000000000" pitchFamily="50" charset="-128"/>
                <a:ea typeface="游ゴシック" panose="020B0400000000000000" pitchFamily="50" charset="-128"/>
              </a:rPr>
              <a:t>　ができる。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（報酬）</a:t>
            </a:r>
          </a:p>
          <a:p>
            <a:r>
              <a:rPr lang="ja-JP" altLang="en-US" sz="800" dirty="0">
                <a:latin typeface="游ゴシック" panose="020B0400000000000000" pitchFamily="50" charset="-128"/>
                <a:ea typeface="游ゴシック" panose="020B0400000000000000" pitchFamily="50" charset="-128"/>
              </a:rPr>
              <a:t>第七条　委員等の報酬の額は、日額八千三百円とする。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（費用弁償）</a:t>
            </a:r>
          </a:p>
          <a:p>
            <a:r>
              <a:rPr lang="ja-JP" altLang="en-US" sz="800" dirty="0">
                <a:latin typeface="游ゴシック" panose="020B0400000000000000" pitchFamily="50" charset="-128"/>
                <a:ea typeface="游ゴシック" panose="020B0400000000000000" pitchFamily="50" charset="-128"/>
              </a:rPr>
              <a:t>第八条　委員等の費用弁償の額は、職員の旅費に関する条</a:t>
            </a:r>
          </a:p>
          <a:p>
            <a:r>
              <a:rPr lang="ja-JP" altLang="en-US" sz="800" dirty="0">
                <a:latin typeface="游ゴシック" panose="020B0400000000000000" pitchFamily="50" charset="-128"/>
                <a:ea typeface="游ゴシック" panose="020B0400000000000000" pitchFamily="50" charset="-128"/>
              </a:rPr>
              <a:t>　例（昭和四十年大阪府条例第三十七号）による指定職等</a:t>
            </a:r>
          </a:p>
          <a:p>
            <a:r>
              <a:rPr lang="ja-JP" altLang="en-US" sz="800" dirty="0">
                <a:latin typeface="游ゴシック" panose="020B0400000000000000" pitchFamily="50" charset="-128"/>
                <a:ea typeface="游ゴシック" panose="020B0400000000000000" pitchFamily="50" charset="-128"/>
              </a:rPr>
              <a:t>　の職務にある者以外の者の額相当額とする。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（庶務）</a:t>
            </a:r>
          </a:p>
          <a:p>
            <a:r>
              <a:rPr lang="ja-JP" altLang="en-US" sz="800" dirty="0">
                <a:latin typeface="游ゴシック" panose="020B0400000000000000" pitchFamily="50" charset="-128"/>
                <a:ea typeface="游ゴシック" panose="020B0400000000000000" pitchFamily="50" charset="-128"/>
              </a:rPr>
              <a:t>第九条　審議会の庶務は、健康医療部において行う。</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（委任）</a:t>
            </a:r>
          </a:p>
          <a:p>
            <a:r>
              <a:rPr lang="ja-JP" altLang="en-US" sz="800" dirty="0">
                <a:latin typeface="游ゴシック" panose="020B0400000000000000" pitchFamily="50" charset="-128"/>
                <a:ea typeface="游ゴシック" panose="020B0400000000000000" pitchFamily="50" charset="-128"/>
              </a:rPr>
              <a:t>第十条　この規則に定めるもののほか、審議会の運営に関</a:t>
            </a:r>
          </a:p>
          <a:p>
            <a:r>
              <a:rPr lang="ja-JP" altLang="en-US" sz="800" dirty="0">
                <a:latin typeface="游ゴシック" panose="020B0400000000000000" pitchFamily="50" charset="-128"/>
                <a:ea typeface="游ゴシック" panose="020B0400000000000000" pitchFamily="50" charset="-128"/>
              </a:rPr>
              <a:t>　し必要な事項は、会長が定める。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附則（平成二十八年規則第八十二号）</a:t>
            </a:r>
          </a:p>
          <a:p>
            <a:r>
              <a:rPr lang="ja-JP" altLang="en-US" sz="800" dirty="0">
                <a:latin typeface="游ゴシック" panose="020B0400000000000000" pitchFamily="50" charset="-128"/>
                <a:ea typeface="游ゴシック" panose="020B0400000000000000" pitchFamily="50" charset="-128"/>
              </a:rPr>
              <a:t>この規則は、平成二十八年四月一日から施行する。</a:t>
            </a:r>
          </a:p>
        </p:txBody>
      </p:sp>
      <p:sp>
        <p:nvSpPr>
          <p:cNvPr id="22" name="テキスト ボックス 21"/>
          <p:cNvSpPr txBox="1"/>
          <p:nvPr/>
        </p:nvSpPr>
        <p:spPr>
          <a:xfrm>
            <a:off x="3749662" y="1019984"/>
            <a:ext cx="3744000" cy="216000"/>
          </a:xfrm>
          <a:prstGeom prst="roundRect">
            <a:avLst>
              <a:gd name="adj" fmla="val 0"/>
            </a:avLst>
          </a:prstGeom>
          <a:noFill/>
          <a:ln w="12700">
            <a:noFill/>
          </a:ln>
        </p:spPr>
        <p:txBody>
          <a:bodyPr wrap="square" lIns="72000" tIns="72000" rIns="72000" bIns="72000" rtlCol="0" anchor="t">
            <a:noAutofit/>
          </a:bodyPr>
          <a:lstStyle/>
          <a:p>
            <a:r>
              <a:rPr lang="zh-TW" altLang="en-US" sz="800" b="1" dirty="0">
                <a:latin typeface="游ゴシック" panose="020B0400000000000000" pitchFamily="50" charset="-128"/>
                <a:ea typeface="游ゴシック" panose="020B0400000000000000" pitchFamily="50" charset="-128"/>
              </a:rPr>
              <a:t>大阪府生涯歯科保健推進審議会規則（大阪府規則第百九十三号）</a:t>
            </a:r>
          </a:p>
        </p:txBody>
      </p:sp>
      <p:sp>
        <p:nvSpPr>
          <p:cNvPr id="23" name="テキスト ボックス 22"/>
          <p:cNvSpPr txBox="1"/>
          <p:nvPr/>
        </p:nvSpPr>
        <p:spPr>
          <a:xfrm>
            <a:off x="373611" y="1019984"/>
            <a:ext cx="3024000" cy="288000"/>
          </a:xfrm>
          <a:prstGeom prst="roundRect">
            <a:avLst>
              <a:gd name="adj" fmla="val 0"/>
            </a:avLst>
          </a:prstGeom>
          <a:noFill/>
          <a:ln w="12700">
            <a:noFill/>
          </a:ln>
        </p:spPr>
        <p:txBody>
          <a:bodyPr wrap="none" lIns="72000" tIns="72000" rIns="72000" bIns="72000" rtlCol="0" anchor="t">
            <a:noAutofit/>
          </a:bodyPr>
          <a:lstStyle/>
          <a:p>
            <a:pPr algn="ctr"/>
            <a:r>
              <a:rPr lang="ja-JP" altLang="en-US" sz="800" b="1" dirty="0">
                <a:latin typeface="游ゴシック" panose="020B0400000000000000" pitchFamily="50" charset="-128"/>
                <a:ea typeface="游ゴシック" panose="020B0400000000000000" pitchFamily="50" charset="-128"/>
              </a:rPr>
              <a:t>大阪府附属機関条例（昭和二十七年大阪府条例第三十九号）（抄）</a:t>
            </a:r>
            <a:endParaRPr lang="ja-JP" altLang="en-US" sz="800" dirty="0">
              <a:latin typeface="游ゴシック" panose="020B0400000000000000" pitchFamily="50" charset="-128"/>
              <a:ea typeface="游ゴシック" panose="020B0400000000000000" pitchFamily="50" charset="-128"/>
            </a:endParaRPr>
          </a:p>
        </p:txBody>
      </p:sp>
      <p:sp>
        <p:nvSpPr>
          <p:cNvPr id="3" name="スライド番号プレースホルダー 2"/>
          <p:cNvSpPr>
            <a:spLocks noGrp="1"/>
          </p:cNvSpPr>
          <p:nvPr>
            <p:ph type="sldNum" sz="quarter" idx="12"/>
          </p:nvPr>
        </p:nvSpPr>
        <p:spPr/>
        <p:txBody>
          <a:bodyPr/>
          <a:lstStyle/>
          <a:p>
            <a:fld id="{4D1D0668-0C6C-4C7F-AAAF-C0078F4BF5F6}" type="slidenum">
              <a:rPr kumimoji="1" lang="ja-JP" altLang="en-US" smtClean="0"/>
              <a:t>41</a:t>
            </a:fld>
            <a:endParaRPr kumimoji="1" lang="ja-JP" altLang="en-US"/>
          </a:p>
        </p:txBody>
      </p:sp>
      <p:pic>
        <p:nvPicPr>
          <p:cNvPr id="14" name="図 13"/>
          <p:cNvPicPr>
            <a:picLocks noChangeAspect="1"/>
          </p:cNvPicPr>
          <p:nvPr/>
        </p:nvPicPr>
        <p:blipFill>
          <a:blip r:embed="rId2"/>
          <a:stretch>
            <a:fillRect/>
          </a:stretch>
        </p:blipFill>
        <p:spPr>
          <a:xfrm>
            <a:off x="8582603" y="358877"/>
            <a:ext cx="1100769" cy="360000"/>
          </a:xfrm>
          <a:prstGeom prst="rect">
            <a:avLst/>
          </a:prstGeom>
        </p:spPr>
      </p:pic>
      <p:sp>
        <p:nvSpPr>
          <p:cNvPr id="19" name="テキスト ボックス 18"/>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a:solidFill>
                  <a:schemeClr val="bg1"/>
                </a:solidFill>
                <a:latin typeface="游ゴシック" panose="020B0400000000000000" pitchFamily="50" charset="-128"/>
                <a:ea typeface="游ゴシック" panose="020B0400000000000000" pitchFamily="50" charset="-128"/>
              </a:rPr>
              <a:t>大阪府健康づくり推進条例第</a:t>
            </a:r>
            <a:r>
              <a:rPr lang="en-US" altLang="ja-JP" sz="1100" b="1" dirty="0">
                <a:solidFill>
                  <a:schemeClr val="bg1"/>
                </a:solidFill>
                <a:latin typeface="游ゴシック" panose="020B0400000000000000" pitchFamily="50" charset="-128"/>
                <a:ea typeface="游ゴシック" panose="020B0400000000000000" pitchFamily="50" charset="-128"/>
              </a:rPr>
              <a:t>19</a:t>
            </a:r>
            <a:r>
              <a:rPr lang="ja-JP" altLang="en-US" sz="1100" b="1" dirty="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a:solidFill>
                  <a:schemeClr val="bg1"/>
                </a:solidFill>
                <a:latin typeface="游ゴシック" panose="020B0400000000000000" pitchFamily="50" charset="-128"/>
                <a:ea typeface="游ゴシック" panose="020B0400000000000000" pitchFamily="50" charset="-128"/>
              </a:rPr>
              <a:t>〈</a:t>
            </a:r>
            <a:r>
              <a:rPr lang="ja-JP" altLang="en-US" sz="1100" b="1" dirty="0">
                <a:solidFill>
                  <a:schemeClr val="bg1"/>
                </a:solidFill>
                <a:latin typeface="游ゴシック" panose="020B0400000000000000" pitchFamily="50" charset="-128"/>
                <a:ea typeface="游ゴシック" panose="020B0400000000000000" pitchFamily="50" charset="-128"/>
              </a:rPr>
              <a:t>令和</a:t>
            </a:r>
            <a:r>
              <a:rPr lang="en-US" altLang="ja-JP" sz="1100" b="1" dirty="0">
                <a:solidFill>
                  <a:schemeClr val="bg1"/>
                </a:solidFill>
                <a:latin typeface="游ゴシック" panose="020B0400000000000000" pitchFamily="50" charset="-128"/>
                <a:ea typeface="游ゴシック" panose="020B0400000000000000" pitchFamily="50" charset="-128"/>
              </a:rPr>
              <a:t>4</a:t>
            </a:r>
            <a:r>
              <a:rPr lang="ja-JP" altLang="en-US" sz="1100" b="1" dirty="0">
                <a:solidFill>
                  <a:schemeClr val="bg1"/>
                </a:solidFill>
                <a:latin typeface="游ゴシック" panose="020B0400000000000000" pitchFamily="50" charset="-128"/>
                <a:ea typeface="游ゴシック" panose="020B0400000000000000" pitchFamily="50" charset="-128"/>
              </a:rPr>
              <a:t>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31776023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13648" y="2949129"/>
            <a:ext cx="9919648" cy="720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pPr lvl="0" algn="ctr">
              <a:defRPr/>
            </a:pPr>
            <a:r>
              <a:rPr kumimoji="1" lang="zh-TW" altLang="en-US" sz="2200" b="1" dirty="0">
                <a:solidFill>
                  <a:prstClr val="black"/>
                </a:solidFill>
                <a:latin typeface="游ゴシック" panose="020B0400000000000000" pitchFamily="50" charset="-128"/>
                <a:ea typeface="游ゴシック" panose="020B0400000000000000" pitchFamily="50" charset="-128"/>
              </a:rPr>
              <a:t>第</a:t>
            </a:r>
            <a:r>
              <a:rPr kumimoji="1" lang="ja-JP" altLang="en-US" sz="2200" b="1" dirty="0">
                <a:solidFill>
                  <a:prstClr val="black"/>
                </a:solidFill>
                <a:latin typeface="游ゴシック" panose="020B0400000000000000" pitchFamily="50" charset="-128"/>
                <a:ea typeface="游ゴシック" panose="020B0400000000000000" pitchFamily="50" charset="-128"/>
              </a:rPr>
              <a:t>２</a:t>
            </a:r>
            <a:r>
              <a:rPr kumimoji="1" lang="zh-TW" altLang="en-US" sz="2200" b="1" dirty="0">
                <a:solidFill>
                  <a:prstClr val="black"/>
                </a:solidFill>
                <a:latin typeface="游ゴシック" panose="020B0400000000000000" pitchFamily="50" charset="-128"/>
                <a:ea typeface="游ゴシック" panose="020B0400000000000000" pitchFamily="50" charset="-128"/>
              </a:rPr>
              <a:t>次大阪府歯科口腔保健計画</a:t>
            </a:r>
            <a:r>
              <a:rPr kumimoji="1" lang="ja-JP" altLang="en-US" sz="2200" b="1" dirty="0">
                <a:solidFill>
                  <a:prstClr val="black"/>
                </a:solidFill>
                <a:latin typeface="游ゴシック" panose="020B0400000000000000" pitchFamily="50" charset="-128"/>
                <a:ea typeface="游ゴシック" panose="020B0400000000000000" pitchFamily="50" charset="-128"/>
              </a:rPr>
              <a:t>　令和</a:t>
            </a:r>
            <a:r>
              <a:rPr kumimoji="1" lang="ja-JP" altLang="en-US" sz="2200" b="1" dirty="0">
                <a:solidFill>
                  <a:schemeClr val="tx1"/>
                </a:solidFill>
                <a:latin typeface="游ゴシック" panose="020B0400000000000000" pitchFamily="50" charset="-128"/>
                <a:ea typeface="游ゴシック" panose="020B0400000000000000" pitchFamily="50" charset="-128"/>
              </a:rPr>
              <a:t>４年</a:t>
            </a:r>
            <a:r>
              <a:rPr kumimoji="1" lang="ja-JP" altLang="en-US" sz="2200" b="1" dirty="0">
                <a:solidFill>
                  <a:prstClr val="black"/>
                </a:solidFill>
                <a:latin typeface="游ゴシック" panose="020B0400000000000000" pitchFamily="50" charset="-128"/>
                <a:ea typeface="游ゴシック" panose="020B0400000000000000" pitchFamily="50" charset="-128"/>
              </a:rPr>
              <a:t>度　</a:t>
            </a:r>
            <a:r>
              <a:rPr kumimoji="1" lang="en-US" altLang="zh-TW" sz="2200" b="1" dirty="0">
                <a:solidFill>
                  <a:prstClr val="black"/>
                </a:solidFill>
                <a:latin typeface="游ゴシック" panose="020B0400000000000000" pitchFamily="50" charset="-128"/>
                <a:ea typeface="游ゴシック" panose="020B0400000000000000" pitchFamily="50" charset="-128"/>
              </a:rPr>
              <a:t>PDCA</a:t>
            </a:r>
            <a:r>
              <a:rPr kumimoji="1" lang="zh-TW" altLang="en-US" sz="2200" b="1" dirty="0">
                <a:solidFill>
                  <a:prstClr val="black"/>
                </a:solidFill>
                <a:latin typeface="游ゴシック" panose="020B0400000000000000" pitchFamily="50" charset="-128"/>
                <a:ea typeface="游ゴシック" panose="020B0400000000000000" pitchFamily="50" charset="-128"/>
              </a:rPr>
              <a:t>進捗管理票</a:t>
            </a: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42</a:t>
            </a:fld>
            <a:endParaRPr kumimoji="1" lang="ja-JP" altLang="en-US"/>
          </a:p>
        </p:txBody>
      </p:sp>
      <p:pic>
        <p:nvPicPr>
          <p:cNvPr id="6" name="図 5"/>
          <p:cNvPicPr>
            <a:picLocks noChangeAspect="1"/>
          </p:cNvPicPr>
          <p:nvPr/>
        </p:nvPicPr>
        <p:blipFill>
          <a:blip r:embed="rId2"/>
          <a:stretch>
            <a:fillRect/>
          </a:stretch>
        </p:blipFill>
        <p:spPr>
          <a:xfrm>
            <a:off x="8582603" y="358877"/>
            <a:ext cx="1100769" cy="360000"/>
          </a:xfrm>
          <a:prstGeom prst="rect">
            <a:avLst/>
          </a:prstGeom>
        </p:spPr>
      </p:pic>
      <p:sp>
        <p:nvSpPr>
          <p:cNvPr id="8" name="テキスト ボックス 7"/>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a:solidFill>
                  <a:schemeClr val="bg1"/>
                </a:solidFill>
                <a:latin typeface="游ゴシック" panose="020B0400000000000000" pitchFamily="50" charset="-128"/>
                <a:ea typeface="游ゴシック" panose="020B0400000000000000" pitchFamily="50" charset="-128"/>
              </a:rPr>
              <a:t>大阪府健康づくり推進条例第</a:t>
            </a:r>
            <a:r>
              <a:rPr lang="en-US" altLang="ja-JP" sz="1100" b="1" dirty="0">
                <a:solidFill>
                  <a:schemeClr val="bg1"/>
                </a:solidFill>
                <a:latin typeface="游ゴシック" panose="020B0400000000000000" pitchFamily="50" charset="-128"/>
                <a:ea typeface="游ゴシック" panose="020B0400000000000000" pitchFamily="50" charset="-128"/>
              </a:rPr>
              <a:t>19</a:t>
            </a:r>
            <a:r>
              <a:rPr lang="ja-JP" altLang="en-US" sz="1100" b="1" dirty="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a:solidFill>
                  <a:schemeClr val="bg1"/>
                </a:solidFill>
                <a:latin typeface="游ゴシック" panose="020B0400000000000000" pitchFamily="50" charset="-128"/>
                <a:ea typeface="游ゴシック" panose="020B0400000000000000" pitchFamily="50" charset="-128"/>
              </a:rPr>
              <a:t>〈</a:t>
            </a:r>
            <a:r>
              <a:rPr lang="ja-JP" altLang="en-US" sz="1100" b="1" dirty="0">
                <a:solidFill>
                  <a:schemeClr val="bg1"/>
                </a:solidFill>
                <a:latin typeface="游ゴシック" panose="020B0400000000000000" pitchFamily="50" charset="-128"/>
                <a:ea typeface="游ゴシック" panose="020B0400000000000000" pitchFamily="50" charset="-128"/>
              </a:rPr>
              <a:t>令和</a:t>
            </a:r>
            <a:r>
              <a:rPr lang="en-US" altLang="ja-JP" sz="1100" b="1" dirty="0">
                <a:solidFill>
                  <a:schemeClr val="bg1"/>
                </a:solidFill>
                <a:latin typeface="游ゴシック" panose="020B0400000000000000" pitchFamily="50" charset="-128"/>
                <a:ea typeface="游ゴシック" panose="020B0400000000000000" pitchFamily="50" charset="-128"/>
              </a:rPr>
              <a:t>4</a:t>
            </a:r>
            <a:r>
              <a:rPr lang="ja-JP" altLang="en-US" sz="1100" b="1" dirty="0">
                <a:solidFill>
                  <a:schemeClr val="bg1"/>
                </a:solidFill>
                <a:latin typeface="游ゴシック" panose="020B0400000000000000" pitchFamily="50" charset="-128"/>
                <a:ea typeface="游ゴシック" panose="020B0400000000000000" pitchFamily="50" charset="-128"/>
              </a:rPr>
              <a:t>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98544504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1" dirty="0">
                <a:solidFill>
                  <a:prstClr val="black"/>
                </a:solidFill>
                <a:latin typeface="游ゴシック" panose="020B0400000000000000" pitchFamily="50" charset="-128"/>
                <a:ea typeface="游ゴシック" panose="020B0400000000000000" pitchFamily="50" charset="-128"/>
              </a:rPr>
              <a:t> </a:t>
            </a:r>
            <a:r>
              <a:rPr kumimoji="1" lang="ja-JP" altLang="en-US" sz="24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１　歯科疾患の予防・早期発見、口の機能の維持向上</a:t>
            </a:r>
          </a:p>
        </p:txBody>
      </p:sp>
      <p:sp>
        <p:nvSpPr>
          <p:cNvPr id="8" name="正方形/長方形 7"/>
          <p:cNvSpPr/>
          <p:nvPr/>
        </p:nvSpPr>
        <p:spPr>
          <a:xfrm>
            <a:off x="268310" y="873962"/>
            <a:ext cx="9369380" cy="549192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800" b="1" i="0" u="none" strike="noStrike" kern="120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rPr>
              <a:t>計画Ｐ</a:t>
            </a:r>
            <a:r>
              <a:rPr kumimoji="1" lang="en-US" altLang="ja-JP" sz="1800" b="1" i="0" u="none" strike="noStrike" kern="120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rPr>
              <a:t>59</a:t>
            </a:r>
            <a:endParaRPr kumimoji="1" lang="en-US" altLang="ja-JP" sz="18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graphicFrame>
        <p:nvGraphicFramePr>
          <p:cNvPr id="19" name="表 18"/>
          <p:cNvGraphicFramePr>
            <a:graphicFrameLocks noGrp="1"/>
          </p:cNvGraphicFramePr>
          <p:nvPr/>
        </p:nvGraphicFramePr>
        <p:xfrm>
          <a:off x="691603" y="4939912"/>
          <a:ext cx="8534283" cy="1037348"/>
        </p:xfrm>
        <a:graphic>
          <a:graphicData uri="http://schemas.openxmlformats.org/drawingml/2006/table">
            <a:tbl>
              <a:tblPr firstRow="1" firstCol="1" bandRow="1">
                <a:tableStyleId>{5C22544A-7EE6-4342-B048-85BDC9FD1C3A}</a:tableStyleId>
              </a:tblPr>
              <a:tblGrid>
                <a:gridCol w="332371">
                  <a:extLst>
                    <a:ext uri="{9D8B030D-6E8A-4147-A177-3AD203B41FA5}">
                      <a16:colId xmlns:a16="http://schemas.microsoft.com/office/drawing/2014/main" val="20000"/>
                    </a:ext>
                  </a:extLst>
                </a:gridCol>
                <a:gridCol w="3042606">
                  <a:extLst>
                    <a:ext uri="{9D8B030D-6E8A-4147-A177-3AD203B41FA5}">
                      <a16:colId xmlns:a16="http://schemas.microsoft.com/office/drawing/2014/main" val="20001"/>
                    </a:ext>
                  </a:extLst>
                </a:gridCol>
                <a:gridCol w="2013573">
                  <a:extLst>
                    <a:ext uri="{9D8B030D-6E8A-4147-A177-3AD203B41FA5}">
                      <a16:colId xmlns:a16="http://schemas.microsoft.com/office/drawing/2014/main" val="20002"/>
                    </a:ext>
                  </a:extLst>
                </a:gridCol>
                <a:gridCol w="1971033">
                  <a:extLst>
                    <a:ext uri="{9D8B030D-6E8A-4147-A177-3AD203B41FA5}">
                      <a16:colId xmlns:a16="http://schemas.microsoft.com/office/drawing/2014/main" val="3296687758"/>
                    </a:ext>
                  </a:extLst>
                </a:gridCol>
                <a:gridCol w="1174700">
                  <a:extLst>
                    <a:ext uri="{9D8B030D-6E8A-4147-A177-3AD203B41FA5}">
                      <a16:colId xmlns:a16="http://schemas.microsoft.com/office/drawing/2014/main" val="20003"/>
                    </a:ext>
                  </a:extLst>
                </a:gridCol>
              </a:tblGrid>
              <a:tr h="447167">
                <a:tc>
                  <a:txBody>
                    <a:bodyPr/>
                    <a:lstStyle/>
                    <a:p>
                      <a:pPr algn="ctr" fontAlgn="auto">
                        <a:lnSpc>
                          <a:spcPts val="1600"/>
                        </a:lnSpc>
                        <a:spcAft>
                          <a:spcPts val="0"/>
                        </a:spcAft>
                      </a:pPr>
                      <a:r>
                        <a:rPr lang="ja-JP" sz="1400" baseline="0" dirty="0">
                          <a:effectLst/>
                          <a:latin typeface="游ゴシック" panose="020B0400000000000000" pitchFamily="50" charset="-128"/>
                          <a:ea typeface="游ゴシック" panose="020B0400000000000000" pitchFamily="50" charset="-128"/>
                        </a:rPr>
                        <a:t>　</a:t>
                      </a:r>
                      <a:endParaRPr lang="ja-JP" sz="14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altLang="en-US" sz="1200" kern="100" baseline="0" dirty="0">
                          <a:solidFill>
                            <a:schemeClr val="lt1"/>
                          </a:solidFill>
                          <a:effectLst/>
                          <a:latin typeface="游ゴシック" panose="020B0400000000000000" pitchFamily="50" charset="-128"/>
                          <a:ea typeface="游ゴシック" panose="020B0400000000000000" pitchFamily="50" charset="-128"/>
                          <a:cs typeface="+mn-cs"/>
                        </a:rPr>
                        <a:t>個別目標</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baseline="0" dirty="0">
                          <a:effectLst/>
                          <a:latin typeface="游ゴシック" panose="020B0400000000000000" pitchFamily="50" charset="-128"/>
                          <a:ea typeface="游ゴシック" panose="020B0400000000000000" pitchFamily="50" charset="-128"/>
                        </a:rPr>
                        <a:t>計画策定時</a:t>
                      </a:r>
                      <a:r>
                        <a:rPr lang="ja-JP" sz="1200" baseline="0" dirty="0">
                          <a:effectLst/>
                          <a:latin typeface="游ゴシック" panose="020B0400000000000000" pitchFamily="50" charset="-128"/>
                          <a:ea typeface="游ゴシック" panose="020B0400000000000000" pitchFamily="50" charset="-128"/>
                        </a:rPr>
                        <a:t>の状況</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baseline="0" dirty="0">
                          <a:solidFill>
                            <a:schemeClr val="bg1"/>
                          </a:solidFill>
                          <a:effectLst/>
                          <a:latin typeface="游ゴシック" panose="020B0400000000000000" pitchFamily="50" charset="-128"/>
                          <a:ea typeface="游ゴシック" panose="020B0400000000000000" pitchFamily="50" charset="-128"/>
                          <a:cs typeface="HG丸ｺﾞｼｯｸM-PRO"/>
                        </a:rPr>
                        <a:t>現在の状況</a:t>
                      </a:r>
                      <a:endParaRPr lang="ja-JP" sz="1200" baseline="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baseline="0" dirty="0">
                          <a:effectLst/>
                          <a:latin typeface="游ゴシック" panose="020B0400000000000000" pitchFamily="50" charset="-128"/>
                          <a:ea typeface="游ゴシック" panose="020B0400000000000000" pitchFamily="50" charset="-128"/>
                        </a:rPr>
                        <a:t>2023</a:t>
                      </a:r>
                      <a:r>
                        <a:rPr lang="ja-JP" sz="1200" baseline="0" dirty="0">
                          <a:effectLst/>
                          <a:latin typeface="游ゴシック" panose="020B0400000000000000" pitchFamily="50" charset="-128"/>
                          <a:ea typeface="游ゴシック" panose="020B0400000000000000" pitchFamily="50" charset="-128"/>
                        </a:rPr>
                        <a:t>年度</a:t>
                      </a:r>
                      <a:endParaRPr lang="en-US" altLang="ja-JP" sz="1200" baseline="0" dirty="0">
                        <a:effectLst/>
                        <a:latin typeface="游ゴシック" panose="020B0400000000000000" pitchFamily="50" charset="-128"/>
                        <a:ea typeface="游ゴシック" panose="020B0400000000000000" pitchFamily="50" charset="-128"/>
                      </a:endParaRPr>
                    </a:p>
                    <a:p>
                      <a:pPr algn="ctr" fontAlgn="auto">
                        <a:lnSpc>
                          <a:spcPts val="1600"/>
                        </a:lnSpc>
                        <a:spcAft>
                          <a:spcPts val="0"/>
                        </a:spcAft>
                      </a:pPr>
                      <a:r>
                        <a:rPr lang="ja-JP" sz="1200" baseline="0" dirty="0">
                          <a:effectLst/>
                          <a:latin typeface="游ゴシック" panose="020B0400000000000000" pitchFamily="50" charset="-128"/>
                          <a:ea typeface="游ゴシック" panose="020B0400000000000000" pitchFamily="50" charset="-128"/>
                        </a:rPr>
                        <a:t>目標</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590181">
                <a:tc>
                  <a:txBody>
                    <a:bodyPr/>
                    <a:lstStyle/>
                    <a:p>
                      <a:pPr algn="ctr" fontAlgn="auto">
                        <a:lnSpc>
                          <a:spcPts val="1600"/>
                        </a:lnSpc>
                        <a:spcAft>
                          <a:spcPts val="0"/>
                        </a:spcAft>
                      </a:pPr>
                      <a:r>
                        <a:rPr lang="en-US" sz="1400" baseline="0" dirty="0">
                          <a:effectLst/>
                          <a:latin typeface="游ゴシック" panose="020B0400000000000000" pitchFamily="50" charset="-128"/>
                          <a:ea typeface="游ゴシック" panose="020B0400000000000000" pitchFamily="50" charset="-128"/>
                        </a:rPr>
                        <a:t>1</a:t>
                      </a:r>
                      <a:endParaRPr lang="ja-JP" sz="14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altLang="en-US" sz="1200" b="1" baseline="0" dirty="0">
                          <a:effectLst/>
                          <a:latin typeface="游ゴシック" panose="020B0400000000000000" pitchFamily="50" charset="-128"/>
                          <a:ea typeface="游ゴシック" panose="020B0400000000000000" pitchFamily="50" charset="-128"/>
                        </a:rPr>
                        <a:t>むし歯のない者の割合（３歳児）</a:t>
                      </a:r>
                      <a:endParaRPr lang="ja-JP" sz="1200" b="1" baseline="0" dirty="0">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a:effectLst/>
                          <a:latin typeface="游ゴシック" panose="020B0400000000000000" pitchFamily="50" charset="-128"/>
                          <a:ea typeface="游ゴシック" panose="020B0400000000000000" pitchFamily="50" charset="-128"/>
                        </a:rPr>
                        <a:t>80.9</a:t>
                      </a:r>
                      <a:r>
                        <a:rPr lang="ja-JP" sz="1200" b="1" baseline="0" dirty="0">
                          <a:effectLst/>
                          <a:latin typeface="游ゴシック" panose="020B0400000000000000" pitchFamily="50" charset="-128"/>
                          <a:ea typeface="游ゴシック" panose="020B0400000000000000" pitchFamily="50" charset="-128"/>
                        </a:rPr>
                        <a:t>％</a:t>
                      </a:r>
                    </a:p>
                    <a:p>
                      <a:pPr algn="ctr" fontAlgn="auto">
                        <a:lnSpc>
                          <a:spcPts val="1600"/>
                        </a:lnSpc>
                        <a:spcAft>
                          <a:spcPts val="0"/>
                        </a:spcAft>
                      </a:pPr>
                      <a:r>
                        <a:rPr lang="ja-JP" sz="1200" b="1" baseline="0" dirty="0">
                          <a:effectLst/>
                          <a:latin typeface="游ゴシック" panose="020B0400000000000000" pitchFamily="50" charset="-128"/>
                          <a:ea typeface="游ゴシック" panose="020B0400000000000000" pitchFamily="50" charset="-128"/>
                        </a:rPr>
                        <a:t>【平成</a:t>
                      </a:r>
                      <a:r>
                        <a:rPr lang="en-US" sz="1200" b="1" baseline="0" dirty="0">
                          <a:effectLst/>
                          <a:latin typeface="游ゴシック" panose="020B0400000000000000" pitchFamily="50" charset="-128"/>
                          <a:ea typeface="游ゴシック" panose="020B0400000000000000" pitchFamily="50" charset="-128"/>
                        </a:rPr>
                        <a:t>2</a:t>
                      </a:r>
                      <a:r>
                        <a:rPr lang="en-US" altLang="ja-JP" sz="1200" b="1" baseline="0" dirty="0">
                          <a:effectLst/>
                          <a:latin typeface="游ゴシック" panose="020B0400000000000000" pitchFamily="50" charset="-128"/>
                          <a:ea typeface="游ゴシック" panose="020B0400000000000000" pitchFamily="50" charset="-128"/>
                        </a:rPr>
                        <a:t>7</a:t>
                      </a:r>
                      <a:r>
                        <a:rPr lang="ja-JP" sz="1200" b="1" baseline="0" dirty="0">
                          <a:effectLst/>
                          <a:latin typeface="游ゴシック" panose="020B0400000000000000" pitchFamily="50" charset="-128"/>
                          <a:ea typeface="游ゴシック" panose="020B0400000000000000" pitchFamily="50" charset="-128"/>
                        </a:rPr>
                        <a:t>（</a:t>
                      </a:r>
                      <a:r>
                        <a:rPr lang="en-US" sz="1200" b="1" baseline="0" dirty="0">
                          <a:effectLst/>
                          <a:latin typeface="游ゴシック" panose="020B0400000000000000" pitchFamily="50" charset="-128"/>
                          <a:ea typeface="游ゴシック" panose="020B0400000000000000" pitchFamily="50" charset="-128"/>
                        </a:rPr>
                        <a:t>201</a:t>
                      </a:r>
                      <a:r>
                        <a:rPr lang="en-US" altLang="ja-JP" sz="1200" b="1" baseline="0" dirty="0">
                          <a:effectLst/>
                          <a:latin typeface="游ゴシック" panose="020B0400000000000000" pitchFamily="50" charset="-128"/>
                          <a:ea typeface="游ゴシック" panose="020B0400000000000000" pitchFamily="50" charset="-128"/>
                        </a:rPr>
                        <a:t>5</a:t>
                      </a:r>
                      <a:r>
                        <a:rPr lang="ja-JP" sz="1200" b="1" baseline="0" dirty="0">
                          <a:effectLst/>
                          <a:latin typeface="游ゴシック" panose="020B0400000000000000" pitchFamily="50" charset="-128"/>
                          <a:ea typeface="游ゴシック" panose="020B0400000000000000" pitchFamily="50" charset="-128"/>
                        </a:rPr>
                        <a:t>）年】</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a:solidFill>
                            <a:schemeClr val="tx1"/>
                          </a:solidFill>
                          <a:effectLst/>
                          <a:latin typeface="游ゴシック" panose="020B0400000000000000" pitchFamily="50" charset="-128"/>
                          <a:ea typeface="+mn-ea"/>
                        </a:rPr>
                        <a:t>88.4</a:t>
                      </a:r>
                      <a:r>
                        <a:rPr lang="ja-JP" altLang="ja-JP" sz="1200" b="1" baseline="0" dirty="0">
                          <a:solidFill>
                            <a:schemeClr val="tx1"/>
                          </a:solidFill>
                          <a:effectLst/>
                          <a:latin typeface="游ゴシック" panose="020B0400000000000000" pitchFamily="50" charset="-128"/>
                          <a:ea typeface="+mn-ea"/>
                        </a:rPr>
                        <a:t>％</a:t>
                      </a:r>
                    </a:p>
                    <a:p>
                      <a:pPr algn="ctr" fontAlgn="auto">
                        <a:lnSpc>
                          <a:spcPts val="1600"/>
                        </a:lnSpc>
                        <a:spcAft>
                          <a:spcPts val="0"/>
                        </a:spcAft>
                      </a:pPr>
                      <a:r>
                        <a:rPr lang="ja-JP" altLang="ja-JP" sz="1200" b="1" baseline="0" dirty="0">
                          <a:solidFill>
                            <a:schemeClr val="tx1"/>
                          </a:solidFill>
                          <a:effectLst/>
                          <a:latin typeface="游ゴシック" panose="020B0400000000000000" pitchFamily="50" charset="-128"/>
                          <a:ea typeface="游ゴシック" panose="020B0400000000000000" pitchFamily="50" charset="-128"/>
                        </a:rPr>
                        <a:t>【</a:t>
                      </a:r>
                      <a:r>
                        <a:rPr lang="ja-JP" altLang="en-US" sz="1200" b="1" baseline="0" dirty="0">
                          <a:solidFill>
                            <a:schemeClr val="tx1"/>
                          </a:solidFill>
                          <a:effectLst/>
                          <a:latin typeface="游ゴシック" panose="020B0400000000000000" pitchFamily="50" charset="-128"/>
                          <a:ea typeface="游ゴシック" panose="020B0400000000000000" pitchFamily="50" charset="-128"/>
                        </a:rPr>
                        <a:t>令和３</a:t>
                      </a:r>
                      <a:r>
                        <a:rPr lang="ja-JP" altLang="ja-JP" sz="1200" b="1" baseline="0" dirty="0">
                          <a:solidFill>
                            <a:schemeClr val="tx1"/>
                          </a:solidFill>
                          <a:effectLst/>
                          <a:latin typeface="游ゴシック" panose="020B0400000000000000" pitchFamily="50" charset="-128"/>
                          <a:ea typeface="游ゴシック" panose="020B0400000000000000" pitchFamily="50" charset="-128"/>
                        </a:rPr>
                        <a:t>（</a:t>
                      </a:r>
                      <a:r>
                        <a:rPr lang="en-US" altLang="ja-JP" sz="1200" b="1" baseline="0" dirty="0">
                          <a:solidFill>
                            <a:schemeClr val="tx1"/>
                          </a:solidFill>
                          <a:effectLst/>
                          <a:latin typeface="游ゴシック" panose="020B0400000000000000" pitchFamily="50" charset="-128"/>
                          <a:ea typeface="游ゴシック" panose="020B0400000000000000" pitchFamily="50" charset="-128"/>
                        </a:rPr>
                        <a:t>2021</a:t>
                      </a:r>
                      <a:r>
                        <a:rPr lang="ja-JP" altLang="ja-JP" sz="1200" b="1" baseline="0" dirty="0">
                          <a:solidFill>
                            <a:schemeClr val="tx1"/>
                          </a:solidFill>
                          <a:effectLst/>
                          <a:latin typeface="游ゴシック" panose="020B0400000000000000" pitchFamily="50" charset="-128"/>
                          <a:ea typeface="游ゴシック" panose="020B0400000000000000" pitchFamily="50" charset="-128"/>
                        </a:rPr>
                        <a:t>）年】</a:t>
                      </a:r>
                      <a:endParaRPr lang="ja-JP" alt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a:solidFill>
                            <a:schemeClr val="dk1"/>
                          </a:solidFill>
                          <a:effectLst/>
                          <a:latin typeface="游ゴシック" panose="020B0400000000000000" pitchFamily="50" charset="-128"/>
                          <a:ea typeface="游ゴシック" panose="020B0400000000000000" pitchFamily="50" charset="-128"/>
                          <a:cs typeface="+mn-cs"/>
                        </a:rPr>
                        <a:t>85</a:t>
                      </a:r>
                      <a:r>
                        <a:rPr lang="ja-JP" altLang="en-US" sz="1200" b="1" baseline="0" dirty="0">
                          <a:solidFill>
                            <a:schemeClr val="dk1"/>
                          </a:solidFill>
                          <a:effectLst/>
                          <a:latin typeface="游ゴシック" panose="020B0400000000000000" pitchFamily="50" charset="-128"/>
                          <a:ea typeface="游ゴシック" panose="020B0400000000000000" pitchFamily="50" charset="-128"/>
                          <a:cs typeface="+mn-cs"/>
                        </a:rPr>
                        <a:t>％以上</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15" name="正方形/長方形 14"/>
          <p:cNvSpPr/>
          <p:nvPr/>
        </p:nvSpPr>
        <p:spPr>
          <a:xfrm>
            <a:off x="129324" y="873962"/>
            <a:ext cx="4584344" cy="355290"/>
          </a:xfrm>
          <a:prstGeom prst="rect">
            <a:avLst/>
          </a:prstGeom>
          <a:solidFill>
            <a:srgbClr val="002060"/>
          </a:solidFill>
        </p:spPr>
        <p:txBody>
          <a:bodyPr wrap="square" anchor="ctr">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（１）</a:t>
            </a:r>
            <a:r>
              <a:rPr kumimoji="1" lang="ja-JP" altLang="en-US" sz="20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rPr>
              <a:t>乳幼児期　　　　</a:t>
            </a:r>
            <a:r>
              <a:rPr kumimoji="1" lang="ja-JP" altLang="en-US"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rPr>
              <a:t>計画</a:t>
            </a:r>
            <a:r>
              <a:rPr kumimoji="1" lang="en-US" altLang="ja-JP"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rPr>
              <a:t>P.25</a:t>
            </a:r>
          </a:p>
        </p:txBody>
      </p:sp>
      <p:sp>
        <p:nvSpPr>
          <p:cNvPr id="11" name="正方形/長方形 10"/>
          <p:cNvSpPr/>
          <p:nvPr/>
        </p:nvSpPr>
        <p:spPr>
          <a:xfrm>
            <a:off x="382272" y="2224974"/>
            <a:ext cx="3240000" cy="288000"/>
          </a:xfrm>
          <a:prstGeom prst="rect">
            <a:avLst/>
          </a:prstGeom>
        </p:spPr>
        <p:txBody>
          <a:bodyPr wrap="square" lIns="36000" tIns="72000" rIns="36000" bIns="36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prstClr val="black"/>
                </a:solidFill>
                <a:effectLst/>
                <a:uLnTx/>
                <a:uFillTx/>
                <a:latin typeface="+mn-ea"/>
                <a:cs typeface="+mn-cs"/>
              </a:rPr>
              <a:t>【</a:t>
            </a:r>
            <a:r>
              <a:rPr kumimoji="0" lang="ja-JP" altLang="en-US" sz="1600" b="1" i="0" u="none" strike="noStrike" kern="1200" cap="none" spc="0" normalizeH="0" baseline="0" noProof="0" dirty="0">
                <a:ln>
                  <a:noFill/>
                </a:ln>
                <a:solidFill>
                  <a:prstClr val="black"/>
                </a:solidFill>
                <a:effectLst/>
                <a:uLnTx/>
                <a:uFillTx/>
                <a:latin typeface="+mn-ea"/>
                <a:cs typeface="+mn-cs"/>
              </a:rPr>
              <a:t>府民の行動目標</a:t>
            </a:r>
            <a:r>
              <a:rPr kumimoji="0" lang="en-US" altLang="ja-JP" sz="1600" b="1" i="0" u="none" strike="noStrike" kern="1200" cap="none" spc="0" normalizeH="0" baseline="0" noProof="0" dirty="0">
                <a:ln>
                  <a:noFill/>
                </a:ln>
                <a:solidFill>
                  <a:prstClr val="black"/>
                </a:solidFill>
                <a:effectLst/>
                <a:uLnTx/>
                <a:uFillTx/>
                <a:latin typeface="+mn-ea"/>
                <a:cs typeface="+mn-cs"/>
              </a:rPr>
              <a:t>】</a:t>
            </a:r>
            <a:endParaRPr kumimoji="0" lang="ja-JP" altLang="en-US" sz="1600" b="1" i="0" u="none" strike="noStrike" kern="1200" cap="none" spc="0" normalizeH="0" baseline="0" noProof="0" dirty="0">
              <a:ln>
                <a:noFill/>
              </a:ln>
              <a:solidFill>
                <a:prstClr val="black"/>
              </a:solidFill>
              <a:effectLst/>
              <a:uLnTx/>
              <a:uFillTx/>
              <a:latin typeface="+mn-ea"/>
              <a:cs typeface="+mn-cs"/>
            </a:endParaRPr>
          </a:p>
        </p:txBody>
      </p:sp>
      <p:sp>
        <p:nvSpPr>
          <p:cNvPr id="12" name="正方形/長方形 11"/>
          <p:cNvSpPr/>
          <p:nvPr/>
        </p:nvSpPr>
        <p:spPr>
          <a:xfrm>
            <a:off x="530346" y="2536069"/>
            <a:ext cx="8856000" cy="822292"/>
          </a:xfrm>
          <a:prstGeom prst="rect">
            <a:avLst/>
          </a:prstGeom>
        </p:spPr>
        <p:txBody>
          <a:bodyPr wrap="square" lIns="36000" tIns="72000" rIns="36000" bIns="36000">
            <a:noAutofit/>
          </a:bodyPr>
          <a:lstStyle/>
          <a:p>
            <a:pPr lvl="0">
              <a:defRPr/>
            </a:pPr>
            <a:r>
              <a:rPr lang="ja-JP" altLang="en-US" sz="1200" dirty="0">
                <a:solidFill>
                  <a:prstClr val="black"/>
                </a:solidFill>
                <a:latin typeface="+mn-ea"/>
              </a:rPr>
              <a:t>▽乳歯がむし歯にならないよう、家庭や幼稚園などを通じて、歯みがき習慣を身につけます。</a:t>
            </a:r>
            <a:endParaRPr lang="en-US" altLang="ja-JP" sz="1200" dirty="0">
              <a:solidFill>
                <a:prstClr val="black"/>
              </a:solidFill>
              <a:latin typeface="+mn-ea"/>
            </a:endParaRPr>
          </a:p>
          <a:p>
            <a:pPr lvl="0">
              <a:defRPr/>
            </a:pPr>
            <a:endParaRPr kumimoji="0" lang="en-US" altLang="ja-JP" sz="600" i="0" u="none" strike="noStrike" kern="1200" cap="none" spc="0" normalizeH="0" baseline="0" noProof="0" dirty="0">
              <a:ln>
                <a:noFill/>
              </a:ln>
              <a:solidFill>
                <a:prstClr val="black"/>
              </a:solidFill>
              <a:effectLst/>
              <a:uLnTx/>
              <a:uFillTx/>
              <a:latin typeface="+mn-ea"/>
            </a:endParaRPr>
          </a:p>
          <a:p>
            <a:pPr lvl="0">
              <a:defRPr/>
            </a:pPr>
            <a:r>
              <a:rPr lang="ja-JP" altLang="en-US" sz="1200" dirty="0">
                <a:solidFill>
                  <a:prstClr val="black"/>
                </a:solidFill>
                <a:latin typeface="+mn-ea"/>
              </a:rPr>
              <a:t>▽成長に伴う口の変化に応じた食べ方や適切な食習慣を子どもが身につけることができるよう、保護者や子どもをとりまく</a:t>
            </a:r>
            <a:endParaRPr lang="en-US" altLang="ja-JP" sz="1200" dirty="0">
              <a:solidFill>
                <a:prstClr val="black"/>
              </a:solidFill>
              <a:latin typeface="+mn-ea"/>
            </a:endParaRPr>
          </a:p>
          <a:p>
            <a:pPr lvl="0">
              <a:defRPr/>
            </a:pPr>
            <a:r>
              <a:rPr lang="ja-JP" altLang="en-US" sz="1200" dirty="0">
                <a:solidFill>
                  <a:prstClr val="black"/>
                </a:solidFill>
                <a:latin typeface="+mn-ea"/>
              </a:rPr>
              <a:t>　関係者が子どもに働きかけます。</a:t>
            </a:r>
            <a:endParaRPr kumimoji="0" lang="ja-JP" altLang="en-US" sz="1200" i="0" u="none" strike="noStrike" kern="1200" cap="none" spc="0" normalizeH="0" baseline="0" noProof="0" dirty="0">
              <a:ln>
                <a:noFill/>
              </a:ln>
              <a:solidFill>
                <a:prstClr val="black"/>
              </a:solidFill>
              <a:effectLst/>
              <a:uLnTx/>
              <a:uFillTx/>
              <a:latin typeface="+mn-ea"/>
              <a:cs typeface="+mn-cs"/>
            </a:endParaRPr>
          </a:p>
        </p:txBody>
      </p:sp>
      <p:sp>
        <p:nvSpPr>
          <p:cNvPr id="13" name="正方形/長方形 12"/>
          <p:cNvSpPr/>
          <p:nvPr/>
        </p:nvSpPr>
        <p:spPr>
          <a:xfrm>
            <a:off x="382272" y="4564926"/>
            <a:ext cx="5599428" cy="348481"/>
          </a:xfrm>
          <a:prstGeom prst="rect">
            <a:avLst/>
          </a:prstGeom>
        </p:spPr>
        <p:txBody>
          <a:bodyPr wrap="square" lIns="36000" tIns="72000" rIns="36000" bIns="36000" anchor="ctr">
            <a:noAutofit/>
          </a:bodyPr>
          <a:lstStyle/>
          <a:p>
            <a:pPr lvl="0">
              <a:defRPr/>
            </a:pPr>
            <a:r>
              <a:rPr kumimoji="0" lang="en-US" altLang="ja-JP" sz="1600" b="1" i="0" u="none" strike="noStrike" kern="1200" cap="none" spc="0" normalizeH="0" baseline="0" noProof="0" dirty="0">
                <a:ln>
                  <a:noFill/>
                </a:ln>
                <a:solidFill>
                  <a:prstClr val="black"/>
                </a:solidFill>
                <a:effectLst/>
                <a:uLnTx/>
                <a:uFillTx/>
                <a:latin typeface="+mn-ea"/>
              </a:rPr>
              <a:t>【</a:t>
            </a:r>
            <a:r>
              <a:rPr kumimoji="0" lang="ja-JP" altLang="en-US" sz="1600" b="1" i="0" u="none" strike="noStrike" kern="1200" cap="none" spc="0" normalizeH="0" baseline="0" noProof="0" dirty="0">
                <a:ln>
                  <a:noFill/>
                </a:ln>
                <a:solidFill>
                  <a:prstClr val="black"/>
                </a:solidFill>
                <a:effectLst/>
                <a:uLnTx/>
                <a:uFillTx/>
                <a:latin typeface="+mn-ea"/>
              </a:rPr>
              <a:t>第</a:t>
            </a:r>
            <a:r>
              <a:rPr kumimoji="0" lang="en-US" altLang="ja-JP" sz="1600" b="1" i="0" u="none" strike="noStrike" kern="1200" cap="none" spc="0" normalizeH="0" baseline="0" noProof="0" dirty="0">
                <a:ln>
                  <a:noFill/>
                </a:ln>
                <a:solidFill>
                  <a:prstClr val="black"/>
                </a:solidFill>
                <a:effectLst/>
                <a:uLnTx/>
                <a:uFillTx/>
                <a:latin typeface="+mn-ea"/>
              </a:rPr>
              <a:t>2</a:t>
            </a:r>
            <a:r>
              <a:rPr kumimoji="0" lang="ja-JP" altLang="en-US" sz="1600" b="1" i="0" u="none" strike="noStrike" kern="1200" cap="none" spc="0" normalizeH="0" baseline="0" noProof="0" dirty="0">
                <a:ln>
                  <a:noFill/>
                </a:ln>
                <a:solidFill>
                  <a:prstClr val="black"/>
                </a:solidFill>
                <a:effectLst/>
                <a:uLnTx/>
                <a:uFillTx/>
                <a:latin typeface="+mn-ea"/>
              </a:rPr>
              <a:t>次大阪府歯科口腔保健計画における</a:t>
            </a:r>
            <a:r>
              <a:rPr lang="ja-JP" altLang="en-US" sz="1600" b="1" dirty="0">
                <a:solidFill>
                  <a:prstClr val="black"/>
                </a:solidFill>
                <a:latin typeface="+mn-ea"/>
              </a:rPr>
              <a:t>数値</a:t>
            </a:r>
            <a:r>
              <a:rPr kumimoji="0" lang="ja-JP" altLang="en-US" sz="1600" b="1" i="0" u="none" strike="noStrike" kern="1200" cap="none" spc="0" normalizeH="0" baseline="0" noProof="0" dirty="0">
                <a:ln>
                  <a:noFill/>
                </a:ln>
                <a:solidFill>
                  <a:prstClr val="black"/>
                </a:solidFill>
                <a:effectLst/>
                <a:uLnTx/>
                <a:uFillTx/>
                <a:latin typeface="+mn-ea"/>
              </a:rPr>
              <a:t>目標</a:t>
            </a:r>
            <a:r>
              <a:rPr kumimoji="0" lang="en-US" altLang="ja-JP" sz="1600" b="1" i="0" u="none" strike="noStrike" kern="1200" cap="none" spc="0" normalizeH="0" baseline="0" noProof="0" dirty="0">
                <a:ln>
                  <a:noFill/>
                </a:ln>
                <a:solidFill>
                  <a:prstClr val="black"/>
                </a:solidFill>
                <a:effectLst/>
                <a:uLnTx/>
                <a:uFillTx/>
                <a:latin typeface="+mn-ea"/>
              </a:rPr>
              <a:t>】</a:t>
            </a:r>
            <a:endParaRPr kumimoji="0" lang="ja-JP" altLang="en-US" sz="1600" b="1" i="0" u="none" strike="noStrike" kern="1200" cap="none" spc="0" normalizeH="0" baseline="0" noProof="0" dirty="0">
              <a:ln>
                <a:noFill/>
              </a:ln>
              <a:solidFill>
                <a:prstClr val="black"/>
              </a:solidFill>
              <a:effectLst/>
              <a:uLnTx/>
              <a:uFillTx/>
              <a:latin typeface="+mn-ea"/>
            </a:endParaRPr>
          </a:p>
        </p:txBody>
      </p:sp>
      <p:sp>
        <p:nvSpPr>
          <p:cNvPr id="17" name="角丸四角形 16"/>
          <p:cNvSpPr/>
          <p:nvPr/>
        </p:nvSpPr>
        <p:spPr>
          <a:xfrm>
            <a:off x="376959" y="1993109"/>
            <a:ext cx="9144000" cy="425941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i="0" u="none" strike="noStrike" kern="1200" cap="none" spc="0" normalizeH="0" baseline="0" noProof="0" dirty="0">
              <a:ln>
                <a:noFill/>
              </a:ln>
              <a:solidFill>
                <a:prstClr val="white"/>
              </a:solidFill>
              <a:effectLst/>
              <a:uLnTx/>
              <a:uFillTx/>
              <a:latin typeface="+mn-ea"/>
              <a:cs typeface="+mn-cs"/>
            </a:endParaRPr>
          </a:p>
        </p:txBody>
      </p:sp>
      <p:sp>
        <p:nvSpPr>
          <p:cNvPr id="18" name="角丸四角形 17"/>
          <p:cNvSpPr/>
          <p:nvPr/>
        </p:nvSpPr>
        <p:spPr>
          <a:xfrm>
            <a:off x="376959" y="1561109"/>
            <a:ext cx="2088000" cy="432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n-ea"/>
                <a:cs typeface="+mn-cs"/>
              </a:rPr>
              <a:t>みんなでめざす目標</a:t>
            </a:r>
          </a:p>
        </p:txBody>
      </p:sp>
      <p:sp>
        <p:nvSpPr>
          <p:cNvPr id="20" name="角丸四角形 19"/>
          <p:cNvSpPr/>
          <p:nvPr/>
        </p:nvSpPr>
        <p:spPr>
          <a:xfrm>
            <a:off x="2464959" y="1561109"/>
            <a:ext cx="7056000" cy="432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dirty="0">
                <a:solidFill>
                  <a:prstClr val="black"/>
                </a:solidFill>
                <a:latin typeface="+mn-ea"/>
              </a:rPr>
              <a:t>乳歯がむし歯にならないようにします</a:t>
            </a:r>
            <a:endParaRPr kumimoji="1" lang="ja-JP" altLang="en-US" sz="1600" b="1" i="0" u="none" strike="noStrike" kern="1200" cap="none" spc="0" normalizeH="0" baseline="0" noProof="0" dirty="0">
              <a:ln>
                <a:noFill/>
              </a:ln>
              <a:solidFill>
                <a:prstClr val="black"/>
              </a:solidFill>
              <a:effectLst/>
              <a:uLnTx/>
              <a:uFillTx/>
              <a:latin typeface="+mn-ea"/>
              <a:cs typeface="+mn-cs"/>
            </a:endParaRP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43</a:t>
            </a:fld>
            <a:endParaRPr kumimoji="1" lang="ja-JP" altLang="en-US"/>
          </a:p>
        </p:txBody>
      </p:sp>
      <p:sp>
        <p:nvSpPr>
          <p:cNvPr id="14" name="正方形/長方形 13"/>
          <p:cNvSpPr/>
          <p:nvPr/>
        </p:nvSpPr>
        <p:spPr>
          <a:xfrm>
            <a:off x="382272" y="3461344"/>
            <a:ext cx="5599428" cy="348481"/>
          </a:xfrm>
          <a:prstGeom prst="rect">
            <a:avLst/>
          </a:prstGeom>
        </p:spPr>
        <p:txBody>
          <a:bodyPr wrap="square" lIns="36000" tIns="72000" rIns="36000" bIns="36000" anchor="ctr">
            <a:noAutofit/>
          </a:bodyPr>
          <a:lstStyle/>
          <a:p>
            <a:pPr lvl="0">
              <a:defRPr/>
            </a:pPr>
            <a:r>
              <a:rPr kumimoji="0" lang="en-US" altLang="ja-JP" sz="1600" b="1" i="0" u="none" strike="noStrike" kern="1200" cap="none" spc="0" normalizeH="0" baseline="0" noProof="0" dirty="0">
                <a:ln>
                  <a:noFill/>
                </a:ln>
                <a:solidFill>
                  <a:prstClr val="black"/>
                </a:solidFill>
                <a:effectLst/>
                <a:uLnTx/>
                <a:uFillTx/>
                <a:latin typeface="+mn-ea"/>
              </a:rPr>
              <a:t>【</a:t>
            </a:r>
            <a:r>
              <a:rPr lang="ja-JP" altLang="en-US" sz="1600" b="1" noProof="0" dirty="0">
                <a:solidFill>
                  <a:prstClr val="black"/>
                </a:solidFill>
                <a:latin typeface="+mn-ea"/>
              </a:rPr>
              <a:t>具体的な取組</a:t>
            </a:r>
            <a:r>
              <a:rPr kumimoji="0" lang="en-US" altLang="ja-JP" sz="1600" b="1" i="0" u="none" strike="noStrike" kern="1200" cap="none" spc="0" normalizeH="0" baseline="0" noProof="0" dirty="0">
                <a:ln>
                  <a:noFill/>
                </a:ln>
                <a:solidFill>
                  <a:prstClr val="black"/>
                </a:solidFill>
                <a:effectLst/>
                <a:uLnTx/>
                <a:uFillTx/>
                <a:latin typeface="+mn-ea"/>
              </a:rPr>
              <a:t>】</a:t>
            </a:r>
            <a:endParaRPr kumimoji="0" lang="ja-JP" altLang="en-US" sz="1600" b="1" i="0" u="none" strike="noStrike" kern="1200" cap="none" spc="0" normalizeH="0" baseline="0" noProof="0" dirty="0">
              <a:ln>
                <a:noFill/>
              </a:ln>
              <a:solidFill>
                <a:prstClr val="black"/>
              </a:solidFill>
              <a:effectLst/>
              <a:uLnTx/>
              <a:uFillTx/>
              <a:latin typeface="+mn-ea"/>
            </a:endParaRPr>
          </a:p>
        </p:txBody>
      </p:sp>
      <p:sp>
        <p:nvSpPr>
          <p:cNvPr id="16" name="正方形/長方形 15"/>
          <p:cNvSpPr/>
          <p:nvPr/>
        </p:nvSpPr>
        <p:spPr>
          <a:xfrm>
            <a:off x="530346" y="3781872"/>
            <a:ext cx="8856000" cy="714451"/>
          </a:xfrm>
          <a:prstGeom prst="rect">
            <a:avLst/>
          </a:prstGeom>
        </p:spPr>
        <p:txBody>
          <a:bodyPr wrap="square" lIns="36000" tIns="72000" rIns="36000" bIns="36000">
            <a:noAutofit/>
          </a:bodyPr>
          <a:lstStyle/>
          <a:p>
            <a:pPr lvl="0">
              <a:defRPr/>
            </a:pPr>
            <a:r>
              <a:rPr lang="ja-JP" altLang="en-US" sz="1200" dirty="0">
                <a:solidFill>
                  <a:prstClr val="black"/>
                </a:solidFill>
                <a:latin typeface="+mn-ea"/>
              </a:rPr>
              <a:t>▽歯科疾患の予防（むし歯予防）</a:t>
            </a:r>
            <a:endParaRPr lang="en-US" altLang="ja-JP" sz="1200" dirty="0">
              <a:solidFill>
                <a:prstClr val="black"/>
              </a:solidFill>
              <a:latin typeface="+mn-ea"/>
            </a:endParaRPr>
          </a:p>
          <a:p>
            <a:pPr lvl="0">
              <a:defRPr/>
            </a:pPr>
            <a:endParaRPr kumimoji="0" lang="en-US" altLang="ja-JP" sz="600" i="0" u="none" strike="noStrike" kern="1200" cap="none" spc="0" normalizeH="0" baseline="0" noProof="0" dirty="0">
              <a:ln>
                <a:noFill/>
              </a:ln>
              <a:solidFill>
                <a:prstClr val="black"/>
              </a:solidFill>
              <a:effectLst/>
              <a:uLnTx/>
              <a:uFillTx/>
              <a:latin typeface="+mn-ea"/>
              <a:cs typeface="+mn-cs"/>
            </a:endParaRPr>
          </a:p>
          <a:p>
            <a:pPr lvl="0">
              <a:defRPr/>
            </a:pPr>
            <a:r>
              <a:rPr lang="ja-JP" altLang="en-US" sz="1200" dirty="0">
                <a:solidFill>
                  <a:prstClr val="black"/>
                </a:solidFill>
                <a:latin typeface="+mn-ea"/>
              </a:rPr>
              <a:t>▽口の機能の維持、向上</a:t>
            </a:r>
            <a:endParaRPr lang="en-US" altLang="ja-JP" sz="600" dirty="0">
              <a:solidFill>
                <a:prstClr val="black"/>
              </a:solidFill>
              <a:latin typeface="+mn-ea"/>
            </a:endParaRPr>
          </a:p>
        </p:txBody>
      </p:sp>
    </p:spTree>
    <p:extLst>
      <p:ext uri="{BB962C8B-B14F-4D97-AF65-F5344CB8AC3E}">
        <p14:creationId xmlns:p14="http://schemas.microsoft.com/office/powerpoint/2010/main" val="8348822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13"/>
          <p:cNvGraphicFramePr>
            <a:graphicFrameLocks noGrp="1"/>
          </p:cNvGraphicFramePr>
          <p:nvPr/>
        </p:nvGraphicFramePr>
        <p:xfrm>
          <a:off x="387530" y="234212"/>
          <a:ext cx="9138178" cy="6120273"/>
        </p:xfrm>
        <a:graphic>
          <a:graphicData uri="http://schemas.openxmlformats.org/drawingml/2006/table">
            <a:tbl>
              <a:tblPr firstRow="1" bandRow="1">
                <a:tableStyleId>{5C22544A-7EE6-4342-B048-85BDC9FD1C3A}</a:tableStyleId>
              </a:tblPr>
              <a:tblGrid>
                <a:gridCol w="1110178">
                  <a:extLst>
                    <a:ext uri="{9D8B030D-6E8A-4147-A177-3AD203B41FA5}">
                      <a16:colId xmlns:a16="http://schemas.microsoft.com/office/drawing/2014/main" val="528851062"/>
                    </a:ext>
                  </a:extLst>
                </a:gridCol>
                <a:gridCol w="8028000">
                  <a:extLst>
                    <a:ext uri="{9D8B030D-6E8A-4147-A177-3AD203B41FA5}">
                      <a16:colId xmlns:a16="http://schemas.microsoft.com/office/drawing/2014/main" val="89849022"/>
                    </a:ext>
                  </a:extLst>
                </a:gridCol>
              </a:tblGrid>
              <a:tr h="5751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bg1"/>
                          </a:solidFill>
                        </a:rPr>
                        <a:t>現状･課題</a:t>
                      </a:r>
                      <a:endParaRPr kumimoji="1" lang="ja-JP" altLang="en-US" sz="16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500"/>
                        </a:lnSpc>
                      </a:pPr>
                      <a:r>
                        <a:rPr kumimoji="1" lang="ja-JP" altLang="en-US" sz="1100" b="0" dirty="0">
                          <a:solidFill>
                            <a:schemeClr val="tx1"/>
                          </a:solidFill>
                        </a:rPr>
                        <a:t>・保護者等子どもたちをとりまく関係者が、歯と口の健康づくりについて理解を深め、実際に取組むことが重要</a:t>
                      </a:r>
                      <a:endParaRPr kumimoji="1" lang="en-US" altLang="ja-JP" sz="1100" b="0" dirty="0">
                        <a:solidFill>
                          <a:schemeClr val="tx1"/>
                        </a:solidFill>
                      </a:endParaRPr>
                    </a:p>
                    <a:p>
                      <a:pPr>
                        <a:lnSpc>
                          <a:spcPts val="1500"/>
                        </a:lnSpc>
                      </a:pPr>
                      <a:r>
                        <a:rPr kumimoji="1" lang="ja-JP" altLang="en-US" sz="1100" b="0" dirty="0">
                          <a:solidFill>
                            <a:schemeClr val="tx1"/>
                          </a:solidFill>
                        </a:rPr>
                        <a:t>・乳歯列が完成する時期である３歳児のむし歯予防のため、保護者への働きかけが重要</a:t>
                      </a:r>
                      <a:endParaRPr kumimoji="1" lang="en-US" altLang="ja-JP" sz="1100" b="0" dirty="0">
                        <a:solidFill>
                          <a:schemeClr val="tx1"/>
                        </a:solidFill>
                      </a:endParaRPr>
                    </a:p>
                  </a:txBody>
                  <a:tcPr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67882677"/>
                  </a:ext>
                </a:extLst>
              </a:tr>
              <a:tr h="2957535">
                <a:tc>
                  <a:txBody>
                    <a:bodyPr/>
                    <a:lstStyle/>
                    <a:p>
                      <a:r>
                        <a:rPr kumimoji="1" lang="ja-JP" altLang="en-US" sz="1600" b="0" dirty="0"/>
                        <a:t> </a:t>
                      </a:r>
                      <a:endParaRPr kumimoji="1" lang="en-US" altLang="ja-JP" sz="1600" b="0" dirty="0"/>
                    </a:p>
                    <a:p>
                      <a:r>
                        <a:rPr kumimoji="1" lang="ja-JP" altLang="en-US" sz="1600" b="0" dirty="0">
                          <a:solidFill>
                            <a:schemeClr val="bg1"/>
                          </a:solidFill>
                        </a:rPr>
                        <a:t>本年度の     </a:t>
                      </a:r>
                      <a:endParaRPr kumimoji="1" lang="en-US" altLang="ja-JP" sz="1600" b="0" dirty="0">
                        <a:solidFill>
                          <a:schemeClr val="bg1"/>
                        </a:solidFill>
                      </a:endParaRPr>
                    </a:p>
                    <a:p>
                      <a:r>
                        <a:rPr kumimoji="1" lang="en-US" altLang="ja-JP" sz="1600" b="0" dirty="0">
                          <a:solidFill>
                            <a:schemeClr val="bg1"/>
                          </a:solidFill>
                        </a:rPr>
                        <a:t> </a:t>
                      </a:r>
                      <a:r>
                        <a:rPr kumimoji="1" lang="ja-JP" altLang="en-US" sz="1600" b="0" dirty="0">
                          <a:solidFill>
                            <a:schemeClr val="bg1"/>
                          </a:solidFill>
                        </a:rPr>
                        <a:t>取組</a:t>
                      </a:r>
                      <a:endParaRPr kumimoji="1" lang="en-US" altLang="ja-JP" sz="1600" b="0" dirty="0">
                        <a:solidFill>
                          <a:schemeClr val="bg1"/>
                        </a:solidFill>
                      </a:endParaRPr>
                    </a:p>
                    <a:p>
                      <a:endParaRPr kumimoji="1" lang="en-US" altLang="ja-JP" sz="1600" b="0" dirty="0"/>
                    </a:p>
                    <a:p>
                      <a:endParaRPr kumimoji="1" lang="en-US" altLang="ja-JP" sz="1600" b="0" dirty="0"/>
                    </a:p>
                    <a:p>
                      <a:endParaRPr kumimoji="1" lang="en-US" altLang="ja-JP" sz="1600" b="0" dirty="0"/>
                    </a:p>
                    <a:p>
                      <a:endParaRPr kumimoji="1" lang="ja-JP" altLang="en-US" sz="16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500"/>
                        </a:lnSpc>
                      </a:pPr>
                      <a:r>
                        <a:rPr kumimoji="1" lang="en-US" altLang="ja-JP" sz="1200" b="0" dirty="0">
                          <a:solidFill>
                            <a:schemeClr val="tx1"/>
                          </a:solidFill>
                        </a:rPr>
                        <a:t>《</a:t>
                      </a:r>
                      <a:r>
                        <a:rPr kumimoji="1" lang="ja-JP" altLang="en-US" sz="1200" b="0" u="sng" dirty="0">
                          <a:solidFill>
                            <a:schemeClr val="tx1"/>
                          </a:solidFill>
                        </a:rPr>
                        <a:t>啓発</a:t>
                      </a:r>
                      <a:r>
                        <a:rPr kumimoji="1" lang="en-US" altLang="ja-JP" sz="1200" b="0" dirty="0">
                          <a:solidFill>
                            <a:schemeClr val="tx1"/>
                          </a:solidFill>
                        </a:rPr>
                        <a:t>》</a:t>
                      </a:r>
                    </a:p>
                    <a:p>
                      <a:pPr>
                        <a:lnSpc>
                          <a:spcPts val="1500"/>
                        </a:lnSpc>
                      </a:pPr>
                      <a:r>
                        <a:rPr kumimoji="1" lang="ja-JP" altLang="en-US" sz="1100" b="0" dirty="0">
                          <a:solidFill>
                            <a:schemeClr val="tx1"/>
                          </a:solidFill>
                        </a:rPr>
                        <a:t>■公民連携の枠組みを活用した普及啓発</a:t>
                      </a:r>
                      <a:endParaRPr kumimoji="1" lang="en-US" altLang="ja-JP" sz="1100" b="0" dirty="0">
                        <a:solidFill>
                          <a:schemeClr val="tx1"/>
                        </a:solidFill>
                      </a:endParaRPr>
                    </a:p>
                    <a:p>
                      <a:pPr>
                        <a:lnSpc>
                          <a:spcPts val="1500"/>
                        </a:lnSpc>
                      </a:pPr>
                      <a:r>
                        <a:rPr kumimoji="1" lang="ja-JP" altLang="en-US" sz="1100" b="0" dirty="0">
                          <a:solidFill>
                            <a:schemeClr val="tx1"/>
                          </a:solidFill>
                        </a:rPr>
                        <a:t>　（ポスター等の展開、企業の広報ツールを活用した普及、健康イベントでの連携）</a:t>
                      </a:r>
                      <a:endParaRPr kumimoji="1" lang="en-US" altLang="ja-JP" sz="1100" b="0" dirty="0">
                        <a:solidFill>
                          <a:schemeClr val="tx1"/>
                        </a:solidFill>
                      </a:endParaRPr>
                    </a:p>
                    <a:p>
                      <a:pPr algn="l">
                        <a:lnSpc>
                          <a:spcPts val="1500"/>
                        </a:lnSpc>
                      </a:pPr>
                      <a:r>
                        <a:rPr kumimoji="1" lang="ja-JP" altLang="en-US" sz="1100" b="0" dirty="0">
                          <a:solidFill>
                            <a:schemeClr val="tx1"/>
                          </a:solidFill>
                        </a:rPr>
                        <a:t>■府の健康アプリ「アスマイル」を活用した普及啓発</a:t>
                      </a:r>
                      <a:endParaRPr kumimoji="1" lang="en-US" altLang="ja-JP" sz="1100" b="0" dirty="0">
                        <a:solidFill>
                          <a:schemeClr val="tx1"/>
                        </a:solidFill>
                      </a:endParaRPr>
                    </a:p>
                    <a:p>
                      <a:pPr algn="l">
                        <a:lnSpc>
                          <a:spcPts val="1500"/>
                        </a:lnSpc>
                      </a:pPr>
                      <a:r>
                        <a:rPr kumimoji="1" lang="ja-JP" altLang="en-US" sz="1100" b="0" dirty="0">
                          <a:solidFill>
                            <a:schemeClr val="tx1"/>
                          </a:solidFill>
                        </a:rPr>
                        <a:t>　（歯磨きや健診受診、健康づくりイベント参加等に対するインセンティブ付与、歯と口の健康に関するコラム掲載）</a:t>
                      </a:r>
                      <a:endParaRPr kumimoji="1" lang="en-US" altLang="ja-JP" sz="1100" b="0" dirty="0">
                        <a:solidFill>
                          <a:schemeClr val="tx1"/>
                        </a:solidFill>
                      </a:endParaRPr>
                    </a:p>
                    <a:p>
                      <a:pPr>
                        <a:lnSpc>
                          <a:spcPts val="1500"/>
                        </a:lnSpc>
                      </a:pPr>
                      <a:r>
                        <a:rPr kumimoji="1" lang="ja-JP" altLang="en-US" sz="1100" b="0" dirty="0">
                          <a:solidFill>
                            <a:schemeClr val="tx1"/>
                          </a:solidFill>
                        </a:rPr>
                        <a:t>■府ホームページ、啓発冊子等を活用し、むし歯予防（歯磨き、正しい食習慣等）等について普及啓発</a:t>
                      </a:r>
                      <a:endParaRPr kumimoji="1" lang="en-US" altLang="ja-JP" sz="1100" b="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rPr>
                        <a:t>■８０２０推進アンバサダー養成事業の実施（地域で活動する保健医療関係者のためのガイドラインと啓発資料の作成、</a:t>
                      </a:r>
                      <a:endParaRPr kumimoji="1" lang="en-US" altLang="ja-JP" sz="1100" b="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rPr>
                        <a:t>　研修会を１医療圏</a:t>
                      </a:r>
                      <a:r>
                        <a:rPr kumimoji="1" lang="en-US" altLang="ja-JP" sz="1100" b="0" dirty="0">
                          <a:solidFill>
                            <a:schemeClr val="tx1"/>
                          </a:solidFill>
                        </a:rPr>
                        <a:t>×</a:t>
                      </a:r>
                      <a:r>
                        <a:rPr kumimoji="1" lang="ja-JP" altLang="en-US" sz="1100" b="0" dirty="0">
                          <a:solidFill>
                            <a:schemeClr val="tx1"/>
                          </a:solidFill>
                        </a:rPr>
                        <a:t>２回実施（乳幼児の歯と口の健康について</a:t>
                      </a:r>
                      <a:r>
                        <a:rPr kumimoji="1" lang="ja-JP" altLang="en-US" sz="1100" b="0" baseline="0" dirty="0">
                          <a:solidFill>
                            <a:schemeClr val="tx1"/>
                          </a:solidFill>
                        </a:rPr>
                        <a:t>　</a:t>
                      </a:r>
                      <a:r>
                        <a:rPr kumimoji="1" lang="ja-JP" altLang="en-US" sz="1100" b="0" dirty="0">
                          <a:solidFill>
                            <a:schemeClr val="tx1"/>
                          </a:solidFill>
                        </a:rPr>
                        <a:t>等））</a:t>
                      </a:r>
                      <a:endParaRPr kumimoji="1" lang="en-US" altLang="ja-JP" sz="1100" b="0" dirty="0">
                        <a:solidFill>
                          <a:schemeClr val="tx1"/>
                        </a:solidFill>
                      </a:endParaRPr>
                    </a:p>
                    <a:p>
                      <a:endParaRPr kumimoji="1" lang="en-US" altLang="ja-JP" sz="1100" b="0" dirty="0">
                        <a:solidFill>
                          <a:schemeClr val="tx1"/>
                        </a:solidFill>
                      </a:endParaRPr>
                    </a:p>
                    <a:p>
                      <a:pPr>
                        <a:lnSpc>
                          <a:spcPts val="1500"/>
                        </a:lnSpc>
                      </a:pPr>
                      <a:r>
                        <a:rPr kumimoji="1" lang="en-US" altLang="ja-JP" sz="1200" b="0" dirty="0">
                          <a:solidFill>
                            <a:schemeClr val="tx1"/>
                          </a:solidFill>
                        </a:rPr>
                        <a:t>《</a:t>
                      </a:r>
                      <a:r>
                        <a:rPr kumimoji="1" lang="ja-JP" altLang="en-US" sz="1200" b="0" u="sng" dirty="0">
                          <a:solidFill>
                            <a:schemeClr val="tx1"/>
                          </a:solidFill>
                        </a:rPr>
                        <a:t>市町村支援</a:t>
                      </a:r>
                      <a:r>
                        <a:rPr kumimoji="1" lang="en-US" altLang="ja-JP" sz="1200" b="0" dirty="0">
                          <a:solidFill>
                            <a:schemeClr val="tx1"/>
                          </a:solidFill>
                        </a:rPr>
                        <a:t>》</a:t>
                      </a: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rPr>
                        <a:t>■大阪府歯科口腔保健推進連絡会での情報提供、意見交換（オンライン開催：乳幼児の歯科保健指導や妊産婦歯科健診等に</a:t>
                      </a:r>
                      <a:r>
                        <a:rPr kumimoji="1" lang="ja-JP" altLang="en-US" sz="1100" b="0" dirty="0" err="1">
                          <a:solidFill>
                            <a:schemeClr val="tx1"/>
                          </a:solidFill>
                        </a:rPr>
                        <a:t>つ</a:t>
                      </a:r>
                      <a:r>
                        <a:rPr kumimoji="1" lang="ja-JP" altLang="en-US" sz="1100" b="0" dirty="0">
                          <a:solidFill>
                            <a:schemeClr val="tx1"/>
                          </a:solidFill>
                        </a:rPr>
                        <a:t>　　</a:t>
                      </a:r>
                      <a:endParaRPr kumimoji="1" lang="en-US" altLang="ja-JP" sz="1100" b="0" dirty="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rPr>
                        <a:t>　いて）</a:t>
                      </a:r>
                      <a:endParaRPr kumimoji="1" lang="en-US" altLang="ja-JP" sz="1100" b="0" dirty="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rPr>
                        <a:t>■「口腔保健支援センター」による市町村の個別支援</a:t>
                      </a:r>
                      <a:endParaRPr kumimoji="1" lang="en-US" altLang="ja-JP" sz="1100" b="0" dirty="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rPr>
                        <a:t>■大阪府市町村歯科口腔保健実態調査の実施</a:t>
                      </a:r>
                      <a:endParaRPr kumimoji="1" lang="en-US" altLang="ja-JP" sz="1100" b="0" dirty="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rPr>
                        <a:t>■府保健所による市町村の乳幼児健康診査事業の評価体制構築への支援</a:t>
                      </a:r>
                      <a:endParaRPr kumimoji="1" lang="en-US" altLang="ja-JP" sz="1100" b="0" dirty="0">
                        <a:solidFill>
                          <a:schemeClr val="tx1"/>
                        </a:solidFill>
                      </a:endParaRPr>
                    </a:p>
                  </a:txBody>
                  <a:tcPr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9954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bg1"/>
                          </a:solidFill>
                        </a:rPr>
                        <a:t> 今後の</a:t>
                      </a:r>
                      <a:endParaRPr kumimoji="1" lang="en-US" altLang="ja-JP" sz="1600" b="0"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bg1"/>
                          </a:solidFill>
                        </a:rPr>
                        <a:t> 取組予定</a:t>
                      </a:r>
                      <a:endParaRPr kumimoji="1" lang="ja-JP" altLang="en-US"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200" b="0" dirty="0">
                          <a:solidFill>
                            <a:schemeClr val="tx1"/>
                          </a:solidFill>
                          <a:latin typeface="+mn-ea"/>
                          <a:ea typeface="+mn-ea"/>
                        </a:rPr>
                        <a:t>《</a:t>
                      </a:r>
                      <a:r>
                        <a:rPr kumimoji="1" lang="ja-JP" altLang="en-US" sz="1200" b="0" u="sng" dirty="0">
                          <a:solidFill>
                            <a:schemeClr val="tx1"/>
                          </a:solidFill>
                          <a:latin typeface="+mn-ea"/>
                          <a:ea typeface="+mn-ea"/>
                        </a:rPr>
                        <a:t>課題</a:t>
                      </a:r>
                      <a:r>
                        <a:rPr kumimoji="1" lang="en-US" altLang="ja-JP" sz="1200" b="0" dirty="0">
                          <a:solidFill>
                            <a:schemeClr val="tx1"/>
                          </a:solidFill>
                        </a:rPr>
                        <a:t>》</a:t>
                      </a:r>
                      <a:endParaRPr kumimoji="1" lang="en-US" altLang="ja-JP" sz="1200" b="0" dirty="0">
                        <a:solidFill>
                          <a:schemeClr val="tx1"/>
                        </a:solidFill>
                        <a:latin typeface="+mn-ea"/>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mn-ea"/>
                          <a:ea typeface="+mn-ea"/>
                        </a:rPr>
                        <a:t>■ホームページを閲覧するなどの自発的な動きをしない府民への働きかけ</a:t>
                      </a:r>
                      <a:r>
                        <a:rPr kumimoji="1" lang="ja-JP" altLang="en-US" sz="1100" b="0" dirty="0">
                          <a:solidFill>
                            <a:schemeClr val="tx1"/>
                          </a:solidFill>
                        </a:rPr>
                        <a:t>（</a:t>
                      </a:r>
                      <a:r>
                        <a:rPr kumimoji="1" lang="ja-JP" altLang="en-US" sz="1100" b="0" dirty="0">
                          <a:solidFill>
                            <a:schemeClr val="tx1"/>
                          </a:solidFill>
                          <a:latin typeface="+mn-ea"/>
                          <a:ea typeface="+mn-ea"/>
                        </a:rPr>
                        <a:t>内容：むし歯予防等）</a:t>
                      </a:r>
                      <a:endParaRPr kumimoji="1" lang="en-US" altLang="ja-JP" sz="1100" b="0" dirty="0">
                        <a:solidFill>
                          <a:schemeClr val="tx1"/>
                        </a:solidFill>
                        <a:latin typeface="+mn-ea"/>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mn-ea"/>
                          <a:ea typeface="+mn-ea"/>
                        </a:rPr>
                        <a:t>■府保健所の取組を通じ、市町村の乳幼児健康診査の受診率や質の向上</a:t>
                      </a:r>
                      <a:endParaRPr kumimoji="1" lang="en-US" altLang="ja-JP" sz="1100" b="0" dirty="0">
                        <a:solidFill>
                          <a:schemeClr val="tx1"/>
                        </a:solidFill>
                        <a:latin typeface="+mn-ea"/>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mn-ea"/>
                          <a:ea typeface="+mn-ea"/>
                        </a:rPr>
                        <a:t>■歯科保健の推進にかかる多職種との連携</a:t>
                      </a:r>
                      <a:endParaRPr kumimoji="1" lang="en-US" altLang="ja-JP" sz="1100" b="0" dirty="0">
                        <a:solidFill>
                          <a:schemeClr val="tx1"/>
                        </a:solidFill>
                        <a:latin typeface="+mn-ea"/>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endParaRPr kumimoji="1" lang="en-US" altLang="ja-JP" sz="1100" b="0" dirty="0">
                        <a:solidFill>
                          <a:schemeClr val="tx1"/>
                        </a:solidFill>
                        <a:latin typeface="+mn-ea"/>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200" b="0" dirty="0">
                          <a:solidFill>
                            <a:schemeClr val="tx1"/>
                          </a:solidFill>
                          <a:latin typeface="+mn-ea"/>
                          <a:ea typeface="+mn-ea"/>
                        </a:rPr>
                        <a:t>《</a:t>
                      </a:r>
                      <a:r>
                        <a:rPr kumimoji="1" lang="ja-JP" altLang="en-US" sz="1200" b="0" u="sng" dirty="0">
                          <a:solidFill>
                            <a:schemeClr val="tx1"/>
                          </a:solidFill>
                          <a:latin typeface="+mn-ea"/>
                          <a:ea typeface="+mn-ea"/>
                        </a:rPr>
                        <a:t>次年度の取組</a:t>
                      </a:r>
                      <a:r>
                        <a:rPr kumimoji="1" lang="en-US" altLang="ja-JP" sz="1200" b="0" dirty="0">
                          <a:solidFill>
                            <a:schemeClr val="tx1"/>
                          </a:solidFill>
                          <a:latin typeface="+mn-ea"/>
                          <a:ea typeface="+mn-ea"/>
                        </a:rPr>
                        <a:t>》</a:t>
                      </a:r>
                    </a:p>
                    <a:p>
                      <a:pPr>
                        <a:lnSpc>
                          <a:spcPts val="1500"/>
                        </a:lnSpc>
                      </a:pPr>
                      <a:r>
                        <a:rPr kumimoji="1" lang="ja-JP" altLang="en-US" sz="1100" b="0" dirty="0">
                          <a:solidFill>
                            <a:schemeClr val="tx1"/>
                          </a:solidFill>
                          <a:latin typeface="+mn-ea"/>
                          <a:ea typeface="+mn-ea"/>
                        </a:rPr>
                        <a:t>■「アスマイル」、府の広報媒体、公民連携の枠組みを活用し、幅広い世代の府民への啓発</a:t>
                      </a:r>
                      <a:endParaRPr kumimoji="1" lang="en-US" altLang="ja-JP" sz="1100" b="0" dirty="0">
                        <a:solidFill>
                          <a:schemeClr val="tx1"/>
                        </a:solidFill>
                        <a:latin typeface="+mn-ea"/>
                        <a:ea typeface="+mn-ea"/>
                      </a:endParaRPr>
                    </a:p>
                    <a:p>
                      <a:pPr>
                        <a:lnSpc>
                          <a:spcPts val="1500"/>
                        </a:lnSpc>
                      </a:pPr>
                      <a:r>
                        <a:rPr kumimoji="1" lang="ja-JP" altLang="en-US" sz="1100" b="0" dirty="0">
                          <a:solidFill>
                            <a:schemeClr val="tx1"/>
                          </a:solidFill>
                          <a:latin typeface="+mn-ea"/>
                          <a:ea typeface="+mn-ea"/>
                        </a:rPr>
                        <a:t>■口腔保健支援センター</a:t>
                      </a:r>
                      <a:r>
                        <a:rPr kumimoji="1" lang="ja-JP" altLang="en-US" sz="1100" b="0" strike="noStrike" dirty="0">
                          <a:solidFill>
                            <a:schemeClr val="tx1"/>
                          </a:solidFill>
                          <a:latin typeface="+mn-ea"/>
                          <a:ea typeface="+mn-ea"/>
                        </a:rPr>
                        <a:t>による市町村支援を継続</a:t>
                      </a:r>
                      <a:endParaRPr kumimoji="1" lang="en-US" altLang="ja-JP" sz="1100" b="0" strike="noStrike" dirty="0">
                        <a:solidFill>
                          <a:schemeClr val="tx1"/>
                        </a:solidFill>
                        <a:latin typeface="+mn-ea"/>
                        <a:ea typeface="+mn-ea"/>
                      </a:endParaRPr>
                    </a:p>
                    <a:p>
                      <a:pPr>
                        <a:lnSpc>
                          <a:spcPts val="1500"/>
                        </a:lnSpc>
                      </a:pPr>
                      <a:r>
                        <a:rPr kumimoji="1" lang="ja-JP" altLang="en-US" sz="1100" b="0" dirty="0">
                          <a:solidFill>
                            <a:schemeClr val="tx1"/>
                          </a:solidFill>
                          <a:latin typeface="+mn-ea"/>
                          <a:ea typeface="+mn-ea"/>
                        </a:rPr>
                        <a:t>■</a:t>
                      </a:r>
                      <a:r>
                        <a:rPr kumimoji="1" lang="en-US" altLang="ja-JP" sz="1100" b="0" dirty="0">
                          <a:solidFill>
                            <a:schemeClr val="tx1"/>
                          </a:solidFill>
                          <a:latin typeface="+mn-ea"/>
                          <a:ea typeface="+mn-ea"/>
                        </a:rPr>
                        <a:t>8020</a:t>
                      </a:r>
                      <a:r>
                        <a:rPr kumimoji="1" lang="ja-JP" altLang="en-US" sz="1100" b="0" dirty="0">
                          <a:solidFill>
                            <a:schemeClr val="tx1"/>
                          </a:solidFill>
                          <a:latin typeface="+mn-ea"/>
                          <a:ea typeface="+mn-ea"/>
                        </a:rPr>
                        <a:t>推進アンバサダー養成事業による地域の取組み支援</a:t>
                      </a:r>
                      <a:endParaRPr kumimoji="1" lang="en-US" altLang="ja-JP" sz="1100" b="0" dirty="0">
                        <a:solidFill>
                          <a:schemeClr val="tx1"/>
                        </a:solidFill>
                        <a:latin typeface="+mn-ea"/>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mn-ea"/>
                          <a:ea typeface="+mn-ea"/>
                        </a:rPr>
                        <a:t>■府保健所による</a:t>
                      </a:r>
                      <a:r>
                        <a:rPr kumimoji="1" lang="ja-JP" altLang="en-US" sz="1100" b="0" dirty="0">
                          <a:solidFill>
                            <a:schemeClr val="tx1"/>
                          </a:solidFill>
                        </a:rPr>
                        <a:t>市町村の乳幼児健康診査事業の評価体制構築への取組み支援</a:t>
                      </a:r>
                      <a:endParaRPr kumimoji="1" lang="ja-JP" altLang="en-US" sz="1100" b="0" dirty="0">
                        <a:solidFill>
                          <a:schemeClr val="tx1"/>
                        </a:solidFill>
                        <a:latin typeface="+mn-ea"/>
                        <a:ea typeface="+mn-ea"/>
                      </a:endParaRPr>
                    </a:p>
                  </a:txBody>
                  <a:tcPr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921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bg1"/>
                          </a:solidFill>
                        </a:rPr>
                        <a:t> 最終予算</a:t>
                      </a:r>
                      <a:endParaRPr kumimoji="1" lang="en-US" altLang="ja-JP" sz="1600" b="0"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baseline="0" dirty="0">
                          <a:solidFill>
                            <a:schemeClr val="bg1"/>
                          </a:solidFill>
                          <a:latin typeface="+mn-ea"/>
                          <a:ea typeface="+mn-ea"/>
                        </a:rPr>
                        <a:t>（主要事業）</a:t>
                      </a:r>
                      <a:endParaRPr kumimoji="1" lang="en-US" altLang="ja-JP" sz="1200" b="0" baseline="0" dirty="0">
                        <a:solidFill>
                          <a:schemeClr val="bg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500"/>
                        </a:lnSpc>
                      </a:pPr>
                      <a:r>
                        <a:rPr kumimoji="1" lang="ja-JP" altLang="en-US" sz="1100" dirty="0">
                          <a:solidFill>
                            <a:schemeClr val="tx1"/>
                          </a:solidFill>
                          <a:latin typeface="+mn-ea"/>
                          <a:ea typeface="+mn-ea"/>
                        </a:rPr>
                        <a:t>生涯歯科保健推進事業（</a:t>
                      </a:r>
                      <a:r>
                        <a:rPr kumimoji="1" lang="en-US" altLang="ja-JP" sz="1100" dirty="0">
                          <a:solidFill>
                            <a:schemeClr val="tx1"/>
                          </a:solidFill>
                          <a:latin typeface="+mn-ea"/>
                          <a:ea typeface="+mn-ea"/>
                        </a:rPr>
                        <a:t>1,777</a:t>
                      </a:r>
                      <a:r>
                        <a:rPr kumimoji="1" lang="ja-JP" altLang="en-US" sz="1100" dirty="0">
                          <a:solidFill>
                            <a:schemeClr val="tx1"/>
                          </a:solidFill>
                          <a:latin typeface="+mn-ea"/>
                          <a:ea typeface="+mn-ea"/>
                        </a:rPr>
                        <a:t>千円）、大阪府歯科口腔保健計画推進事業（</a:t>
                      </a:r>
                      <a:r>
                        <a:rPr kumimoji="1" lang="en-US" altLang="ja-JP" sz="1100" dirty="0">
                          <a:solidFill>
                            <a:schemeClr val="tx1"/>
                          </a:solidFill>
                          <a:latin typeface="+mn-ea"/>
                          <a:ea typeface="+mn-ea"/>
                        </a:rPr>
                        <a:t>5,042</a:t>
                      </a:r>
                      <a:r>
                        <a:rPr kumimoji="1" lang="ja-JP" altLang="en-US" sz="1100" dirty="0">
                          <a:solidFill>
                            <a:schemeClr val="tx1"/>
                          </a:solidFill>
                          <a:latin typeface="+mn-ea"/>
                          <a:ea typeface="+mn-ea"/>
                        </a:rPr>
                        <a:t>千円）</a:t>
                      </a:r>
                      <a:endParaRPr kumimoji="1" lang="en-US" altLang="ja-JP" sz="1100" dirty="0">
                        <a:solidFill>
                          <a:schemeClr val="tx1"/>
                        </a:solidFill>
                        <a:latin typeface="+mn-ea"/>
                        <a:ea typeface="+mn-ea"/>
                      </a:endParaRPr>
                    </a:p>
                    <a:p>
                      <a:pPr>
                        <a:lnSpc>
                          <a:spcPts val="1500"/>
                        </a:lnSpc>
                      </a:pPr>
                      <a:r>
                        <a:rPr kumimoji="1" lang="ja-JP" altLang="en-US" sz="1100" dirty="0">
                          <a:solidFill>
                            <a:schemeClr val="tx1"/>
                          </a:solidFill>
                          <a:latin typeface="+mn-ea"/>
                          <a:ea typeface="+mn-ea"/>
                        </a:rPr>
                        <a:t>８０２０運動推進特別事業（</a:t>
                      </a:r>
                      <a:r>
                        <a:rPr kumimoji="1" lang="en-US" altLang="ja-JP" sz="1100" dirty="0">
                          <a:solidFill>
                            <a:schemeClr val="tx1"/>
                          </a:solidFill>
                          <a:latin typeface="+mn-ea"/>
                          <a:ea typeface="+mn-ea"/>
                        </a:rPr>
                        <a:t>2,041</a:t>
                      </a:r>
                      <a:r>
                        <a:rPr kumimoji="1" lang="ja-JP" altLang="en-US" sz="1100" dirty="0">
                          <a:solidFill>
                            <a:schemeClr val="tx1"/>
                          </a:solidFill>
                          <a:latin typeface="+mn-ea"/>
                          <a:ea typeface="+mn-ea"/>
                        </a:rPr>
                        <a:t>千円）</a:t>
                      </a:r>
                      <a:endParaRPr kumimoji="1" lang="en-US" altLang="ja-JP" sz="1100" dirty="0">
                        <a:solidFill>
                          <a:schemeClr val="tx1"/>
                        </a:solidFill>
                        <a:latin typeface="+mn-ea"/>
                        <a:ea typeface="+mn-ea"/>
                      </a:endParaRPr>
                    </a:p>
                  </a:txBody>
                  <a:tcPr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21" name="角丸四角形 20"/>
          <p:cNvSpPr/>
          <p:nvPr/>
        </p:nvSpPr>
        <p:spPr>
          <a:xfrm>
            <a:off x="522041" y="268692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lvl="0" algn="ctr">
              <a:defRPr/>
            </a:pPr>
            <a:r>
              <a:rPr kumimoji="1" lang="ja-JP" altLang="en-US" sz="1100" b="1" spc="-100" dirty="0">
                <a:ln w="0"/>
                <a:solidFill>
                  <a:srgbClr val="193F61"/>
                </a:solidFill>
                <a:latin typeface="游ゴシック" panose="020B0400000000000000" pitchFamily="50" charset="-128"/>
              </a:rPr>
              <a:t>本年度評価</a:t>
            </a:r>
            <a:endParaRPr kumimoji="1" lang="en-US" altLang="ja-JP" sz="1100" b="1" spc="-100" dirty="0">
              <a:ln w="0"/>
              <a:solidFill>
                <a:srgbClr val="193F61"/>
              </a:solidFill>
              <a:latin typeface="游ゴシック" panose="020B0400000000000000" pitchFamily="50" charset="-128"/>
            </a:endParaRPr>
          </a:p>
          <a:p>
            <a:pPr lvl="0" algn="ctr">
              <a:defRPr/>
            </a:pPr>
            <a:endParaRPr kumimoji="1" lang="en-US" altLang="ja-JP" sz="500" b="1" spc="-100" dirty="0">
              <a:ln w="0"/>
              <a:solidFill>
                <a:srgbClr val="193F61"/>
              </a:solidFill>
              <a:latin typeface="游ゴシック" panose="020B0400000000000000" pitchFamily="50" charset="-128"/>
            </a:endParaRPr>
          </a:p>
          <a:p>
            <a:pPr lvl="0" algn="ctr">
              <a:lnSpc>
                <a:spcPts val="1600"/>
              </a:lnSpc>
              <a:defRPr/>
            </a:pPr>
            <a:r>
              <a:rPr kumimoji="1" lang="ja-JP" altLang="en-US" sz="1400" b="1" spc="-100" dirty="0">
                <a:ln w="0"/>
                <a:solidFill>
                  <a:srgbClr val="193F61"/>
                </a:solidFill>
                <a:latin typeface="游ゴシック" panose="020B0400000000000000" pitchFamily="50" charset="-128"/>
              </a:rPr>
              <a:t>概ね</a:t>
            </a:r>
            <a:endParaRPr kumimoji="1" lang="en-US" altLang="ja-JP" sz="1400" b="1" spc="-100" dirty="0">
              <a:ln w="0"/>
              <a:solidFill>
                <a:srgbClr val="193F61"/>
              </a:solidFill>
              <a:latin typeface="游ゴシック" panose="020B0400000000000000" pitchFamily="50" charset="-128"/>
            </a:endParaRPr>
          </a:p>
          <a:p>
            <a:pPr lvl="0" algn="ctr">
              <a:lnSpc>
                <a:spcPts val="1600"/>
              </a:lnSpc>
              <a:defRPr/>
            </a:pPr>
            <a:r>
              <a:rPr kumimoji="1" lang="ja-JP" altLang="en-US" sz="1400" b="1" spc="-250" dirty="0">
                <a:ln w="0"/>
                <a:solidFill>
                  <a:srgbClr val="193F61"/>
                </a:solidFill>
                <a:latin typeface="游ゴシック" panose="020B0400000000000000" pitchFamily="50" charset="-128"/>
              </a:rPr>
              <a:t>予定</a:t>
            </a:r>
            <a:r>
              <a:rPr kumimoji="1" lang="ja-JP" altLang="en-US" sz="1400" b="1" spc="-350" dirty="0">
                <a:ln w="0"/>
                <a:solidFill>
                  <a:srgbClr val="193F61"/>
                </a:solidFill>
                <a:latin typeface="游ゴシック" panose="020B0400000000000000" pitchFamily="50" charset="-128"/>
              </a:rPr>
              <a:t>どおり</a:t>
            </a:r>
          </a:p>
        </p:txBody>
      </p:sp>
      <p:sp>
        <p:nvSpPr>
          <p:cNvPr id="5" name="スライド番号プレースホルダー 1">
            <a:extLst>
              <a:ext uri="{FF2B5EF4-FFF2-40B4-BE49-F238E27FC236}">
                <a16:creationId xmlns:a16="http://schemas.microsoft.com/office/drawing/2014/main" id="{B9FEAEAF-D263-423A-B552-C37B49DD934C}"/>
              </a:ext>
            </a:extLst>
          </p:cNvPr>
          <p:cNvSpPr>
            <a:spLocks noGrp="1"/>
          </p:cNvSpPr>
          <p:nvPr>
            <p:ph type="sldNum" sz="quarter" idx="12"/>
          </p:nvPr>
        </p:nvSpPr>
        <p:spPr>
          <a:xfrm>
            <a:off x="9181750" y="6583675"/>
            <a:ext cx="720000" cy="216000"/>
          </a:xfrm>
        </p:spPr>
        <p:txBody>
          <a:bodyPr/>
          <a:lstStyle/>
          <a:p>
            <a:fld id="{4D1D0668-0C6C-4C7F-AAAF-C0078F4BF5F6}" type="slidenum">
              <a:rPr kumimoji="1" lang="ja-JP" altLang="en-US" smtClean="0"/>
              <a:t>44</a:t>
            </a:fld>
            <a:endParaRPr kumimoji="1" lang="ja-JP" altLang="en-US" dirty="0"/>
          </a:p>
        </p:txBody>
      </p:sp>
    </p:spTree>
    <p:extLst>
      <p:ext uri="{BB962C8B-B14F-4D97-AF65-F5344CB8AC3E}">
        <p14:creationId xmlns:p14="http://schemas.microsoft.com/office/powerpoint/2010/main" val="31332720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１　歯科疾患の予防・早期発見、口の機能の維持向上</a:t>
            </a:r>
          </a:p>
        </p:txBody>
      </p:sp>
      <p:sp>
        <p:nvSpPr>
          <p:cNvPr id="8" name="正方形/長方形 7"/>
          <p:cNvSpPr/>
          <p:nvPr/>
        </p:nvSpPr>
        <p:spPr>
          <a:xfrm>
            <a:off x="268310" y="873962"/>
            <a:ext cx="9369380" cy="55745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800" b="1" i="0" u="none" strike="noStrike" kern="1200" cap="none" spc="0" normalizeH="0" baseline="0" noProof="0">
                <a:ln>
                  <a:noFill/>
                </a:ln>
                <a:solidFill>
                  <a:prstClr val="white"/>
                </a:solidFill>
                <a:effectLst/>
                <a:uLnTx/>
                <a:uFillTx/>
                <a:latin typeface="+mn-ea"/>
                <a:cs typeface="+mn-cs"/>
              </a:rPr>
              <a:t>計画Ｐ</a:t>
            </a:r>
            <a:r>
              <a:rPr kumimoji="1" lang="en-US" altLang="ja-JP" sz="1800" b="1" i="0" u="none" strike="noStrike" kern="1200" cap="none" spc="0" normalizeH="0" baseline="0" noProof="0">
                <a:ln>
                  <a:noFill/>
                </a:ln>
                <a:solidFill>
                  <a:prstClr val="white"/>
                </a:solidFill>
                <a:effectLst/>
                <a:uLnTx/>
                <a:uFillTx/>
                <a:latin typeface="+mn-ea"/>
                <a:cs typeface="+mn-cs"/>
              </a:rPr>
              <a:t>59</a:t>
            </a:r>
            <a:endParaRPr kumimoji="1" lang="en-US" altLang="ja-JP" sz="1800" b="1" i="0" u="none" strike="noStrike" kern="1200" cap="none" spc="0" normalizeH="0" baseline="0" noProof="0" dirty="0">
              <a:ln>
                <a:noFill/>
              </a:ln>
              <a:solidFill>
                <a:prstClr val="white"/>
              </a:solidFill>
              <a:effectLst/>
              <a:uLnTx/>
              <a:uFillTx/>
              <a:latin typeface="+mn-ea"/>
              <a:cs typeface="+mn-cs"/>
            </a:endParaRPr>
          </a:p>
        </p:txBody>
      </p:sp>
      <p:graphicFrame>
        <p:nvGraphicFramePr>
          <p:cNvPr id="19" name="表 18"/>
          <p:cNvGraphicFramePr>
            <a:graphicFrameLocks noGrp="1"/>
          </p:cNvGraphicFramePr>
          <p:nvPr/>
        </p:nvGraphicFramePr>
        <p:xfrm>
          <a:off x="691603" y="4326827"/>
          <a:ext cx="8534283" cy="1835838"/>
        </p:xfrm>
        <a:graphic>
          <a:graphicData uri="http://schemas.openxmlformats.org/drawingml/2006/table">
            <a:tbl>
              <a:tblPr firstRow="1" firstCol="1" bandRow="1">
                <a:tableStyleId>{5C22544A-7EE6-4342-B048-85BDC9FD1C3A}</a:tableStyleId>
              </a:tblPr>
              <a:tblGrid>
                <a:gridCol w="332371">
                  <a:extLst>
                    <a:ext uri="{9D8B030D-6E8A-4147-A177-3AD203B41FA5}">
                      <a16:colId xmlns:a16="http://schemas.microsoft.com/office/drawing/2014/main" val="20000"/>
                    </a:ext>
                  </a:extLst>
                </a:gridCol>
                <a:gridCol w="3042606">
                  <a:extLst>
                    <a:ext uri="{9D8B030D-6E8A-4147-A177-3AD203B41FA5}">
                      <a16:colId xmlns:a16="http://schemas.microsoft.com/office/drawing/2014/main" val="20001"/>
                    </a:ext>
                  </a:extLst>
                </a:gridCol>
                <a:gridCol w="2013573">
                  <a:extLst>
                    <a:ext uri="{9D8B030D-6E8A-4147-A177-3AD203B41FA5}">
                      <a16:colId xmlns:a16="http://schemas.microsoft.com/office/drawing/2014/main" val="20002"/>
                    </a:ext>
                  </a:extLst>
                </a:gridCol>
                <a:gridCol w="1971033">
                  <a:extLst>
                    <a:ext uri="{9D8B030D-6E8A-4147-A177-3AD203B41FA5}">
                      <a16:colId xmlns:a16="http://schemas.microsoft.com/office/drawing/2014/main" val="3296687758"/>
                    </a:ext>
                  </a:extLst>
                </a:gridCol>
                <a:gridCol w="1174700">
                  <a:extLst>
                    <a:ext uri="{9D8B030D-6E8A-4147-A177-3AD203B41FA5}">
                      <a16:colId xmlns:a16="http://schemas.microsoft.com/office/drawing/2014/main" val="20003"/>
                    </a:ext>
                  </a:extLst>
                </a:gridCol>
              </a:tblGrid>
              <a:tr h="504400">
                <a:tc>
                  <a:txBody>
                    <a:bodyPr/>
                    <a:lstStyle/>
                    <a:p>
                      <a:pPr algn="ctr" fontAlgn="auto">
                        <a:lnSpc>
                          <a:spcPts val="1600"/>
                        </a:lnSpc>
                        <a:spcAft>
                          <a:spcPts val="0"/>
                        </a:spcAft>
                      </a:pPr>
                      <a:r>
                        <a:rPr lang="ja-JP" sz="1400" baseline="0" dirty="0">
                          <a:effectLst/>
                          <a:latin typeface="游ゴシック" panose="020B0400000000000000" pitchFamily="50" charset="-128"/>
                          <a:ea typeface="游ゴシック" panose="020B0400000000000000" pitchFamily="50" charset="-128"/>
                        </a:rPr>
                        <a:t>　</a:t>
                      </a:r>
                      <a:endParaRPr lang="ja-JP" sz="14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altLang="en-US" sz="1200" baseline="0" dirty="0">
                          <a:solidFill>
                            <a:schemeClr val="bg1"/>
                          </a:solidFill>
                          <a:effectLst/>
                          <a:latin typeface="游ゴシック" panose="020B0400000000000000" pitchFamily="50" charset="-128"/>
                          <a:ea typeface="游ゴシック" panose="020B0400000000000000" pitchFamily="50" charset="-128"/>
                          <a:cs typeface="HG丸ｺﾞｼｯｸM-PRO"/>
                        </a:rPr>
                        <a:t>個別目標</a:t>
                      </a:r>
                      <a:endParaRPr lang="ja-JP" sz="1200" baseline="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baseline="0" dirty="0">
                          <a:effectLst/>
                          <a:latin typeface="游ゴシック" panose="020B0400000000000000" pitchFamily="50" charset="-128"/>
                          <a:ea typeface="游ゴシック" panose="020B0400000000000000" pitchFamily="50" charset="-128"/>
                        </a:rPr>
                        <a:t>計画策定時</a:t>
                      </a:r>
                      <a:r>
                        <a:rPr lang="ja-JP" sz="1200" baseline="0" dirty="0">
                          <a:effectLst/>
                          <a:latin typeface="游ゴシック" panose="020B0400000000000000" pitchFamily="50" charset="-128"/>
                          <a:ea typeface="游ゴシック" panose="020B0400000000000000" pitchFamily="50" charset="-128"/>
                        </a:rPr>
                        <a:t>の状況</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baseline="0" dirty="0">
                          <a:solidFill>
                            <a:schemeClr val="bg1"/>
                          </a:solidFill>
                          <a:effectLst/>
                          <a:latin typeface="游ゴシック" panose="020B0400000000000000" pitchFamily="50" charset="-128"/>
                          <a:ea typeface="游ゴシック" panose="020B0400000000000000" pitchFamily="50" charset="-128"/>
                          <a:cs typeface="HG丸ｺﾞｼｯｸM-PRO"/>
                        </a:rPr>
                        <a:t>現在の状況</a:t>
                      </a:r>
                      <a:endParaRPr lang="ja-JP" sz="1200" baseline="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baseline="0" dirty="0">
                          <a:effectLst/>
                          <a:latin typeface="游ゴシック" panose="020B0400000000000000" pitchFamily="50" charset="-128"/>
                          <a:ea typeface="游ゴシック" panose="020B0400000000000000" pitchFamily="50" charset="-128"/>
                        </a:rPr>
                        <a:t>2023</a:t>
                      </a:r>
                      <a:r>
                        <a:rPr lang="ja-JP" sz="1200" baseline="0" dirty="0">
                          <a:effectLst/>
                          <a:latin typeface="游ゴシック" panose="020B0400000000000000" pitchFamily="50" charset="-128"/>
                          <a:ea typeface="游ゴシック" panose="020B0400000000000000" pitchFamily="50" charset="-128"/>
                        </a:rPr>
                        <a:t>年度</a:t>
                      </a:r>
                      <a:endParaRPr lang="en-US" altLang="ja-JP" sz="1200" baseline="0" dirty="0">
                        <a:effectLst/>
                        <a:latin typeface="游ゴシック" panose="020B0400000000000000" pitchFamily="50" charset="-128"/>
                        <a:ea typeface="游ゴシック" panose="020B0400000000000000" pitchFamily="50" charset="-128"/>
                      </a:endParaRPr>
                    </a:p>
                    <a:p>
                      <a:pPr algn="ctr" fontAlgn="auto">
                        <a:lnSpc>
                          <a:spcPts val="1600"/>
                        </a:lnSpc>
                        <a:spcAft>
                          <a:spcPts val="0"/>
                        </a:spcAft>
                      </a:pPr>
                      <a:r>
                        <a:rPr lang="ja-JP" sz="1200" baseline="0" dirty="0">
                          <a:effectLst/>
                          <a:latin typeface="游ゴシック" panose="020B0400000000000000" pitchFamily="50" charset="-128"/>
                          <a:ea typeface="游ゴシック" panose="020B0400000000000000" pitchFamily="50" charset="-128"/>
                        </a:rPr>
                        <a:t>の目標</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665719">
                <a:tc>
                  <a:txBody>
                    <a:bodyPr/>
                    <a:lstStyle/>
                    <a:p>
                      <a:pPr algn="ctr" fontAlgn="auto">
                        <a:lnSpc>
                          <a:spcPts val="1600"/>
                        </a:lnSpc>
                        <a:spcAft>
                          <a:spcPts val="0"/>
                        </a:spcAft>
                      </a:pPr>
                      <a:r>
                        <a:rPr lang="ja-JP" altLang="en-US" sz="1400" baseline="0" dirty="0">
                          <a:solidFill>
                            <a:schemeClr val="lt1"/>
                          </a:solidFill>
                          <a:effectLst/>
                          <a:latin typeface="游ゴシック" panose="020B0400000000000000" pitchFamily="50" charset="-128"/>
                          <a:ea typeface="游ゴシック" panose="020B0400000000000000" pitchFamily="50" charset="-128"/>
                          <a:cs typeface="+mn-cs"/>
                        </a:rPr>
                        <a:t>２</a:t>
                      </a:r>
                      <a:endParaRPr lang="ja-JP" sz="14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altLang="en-US" sz="1200" b="1" baseline="0" dirty="0">
                          <a:effectLst/>
                          <a:latin typeface="游ゴシック" panose="020B0400000000000000" pitchFamily="50" charset="-128"/>
                          <a:ea typeface="游ゴシック" panose="020B0400000000000000" pitchFamily="50" charset="-128"/>
                        </a:rPr>
                        <a:t>むし歯のある者の割合（</a:t>
                      </a:r>
                      <a:r>
                        <a:rPr lang="en-US" altLang="ja-JP" sz="1200" b="1" baseline="0" dirty="0">
                          <a:effectLst/>
                          <a:latin typeface="游ゴシック" panose="020B0400000000000000" pitchFamily="50" charset="-128"/>
                          <a:ea typeface="游ゴシック" panose="020B0400000000000000" pitchFamily="50" charset="-128"/>
                        </a:rPr>
                        <a:t>12</a:t>
                      </a:r>
                      <a:r>
                        <a:rPr lang="ja-JP" altLang="en-US" sz="1200" b="1" baseline="0" dirty="0">
                          <a:effectLst/>
                          <a:latin typeface="游ゴシック" panose="020B0400000000000000" pitchFamily="50" charset="-128"/>
                          <a:ea typeface="游ゴシック" panose="020B0400000000000000" pitchFamily="50" charset="-128"/>
                        </a:rPr>
                        <a:t>歳）</a:t>
                      </a:r>
                      <a:endParaRPr lang="ja-JP" sz="1200" b="1" baseline="0" dirty="0">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a:effectLst/>
                          <a:latin typeface="游ゴシック" panose="020B0400000000000000" pitchFamily="50" charset="-128"/>
                          <a:ea typeface="游ゴシック" panose="020B0400000000000000" pitchFamily="50" charset="-128"/>
                        </a:rPr>
                        <a:t>39.7</a:t>
                      </a:r>
                      <a:r>
                        <a:rPr lang="ja-JP" sz="1200" b="1" baseline="0" dirty="0">
                          <a:effectLst/>
                          <a:latin typeface="游ゴシック" panose="020B0400000000000000" pitchFamily="50" charset="-128"/>
                          <a:ea typeface="游ゴシック" panose="020B0400000000000000" pitchFamily="50" charset="-128"/>
                        </a:rPr>
                        <a:t>％</a:t>
                      </a:r>
                    </a:p>
                    <a:p>
                      <a:pPr algn="ctr" fontAlgn="auto">
                        <a:lnSpc>
                          <a:spcPts val="1600"/>
                        </a:lnSpc>
                        <a:spcAft>
                          <a:spcPts val="0"/>
                        </a:spcAft>
                      </a:pPr>
                      <a:r>
                        <a:rPr lang="ja-JP" sz="1200" b="1" baseline="0" dirty="0">
                          <a:effectLst/>
                          <a:latin typeface="游ゴシック" panose="020B0400000000000000" pitchFamily="50" charset="-128"/>
                          <a:ea typeface="游ゴシック" panose="020B0400000000000000" pitchFamily="50" charset="-128"/>
                        </a:rPr>
                        <a:t>【平成</a:t>
                      </a:r>
                      <a:r>
                        <a:rPr lang="en-US" sz="1200" b="1" baseline="0" dirty="0">
                          <a:effectLst/>
                          <a:latin typeface="游ゴシック" panose="020B0400000000000000" pitchFamily="50" charset="-128"/>
                          <a:ea typeface="游ゴシック" panose="020B0400000000000000" pitchFamily="50" charset="-128"/>
                        </a:rPr>
                        <a:t>2</a:t>
                      </a:r>
                      <a:r>
                        <a:rPr lang="en-US" altLang="ja-JP" sz="1200" b="1" baseline="0" dirty="0">
                          <a:effectLst/>
                          <a:latin typeface="游ゴシック" panose="020B0400000000000000" pitchFamily="50" charset="-128"/>
                          <a:ea typeface="游ゴシック" panose="020B0400000000000000" pitchFamily="50" charset="-128"/>
                        </a:rPr>
                        <a:t>7</a:t>
                      </a:r>
                      <a:r>
                        <a:rPr lang="ja-JP" sz="1200" b="1" baseline="0" dirty="0">
                          <a:effectLst/>
                          <a:latin typeface="游ゴシック" panose="020B0400000000000000" pitchFamily="50" charset="-128"/>
                          <a:ea typeface="游ゴシック" panose="020B0400000000000000" pitchFamily="50" charset="-128"/>
                        </a:rPr>
                        <a:t>（</a:t>
                      </a:r>
                      <a:r>
                        <a:rPr lang="en-US" sz="1200" b="1" baseline="0" dirty="0">
                          <a:effectLst/>
                          <a:latin typeface="游ゴシック" panose="020B0400000000000000" pitchFamily="50" charset="-128"/>
                          <a:ea typeface="游ゴシック" panose="020B0400000000000000" pitchFamily="50" charset="-128"/>
                        </a:rPr>
                        <a:t>201</a:t>
                      </a:r>
                      <a:r>
                        <a:rPr lang="en-US" altLang="ja-JP" sz="1200" b="1" baseline="0" dirty="0">
                          <a:effectLst/>
                          <a:latin typeface="游ゴシック" panose="020B0400000000000000" pitchFamily="50" charset="-128"/>
                          <a:ea typeface="游ゴシック" panose="020B0400000000000000" pitchFamily="50" charset="-128"/>
                        </a:rPr>
                        <a:t>5</a:t>
                      </a:r>
                      <a:r>
                        <a:rPr lang="ja-JP" sz="1200" b="1" baseline="0" dirty="0">
                          <a:effectLst/>
                          <a:latin typeface="游ゴシック" panose="020B0400000000000000" pitchFamily="50" charset="-128"/>
                          <a:ea typeface="游ゴシック" panose="020B0400000000000000" pitchFamily="50" charset="-128"/>
                        </a:rPr>
                        <a:t>）年】</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a:solidFill>
                            <a:schemeClr val="tx1"/>
                          </a:solidFill>
                          <a:effectLst/>
                          <a:latin typeface="游ゴシック" panose="020B0400000000000000" pitchFamily="50" charset="-128"/>
                          <a:ea typeface="+mn-ea"/>
                        </a:rPr>
                        <a:t>27.6</a:t>
                      </a:r>
                      <a:r>
                        <a:rPr lang="ja-JP" sz="1200" b="1" baseline="0" dirty="0">
                          <a:solidFill>
                            <a:schemeClr val="tx1"/>
                          </a:solidFill>
                          <a:effectLst/>
                          <a:latin typeface="游ゴシック" panose="020B0400000000000000" pitchFamily="50" charset="-128"/>
                          <a:ea typeface="游ゴシック" panose="020B0400000000000000" pitchFamily="50" charset="-128"/>
                        </a:rPr>
                        <a:t>％</a:t>
                      </a:r>
                    </a:p>
                    <a:p>
                      <a:pPr algn="ctr" fontAlgn="auto">
                        <a:lnSpc>
                          <a:spcPts val="1600"/>
                        </a:lnSpc>
                        <a:spcAft>
                          <a:spcPts val="0"/>
                        </a:spcAft>
                      </a:pPr>
                      <a:r>
                        <a:rPr lang="ja-JP" sz="1200" b="1" baseline="0" dirty="0">
                          <a:solidFill>
                            <a:schemeClr val="tx1"/>
                          </a:solidFill>
                          <a:effectLst/>
                          <a:latin typeface="游ゴシック" panose="020B0400000000000000" pitchFamily="50" charset="-128"/>
                          <a:ea typeface="游ゴシック" panose="020B0400000000000000" pitchFamily="50" charset="-128"/>
                        </a:rPr>
                        <a:t>【</a:t>
                      </a:r>
                      <a:r>
                        <a:rPr lang="ja-JP" altLang="en-US" sz="1200" b="1" baseline="0" dirty="0">
                          <a:solidFill>
                            <a:schemeClr val="tx1"/>
                          </a:solidFill>
                          <a:effectLst/>
                          <a:latin typeface="游ゴシック" panose="020B0400000000000000" pitchFamily="50" charset="-128"/>
                          <a:ea typeface="游ゴシック" panose="020B0400000000000000" pitchFamily="50" charset="-128"/>
                        </a:rPr>
                        <a:t>令和３</a:t>
                      </a:r>
                      <a:r>
                        <a:rPr lang="ja-JP" sz="1200" b="1" baseline="0" dirty="0">
                          <a:solidFill>
                            <a:schemeClr val="tx1"/>
                          </a:solidFill>
                          <a:effectLst/>
                          <a:latin typeface="游ゴシック" panose="020B0400000000000000" pitchFamily="50" charset="-128"/>
                          <a:ea typeface="游ゴシック" panose="020B0400000000000000" pitchFamily="50" charset="-128"/>
                        </a:rPr>
                        <a:t>（</a:t>
                      </a:r>
                      <a:r>
                        <a:rPr lang="en-US" sz="1200" b="1" baseline="0" dirty="0">
                          <a:solidFill>
                            <a:schemeClr val="tx1"/>
                          </a:solidFill>
                          <a:effectLst/>
                          <a:latin typeface="游ゴシック" panose="020B0400000000000000" pitchFamily="50" charset="-128"/>
                          <a:ea typeface="游ゴシック" panose="020B0400000000000000" pitchFamily="50" charset="-128"/>
                        </a:rPr>
                        <a:t>2021</a:t>
                      </a:r>
                      <a:r>
                        <a:rPr lang="ja-JP" sz="1200" b="1" baseline="0" dirty="0">
                          <a:solidFill>
                            <a:schemeClr val="tx1"/>
                          </a:solidFill>
                          <a:effectLst/>
                          <a:latin typeface="游ゴシック" panose="020B0400000000000000" pitchFamily="50" charset="-128"/>
                          <a:ea typeface="游ゴシック" panose="020B0400000000000000" pitchFamily="50" charset="-128"/>
                        </a:rPr>
                        <a:t>）年】</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a:solidFill>
                            <a:schemeClr val="dk1"/>
                          </a:solidFill>
                          <a:effectLst/>
                          <a:latin typeface="游ゴシック" panose="020B0400000000000000" pitchFamily="50" charset="-128"/>
                          <a:ea typeface="游ゴシック" panose="020B0400000000000000" pitchFamily="50" charset="-128"/>
                          <a:cs typeface="+mn-cs"/>
                        </a:rPr>
                        <a:t>35</a:t>
                      </a:r>
                      <a:r>
                        <a:rPr lang="ja-JP" altLang="en-US" sz="1200" b="1" baseline="0" dirty="0">
                          <a:solidFill>
                            <a:schemeClr val="dk1"/>
                          </a:solidFill>
                          <a:effectLst/>
                          <a:latin typeface="游ゴシック" panose="020B0400000000000000" pitchFamily="50" charset="-128"/>
                          <a:ea typeface="游ゴシック" panose="020B0400000000000000" pitchFamily="50" charset="-128"/>
                          <a:cs typeface="+mn-cs"/>
                        </a:rPr>
                        <a:t>％以下</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65719">
                <a:tc>
                  <a:txBody>
                    <a:bodyPr/>
                    <a:lstStyle/>
                    <a:p>
                      <a:pPr algn="ctr" fontAlgn="auto">
                        <a:lnSpc>
                          <a:spcPts val="1600"/>
                        </a:lnSpc>
                        <a:spcAft>
                          <a:spcPts val="0"/>
                        </a:spcAft>
                      </a:pPr>
                      <a:r>
                        <a:rPr lang="ja-JP" altLang="en-US" sz="1400" baseline="0" dirty="0">
                          <a:solidFill>
                            <a:schemeClr val="bg1"/>
                          </a:solidFill>
                          <a:effectLst/>
                          <a:latin typeface="游ゴシック" panose="020B0400000000000000" pitchFamily="50" charset="-128"/>
                          <a:ea typeface="游ゴシック" panose="020B0400000000000000" pitchFamily="50" charset="-128"/>
                          <a:cs typeface="HG丸ｺﾞｼｯｸM-PRO"/>
                        </a:rPr>
                        <a:t>３</a:t>
                      </a:r>
                      <a:endParaRPr lang="ja-JP" sz="1400" baseline="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altLang="en-US" sz="1200" b="1" baseline="0" dirty="0">
                          <a:effectLst/>
                          <a:latin typeface="游ゴシック" panose="020B0400000000000000" pitchFamily="50" charset="-128"/>
                          <a:ea typeface="游ゴシック" panose="020B0400000000000000" pitchFamily="50" charset="-128"/>
                        </a:rPr>
                        <a:t>むし歯のある者の割合（</a:t>
                      </a:r>
                      <a:r>
                        <a:rPr lang="en-US" altLang="ja-JP" sz="1200" b="1" baseline="0" dirty="0">
                          <a:effectLst/>
                          <a:latin typeface="游ゴシック" panose="020B0400000000000000" pitchFamily="50" charset="-128"/>
                          <a:ea typeface="游ゴシック" panose="020B0400000000000000" pitchFamily="50" charset="-128"/>
                        </a:rPr>
                        <a:t>16</a:t>
                      </a:r>
                      <a:r>
                        <a:rPr lang="ja-JP" altLang="en-US" sz="1200" b="1" baseline="0" dirty="0">
                          <a:effectLst/>
                          <a:latin typeface="游ゴシック" panose="020B0400000000000000" pitchFamily="50" charset="-128"/>
                          <a:ea typeface="游ゴシック" panose="020B0400000000000000" pitchFamily="50" charset="-128"/>
                        </a:rPr>
                        <a:t>歳）</a:t>
                      </a:r>
                      <a:endParaRPr lang="ja-JP" altLang="ja-JP" sz="1200" b="1" baseline="0" dirty="0">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53.3</a:t>
                      </a:r>
                      <a:r>
                        <a:rPr lang="ja-JP" altLang="en-US"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a:t>
                      </a:r>
                      <a:endParaRPr lang="en-US" alt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p>
                      <a:pPr algn="ctr" fontAlgn="auto">
                        <a:lnSpc>
                          <a:spcPts val="1600"/>
                        </a:lnSpc>
                        <a:spcAft>
                          <a:spcPts val="0"/>
                        </a:spcAft>
                      </a:pPr>
                      <a:r>
                        <a:rPr lang="en-US" alt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a:t>
                      </a:r>
                      <a:r>
                        <a:rPr lang="ja-JP" altLang="en-US"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平成</a:t>
                      </a:r>
                      <a:r>
                        <a:rPr lang="en-US" alt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27</a:t>
                      </a:r>
                      <a:r>
                        <a:rPr lang="ja-JP" altLang="en-US"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a:t>
                      </a:r>
                      <a:r>
                        <a:rPr lang="en-US" alt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2015</a:t>
                      </a:r>
                      <a:r>
                        <a:rPr lang="ja-JP" altLang="en-US"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）年</a:t>
                      </a:r>
                      <a:r>
                        <a:rPr lang="en-US" alt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a:solidFill>
                            <a:schemeClr val="tx1"/>
                          </a:solidFill>
                          <a:effectLst/>
                          <a:latin typeface="游ゴシック" panose="020B0400000000000000" pitchFamily="50" charset="-128"/>
                          <a:ea typeface="+mn-ea"/>
                        </a:rPr>
                        <a:t>40.8</a:t>
                      </a:r>
                      <a:r>
                        <a:rPr lang="ja-JP" altLang="en-US"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en-US" alt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p>
                      <a:pPr algn="ctr" fontAlgn="auto">
                        <a:lnSpc>
                          <a:spcPts val="1600"/>
                        </a:lnSpc>
                        <a:spcAft>
                          <a:spcPts val="0"/>
                        </a:spcAft>
                      </a:pPr>
                      <a:r>
                        <a:rPr lang="en-US" alt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ja-JP" altLang="en-US"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rPr>
                        <a:t>令和３（</a:t>
                      </a:r>
                      <a:r>
                        <a:rPr lang="en-US" alt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rPr>
                        <a:t>2021</a:t>
                      </a:r>
                      <a:r>
                        <a:rPr lang="ja-JP" altLang="en-US"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rPr>
                        <a:t>）年</a:t>
                      </a:r>
                      <a:r>
                        <a:rPr lang="en-US" alt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45</a:t>
                      </a:r>
                      <a:r>
                        <a:rPr lang="ja-JP" altLang="en-US"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％以下</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80826722"/>
                  </a:ext>
                </a:extLst>
              </a:tr>
            </a:tbl>
          </a:graphicData>
        </a:graphic>
      </p:graphicFrame>
      <p:sp>
        <p:nvSpPr>
          <p:cNvPr id="15" name="正方形/長方形 14"/>
          <p:cNvSpPr/>
          <p:nvPr/>
        </p:nvSpPr>
        <p:spPr>
          <a:xfrm>
            <a:off x="129324" y="873962"/>
            <a:ext cx="4584344" cy="355290"/>
          </a:xfrm>
          <a:prstGeom prst="rect">
            <a:avLst/>
          </a:prstGeom>
          <a:solidFill>
            <a:srgbClr val="002060"/>
          </a:solidFill>
        </p:spPr>
        <p:txBody>
          <a:bodyPr wrap="square" anchor="ctr">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（２）</a:t>
            </a:r>
            <a:r>
              <a:rPr kumimoji="1" lang="ja-JP" altLang="en-US" sz="20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rPr>
              <a:t>学齢期　　　　</a:t>
            </a:r>
            <a:r>
              <a:rPr kumimoji="1" lang="ja-JP" altLang="en-US"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rPr>
              <a:t>計画</a:t>
            </a:r>
            <a:r>
              <a:rPr kumimoji="1" lang="en-US" altLang="ja-JP"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rPr>
              <a:t>P.26</a:t>
            </a:r>
          </a:p>
        </p:txBody>
      </p:sp>
      <p:sp>
        <p:nvSpPr>
          <p:cNvPr id="10" name="正方形/長方形 9"/>
          <p:cNvSpPr/>
          <p:nvPr/>
        </p:nvSpPr>
        <p:spPr>
          <a:xfrm>
            <a:off x="382272" y="2058396"/>
            <a:ext cx="3240000" cy="288000"/>
          </a:xfrm>
          <a:prstGeom prst="rect">
            <a:avLst/>
          </a:prstGeom>
        </p:spPr>
        <p:txBody>
          <a:bodyPr wrap="square" lIns="36000" tIns="72000" rIns="36000" bIns="36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prstClr val="black"/>
                </a:solidFill>
                <a:effectLst/>
                <a:uLnTx/>
                <a:uFillTx/>
                <a:latin typeface="+mn-ea"/>
                <a:cs typeface="+mn-cs"/>
              </a:rPr>
              <a:t>【</a:t>
            </a:r>
            <a:r>
              <a:rPr kumimoji="0" lang="ja-JP" altLang="en-US" sz="1600" b="1" i="0" u="none" strike="noStrike" kern="1200" cap="none" spc="0" normalizeH="0" baseline="0" noProof="0" dirty="0">
                <a:ln>
                  <a:noFill/>
                </a:ln>
                <a:solidFill>
                  <a:prstClr val="black"/>
                </a:solidFill>
                <a:effectLst/>
                <a:uLnTx/>
                <a:uFillTx/>
                <a:latin typeface="+mn-ea"/>
                <a:cs typeface="+mn-cs"/>
              </a:rPr>
              <a:t>府民の行動目標</a:t>
            </a:r>
            <a:r>
              <a:rPr kumimoji="0" lang="en-US" altLang="ja-JP" sz="1600" b="1" i="0" u="none" strike="noStrike" kern="1200" cap="none" spc="0" normalizeH="0" baseline="0" noProof="0" dirty="0">
                <a:ln>
                  <a:noFill/>
                </a:ln>
                <a:solidFill>
                  <a:prstClr val="black"/>
                </a:solidFill>
                <a:effectLst/>
                <a:uLnTx/>
                <a:uFillTx/>
                <a:latin typeface="+mn-ea"/>
                <a:cs typeface="+mn-cs"/>
              </a:rPr>
              <a:t>】</a:t>
            </a:r>
            <a:endParaRPr kumimoji="0" lang="ja-JP" altLang="en-US" sz="1600" b="1" i="0" u="none" strike="noStrike" kern="1200" cap="none" spc="0" normalizeH="0" baseline="0" noProof="0" dirty="0">
              <a:ln>
                <a:noFill/>
              </a:ln>
              <a:solidFill>
                <a:prstClr val="black"/>
              </a:solidFill>
              <a:effectLst/>
              <a:uLnTx/>
              <a:uFillTx/>
              <a:latin typeface="+mn-ea"/>
              <a:cs typeface="+mn-cs"/>
            </a:endParaRPr>
          </a:p>
        </p:txBody>
      </p:sp>
      <p:sp>
        <p:nvSpPr>
          <p:cNvPr id="11" name="正方形/長方形 10"/>
          <p:cNvSpPr/>
          <p:nvPr/>
        </p:nvSpPr>
        <p:spPr>
          <a:xfrm>
            <a:off x="530346" y="2369491"/>
            <a:ext cx="8856000" cy="720000"/>
          </a:xfrm>
          <a:prstGeom prst="rect">
            <a:avLst/>
          </a:prstGeom>
        </p:spPr>
        <p:txBody>
          <a:bodyPr wrap="square" lIns="36000" tIns="72000" rIns="36000" bIns="36000">
            <a:noAutofit/>
          </a:bodyPr>
          <a:lstStyle/>
          <a:p>
            <a:pPr lvl="0">
              <a:defRPr/>
            </a:pPr>
            <a:r>
              <a:rPr lang="ja-JP" altLang="en-US" sz="1200" dirty="0">
                <a:solidFill>
                  <a:prstClr val="black"/>
                </a:solidFill>
                <a:latin typeface="+mn-ea"/>
              </a:rPr>
              <a:t>▽乳歯や永久歯がむし歯にならないよう、家庭や学校などを通じて、歯みがき習慣を身につけます。</a:t>
            </a:r>
            <a:endParaRPr kumimoji="0" lang="en-US" altLang="ja-JP" sz="1200" i="0" u="none" strike="noStrike" kern="1200" cap="none" spc="0" normalizeH="0" baseline="0" noProof="0" dirty="0">
              <a:ln>
                <a:noFill/>
              </a:ln>
              <a:solidFill>
                <a:prstClr val="black"/>
              </a:solidFill>
              <a:effectLst/>
              <a:uLnTx/>
              <a:uFillTx/>
              <a:latin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600" i="0" u="none" strike="noStrike" kern="1200" cap="none" spc="0" normalizeH="0" baseline="0" noProof="0" dirty="0">
              <a:ln>
                <a:noFill/>
              </a:ln>
              <a:solidFill>
                <a:prstClr val="black"/>
              </a:solidFill>
              <a:effectLst/>
              <a:uLnTx/>
              <a:uFillTx/>
              <a:latin typeface="+mn-ea"/>
              <a:cs typeface="+mn-cs"/>
            </a:endParaRPr>
          </a:p>
          <a:p>
            <a:pPr lvl="0">
              <a:defRPr/>
            </a:pPr>
            <a:r>
              <a:rPr lang="ja-JP" altLang="en-US" sz="1200" dirty="0">
                <a:solidFill>
                  <a:prstClr val="black"/>
                </a:solidFill>
                <a:latin typeface="+mn-ea"/>
              </a:rPr>
              <a:t>▽成長に伴う口の変化に応じて、食べ方や適切な食習慣を身につけます。</a:t>
            </a:r>
            <a:endParaRPr kumimoji="0" lang="ja-JP" altLang="en-US" sz="1200" i="0" u="none" strike="noStrike" kern="1200" cap="none" spc="0" normalizeH="0" baseline="0" noProof="0" dirty="0">
              <a:ln>
                <a:noFill/>
              </a:ln>
              <a:solidFill>
                <a:prstClr val="black"/>
              </a:solidFill>
              <a:effectLst/>
              <a:uLnTx/>
              <a:uFillTx/>
              <a:latin typeface="+mn-ea"/>
              <a:cs typeface="+mn-cs"/>
            </a:endParaRPr>
          </a:p>
        </p:txBody>
      </p:sp>
      <p:sp>
        <p:nvSpPr>
          <p:cNvPr id="14" name="角丸四角形 13"/>
          <p:cNvSpPr/>
          <p:nvPr/>
        </p:nvSpPr>
        <p:spPr>
          <a:xfrm>
            <a:off x="376959" y="1913597"/>
            <a:ext cx="9144000" cy="4420942"/>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i="0" u="none" strike="noStrike" kern="1200" cap="none" spc="0" normalizeH="0" baseline="0" noProof="0" dirty="0">
              <a:ln>
                <a:noFill/>
              </a:ln>
              <a:solidFill>
                <a:prstClr val="white"/>
              </a:solidFill>
              <a:effectLst/>
              <a:uLnTx/>
              <a:uFillTx/>
              <a:latin typeface="+mn-ea"/>
              <a:cs typeface="+mn-cs"/>
            </a:endParaRPr>
          </a:p>
        </p:txBody>
      </p:sp>
      <p:sp>
        <p:nvSpPr>
          <p:cNvPr id="16" name="角丸四角形 15"/>
          <p:cNvSpPr/>
          <p:nvPr/>
        </p:nvSpPr>
        <p:spPr>
          <a:xfrm>
            <a:off x="376959" y="1481597"/>
            <a:ext cx="2088000" cy="432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n-ea"/>
                <a:cs typeface="+mn-cs"/>
              </a:rPr>
              <a:t>みんなでめざす目標</a:t>
            </a:r>
          </a:p>
        </p:txBody>
      </p:sp>
      <p:sp>
        <p:nvSpPr>
          <p:cNvPr id="17" name="角丸四角形 16"/>
          <p:cNvSpPr/>
          <p:nvPr/>
        </p:nvSpPr>
        <p:spPr>
          <a:xfrm>
            <a:off x="2464959" y="1481597"/>
            <a:ext cx="7056000" cy="432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lvl="0" algn="ctr">
              <a:lnSpc>
                <a:spcPts val="2000"/>
              </a:lnSpc>
              <a:defRPr/>
            </a:pPr>
            <a:r>
              <a:rPr kumimoji="1" lang="ja-JP" altLang="en-US" sz="1600" b="1" dirty="0">
                <a:solidFill>
                  <a:prstClr val="black"/>
                </a:solidFill>
                <a:latin typeface="+mn-ea"/>
              </a:rPr>
              <a:t>乳歯や永久歯がむし歯にならないようにします</a:t>
            </a:r>
            <a:endParaRPr kumimoji="1" lang="ja-JP" altLang="en-US" sz="1600" b="1" i="0" u="none" strike="noStrike" kern="1200" cap="none" spc="0" normalizeH="0" baseline="0" noProof="0" dirty="0">
              <a:ln>
                <a:noFill/>
              </a:ln>
              <a:solidFill>
                <a:prstClr val="black"/>
              </a:solidFill>
              <a:effectLst/>
              <a:uLnTx/>
              <a:uFillTx/>
              <a:latin typeface="+mn-ea"/>
              <a:cs typeface="+mn-cs"/>
            </a:endParaRPr>
          </a:p>
        </p:txBody>
      </p:sp>
      <p:sp>
        <p:nvSpPr>
          <p:cNvPr id="18" name="正方形/長方形 17"/>
          <p:cNvSpPr/>
          <p:nvPr/>
        </p:nvSpPr>
        <p:spPr>
          <a:xfrm>
            <a:off x="382272" y="3931897"/>
            <a:ext cx="5599428" cy="348481"/>
          </a:xfrm>
          <a:prstGeom prst="rect">
            <a:avLst/>
          </a:prstGeom>
        </p:spPr>
        <p:txBody>
          <a:bodyPr wrap="square" lIns="36000" tIns="72000" rIns="36000" bIns="36000" anchor="ctr">
            <a:noAutofit/>
          </a:bodyPr>
          <a:lstStyle/>
          <a:p>
            <a:pPr lvl="0">
              <a:defRPr/>
            </a:pPr>
            <a:r>
              <a:rPr kumimoji="0" lang="en-US" altLang="ja-JP" sz="1600" b="1" i="0" u="none" strike="noStrike" kern="1200" cap="none" spc="0" normalizeH="0" baseline="0" noProof="0" dirty="0">
                <a:ln>
                  <a:noFill/>
                </a:ln>
                <a:solidFill>
                  <a:prstClr val="black"/>
                </a:solidFill>
                <a:effectLst/>
                <a:uLnTx/>
                <a:uFillTx/>
                <a:latin typeface="+mn-ea"/>
              </a:rPr>
              <a:t>【</a:t>
            </a:r>
            <a:r>
              <a:rPr lang="ja-JP" altLang="en-US" sz="1600" b="1" dirty="0">
                <a:solidFill>
                  <a:prstClr val="black"/>
                </a:solidFill>
                <a:latin typeface="+mn-ea"/>
              </a:rPr>
              <a:t>第</a:t>
            </a:r>
            <a:r>
              <a:rPr lang="en-US" altLang="ja-JP" sz="1600" b="1" dirty="0">
                <a:solidFill>
                  <a:prstClr val="black"/>
                </a:solidFill>
                <a:latin typeface="+mn-ea"/>
              </a:rPr>
              <a:t>2</a:t>
            </a:r>
            <a:r>
              <a:rPr lang="ja-JP" altLang="en-US" sz="1600" b="1" dirty="0">
                <a:solidFill>
                  <a:prstClr val="black"/>
                </a:solidFill>
                <a:latin typeface="+mn-ea"/>
              </a:rPr>
              <a:t>次大阪府歯科口腔保健計画における数値</a:t>
            </a:r>
            <a:r>
              <a:rPr kumimoji="0" lang="ja-JP" altLang="en-US" sz="1600" b="1" i="0" u="none" strike="noStrike" kern="1200" cap="none" spc="0" normalizeH="0" baseline="0" noProof="0" dirty="0">
                <a:ln>
                  <a:noFill/>
                </a:ln>
                <a:solidFill>
                  <a:prstClr val="black"/>
                </a:solidFill>
                <a:effectLst/>
                <a:uLnTx/>
                <a:uFillTx/>
                <a:latin typeface="+mn-ea"/>
              </a:rPr>
              <a:t>目標</a:t>
            </a:r>
            <a:r>
              <a:rPr kumimoji="0" lang="en-US" altLang="ja-JP" sz="1600" b="1" i="0" u="none" strike="noStrike" kern="1200" cap="none" spc="0" normalizeH="0" baseline="0" noProof="0" dirty="0">
                <a:ln>
                  <a:noFill/>
                </a:ln>
                <a:solidFill>
                  <a:prstClr val="black"/>
                </a:solidFill>
                <a:effectLst/>
                <a:uLnTx/>
                <a:uFillTx/>
                <a:latin typeface="+mn-ea"/>
              </a:rPr>
              <a:t>】</a:t>
            </a:r>
            <a:endParaRPr kumimoji="0" lang="ja-JP" altLang="en-US" sz="1600" b="1" i="0" u="none" strike="noStrike" kern="1200" cap="none" spc="0" normalizeH="0" baseline="0" noProof="0" dirty="0">
              <a:ln>
                <a:noFill/>
              </a:ln>
              <a:solidFill>
                <a:prstClr val="black"/>
              </a:solidFill>
              <a:effectLst/>
              <a:uLnTx/>
              <a:uFillTx/>
              <a:latin typeface="+mn-ea"/>
            </a:endParaRP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45</a:t>
            </a:fld>
            <a:endParaRPr kumimoji="1" lang="ja-JP" altLang="en-US"/>
          </a:p>
        </p:txBody>
      </p:sp>
      <p:sp>
        <p:nvSpPr>
          <p:cNvPr id="13" name="正方形/長方形 12"/>
          <p:cNvSpPr/>
          <p:nvPr/>
        </p:nvSpPr>
        <p:spPr>
          <a:xfrm>
            <a:off x="382272" y="3017806"/>
            <a:ext cx="5599428" cy="348481"/>
          </a:xfrm>
          <a:prstGeom prst="rect">
            <a:avLst/>
          </a:prstGeom>
        </p:spPr>
        <p:txBody>
          <a:bodyPr wrap="square" lIns="36000" tIns="72000" rIns="36000" bIns="36000" anchor="ctr">
            <a:noAutofit/>
          </a:bodyPr>
          <a:lstStyle/>
          <a:p>
            <a:pPr lvl="0">
              <a:defRPr/>
            </a:pPr>
            <a:r>
              <a:rPr kumimoji="0" lang="en-US" altLang="ja-JP" sz="1600" b="1" i="0" u="none" strike="noStrike" kern="1200" cap="none" spc="0" normalizeH="0" baseline="0" noProof="0" dirty="0">
                <a:ln>
                  <a:noFill/>
                </a:ln>
                <a:solidFill>
                  <a:prstClr val="black"/>
                </a:solidFill>
                <a:effectLst/>
                <a:uLnTx/>
                <a:uFillTx/>
                <a:latin typeface="+mn-ea"/>
              </a:rPr>
              <a:t>【</a:t>
            </a:r>
            <a:r>
              <a:rPr lang="ja-JP" altLang="en-US" sz="1600" b="1" noProof="0" dirty="0">
                <a:solidFill>
                  <a:prstClr val="black"/>
                </a:solidFill>
                <a:latin typeface="+mn-ea"/>
              </a:rPr>
              <a:t>具体的な取組</a:t>
            </a:r>
            <a:r>
              <a:rPr kumimoji="0" lang="en-US" altLang="ja-JP" sz="1600" b="1" i="0" u="none" strike="noStrike" kern="1200" cap="none" spc="0" normalizeH="0" baseline="0" noProof="0" dirty="0">
                <a:ln>
                  <a:noFill/>
                </a:ln>
                <a:solidFill>
                  <a:prstClr val="black"/>
                </a:solidFill>
                <a:effectLst/>
                <a:uLnTx/>
                <a:uFillTx/>
                <a:latin typeface="+mn-ea"/>
              </a:rPr>
              <a:t>】</a:t>
            </a:r>
            <a:endParaRPr kumimoji="0" lang="ja-JP" altLang="en-US" sz="1600" b="1" i="0" u="none" strike="noStrike" kern="1200" cap="none" spc="0" normalizeH="0" baseline="0" noProof="0" dirty="0">
              <a:ln>
                <a:noFill/>
              </a:ln>
              <a:solidFill>
                <a:prstClr val="black"/>
              </a:solidFill>
              <a:effectLst/>
              <a:uLnTx/>
              <a:uFillTx/>
              <a:latin typeface="+mn-ea"/>
            </a:endParaRPr>
          </a:p>
        </p:txBody>
      </p:sp>
      <p:sp>
        <p:nvSpPr>
          <p:cNvPr id="20" name="正方形/長方形 19"/>
          <p:cNvSpPr/>
          <p:nvPr/>
        </p:nvSpPr>
        <p:spPr>
          <a:xfrm>
            <a:off x="530346" y="3351586"/>
            <a:ext cx="8856000" cy="620067"/>
          </a:xfrm>
          <a:prstGeom prst="rect">
            <a:avLst/>
          </a:prstGeom>
        </p:spPr>
        <p:txBody>
          <a:bodyPr wrap="square" lIns="36000" tIns="72000" rIns="36000" bIns="36000">
            <a:noAutofit/>
          </a:bodyPr>
          <a:lstStyle/>
          <a:p>
            <a:pPr lvl="0">
              <a:defRPr/>
            </a:pPr>
            <a:r>
              <a:rPr lang="ja-JP" altLang="en-US" sz="1200" dirty="0">
                <a:solidFill>
                  <a:prstClr val="black"/>
                </a:solidFill>
                <a:latin typeface="+mn-ea"/>
              </a:rPr>
              <a:t>▽歯科疾患の予防（むし歯予防）</a:t>
            </a:r>
            <a:endParaRPr kumimoji="0" lang="en-US" altLang="ja-JP" sz="1200" i="0" u="none" strike="noStrike" kern="1200" cap="none" spc="0" normalizeH="0" baseline="0" noProof="0" dirty="0">
              <a:ln>
                <a:noFill/>
              </a:ln>
              <a:solidFill>
                <a:prstClr val="black"/>
              </a:solidFill>
              <a:effectLst/>
              <a:uLnTx/>
              <a:uFillTx/>
              <a:latin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600" i="0" u="none" strike="noStrike" kern="1200" cap="none" spc="0" normalizeH="0" baseline="0" noProof="0" dirty="0">
              <a:ln>
                <a:noFill/>
              </a:ln>
              <a:solidFill>
                <a:prstClr val="black"/>
              </a:solidFill>
              <a:effectLst/>
              <a:uLnTx/>
              <a:uFillTx/>
              <a:latin typeface="+mn-ea"/>
              <a:cs typeface="+mn-cs"/>
            </a:endParaRPr>
          </a:p>
          <a:p>
            <a:pPr lvl="0">
              <a:defRPr/>
            </a:pPr>
            <a:r>
              <a:rPr lang="ja-JP" altLang="en-US" sz="1200" dirty="0">
                <a:solidFill>
                  <a:prstClr val="black"/>
                </a:solidFill>
                <a:latin typeface="+mn-ea"/>
              </a:rPr>
              <a:t>▽口の機能の維持、向上</a:t>
            </a:r>
            <a:endParaRPr lang="en-US" altLang="ja-JP" sz="600" dirty="0">
              <a:solidFill>
                <a:prstClr val="black"/>
              </a:solidFill>
              <a:latin typeface="+mn-ea"/>
            </a:endParaRPr>
          </a:p>
        </p:txBody>
      </p:sp>
    </p:spTree>
    <p:extLst>
      <p:ext uri="{BB962C8B-B14F-4D97-AF65-F5344CB8AC3E}">
        <p14:creationId xmlns:p14="http://schemas.microsoft.com/office/powerpoint/2010/main" val="97011522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nvGraphicFramePr>
        <p:xfrm>
          <a:off x="450014" y="445664"/>
          <a:ext cx="8814337" cy="5869054"/>
        </p:xfrm>
        <a:graphic>
          <a:graphicData uri="http://schemas.openxmlformats.org/drawingml/2006/table">
            <a:tbl>
              <a:tblPr firstRow="1" bandRow="1">
                <a:tableStyleId>{5C22544A-7EE6-4342-B048-85BDC9FD1C3A}</a:tableStyleId>
              </a:tblPr>
              <a:tblGrid>
                <a:gridCol w="1110177">
                  <a:extLst>
                    <a:ext uri="{9D8B030D-6E8A-4147-A177-3AD203B41FA5}">
                      <a16:colId xmlns:a16="http://schemas.microsoft.com/office/drawing/2014/main" val="3795206225"/>
                    </a:ext>
                  </a:extLst>
                </a:gridCol>
                <a:gridCol w="7704160">
                  <a:extLst>
                    <a:ext uri="{9D8B030D-6E8A-4147-A177-3AD203B41FA5}">
                      <a16:colId xmlns:a16="http://schemas.microsoft.com/office/drawing/2014/main" val="1328953327"/>
                    </a:ext>
                  </a:extLst>
                </a:gridCol>
              </a:tblGrid>
              <a:tr h="6629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bg1"/>
                          </a:solidFill>
                        </a:rPr>
                        <a:t>現状･課題</a:t>
                      </a:r>
                      <a:endParaRPr kumimoji="1" lang="ja-JP" altLang="en-US"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500"/>
                        </a:lnSpc>
                      </a:pPr>
                      <a:r>
                        <a:rPr kumimoji="1" lang="ja-JP" altLang="en-US" sz="1100" b="0" dirty="0">
                          <a:solidFill>
                            <a:schemeClr val="tx1"/>
                          </a:solidFill>
                        </a:rPr>
                        <a:t>・永久歯列の完成期である中学生・高校生でのむし歯の状況の改善が必要</a:t>
                      </a:r>
                      <a:endParaRPr kumimoji="1" lang="en-US" altLang="ja-JP" sz="1100" b="0" dirty="0">
                        <a:solidFill>
                          <a:schemeClr val="tx1"/>
                        </a:solidFill>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dirty="0">
                          <a:solidFill>
                            <a:schemeClr val="tx1"/>
                          </a:solidFill>
                        </a:rPr>
                        <a:t>・児童・生徒が基本的な生活習慣の定着を図りながら、歯と口の健康課題に対して自律的に取り組むことができるよう、</a:t>
                      </a:r>
                      <a:endParaRPr kumimoji="1" lang="en-US" altLang="ja-JP" sz="1100" b="0" dirty="0">
                        <a:solidFill>
                          <a:schemeClr val="tx1"/>
                        </a:solidFill>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dirty="0">
                          <a:solidFill>
                            <a:schemeClr val="tx1"/>
                          </a:solidFill>
                        </a:rPr>
                        <a:t>　発育・発展に応じて支援することが重要　</a:t>
                      </a:r>
                      <a:endParaRPr kumimoji="1" lang="en-US" altLang="ja-JP"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r h="662941">
                <a:tc>
                  <a:txBody>
                    <a:bodyPr/>
                    <a:lstStyle/>
                    <a:p>
                      <a:r>
                        <a:rPr kumimoji="1" lang="ja-JP" altLang="en-US" sz="1800" b="0" dirty="0">
                          <a:solidFill>
                            <a:schemeClr val="bg1"/>
                          </a:solidFill>
                        </a:rPr>
                        <a:t>本年度の     </a:t>
                      </a:r>
                      <a:endParaRPr kumimoji="1" lang="en-US" altLang="ja-JP" sz="1800" b="0" dirty="0">
                        <a:solidFill>
                          <a:schemeClr val="bg1"/>
                        </a:solidFill>
                      </a:endParaRPr>
                    </a:p>
                    <a:p>
                      <a:r>
                        <a:rPr kumimoji="1" lang="en-US" altLang="ja-JP" sz="1800" b="0" dirty="0">
                          <a:solidFill>
                            <a:schemeClr val="bg1"/>
                          </a:solidFill>
                        </a:rPr>
                        <a:t> </a:t>
                      </a:r>
                      <a:r>
                        <a:rPr kumimoji="1" lang="ja-JP" altLang="en-US" sz="1800" b="0" dirty="0">
                          <a:solidFill>
                            <a:schemeClr val="bg1"/>
                          </a:solidFill>
                        </a:rPr>
                        <a:t>取組</a:t>
                      </a:r>
                      <a:endParaRPr kumimoji="1" lang="en-US" altLang="ja-JP" sz="1800" b="0"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200" b="0" dirty="0">
                          <a:solidFill>
                            <a:schemeClr val="tx1"/>
                          </a:solidFill>
                        </a:rPr>
                        <a:t>《</a:t>
                      </a:r>
                      <a:r>
                        <a:rPr kumimoji="1" lang="ja-JP" altLang="en-US" sz="1200" b="0" u="sng" dirty="0">
                          <a:solidFill>
                            <a:schemeClr val="tx1"/>
                          </a:solidFill>
                        </a:rPr>
                        <a:t>啓発</a:t>
                      </a:r>
                      <a:r>
                        <a:rPr kumimoji="1" lang="en-US" altLang="ja-JP" sz="1200" b="0" dirty="0">
                          <a:solidFill>
                            <a:schemeClr val="tx1"/>
                          </a:solidFill>
                        </a:rPr>
                        <a:t>》</a:t>
                      </a: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rPr>
                        <a:t>■</a:t>
                      </a:r>
                      <a:r>
                        <a:rPr kumimoji="1" lang="ja-JP" altLang="en-US" sz="1100" b="0" u="none" dirty="0">
                          <a:solidFill>
                            <a:schemeClr val="tx1"/>
                          </a:solidFill>
                        </a:rPr>
                        <a:t>「大阪府よい歯・口を守る学校・園表彰」、</a:t>
                      </a:r>
                      <a:r>
                        <a:rPr kumimoji="1" lang="ja-JP" altLang="en-US" sz="1100" b="0" dirty="0">
                          <a:solidFill>
                            <a:schemeClr val="tx1"/>
                          </a:solidFill>
                        </a:rPr>
                        <a:t>歯と口の健康標語コンクール、大阪府</a:t>
                      </a:r>
                      <a:r>
                        <a:rPr kumimoji="1" lang="en-US" altLang="ja-JP" sz="1100" b="0" dirty="0">
                          <a:solidFill>
                            <a:schemeClr val="tx1"/>
                          </a:solidFill>
                        </a:rPr>
                        <a:t>〈</a:t>
                      </a:r>
                      <a:r>
                        <a:rPr kumimoji="1" lang="ja-JP" altLang="en-US" sz="1100" b="0" dirty="0">
                          <a:solidFill>
                            <a:schemeClr val="tx1"/>
                          </a:solidFill>
                        </a:rPr>
                        <a:t>歯の保健</a:t>
                      </a:r>
                      <a:r>
                        <a:rPr kumimoji="1" lang="en-US" altLang="ja-JP" sz="1100" b="0" dirty="0">
                          <a:solidFill>
                            <a:schemeClr val="tx1"/>
                          </a:solidFill>
                        </a:rPr>
                        <a:t>〉</a:t>
                      </a:r>
                      <a:r>
                        <a:rPr kumimoji="1" lang="ja-JP" altLang="en-US" sz="1100" b="0" dirty="0">
                          <a:solidFill>
                            <a:schemeClr val="tx1"/>
                          </a:solidFill>
                        </a:rPr>
                        <a:t>図画・ポスターコン</a:t>
                      </a:r>
                      <a:endParaRPr kumimoji="1" lang="en-US" altLang="ja-JP" sz="1100" b="0" dirty="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rPr>
                        <a:t>　クールへの事業協力及び知事賞・教育委員会賞の授与</a:t>
                      </a: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rPr>
                        <a:t>■生きる力をはぐくむ歯・口の健康づくり推進事業等を活用した歯科保健推進校への支援</a:t>
                      </a:r>
                      <a:endParaRPr kumimoji="1" lang="en-US" altLang="ja-JP" sz="1100" b="0" dirty="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1" dirty="0">
                          <a:solidFill>
                            <a:schemeClr val="tx1"/>
                          </a:solidFill>
                        </a:rPr>
                        <a:t>■</a:t>
                      </a:r>
                      <a:r>
                        <a:rPr kumimoji="1" lang="ja-JP" altLang="en-US" sz="1100" b="0" dirty="0">
                          <a:solidFill>
                            <a:schemeClr val="tx1"/>
                          </a:solidFill>
                        </a:rPr>
                        <a:t>全国小学生はみがき大会への事業協力</a:t>
                      </a:r>
                      <a:endParaRPr kumimoji="1" lang="en-US" altLang="ja-JP" sz="1100" b="0" dirty="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1" dirty="0">
                          <a:solidFill>
                            <a:schemeClr val="tx1"/>
                          </a:solidFill>
                        </a:rPr>
                        <a:t>■</a:t>
                      </a:r>
                      <a:r>
                        <a:rPr kumimoji="1" lang="ja-JP" altLang="en-US" sz="1000" b="0" dirty="0">
                          <a:solidFill>
                            <a:schemeClr val="tx1"/>
                          </a:solidFill>
                        </a:rPr>
                        <a:t>（再掲）府ホームページ、啓発冊子等を活用し、フッ化物塗布等について普及啓発、公民連携、アスマイル</a:t>
                      </a:r>
                      <a:endParaRPr kumimoji="1" lang="en-US" altLang="ja-JP" sz="1000" b="0" dirty="0">
                        <a:solidFill>
                          <a:schemeClr val="tx1"/>
                        </a:solidFill>
                      </a:endParaRPr>
                    </a:p>
                    <a:p>
                      <a:pPr>
                        <a:lnSpc>
                          <a:spcPts val="1500"/>
                        </a:lnSpc>
                      </a:pPr>
                      <a:endParaRPr kumimoji="1" lang="en-US" altLang="ja-JP" sz="1100" b="0" dirty="0">
                        <a:solidFill>
                          <a:schemeClr val="tx1"/>
                        </a:solidFill>
                      </a:endParaRPr>
                    </a:p>
                    <a:p>
                      <a:pPr>
                        <a:lnSpc>
                          <a:spcPts val="1500"/>
                        </a:lnSpc>
                      </a:pPr>
                      <a:r>
                        <a:rPr kumimoji="1" lang="en-US" altLang="ja-JP" sz="1200" b="0" dirty="0">
                          <a:solidFill>
                            <a:schemeClr val="tx1"/>
                          </a:solidFill>
                        </a:rPr>
                        <a:t>《</a:t>
                      </a:r>
                      <a:r>
                        <a:rPr kumimoji="1" lang="ja-JP" altLang="en-US" sz="1200" b="0" u="sng" dirty="0">
                          <a:solidFill>
                            <a:schemeClr val="tx1"/>
                          </a:solidFill>
                        </a:rPr>
                        <a:t>市町村支援</a:t>
                      </a:r>
                      <a:r>
                        <a:rPr kumimoji="1" lang="en-US" altLang="ja-JP" sz="1200" b="0" dirty="0">
                          <a:solidFill>
                            <a:schemeClr val="tx1"/>
                          </a:solidFill>
                        </a:rPr>
                        <a:t>》</a:t>
                      </a:r>
                    </a:p>
                    <a:p>
                      <a:pPr>
                        <a:lnSpc>
                          <a:spcPts val="1500"/>
                        </a:lnSpc>
                      </a:pPr>
                      <a:r>
                        <a:rPr kumimoji="1" lang="ja-JP" altLang="en-US" sz="1100" b="0" dirty="0">
                          <a:solidFill>
                            <a:schemeClr val="tx1"/>
                          </a:solidFill>
                        </a:rPr>
                        <a:t>■大阪府学校歯科保健研究大会での実践発表会への</a:t>
                      </a:r>
                      <a:r>
                        <a:rPr kumimoji="1" lang="ja-JP" altLang="en-US" sz="1100" b="0" dirty="0">
                          <a:solidFill>
                            <a:schemeClr val="tx1"/>
                          </a:solidFill>
                          <a:latin typeface="+mn-ea"/>
                          <a:ea typeface="+mn-ea"/>
                        </a:rPr>
                        <a:t>指導助言</a:t>
                      </a:r>
                      <a:endParaRPr kumimoji="1" lang="en-US" altLang="ja-JP" sz="1100" b="0" dirty="0">
                        <a:solidFill>
                          <a:schemeClr val="tx1"/>
                        </a:solidFill>
                        <a:latin typeface="+mn-ea"/>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rPr>
                        <a:t>■学校保健主管課長会等での情報提供</a:t>
                      </a:r>
                      <a:endParaRPr kumimoji="1" lang="en-US" altLang="ja-JP" sz="1100" b="0" dirty="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00" b="0" dirty="0">
                          <a:solidFill>
                            <a:schemeClr val="tx1"/>
                          </a:solidFill>
                        </a:rPr>
                        <a:t>■（再掲）大阪府歯科口腔保健推進連絡会、口腔保健支援センター、大阪府市町村歯科口腔保健実態調査</a:t>
                      </a:r>
                      <a:endParaRPr kumimoji="1" lang="en-US" altLang="ja-JP"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73774274"/>
                  </a:ext>
                </a:extLst>
              </a:tr>
              <a:tr h="6629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0" dirty="0">
                          <a:solidFill>
                            <a:schemeClr val="bg1"/>
                          </a:solidFill>
                        </a:rPr>
                        <a:t>今後の</a:t>
                      </a:r>
                      <a:endParaRPr kumimoji="1" lang="en-US" altLang="ja-JP" b="0"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0" dirty="0">
                          <a:solidFill>
                            <a:schemeClr val="bg1"/>
                          </a:solidFill>
                        </a:rPr>
                        <a:t>取組予定</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200" b="0" dirty="0">
                          <a:solidFill>
                            <a:schemeClr val="tx1"/>
                          </a:solidFill>
                          <a:latin typeface="+mn-ea"/>
                          <a:ea typeface="+mn-ea"/>
                        </a:rPr>
                        <a:t>《</a:t>
                      </a:r>
                      <a:r>
                        <a:rPr kumimoji="1" lang="ja-JP" altLang="en-US" sz="1200" b="0" u="sng" dirty="0">
                          <a:solidFill>
                            <a:schemeClr val="tx1"/>
                          </a:solidFill>
                          <a:latin typeface="+mn-ea"/>
                          <a:ea typeface="+mn-ea"/>
                        </a:rPr>
                        <a:t>課題</a:t>
                      </a:r>
                      <a:r>
                        <a:rPr kumimoji="1" lang="en-US" altLang="ja-JP" sz="1200" b="0" dirty="0">
                          <a:solidFill>
                            <a:schemeClr val="tx1"/>
                          </a:solidFill>
                          <a:latin typeface="+mn-ea"/>
                          <a:ea typeface="+mn-ea"/>
                        </a:rPr>
                        <a:t>》</a:t>
                      </a: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mn-ea"/>
                          <a:ea typeface="+mn-ea"/>
                        </a:rPr>
                        <a:t>■コンクール等に参加する学校・園が限定</a:t>
                      </a:r>
                      <a:endParaRPr kumimoji="1" lang="en-US" altLang="ja-JP" sz="1100" b="0" dirty="0">
                        <a:solidFill>
                          <a:schemeClr val="tx1"/>
                        </a:solidFill>
                        <a:latin typeface="+mn-ea"/>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mn-ea"/>
                          <a:ea typeface="+mn-ea"/>
                        </a:rPr>
                        <a:t>■ホームページを閲覧するなどの自発的な動きをしない府民への働きかけ</a:t>
                      </a:r>
                      <a:endParaRPr kumimoji="1" lang="en-US" altLang="ja-JP" sz="1100" b="0" dirty="0">
                        <a:solidFill>
                          <a:schemeClr val="tx1"/>
                        </a:solidFill>
                        <a:latin typeface="+mn-ea"/>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mn-ea"/>
                          <a:ea typeface="+mn-ea"/>
                        </a:rPr>
                        <a:t>　（内容：むし歯予防、適切な食習慣、適切な生活習慣等）</a:t>
                      </a:r>
                      <a:endParaRPr kumimoji="1" lang="en-US" altLang="ja-JP" sz="1100" b="0" dirty="0">
                        <a:solidFill>
                          <a:schemeClr val="tx1"/>
                        </a:solidFill>
                        <a:latin typeface="+mn-ea"/>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mn-ea"/>
                          <a:ea typeface="+mn-ea"/>
                        </a:rPr>
                        <a:t>■歯科保健の推進にかかる多職種との連携</a:t>
                      </a:r>
                      <a:endParaRPr kumimoji="1" lang="en-US" altLang="ja-JP" sz="1100" b="0" dirty="0">
                        <a:solidFill>
                          <a:schemeClr val="tx1"/>
                        </a:solidFill>
                        <a:latin typeface="+mn-ea"/>
                        <a:ea typeface="+mn-ea"/>
                      </a:endParaRPr>
                    </a:p>
                    <a:p>
                      <a:pPr>
                        <a:lnSpc>
                          <a:spcPts val="1500"/>
                        </a:lnSpc>
                      </a:pPr>
                      <a:endParaRPr kumimoji="1" lang="en-US" altLang="ja-JP" sz="1100" b="0" dirty="0">
                        <a:solidFill>
                          <a:schemeClr val="tx1"/>
                        </a:solidFill>
                        <a:latin typeface="+mn-ea"/>
                        <a:ea typeface="+mn-ea"/>
                      </a:endParaRPr>
                    </a:p>
                    <a:p>
                      <a:pPr>
                        <a:lnSpc>
                          <a:spcPts val="1500"/>
                        </a:lnSpc>
                      </a:pPr>
                      <a:r>
                        <a:rPr kumimoji="1" lang="en-US" altLang="ja-JP" sz="1200" b="0" dirty="0">
                          <a:solidFill>
                            <a:schemeClr val="tx1"/>
                          </a:solidFill>
                          <a:latin typeface="+mn-ea"/>
                          <a:ea typeface="+mn-ea"/>
                        </a:rPr>
                        <a:t>《</a:t>
                      </a:r>
                      <a:r>
                        <a:rPr kumimoji="1" lang="ja-JP" altLang="en-US" sz="1200" b="0" u="sng" dirty="0">
                          <a:solidFill>
                            <a:schemeClr val="tx1"/>
                          </a:solidFill>
                          <a:latin typeface="+mn-ea"/>
                          <a:ea typeface="+mn-ea"/>
                        </a:rPr>
                        <a:t>次年度の取組</a:t>
                      </a:r>
                      <a:r>
                        <a:rPr kumimoji="1" lang="en-US" altLang="ja-JP" sz="1200" b="0" dirty="0">
                          <a:solidFill>
                            <a:schemeClr val="tx1"/>
                          </a:solidFill>
                          <a:latin typeface="+mn-ea"/>
                          <a:ea typeface="+mn-ea"/>
                        </a:rPr>
                        <a:t>》</a:t>
                      </a: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mn-ea"/>
                          <a:ea typeface="+mn-ea"/>
                        </a:rPr>
                        <a:t>■各種研修等の機会を通じて、学校保健関係教職員へコンクール等の周知</a:t>
                      </a:r>
                      <a:endParaRPr kumimoji="1" lang="en-US" altLang="ja-JP" sz="1100" b="0" dirty="0">
                        <a:solidFill>
                          <a:schemeClr val="tx1"/>
                        </a:solidFill>
                        <a:latin typeface="+mn-ea"/>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mn-ea"/>
                          <a:ea typeface="+mn-ea"/>
                        </a:rPr>
                        <a:t>■令和５年度全国学校歯科保健研究大会（大阪開催）への事業協力</a:t>
                      </a:r>
                      <a:endParaRPr kumimoji="1" lang="en-US" altLang="ja-JP" sz="1100" b="0" dirty="0">
                        <a:solidFill>
                          <a:schemeClr val="tx1"/>
                        </a:solidFill>
                        <a:latin typeface="+mn-ea"/>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mn-ea"/>
                          <a:ea typeface="+mn-ea"/>
                        </a:rPr>
                        <a:t>■様々な機会を通じて情報提供や支援等を実施</a:t>
                      </a:r>
                      <a:endParaRPr kumimoji="1" lang="en-US" altLang="ja-JP" sz="1100" b="0" dirty="0">
                        <a:solidFill>
                          <a:schemeClr val="tx1"/>
                        </a:solidFill>
                        <a:latin typeface="+mn-ea"/>
                        <a:ea typeface="+mn-ea"/>
                      </a:endParaRPr>
                    </a:p>
                    <a:p>
                      <a:pPr>
                        <a:lnSpc>
                          <a:spcPts val="1500"/>
                        </a:lnSpc>
                      </a:pPr>
                      <a:r>
                        <a:rPr kumimoji="1" lang="ja-JP" altLang="en-US" sz="1100" b="0" dirty="0">
                          <a:solidFill>
                            <a:schemeClr val="tx1"/>
                          </a:solidFill>
                          <a:latin typeface="+mn-ea"/>
                          <a:ea typeface="+mn-ea"/>
                        </a:rPr>
                        <a:t>■「アスマイル」、府の広報媒体、公民連携の枠組みを活用し、幅広い世代の府民への啓発</a:t>
                      </a:r>
                      <a:endParaRPr kumimoji="1" lang="en-US" altLang="ja-JP" sz="1100" b="0" dirty="0">
                        <a:solidFill>
                          <a:schemeClr val="tx1"/>
                        </a:solidFill>
                        <a:latin typeface="+mn-ea"/>
                        <a:ea typeface="+mn-ea"/>
                      </a:endParaRPr>
                    </a:p>
                    <a:p>
                      <a:pPr>
                        <a:lnSpc>
                          <a:spcPts val="1500"/>
                        </a:lnSpc>
                      </a:pPr>
                      <a:r>
                        <a:rPr kumimoji="1" lang="ja-JP" altLang="en-US" sz="1100" b="0" dirty="0">
                          <a:solidFill>
                            <a:schemeClr val="tx1"/>
                          </a:solidFill>
                          <a:latin typeface="+mn-ea"/>
                          <a:ea typeface="+mn-ea"/>
                        </a:rPr>
                        <a:t>■口腔保健支援センター</a:t>
                      </a:r>
                      <a:r>
                        <a:rPr kumimoji="1" lang="ja-JP" altLang="en-US" sz="1100" b="0" strike="noStrike" dirty="0">
                          <a:solidFill>
                            <a:schemeClr val="tx1"/>
                          </a:solidFill>
                          <a:latin typeface="+mn-ea"/>
                          <a:ea typeface="+mn-ea"/>
                        </a:rPr>
                        <a:t>による市町村支援を継続</a:t>
                      </a:r>
                      <a:endParaRPr kumimoji="1" lang="en-US" altLang="ja-JP"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58342977"/>
                  </a:ext>
                </a:extLst>
              </a:tr>
              <a:tr h="66294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bg1"/>
                          </a:solidFill>
                        </a:rPr>
                        <a:t>最終予算</a:t>
                      </a:r>
                      <a:endParaRPr kumimoji="1" lang="en-US" altLang="ja-JP" sz="1600" b="0"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baseline="0" dirty="0">
                          <a:solidFill>
                            <a:schemeClr val="bg1"/>
                          </a:solidFill>
                          <a:latin typeface="+mn-ea"/>
                          <a:ea typeface="+mn-ea"/>
                        </a:rPr>
                        <a:t>（主要事業）</a:t>
                      </a:r>
                      <a:endParaRPr kumimoji="1" lang="ja-JP" altLang="en-US" sz="12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500"/>
                        </a:lnSpc>
                      </a:pPr>
                      <a:r>
                        <a:rPr kumimoji="1" lang="ja-JP" altLang="en-US" sz="1100" dirty="0">
                          <a:solidFill>
                            <a:schemeClr val="tx1"/>
                          </a:solidFill>
                          <a:latin typeface="+mn-ea"/>
                          <a:ea typeface="+mn-ea"/>
                        </a:rPr>
                        <a:t>生涯歯科保健推進事業（</a:t>
                      </a:r>
                      <a:r>
                        <a:rPr kumimoji="1" lang="en-US" altLang="ja-JP" sz="1100" dirty="0">
                          <a:solidFill>
                            <a:schemeClr val="tx1"/>
                          </a:solidFill>
                          <a:latin typeface="+mn-ea"/>
                          <a:ea typeface="+mn-ea"/>
                        </a:rPr>
                        <a:t>1,777</a:t>
                      </a:r>
                      <a:r>
                        <a:rPr kumimoji="1" lang="ja-JP" altLang="en-US" sz="1100" dirty="0">
                          <a:solidFill>
                            <a:schemeClr val="tx1"/>
                          </a:solidFill>
                          <a:latin typeface="+mn-ea"/>
                          <a:ea typeface="+mn-ea"/>
                        </a:rPr>
                        <a:t>千円）、大阪府歯科口腔保健計画推進事業（</a:t>
                      </a:r>
                      <a:r>
                        <a:rPr kumimoji="1" lang="en-US" altLang="ja-JP" sz="1100" dirty="0">
                          <a:solidFill>
                            <a:schemeClr val="tx1"/>
                          </a:solidFill>
                          <a:latin typeface="+mn-ea"/>
                          <a:ea typeface="+mn-ea"/>
                        </a:rPr>
                        <a:t>5,042</a:t>
                      </a:r>
                      <a:r>
                        <a:rPr kumimoji="1" lang="ja-JP" altLang="en-US" sz="1100" dirty="0">
                          <a:solidFill>
                            <a:schemeClr val="tx1"/>
                          </a:solidFill>
                          <a:latin typeface="+mn-ea"/>
                          <a:ea typeface="+mn-ea"/>
                        </a:rPr>
                        <a:t>千円）</a:t>
                      </a:r>
                      <a:endParaRPr kumimoji="1" lang="en-US" altLang="ja-JP" sz="1100" dirty="0">
                        <a:solidFill>
                          <a:schemeClr val="tx1"/>
                        </a:solidFill>
                        <a:latin typeface="+mn-ea"/>
                        <a:ea typeface="+mn-ea"/>
                      </a:endParaRPr>
                    </a:p>
                    <a:p>
                      <a:pPr>
                        <a:lnSpc>
                          <a:spcPts val="1500"/>
                        </a:lnSpc>
                      </a:pPr>
                      <a:r>
                        <a:rPr kumimoji="1" lang="ja-JP" altLang="en-US" sz="1100" dirty="0">
                          <a:solidFill>
                            <a:schemeClr val="tx1"/>
                          </a:solidFill>
                          <a:latin typeface="+mn-ea"/>
                          <a:ea typeface="+mn-ea"/>
                        </a:rPr>
                        <a:t>８０２０運動推進特別事業（</a:t>
                      </a:r>
                      <a:r>
                        <a:rPr kumimoji="1" lang="en-US" altLang="ja-JP" sz="1100" dirty="0">
                          <a:solidFill>
                            <a:schemeClr val="tx1"/>
                          </a:solidFill>
                          <a:latin typeface="+mn-ea"/>
                          <a:ea typeface="+mn-ea"/>
                        </a:rPr>
                        <a:t>2,041</a:t>
                      </a:r>
                      <a:r>
                        <a:rPr kumimoji="1" lang="ja-JP" altLang="en-US" sz="1100" dirty="0">
                          <a:solidFill>
                            <a:schemeClr val="tx1"/>
                          </a:solidFill>
                          <a:latin typeface="+mn-ea"/>
                          <a:ea typeface="+mn-ea"/>
                        </a:rPr>
                        <a:t>千円）</a:t>
                      </a:r>
                      <a:endParaRPr kumimoji="1" lang="en-US" altLang="ja-JP" sz="11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7876547"/>
                  </a:ext>
                </a:extLst>
              </a:tr>
            </a:tbl>
          </a:graphicData>
        </a:graphic>
      </p:graphicFrame>
      <p:sp>
        <p:nvSpPr>
          <p:cNvPr id="19" name="角丸四角形 18"/>
          <p:cNvSpPr/>
          <p:nvPr/>
        </p:nvSpPr>
        <p:spPr>
          <a:xfrm>
            <a:off x="660320" y="2526282"/>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lvl="0" algn="ctr">
              <a:defRPr/>
            </a:pPr>
            <a:r>
              <a:rPr kumimoji="1" lang="ja-JP" altLang="en-US" sz="1100" b="1" spc="-100" dirty="0">
                <a:ln w="0"/>
                <a:solidFill>
                  <a:srgbClr val="193F61"/>
                </a:solidFill>
                <a:latin typeface="游ゴシック" panose="020B0400000000000000" pitchFamily="50" charset="-128"/>
              </a:rPr>
              <a:t>本年度評価</a:t>
            </a:r>
            <a:endParaRPr kumimoji="1" lang="en-US" altLang="ja-JP" sz="1100" b="1" spc="-100" dirty="0">
              <a:ln w="0"/>
              <a:solidFill>
                <a:srgbClr val="193F61"/>
              </a:solidFill>
              <a:latin typeface="游ゴシック" panose="020B0400000000000000" pitchFamily="50" charset="-128"/>
            </a:endParaRPr>
          </a:p>
          <a:p>
            <a:pPr lvl="0" algn="ctr">
              <a:defRPr/>
            </a:pPr>
            <a:endParaRPr kumimoji="1" lang="en-US" altLang="ja-JP" sz="500" b="1" spc="-100" dirty="0">
              <a:ln w="0"/>
              <a:solidFill>
                <a:srgbClr val="193F61"/>
              </a:solidFill>
              <a:latin typeface="游ゴシック" panose="020B0400000000000000" pitchFamily="50" charset="-128"/>
            </a:endParaRPr>
          </a:p>
          <a:p>
            <a:pPr lvl="0" algn="ctr">
              <a:lnSpc>
                <a:spcPts val="1600"/>
              </a:lnSpc>
              <a:defRPr/>
            </a:pPr>
            <a:r>
              <a:rPr kumimoji="1" lang="ja-JP" altLang="en-US" sz="1400" b="1" spc="-100" dirty="0">
                <a:ln w="0"/>
                <a:solidFill>
                  <a:srgbClr val="193F61"/>
                </a:solidFill>
                <a:latin typeface="游ゴシック" panose="020B0400000000000000" pitchFamily="50" charset="-128"/>
              </a:rPr>
              <a:t>概ね</a:t>
            </a:r>
            <a:endParaRPr kumimoji="1" lang="en-US" altLang="ja-JP" sz="1400" b="1" spc="-100" dirty="0">
              <a:ln w="0"/>
              <a:solidFill>
                <a:srgbClr val="193F61"/>
              </a:solidFill>
              <a:latin typeface="游ゴシック" panose="020B0400000000000000" pitchFamily="50" charset="-128"/>
            </a:endParaRPr>
          </a:p>
          <a:p>
            <a:pPr lvl="0" algn="ctr">
              <a:lnSpc>
                <a:spcPts val="1600"/>
              </a:lnSpc>
              <a:defRPr/>
            </a:pPr>
            <a:r>
              <a:rPr kumimoji="1" lang="ja-JP" altLang="en-US" sz="1400" b="1" spc="-250" dirty="0">
                <a:ln w="0"/>
                <a:solidFill>
                  <a:srgbClr val="193F61"/>
                </a:solidFill>
                <a:latin typeface="游ゴシック" panose="020B0400000000000000" pitchFamily="50" charset="-128"/>
              </a:rPr>
              <a:t>予定</a:t>
            </a:r>
            <a:r>
              <a:rPr kumimoji="1" lang="ja-JP" altLang="en-US" sz="1400" b="1" spc="-350" dirty="0">
                <a:ln w="0"/>
                <a:solidFill>
                  <a:srgbClr val="193F61"/>
                </a:solidFill>
                <a:latin typeface="游ゴシック" panose="020B0400000000000000" pitchFamily="50" charset="-128"/>
              </a:rPr>
              <a:t>どおり</a:t>
            </a: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46</a:t>
            </a:fld>
            <a:endParaRPr kumimoji="1" lang="ja-JP" altLang="en-US"/>
          </a:p>
        </p:txBody>
      </p:sp>
    </p:spTree>
    <p:extLst>
      <p:ext uri="{BB962C8B-B14F-4D97-AF65-F5344CB8AC3E}">
        <p14:creationId xmlns:p14="http://schemas.microsoft.com/office/powerpoint/2010/main" val="11648975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0" y="0"/>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１　歯科疾患の予防・早期発見、口の機能の維持向上</a:t>
            </a:r>
          </a:p>
        </p:txBody>
      </p:sp>
      <p:sp>
        <p:nvSpPr>
          <p:cNvPr id="8" name="正方形/長方形 7"/>
          <p:cNvSpPr/>
          <p:nvPr/>
        </p:nvSpPr>
        <p:spPr>
          <a:xfrm>
            <a:off x="268310" y="873962"/>
            <a:ext cx="9369380" cy="58245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800" b="1" i="0" u="none" strike="noStrike" kern="120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rPr>
              <a:t>計画Ｐ</a:t>
            </a:r>
            <a:r>
              <a:rPr kumimoji="1" lang="en-US" altLang="ja-JP" sz="1800" b="1" i="0" u="none" strike="noStrike" kern="120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rPr>
              <a:t>59</a:t>
            </a:r>
            <a:endParaRPr kumimoji="1" lang="en-US" altLang="ja-JP" sz="18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graphicFrame>
        <p:nvGraphicFramePr>
          <p:cNvPr id="19" name="表 18"/>
          <p:cNvGraphicFramePr>
            <a:graphicFrameLocks noGrp="1"/>
          </p:cNvGraphicFramePr>
          <p:nvPr/>
        </p:nvGraphicFramePr>
        <p:xfrm>
          <a:off x="691204" y="4565648"/>
          <a:ext cx="8534283" cy="1941767"/>
        </p:xfrm>
        <a:graphic>
          <a:graphicData uri="http://schemas.openxmlformats.org/drawingml/2006/table">
            <a:tbl>
              <a:tblPr firstRow="1" firstCol="1" bandRow="1">
                <a:tableStyleId>{5C22544A-7EE6-4342-B048-85BDC9FD1C3A}</a:tableStyleId>
              </a:tblPr>
              <a:tblGrid>
                <a:gridCol w="332371">
                  <a:extLst>
                    <a:ext uri="{9D8B030D-6E8A-4147-A177-3AD203B41FA5}">
                      <a16:colId xmlns:a16="http://schemas.microsoft.com/office/drawing/2014/main" val="20000"/>
                    </a:ext>
                  </a:extLst>
                </a:gridCol>
                <a:gridCol w="3316206">
                  <a:extLst>
                    <a:ext uri="{9D8B030D-6E8A-4147-A177-3AD203B41FA5}">
                      <a16:colId xmlns:a16="http://schemas.microsoft.com/office/drawing/2014/main" val="20001"/>
                    </a:ext>
                  </a:extLst>
                </a:gridCol>
                <a:gridCol w="1739973">
                  <a:extLst>
                    <a:ext uri="{9D8B030D-6E8A-4147-A177-3AD203B41FA5}">
                      <a16:colId xmlns:a16="http://schemas.microsoft.com/office/drawing/2014/main" val="20002"/>
                    </a:ext>
                  </a:extLst>
                </a:gridCol>
                <a:gridCol w="1971033">
                  <a:extLst>
                    <a:ext uri="{9D8B030D-6E8A-4147-A177-3AD203B41FA5}">
                      <a16:colId xmlns:a16="http://schemas.microsoft.com/office/drawing/2014/main" val="3296687758"/>
                    </a:ext>
                  </a:extLst>
                </a:gridCol>
                <a:gridCol w="1174700">
                  <a:extLst>
                    <a:ext uri="{9D8B030D-6E8A-4147-A177-3AD203B41FA5}">
                      <a16:colId xmlns:a16="http://schemas.microsoft.com/office/drawing/2014/main" val="20003"/>
                    </a:ext>
                  </a:extLst>
                </a:gridCol>
              </a:tblGrid>
              <a:tr h="325313">
                <a:tc>
                  <a:txBody>
                    <a:bodyPr/>
                    <a:lstStyle/>
                    <a:p>
                      <a:pPr algn="ctr" fontAlgn="auto">
                        <a:lnSpc>
                          <a:spcPts val="1600"/>
                        </a:lnSpc>
                        <a:spcAft>
                          <a:spcPts val="0"/>
                        </a:spcAft>
                      </a:pPr>
                      <a:r>
                        <a:rPr lang="ja-JP" sz="1400" baseline="0" dirty="0">
                          <a:effectLst/>
                          <a:latin typeface="游ゴシック" panose="020B0400000000000000" pitchFamily="50" charset="-128"/>
                          <a:ea typeface="游ゴシック" panose="020B0400000000000000" pitchFamily="50" charset="-128"/>
                        </a:rPr>
                        <a:t>　</a:t>
                      </a:r>
                      <a:endParaRPr lang="ja-JP" sz="14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altLang="en-US" sz="1200" kern="100" baseline="0" dirty="0">
                          <a:effectLst/>
                          <a:latin typeface="游ゴシック" panose="020B0400000000000000" pitchFamily="50" charset="-128"/>
                          <a:ea typeface="游ゴシック" panose="020B0400000000000000" pitchFamily="50" charset="-128"/>
                        </a:rPr>
                        <a:t>個別目標</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baseline="0" dirty="0">
                          <a:effectLst/>
                          <a:latin typeface="游ゴシック" panose="020B0400000000000000" pitchFamily="50" charset="-128"/>
                          <a:ea typeface="游ゴシック" panose="020B0400000000000000" pitchFamily="50" charset="-128"/>
                        </a:rPr>
                        <a:t>計画策定時</a:t>
                      </a:r>
                      <a:r>
                        <a:rPr lang="ja-JP" sz="1200" baseline="0" dirty="0">
                          <a:effectLst/>
                          <a:latin typeface="游ゴシック" panose="020B0400000000000000" pitchFamily="50" charset="-128"/>
                          <a:ea typeface="游ゴシック" panose="020B0400000000000000" pitchFamily="50" charset="-128"/>
                        </a:rPr>
                        <a:t>の状況</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baseline="0" dirty="0">
                          <a:solidFill>
                            <a:schemeClr val="bg1"/>
                          </a:solidFill>
                          <a:effectLst/>
                          <a:latin typeface="游ゴシック" panose="020B0400000000000000" pitchFamily="50" charset="-128"/>
                          <a:ea typeface="游ゴシック" panose="020B0400000000000000" pitchFamily="50" charset="-128"/>
                          <a:cs typeface="HG丸ｺﾞｼｯｸM-PRO"/>
                        </a:rPr>
                        <a:t>現在</a:t>
                      </a:r>
                      <a:r>
                        <a:rPr lang="ja-JP" altLang="en-US" sz="1200" baseline="0" dirty="0">
                          <a:solidFill>
                            <a:schemeClr val="bg1"/>
                          </a:solidFill>
                          <a:effectLst/>
                          <a:latin typeface="游ゴシック" panose="020B0400000000000000" pitchFamily="50" charset="-128"/>
                          <a:ea typeface="+mn-ea"/>
                          <a:cs typeface="HG丸ｺﾞｼｯｸM-PRO"/>
                        </a:rPr>
                        <a:t>の状況</a:t>
                      </a:r>
                      <a:endParaRPr lang="ja-JP" sz="1200" baseline="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baseline="0" dirty="0">
                          <a:effectLst/>
                          <a:latin typeface="游ゴシック" panose="020B0400000000000000" pitchFamily="50" charset="-128"/>
                          <a:ea typeface="游ゴシック" panose="020B0400000000000000" pitchFamily="50" charset="-128"/>
                        </a:rPr>
                        <a:t>2023</a:t>
                      </a:r>
                      <a:r>
                        <a:rPr lang="ja-JP" sz="1200" baseline="0" dirty="0">
                          <a:effectLst/>
                          <a:latin typeface="游ゴシック" panose="020B0400000000000000" pitchFamily="50" charset="-128"/>
                          <a:ea typeface="游ゴシック" panose="020B0400000000000000" pitchFamily="50" charset="-128"/>
                        </a:rPr>
                        <a:t>年度</a:t>
                      </a:r>
                      <a:endParaRPr lang="en-US" altLang="ja-JP" sz="1200" baseline="0" dirty="0">
                        <a:effectLst/>
                        <a:latin typeface="游ゴシック" panose="020B0400000000000000" pitchFamily="50" charset="-128"/>
                        <a:ea typeface="游ゴシック" panose="020B0400000000000000" pitchFamily="50" charset="-128"/>
                      </a:endParaRPr>
                    </a:p>
                    <a:p>
                      <a:pPr algn="ctr" fontAlgn="auto">
                        <a:lnSpc>
                          <a:spcPts val="1600"/>
                        </a:lnSpc>
                        <a:spcAft>
                          <a:spcPts val="0"/>
                        </a:spcAft>
                      </a:pPr>
                      <a:r>
                        <a:rPr lang="ja-JP" sz="1200" baseline="0" dirty="0">
                          <a:effectLst/>
                          <a:latin typeface="游ゴシック" panose="020B0400000000000000" pitchFamily="50" charset="-128"/>
                          <a:ea typeface="游ゴシック" panose="020B0400000000000000" pitchFamily="50" charset="-128"/>
                        </a:rPr>
                        <a:t>の目標</a:t>
                      </a:r>
                      <a:endParaRPr lang="ja-JP" sz="12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555207">
                <a:tc>
                  <a:txBody>
                    <a:bodyPr/>
                    <a:lstStyle/>
                    <a:p>
                      <a:pPr algn="ctr" fontAlgn="auto">
                        <a:lnSpc>
                          <a:spcPts val="1600"/>
                        </a:lnSpc>
                        <a:spcAft>
                          <a:spcPts val="0"/>
                        </a:spcAft>
                      </a:pPr>
                      <a:r>
                        <a:rPr lang="ja-JP" altLang="en-US" sz="1400" baseline="0" dirty="0">
                          <a:solidFill>
                            <a:schemeClr val="lt1"/>
                          </a:solidFill>
                          <a:effectLst/>
                          <a:latin typeface="游ゴシック" panose="020B0400000000000000" pitchFamily="50" charset="-128"/>
                          <a:ea typeface="游ゴシック" panose="020B0400000000000000" pitchFamily="50" charset="-128"/>
                          <a:cs typeface="+mn-cs"/>
                        </a:rPr>
                        <a:t>４</a:t>
                      </a:r>
                      <a:endParaRPr lang="ja-JP" sz="1400"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altLang="en-US" sz="1200" b="1" baseline="0" dirty="0">
                          <a:effectLst/>
                          <a:latin typeface="游ゴシック" panose="020B0400000000000000" pitchFamily="50" charset="-128"/>
                          <a:ea typeface="游ゴシック" panose="020B0400000000000000" pitchFamily="50" charset="-128"/>
                        </a:rPr>
                        <a:t>むし歯治療が必要な者の割合（</a:t>
                      </a:r>
                      <a:r>
                        <a:rPr lang="en-US" altLang="ja-JP" sz="1200" b="1" baseline="0" dirty="0">
                          <a:effectLst/>
                          <a:latin typeface="游ゴシック" panose="020B0400000000000000" pitchFamily="50" charset="-128"/>
                          <a:ea typeface="游ゴシック" panose="020B0400000000000000" pitchFamily="50" charset="-128"/>
                        </a:rPr>
                        <a:t>40</a:t>
                      </a:r>
                      <a:r>
                        <a:rPr lang="ja-JP" altLang="en-US" sz="1200" b="1" baseline="0" dirty="0">
                          <a:effectLst/>
                          <a:latin typeface="游ゴシック" panose="020B0400000000000000" pitchFamily="50" charset="-128"/>
                          <a:ea typeface="游ゴシック" panose="020B0400000000000000" pitchFamily="50" charset="-128"/>
                        </a:rPr>
                        <a:t>歳）</a:t>
                      </a:r>
                      <a:endParaRPr lang="ja-JP" sz="1200" b="1" baseline="0" dirty="0">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a:effectLst/>
                          <a:latin typeface="游ゴシック" panose="020B0400000000000000" pitchFamily="50" charset="-128"/>
                          <a:ea typeface="游ゴシック" panose="020B0400000000000000" pitchFamily="50" charset="-128"/>
                        </a:rPr>
                        <a:t>36.9</a:t>
                      </a:r>
                      <a:r>
                        <a:rPr lang="ja-JP" sz="1200" b="1" baseline="0" dirty="0">
                          <a:effectLst/>
                          <a:latin typeface="游ゴシック" panose="020B0400000000000000" pitchFamily="50" charset="-128"/>
                          <a:ea typeface="游ゴシック" panose="020B0400000000000000" pitchFamily="50" charset="-128"/>
                        </a:rPr>
                        <a:t>％</a:t>
                      </a:r>
                    </a:p>
                    <a:p>
                      <a:pPr algn="ctr" fontAlgn="auto">
                        <a:lnSpc>
                          <a:spcPts val="1600"/>
                        </a:lnSpc>
                        <a:spcAft>
                          <a:spcPts val="0"/>
                        </a:spcAft>
                      </a:pPr>
                      <a:r>
                        <a:rPr lang="ja-JP" sz="1200" b="1" baseline="0" dirty="0">
                          <a:effectLst/>
                          <a:latin typeface="游ゴシック" panose="020B0400000000000000" pitchFamily="50" charset="-128"/>
                          <a:ea typeface="游ゴシック" panose="020B0400000000000000" pitchFamily="50" charset="-128"/>
                        </a:rPr>
                        <a:t>【平成</a:t>
                      </a:r>
                      <a:r>
                        <a:rPr lang="en-US" sz="1200" b="1" baseline="0" dirty="0">
                          <a:effectLst/>
                          <a:latin typeface="游ゴシック" panose="020B0400000000000000" pitchFamily="50" charset="-128"/>
                          <a:ea typeface="游ゴシック" panose="020B0400000000000000" pitchFamily="50" charset="-128"/>
                        </a:rPr>
                        <a:t>2</a:t>
                      </a:r>
                      <a:r>
                        <a:rPr lang="en-US" altLang="ja-JP" sz="1200" b="1" baseline="0" dirty="0">
                          <a:effectLst/>
                          <a:latin typeface="游ゴシック" panose="020B0400000000000000" pitchFamily="50" charset="-128"/>
                          <a:ea typeface="游ゴシック" panose="020B0400000000000000" pitchFamily="50" charset="-128"/>
                        </a:rPr>
                        <a:t>7</a:t>
                      </a:r>
                      <a:r>
                        <a:rPr lang="ja-JP" sz="1200" b="1" baseline="0" dirty="0">
                          <a:effectLst/>
                          <a:latin typeface="游ゴシック" panose="020B0400000000000000" pitchFamily="50" charset="-128"/>
                          <a:ea typeface="游ゴシック" panose="020B0400000000000000" pitchFamily="50" charset="-128"/>
                        </a:rPr>
                        <a:t>（</a:t>
                      </a:r>
                      <a:r>
                        <a:rPr lang="en-US" sz="1200" b="1" baseline="0" dirty="0">
                          <a:effectLst/>
                          <a:latin typeface="游ゴシック" panose="020B0400000000000000" pitchFamily="50" charset="-128"/>
                          <a:ea typeface="游ゴシック" panose="020B0400000000000000" pitchFamily="50" charset="-128"/>
                        </a:rPr>
                        <a:t>201</a:t>
                      </a:r>
                      <a:r>
                        <a:rPr lang="en-US" altLang="ja-JP" sz="1200" b="1" baseline="0" dirty="0">
                          <a:effectLst/>
                          <a:latin typeface="游ゴシック" panose="020B0400000000000000" pitchFamily="50" charset="-128"/>
                          <a:ea typeface="游ゴシック" panose="020B0400000000000000" pitchFamily="50" charset="-128"/>
                        </a:rPr>
                        <a:t>5</a:t>
                      </a:r>
                      <a:r>
                        <a:rPr lang="ja-JP" sz="1200" b="1" baseline="0" dirty="0">
                          <a:effectLst/>
                          <a:latin typeface="游ゴシック" panose="020B0400000000000000" pitchFamily="50" charset="-128"/>
                          <a:ea typeface="游ゴシック" panose="020B0400000000000000" pitchFamily="50" charset="-128"/>
                        </a:rPr>
                        <a:t>）年】</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a:solidFill>
                            <a:schemeClr val="tx1"/>
                          </a:solidFill>
                          <a:effectLst/>
                          <a:latin typeface="游ゴシック" panose="020B0400000000000000" pitchFamily="50" charset="-128"/>
                          <a:ea typeface="+mn-ea"/>
                        </a:rPr>
                        <a:t>27.9</a:t>
                      </a:r>
                      <a:r>
                        <a:rPr lang="ja-JP" sz="1200" b="1" baseline="0" dirty="0">
                          <a:solidFill>
                            <a:schemeClr val="tx1"/>
                          </a:solidFill>
                          <a:effectLst/>
                          <a:latin typeface="游ゴシック" panose="020B0400000000000000" pitchFamily="50" charset="-128"/>
                          <a:ea typeface="游ゴシック" panose="020B0400000000000000" pitchFamily="50" charset="-128"/>
                        </a:rPr>
                        <a:t>％</a:t>
                      </a:r>
                    </a:p>
                    <a:p>
                      <a:pPr algn="ctr" fontAlgn="auto">
                        <a:lnSpc>
                          <a:spcPts val="1600"/>
                        </a:lnSpc>
                        <a:spcAft>
                          <a:spcPts val="0"/>
                        </a:spcAft>
                      </a:pPr>
                      <a:r>
                        <a:rPr lang="ja-JP" sz="1200" b="1" baseline="0" dirty="0">
                          <a:solidFill>
                            <a:schemeClr val="tx1"/>
                          </a:solidFill>
                          <a:effectLst/>
                          <a:latin typeface="游ゴシック" panose="020B0400000000000000" pitchFamily="50" charset="-128"/>
                          <a:ea typeface="游ゴシック" panose="020B0400000000000000" pitchFamily="50" charset="-128"/>
                        </a:rPr>
                        <a:t>【</a:t>
                      </a:r>
                      <a:r>
                        <a:rPr lang="ja-JP" altLang="en-US" sz="1200" b="1" baseline="0" dirty="0">
                          <a:solidFill>
                            <a:schemeClr val="tx1"/>
                          </a:solidFill>
                          <a:effectLst/>
                          <a:latin typeface="游ゴシック" panose="020B0400000000000000" pitchFamily="50" charset="-128"/>
                          <a:ea typeface="游ゴシック" panose="020B0400000000000000" pitchFamily="50" charset="-128"/>
                        </a:rPr>
                        <a:t>令和３</a:t>
                      </a:r>
                      <a:r>
                        <a:rPr lang="ja-JP" sz="1200" b="1" baseline="0" dirty="0">
                          <a:solidFill>
                            <a:schemeClr val="tx1"/>
                          </a:solidFill>
                          <a:effectLst/>
                          <a:latin typeface="游ゴシック" panose="020B0400000000000000" pitchFamily="50" charset="-128"/>
                          <a:ea typeface="游ゴシック" panose="020B0400000000000000" pitchFamily="50" charset="-128"/>
                        </a:rPr>
                        <a:t>（</a:t>
                      </a:r>
                      <a:r>
                        <a:rPr lang="en-US" sz="1200" b="1" baseline="0" dirty="0">
                          <a:solidFill>
                            <a:schemeClr val="tx1"/>
                          </a:solidFill>
                          <a:effectLst/>
                          <a:latin typeface="游ゴシック" panose="020B0400000000000000" pitchFamily="50" charset="-128"/>
                          <a:ea typeface="游ゴシック" panose="020B0400000000000000" pitchFamily="50" charset="-128"/>
                        </a:rPr>
                        <a:t>2021</a:t>
                      </a:r>
                      <a:r>
                        <a:rPr lang="ja-JP" sz="1200" b="1" baseline="0" dirty="0">
                          <a:solidFill>
                            <a:schemeClr val="tx1"/>
                          </a:solidFill>
                          <a:effectLst/>
                          <a:latin typeface="游ゴシック" panose="020B0400000000000000" pitchFamily="50" charset="-128"/>
                          <a:ea typeface="游ゴシック" panose="020B0400000000000000" pitchFamily="50" charset="-128"/>
                        </a:rPr>
                        <a:t>）年】</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a:solidFill>
                            <a:schemeClr val="dk1"/>
                          </a:solidFill>
                          <a:effectLst/>
                          <a:latin typeface="游ゴシック" panose="020B0400000000000000" pitchFamily="50" charset="-128"/>
                          <a:ea typeface="游ゴシック" panose="020B0400000000000000" pitchFamily="50" charset="-128"/>
                          <a:cs typeface="+mn-cs"/>
                        </a:rPr>
                        <a:t>30</a:t>
                      </a:r>
                      <a:r>
                        <a:rPr lang="ja-JP" altLang="en-US" sz="1200" b="1" baseline="0" dirty="0">
                          <a:solidFill>
                            <a:schemeClr val="dk1"/>
                          </a:solidFill>
                          <a:effectLst/>
                          <a:latin typeface="游ゴシック" panose="020B0400000000000000" pitchFamily="50" charset="-128"/>
                          <a:ea typeface="游ゴシック" panose="020B0400000000000000" pitchFamily="50" charset="-128"/>
                          <a:cs typeface="+mn-cs"/>
                        </a:rPr>
                        <a:t>％以下</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94271">
                <a:tc>
                  <a:txBody>
                    <a:bodyPr/>
                    <a:lstStyle/>
                    <a:p>
                      <a:pPr algn="ctr" fontAlgn="auto">
                        <a:lnSpc>
                          <a:spcPts val="1600"/>
                        </a:lnSpc>
                        <a:spcAft>
                          <a:spcPts val="0"/>
                        </a:spcAft>
                      </a:pPr>
                      <a:r>
                        <a:rPr lang="ja-JP" altLang="en-US" sz="1400" baseline="0" dirty="0">
                          <a:solidFill>
                            <a:schemeClr val="bg1"/>
                          </a:solidFill>
                          <a:effectLst/>
                          <a:latin typeface="游ゴシック" panose="020B0400000000000000" pitchFamily="50" charset="-128"/>
                          <a:ea typeface="游ゴシック" panose="020B0400000000000000" pitchFamily="50" charset="-128"/>
                          <a:cs typeface="HG丸ｺﾞｼｯｸM-PRO"/>
                        </a:rPr>
                        <a:t>５</a:t>
                      </a:r>
                      <a:endParaRPr lang="ja-JP" sz="1400" baseline="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altLang="en-US" sz="1200" b="1" baseline="0" dirty="0">
                          <a:effectLst/>
                          <a:latin typeface="游ゴシック" panose="020B0400000000000000" pitchFamily="50" charset="-128"/>
                          <a:ea typeface="游ゴシック" panose="020B0400000000000000" pitchFamily="50" charset="-128"/>
                        </a:rPr>
                        <a:t>歯周治療が必要な者の割合（</a:t>
                      </a:r>
                      <a:r>
                        <a:rPr lang="en-US" altLang="ja-JP" sz="1200" b="1" baseline="0" dirty="0">
                          <a:effectLst/>
                          <a:latin typeface="游ゴシック" panose="020B0400000000000000" pitchFamily="50" charset="-128"/>
                          <a:ea typeface="游ゴシック" panose="020B0400000000000000" pitchFamily="50" charset="-128"/>
                        </a:rPr>
                        <a:t>40</a:t>
                      </a:r>
                      <a:r>
                        <a:rPr lang="ja-JP" altLang="en-US" sz="1200" b="1" baseline="0" dirty="0">
                          <a:effectLst/>
                          <a:latin typeface="游ゴシック" panose="020B0400000000000000" pitchFamily="50" charset="-128"/>
                          <a:ea typeface="游ゴシック" panose="020B0400000000000000" pitchFamily="50" charset="-128"/>
                        </a:rPr>
                        <a:t>歳）</a:t>
                      </a:r>
                      <a:endParaRPr lang="ja-JP" altLang="ja-JP" sz="1200" b="1" baseline="0" dirty="0">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43.9</a:t>
                      </a:r>
                      <a:r>
                        <a:rPr lang="ja-JP" altLang="en-US"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a:t>
                      </a:r>
                      <a:endParaRPr lang="en-US" alt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p>
                      <a:pPr algn="ctr" fontAlgn="auto">
                        <a:lnSpc>
                          <a:spcPts val="1600"/>
                        </a:lnSpc>
                        <a:spcAft>
                          <a:spcPts val="0"/>
                        </a:spcAft>
                      </a:pPr>
                      <a:r>
                        <a:rPr lang="en-US" alt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a:t>
                      </a:r>
                      <a:r>
                        <a:rPr lang="ja-JP" altLang="en-US"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平成</a:t>
                      </a:r>
                      <a:r>
                        <a:rPr lang="en-US" alt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27</a:t>
                      </a:r>
                      <a:r>
                        <a:rPr lang="ja-JP" altLang="en-US"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a:t>
                      </a:r>
                      <a:r>
                        <a:rPr lang="en-US" alt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2015</a:t>
                      </a:r>
                      <a:r>
                        <a:rPr lang="ja-JP" altLang="en-US"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）年</a:t>
                      </a:r>
                      <a:r>
                        <a:rPr lang="en-US" alt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a:solidFill>
                            <a:schemeClr val="tx1"/>
                          </a:solidFill>
                          <a:effectLst/>
                          <a:latin typeface="游ゴシック" panose="020B0400000000000000" pitchFamily="50" charset="-128"/>
                          <a:ea typeface="+mn-ea"/>
                          <a:cs typeface="+mn-cs"/>
                        </a:rPr>
                        <a:t>50.9</a:t>
                      </a:r>
                      <a:r>
                        <a:rPr lang="ja-JP" altLang="en-US"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en-US" alt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p>
                      <a:pPr algn="ctr" fontAlgn="auto">
                        <a:lnSpc>
                          <a:spcPts val="1600"/>
                        </a:lnSpc>
                        <a:spcAft>
                          <a:spcPts val="0"/>
                        </a:spcAft>
                      </a:pPr>
                      <a:r>
                        <a:rPr lang="en-US" alt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ja-JP" altLang="en-US"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rPr>
                        <a:t>令和３（</a:t>
                      </a:r>
                      <a:r>
                        <a:rPr lang="en-US" alt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rPr>
                        <a:t>2021</a:t>
                      </a:r>
                      <a:r>
                        <a:rPr lang="ja-JP" altLang="en-US"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rPr>
                        <a:t>）年</a:t>
                      </a:r>
                      <a:r>
                        <a:rPr lang="en-US" alt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33</a:t>
                      </a:r>
                      <a:r>
                        <a:rPr lang="ja-JP" altLang="en-US"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％以下</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80826722"/>
                  </a:ext>
                </a:extLst>
              </a:tr>
              <a:tr h="494271">
                <a:tc>
                  <a:txBody>
                    <a:bodyPr/>
                    <a:lstStyle/>
                    <a:p>
                      <a:pPr algn="ctr" fontAlgn="auto">
                        <a:lnSpc>
                          <a:spcPts val="1600"/>
                        </a:lnSpc>
                        <a:spcAft>
                          <a:spcPts val="0"/>
                        </a:spcAft>
                      </a:pPr>
                      <a:r>
                        <a:rPr lang="ja-JP" altLang="en-US" sz="1400" baseline="0" dirty="0">
                          <a:solidFill>
                            <a:schemeClr val="bg1"/>
                          </a:solidFill>
                          <a:effectLst/>
                          <a:latin typeface="游ゴシック" panose="020B0400000000000000" pitchFamily="50" charset="-128"/>
                          <a:ea typeface="游ゴシック" panose="020B0400000000000000" pitchFamily="50" charset="-128"/>
                          <a:cs typeface="HG丸ｺﾞｼｯｸM-PRO"/>
                        </a:rPr>
                        <a:t>６</a:t>
                      </a:r>
                      <a:endParaRPr lang="en-US" altLang="ja-JP" sz="1400" baseline="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altLang="en-US" sz="1200" b="1" baseline="0" dirty="0">
                          <a:effectLst/>
                          <a:latin typeface="游ゴシック" panose="020B0400000000000000" pitchFamily="50" charset="-128"/>
                          <a:ea typeface="游ゴシック" panose="020B0400000000000000" pitchFamily="50" charset="-128"/>
                        </a:rPr>
                        <a:t>過去</a:t>
                      </a:r>
                      <a:r>
                        <a:rPr lang="en-US" altLang="ja-JP" sz="1200" b="1" baseline="0" dirty="0">
                          <a:effectLst/>
                          <a:latin typeface="游ゴシック" panose="020B0400000000000000" pitchFamily="50" charset="-128"/>
                          <a:ea typeface="游ゴシック" panose="020B0400000000000000" pitchFamily="50" charset="-128"/>
                        </a:rPr>
                        <a:t>1</a:t>
                      </a:r>
                      <a:r>
                        <a:rPr lang="ja-JP" altLang="en-US" sz="1200" b="1" baseline="0" dirty="0">
                          <a:effectLst/>
                          <a:latin typeface="游ゴシック" panose="020B0400000000000000" pitchFamily="50" charset="-128"/>
                          <a:ea typeface="游ゴシック" panose="020B0400000000000000" pitchFamily="50" charset="-128"/>
                        </a:rPr>
                        <a:t>年に歯科健診を受診した者（</a:t>
                      </a:r>
                      <a:r>
                        <a:rPr lang="en-US" altLang="ja-JP" sz="1200" b="1" baseline="0" dirty="0">
                          <a:effectLst/>
                          <a:latin typeface="游ゴシック" panose="020B0400000000000000" pitchFamily="50" charset="-128"/>
                          <a:ea typeface="游ゴシック" panose="020B0400000000000000" pitchFamily="50" charset="-128"/>
                        </a:rPr>
                        <a:t>20</a:t>
                      </a:r>
                      <a:r>
                        <a:rPr lang="ja-JP" altLang="en-US" sz="1200" b="1" baseline="0" dirty="0">
                          <a:effectLst/>
                          <a:latin typeface="游ゴシック" panose="020B0400000000000000" pitchFamily="50" charset="-128"/>
                          <a:ea typeface="游ゴシック" panose="020B0400000000000000" pitchFamily="50" charset="-128"/>
                        </a:rPr>
                        <a:t>歳以上）</a:t>
                      </a:r>
                      <a:endParaRPr lang="ja-JP" altLang="ja-JP" sz="1200" b="1" baseline="0" dirty="0">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51.4</a:t>
                      </a:r>
                      <a:r>
                        <a:rPr lang="ja-JP" altLang="en-US"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a:t>
                      </a:r>
                      <a:endParaRPr lang="en-US" alt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a:t>
                      </a:r>
                      <a:r>
                        <a:rPr lang="ja-JP" altLang="en-US"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平成</a:t>
                      </a:r>
                      <a:r>
                        <a:rPr lang="en-US" alt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rPr>
                        <a:t>28</a:t>
                      </a:r>
                      <a:r>
                        <a:rPr lang="ja-JP" altLang="en-US"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rPr>
                        <a:t>2016</a:t>
                      </a:r>
                      <a:r>
                        <a:rPr lang="ja-JP" altLang="en-US"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rPr>
                        <a:t>）年</a:t>
                      </a:r>
                      <a:r>
                        <a:rPr lang="en-US" alt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a:t>
                      </a:r>
                      <a:endParaRPr lang="ja-JP" alt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a:solidFill>
                            <a:schemeClr val="tx1"/>
                          </a:solidFill>
                          <a:effectLst/>
                          <a:latin typeface="游ゴシック" panose="020B0400000000000000" pitchFamily="50" charset="-128"/>
                          <a:ea typeface="+mn-ea"/>
                        </a:rPr>
                        <a:t>51.3</a:t>
                      </a:r>
                      <a:r>
                        <a:rPr lang="en-US" alt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rPr>
                        <a:t>%</a:t>
                      </a:r>
                    </a:p>
                    <a:p>
                      <a:pPr algn="ctr" fontAlgn="auto">
                        <a:lnSpc>
                          <a:spcPts val="1600"/>
                        </a:lnSpc>
                        <a:spcAft>
                          <a:spcPts val="0"/>
                        </a:spcAft>
                      </a:pPr>
                      <a:r>
                        <a:rPr lang="en-US" altLang="ja-JP" sz="1200" b="1" baseline="0" dirty="0">
                          <a:solidFill>
                            <a:schemeClr val="tx1"/>
                          </a:solidFill>
                          <a:effectLst/>
                          <a:latin typeface="游ゴシック" panose="020B0400000000000000" pitchFamily="50" charset="-128"/>
                          <a:ea typeface="+mn-ea"/>
                          <a:cs typeface="HG丸ｺﾞｼｯｸM-PRO"/>
                        </a:rPr>
                        <a:t>【</a:t>
                      </a:r>
                      <a:r>
                        <a:rPr lang="ja-JP" altLang="en-US" sz="1200" b="1" baseline="0" dirty="0">
                          <a:solidFill>
                            <a:schemeClr val="tx1"/>
                          </a:solidFill>
                          <a:effectLst/>
                          <a:latin typeface="游ゴシック" panose="020B0400000000000000" pitchFamily="50" charset="-128"/>
                          <a:ea typeface="+mn-ea"/>
                          <a:cs typeface="HG丸ｺﾞｼｯｸM-PRO"/>
                        </a:rPr>
                        <a:t>令和３（</a:t>
                      </a:r>
                      <a:r>
                        <a:rPr lang="en-US" altLang="ja-JP" sz="1200" b="1" baseline="0" dirty="0">
                          <a:solidFill>
                            <a:schemeClr val="tx1"/>
                          </a:solidFill>
                          <a:effectLst/>
                          <a:latin typeface="游ゴシック" panose="020B0400000000000000" pitchFamily="50" charset="-128"/>
                          <a:ea typeface="+mn-ea"/>
                          <a:cs typeface="HG丸ｺﾞｼｯｸM-PRO"/>
                        </a:rPr>
                        <a:t>2021</a:t>
                      </a:r>
                      <a:r>
                        <a:rPr lang="ja-JP" altLang="en-US" sz="1200" b="1" baseline="0" dirty="0">
                          <a:solidFill>
                            <a:schemeClr val="tx1"/>
                          </a:solidFill>
                          <a:effectLst/>
                          <a:latin typeface="游ゴシック" panose="020B0400000000000000" pitchFamily="50" charset="-128"/>
                          <a:ea typeface="+mn-ea"/>
                          <a:cs typeface="HG丸ｺﾞｼｯｸM-PRO"/>
                        </a:rPr>
                        <a:t>）年</a:t>
                      </a:r>
                      <a:r>
                        <a:rPr lang="en-US" altLang="ja-JP" sz="1200" b="1" baseline="0" dirty="0">
                          <a:solidFill>
                            <a:schemeClr val="tx1"/>
                          </a:solidFill>
                          <a:effectLst/>
                          <a:latin typeface="游ゴシック" panose="020B0400000000000000" pitchFamily="50" charset="-128"/>
                          <a:ea typeface="+mn-ea"/>
                          <a:cs typeface="HG丸ｺﾞｼｯｸM-PRO"/>
                        </a:rPr>
                        <a:t>】</a:t>
                      </a:r>
                      <a:endParaRPr 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55</a:t>
                      </a:r>
                      <a:r>
                        <a:rPr lang="ja-JP" altLang="en-US"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rPr>
                        <a:t>％以上</a:t>
                      </a:r>
                      <a:endParaRPr lang="ja-JP" sz="1200" b="1" baseline="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8807256"/>
                  </a:ext>
                </a:extLst>
              </a:tr>
            </a:tbl>
          </a:graphicData>
        </a:graphic>
      </p:graphicFrame>
      <p:sp>
        <p:nvSpPr>
          <p:cNvPr id="15" name="正方形/長方形 14"/>
          <p:cNvSpPr/>
          <p:nvPr/>
        </p:nvSpPr>
        <p:spPr>
          <a:xfrm>
            <a:off x="129324" y="881582"/>
            <a:ext cx="4584344" cy="355290"/>
          </a:xfrm>
          <a:prstGeom prst="rect">
            <a:avLst/>
          </a:prstGeom>
          <a:solidFill>
            <a:srgbClr val="002060"/>
          </a:solidFill>
        </p:spPr>
        <p:txBody>
          <a:bodyPr wrap="square" anchor="ctr">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（３）成人</a:t>
            </a:r>
            <a:r>
              <a:rPr kumimoji="1" lang="ja-JP" altLang="en-US" sz="20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rPr>
              <a:t>期　　　　　</a:t>
            </a:r>
            <a:r>
              <a:rPr kumimoji="1" lang="ja-JP" altLang="en-US"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rPr>
              <a:t>計画</a:t>
            </a:r>
            <a:r>
              <a:rPr kumimoji="1" lang="en-US" altLang="ja-JP"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rPr>
              <a:t>P.27- 28</a:t>
            </a:r>
            <a:endParaRPr kumimoji="1" lang="en-US" altLang="ja-JP" sz="20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11" name="正方形/長方形 10"/>
          <p:cNvSpPr/>
          <p:nvPr/>
        </p:nvSpPr>
        <p:spPr>
          <a:xfrm>
            <a:off x="382272" y="1828362"/>
            <a:ext cx="3240000" cy="288000"/>
          </a:xfrm>
          <a:prstGeom prst="rect">
            <a:avLst/>
          </a:prstGeom>
        </p:spPr>
        <p:txBody>
          <a:bodyPr wrap="square" lIns="36000" tIns="72000" rIns="36000" bIns="36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prstClr val="black"/>
                </a:solidFill>
                <a:effectLst/>
                <a:uLnTx/>
                <a:uFillTx/>
                <a:latin typeface="+mn-ea"/>
                <a:cs typeface="+mn-cs"/>
              </a:rPr>
              <a:t>【</a:t>
            </a:r>
            <a:r>
              <a:rPr kumimoji="0" lang="ja-JP" altLang="en-US" sz="1600" b="1" i="0" u="none" strike="noStrike" kern="1200" cap="none" spc="0" normalizeH="0" baseline="0" noProof="0" dirty="0">
                <a:ln>
                  <a:noFill/>
                </a:ln>
                <a:solidFill>
                  <a:prstClr val="black"/>
                </a:solidFill>
                <a:effectLst/>
                <a:uLnTx/>
                <a:uFillTx/>
                <a:latin typeface="+mn-ea"/>
                <a:cs typeface="+mn-cs"/>
              </a:rPr>
              <a:t>府民の行動目標</a:t>
            </a:r>
            <a:r>
              <a:rPr kumimoji="0" lang="en-US" altLang="ja-JP" sz="1600" b="1" i="0" u="none" strike="noStrike" kern="1200" cap="none" spc="0" normalizeH="0" baseline="0" noProof="0" dirty="0">
                <a:ln>
                  <a:noFill/>
                </a:ln>
                <a:solidFill>
                  <a:prstClr val="black"/>
                </a:solidFill>
                <a:effectLst/>
                <a:uLnTx/>
                <a:uFillTx/>
                <a:latin typeface="+mn-ea"/>
                <a:cs typeface="+mn-cs"/>
              </a:rPr>
              <a:t>】</a:t>
            </a:r>
            <a:endParaRPr kumimoji="0" lang="ja-JP" altLang="en-US" sz="1600" b="1" i="0" u="none" strike="noStrike" kern="1200" cap="none" spc="0" normalizeH="0" baseline="0" noProof="0" dirty="0">
              <a:ln>
                <a:noFill/>
              </a:ln>
              <a:solidFill>
                <a:prstClr val="black"/>
              </a:solidFill>
              <a:effectLst/>
              <a:uLnTx/>
              <a:uFillTx/>
              <a:latin typeface="+mn-ea"/>
              <a:cs typeface="+mn-cs"/>
            </a:endParaRPr>
          </a:p>
        </p:txBody>
      </p:sp>
      <p:sp>
        <p:nvSpPr>
          <p:cNvPr id="12" name="正方形/長方形 11"/>
          <p:cNvSpPr/>
          <p:nvPr/>
        </p:nvSpPr>
        <p:spPr>
          <a:xfrm>
            <a:off x="530346" y="2049995"/>
            <a:ext cx="8990613" cy="1124703"/>
          </a:xfrm>
          <a:prstGeom prst="rect">
            <a:avLst/>
          </a:prstGeom>
        </p:spPr>
        <p:txBody>
          <a:bodyPr wrap="square" lIns="36000" tIns="72000" rIns="36000" bIns="36000">
            <a:noAutofit/>
          </a:bodyPr>
          <a:lstStyle/>
          <a:p>
            <a:pPr lvl="0">
              <a:lnSpc>
                <a:spcPts val="1700"/>
              </a:lnSpc>
              <a:defRPr/>
            </a:pPr>
            <a:r>
              <a:rPr lang="ja-JP" altLang="en-US" sz="1200" dirty="0">
                <a:solidFill>
                  <a:prstClr val="black"/>
                </a:solidFill>
                <a:latin typeface="+mn-ea"/>
              </a:rPr>
              <a:t>▽家庭や職場などにおいて、歯間部清掃用器具</a:t>
            </a:r>
            <a:r>
              <a:rPr lang="ja-JP" altLang="en-US" sz="1100" dirty="0">
                <a:solidFill>
                  <a:prstClr val="black"/>
                </a:solidFill>
                <a:latin typeface="+mn-ea"/>
              </a:rPr>
              <a:t>（デンタルフロス、歯間ブラシ等）</a:t>
            </a:r>
            <a:r>
              <a:rPr lang="ja-JP" altLang="en-US" sz="1200" dirty="0">
                <a:solidFill>
                  <a:prstClr val="black"/>
                </a:solidFill>
                <a:latin typeface="+mn-ea"/>
              </a:rPr>
              <a:t>を使ったセルフケア</a:t>
            </a:r>
            <a:r>
              <a:rPr lang="ja-JP" altLang="en-US" sz="1100" dirty="0">
                <a:solidFill>
                  <a:prstClr val="black"/>
                </a:solidFill>
                <a:latin typeface="+mn-ea"/>
              </a:rPr>
              <a:t>（歯と口の清掃）</a:t>
            </a:r>
            <a:r>
              <a:rPr lang="ja-JP" altLang="en-US" sz="1200" dirty="0">
                <a:solidFill>
                  <a:prstClr val="black"/>
                </a:solidFill>
                <a:latin typeface="+mn-ea"/>
              </a:rPr>
              <a:t>を行います。</a:t>
            </a:r>
            <a:endParaRPr kumimoji="0" lang="en-US" altLang="ja-JP" sz="1200" i="0" u="none" strike="noStrike" kern="1200" cap="none" spc="0" normalizeH="0" baseline="0" noProof="0" dirty="0">
              <a:ln>
                <a:noFill/>
              </a:ln>
              <a:solidFill>
                <a:prstClr val="black"/>
              </a:solidFill>
              <a:effectLst/>
              <a:uLnTx/>
              <a:uFillTx/>
              <a:latin typeface="+mn-ea"/>
              <a:cs typeface="+mn-cs"/>
            </a:endParaRPr>
          </a:p>
          <a:p>
            <a:pPr lvl="0">
              <a:lnSpc>
                <a:spcPts val="1700"/>
              </a:lnSpc>
              <a:defRPr/>
            </a:pPr>
            <a:r>
              <a:rPr lang="ja-JP" altLang="en-US" sz="1200" dirty="0">
                <a:solidFill>
                  <a:prstClr val="black"/>
                </a:solidFill>
                <a:latin typeface="+mn-ea"/>
              </a:rPr>
              <a:t>▽市町村で実施している成人歯科健診（歯周病検診）などを活用し、定期的に歯科健診を受診します。</a:t>
            </a:r>
            <a:endParaRPr lang="en-US" altLang="ja-JP" sz="1200" dirty="0">
              <a:solidFill>
                <a:prstClr val="black"/>
              </a:solidFill>
              <a:latin typeface="+mn-ea"/>
            </a:endParaRPr>
          </a:p>
          <a:p>
            <a:pPr lvl="0">
              <a:lnSpc>
                <a:spcPts val="1700"/>
              </a:lnSpc>
              <a:defRPr/>
            </a:pPr>
            <a:r>
              <a:rPr lang="ja-JP" altLang="en-US" sz="1200" dirty="0">
                <a:solidFill>
                  <a:prstClr val="black"/>
                </a:solidFill>
                <a:latin typeface="+mn-ea"/>
              </a:rPr>
              <a:t>▽かかりつけ歯科医をもちます。</a:t>
            </a:r>
            <a:endParaRPr lang="en-US" altLang="ja-JP" sz="1200" dirty="0">
              <a:solidFill>
                <a:prstClr val="black"/>
              </a:solidFill>
              <a:latin typeface="+mn-ea"/>
            </a:endParaRPr>
          </a:p>
          <a:p>
            <a:pPr lvl="0">
              <a:lnSpc>
                <a:spcPts val="1700"/>
              </a:lnSpc>
              <a:defRPr/>
            </a:pPr>
            <a:r>
              <a:rPr lang="ja-JP" altLang="en-US" sz="1200" dirty="0">
                <a:solidFill>
                  <a:prstClr val="black"/>
                </a:solidFill>
                <a:latin typeface="+mn-ea"/>
              </a:rPr>
              <a:t>▽喫煙や糖尿病が歯と口の健康と関係することを正しく理解します。</a:t>
            </a:r>
            <a:endParaRPr lang="en-US" altLang="ja-JP" sz="1200" dirty="0">
              <a:solidFill>
                <a:prstClr val="black"/>
              </a:solidFill>
              <a:latin typeface="+mn-ea"/>
            </a:endParaRPr>
          </a:p>
          <a:p>
            <a:pPr lvl="0">
              <a:lnSpc>
                <a:spcPts val="1700"/>
              </a:lnSpc>
              <a:defRPr/>
            </a:pPr>
            <a:r>
              <a:rPr lang="ja-JP" altLang="en-US" sz="1200" dirty="0">
                <a:solidFill>
                  <a:prstClr val="black"/>
                </a:solidFill>
                <a:latin typeface="+mn-ea"/>
              </a:rPr>
              <a:t>▽ゆっくりよく噛んで食べます。</a:t>
            </a:r>
            <a:endParaRPr lang="en-US" altLang="ja-JP" sz="1200" dirty="0">
              <a:solidFill>
                <a:prstClr val="black"/>
              </a:solidFill>
              <a:latin typeface="+mn-ea"/>
            </a:endParaRPr>
          </a:p>
        </p:txBody>
      </p:sp>
      <p:sp>
        <p:nvSpPr>
          <p:cNvPr id="14" name="角丸四角形 13"/>
          <p:cNvSpPr/>
          <p:nvPr/>
        </p:nvSpPr>
        <p:spPr>
          <a:xfrm>
            <a:off x="376959" y="1777105"/>
            <a:ext cx="9144000" cy="480657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i="0" u="none" strike="noStrike" kern="1200" cap="none" spc="0" normalizeH="0" baseline="0" noProof="0" dirty="0">
              <a:ln>
                <a:noFill/>
              </a:ln>
              <a:solidFill>
                <a:prstClr val="white"/>
              </a:solidFill>
              <a:effectLst/>
              <a:uLnTx/>
              <a:uFillTx/>
              <a:latin typeface="+mn-ea"/>
              <a:cs typeface="+mn-cs"/>
            </a:endParaRPr>
          </a:p>
        </p:txBody>
      </p:sp>
      <p:sp>
        <p:nvSpPr>
          <p:cNvPr id="16" name="角丸四角形 15"/>
          <p:cNvSpPr/>
          <p:nvPr/>
        </p:nvSpPr>
        <p:spPr>
          <a:xfrm>
            <a:off x="376959" y="1345105"/>
            <a:ext cx="2088000" cy="432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n-ea"/>
                <a:cs typeface="+mn-cs"/>
              </a:rPr>
              <a:t>みんなでめざす目標</a:t>
            </a:r>
          </a:p>
        </p:txBody>
      </p:sp>
      <p:sp>
        <p:nvSpPr>
          <p:cNvPr id="17" name="角丸四角形 16"/>
          <p:cNvSpPr/>
          <p:nvPr/>
        </p:nvSpPr>
        <p:spPr>
          <a:xfrm>
            <a:off x="2464959" y="1345105"/>
            <a:ext cx="7056000" cy="432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lvl="0" algn="ctr">
              <a:lnSpc>
                <a:spcPts val="2000"/>
              </a:lnSpc>
              <a:defRPr/>
            </a:pPr>
            <a:r>
              <a:rPr kumimoji="1" lang="ja-JP" altLang="en-US" sz="1600" b="1" dirty="0">
                <a:solidFill>
                  <a:prstClr val="black"/>
                </a:solidFill>
                <a:latin typeface="+mn-ea"/>
              </a:rPr>
              <a:t>むし歯、歯周治療が必要な府民を減らします</a:t>
            </a:r>
            <a:endParaRPr kumimoji="1" lang="ja-JP" altLang="en-US" sz="1600" b="1" i="0" u="none" strike="noStrike" kern="1200" cap="none" spc="0" normalizeH="0" baseline="0" noProof="0" dirty="0">
              <a:ln>
                <a:noFill/>
              </a:ln>
              <a:solidFill>
                <a:prstClr val="black"/>
              </a:solidFill>
              <a:effectLst/>
              <a:uLnTx/>
              <a:uFillTx/>
              <a:latin typeface="+mn-ea"/>
              <a:cs typeface="+mn-cs"/>
            </a:endParaRPr>
          </a:p>
        </p:txBody>
      </p:sp>
      <p:sp>
        <p:nvSpPr>
          <p:cNvPr id="18" name="正方形/長方形 17"/>
          <p:cNvSpPr/>
          <p:nvPr/>
        </p:nvSpPr>
        <p:spPr>
          <a:xfrm>
            <a:off x="382272" y="4188266"/>
            <a:ext cx="5599428" cy="348481"/>
          </a:xfrm>
          <a:prstGeom prst="rect">
            <a:avLst/>
          </a:prstGeom>
        </p:spPr>
        <p:txBody>
          <a:bodyPr wrap="square" lIns="36000" tIns="72000" rIns="36000" bIns="36000" anchor="ctr">
            <a:noAutofit/>
          </a:bodyPr>
          <a:lstStyle/>
          <a:p>
            <a:pPr lvl="0">
              <a:defRPr/>
            </a:pPr>
            <a:r>
              <a:rPr kumimoji="0" lang="en-US" altLang="ja-JP" sz="1600" b="1" i="0" u="none" strike="noStrike" kern="1200" cap="none" spc="0" normalizeH="0" baseline="0" noProof="0" dirty="0">
                <a:ln>
                  <a:noFill/>
                </a:ln>
                <a:solidFill>
                  <a:prstClr val="black"/>
                </a:solidFill>
                <a:effectLst/>
                <a:uLnTx/>
                <a:uFillTx/>
                <a:latin typeface="+mn-ea"/>
              </a:rPr>
              <a:t>【</a:t>
            </a:r>
            <a:r>
              <a:rPr lang="ja-JP" altLang="en-US" sz="1600" b="1" dirty="0">
                <a:solidFill>
                  <a:prstClr val="black"/>
                </a:solidFill>
                <a:latin typeface="+mn-ea"/>
              </a:rPr>
              <a:t>第</a:t>
            </a:r>
            <a:r>
              <a:rPr lang="en-US" altLang="ja-JP" sz="1600" b="1" dirty="0">
                <a:solidFill>
                  <a:prstClr val="black"/>
                </a:solidFill>
                <a:latin typeface="+mn-ea"/>
              </a:rPr>
              <a:t>2</a:t>
            </a:r>
            <a:r>
              <a:rPr lang="ja-JP" altLang="en-US" sz="1600" b="1" dirty="0">
                <a:solidFill>
                  <a:prstClr val="black"/>
                </a:solidFill>
                <a:latin typeface="+mn-ea"/>
              </a:rPr>
              <a:t>次大阪府歯科口腔保健計画における数値</a:t>
            </a:r>
            <a:r>
              <a:rPr kumimoji="0" lang="ja-JP" altLang="en-US" sz="1600" b="1" i="0" u="none" strike="noStrike" kern="1200" cap="none" spc="0" normalizeH="0" baseline="0" noProof="0" dirty="0">
                <a:ln>
                  <a:noFill/>
                </a:ln>
                <a:solidFill>
                  <a:prstClr val="black"/>
                </a:solidFill>
                <a:effectLst/>
                <a:uLnTx/>
                <a:uFillTx/>
                <a:latin typeface="+mn-ea"/>
              </a:rPr>
              <a:t>目標</a:t>
            </a:r>
            <a:r>
              <a:rPr kumimoji="0" lang="en-US" altLang="ja-JP" sz="1600" b="1" i="0" u="none" strike="noStrike" kern="1200" cap="none" spc="0" normalizeH="0" baseline="0" noProof="0" dirty="0">
                <a:ln>
                  <a:noFill/>
                </a:ln>
                <a:solidFill>
                  <a:prstClr val="black"/>
                </a:solidFill>
                <a:effectLst/>
                <a:uLnTx/>
                <a:uFillTx/>
                <a:latin typeface="+mn-ea"/>
              </a:rPr>
              <a:t>】</a:t>
            </a:r>
            <a:endParaRPr kumimoji="0" lang="ja-JP" altLang="en-US" sz="1600" b="1" i="0" u="none" strike="noStrike" kern="1200" cap="none" spc="0" normalizeH="0" baseline="0" noProof="0" dirty="0">
              <a:ln>
                <a:noFill/>
              </a:ln>
              <a:solidFill>
                <a:prstClr val="black"/>
              </a:solidFill>
              <a:effectLst/>
              <a:uLnTx/>
              <a:uFillTx/>
              <a:latin typeface="+mn-ea"/>
            </a:endParaRP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47</a:t>
            </a:fld>
            <a:endParaRPr kumimoji="1" lang="ja-JP" altLang="en-US"/>
          </a:p>
        </p:txBody>
      </p:sp>
      <p:sp>
        <p:nvSpPr>
          <p:cNvPr id="13" name="正方形/長方形 12"/>
          <p:cNvSpPr/>
          <p:nvPr/>
        </p:nvSpPr>
        <p:spPr>
          <a:xfrm>
            <a:off x="382272" y="3207356"/>
            <a:ext cx="5599428" cy="348481"/>
          </a:xfrm>
          <a:prstGeom prst="rect">
            <a:avLst/>
          </a:prstGeom>
        </p:spPr>
        <p:txBody>
          <a:bodyPr wrap="square" lIns="36000" tIns="72000" rIns="36000" bIns="36000" anchor="ctr">
            <a:noAutofit/>
          </a:bodyPr>
          <a:lstStyle/>
          <a:p>
            <a:pPr lvl="0">
              <a:defRPr/>
            </a:pPr>
            <a:r>
              <a:rPr kumimoji="0" lang="en-US" altLang="ja-JP" sz="1600" b="1" i="0" u="none" strike="noStrike" kern="1200" cap="none" spc="0" normalizeH="0" baseline="0" noProof="0" dirty="0">
                <a:ln>
                  <a:noFill/>
                </a:ln>
                <a:solidFill>
                  <a:prstClr val="black"/>
                </a:solidFill>
                <a:effectLst/>
                <a:uLnTx/>
                <a:uFillTx/>
                <a:latin typeface="+mn-ea"/>
              </a:rPr>
              <a:t>【</a:t>
            </a:r>
            <a:r>
              <a:rPr lang="ja-JP" altLang="en-US" sz="1600" b="1" noProof="0" dirty="0">
                <a:solidFill>
                  <a:prstClr val="black"/>
                </a:solidFill>
                <a:latin typeface="+mn-ea"/>
              </a:rPr>
              <a:t>具体的な取組</a:t>
            </a:r>
            <a:r>
              <a:rPr kumimoji="0" lang="en-US" altLang="ja-JP" sz="1600" b="1" i="0" u="none" strike="noStrike" kern="1200" cap="none" spc="0" normalizeH="0" baseline="0" noProof="0" dirty="0">
                <a:ln>
                  <a:noFill/>
                </a:ln>
                <a:solidFill>
                  <a:prstClr val="black"/>
                </a:solidFill>
                <a:effectLst/>
                <a:uLnTx/>
                <a:uFillTx/>
                <a:latin typeface="+mn-ea"/>
              </a:rPr>
              <a:t>】</a:t>
            </a:r>
            <a:endParaRPr kumimoji="0" lang="ja-JP" altLang="en-US" sz="1600" b="1" i="0" u="none" strike="noStrike" kern="1200" cap="none" spc="0" normalizeH="0" baseline="0" noProof="0" dirty="0">
              <a:ln>
                <a:noFill/>
              </a:ln>
              <a:solidFill>
                <a:prstClr val="black"/>
              </a:solidFill>
              <a:effectLst/>
              <a:uLnTx/>
              <a:uFillTx/>
              <a:latin typeface="+mn-ea"/>
            </a:endParaRPr>
          </a:p>
        </p:txBody>
      </p:sp>
      <p:sp>
        <p:nvSpPr>
          <p:cNvPr id="20" name="正方形/長方形 19"/>
          <p:cNvSpPr/>
          <p:nvPr/>
        </p:nvSpPr>
        <p:spPr>
          <a:xfrm>
            <a:off x="530346" y="3460840"/>
            <a:ext cx="8856000" cy="714451"/>
          </a:xfrm>
          <a:prstGeom prst="rect">
            <a:avLst/>
          </a:prstGeom>
        </p:spPr>
        <p:txBody>
          <a:bodyPr wrap="square" lIns="36000" tIns="72000" rIns="36000" bIns="36000">
            <a:noAutofit/>
          </a:bodyPr>
          <a:lstStyle/>
          <a:p>
            <a:pPr lvl="0">
              <a:lnSpc>
                <a:spcPts val="1700"/>
              </a:lnSpc>
              <a:defRPr/>
            </a:pPr>
            <a:r>
              <a:rPr lang="ja-JP" altLang="en-US" sz="1200" dirty="0">
                <a:solidFill>
                  <a:prstClr val="black"/>
                </a:solidFill>
                <a:latin typeface="+mn-ea"/>
              </a:rPr>
              <a:t>▽歯科疾患の予防（むし歯予防、歯周病予防）</a:t>
            </a:r>
            <a:endParaRPr lang="en-US" altLang="ja-JP" sz="600" dirty="0">
              <a:solidFill>
                <a:prstClr val="black"/>
              </a:solidFill>
              <a:latin typeface="+mn-ea"/>
            </a:endParaRPr>
          </a:p>
          <a:p>
            <a:pPr lvl="0">
              <a:lnSpc>
                <a:spcPts val="1700"/>
              </a:lnSpc>
              <a:defRPr/>
            </a:pPr>
            <a:r>
              <a:rPr lang="ja-JP" altLang="en-US" sz="1200" dirty="0">
                <a:solidFill>
                  <a:prstClr val="black"/>
                </a:solidFill>
                <a:latin typeface="+mn-ea"/>
              </a:rPr>
              <a:t>▽早期発見の推進（定期的な歯科健診、かかりつけ歯科医）</a:t>
            </a:r>
            <a:endParaRPr kumimoji="0" lang="en-US" altLang="ja-JP" sz="1200" i="0" u="none" strike="noStrike" kern="1200" cap="none" spc="0" normalizeH="0" baseline="0" noProof="0" dirty="0">
              <a:ln>
                <a:noFill/>
              </a:ln>
              <a:solidFill>
                <a:prstClr val="black"/>
              </a:solidFill>
              <a:effectLst/>
              <a:uLnTx/>
              <a:uFillTx/>
              <a:latin typeface="+mn-ea"/>
              <a:cs typeface="+mn-cs"/>
            </a:endParaRPr>
          </a:p>
          <a:p>
            <a:pPr lvl="0">
              <a:lnSpc>
                <a:spcPts val="1700"/>
              </a:lnSpc>
              <a:defRPr/>
            </a:pPr>
            <a:r>
              <a:rPr lang="ja-JP" altLang="en-US" sz="1200" dirty="0">
                <a:solidFill>
                  <a:prstClr val="black"/>
                </a:solidFill>
                <a:latin typeface="+mn-ea"/>
              </a:rPr>
              <a:t>▽口の機能の維持、向上</a:t>
            </a:r>
            <a:endParaRPr lang="en-US" altLang="ja-JP" sz="600" dirty="0">
              <a:solidFill>
                <a:prstClr val="black"/>
              </a:solidFill>
              <a:latin typeface="+mn-ea"/>
            </a:endParaRPr>
          </a:p>
        </p:txBody>
      </p:sp>
    </p:spTree>
    <p:extLst>
      <p:ext uri="{BB962C8B-B14F-4D97-AF65-F5344CB8AC3E}">
        <p14:creationId xmlns:p14="http://schemas.microsoft.com/office/powerpoint/2010/main" val="381873717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48</a:t>
            </a:fld>
            <a:endParaRPr kumimoji="1" lang="ja-JP" altLang="en-US"/>
          </a:p>
        </p:txBody>
      </p:sp>
      <p:graphicFrame>
        <p:nvGraphicFramePr>
          <p:cNvPr id="6" name="表 5"/>
          <p:cNvGraphicFramePr>
            <a:graphicFrameLocks noGrp="1"/>
          </p:cNvGraphicFramePr>
          <p:nvPr/>
        </p:nvGraphicFramePr>
        <p:xfrm>
          <a:off x="533877" y="192023"/>
          <a:ext cx="8814338" cy="6347516"/>
        </p:xfrm>
        <a:graphic>
          <a:graphicData uri="http://schemas.openxmlformats.org/drawingml/2006/table">
            <a:tbl>
              <a:tblPr firstRow="1" bandRow="1">
                <a:tableStyleId>{5C22544A-7EE6-4342-B048-85BDC9FD1C3A}</a:tableStyleId>
              </a:tblPr>
              <a:tblGrid>
                <a:gridCol w="1110178">
                  <a:extLst>
                    <a:ext uri="{9D8B030D-6E8A-4147-A177-3AD203B41FA5}">
                      <a16:colId xmlns:a16="http://schemas.microsoft.com/office/drawing/2014/main" val="2573365865"/>
                    </a:ext>
                  </a:extLst>
                </a:gridCol>
                <a:gridCol w="7704160">
                  <a:extLst>
                    <a:ext uri="{9D8B030D-6E8A-4147-A177-3AD203B41FA5}">
                      <a16:colId xmlns:a16="http://schemas.microsoft.com/office/drawing/2014/main" val="2882604329"/>
                    </a:ext>
                  </a:extLst>
                </a:gridCol>
              </a:tblGrid>
              <a:tr h="11901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bg1"/>
                          </a:solidFill>
                          <a:latin typeface="游ゴシック" panose="020B0400000000000000" pitchFamily="50" charset="-128"/>
                          <a:ea typeface="+mn-ea"/>
                        </a:rPr>
                        <a:t>現状･課題</a:t>
                      </a:r>
                      <a:endParaRPr kumimoji="1" lang="ja-JP" altLang="en-US" sz="1600" b="0" dirty="0">
                        <a:latin typeface="游ゴシック" panose="020B0400000000000000" pitchFamily="50" charset="-128"/>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500"/>
                        </a:lnSpc>
                      </a:pPr>
                      <a:r>
                        <a:rPr kumimoji="1" lang="ja-JP" altLang="en-US" sz="1100" b="0" dirty="0">
                          <a:solidFill>
                            <a:schemeClr val="tx1"/>
                          </a:solidFill>
                          <a:latin typeface="游ゴシック" panose="020B0400000000000000" pitchFamily="50" charset="-128"/>
                          <a:ea typeface="+mn-ea"/>
                        </a:rPr>
                        <a:t>・むし歯治療が必要な者の割合、歯周治療が必要な者の割合は、</a:t>
                      </a:r>
                      <a:r>
                        <a:rPr kumimoji="1" lang="en-US" altLang="ja-JP" sz="1100" b="0" dirty="0">
                          <a:solidFill>
                            <a:schemeClr val="tx1"/>
                          </a:solidFill>
                          <a:latin typeface="游ゴシック" panose="020B0400000000000000" pitchFamily="50" charset="-128"/>
                          <a:ea typeface="+mn-ea"/>
                        </a:rPr>
                        <a:t>40</a:t>
                      </a:r>
                      <a:r>
                        <a:rPr kumimoji="1" lang="ja-JP" altLang="en-US" sz="1100" b="0" dirty="0">
                          <a:solidFill>
                            <a:schemeClr val="tx1"/>
                          </a:solidFill>
                          <a:latin typeface="游ゴシック" panose="020B0400000000000000" pitchFamily="50" charset="-128"/>
                          <a:ea typeface="+mn-ea"/>
                        </a:rPr>
                        <a:t>歳・</a:t>
                      </a:r>
                      <a:r>
                        <a:rPr kumimoji="1" lang="en-US" altLang="ja-JP" sz="1100" b="0" dirty="0">
                          <a:solidFill>
                            <a:schemeClr val="tx1"/>
                          </a:solidFill>
                          <a:latin typeface="游ゴシック" panose="020B0400000000000000" pitchFamily="50" charset="-128"/>
                          <a:ea typeface="+mn-ea"/>
                        </a:rPr>
                        <a:t>50</a:t>
                      </a:r>
                      <a:r>
                        <a:rPr kumimoji="1" lang="ja-JP" altLang="en-US" sz="1100" b="0" dirty="0">
                          <a:solidFill>
                            <a:schemeClr val="tx1"/>
                          </a:solidFill>
                          <a:latin typeface="游ゴシック" panose="020B0400000000000000" pitchFamily="50" charset="-128"/>
                          <a:ea typeface="+mn-ea"/>
                        </a:rPr>
                        <a:t>歳で高く、セルフケアと専門家による定期的</a:t>
                      </a:r>
                      <a:endParaRPr kumimoji="1" lang="en-US" altLang="ja-JP" sz="1100" b="0" dirty="0">
                        <a:solidFill>
                          <a:schemeClr val="tx1"/>
                        </a:solidFill>
                        <a:latin typeface="游ゴシック" panose="020B0400000000000000" pitchFamily="50" charset="-128"/>
                        <a:ea typeface="+mn-ea"/>
                      </a:endParaRPr>
                    </a:p>
                    <a:p>
                      <a:pPr>
                        <a:lnSpc>
                          <a:spcPts val="1500"/>
                        </a:lnSpc>
                      </a:pPr>
                      <a:r>
                        <a:rPr kumimoji="1" lang="ja-JP" altLang="en-US" sz="1100" b="0" dirty="0">
                          <a:solidFill>
                            <a:schemeClr val="tx1"/>
                          </a:solidFill>
                          <a:latin typeface="游ゴシック" panose="020B0400000000000000" pitchFamily="50" charset="-128"/>
                          <a:ea typeface="+mn-ea"/>
                        </a:rPr>
                        <a:t>　なチェックが必要</a:t>
                      </a:r>
                      <a:endParaRPr kumimoji="1" lang="en-US" altLang="ja-JP" sz="1100" b="0" dirty="0">
                        <a:solidFill>
                          <a:schemeClr val="tx1"/>
                        </a:solidFill>
                        <a:latin typeface="游ゴシック" panose="020B0400000000000000" pitchFamily="50" charset="-128"/>
                        <a:ea typeface="+mn-ea"/>
                      </a:endParaRPr>
                    </a:p>
                    <a:p>
                      <a:pPr>
                        <a:lnSpc>
                          <a:spcPts val="1600"/>
                        </a:lnSpc>
                      </a:pPr>
                      <a:r>
                        <a:rPr kumimoji="1" lang="ja-JP" altLang="en-US" sz="1100" b="0" dirty="0">
                          <a:solidFill>
                            <a:schemeClr val="tx1"/>
                          </a:solidFill>
                          <a:latin typeface="游ゴシック" panose="020B0400000000000000" pitchFamily="50" charset="-128"/>
                          <a:ea typeface="+mn-ea"/>
                        </a:rPr>
                        <a:t>・喫煙と歯周病の関連性、糖尿病と歯周病の関連性が十分に認識されていない</a:t>
                      </a:r>
                      <a:endParaRPr kumimoji="1" lang="en-US" altLang="ja-JP" sz="1100" b="0" dirty="0">
                        <a:solidFill>
                          <a:schemeClr val="tx1"/>
                        </a:solidFill>
                        <a:latin typeface="游ゴシック" panose="020B0400000000000000" pitchFamily="50" charset="-128"/>
                        <a:ea typeface="+mn-ea"/>
                      </a:endParaRPr>
                    </a:p>
                    <a:p>
                      <a:pPr>
                        <a:lnSpc>
                          <a:spcPts val="1500"/>
                        </a:lnSpc>
                      </a:pPr>
                      <a:r>
                        <a:rPr kumimoji="1" lang="ja-JP" altLang="en-US" sz="1100" b="0" dirty="0">
                          <a:solidFill>
                            <a:schemeClr val="tx1"/>
                          </a:solidFill>
                          <a:latin typeface="游ゴシック" panose="020B0400000000000000" pitchFamily="50" charset="-128"/>
                          <a:ea typeface="+mn-ea"/>
                        </a:rPr>
                        <a:t>・過去</a:t>
                      </a:r>
                      <a:r>
                        <a:rPr kumimoji="1" lang="en-US" altLang="ja-JP" sz="1100" b="0" dirty="0">
                          <a:solidFill>
                            <a:schemeClr val="tx1"/>
                          </a:solidFill>
                          <a:latin typeface="游ゴシック" panose="020B0400000000000000" pitchFamily="50" charset="-128"/>
                          <a:ea typeface="+mn-ea"/>
                        </a:rPr>
                        <a:t>1</a:t>
                      </a:r>
                      <a:r>
                        <a:rPr kumimoji="1" lang="ja-JP" altLang="en-US" sz="1100" b="0" dirty="0">
                          <a:solidFill>
                            <a:schemeClr val="tx1"/>
                          </a:solidFill>
                          <a:latin typeface="游ゴシック" panose="020B0400000000000000" pitchFamily="50" charset="-128"/>
                          <a:ea typeface="+mn-ea"/>
                        </a:rPr>
                        <a:t>年間に歯科健診を受診した者の割合は若い世代ほど低く、早期発見・早期治療のため、かかりつけ歯科医を持ち、</a:t>
                      </a:r>
                      <a:endParaRPr kumimoji="1" lang="en-US" altLang="ja-JP" sz="1100" b="0" dirty="0">
                        <a:solidFill>
                          <a:schemeClr val="tx1"/>
                        </a:solidFill>
                        <a:latin typeface="游ゴシック" panose="020B0400000000000000" pitchFamily="50" charset="-128"/>
                        <a:ea typeface="+mn-ea"/>
                      </a:endParaRPr>
                    </a:p>
                    <a:p>
                      <a:pPr>
                        <a:lnSpc>
                          <a:spcPts val="1500"/>
                        </a:lnSpc>
                      </a:pPr>
                      <a:r>
                        <a:rPr kumimoji="1" lang="ja-JP" altLang="en-US" sz="1100" b="0" dirty="0">
                          <a:solidFill>
                            <a:schemeClr val="tx1"/>
                          </a:solidFill>
                          <a:latin typeface="游ゴシック" panose="020B0400000000000000" pitchFamily="50" charset="-128"/>
                          <a:ea typeface="+mn-ea"/>
                        </a:rPr>
                        <a:t>　定期的な歯科健診の受診者増加のための取組が必要</a:t>
                      </a:r>
                      <a:endParaRPr kumimoji="1" lang="en-US" altLang="ja-JP" sz="1100" b="0" dirty="0">
                        <a:solidFill>
                          <a:schemeClr val="tx1"/>
                        </a:solidFill>
                        <a:latin typeface="游ゴシック" panose="020B0400000000000000" pitchFamily="50" charset="-128"/>
                        <a:ea typeface="+mn-ea"/>
                      </a:endParaRPr>
                    </a:p>
                    <a:p>
                      <a:pPr>
                        <a:lnSpc>
                          <a:spcPts val="1600"/>
                        </a:lnSpc>
                      </a:pPr>
                      <a:r>
                        <a:rPr kumimoji="1" lang="ja-JP" altLang="en-US" sz="1100" b="0" dirty="0">
                          <a:solidFill>
                            <a:schemeClr val="tx1"/>
                          </a:solidFill>
                          <a:latin typeface="游ゴシック" panose="020B0400000000000000" pitchFamily="50" charset="-128"/>
                          <a:ea typeface="+mn-ea"/>
                        </a:rPr>
                        <a:t>・就業者のうち</a:t>
                      </a:r>
                      <a:r>
                        <a:rPr kumimoji="1" lang="en-US" altLang="ja-JP" sz="1100" b="0" dirty="0">
                          <a:solidFill>
                            <a:schemeClr val="tx1"/>
                          </a:solidFill>
                          <a:latin typeface="游ゴシック" panose="020B0400000000000000" pitchFamily="50" charset="-128"/>
                          <a:ea typeface="+mn-ea"/>
                        </a:rPr>
                        <a:t>40</a:t>
                      </a:r>
                      <a:r>
                        <a:rPr kumimoji="1" lang="ja-JP" altLang="en-US" sz="1100" b="0" dirty="0">
                          <a:solidFill>
                            <a:schemeClr val="tx1"/>
                          </a:solidFill>
                          <a:latin typeface="游ゴシック" panose="020B0400000000000000" pitchFamily="50" charset="-128"/>
                          <a:ea typeface="+mn-ea"/>
                        </a:rPr>
                        <a:t>～</a:t>
                      </a:r>
                      <a:r>
                        <a:rPr kumimoji="1" lang="en-US" altLang="ja-JP" sz="1100" b="0" dirty="0">
                          <a:solidFill>
                            <a:schemeClr val="tx1"/>
                          </a:solidFill>
                          <a:latin typeface="游ゴシック" panose="020B0400000000000000" pitchFamily="50" charset="-128"/>
                          <a:ea typeface="+mn-ea"/>
                        </a:rPr>
                        <a:t>60</a:t>
                      </a:r>
                      <a:r>
                        <a:rPr kumimoji="1" lang="ja-JP" altLang="en-US" sz="1100" b="0" dirty="0">
                          <a:solidFill>
                            <a:schemeClr val="tx1"/>
                          </a:solidFill>
                          <a:latin typeface="游ゴシック" panose="020B0400000000000000" pitchFamily="50" charset="-128"/>
                          <a:ea typeface="+mn-ea"/>
                        </a:rPr>
                        <a:t>歳ではむし歯治療が必要な者の割合が高く、就業者への歯と口の健康づくりの取組が必要</a:t>
                      </a:r>
                      <a:endParaRPr kumimoji="1" lang="en-US" altLang="ja-JP" sz="1100" b="0" dirty="0">
                        <a:solidFill>
                          <a:schemeClr val="tx1"/>
                        </a:solidFill>
                        <a:latin typeface="游ゴシック" panose="020B0400000000000000" pitchFamily="50" charset="-128"/>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0155594"/>
                  </a:ext>
                </a:extLst>
              </a:tr>
              <a:tr h="18652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0" dirty="0">
                          <a:latin typeface="游ゴシック" panose="020B0400000000000000" pitchFamily="50" charset="-128"/>
                          <a:ea typeface="+mn-ea"/>
                        </a:rPr>
                        <a:t> </a:t>
                      </a:r>
                      <a:r>
                        <a:rPr kumimoji="1" lang="ja-JP" altLang="en-US" sz="1600" b="0" dirty="0">
                          <a:solidFill>
                            <a:schemeClr val="bg1"/>
                          </a:solidFill>
                          <a:latin typeface="游ゴシック" panose="020B0400000000000000" pitchFamily="50" charset="-128"/>
                          <a:ea typeface="+mn-ea"/>
                        </a:rPr>
                        <a:t>本年度の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bg1"/>
                          </a:solidFill>
                          <a:latin typeface="游ゴシック" panose="020B0400000000000000" pitchFamily="50" charset="-128"/>
                          <a:ea typeface="+mn-ea"/>
                        </a:rPr>
                        <a:t> 取組</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b="0" dirty="0">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500"/>
                        </a:lnSpc>
                      </a:pPr>
                      <a:r>
                        <a:rPr kumimoji="1" lang="en-US" altLang="ja-JP" sz="1200" b="0" dirty="0">
                          <a:solidFill>
                            <a:schemeClr val="tx1"/>
                          </a:solidFill>
                        </a:rPr>
                        <a:t>《</a:t>
                      </a:r>
                      <a:r>
                        <a:rPr kumimoji="1" lang="ja-JP" altLang="en-US" sz="1200" b="0" u="sng" baseline="0" dirty="0">
                          <a:solidFill>
                            <a:schemeClr val="tx1"/>
                          </a:solidFill>
                          <a:latin typeface="游ゴシック" panose="020B0400000000000000" pitchFamily="50" charset="-128"/>
                        </a:rPr>
                        <a:t>啓発</a:t>
                      </a:r>
                      <a:r>
                        <a:rPr kumimoji="1" lang="en-US" altLang="ja-JP" sz="1200" b="0" baseline="0" dirty="0">
                          <a:solidFill>
                            <a:schemeClr val="tx1"/>
                          </a:solidFill>
                          <a:latin typeface="游ゴシック" panose="020B0400000000000000" pitchFamily="50" charset="-128"/>
                        </a:rPr>
                        <a:t>》</a:t>
                      </a:r>
                    </a:p>
                    <a:p>
                      <a:pPr>
                        <a:lnSpc>
                          <a:spcPts val="1500"/>
                        </a:lnSpc>
                      </a:pPr>
                      <a:r>
                        <a:rPr kumimoji="1" lang="ja-JP" altLang="en-US" sz="1100" b="0" baseline="0" dirty="0">
                          <a:solidFill>
                            <a:schemeClr val="tx1"/>
                          </a:solidFill>
                          <a:latin typeface="游ゴシック" panose="020B0400000000000000" pitchFamily="50" charset="-128"/>
                        </a:rPr>
                        <a:t>■日々の健康づくりの実践に役立つ情報を配信するオンラインセミナーで「歯と口の健康」をテーマに開催（「健活</a:t>
                      </a:r>
                      <a:r>
                        <a:rPr kumimoji="1" lang="ja-JP" altLang="en-US" sz="1100" b="0" baseline="0" dirty="0" err="1">
                          <a:solidFill>
                            <a:schemeClr val="tx1"/>
                          </a:solidFill>
                          <a:latin typeface="游ゴシック" panose="020B0400000000000000" pitchFamily="50" charset="-128"/>
                        </a:rPr>
                        <a:t>お</a:t>
                      </a:r>
                      <a:r>
                        <a:rPr kumimoji="1" lang="ja-JP" altLang="en-US" sz="1100" b="0" baseline="0" dirty="0">
                          <a:solidFill>
                            <a:schemeClr val="tx1"/>
                          </a:solidFill>
                          <a:latin typeface="游ゴシック" panose="020B0400000000000000" pitchFamily="50" charset="-128"/>
                        </a:rPr>
                        <a:t>　</a:t>
                      </a:r>
                      <a:endParaRPr kumimoji="1" lang="en-US" altLang="ja-JP" sz="1100" b="0" baseline="0" dirty="0">
                        <a:solidFill>
                          <a:schemeClr val="tx1"/>
                        </a:solidFill>
                        <a:latin typeface="游ゴシック" panose="020B0400000000000000" pitchFamily="50" charset="-128"/>
                      </a:endParaRPr>
                    </a:p>
                    <a:p>
                      <a:pPr>
                        <a:lnSpc>
                          <a:spcPts val="1500"/>
                        </a:lnSpc>
                      </a:pPr>
                      <a:r>
                        <a:rPr kumimoji="1" lang="ja-JP" altLang="en-US" sz="1100" b="0" baseline="0" dirty="0">
                          <a:solidFill>
                            <a:schemeClr val="tx1"/>
                          </a:solidFill>
                          <a:latin typeface="游ゴシック" panose="020B0400000000000000" pitchFamily="50" charset="-128"/>
                        </a:rPr>
                        <a:t>　おさかセミナー」</a:t>
                      </a:r>
                      <a:r>
                        <a:rPr kumimoji="1" lang="en-US" altLang="ja-JP" sz="1100" b="0" baseline="0" dirty="0">
                          <a:solidFill>
                            <a:schemeClr val="tx1"/>
                          </a:solidFill>
                          <a:latin typeface="游ゴシック" panose="020B0400000000000000" pitchFamily="50" charset="-128"/>
                        </a:rPr>
                        <a:t>2,193</a:t>
                      </a:r>
                      <a:r>
                        <a:rPr kumimoji="1" lang="ja-JP" altLang="en-US" sz="1100" b="0" baseline="0" dirty="0">
                          <a:solidFill>
                            <a:schemeClr val="tx1"/>
                          </a:solidFill>
                          <a:latin typeface="游ゴシック" panose="020B0400000000000000" pitchFamily="50" charset="-128"/>
                        </a:rPr>
                        <a:t>回視聴）</a:t>
                      </a:r>
                      <a:endParaRPr kumimoji="1" lang="en-US" altLang="ja-JP" sz="1100" b="0" baseline="0" dirty="0">
                        <a:solidFill>
                          <a:schemeClr val="tx1"/>
                        </a:solidFill>
                        <a:latin typeface="游ゴシック" panose="020B0400000000000000"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1" baseline="0" dirty="0">
                          <a:solidFill>
                            <a:schemeClr val="tx1"/>
                          </a:solidFill>
                          <a:latin typeface="游ゴシック" panose="020B0400000000000000" pitchFamily="50" charset="-128"/>
                        </a:rPr>
                        <a:t>■</a:t>
                      </a:r>
                      <a:r>
                        <a:rPr kumimoji="1" lang="ja-JP" altLang="en-US" sz="1000" b="0" baseline="0" dirty="0">
                          <a:solidFill>
                            <a:schemeClr val="tx1"/>
                          </a:solidFill>
                          <a:latin typeface="游ゴシック" panose="020B0400000000000000" pitchFamily="50" charset="-128"/>
                        </a:rPr>
                        <a:t>（再掲）府ホームページ等を活用し、健診受診等について普及啓発（大阪けんしんポータルサイト等の活用）</a:t>
                      </a: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00" b="0" baseline="0" dirty="0">
                          <a:solidFill>
                            <a:schemeClr val="tx1"/>
                          </a:solidFill>
                          <a:latin typeface="游ゴシック" panose="020B0400000000000000" pitchFamily="50" charset="-128"/>
                        </a:rPr>
                        <a:t>　（再掲）</a:t>
                      </a:r>
                      <a:r>
                        <a:rPr kumimoji="1" lang="ja-JP" altLang="en-US" sz="1000" b="0" dirty="0">
                          <a:solidFill>
                            <a:schemeClr val="tx1"/>
                          </a:solidFill>
                        </a:rPr>
                        <a:t>８０２０推進アンバサダー養成事業の実施（研修会：糖尿病と歯周病の関係、特定健診と歯とお口の健康　等）</a:t>
                      </a:r>
                      <a:endParaRPr kumimoji="1" lang="en-US" altLang="ja-JP" sz="1000" b="0" baseline="0" dirty="0">
                        <a:solidFill>
                          <a:schemeClr val="tx1"/>
                        </a:solidFill>
                        <a:latin typeface="游ゴシック" panose="020B0400000000000000" pitchFamily="50" charset="-128"/>
                      </a:endParaRPr>
                    </a:p>
                    <a:p>
                      <a:pPr>
                        <a:lnSpc>
                          <a:spcPts val="1500"/>
                        </a:lnSpc>
                      </a:pPr>
                      <a:r>
                        <a:rPr kumimoji="1" lang="ja-JP" altLang="en-US" sz="1000" b="0" baseline="0" dirty="0">
                          <a:solidFill>
                            <a:schemeClr val="tx1"/>
                          </a:solidFill>
                          <a:latin typeface="游ゴシック" panose="020B0400000000000000" pitchFamily="50" charset="-128"/>
                        </a:rPr>
                        <a:t>　（再掲）公民連携、アスマイル、啓発冊子</a:t>
                      </a:r>
                      <a:endParaRPr kumimoji="1" lang="en-US" altLang="ja-JP" sz="1000" b="0" baseline="0" dirty="0">
                        <a:solidFill>
                          <a:schemeClr val="tx1"/>
                        </a:solidFill>
                        <a:latin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baseline="0" dirty="0">
                          <a:solidFill>
                            <a:schemeClr val="tx1"/>
                          </a:solidFill>
                          <a:latin typeface="+mn-lt"/>
                        </a:rPr>
                        <a:t>　</a:t>
                      </a:r>
                      <a:endParaRPr kumimoji="1" lang="en-US" altLang="ja-JP" sz="1000" b="0" baseline="0" dirty="0">
                        <a:solidFill>
                          <a:schemeClr val="tx1"/>
                        </a:solidFill>
                        <a:latin typeface="游ゴシック" panose="020B0400000000000000" pitchFamily="50" charset="-128"/>
                      </a:endParaRPr>
                    </a:p>
                    <a:p>
                      <a:pPr>
                        <a:lnSpc>
                          <a:spcPts val="1500"/>
                        </a:lnSpc>
                      </a:pPr>
                      <a:r>
                        <a:rPr kumimoji="1" lang="en-US" altLang="ja-JP" sz="1200" b="0" dirty="0">
                          <a:solidFill>
                            <a:schemeClr val="tx1"/>
                          </a:solidFill>
                        </a:rPr>
                        <a:t>《</a:t>
                      </a:r>
                      <a:r>
                        <a:rPr kumimoji="1" lang="ja-JP" altLang="en-US" sz="1200" b="0" u="sng" dirty="0">
                          <a:solidFill>
                            <a:schemeClr val="tx1"/>
                          </a:solidFill>
                        </a:rPr>
                        <a:t>市町村支援</a:t>
                      </a:r>
                      <a:r>
                        <a:rPr kumimoji="1" lang="en-US" altLang="ja-JP" sz="1200" b="0" dirty="0">
                          <a:solidFill>
                            <a:schemeClr val="tx1"/>
                          </a:solidFill>
                        </a:rPr>
                        <a:t>》</a:t>
                      </a: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rPr>
                        <a:t>■市町村既存事業での口腔ケアを含むフレイルチェックの導入支援</a:t>
                      </a:r>
                      <a:endParaRPr kumimoji="1" lang="en-US" altLang="ja-JP" sz="1100" b="0" dirty="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strike="noStrike" baseline="0" dirty="0">
                          <a:solidFill>
                            <a:schemeClr val="tx1"/>
                          </a:solidFill>
                          <a:latin typeface="游ゴシック" panose="020B0400000000000000" pitchFamily="50" charset="-128"/>
                        </a:rPr>
                        <a:t>■市町村職員を対象とした研修会の実施（歯科口腔保健における行動変容のための行動科学について）</a:t>
                      </a:r>
                      <a:endParaRPr kumimoji="1" lang="en-US" altLang="ja-JP" sz="1100" b="0" strike="noStrike" dirty="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rPr>
                        <a:t>■</a:t>
                      </a:r>
                      <a:r>
                        <a:rPr kumimoji="1" lang="ja-JP" altLang="en-US" sz="1000" b="0" dirty="0">
                          <a:solidFill>
                            <a:schemeClr val="tx1"/>
                          </a:solidFill>
                        </a:rPr>
                        <a:t>（再掲）大阪府歯科口腔保健推進連絡会にて情報共有等実施（歯科健診受診率向上や職域における歯科保健の取組み等について）</a:t>
                      </a:r>
                      <a:endParaRPr kumimoji="1" lang="en-US" altLang="ja-JP" sz="1000" b="0" dirty="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00" b="0" dirty="0">
                          <a:solidFill>
                            <a:schemeClr val="tx1"/>
                          </a:solidFill>
                        </a:rPr>
                        <a:t>　（再掲）口腔保健支援センター、大阪府市町村歯科口腔保健実態調査</a:t>
                      </a:r>
                      <a:endParaRPr kumimoji="1" lang="en-US" altLang="ja-JP"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32288599"/>
                  </a:ext>
                </a:extLst>
              </a:tr>
              <a:tr h="18652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bg1"/>
                          </a:solidFill>
                          <a:latin typeface="游ゴシック" panose="020B0400000000000000" pitchFamily="50" charset="-128"/>
                          <a:ea typeface="游ゴシック" panose="020B0400000000000000" pitchFamily="50" charset="-128"/>
                        </a:rPr>
                        <a:t> 今後の</a:t>
                      </a:r>
                      <a:endParaRPr kumimoji="1" lang="en-US" altLang="ja-JP" sz="1600" b="0" dirty="0">
                        <a:solidFill>
                          <a:schemeClr val="bg1"/>
                        </a:solidFill>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bg1"/>
                          </a:solidFill>
                          <a:latin typeface="游ゴシック" panose="020B0400000000000000" pitchFamily="50" charset="-128"/>
                          <a:ea typeface="游ゴシック" panose="020B0400000000000000" pitchFamily="50" charset="-128"/>
                        </a:rPr>
                        <a:t> 取組予定</a:t>
                      </a:r>
                      <a:endParaRPr kumimoji="1" lang="ja-JP" altLang="en-US" b="0" dirty="0">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200" b="0" dirty="0">
                          <a:solidFill>
                            <a:schemeClr val="tx1"/>
                          </a:solidFill>
                          <a:latin typeface="游ゴシック" panose="020B0400000000000000" pitchFamily="50" charset="-128"/>
                          <a:ea typeface="游ゴシック" panose="020B0400000000000000" pitchFamily="50" charset="-128"/>
                        </a:rPr>
                        <a:t>《</a:t>
                      </a:r>
                      <a:r>
                        <a:rPr kumimoji="1" lang="ja-JP" altLang="en-US" sz="1200" b="0" u="sng" dirty="0">
                          <a:solidFill>
                            <a:schemeClr val="tx1"/>
                          </a:solidFill>
                          <a:latin typeface="游ゴシック" panose="020B0400000000000000" pitchFamily="50" charset="-128"/>
                          <a:ea typeface="游ゴシック" panose="020B0400000000000000" pitchFamily="50" charset="-128"/>
                        </a:rPr>
                        <a:t>課題</a:t>
                      </a:r>
                      <a:r>
                        <a:rPr kumimoji="1" lang="en-US" altLang="ja-JP" sz="1200" b="0" dirty="0">
                          <a:solidFill>
                            <a:schemeClr val="tx1"/>
                          </a:solidFill>
                          <a:latin typeface="游ゴシック" panose="020B0400000000000000" pitchFamily="50" charset="-128"/>
                          <a:ea typeface="游ゴシック" panose="020B0400000000000000" pitchFamily="50" charset="-128"/>
                        </a:rPr>
                        <a:t>》</a:t>
                      </a:r>
                    </a:p>
                    <a:p>
                      <a:pPr>
                        <a:lnSpc>
                          <a:spcPts val="1500"/>
                        </a:lnSpc>
                      </a:pPr>
                      <a:r>
                        <a:rPr kumimoji="1" lang="ja-JP" altLang="en-US" sz="1100" b="0" dirty="0">
                          <a:solidFill>
                            <a:schemeClr val="tx1"/>
                          </a:solidFill>
                          <a:latin typeface="游ゴシック" panose="020B0400000000000000" pitchFamily="50" charset="-128"/>
                          <a:ea typeface="游ゴシック" panose="020B0400000000000000" pitchFamily="50" charset="-128"/>
                        </a:rPr>
                        <a:t>■ホームページを閲覧するなどの自発的な動きをしない府民への働きかけ（内容：セルフケア、定期的な歯科健診、</a:t>
                      </a:r>
                      <a:endParaRPr kumimoji="1" lang="en-US" altLang="ja-JP" sz="1100" b="0" dirty="0">
                        <a:solidFill>
                          <a:schemeClr val="tx1"/>
                        </a:solidFill>
                        <a:latin typeface="游ゴシック" panose="020B0400000000000000" pitchFamily="50" charset="-128"/>
                        <a:ea typeface="游ゴシック" panose="020B0400000000000000" pitchFamily="50" charset="-128"/>
                      </a:endParaRPr>
                    </a:p>
                    <a:p>
                      <a:pPr>
                        <a:lnSpc>
                          <a:spcPts val="1500"/>
                        </a:lnSpc>
                      </a:pPr>
                      <a:r>
                        <a:rPr kumimoji="1" lang="ja-JP" altLang="en-US" sz="1100" b="0" dirty="0">
                          <a:solidFill>
                            <a:schemeClr val="tx1"/>
                          </a:solidFill>
                          <a:latin typeface="游ゴシック" panose="020B0400000000000000" pitchFamily="50" charset="-128"/>
                          <a:ea typeface="游ゴシック" panose="020B0400000000000000" pitchFamily="50" charset="-128"/>
                        </a:rPr>
                        <a:t>　かかりつけ歯科医、喫煙・糖尿病と歯と口の健康、口の機能の向上のための必要な知識　等）</a:t>
                      </a:r>
                      <a:endParaRPr kumimoji="1" lang="en-US" altLang="ja-JP" sz="1100" b="0" strike="sngStrike" dirty="0">
                        <a:solidFill>
                          <a:schemeClr val="tx1"/>
                        </a:solidFill>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mn-ea"/>
                          <a:ea typeface="+mn-ea"/>
                        </a:rPr>
                        <a:t>■歯科保健の推進にかかる多職種との連携</a:t>
                      </a:r>
                      <a:endParaRPr kumimoji="1" lang="en-US" altLang="ja-JP" sz="1100" b="0" dirty="0">
                        <a:solidFill>
                          <a:schemeClr val="tx1"/>
                        </a:solidFill>
                        <a:latin typeface="+mn-ea"/>
                        <a:ea typeface="+mn-ea"/>
                      </a:endParaRPr>
                    </a:p>
                    <a:p>
                      <a:pPr>
                        <a:lnSpc>
                          <a:spcPts val="1500"/>
                        </a:lnSpc>
                      </a:pPr>
                      <a:endParaRPr kumimoji="1" lang="en-US" altLang="ja-JP" sz="1200" b="0" strike="sngStrike" dirty="0">
                        <a:solidFill>
                          <a:schemeClr val="tx1"/>
                        </a:solidFill>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200" b="0" dirty="0">
                          <a:solidFill>
                            <a:schemeClr val="tx1"/>
                          </a:solidFill>
                          <a:latin typeface="游ゴシック" panose="020B0400000000000000" pitchFamily="50" charset="-128"/>
                          <a:ea typeface="游ゴシック" panose="020B0400000000000000" pitchFamily="50" charset="-128"/>
                        </a:rPr>
                        <a:t>《</a:t>
                      </a:r>
                      <a:r>
                        <a:rPr kumimoji="1" lang="ja-JP" altLang="en-US" sz="1200" b="0" u="sng" dirty="0">
                          <a:solidFill>
                            <a:schemeClr val="tx1"/>
                          </a:solidFill>
                          <a:latin typeface="游ゴシック" panose="020B0400000000000000" pitchFamily="50" charset="-128"/>
                          <a:ea typeface="游ゴシック" panose="020B0400000000000000" pitchFamily="50" charset="-128"/>
                        </a:rPr>
                        <a:t>次年度の取組</a:t>
                      </a:r>
                      <a:r>
                        <a:rPr kumimoji="1" lang="en-US" altLang="ja-JP" sz="1200" b="0" dirty="0">
                          <a:solidFill>
                            <a:schemeClr val="tx1"/>
                          </a:solidFill>
                          <a:latin typeface="游ゴシック" panose="020B0400000000000000" pitchFamily="50" charset="-128"/>
                          <a:ea typeface="游ゴシック" panose="020B0400000000000000" pitchFamily="50" charset="-128"/>
                        </a:rPr>
                        <a:t>》</a:t>
                      </a: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游ゴシック" panose="020B0400000000000000" pitchFamily="50" charset="-128"/>
                          <a:ea typeface="游ゴシック" panose="020B0400000000000000" pitchFamily="50" charset="-128"/>
                        </a:rPr>
                        <a:t>■「アスマイル」、府の広報媒体、公民連携の枠組みを活用し、幅広い世代の府民への啓発</a:t>
                      </a:r>
                      <a:endParaRPr kumimoji="1" lang="en-US" altLang="ja-JP" sz="1100" b="0" dirty="0">
                        <a:solidFill>
                          <a:schemeClr val="tx1"/>
                        </a:solidFill>
                        <a:latin typeface="游ゴシック" panose="020B0400000000000000" pitchFamily="50" charset="-128"/>
                        <a:ea typeface="游ゴシック" panose="020B0400000000000000" pitchFamily="50" charset="-128"/>
                      </a:endParaRPr>
                    </a:p>
                    <a:p>
                      <a:pPr>
                        <a:lnSpc>
                          <a:spcPts val="1500"/>
                        </a:lnSpc>
                      </a:pPr>
                      <a:r>
                        <a:rPr kumimoji="1" lang="ja-JP" altLang="en-US" sz="1100" b="0" dirty="0">
                          <a:solidFill>
                            <a:schemeClr val="tx1"/>
                          </a:solidFill>
                          <a:latin typeface="+mn-ea"/>
                          <a:ea typeface="+mn-ea"/>
                        </a:rPr>
                        <a:t>■口腔保健支援センター</a:t>
                      </a:r>
                      <a:r>
                        <a:rPr kumimoji="1" lang="ja-JP" altLang="en-US" sz="1100" b="0" strike="noStrike" dirty="0">
                          <a:solidFill>
                            <a:schemeClr val="tx1"/>
                          </a:solidFill>
                          <a:latin typeface="+mn-ea"/>
                          <a:ea typeface="+mn-ea"/>
                        </a:rPr>
                        <a:t>による市町村支援を継続</a:t>
                      </a:r>
                      <a:endParaRPr kumimoji="1" lang="en-US" altLang="ja-JP" sz="1100" b="0" strike="noStrike" dirty="0">
                        <a:solidFill>
                          <a:schemeClr val="tx1"/>
                        </a:solidFill>
                        <a:latin typeface="+mn-ea"/>
                        <a:ea typeface="+mn-ea"/>
                      </a:endParaRPr>
                    </a:p>
                    <a:p>
                      <a:pPr>
                        <a:lnSpc>
                          <a:spcPts val="1500"/>
                        </a:lnSpc>
                      </a:pPr>
                      <a:r>
                        <a:rPr kumimoji="1" lang="ja-JP" altLang="en-US" sz="1100" b="0" dirty="0">
                          <a:solidFill>
                            <a:schemeClr val="tx1"/>
                          </a:solidFill>
                          <a:latin typeface="+mn-ea"/>
                          <a:ea typeface="+mn-ea"/>
                        </a:rPr>
                        <a:t>■</a:t>
                      </a:r>
                      <a:r>
                        <a:rPr kumimoji="1" lang="en-US" altLang="ja-JP" sz="1100" b="0" dirty="0">
                          <a:solidFill>
                            <a:schemeClr val="tx1"/>
                          </a:solidFill>
                          <a:latin typeface="+mn-ea"/>
                          <a:ea typeface="+mn-ea"/>
                        </a:rPr>
                        <a:t>8020</a:t>
                      </a:r>
                      <a:r>
                        <a:rPr kumimoji="1" lang="ja-JP" altLang="en-US" sz="1100" b="0" dirty="0">
                          <a:solidFill>
                            <a:schemeClr val="tx1"/>
                          </a:solidFill>
                          <a:latin typeface="+mn-ea"/>
                          <a:ea typeface="+mn-ea"/>
                        </a:rPr>
                        <a:t>推進アンバサダー養成事業による地域の取組み支援</a:t>
                      </a:r>
                      <a:endParaRPr kumimoji="1" lang="en-US" altLang="ja-JP" sz="1100" b="0" strike="sngStrike" baseline="0" dirty="0">
                        <a:solidFill>
                          <a:schemeClr val="tx1"/>
                        </a:solidFill>
                        <a:latin typeface="+mn-ea"/>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mn-ea"/>
                          <a:ea typeface="+mn-ea"/>
                        </a:rPr>
                        <a:t>■フレイルチェックの市町村及び職域での導入支援、フレイル認知度向上のための啓発</a:t>
                      </a:r>
                      <a:endParaRPr kumimoji="1" lang="en-US" altLang="ja-JP" sz="11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53541220"/>
                  </a:ext>
                </a:extLst>
              </a:tr>
              <a:tr h="7687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bg1"/>
                          </a:solidFill>
                          <a:latin typeface="游ゴシック" panose="020B0400000000000000" pitchFamily="50" charset="-128"/>
                          <a:ea typeface="游ゴシック" panose="020B0400000000000000" pitchFamily="50" charset="-128"/>
                        </a:rPr>
                        <a:t> 最終予算</a:t>
                      </a:r>
                      <a:endParaRPr kumimoji="1" lang="en-US" altLang="ja-JP" sz="1600" b="0" dirty="0">
                        <a:solidFill>
                          <a:schemeClr val="bg1"/>
                        </a:solidFill>
                        <a:latin typeface="游ゴシック" panose="020B0400000000000000" pitchFamily="50" charset="-128"/>
                        <a:ea typeface="游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baseline="0" dirty="0">
                          <a:solidFill>
                            <a:schemeClr val="bg1"/>
                          </a:solidFill>
                          <a:latin typeface="+mn-ea"/>
                          <a:ea typeface="+mn-ea"/>
                        </a:rPr>
                        <a:t>（主要事業）</a:t>
                      </a:r>
                      <a:endParaRPr kumimoji="1" lang="ja-JP" altLang="en-US" sz="1600" b="0" dirty="0">
                        <a:solidFill>
                          <a:schemeClr val="bg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500"/>
                        </a:lnSpc>
                      </a:pPr>
                      <a:r>
                        <a:rPr kumimoji="1" lang="ja-JP" altLang="en-US" sz="1100" dirty="0">
                          <a:solidFill>
                            <a:schemeClr val="tx1"/>
                          </a:solidFill>
                          <a:latin typeface="+mn-ea"/>
                          <a:ea typeface="+mn-ea"/>
                        </a:rPr>
                        <a:t>生涯歯科保健推進事業（</a:t>
                      </a:r>
                      <a:r>
                        <a:rPr kumimoji="1" lang="en-US" altLang="ja-JP" sz="1100" dirty="0">
                          <a:solidFill>
                            <a:schemeClr val="tx1"/>
                          </a:solidFill>
                          <a:latin typeface="+mn-ea"/>
                          <a:ea typeface="+mn-ea"/>
                        </a:rPr>
                        <a:t>1,777</a:t>
                      </a:r>
                      <a:r>
                        <a:rPr kumimoji="1" lang="ja-JP" altLang="en-US" sz="1100" dirty="0">
                          <a:solidFill>
                            <a:schemeClr val="tx1"/>
                          </a:solidFill>
                          <a:latin typeface="+mn-ea"/>
                          <a:ea typeface="+mn-ea"/>
                        </a:rPr>
                        <a:t>千円）、大阪府歯科口腔保健計画推進事業（</a:t>
                      </a:r>
                      <a:r>
                        <a:rPr kumimoji="1" lang="en-US" altLang="ja-JP" sz="1100" dirty="0">
                          <a:solidFill>
                            <a:schemeClr val="tx1"/>
                          </a:solidFill>
                          <a:latin typeface="+mn-ea"/>
                          <a:ea typeface="+mn-ea"/>
                        </a:rPr>
                        <a:t>5,042</a:t>
                      </a:r>
                      <a:r>
                        <a:rPr kumimoji="1" lang="ja-JP" altLang="en-US" sz="1100" dirty="0">
                          <a:solidFill>
                            <a:schemeClr val="tx1"/>
                          </a:solidFill>
                          <a:latin typeface="+mn-ea"/>
                          <a:ea typeface="+mn-ea"/>
                        </a:rPr>
                        <a:t>千円）</a:t>
                      </a:r>
                      <a:endParaRPr kumimoji="1" lang="en-US" altLang="ja-JP" sz="1100" dirty="0">
                        <a:solidFill>
                          <a:schemeClr val="tx1"/>
                        </a:solidFill>
                        <a:latin typeface="+mn-ea"/>
                        <a:ea typeface="+mn-ea"/>
                      </a:endParaRPr>
                    </a:p>
                    <a:p>
                      <a:pPr>
                        <a:lnSpc>
                          <a:spcPts val="1500"/>
                        </a:lnSpc>
                      </a:pPr>
                      <a:r>
                        <a:rPr kumimoji="1" lang="ja-JP" altLang="en-US" sz="1100" dirty="0">
                          <a:solidFill>
                            <a:schemeClr val="tx1"/>
                          </a:solidFill>
                          <a:latin typeface="+mn-ea"/>
                          <a:ea typeface="+mn-ea"/>
                        </a:rPr>
                        <a:t>８０２０運動推進特別事業（</a:t>
                      </a:r>
                      <a:r>
                        <a:rPr kumimoji="1" lang="en-US" altLang="ja-JP" sz="1100" dirty="0">
                          <a:solidFill>
                            <a:schemeClr val="tx1"/>
                          </a:solidFill>
                          <a:latin typeface="+mn-ea"/>
                          <a:ea typeface="+mn-ea"/>
                        </a:rPr>
                        <a:t>2,041</a:t>
                      </a:r>
                      <a:r>
                        <a:rPr kumimoji="1" lang="ja-JP" altLang="en-US" sz="1100" dirty="0">
                          <a:solidFill>
                            <a:schemeClr val="tx1"/>
                          </a:solidFill>
                          <a:latin typeface="+mn-ea"/>
                          <a:ea typeface="+mn-ea"/>
                        </a:rPr>
                        <a:t>千円）</a:t>
                      </a:r>
                      <a:r>
                        <a:rPr kumimoji="1" lang="ja-JP" altLang="en-US" sz="1100" b="0" dirty="0">
                          <a:solidFill>
                            <a:schemeClr val="tx1"/>
                          </a:solidFill>
                          <a:latin typeface="+mn-ea"/>
                          <a:ea typeface="+mn-ea"/>
                        </a:rPr>
                        <a:t>、</a:t>
                      </a:r>
                      <a:r>
                        <a:rPr kumimoji="1" lang="ja-JP" altLang="en-US" sz="1100" b="0" i="0" u="none" strike="noStrike" kern="1200" cap="none" spc="0" normalizeH="0" baseline="0" noProof="0" dirty="0">
                          <a:ln>
                            <a:noFill/>
                          </a:ln>
                          <a:solidFill>
                            <a:schemeClr val="tx1"/>
                          </a:solidFill>
                          <a:effectLst/>
                          <a:uLnTx/>
                          <a:uFillTx/>
                          <a:latin typeface="+mn-ea"/>
                          <a:ea typeface="+mn-ea"/>
                          <a:cs typeface="+mn-cs"/>
                        </a:rPr>
                        <a:t>健康格差の解決プログラム促進事業（フレイル予防）（</a:t>
                      </a:r>
                      <a:r>
                        <a:rPr kumimoji="1" lang="en-US" altLang="ja-JP" sz="1100" b="0" i="0" u="none" strike="noStrike" kern="1200" cap="none" spc="0" normalizeH="0" baseline="0" noProof="0" dirty="0">
                          <a:ln>
                            <a:noFill/>
                          </a:ln>
                          <a:solidFill>
                            <a:schemeClr val="tx1"/>
                          </a:solidFill>
                          <a:effectLst/>
                          <a:uLnTx/>
                          <a:uFillTx/>
                          <a:latin typeface="+mn-ea"/>
                          <a:ea typeface="+mn-ea"/>
                          <a:cs typeface="Calibri" panose="020F0502020204030204" pitchFamily="34" charset="0"/>
                        </a:rPr>
                        <a:t>16,051</a:t>
                      </a:r>
                      <a:r>
                        <a:rPr kumimoji="1" lang="ja-JP" altLang="en-US" sz="1100" b="0" i="0" u="none" strike="noStrike" kern="1200" cap="none" spc="0" normalizeH="0" baseline="0" noProof="0" dirty="0">
                          <a:ln>
                            <a:noFill/>
                          </a:ln>
                          <a:solidFill>
                            <a:schemeClr val="tx1"/>
                          </a:solidFill>
                          <a:effectLst/>
                          <a:uLnTx/>
                          <a:uFillTx/>
                          <a:latin typeface="+mn-ea"/>
                          <a:ea typeface="+mn-ea"/>
                          <a:cs typeface="+mn-cs"/>
                        </a:rPr>
                        <a:t>千円）</a:t>
                      </a:r>
                      <a:endParaRPr kumimoji="1" lang="en-US" altLang="ja-JP" sz="14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3746911"/>
                  </a:ext>
                </a:extLst>
              </a:tr>
            </a:tbl>
          </a:graphicData>
        </a:graphic>
      </p:graphicFrame>
      <p:sp>
        <p:nvSpPr>
          <p:cNvPr id="11" name="角丸四角形 10"/>
          <p:cNvSpPr/>
          <p:nvPr/>
        </p:nvSpPr>
        <p:spPr>
          <a:xfrm>
            <a:off x="712507" y="2971401"/>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100" normalizeH="0" baseline="0" noProof="0" dirty="0">
                <a:ln w="0"/>
                <a:solidFill>
                  <a:srgbClr val="193F61"/>
                </a:solidFill>
                <a:effectLst/>
                <a:uLnTx/>
                <a:uFillTx/>
                <a:latin typeface="游ゴシック" panose="020B0400000000000000" pitchFamily="50" charset="-128"/>
                <a:ea typeface="游ゴシック" panose="020B0400000000000000" pitchFamily="50" charset="-128"/>
              </a:rPr>
              <a:t>本年度評価</a:t>
            </a:r>
            <a:endParaRPr kumimoji="1" lang="en-US" altLang="ja-JP" sz="1100" b="1" i="0" u="none" strike="noStrike" kern="1200" cap="none" spc="-100" normalizeH="0" baseline="0" noProof="0" dirty="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500" b="1" i="0" u="none" strike="noStrike" kern="1200" cap="none" spc="-100" normalizeH="0" baseline="0" noProof="0" dirty="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100" normalizeH="0" baseline="0" noProof="0" dirty="0">
                <a:ln w="0"/>
                <a:solidFill>
                  <a:srgbClr val="193F61"/>
                </a:solidFill>
                <a:effectLst/>
                <a:uLnTx/>
                <a:uFillTx/>
                <a:latin typeface="游ゴシック" panose="020B0400000000000000" pitchFamily="50" charset="-128"/>
                <a:ea typeface="游ゴシック" panose="020B0400000000000000" pitchFamily="50" charset="-128"/>
              </a:rPr>
              <a:t>概ね</a:t>
            </a:r>
            <a:endParaRPr kumimoji="1" lang="en-US" altLang="ja-JP" sz="1400" b="1" i="0" u="none" strike="noStrike" kern="1200" cap="none" spc="-100" normalizeH="0" baseline="0" noProof="0" dirty="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250" normalizeH="0" baseline="0" noProof="0" dirty="0">
                <a:ln w="0"/>
                <a:solidFill>
                  <a:srgbClr val="193F61"/>
                </a:solidFill>
                <a:effectLst/>
                <a:uLnTx/>
                <a:uFillTx/>
                <a:latin typeface="游ゴシック" panose="020B0400000000000000" pitchFamily="50" charset="-128"/>
                <a:ea typeface="游ゴシック" panose="020B0400000000000000" pitchFamily="50" charset="-128"/>
              </a:rPr>
              <a:t>予定</a:t>
            </a:r>
            <a:r>
              <a:rPr kumimoji="1" lang="ja-JP" altLang="en-US" sz="1400" b="1" i="0" u="none" strike="noStrike" kern="1200" cap="none" spc="-350" normalizeH="0" baseline="0" noProof="0" dirty="0">
                <a:ln w="0"/>
                <a:solidFill>
                  <a:srgbClr val="193F61"/>
                </a:solidFill>
                <a:effectLst/>
                <a:uLnTx/>
                <a:uFillTx/>
                <a:latin typeface="游ゴシック" panose="020B0400000000000000" pitchFamily="50" charset="-128"/>
                <a:ea typeface="游ゴシック" panose="020B0400000000000000" pitchFamily="50" charset="-128"/>
              </a:rPr>
              <a:t>どおり</a:t>
            </a:r>
          </a:p>
        </p:txBody>
      </p:sp>
    </p:spTree>
    <p:extLst>
      <p:ext uri="{BB962C8B-B14F-4D97-AF65-F5344CB8AC3E}">
        <p14:creationId xmlns:p14="http://schemas.microsoft.com/office/powerpoint/2010/main" val="28823572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１　歯科疾患の予防・早期発見、口の機能の維持向上</a:t>
            </a:r>
          </a:p>
        </p:txBody>
      </p:sp>
      <p:sp>
        <p:nvSpPr>
          <p:cNvPr id="8" name="正方形/長方形 7"/>
          <p:cNvSpPr/>
          <p:nvPr/>
        </p:nvSpPr>
        <p:spPr>
          <a:xfrm>
            <a:off x="151579" y="937965"/>
            <a:ext cx="9369380" cy="573956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rPr>
              <a:t>計画Ｐ</a:t>
            </a:r>
            <a:r>
              <a:rPr kumimoji="1" lang="en-US" altLang="ja-JP" sz="18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rPr>
              <a:t>59</a:t>
            </a:r>
          </a:p>
        </p:txBody>
      </p:sp>
      <p:sp>
        <p:nvSpPr>
          <p:cNvPr id="15" name="正方形/長方形 14"/>
          <p:cNvSpPr/>
          <p:nvPr/>
        </p:nvSpPr>
        <p:spPr>
          <a:xfrm>
            <a:off x="129324" y="873962"/>
            <a:ext cx="4584344" cy="355290"/>
          </a:xfrm>
          <a:prstGeom prst="rect">
            <a:avLst/>
          </a:prstGeom>
          <a:solidFill>
            <a:srgbClr val="002060"/>
          </a:solidFill>
        </p:spPr>
        <p:txBody>
          <a:bodyPr wrap="square" anchor="ctr">
            <a:spAutoFit/>
          </a:bodyPr>
          <a:lstStyle/>
          <a:p>
            <a:pPr lvl="0">
              <a:lnSpc>
                <a:spcPts val="2000"/>
              </a:lnSpc>
              <a:defRPr/>
            </a:pPr>
            <a:r>
              <a:rPr kumimoji="1" lang="ja-JP" altLang="en-US" sz="20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（４）</a:t>
            </a:r>
            <a:r>
              <a:rPr kumimoji="1" lang="ja-JP" altLang="en-US" sz="2000" b="1" dirty="0">
                <a:solidFill>
                  <a:prstClr val="white"/>
                </a:solidFill>
                <a:latin typeface="游ゴシック" panose="020B0400000000000000" pitchFamily="50" charset="-128"/>
                <a:ea typeface="游ゴシック" panose="020B0400000000000000" pitchFamily="50" charset="-128"/>
              </a:rPr>
              <a:t>高齢期　　　　</a:t>
            </a:r>
            <a:r>
              <a:rPr kumimoji="1" lang="ja-JP" altLang="en-US" sz="1600" b="1" dirty="0">
                <a:solidFill>
                  <a:prstClr val="white"/>
                </a:solidFill>
                <a:latin typeface="游ゴシック" panose="020B0400000000000000" pitchFamily="50" charset="-128"/>
                <a:ea typeface="游ゴシック" panose="020B0400000000000000" pitchFamily="50" charset="-128"/>
              </a:rPr>
              <a:t>計画</a:t>
            </a:r>
            <a:r>
              <a:rPr kumimoji="1" lang="en-US" altLang="ja-JP" sz="1600" b="1" dirty="0">
                <a:solidFill>
                  <a:prstClr val="white"/>
                </a:solidFill>
                <a:latin typeface="游ゴシック" panose="020B0400000000000000" pitchFamily="50" charset="-128"/>
                <a:ea typeface="游ゴシック" panose="020B0400000000000000" pitchFamily="50" charset="-128"/>
              </a:rPr>
              <a:t>P.29-30</a:t>
            </a:r>
            <a:endParaRPr kumimoji="1" lang="en-US" altLang="ja-JP"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11" name="正方形/長方形 10"/>
          <p:cNvSpPr/>
          <p:nvPr/>
        </p:nvSpPr>
        <p:spPr>
          <a:xfrm>
            <a:off x="382272" y="2187555"/>
            <a:ext cx="3240000" cy="288000"/>
          </a:xfrm>
          <a:prstGeom prst="rect">
            <a:avLst/>
          </a:prstGeom>
        </p:spPr>
        <p:txBody>
          <a:bodyPr wrap="square" lIns="36000" tIns="72000" rIns="36000" bIns="36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prstClr val="black"/>
                </a:solidFill>
                <a:effectLst/>
                <a:uLnTx/>
                <a:uFillTx/>
                <a:latin typeface="+mn-ea"/>
                <a:cs typeface="+mn-cs"/>
              </a:rPr>
              <a:t>【</a:t>
            </a:r>
            <a:r>
              <a:rPr kumimoji="0" lang="ja-JP" altLang="en-US" sz="1600" b="1" i="0" u="none" strike="noStrike" kern="1200" cap="none" spc="0" normalizeH="0" baseline="0" noProof="0" dirty="0">
                <a:ln>
                  <a:noFill/>
                </a:ln>
                <a:solidFill>
                  <a:prstClr val="black"/>
                </a:solidFill>
                <a:effectLst/>
                <a:uLnTx/>
                <a:uFillTx/>
                <a:latin typeface="+mn-ea"/>
                <a:cs typeface="+mn-cs"/>
              </a:rPr>
              <a:t>府民の行動目標</a:t>
            </a:r>
            <a:r>
              <a:rPr kumimoji="0" lang="en-US" altLang="ja-JP" sz="1600" b="1" i="0" u="none" strike="noStrike" kern="1200" cap="none" spc="0" normalizeH="0" baseline="0" noProof="0" dirty="0">
                <a:ln>
                  <a:noFill/>
                </a:ln>
                <a:solidFill>
                  <a:prstClr val="black"/>
                </a:solidFill>
                <a:effectLst/>
                <a:uLnTx/>
                <a:uFillTx/>
                <a:latin typeface="+mn-ea"/>
                <a:cs typeface="+mn-cs"/>
              </a:rPr>
              <a:t>】</a:t>
            </a:r>
            <a:endParaRPr kumimoji="0" lang="ja-JP" altLang="en-US" sz="1600" b="1" i="0" u="none" strike="noStrike" kern="1200" cap="none" spc="0" normalizeH="0" baseline="0" noProof="0" dirty="0">
              <a:ln>
                <a:noFill/>
              </a:ln>
              <a:solidFill>
                <a:prstClr val="black"/>
              </a:solidFill>
              <a:effectLst/>
              <a:uLnTx/>
              <a:uFillTx/>
              <a:latin typeface="+mn-ea"/>
              <a:cs typeface="+mn-cs"/>
            </a:endParaRPr>
          </a:p>
        </p:txBody>
      </p:sp>
      <p:sp>
        <p:nvSpPr>
          <p:cNvPr id="12" name="正方形/長方形 11"/>
          <p:cNvSpPr/>
          <p:nvPr/>
        </p:nvSpPr>
        <p:spPr>
          <a:xfrm>
            <a:off x="530346" y="2498649"/>
            <a:ext cx="8856000" cy="2898851"/>
          </a:xfrm>
          <a:prstGeom prst="rect">
            <a:avLst/>
          </a:prstGeom>
        </p:spPr>
        <p:txBody>
          <a:bodyPr wrap="square" lIns="36000" tIns="72000" rIns="36000" bIns="36000">
            <a:noAutofit/>
          </a:bodyPr>
          <a:lstStyle/>
          <a:p>
            <a:pPr lvl="0">
              <a:defRPr/>
            </a:pPr>
            <a:r>
              <a:rPr lang="ja-JP" altLang="en-US" sz="1200" dirty="0">
                <a:solidFill>
                  <a:prstClr val="black"/>
                </a:solidFill>
                <a:latin typeface="+mn-ea"/>
              </a:rPr>
              <a:t>▽家庭や職場などにおいて、歯間部清掃用器具（デンタルフロス、歯間ブラシ等）を使ったセルフケア（歯と口の清掃）を</a:t>
            </a:r>
            <a:endParaRPr lang="en-US" altLang="ja-JP" sz="1200" dirty="0">
              <a:solidFill>
                <a:prstClr val="black"/>
              </a:solidFill>
              <a:latin typeface="+mn-ea"/>
            </a:endParaRPr>
          </a:p>
          <a:p>
            <a:pPr lvl="0">
              <a:defRPr/>
            </a:pPr>
            <a:r>
              <a:rPr lang="ja-JP" altLang="en-US" sz="1200" dirty="0">
                <a:solidFill>
                  <a:prstClr val="black"/>
                </a:solidFill>
                <a:latin typeface="+mn-ea"/>
              </a:rPr>
              <a:t>　行います。</a:t>
            </a:r>
            <a:endParaRPr kumimoji="0" lang="en-US" altLang="ja-JP" sz="1200" i="0" u="none" strike="noStrike" kern="1200" cap="none" spc="0" normalizeH="0" baseline="0" noProof="0" dirty="0">
              <a:ln>
                <a:noFill/>
              </a:ln>
              <a:solidFill>
                <a:prstClr val="black"/>
              </a:solidFill>
              <a:effectLst/>
              <a:uLnTx/>
              <a:uFillTx/>
              <a:latin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600" i="0" u="none" strike="noStrike" kern="1200" cap="none" spc="0" normalizeH="0" baseline="0" noProof="0" dirty="0">
              <a:ln>
                <a:noFill/>
              </a:ln>
              <a:solidFill>
                <a:prstClr val="black"/>
              </a:solidFill>
              <a:effectLst/>
              <a:uLnTx/>
              <a:uFillTx/>
              <a:latin typeface="+mn-ea"/>
              <a:cs typeface="+mn-cs"/>
            </a:endParaRPr>
          </a:p>
          <a:p>
            <a:pPr lvl="0">
              <a:defRPr/>
            </a:pPr>
            <a:r>
              <a:rPr lang="ja-JP" altLang="en-US" sz="1200" dirty="0">
                <a:solidFill>
                  <a:prstClr val="black"/>
                </a:solidFill>
                <a:latin typeface="+mn-ea"/>
              </a:rPr>
              <a:t>▽市町村で実施している成人歯科健診（歯周病検診）などを活用し、定期的に歯科健診を受診します。</a:t>
            </a:r>
            <a:endParaRPr lang="en-US" altLang="ja-JP" sz="1200" dirty="0">
              <a:solidFill>
                <a:prstClr val="black"/>
              </a:solidFill>
              <a:latin typeface="+mn-ea"/>
            </a:endParaRPr>
          </a:p>
          <a:p>
            <a:pPr lvl="0">
              <a:defRPr/>
            </a:pPr>
            <a:endParaRPr lang="en-US" altLang="ja-JP" sz="600" dirty="0">
              <a:solidFill>
                <a:prstClr val="black"/>
              </a:solidFill>
              <a:latin typeface="+mn-ea"/>
            </a:endParaRPr>
          </a:p>
          <a:p>
            <a:pPr lvl="0">
              <a:defRPr/>
            </a:pPr>
            <a:r>
              <a:rPr lang="ja-JP" altLang="en-US" sz="1200" dirty="0">
                <a:solidFill>
                  <a:prstClr val="black"/>
                </a:solidFill>
                <a:latin typeface="+mn-ea"/>
              </a:rPr>
              <a:t>▽都道府県後期高齢者医療広域連合が実施している後期高齢者の被保険者に係る歯科健診などを活用し、定期的に歯科健診を</a:t>
            </a:r>
            <a:endParaRPr lang="en-US" altLang="ja-JP" sz="1200" dirty="0">
              <a:solidFill>
                <a:prstClr val="black"/>
              </a:solidFill>
              <a:latin typeface="+mn-ea"/>
            </a:endParaRPr>
          </a:p>
          <a:p>
            <a:pPr lvl="0">
              <a:defRPr/>
            </a:pPr>
            <a:r>
              <a:rPr lang="ja-JP" altLang="en-US" sz="1200" dirty="0">
                <a:solidFill>
                  <a:prstClr val="black"/>
                </a:solidFill>
                <a:latin typeface="+mn-ea"/>
              </a:rPr>
              <a:t>　受診します。</a:t>
            </a:r>
            <a:endParaRPr lang="en-US" altLang="ja-JP" sz="1200" dirty="0">
              <a:solidFill>
                <a:prstClr val="black"/>
              </a:solidFill>
              <a:latin typeface="+mn-ea"/>
            </a:endParaRPr>
          </a:p>
          <a:p>
            <a:pPr lvl="0">
              <a:defRPr/>
            </a:pPr>
            <a:endParaRPr lang="en-US" altLang="ja-JP" sz="600" dirty="0">
              <a:solidFill>
                <a:prstClr val="black"/>
              </a:solidFill>
              <a:latin typeface="+mn-ea"/>
            </a:endParaRPr>
          </a:p>
          <a:p>
            <a:pPr lvl="0">
              <a:defRPr/>
            </a:pPr>
            <a:r>
              <a:rPr lang="ja-JP" altLang="en-US" sz="1200" dirty="0">
                <a:solidFill>
                  <a:prstClr val="black"/>
                </a:solidFill>
                <a:latin typeface="+mn-ea"/>
              </a:rPr>
              <a:t>▽かかりつけ歯科医をもちます。</a:t>
            </a:r>
            <a:endParaRPr lang="en-US" altLang="ja-JP" sz="1200" dirty="0">
              <a:solidFill>
                <a:prstClr val="black"/>
              </a:solidFill>
              <a:latin typeface="+mn-ea"/>
            </a:endParaRPr>
          </a:p>
          <a:p>
            <a:pPr lvl="0">
              <a:defRPr/>
            </a:pPr>
            <a:endParaRPr lang="en-US" altLang="ja-JP" sz="600" dirty="0">
              <a:solidFill>
                <a:prstClr val="black"/>
              </a:solidFill>
              <a:latin typeface="+mn-ea"/>
            </a:endParaRPr>
          </a:p>
          <a:p>
            <a:pPr lvl="0">
              <a:defRPr/>
            </a:pPr>
            <a:r>
              <a:rPr lang="ja-JP" altLang="en-US" sz="1200" dirty="0">
                <a:solidFill>
                  <a:prstClr val="black"/>
                </a:solidFill>
                <a:latin typeface="+mn-ea"/>
              </a:rPr>
              <a:t>▽喫煙や糖尿病が歯と口の健康と関係することを正しく理解します。</a:t>
            </a:r>
            <a:endParaRPr lang="en-US" altLang="ja-JP" sz="1200" dirty="0">
              <a:solidFill>
                <a:prstClr val="black"/>
              </a:solidFill>
              <a:latin typeface="+mn-ea"/>
            </a:endParaRPr>
          </a:p>
          <a:p>
            <a:pPr lvl="0">
              <a:defRPr/>
            </a:pPr>
            <a:endParaRPr lang="en-US" altLang="ja-JP" sz="600" dirty="0">
              <a:solidFill>
                <a:prstClr val="black"/>
              </a:solidFill>
              <a:latin typeface="+mn-ea"/>
            </a:endParaRPr>
          </a:p>
          <a:p>
            <a:pPr lvl="0">
              <a:defRPr/>
            </a:pPr>
            <a:r>
              <a:rPr lang="ja-JP" altLang="en-US" sz="1200" dirty="0">
                <a:solidFill>
                  <a:prstClr val="black"/>
                </a:solidFill>
                <a:latin typeface="+mn-ea"/>
              </a:rPr>
              <a:t>▽ゆっくりよく噛んで食べます。</a:t>
            </a:r>
            <a:endParaRPr lang="en-US" altLang="ja-JP" sz="1200" dirty="0">
              <a:solidFill>
                <a:prstClr val="black"/>
              </a:solidFill>
              <a:latin typeface="+mn-ea"/>
            </a:endParaRPr>
          </a:p>
          <a:p>
            <a:pPr lvl="0">
              <a:defRPr/>
            </a:pPr>
            <a:endParaRPr lang="en-US" altLang="ja-JP" sz="600" dirty="0">
              <a:solidFill>
                <a:prstClr val="black"/>
              </a:solidFill>
              <a:latin typeface="+mn-ea"/>
            </a:endParaRPr>
          </a:p>
          <a:p>
            <a:pPr lvl="0">
              <a:defRPr/>
            </a:pPr>
            <a:r>
              <a:rPr lang="ja-JP" altLang="en-US" sz="1200" dirty="0">
                <a:solidFill>
                  <a:prstClr val="black"/>
                </a:solidFill>
                <a:latin typeface="+mn-ea"/>
              </a:rPr>
              <a:t>▽口の機能（食物を口に取り込み、かんで飲み込むことなど）の向上のために必要な知識を身につけます。</a:t>
            </a:r>
            <a:endParaRPr lang="en-US" altLang="ja-JP" sz="1200" dirty="0">
              <a:solidFill>
                <a:prstClr val="black"/>
              </a:solidFill>
              <a:latin typeface="+mn-ea"/>
            </a:endParaRPr>
          </a:p>
          <a:p>
            <a:pPr lvl="0">
              <a:defRPr/>
            </a:pPr>
            <a:endParaRPr lang="en-US" altLang="ja-JP" sz="1200" dirty="0">
              <a:solidFill>
                <a:prstClr val="black"/>
              </a:solidFill>
              <a:latin typeface="+mn-ea"/>
            </a:endParaRPr>
          </a:p>
        </p:txBody>
      </p:sp>
      <p:sp>
        <p:nvSpPr>
          <p:cNvPr id="14" name="角丸四角形 13"/>
          <p:cNvSpPr/>
          <p:nvPr/>
        </p:nvSpPr>
        <p:spPr>
          <a:xfrm>
            <a:off x="376959" y="1827903"/>
            <a:ext cx="9144000" cy="4755771"/>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i="0" u="none" strike="noStrike" kern="1200" cap="none" spc="0" normalizeH="0" baseline="0" noProof="0" dirty="0">
              <a:ln>
                <a:noFill/>
              </a:ln>
              <a:solidFill>
                <a:prstClr val="white"/>
              </a:solidFill>
              <a:effectLst/>
              <a:uLnTx/>
              <a:uFillTx/>
              <a:latin typeface="+mn-ea"/>
              <a:cs typeface="+mn-cs"/>
            </a:endParaRPr>
          </a:p>
        </p:txBody>
      </p:sp>
      <p:sp>
        <p:nvSpPr>
          <p:cNvPr id="16" name="角丸四角形 15"/>
          <p:cNvSpPr/>
          <p:nvPr/>
        </p:nvSpPr>
        <p:spPr>
          <a:xfrm>
            <a:off x="376959" y="1395905"/>
            <a:ext cx="2088000" cy="670944"/>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n-ea"/>
                <a:cs typeface="+mn-cs"/>
              </a:rPr>
              <a:t>みんなでめざす目標</a:t>
            </a:r>
          </a:p>
        </p:txBody>
      </p:sp>
      <p:sp>
        <p:nvSpPr>
          <p:cNvPr id="17" name="角丸四角形 16"/>
          <p:cNvSpPr/>
          <p:nvPr/>
        </p:nvSpPr>
        <p:spPr>
          <a:xfrm>
            <a:off x="2464959" y="1395905"/>
            <a:ext cx="7056000" cy="670944"/>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lvl="0" algn="ctr">
              <a:lnSpc>
                <a:spcPts val="2000"/>
              </a:lnSpc>
              <a:defRPr/>
            </a:pPr>
            <a:r>
              <a:rPr kumimoji="1" lang="ja-JP" altLang="en-US" sz="1600" b="1" dirty="0">
                <a:solidFill>
                  <a:prstClr val="black"/>
                </a:solidFill>
                <a:latin typeface="+mn-ea"/>
              </a:rPr>
              <a:t>６０２４・８０２０を達成する府民を増やします</a:t>
            </a:r>
          </a:p>
          <a:p>
            <a:pPr lvl="0" algn="ctr">
              <a:lnSpc>
                <a:spcPts val="2000"/>
              </a:lnSpc>
              <a:defRPr/>
            </a:pPr>
            <a:r>
              <a:rPr kumimoji="1" lang="ja-JP" altLang="en-US" sz="1600" b="1" dirty="0">
                <a:solidFill>
                  <a:prstClr val="black"/>
                </a:solidFill>
                <a:latin typeface="+mn-ea"/>
              </a:rPr>
              <a:t>咀嚼が良好な府民を増やします</a:t>
            </a:r>
          </a:p>
        </p:txBody>
      </p:sp>
      <p:sp>
        <p:nvSpPr>
          <p:cNvPr id="18" name="正方形/長方形 17"/>
          <p:cNvSpPr/>
          <p:nvPr/>
        </p:nvSpPr>
        <p:spPr>
          <a:xfrm>
            <a:off x="3660840" y="1319534"/>
            <a:ext cx="1065528" cy="254000"/>
          </a:xfrm>
          <a:prstGeom prst="rect">
            <a:avLst/>
          </a:prstGeom>
          <a:noFill/>
        </p:spPr>
        <p:txBody>
          <a:bodyPr wrap="square" lIns="36000" tIns="72000" rIns="36000" bIns="36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900" b="1" dirty="0">
                <a:solidFill>
                  <a:prstClr val="black"/>
                </a:solidFill>
                <a:latin typeface="+mn-ea"/>
              </a:rPr>
              <a:t>ろく</a:t>
            </a:r>
            <a:r>
              <a:rPr lang="ja-JP" altLang="en-US" sz="900" b="1" dirty="0" err="1">
                <a:solidFill>
                  <a:prstClr val="black"/>
                </a:solidFill>
                <a:latin typeface="+mn-ea"/>
              </a:rPr>
              <a:t>まるにいよん</a:t>
            </a:r>
            <a:endParaRPr kumimoji="0" lang="ja-JP" altLang="en-US" sz="900" b="1" i="0" u="none" strike="noStrike" kern="1200" cap="none" spc="0" normalizeH="0" baseline="0" noProof="0" dirty="0">
              <a:ln>
                <a:noFill/>
              </a:ln>
              <a:solidFill>
                <a:prstClr val="black"/>
              </a:solidFill>
              <a:effectLst/>
              <a:uLnTx/>
              <a:uFillTx/>
              <a:latin typeface="+mn-ea"/>
            </a:endParaRPr>
          </a:p>
        </p:txBody>
      </p:sp>
      <p:sp>
        <p:nvSpPr>
          <p:cNvPr id="19" name="正方形/長方形 18"/>
          <p:cNvSpPr/>
          <p:nvPr/>
        </p:nvSpPr>
        <p:spPr>
          <a:xfrm>
            <a:off x="4689540" y="1319534"/>
            <a:ext cx="1065528" cy="254000"/>
          </a:xfrm>
          <a:prstGeom prst="rect">
            <a:avLst/>
          </a:prstGeom>
          <a:noFill/>
        </p:spPr>
        <p:txBody>
          <a:bodyPr wrap="square" lIns="36000" tIns="72000" rIns="36000" bIns="36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900" b="1" dirty="0" err="1">
                <a:solidFill>
                  <a:prstClr val="black"/>
                </a:solidFill>
                <a:latin typeface="+mn-ea"/>
              </a:rPr>
              <a:t>はちまるにいまる</a:t>
            </a:r>
            <a:endParaRPr kumimoji="0" lang="ja-JP" altLang="en-US" sz="900" b="1" i="0" u="none" strike="noStrike" kern="1200" cap="none" spc="0" normalizeH="0" baseline="0" noProof="0" dirty="0">
              <a:ln>
                <a:noFill/>
              </a:ln>
              <a:solidFill>
                <a:prstClr val="black"/>
              </a:solidFill>
              <a:effectLst/>
              <a:uLnTx/>
              <a:uFillTx/>
              <a:latin typeface="+mn-ea"/>
            </a:endParaRPr>
          </a:p>
        </p:txBody>
      </p:sp>
      <p:sp>
        <p:nvSpPr>
          <p:cNvPr id="20" name="正方形/長方形 19"/>
          <p:cNvSpPr/>
          <p:nvPr/>
        </p:nvSpPr>
        <p:spPr>
          <a:xfrm>
            <a:off x="454736" y="4732372"/>
            <a:ext cx="7457364" cy="555506"/>
          </a:xfrm>
          <a:prstGeom prst="rect">
            <a:avLst/>
          </a:prstGeom>
        </p:spPr>
        <p:txBody>
          <a:bodyPr wrap="square" lIns="36000" tIns="72000" rIns="36000" bIns="36000" anchor="ctr">
            <a:noAutofit/>
          </a:bodyPr>
          <a:lstStyle/>
          <a:p>
            <a:pPr lvl="0">
              <a:defRPr/>
            </a:pPr>
            <a:r>
              <a:rPr lang="ja-JP" altLang="en-US" sz="1200" dirty="0">
                <a:solidFill>
                  <a:prstClr val="black"/>
                </a:solidFill>
                <a:latin typeface="+mn-ea"/>
              </a:rPr>
              <a:t>（</a:t>
            </a:r>
            <a:r>
              <a:rPr lang="en-US" altLang="ja-JP" sz="1200" dirty="0">
                <a:solidFill>
                  <a:prstClr val="black"/>
                </a:solidFill>
                <a:latin typeface="+mn-ea"/>
              </a:rPr>
              <a:t>※</a:t>
            </a:r>
            <a:r>
              <a:rPr lang="ja-JP" altLang="en-US" sz="1200" dirty="0">
                <a:solidFill>
                  <a:prstClr val="black"/>
                </a:solidFill>
                <a:latin typeface="+mn-ea"/>
              </a:rPr>
              <a:t>）６０２４（ろくまるにいよん）：</a:t>
            </a:r>
            <a:r>
              <a:rPr lang="en-US" altLang="ja-JP" sz="1200" dirty="0">
                <a:solidFill>
                  <a:prstClr val="black"/>
                </a:solidFill>
                <a:latin typeface="+mn-ea"/>
              </a:rPr>
              <a:t>60</a:t>
            </a:r>
            <a:r>
              <a:rPr lang="ja-JP" altLang="en-US" sz="1200" dirty="0">
                <a:solidFill>
                  <a:prstClr val="black"/>
                </a:solidFill>
                <a:latin typeface="+mn-ea"/>
              </a:rPr>
              <a:t>歳になっても</a:t>
            </a:r>
            <a:r>
              <a:rPr lang="en-US" altLang="ja-JP" sz="1200" dirty="0">
                <a:solidFill>
                  <a:prstClr val="black"/>
                </a:solidFill>
                <a:latin typeface="+mn-ea"/>
              </a:rPr>
              <a:t>24</a:t>
            </a:r>
            <a:r>
              <a:rPr lang="ja-JP" altLang="en-US" sz="1200" dirty="0">
                <a:solidFill>
                  <a:prstClr val="black"/>
                </a:solidFill>
                <a:latin typeface="+mn-ea"/>
              </a:rPr>
              <a:t>本以上自分の歯を有することをいいます。</a:t>
            </a:r>
            <a:endParaRPr lang="en-US" altLang="ja-JP" sz="1200" dirty="0">
              <a:solidFill>
                <a:prstClr val="black"/>
              </a:solidFill>
              <a:latin typeface="+mn-ea"/>
            </a:endParaRPr>
          </a:p>
          <a:p>
            <a:pPr lvl="0">
              <a:defRPr/>
            </a:pPr>
            <a:r>
              <a:rPr lang="ja-JP" altLang="en-US" sz="1200" dirty="0">
                <a:solidFill>
                  <a:prstClr val="black"/>
                </a:solidFill>
                <a:latin typeface="+mn-ea"/>
              </a:rPr>
              <a:t>　　　８０２０（はちまるにいまる）：</a:t>
            </a:r>
            <a:r>
              <a:rPr lang="en-US" altLang="ja-JP" sz="1200" dirty="0">
                <a:solidFill>
                  <a:prstClr val="black"/>
                </a:solidFill>
                <a:latin typeface="+mn-ea"/>
              </a:rPr>
              <a:t>80</a:t>
            </a:r>
            <a:r>
              <a:rPr lang="ja-JP" altLang="en-US" sz="1200" dirty="0">
                <a:solidFill>
                  <a:prstClr val="black"/>
                </a:solidFill>
                <a:latin typeface="+mn-ea"/>
              </a:rPr>
              <a:t>歳になっても</a:t>
            </a:r>
            <a:r>
              <a:rPr lang="en-US" altLang="ja-JP" sz="1200" dirty="0">
                <a:solidFill>
                  <a:prstClr val="black"/>
                </a:solidFill>
                <a:latin typeface="+mn-ea"/>
              </a:rPr>
              <a:t>20</a:t>
            </a:r>
            <a:r>
              <a:rPr lang="ja-JP" altLang="en-US" sz="1200" dirty="0">
                <a:solidFill>
                  <a:prstClr val="black"/>
                </a:solidFill>
                <a:latin typeface="+mn-ea"/>
              </a:rPr>
              <a:t>本以上自分の歯を有することをいいます。</a:t>
            </a:r>
            <a:endParaRPr lang="en-US" altLang="ja-JP" sz="1200" dirty="0">
              <a:solidFill>
                <a:prstClr val="black"/>
              </a:solidFill>
              <a:latin typeface="+mn-ea"/>
            </a:endParaRP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49</a:t>
            </a:fld>
            <a:endParaRPr kumimoji="1" lang="ja-JP" altLang="en-US"/>
          </a:p>
        </p:txBody>
      </p:sp>
      <p:sp>
        <p:nvSpPr>
          <p:cNvPr id="21" name="正方形/長方形 20"/>
          <p:cNvSpPr/>
          <p:nvPr/>
        </p:nvSpPr>
        <p:spPr>
          <a:xfrm>
            <a:off x="382272" y="5276247"/>
            <a:ext cx="5599428" cy="348481"/>
          </a:xfrm>
          <a:prstGeom prst="rect">
            <a:avLst/>
          </a:prstGeom>
        </p:spPr>
        <p:txBody>
          <a:bodyPr wrap="square" lIns="36000" tIns="72000" rIns="36000" bIns="36000" anchor="ctr">
            <a:noAutofit/>
          </a:bodyPr>
          <a:lstStyle/>
          <a:p>
            <a:pPr lvl="0">
              <a:defRPr/>
            </a:pPr>
            <a:r>
              <a:rPr kumimoji="0" lang="en-US" altLang="ja-JP" sz="1600" b="1" i="0" u="none" strike="noStrike" kern="1200" cap="none" spc="0" normalizeH="0" baseline="0" noProof="0" dirty="0">
                <a:ln>
                  <a:noFill/>
                </a:ln>
                <a:solidFill>
                  <a:prstClr val="black"/>
                </a:solidFill>
                <a:effectLst/>
                <a:uLnTx/>
                <a:uFillTx/>
                <a:latin typeface="+mn-ea"/>
              </a:rPr>
              <a:t>【</a:t>
            </a:r>
            <a:r>
              <a:rPr lang="ja-JP" altLang="en-US" sz="1600" b="1" noProof="0" dirty="0">
                <a:solidFill>
                  <a:prstClr val="black"/>
                </a:solidFill>
                <a:latin typeface="+mn-ea"/>
              </a:rPr>
              <a:t>具体的な取組</a:t>
            </a:r>
            <a:r>
              <a:rPr kumimoji="0" lang="en-US" altLang="ja-JP" sz="1600" b="1" i="0" u="none" strike="noStrike" kern="1200" cap="none" spc="0" normalizeH="0" baseline="0" noProof="0" dirty="0">
                <a:ln>
                  <a:noFill/>
                </a:ln>
                <a:solidFill>
                  <a:prstClr val="black"/>
                </a:solidFill>
                <a:effectLst/>
                <a:uLnTx/>
                <a:uFillTx/>
                <a:latin typeface="+mn-ea"/>
              </a:rPr>
              <a:t>】</a:t>
            </a:r>
            <a:endParaRPr kumimoji="0" lang="ja-JP" altLang="en-US" sz="1600" b="1" i="0" u="none" strike="noStrike" kern="1200" cap="none" spc="0" normalizeH="0" baseline="0" noProof="0" dirty="0">
              <a:ln>
                <a:noFill/>
              </a:ln>
              <a:solidFill>
                <a:prstClr val="black"/>
              </a:solidFill>
              <a:effectLst/>
              <a:uLnTx/>
              <a:uFillTx/>
              <a:latin typeface="+mn-ea"/>
            </a:endParaRPr>
          </a:p>
        </p:txBody>
      </p:sp>
      <p:sp>
        <p:nvSpPr>
          <p:cNvPr id="22" name="正方形/長方形 21"/>
          <p:cNvSpPr/>
          <p:nvPr/>
        </p:nvSpPr>
        <p:spPr>
          <a:xfrm>
            <a:off x="530346" y="5636531"/>
            <a:ext cx="8856000" cy="824995"/>
          </a:xfrm>
          <a:prstGeom prst="rect">
            <a:avLst/>
          </a:prstGeom>
        </p:spPr>
        <p:txBody>
          <a:bodyPr wrap="square" lIns="36000" tIns="72000" rIns="36000" bIns="36000">
            <a:noAutofit/>
          </a:bodyPr>
          <a:lstStyle/>
          <a:p>
            <a:pPr lvl="0">
              <a:defRPr/>
            </a:pPr>
            <a:r>
              <a:rPr lang="ja-JP" altLang="en-US" sz="1200" dirty="0">
                <a:solidFill>
                  <a:prstClr val="black"/>
                </a:solidFill>
                <a:latin typeface="+mn-ea"/>
              </a:rPr>
              <a:t>▽歯科疾患の予防（むし歯予防、歯周病予防）</a:t>
            </a:r>
            <a:endParaRPr lang="en-US" altLang="ja-JP" sz="1200" dirty="0">
              <a:solidFill>
                <a:prstClr val="black"/>
              </a:solidFill>
              <a:latin typeface="+mn-ea"/>
            </a:endParaRPr>
          </a:p>
          <a:p>
            <a:pPr lvl="0">
              <a:defRPr/>
            </a:pPr>
            <a:endParaRPr lang="en-US" altLang="ja-JP" sz="600" dirty="0">
              <a:solidFill>
                <a:prstClr val="black"/>
              </a:solidFill>
              <a:latin typeface="+mn-ea"/>
            </a:endParaRPr>
          </a:p>
          <a:p>
            <a:pPr lvl="0">
              <a:defRPr/>
            </a:pPr>
            <a:r>
              <a:rPr lang="ja-JP" altLang="en-US" sz="1200" dirty="0">
                <a:solidFill>
                  <a:prstClr val="black"/>
                </a:solidFill>
                <a:latin typeface="+mn-ea"/>
              </a:rPr>
              <a:t>▽早期発見の推進（定期的な歯科健診、かかりつけ歯科医）</a:t>
            </a:r>
            <a:endParaRPr kumimoji="0" lang="en-US" altLang="ja-JP" sz="1200" i="0" u="none" strike="noStrike" kern="1200" cap="none" spc="0" normalizeH="0" baseline="0" noProof="0" dirty="0">
              <a:ln>
                <a:noFill/>
              </a:ln>
              <a:solidFill>
                <a:prstClr val="black"/>
              </a:solidFill>
              <a:effectLst/>
              <a:uLnTx/>
              <a:uFillTx/>
              <a:latin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600" i="0" u="none" strike="noStrike" kern="1200" cap="none" spc="0" normalizeH="0" baseline="0" noProof="0" dirty="0">
              <a:ln>
                <a:noFill/>
              </a:ln>
              <a:solidFill>
                <a:prstClr val="black"/>
              </a:solidFill>
              <a:effectLst/>
              <a:uLnTx/>
              <a:uFillTx/>
              <a:latin typeface="+mn-ea"/>
              <a:cs typeface="+mn-cs"/>
            </a:endParaRPr>
          </a:p>
          <a:p>
            <a:pPr lvl="0">
              <a:defRPr/>
            </a:pPr>
            <a:r>
              <a:rPr lang="ja-JP" altLang="en-US" sz="1200" dirty="0">
                <a:solidFill>
                  <a:prstClr val="black"/>
                </a:solidFill>
                <a:latin typeface="+mn-ea"/>
              </a:rPr>
              <a:t>▽口の機能の維持、向上</a:t>
            </a:r>
            <a:endParaRPr lang="en-US" altLang="ja-JP" sz="600" dirty="0">
              <a:solidFill>
                <a:prstClr val="black"/>
              </a:solidFill>
              <a:latin typeface="+mn-ea"/>
            </a:endParaRPr>
          </a:p>
        </p:txBody>
      </p:sp>
    </p:spTree>
    <p:extLst>
      <p:ext uri="{BB962C8B-B14F-4D97-AF65-F5344CB8AC3E}">
        <p14:creationId xmlns:p14="http://schemas.microsoft.com/office/powerpoint/2010/main" val="2474669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線コネクタ 5"/>
          <p:cNvCxnSpPr/>
          <p:nvPr/>
        </p:nvCxnSpPr>
        <p:spPr>
          <a:xfrm>
            <a:off x="187995" y="735604"/>
            <a:ext cx="9504000" cy="0"/>
          </a:xfrm>
          <a:prstGeom prst="line">
            <a:avLst/>
          </a:prstGeom>
          <a:ln w="38100" cap="rnd" cmpd="sng">
            <a:solidFill>
              <a:srgbClr val="009999"/>
            </a:solidFill>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220953" y="330676"/>
            <a:ext cx="6383507" cy="432000"/>
          </a:xfrm>
          <a:prstGeom prst="rect">
            <a:avLst/>
          </a:prstGeom>
          <a:noFill/>
        </p:spPr>
        <p:txBody>
          <a:bodyPr wrap="square" lIns="72000" tIns="72000" rIns="72000" bIns="72000" rtlCol="0" anchor="t">
            <a:noAutofit/>
          </a:bodyPr>
          <a:lstStyle/>
          <a:p>
            <a:r>
              <a:rPr lang="ja-JP" altLang="en-US" b="1" dirty="0">
                <a:latin typeface="游ゴシック" panose="020B0400000000000000" pitchFamily="50" charset="-128"/>
                <a:ea typeface="游ゴシック" panose="020B0400000000000000" pitchFamily="50" charset="-128"/>
              </a:rPr>
              <a:t>健康増進計画における目標の達成状況</a:t>
            </a:r>
          </a:p>
        </p:txBody>
      </p:sp>
      <p:graphicFrame>
        <p:nvGraphicFramePr>
          <p:cNvPr id="7" name="表 6"/>
          <p:cNvGraphicFramePr>
            <a:graphicFrameLocks noGrp="1"/>
          </p:cNvGraphicFramePr>
          <p:nvPr>
            <p:extLst>
              <p:ext uri="{D42A27DB-BD31-4B8C-83A1-F6EECF244321}">
                <p14:modId xmlns:p14="http://schemas.microsoft.com/office/powerpoint/2010/main" val="3599595676"/>
              </p:ext>
            </p:extLst>
          </p:nvPr>
        </p:nvGraphicFramePr>
        <p:xfrm>
          <a:off x="268762" y="1149708"/>
          <a:ext cx="9360000" cy="5549308"/>
        </p:xfrm>
        <a:graphic>
          <a:graphicData uri="http://schemas.openxmlformats.org/drawingml/2006/table">
            <a:tbl>
              <a:tblPr firstRow="1" bandRow="1">
                <a:tableStyleId>{7DF18680-E054-41AD-8BC1-D1AEF772440D}</a:tableStyleId>
              </a:tblPr>
              <a:tblGrid>
                <a:gridCol w="1080000">
                  <a:extLst>
                    <a:ext uri="{9D8B030D-6E8A-4147-A177-3AD203B41FA5}">
                      <a16:colId xmlns:a16="http://schemas.microsoft.com/office/drawing/2014/main" val="269546419"/>
                    </a:ext>
                  </a:extLst>
                </a:gridCol>
                <a:gridCol w="252000">
                  <a:extLst>
                    <a:ext uri="{9D8B030D-6E8A-4147-A177-3AD203B41FA5}">
                      <a16:colId xmlns:a16="http://schemas.microsoft.com/office/drawing/2014/main" val="2823927590"/>
                    </a:ext>
                  </a:extLst>
                </a:gridCol>
                <a:gridCol w="2376000">
                  <a:extLst>
                    <a:ext uri="{9D8B030D-6E8A-4147-A177-3AD203B41FA5}">
                      <a16:colId xmlns:a16="http://schemas.microsoft.com/office/drawing/2014/main" val="397363977"/>
                    </a:ext>
                  </a:extLst>
                </a:gridCol>
                <a:gridCol w="1728000">
                  <a:extLst>
                    <a:ext uri="{9D8B030D-6E8A-4147-A177-3AD203B41FA5}">
                      <a16:colId xmlns:a16="http://schemas.microsoft.com/office/drawing/2014/main" val="2373180816"/>
                    </a:ext>
                  </a:extLst>
                </a:gridCol>
                <a:gridCol w="1728000">
                  <a:extLst>
                    <a:ext uri="{9D8B030D-6E8A-4147-A177-3AD203B41FA5}">
                      <a16:colId xmlns:a16="http://schemas.microsoft.com/office/drawing/2014/main" val="2941494014"/>
                    </a:ext>
                  </a:extLst>
                </a:gridCol>
                <a:gridCol w="1332000">
                  <a:extLst>
                    <a:ext uri="{9D8B030D-6E8A-4147-A177-3AD203B41FA5}">
                      <a16:colId xmlns:a16="http://schemas.microsoft.com/office/drawing/2014/main" val="673202617"/>
                    </a:ext>
                  </a:extLst>
                </a:gridCol>
                <a:gridCol w="864000">
                  <a:extLst>
                    <a:ext uri="{9D8B030D-6E8A-4147-A177-3AD203B41FA5}">
                      <a16:colId xmlns:a16="http://schemas.microsoft.com/office/drawing/2014/main" val="1229687522"/>
                    </a:ext>
                  </a:extLst>
                </a:gridCol>
              </a:tblGrid>
              <a:tr h="373325">
                <a:tc>
                  <a:txBody>
                    <a:bodyPr/>
                    <a:lstStyle/>
                    <a:p>
                      <a:pPr algn="ctr">
                        <a:lnSpc>
                          <a:spcPts val="1100"/>
                        </a:lnSpc>
                      </a:pPr>
                      <a:r>
                        <a:rPr kumimoji="1" lang="ja-JP" altLang="en-US" sz="1050" b="1" dirty="0">
                          <a:latin typeface="游ゴシック" panose="020B0400000000000000" pitchFamily="50" charset="-128"/>
                          <a:ea typeface="游ゴシック" panose="020B0400000000000000" pitchFamily="50" charset="-128"/>
                        </a:rPr>
                        <a:t>分野</a:t>
                      </a:r>
                    </a:p>
                  </a:txBody>
                  <a:tcPr marL="36000" marR="36000" marT="36000" marB="36000" anchor="ctr"/>
                </a:tc>
                <a:tc>
                  <a:txBody>
                    <a:bodyPr/>
                    <a:lstStyle/>
                    <a:p>
                      <a:pPr algn="ctr">
                        <a:lnSpc>
                          <a:spcPts val="1100"/>
                        </a:lnSpc>
                      </a:pPr>
                      <a:endParaRPr kumimoji="1" lang="ja-JP" altLang="en-US" sz="1050" b="1"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r>
                        <a:rPr kumimoji="1" lang="ja-JP" altLang="en-US" sz="1050" b="1" dirty="0">
                          <a:latin typeface="游ゴシック" panose="020B0400000000000000" pitchFamily="50" charset="-128"/>
                          <a:ea typeface="游ゴシック" panose="020B0400000000000000" pitchFamily="50" charset="-128"/>
                        </a:rPr>
                        <a:t>項目</a:t>
                      </a:r>
                    </a:p>
                  </a:txBody>
                  <a:tcPr marL="36000" marR="36000" marT="36000" marB="36000" anchor="ctr"/>
                </a:tc>
                <a:tc>
                  <a:txBody>
                    <a:bodyPr/>
                    <a:lstStyle/>
                    <a:p>
                      <a:pPr algn="ctr">
                        <a:lnSpc>
                          <a:spcPts val="1100"/>
                        </a:lnSpc>
                      </a:pPr>
                      <a:r>
                        <a:rPr kumimoji="1" lang="ja-JP" altLang="en-US" sz="1050" b="1" dirty="0">
                          <a:latin typeface="游ゴシック" panose="020B0400000000000000" pitchFamily="50" charset="-128"/>
                          <a:ea typeface="游ゴシック" panose="020B0400000000000000" pitchFamily="50" charset="-128"/>
                        </a:rPr>
                        <a:t>策定時の取組状況</a:t>
                      </a:r>
                    </a:p>
                  </a:txBody>
                  <a:tcPr marL="36000" marR="36000" marT="36000" marB="36000" anchor="ctr"/>
                </a:tc>
                <a:tc>
                  <a:txBody>
                    <a:bodyPr/>
                    <a:lstStyle/>
                    <a:p>
                      <a:pPr algn="ctr">
                        <a:lnSpc>
                          <a:spcPts val="1100"/>
                        </a:lnSpc>
                      </a:pPr>
                      <a:r>
                        <a:rPr kumimoji="1" lang="ja-JP" altLang="en-US" sz="1050" b="1" dirty="0">
                          <a:latin typeface="游ゴシック" panose="020B0400000000000000" pitchFamily="50" charset="-128"/>
                          <a:ea typeface="游ゴシック" panose="020B0400000000000000" pitchFamily="50" charset="-128"/>
                        </a:rPr>
                        <a:t>現在の取組状況</a:t>
                      </a:r>
                    </a:p>
                  </a:txBody>
                  <a:tcPr marL="36000" marR="36000" marT="36000" marB="36000" anchor="ctr"/>
                </a:tc>
                <a:tc>
                  <a:txBody>
                    <a:bodyPr/>
                    <a:lstStyle/>
                    <a:p>
                      <a:pPr algn="ctr">
                        <a:lnSpc>
                          <a:spcPts val="1100"/>
                        </a:lnSpc>
                      </a:pPr>
                      <a:r>
                        <a:rPr kumimoji="1" lang="en-US" altLang="ja-JP" sz="1050" b="1" dirty="0">
                          <a:latin typeface="游ゴシック" panose="020B0400000000000000" pitchFamily="50" charset="-128"/>
                          <a:ea typeface="游ゴシック" panose="020B0400000000000000" pitchFamily="50" charset="-128"/>
                        </a:rPr>
                        <a:t>2023</a:t>
                      </a:r>
                      <a:r>
                        <a:rPr kumimoji="1" lang="ja-JP" altLang="en-US" sz="1050" b="1" dirty="0">
                          <a:latin typeface="游ゴシック" panose="020B0400000000000000" pitchFamily="50" charset="-128"/>
                          <a:ea typeface="游ゴシック" panose="020B0400000000000000" pitchFamily="50" charset="-128"/>
                        </a:rPr>
                        <a:t>年度目標</a:t>
                      </a:r>
                    </a:p>
                  </a:txBody>
                  <a:tcPr marL="36000" marR="36000" marT="36000" marB="36000" anchor="ctr"/>
                </a:tc>
                <a:tc>
                  <a:txBody>
                    <a:bodyPr/>
                    <a:lstStyle/>
                    <a:p>
                      <a:pPr algn="ctr">
                        <a:lnSpc>
                          <a:spcPts val="1100"/>
                        </a:lnSpc>
                      </a:pPr>
                      <a:r>
                        <a:rPr kumimoji="1" lang="ja-JP" altLang="en-US" sz="1050" b="1" dirty="0">
                          <a:latin typeface="游ゴシック" panose="020B0400000000000000" pitchFamily="50" charset="-128"/>
                          <a:ea typeface="游ゴシック" panose="020B0400000000000000" pitchFamily="50" charset="-128"/>
                        </a:rPr>
                        <a:t>年次報告書</a:t>
                      </a:r>
                      <a:endParaRPr kumimoji="1" lang="en-US" altLang="ja-JP" sz="1050" b="1" dirty="0">
                        <a:latin typeface="游ゴシック" panose="020B0400000000000000" pitchFamily="50" charset="-128"/>
                        <a:ea typeface="游ゴシック" panose="020B0400000000000000" pitchFamily="50" charset="-128"/>
                      </a:endParaRPr>
                    </a:p>
                    <a:p>
                      <a:pPr algn="ctr">
                        <a:lnSpc>
                          <a:spcPts val="1100"/>
                        </a:lnSpc>
                      </a:pPr>
                      <a:r>
                        <a:rPr kumimoji="1" lang="ja-JP" altLang="en-US" sz="1050" b="1" dirty="0">
                          <a:latin typeface="游ゴシック" panose="020B0400000000000000" pitchFamily="50" charset="-128"/>
                          <a:ea typeface="游ゴシック" panose="020B0400000000000000" pitchFamily="50" charset="-128"/>
                        </a:rPr>
                        <a:t>のページ</a:t>
                      </a:r>
                    </a:p>
                  </a:txBody>
                  <a:tcPr marL="36000" marR="36000" marT="36000" marB="36000" anchor="ctr"/>
                </a:tc>
                <a:extLst>
                  <a:ext uri="{0D108BD9-81ED-4DB2-BD59-A6C34878D82A}">
                    <a16:rowId xmlns:a16="http://schemas.microsoft.com/office/drawing/2014/main" val="402972347"/>
                  </a:ext>
                </a:extLst>
              </a:tr>
              <a:tr h="373325">
                <a:tc>
                  <a:txBody>
                    <a:bodyPr/>
                    <a:lstStyle/>
                    <a:p>
                      <a:pPr>
                        <a:lnSpc>
                          <a:spcPts val="1100"/>
                        </a:lnSpc>
                      </a:pPr>
                      <a:r>
                        <a:rPr kumimoji="1" lang="ja-JP" altLang="en-US" sz="1050" b="1" dirty="0">
                          <a:latin typeface="游ゴシック" panose="020B0400000000000000" pitchFamily="50" charset="-128"/>
                          <a:ea typeface="游ゴシック" panose="020B0400000000000000" pitchFamily="50" charset="-128"/>
                        </a:rPr>
                        <a:t>ヘルス</a:t>
                      </a:r>
                      <a:endParaRPr kumimoji="1" lang="en-US" altLang="ja-JP" sz="1050" b="1" dirty="0">
                        <a:latin typeface="游ゴシック" panose="020B0400000000000000" pitchFamily="50" charset="-128"/>
                        <a:ea typeface="游ゴシック" panose="020B0400000000000000" pitchFamily="50" charset="-128"/>
                      </a:endParaRPr>
                    </a:p>
                    <a:p>
                      <a:pPr>
                        <a:lnSpc>
                          <a:spcPts val="1100"/>
                        </a:lnSpc>
                      </a:pPr>
                      <a:r>
                        <a:rPr kumimoji="1" lang="ja-JP" altLang="en-US" sz="1050" b="1" dirty="0">
                          <a:latin typeface="游ゴシック" panose="020B0400000000000000" pitchFamily="50" charset="-128"/>
                          <a:ea typeface="游ゴシック" panose="020B0400000000000000" pitchFamily="50" charset="-128"/>
                        </a:rPr>
                        <a:t>リテラシー</a:t>
                      </a:r>
                    </a:p>
                  </a:txBody>
                  <a:tcPr marL="36000" marR="36000" marT="36000" marB="36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1</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just">
                        <a:lnSpc>
                          <a:spcPts val="1100"/>
                        </a:lnSpc>
                        <a:spcAft>
                          <a:spcPts val="0"/>
                        </a:spcAft>
                      </a:pPr>
                      <a:r>
                        <a:rPr lang="ja-JP"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健康への関心度</a:t>
                      </a:r>
                      <a:r>
                        <a:rPr lang="ja-JP" altLang="en-US"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ja-JP"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ja-JP" altLang="en-US"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sz="1050" b="0" dirty="0">
                          <a:solidFill>
                            <a:schemeClr val="tx1"/>
                          </a:solidFill>
                          <a:effectLst/>
                          <a:latin typeface="游ゴシック" panose="020B0400000000000000" pitchFamily="50" charset="-128"/>
                          <a:ea typeface="游ゴシック" panose="020B0400000000000000" pitchFamily="50" charset="-128"/>
                        </a:rPr>
                        <a:t>87.4%</a:t>
                      </a:r>
                      <a:r>
                        <a:rPr lang="en-US" sz="900" b="0" dirty="0">
                          <a:solidFill>
                            <a:schemeClr val="tx1"/>
                          </a:solidFill>
                          <a:effectLst/>
                          <a:latin typeface="游ゴシック" panose="020B0400000000000000" pitchFamily="50" charset="-128"/>
                          <a:ea typeface="游ゴシック" panose="020B0400000000000000" pitchFamily="50" charset="-128"/>
                        </a:rPr>
                        <a:t>  </a:t>
                      </a:r>
                      <a:r>
                        <a:rPr lang="en-US" altLang="ja-JP" sz="900" b="0" baseline="0" dirty="0">
                          <a:solidFill>
                            <a:schemeClr val="tx1"/>
                          </a:solidFill>
                          <a:effectLst/>
                          <a:latin typeface="游ゴシック" panose="020B0400000000000000" pitchFamily="50" charset="-128"/>
                          <a:ea typeface="游ゴシック" panose="020B0400000000000000" pitchFamily="50" charset="-128"/>
                        </a:rPr>
                        <a:t>※</a:t>
                      </a:r>
                      <a:r>
                        <a:rPr lang="en-US" altLang="ja-JP" sz="900" b="0" dirty="0">
                          <a:solidFill>
                            <a:schemeClr val="tx1"/>
                          </a:solidFill>
                          <a:effectLst/>
                          <a:latin typeface="游ゴシック" panose="020B0400000000000000" pitchFamily="50" charset="-128"/>
                          <a:ea typeface="游ゴシック" panose="020B0400000000000000" pitchFamily="50" charset="-128"/>
                        </a:rPr>
                        <a:t>18</a:t>
                      </a:r>
                      <a:r>
                        <a:rPr lang="ja-JP" altLang="en-US" sz="900" b="0" dirty="0">
                          <a:solidFill>
                            <a:schemeClr val="tx1"/>
                          </a:solidFill>
                          <a:effectLst/>
                          <a:latin typeface="游ゴシック" panose="020B0400000000000000" pitchFamily="50" charset="-128"/>
                          <a:ea typeface="游ゴシック" panose="020B0400000000000000" pitchFamily="50" charset="-128"/>
                        </a:rPr>
                        <a:t>歳以上</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r>
                        <a:rPr lang="en-US" sz="1050" b="0" dirty="0">
                          <a:solidFill>
                            <a:schemeClr val="tx1"/>
                          </a:solidFill>
                          <a:effectLst/>
                          <a:latin typeface="游ゴシック" panose="020B0400000000000000" pitchFamily="50" charset="-128"/>
                          <a:ea typeface="游ゴシック" panose="020B0400000000000000" pitchFamily="50" charset="-128"/>
                        </a:rPr>
                        <a:t>H27</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l" fontAlgn="auto">
                        <a:lnSpc>
                          <a:spcPts val="1100"/>
                        </a:lnSpc>
                        <a:spcAft>
                          <a:spcPts val="0"/>
                        </a:spcAft>
                      </a:pPr>
                      <a:r>
                        <a:rPr lang="ja-JP" altLang="en-US" sz="1050" b="0" dirty="0">
                          <a:solidFill>
                            <a:schemeClr val="tx1"/>
                          </a:solidFill>
                          <a:effectLst/>
                          <a:latin typeface="游ゴシック" panose="020B0400000000000000" pitchFamily="50" charset="-128"/>
                          <a:ea typeface="游ゴシック" panose="020B0400000000000000" pitchFamily="50" charset="-128"/>
                        </a:rPr>
                        <a:t>　</a:t>
                      </a:r>
                      <a:r>
                        <a:rPr lang="en-US" altLang="ja-JP" sz="1050" b="0" dirty="0">
                          <a:solidFill>
                            <a:schemeClr val="tx1"/>
                          </a:solidFill>
                          <a:effectLst/>
                          <a:latin typeface="游ゴシック" panose="020B0400000000000000" pitchFamily="50" charset="-128"/>
                          <a:ea typeface="游ゴシック" panose="020B0400000000000000" pitchFamily="50" charset="-128"/>
                        </a:rPr>
                        <a:t>86.5</a:t>
                      </a:r>
                      <a:r>
                        <a:rPr lang="en-US" sz="1050" b="0" dirty="0">
                          <a:solidFill>
                            <a:schemeClr val="tx1"/>
                          </a:solidFill>
                          <a:effectLst/>
                          <a:latin typeface="游ゴシック" panose="020B0400000000000000" pitchFamily="50" charset="-128"/>
                          <a:ea typeface="游ゴシック" panose="020B0400000000000000" pitchFamily="50" charset="-128"/>
                        </a:rPr>
                        <a:t>%</a:t>
                      </a:r>
                      <a:r>
                        <a:rPr lang="ja-JP" altLang="en-US" sz="900" b="0" dirty="0">
                          <a:solidFill>
                            <a:schemeClr val="tx1"/>
                          </a:solidFill>
                          <a:effectLst/>
                          <a:latin typeface="游ゴシック" panose="020B0400000000000000" pitchFamily="50" charset="-128"/>
                          <a:ea typeface="游ゴシック" panose="020B0400000000000000" pitchFamily="50" charset="-128"/>
                        </a:rPr>
                        <a:t>  </a:t>
                      </a:r>
                      <a:r>
                        <a:rPr lang="en-US" altLang="ja-JP" sz="900" b="0" dirty="0">
                          <a:solidFill>
                            <a:schemeClr val="tx1"/>
                          </a:solidFill>
                          <a:effectLst/>
                          <a:latin typeface="游ゴシック" panose="020B0400000000000000" pitchFamily="50" charset="-128"/>
                          <a:ea typeface="游ゴシック" panose="020B0400000000000000" pitchFamily="50" charset="-128"/>
                        </a:rPr>
                        <a:t>※15</a:t>
                      </a:r>
                      <a:r>
                        <a:rPr lang="ja-JP" altLang="en-US" sz="900" b="0" dirty="0">
                          <a:solidFill>
                            <a:schemeClr val="tx1"/>
                          </a:solidFill>
                          <a:effectLst/>
                          <a:latin typeface="游ゴシック" panose="020B0400000000000000" pitchFamily="50" charset="-128"/>
                          <a:ea typeface="游ゴシック" panose="020B0400000000000000" pitchFamily="50" charset="-128"/>
                        </a:rPr>
                        <a:t>歳以上</a:t>
                      </a:r>
                      <a:endParaRPr lang="en-US" altLang="ja-JP" sz="1050" b="0" dirty="0">
                        <a:solidFill>
                          <a:schemeClr val="tx1"/>
                        </a:solidFill>
                        <a:effectLst/>
                        <a:latin typeface="游ゴシック" panose="020B0400000000000000" pitchFamily="50" charset="-128"/>
                        <a:ea typeface="游ゴシック" panose="020B0400000000000000" pitchFamily="50" charset="-128"/>
                      </a:endParaRPr>
                    </a:p>
                    <a:p>
                      <a:pPr algn="l" fontAlgn="auto">
                        <a:lnSpc>
                          <a:spcPts val="1100"/>
                        </a:lnSpc>
                        <a:spcAft>
                          <a:spcPts val="0"/>
                        </a:spcAft>
                      </a:pPr>
                      <a:r>
                        <a:rPr lang="ja-JP" altLang="en-US" sz="1050" b="0" dirty="0">
                          <a:solidFill>
                            <a:schemeClr val="tx1"/>
                          </a:solidFill>
                          <a:effectLst/>
                          <a:latin typeface="游ゴシック" panose="020B0400000000000000" pitchFamily="50" charset="-128"/>
                          <a:ea typeface="游ゴシック" panose="020B0400000000000000" pitchFamily="50" charset="-128"/>
                        </a:rPr>
                        <a:t>　</a:t>
                      </a:r>
                      <a:r>
                        <a:rPr lang="en-US" altLang="ja-JP" sz="1050" b="0" dirty="0">
                          <a:solidFill>
                            <a:schemeClr val="tx1"/>
                          </a:solidFill>
                          <a:effectLst/>
                          <a:latin typeface="游ゴシック" panose="020B0400000000000000" pitchFamily="50" charset="-128"/>
                          <a:ea typeface="游ゴシック" panose="020B0400000000000000" pitchFamily="50" charset="-128"/>
                        </a:rPr>
                        <a:t>86.7%</a:t>
                      </a:r>
                      <a:r>
                        <a:rPr lang="ja-JP" altLang="en-US" sz="900" b="0" dirty="0">
                          <a:solidFill>
                            <a:schemeClr val="tx1"/>
                          </a:solidFill>
                          <a:effectLst/>
                          <a:latin typeface="游ゴシック" panose="020B0400000000000000" pitchFamily="50" charset="-128"/>
                          <a:ea typeface="游ゴシック" panose="020B0400000000000000" pitchFamily="50" charset="-128"/>
                        </a:rPr>
                        <a:t>  </a:t>
                      </a:r>
                      <a:r>
                        <a:rPr lang="en-US" altLang="ja-JP" sz="900" b="0" dirty="0">
                          <a:solidFill>
                            <a:schemeClr val="tx1"/>
                          </a:solidFill>
                          <a:effectLst/>
                          <a:latin typeface="游ゴシック" panose="020B0400000000000000" pitchFamily="50" charset="-128"/>
                          <a:ea typeface="游ゴシック" panose="020B0400000000000000" pitchFamily="50" charset="-128"/>
                        </a:rPr>
                        <a:t>※20</a:t>
                      </a:r>
                      <a:r>
                        <a:rPr lang="ja-JP" altLang="en-US" sz="900" b="0" dirty="0">
                          <a:solidFill>
                            <a:schemeClr val="tx1"/>
                          </a:solidFill>
                          <a:effectLst/>
                          <a:latin typeface="游ゴシック" panose="020B0400000000000000" pitchFamily="50" charset="-128"/>
                          <a:ea typeface="游ゴシック" panose="020B0400000000000000" pitchFamily="50" charset="-128"/>
                        </a:rPr>
                        <a:t>歳以上</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r>
                        <a:rPr lang="en-US" altLang="ja-JP" sz="1050" b="0" dirty="0">
                          <a:solidFill>
                            <a:schemeClr val="tx1"/>
                          </a:solidFill>
                          <a:effectLst/>
                          <a:latin typeface="游ゴシック" panose="020B0400000000000000" pitchFamily="50" charset="-128"/>
                          <a:ea typeface="游ゴシック" panose="020B0400000000000000" pitchFamily="50" charset="-128"/>
                        </a:rPr>
                        <a:t>R3</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sz="1050" b="0" dirty="0">
                          <a:solidFill>
                            <a:schemeClr val="tx1"/>
                          </a:solidFill>
                          <a:effectLst/>
                          <a:latin typeface="游ゴシック" panose="020B0400000000000000" pitchFamily="50" charset="-128"/>
                          <a:ea typeface="游ゴシック" panose="020B0400000000000000" pitchFamily="50" charset="-128"/>
                        </a:rPr>
                        <a:t>100%</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13-14</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extLst>
                  <a:ext uri="{0D108BD9-81ED-4DB2-BD59-A6C34878D82A}">
                    <a16:rowId xmlns:a16="http://schemas.microsoft.com/office/drawing/2014/main" val="433328785"/>
                  </a:ext>
                </a:extLst>
              </a:tr>
              <a:tr h="226311">
                <a:tc rowSpan="3">
                  <a:txBody>
                    <a:bodyPr/>
                    <a:lstStyle/>
                    <a:p>
                      <a:pPr>
                        <a:lnSpc>
                          <a:spcPts val="1100"/>
                        </a:lnSpc>
                      </a:pPr>
                      <a:r>
                        <a:rPr kumimoji="1" lang="ja-JP" altLang="en-US" sz="1050" b="1" dirty="0">
                          <a:latin typeface="游ゴシック" panose="020B0400000000000000" pitchFamily="50" charset="-128"/>
                          <a:ea typeface="游ゴシック" panose="020B0400000000000000" pitchFamily="50" charset="-128"/>
                        </a:rPr>
                        <a:t>栄養・食生活</a:t>
                      </a:r>
                    </a:p>
                  </a:txBody>
                  <a:tcPr marL="36000" marR="36000" marT="36000" marB="36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2</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朝食欠食率</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20-30</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歳代</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sz="1050" b="0" dirty="0">
                          <a:solidFill>
                            <a:schemeClr val="tx1"/>
                          </a:solidFill>
                          <a:effectLst/>
                          <a:latin typeface="游ゴシック" panose="020B0400000000000000" pitchFamily="50" charset="-128"/>
                          <a:ea typeface="游ゴシック" panose="020B0400000000000000" pitchFamily="50" charset="-128"/>
                        </a:rPr>
                        <a:t>25.2%</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r>
                        <a:rPr lang="en-US" sz="1050" b="0" dirty="0">
                          <a:solidFill>
                            <a:schemeClr val="tx1"/>
                          </a:solidFill>
                          <a:effectLst/>
                          <a:latin typeface="游ゴシック" panose="020B0400000000000000" pitchFamily="50" charset="-128"/>
                          <a:ea typeface="游ゴシック" panose="020B0400000000000000" pitchFamily="50" charset="-128"/>
                        </a:rPr>
                        <a:t>H26</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sz="1050" b="0" dirty="0">
                          <a:solidFill>
                            <a:schemeClr val="tx1"/>
                          </a:solidFill>
                          <a:effectLst/>
                          <a:latin typeface="游ゴシック" panose="020B0400000000000000" pitchFamily="50" charset="-128"/>
                          <a:ea typeface="游ゴシック" panose="020B0400000000000000" pitchFamily="50" charset="-128"/>
                        </a:rPr>
                        <a:t>24.</a:t>
                      </a:r>
                      <a:r>
                        <a:rPr lang="en-US" altLang="ja-JP" sz="1050" b="0" dirty="0">
                          <a:solidFill>
                            <a:schemeClr val="tx1"/>
                          </a:solidFill>
                          <a:effectLst/>
                          <a:latin typeface="游ゴシック" panose="020B0400000000000000" pitchFamily="50" charset="-128"/>
                          <a:ea typeface="游ゴシック" panose="020B0400000000000000" pitchFamily="50" charset="-128"/>
                        </a:rPr>
                        <a:t>8</a:t>
                      </a:r>
                      <a:r>
                        <a:rPr lang="en-US" sz="1050" b="0" dirty="0">
                          <a:solidFill>
                            <a:schemeClr val="tx1"/>
                          </a:solidFill>
                          <a:effectLst/>
                          <a:latin typeface="游ゴシック" panose="020B0400000000000000" pitchFamily="50" charset="-128"/>
                          <a:ea typeface="游ゴシック" panose="020B0400000000000000" pitchFamily="50" charset="-128"/>
                        </a:rPr>
                        <a:t>%</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r>
                        <a:rPr lang="en-US" altLang="ja-JP" sz="1050" b="0" dirty="0">
                          <a:solidFill>
                            <a:schemeClr val="tx1"/>
                          </a:solidFill>
                          <a:effectLst/>
                          <a:latin typeface="游ゴシック" panose="020B0400000000000000" pitchFamily="50" charset="-128"/>
                          <a:ea typeface="游ゴシック" panose="020B0400000000000000" pitchFamily="50" charset="-128"/>
                        </a:rPr>
                        <a:t>H29-R1</a:t>
                      </a:r>
                      <a:r>
                        <a:rPr lang="ja-JP" altLang="en-US" sz="1050" b="0" dirty="0">
                          <a:solidFill>
                            <a:schemeClr val="tx1"/>
                          </a:solidFill>
                          <a:effectLst/>
                          <a:latin typeface="游ゴシック" panose="020B0400000000000000" pitchFamily="50" charset="-128"/>
                          <a:ea typeface="游ゴシック" panose="020B0400000000000000" pitchFamily="50" charset="-128"/>
                        </a:rPr>
                        <a:t>の平均）</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rPr>
                        <a:t>15%</a:t>
                      </a:r>
                      <a:r>
                        <a:rPr lang="ja-JP" altLang="en-US" sz="1050" b="0" dirty="0">
                          <a:solidFill>
                            <a:schemeClr val="tx1"/>
                          </a:solidFill>
                          <a:effectLst/>
                          <a:latin typeface="游ゴシック" panose="020B0400000000000000" pitchFamily="50" charset="-128"/>
                          <a:ea typeface="游ゴシック" panose="020B0400000000000000" pitchFamily="50" charset="-128"/>
                        </a:rPr>
                        <a:t>以下</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rowSpan="3">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15-16</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extLst>
                  <a:ext uri="{0D108BD9-81ED-4DB2-BD59-A6C34878D82A}">
                    <a16:rowId xmlns:a16="http://schemas.microsoft.com/office/drawing/2014/main" val="3665784157"/>
                  </a:ext>
                </a:extLst>
              </a:tr>
              <a:tr h="226311">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3</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野菜摂取量</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歳以上</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269g</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H26</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256g</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H29-R1</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の平均）</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350g</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以上</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vMerge="1">
                  <a:txBody>
                    <a:bodyPr/>
                    <a:lstStyle/>
                    <a:p>
                      <a:pPr algn="ctr" fontAlgn="auto">
                        <a:lnSpc>
                          <a:spcPts val="1100"/>
                        </a:lnSpc>
                        <a:spcAft>
                          <a:spcPts val="0"/>
                        </a:spcAft>
                      </a:pPr>
                      <a:endParaRPr lang="ja-JP" sz="105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3419077494"/>
                  </a:ext>
                </a:extLst>
              </a:tr>
              <a:tr h="226311">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4</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食塩摂取量</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歳以上</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9.4g</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H26</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9.7g</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H29-R1</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の平均）</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8g</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未満</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vMerge="1">
                  <a:txBody>
                    <a:bodyPr/>
                    <a:lstStyle/>
                    <a:p>
                      <a:pPr algn="ctr" fontAlgn="auto">
                        <a:lnSpc>
                          <a:spcPts val="1100"/>
                        </a:lnSpc>
                        <a:spcAft>
                          <a:spcPts val="0"/>
                        </a:spcAft>
                      </a:pPr>
                      <a:endParaRPr lang="ja-JP" sz="105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2987449206"/>
                  </a:ext>
                </a:extLst>
              </a:tr>
              <a:tr h="226311">
                <a:tc rowSpan="2">
                  <a:txBody>
                    <a:bodyPr/>
                    <a:lstStyle/>
                    <a:p>
                      <a:pPr>
                        <a:lnSpc>
                          <a:spcPts val="1100"/>
                        </a:lnSpc>
                      </a:pPr>
                      <a:r>
                        <a:rPr kumimoji="1" lang="ja-JP" altLang="en-US" sz="1050" b="1" dirty="0">
                          <a:latin typeface="游ゴシック" panose="020B0400000000000000" pitchFamily="50" charset="-128"/>
                          <a:ea typeface="游ゴシック" panose="020B0400000000000000" pitchFamily="50" charset="-128"/>
                        </a:rPr>
                        <a:t>身体活動・運動</a:t>
                      </a:r>
                      <a:endParaRPr kumimoji="1" lang="en-US" altLang="ja-JP" sz="1050" b="1"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5</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ts val="1100"/>
                        </a:lnSpc>
                        <a:spcAft>
                          <a:spcPts val="0"/>
                        </a:spcAft>
                      </a:pPr>
                      <a:r>
                        <a:rPr lang="ja-JP"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運動習慣のある者の割合</a:t>
                      </a:r>
                      <a:r>
                        <a:rPr lang="ja-JP" altLang="en-US"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ja-JP"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ja-JP" altLang="en-US"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sz="1050" b="0" dirty="0">
                          <a:solidFill>
                            <a:schemeClr val="tx1"/>
                          </a:solidFill>
                          <a:effectLst/>
                          <a:latin typeface="游ゴシック" panose="020B0400000000000000" pitchFamily="50" charset="-128"/>
                          <a:ea typeface="游ゴシック" panose="020B0400000000000000" pitchFamily="50" charset="-128"/>
                        </a:rPr>
                        <a:t>60.8%</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r>
                        <a:rPr lang="en-US" sz="1050" b="0" dirty="0">
                          <a:solidFill>
                            <a:schemeClr val="tx1"/>
                          </a:solidFill>
                          <a:effectLst/>
                          <a:latin typeface="游ゴシック" panose="020B0400000000000000" pitchFamily="50" charset="-128"/>
                          <a:ea typeface="游ゴシック" panose="020B0400000000000000" pitchFamily="50" charset="-128"/>
                        </a:rPr>
                        <a:t>H28</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rPr>
                        <a:t>58.3</a:t>
                      </a:r>
                      <a:r>
                        <a:rPr lang="en-US" sz="1050" b="0" dirty="0">
                          <a:solidFill>
                            <a:schemeClr val="tx1"/>
                          </a:solidFill>
                          <a:effectLst/>
                          <a:latin typeface="游ゴシック" panose="020B0400000000000000" pitchFamily="50" charset="-128"/>
                          <a:ea typeface="游ゴシック" panose="020B0400000000000000" pitchFamily="50" charset="-128"/>
                        </a:rPr>
                        <a:t>%</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r>
                        <a:rPr lang="en-US" altLang="ja-JP" sz="1050" b="0" dirty="0">
                          <a:solidFill>
                            <a:schemeClr val="tx1"/>
                          </a:solidFill>
                          <a:effectLst/>
                          <a:latin typeface="游ゴシック" panose="020B0400000000000000" pitchFamily="50" charset="-128"/>
                          <a:ea typeface="游ゴシック" panose="020B0400000000000000" pitchFamily="50" charset="-128"/>
                        </a:rPr>
                        <a:t>R3</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rPr>
                        <a:t>67%</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rowSpan="2">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17-18</a:t>
                      </a:r>
                    </a:p>
                  </a:txBody>
                  <a:tcPr marL="36000" marR="36000" marT="36000" marB="36000" anchor="ctr"/>
                </a:tc>
                <a:extLst>
                  <a:ext uri="{0D108BD9-81ED-4DB2-BD59-A6C34878D82A}">
                    <a16:rowId xmlns:a16="http://schemas.microsoft.com/office/drawing/2014/main" val="3400645202"/>
                  </a:ext>
                </a:extLst>
              </a:tr>
              <a:tr h="374400">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6</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just">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日常生活における歩数</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（男性</a:t>
                      </a:r>
                      <a:r>
                        <a:rPr 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女性）</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7,524</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歩</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/6,579</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歩（</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H26</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7,790</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歩</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/6,391</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歩</a:t>
                      </a:r>
                      <a:endPar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p>
                      <a:pPr algn="ctr" fontAlgn="auto">
                        <a:lnSpc>
                          <a:spcPts val="1100"/>
                        </a:lnSpc>
                        <a:spcAft>
                          <a:spcPts val="0"/>
                        </a:spcAft>
                      </a:pP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H29-R1</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の平均）</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9,000</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歩</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/8,000</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歩</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vMerge="1">
                  <a:txBody>
                    <a:bodyPr/>
                    <a:lstStyle/>
                    <a:p>
                      <a:pPr algn="ctr" fontAlgn="auto">
                        <a:lnSpc>
                          <a:spcPts val="1100"/>
                        </a:lnSpc>
                        <a:spcAft>
                          <a:spcPts val="0"/>
                        </a:spcAft>
                      </a:pPr>
                      <a:endParaRPr lang="ja-JP" sz="105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1451311182"/>
                  </a:ext>
                </a:extLst>
              </a:tr>
              <a:tr h="373794">
                <a:tc>
                  <a:txBody>
                    <a:bodyPr/>
                    <a:lstStyle/>
                    <a:p>
                      <a:pPr>
                        <a:lnSpc>
                          <a:spcPts val="1100"/>
                        </a:lnSpc>
                      </a:pPr>
                      <a:r>
                        <a:rPr kumimoji="1" lang="ja-JP" altLang="en-US" sz="1050" b="1" dirty="0">
                          <a:latin typeface="游ゴシック" panose="020B0400000000000000" pitchFamily="50" charset="-128"/>
                          <a:ea typeface="游ゴシック" panose="020B0400000000000000" pitchFamily="50" charset="-128"/>
                        </a:rPr>
                        <a:t>休養・睡眠</a:t>
                      </a:r>
                    </a:p>
                  </a:txBody>
                  <a:tcPr marL="36000" marR="36000" marT="36000" marB="36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7</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just">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睡眠による休養が十分とれている者</a:t>
                      </a:r>
                      <a:endParaRPr lang="en-US" alt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just">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の割合</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sz="1050" b="0" dirty="0">
                          <a:solidFill>
                            <a:schemeClr val="tx1"/>
                          </a:solidFill>
                          <a:effectLst/>
                          <a:latin typeface="游ゴシック" panose="020B0400000000000000" pitchFamily="50" charset="-128"/>
                          <a:ea typeface="游ゴシック" panose="020B0400000000000000" pitchFamily="50" charset="-128"/>
                        </a:rPr>
                        <a:t>76.9%</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r>
                        <a:rPr lang="en-US" sz="1050" b="0" dirty="0">
                          <a:solidFill>
                            <a:schemeClr val="tx1"/>
                          </a:solidFill>
                          <a:effectLst/>
                          <a:latin typeface="游ゴシック" panose="020B0400000000000000" pitchFamily="50" charset="-128"/>
                          <a:ea typeface="游ゴシック" panose="020B0400000000000000" pitchFamily="50" charset="-128"/>
                        </a:rPr>
                        <a:t>H26</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rPr>
                        <a:t>80</a:t>
                      </a:r>
                      <a:r>
                        <a:rPr lang="en-US" sz="1050" b="0" dirty="0">
                          <a:solidFill>
                            <a:schemeClr val="tx1"/>
                          </a:solidFill>
                          <a:effectLst/>
                          <a:latin typeface="游ゴシック" panose="020B0400000000000000" pitchFamily="50" charset="-128"/>
                          <a:ea typeface="游ゴシック" panose="020B0400000000000000" pitchFamily="50" charset="-128"/>
                        </a:rPr>
                        <a:t>.7%</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r>
                        <a:rPr lang="en-US" sz="1050" b="0" dirty="0">
                          <a:solidFill>
                            <a:schemeClr val="tx1"/>
                          </a:solidFill>
                          <a:effectLst/>
                          <a:latin typeface="游ゴシック" panose="020B0400000000000000" pitchFamily="50" charset="-128"/>
                          <a:ea typeface="游ゴシック" panose="020B0400000000000000" pitchFamily="50" charset="-128"/>
                        </a:rPr>
                        <a:t>H</a:t>
                      </a:r>
                      <a:r>
                        <a:rPr lang="en-US" altLang="ja-JP" sz="1050" b="0" dirty="0">
                          <a:solidFill>
                            <a:schemeClr val="tx1"/>
                          </a:solidFill>
                          <a:effectLst/>
                          <a:latin typeface="游ゴシック" panose="020B0400000000000000" pitchFamily="50" charset="-128"/>
                          <a:ea typeface="游ゴシック" panose="020B0400000000000000" pitchFamily="50" charset="-128"/>
                        </a:rPr>
                        <a:t>30</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rPr>
                        <a:t>85%</a:t>
                      </a:r>
                      <a:r>
                        <a:rPr lang="ja-JP" altLang="en-US" sz="1050" b="0" dirty="0">
                          <a:solidFill>
                            <a:schemeClr val="tx1"/>
                          </a:solidFill>
                          <a:effectLst/>
                          <a:latin typeface="游ゴシック" panose="020B0400000000000000" pitchFamily="50" charset="-128"/>
                          <a:ea typeface="游ゴシック" panose="020B0400000000000000" pitchFamily="50" charset="-128"/>
                        </a:rPr>
                        <a:t>以上</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19-20</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extLst>
                  <a:ext uri="{0D108BD9-81ED-4DB2-BD59-A6C34878D82A}">
                    <a16:rowId xmlns:a16="http://schemas.microsoft.com/office/drawing/2014/main" val="1892448983"/>
                  </a:ext>
                </a:extLst>
              </a:tr>
              <a:tr h="374400">
                <a:tc rowSpan="2">
                  <a:txBody>
                    <a:bodyPr/>
                    <a:lstStyle/>
                    <a:p>
                      <a:pPr>
                        <a:lnSpc>
                          <a:spcPts val="1100"/>
                        </a:lnSpc>
                      </a:pPr>
                      <a:r>
                        <a:rPr kumimoji="1" lang="ja-JP" altLang="en-US" sz="1050" b="1" dirty="0">
                          <a:latin typeface="游ゴシック" panose="020B0400000000000000" pitchFamily="50" charset="-128"/>
                          <a:ea typeface="游ゴシック" panose="020B0400000000000000" pitchFamily="50" charset="-128"/>
                        </a:rPr>
                        <a:t>飲酒</a:t>
                      </a:r>
                    </a:p>
                  </a:txBody>
                  <a:tcPr marL="36000" marR="36000" marT="36000" marB="36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8</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ts val="1100"/>
                        </a:lnSpc>
                        <a:spcAft>
                          <a:spcPts val="0"/>
                        </a:spcAft>
                      </a:pPr>
                      <a:r>
                        <a:rPr lang="ja-JP" sz="1050" b="0" kern="100" spc="-30" baseline="0" dirty="0">
                          <a:effectLst/>
                          <a:latin typeface="游ゴシック" panose="020B0400000000000000" pitchFamily="50" charset="-128"/>
                          <a:ea typeface="游ゴシック" panose="020B0400000000000000" pitchFamily="50" charset="-128"/>
                          <a:cs typeface="Times New Roman" panose="02020603050405020304" pitchFamily="18" charset="0"/>
                        </a:rPr>
                        <a:t>生活習慣病のリスクを高める量</a:t>
                      </a:r>
                      <a:r>
                        <a:rPr lang="ja-JP" altLang="en-US" sz="1050" b="0" kern="100" spc="-30" baseline="0" dirty="0">
                          <a:effectLst/>
                          <a:latin typeface="游ゴシック" panose="020B0400000000000000" pitchFamily="50" charset="-128"/>
                          <a:ea typeface="游ゴシック" panose="020B0400000000000000" pitchFamily="50" charset="-128"/>
                          <a:cs typeface="Times New Roman" panose="02020603050405020304" pitchFamily="18" charset="0"/>
                        </a:rPr>
                        <a:t>を飲酒している者の割合（男性</a:t>
                      </a:r>
                      <a:r>
                        <a:rPr lang="en-US" sz="1050" b="0" kern="100" spc="-30" baseline="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050" b="0" kern="100" spc="-30" baseline="0" dirty="0">
                          <a:effectLst/>
                          <a:latin typeface="游ゴシック" panose="020B0400000000000000" pitchFamily="50" charset="-128"/>
                          <a:ea typeface="游ゴシック" panose="020B0400000000000000" pitchFamily="50" charset="-128"/>
                          <a:cs typeface="Times New Roman" panose="02020603050405020304" pitchFamily="18" charset="0"/>
                        </a:rPr>
                        <a:t>女性）（☆）</a:t>
                      </a:r>
                      <a:endParaRPr lang="ja-JP" sz="1050" b="0" kern="100" spc="-30" baseline="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sz="1050" b="0" dirty="0">
                          <a:solidFill>
                            <a:schemeClr val="tx1"/>
                          </a:solidFill>
                          <a:effectLst/>
                          <a:latin typeface="游ゴシック" panose="020B0400000000000000" pitchFamily="50" charset="-128"/>
                          <a:ea typeface="游ゴシック" panose="020B0400000000000000" pitchFamily="50" charset="-128"/>
                        </a:rPr>
                        <a:t>17.7%</a:t>
                      </a:r>
                      <a:r>
                        <a:rPr lang="en-US" altLang="ja-JP" sz="1050" b="0" dirty="0">
                          <a:solidFill>
                            <a:schemeClr val="tx1"/>
                          </a:solidFill>
                          <a:effectLst/>
                          <a:latin typeface="游ゴシック" panose="020B0400000000000000" pitchFamily="50" charset="-128"/>
                          <a:ea typeface="游ゴシック" panose="020B0400000000000000" pitchFamily="50" charset="-128"/>
                        </a:rPr>
                        <a:t>/</a:t>
                      </a:r>
                      <a:r>
                        <a:rPr lang="en-US" sz="1050" b="0" dirty="0">
                          <a:solidFill>
                            <a:schemeClr val="tx1"/>
                          </a:solidFill>
                          <a:effectLst/>
                          <a:latin typeface="游ゴシック" panose="020B0400000000000000" pitchFamily="50" charset="-128"/>
                          <a:ea typeface="游ゴシック" panose="020B0400000000000000" pitchFamily="50" charset="-128"/>
                        </a:rPr>
                        <a:t>11.0%</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r>
                        <a:rPr lang="en-US" sz="1050" b="0" dirty="0">
                          <a:solidFill>
                            <a:schemeClr val="tx1"/>
                          </a:solidFill>
                          <a:effectLst/>
                          <a:latin typeface="游ゴシック" panose="020B0400000000000000" pitchFamily="50" charset="-128"/>
                          <a:ea typeface="游ゴシック" panose="020B0400000000000000" pitchFamily="50" charset="-128"/>
                        </a:rPr>
                        <a:t>H26</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rPr>
                        <a:t>19.6</a:t>
                      </a:r>
                      <a:r>
                        <a:rPr lang="en-US" sz="1050" b="0" dirty="0">
                          <a:solidFill>
                            <a:schemeClr val="tx1"/>
                          </a:solidFill>
                          <a:effectLst/>
                          <a:latin typeface="游ゴシック" panose="020B0400000000000000" pitchFamily="50" charset="-128"/>
                          <a:ea typeface="游ゴシック" panose="020B0400000000000000" pitchFamily="50" charset="-128"/>
                        </a:rPr>
                        <a:t>%</a:t>
                      </a:r>
                      <a:r>
                        <a:rPr lang="en-US" altLang="ja-JP" sz="1050" b="0" dirty="0">
                          <a:solidFill>
                            <a:schemeClr val="tx1"/>
                          </a:solidFill>
                          <a:effectLst/>
                          <a:latin typeface="游ゴシック" panose="020B0400000000000000" pitchFamily="50" charset="-128"/>
                          <a:ea typeface="游ゴシック" panose="020B0400000000000000" pitchFamily="50" charset="-128"/>
                        </a:rPr>
                        <a:t>/10.9</a:t>
                      </a:r>
                      <a:r>
                        <a:rPr lang="en-US" sz="1050" b="0" dirty="0">
                          <a:solidFill>
                            <a:schemeClr val="tx1"/>
                          </a:solidFill>
                          <a:effectLst/>
                          <a:latin typeface="游ゴシック" panose="020B0400000000000000" pitchFamily="50" charset="-128"/>
                          <a:ea typeface="游ゴシック" panose="020B0400000000000000" pitchFamily="50" charset="-128"/>
                        </a:rPr>
                        <a:t>%</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r>
                        <a:rPr lang="en-US" sz="1050" b="0" dirty="0">
                          <a:solidFill>
                            <a:schemeClr val="tx1"/>
                          </a:solidFill>
                          <a:effectLst/>
                          <a:latin typeface="游ゴシック" panose="020B0400000000000000" pitchFamily="50" charset="-128"/>
                          <a:ea typeface="游ゴシック" panose="020B0400000000000000" pitchFamily="50" charset="-128"/>
                        </a:rPr>
                        <a:t>H</a:t>
                      </a:r>
                      <a:r>
                        <a:rPr lang="en-US" altLang="ja-JP" sz="1050" b="0" dirty="0">
                          <a:solidFill>
                            <a:schemeClr val="tx1"/>
                          </a:solidFill>
                          <a:effectLst/>
                          <a:latin typeface="游ゴシック" panose="020B0400000000000000" pitchFamily="50" charset="-128"/>
                          <a:ea typeface="游ゴシック" panose="020B0400000000000000" pitchFamily="50" charset="-128"/>
                        </a:rPr>
                        <a:t>30</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rPr>
                        <a:t>13.0%/6.4%</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r>
                        <a:rPr lang="en-US" altLang="ja-JP" sz="1050" b="0" dirty="0">
                          <a:solidFill>
                            <a:schemeClr val="tx1"/>
                          </a:solidFill>
                          <a:effectLst/>
                          <a:latin typeface="游ゴシック" panose="020B0400000000000000" pitchFamily="50" charset="-128"/>
                          <a:ea typeface="游ゴシック" panose="020B0400000000000000" pitchFamily="50" charset="-128"/>
                        </a:rPr>
                        <a:t>R3</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rowSpan="2">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21-22</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extLst>
                  <a:ext uri="{0D108BD9-81ED-4DB2-BD59-A6C34878D82A}">
                    <a16:rowId xmlns:a16="http://schemas.microsoft.com/office/drawing/2014/main" val="3262548432"/>
                  </a:ext>
                </a:extLst>
              </a:tr>
              <a:tr h="226311">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9</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妊婦の飲酒割合</a:t>
                      </a: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1.4%</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2.5%</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R3</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0%</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R3</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vMerge="1">
                  <a:txBody>
                    <a:bodyPr/>
                    <a:lstStyle/>
                    <a:p>
                      <a:pPr algn="ctr" fontAlgn="auto">
                        <a:lnSpc>
                          <a:spcPts val="1100"/>
                        </a:lnSpc>
                        <a:spcAft>
                          <a:spcPts val="0"/>
                        </a:spcAft>
                      </a:pPr>
                      <a:endParaRPr lang="ja-JP" sz="105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2811551522"/>
                  </a:ext>
                </a:extLst>
              </a:tr>
              <a:tr h="226311">
                <a:tc rowSpan="4">
                  <a:txBody>
                    <a:bodyPr/>
                    <a:lstStyle/>
                    <a:p>
                      <a:pPr>
                        <a:lnSpc>
                          <a:spcPts val="1100"/>
                        </a:lnSpc>
                      </a:pPr>
                      <a:r>
                        <a:rPr kumimoji="1" lang="ja-JP" altLang="en-US" sz="1050" b="1" dirty="0">
                          <a:latin typeface="游ゴシック" panose="020B0400000000000000" pitchFamily="50" charset="-128"/>
                          <a:ea typeface="游ゴシック" panose="020B0400000000000000" pitchFamily="50" charset="-128"/>
                        </a:rPr>
                        <a:t>喫煙</a:t>
                      </a:r>
                    </a:p>
                  </a:txBody>
                  <a:tcPr marL="36000" marR="36000" marT="36000" marB="36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10</a:t>
                      </a:r>
                    </a:p>
                  </a:txBody>
                  <a:tcPr marL="36000" marR="36000" marT="36000" marB="36000" anchor="ctr"/>
                </a:tc>
                <a:tc>
                  <a:txBody>
                    <a:bodyPr/>
                    <a:lstStyle/>
                    <a:p>
                      <a:pPr algn="l">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成人の喫煙率</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（男性</a:t>
                      </a:r>
                      <a:r>
                        <a:rPr 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女性）（</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sz="1050" b="0" dirty="0">
                          <a:solidFill>
                            <a:schemeClr val="tx1"/>
                          </a:solidFill>
                          <a:effectLst/>
                          <a:latin typeface="游ゴシック" panose="020B0400000000000000" pitchFamily="50" charset="-128"/>
                          <a:ea typeface="游ゴシック" panose="020B0400000000000000" pitchFamily="50" charset="-128"/>
                        </a:rPr>
                        <a:t>30.4%</a:t>
                      </a:r>
                      <a:r>
                        <a:rPr lang="en-US" altLang="ja-JP" sz="1050" b="0" dirty="0">
                          <a:solidFill>
                            <a:schemeClr val="tx1"/>
                          </a:solidFill>
                          <a:effectLst/>
                          <a:latin typeface="游ゴシック" panose="020B0400000000000000" pitchFamily="50" charset="-128"/>
                          <a:ea typeface="游ゴシック" panose="020B0400000000000000" pitchFamily="50" charset="-128"/>
                        </a:rPr>
                        <a:t>/</a:t>
                      </a:r>
                      <a:r>
                        <a:rPr lang="en-US" sz="1050" b="0" dirty="0">
                          <a:solidFill>
                            <a:schemeClr val="tx1"/>
                          </a:solidFill>
                          <a:effectLst/>
                          <a:latin typeface="游ゴシック" panose="020B0400000000000000" pitchFamily="50" charset="-128"/>
                          <a:ea typeface="游ゴシック" panose="020B0400000000000000" pitchFamily="50" charset="-128"/>
                        </a:rPr>
                        <a:t>10.7%</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r>
                        <a:rPr lang="en-US" sz="1050" b="0" dirty="0">
                          <a:solidFill>
                            <a:schemeClr val="tx1"/>
                          </a:solidFill>
                          <a:effectLst/>
                          <a:latin typeface="游ゴシック" panose="020B0400000000000000" pitchFamily="50" charset="-128"/>
                          <a:ea typeface="游ゴシック" panose="020B0400000000000000" pitchFamily="50" charset="-128"/>
                        </a:rPr>
                        <a:t>H28</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sz="1050" b="0" dirty="0">
                          <a:solidFill>
                            <a:schemeClr val="tx1"/>
                          </a:solidFill>
                          <a:effectLst/>
                          <a:latin typeface="游ゴシック" panose="020B0400000000000000" pitchFamily="50" charset="-128"/>
                          <a:ea typeface="游ゴシック" panose="020B0400000000000000" pitchFamily="50" charset="-128"/>
                        </a:rPr>
                        <a:t>29.1%</a:t>
                      </a:r>
                      <a:r>
                        <a:rPr lang="en-US" altLang="ja-JP" sz="1050" b="0" dirty="0">
                          <a:solidFill>
                            <a:schemeClr val="tx1"/>
                          </a:solidFill>
                          <a:effectLst/>
                          <a:latin typeface="游ゴシック" panose="020B0400000000000000" pitchFamily="50" charset="-128"/>
                          <a:ea typeface="游ゴシック" panose="020B0400000000000000" pitchFamily="50" charset="-128"/>
                        </a:rPr>
                        <a:t>/</a:t>
                      </a:r>
                      <a:r>
                        <a:rPr lang="en-US" sz="1050" b="0" dirty="0">
                          <a:solidFill>
                            <a:schemeClr val="tx1"/>
                          </a:solidFill>
                          <a:effectLst/>
                          <a:latin typeface="游ゴシック" panose="020B0400000000000000" pitchFamily="50" charset="-128"/>
                          <a:ea typeface="游ゴシック" panose="020B0400000000000000" pitchFamily="50" charset="-128"/>
                        </a:rPr>
                        <a:t>10.4%</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r>
                        <a:rPr lang="en-US" altLang="ja-JP" sz="1050" b="0" dirty="0">
                          <a:solidFill>
                            <a:schemeClr val="tx1"/>
                          </a:solidFill>
                          <a:effectLst/>
                          <a:latin typeface="游ゴシック" panose="020B0400000000000000" pitchFamily="50" charset="-128"/>
                          <a:ea typeface="游ゴシック" panose="020B0400000000000000" pitchFamily="50" charset="-128"/>
                        </a:rPr>
                        <a:t>R1</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rPr>
                        <a:t>15%/5%</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rowSpan="4">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23-24</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extLst>
                  <a:ext uri="{0D108BD9-81ED-4DB2-BD59-A6C34878D82A}">
                    <a16:rowId xmlns:a16="http://schemas.microsoft.com/office/drawing/2014/main" val="3389747231"/>
                  </a:ext>
                </a:extLst>
              </a:tr>
              <a:tr h="373794">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11</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敷地内</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全面</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禁煙の割合</a:t>
                      </a:r>
                      <a:endParaRPr lang="en-US" alt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l">
                        <a:lnSpc>
                          <a:spcPts val="1100"/>
                        </a:lnSpc>
                        <a:spcAft>
                          <a:spcPts val="0"/>
                        </a:spcAft>
                      </a:pP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病院</a:t>
                      </a:r>
                      <a:r>
                        <a:rPr 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私立小中高等学校</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73.5%/51.9%</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mn-ea"/>
                          <a:cs typeface="HG丸ｺﾞｼｯｸM-PRO"/>
                        </a:rPr>
                        <a:t>88.5%/66.1%</a:t>
                      </a:r>
                      <a:r>
                        <a:rPr lang="ja-JP" altLang="en-US" sz="1050" b="0" dirty="0">
                          <a:solidFill>
                            <a:schemeClr val="tx1"/>
                          </a:solidFill>
                          <a:effectLst/>
                          <a:latin typeface="游ゴシック" panose="020B0400000000000000" pitchFamily="50" charset="-128"/>
                          <a:ea typeface="+mn-ea"/>
                          <a:cs typeface="HG丸ｺﾞｼｯｸM-PRO"/>
                        </a:rPr>
                        <a:t>（</a:t>
                      </a:r>
                      <a:r>
                        <a:rPr lang="en-US" altLang="ja-JP" sz="1050" b="0" dirty="0">
                          <a:solidFill>
                            <a:schemeClr val="tx1"/>
                          </a:solidFill>
                          <a:effectLst/>
                          <a:latin typeface="游ゴシック" panose="020B0400000000000000" pitchFamily="50" charset="-128"/>
                          <a:ea typeface="+mn-ea"/>
                          <a:cs typeface="HG丸ｺﾞｼｯｸM-PRO"/>
                        </a:rPr>
                        <a:t>R1</a:t>
                      </a:r>
                      <a:r>
                        <a:rPr lang="ja-JP" altLang="en-US" sz="1050" b="0" dirty="0">
                          <a:solidFill>
                            <a:schemeClr val="tx1"/>
                          </a:solidFill>
                          <a:effectLst/>
                          <a:latin typeface="游ゴシック" panose="020B0400000000000000" pitchFamily="50" charset="-128"/>
                          <a:ea typeface="+mn-ea"/>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100%</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vMerge="1">
                  <a:txBody>
                    <a:bodyPr/>
                    <a:lstStyle/>
                    <a:p>
                      <a:pPr algn="ctr" fontAlgn="auto">
                        <a:lnSpc>
                          <a:spcPts val="1100"/>
                        </a:lnSpc>
                        <a:spcAft>
                          <a:spcPts val="0"/>
                        </a:spcAft>
                      </a:pPr>
                      <a:endParaRPr lang="ja-JP" sz="105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2001527661"/>
                  </a:ext>
                </a:extLst>
              </a:tr>
              <a:tr h="374400">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12</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ts val="1100"/>
                        </a:lnSpc>
                        <a:spcAft>
                          <a:spcPts val="0"/>
                        </a:spcAft>
                      </a:pP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敷地内全面</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禁煙の割合</a:t>
                      </a:r>
                      <a:endParaRPr lang="en-US" alt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l">
                        <a:lnSpc>
                          <a:spcPts val="1100"/>
                        </a:lnSpc>
                        <a:spcAft>
                          <a:spcPts val="0"/>
                        </a:spcAft>
                      </a:pP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官公庁</a:t>
                      </a:r>
                      <a:r>
                        <a:rPr 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大学</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14.0%/28.6%</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mn-ea"/>
                          <a:cs typeface="HG丸ｺﾞｼｯｸM-PRO"/>
                        </a:rPr>
                        <a:t>72%/63%</a:t>
                      </a:r>
                      <a:r>
                        <a:rPr lang="ja-JP" altLang="en-US" sz="1050" b="0" dirty="0">
                          <a:solidFill>
                            <a:schemeClr val="tx1"/>
                          </a:solidFill>
                          <a:effectLst/>
                          <a:latin typeface="游ゴシック" panose="020B0400000000000000" pitchFamily="50" charset="-128"/>
                          <a:ea typeface="+mn-ea"/>
                          <a:cs typeface="HG丸ｺﾞｼｯｸM-PRO"/>
                        </a:rPr>
                        <a:t>（</a:t>
                      </a:r>
                      <a:r>
                        <a:rPr lang="en-US" altLang="ja-JP" sz="1050" b="0" dirty="0">
                          <a:solidFill>
                            <a:schemeClr val="tx1"/>
                          </a:solidFill>
                          <a:effectLst/>
                          <a:latin typeface="游ゴシック" panose="020B0400000000000000" pitchFamily="50" charset="-128"/>
                          <a:ea typeface="+mn-ea"/>
                          <a:cs typeface="HG丸ｺﾞｼｯｸM-PRO"/>
                        </a:rPr>
                        <a:t>R2</a:t>
                      </a:r>
                      <a:r>
                        <a:rPr lang="ja-JP" altLang="en-US" sz="1050" b="0" dirty="0">
                          <a:solidFill>
                            <a:schemeClr val="tx1"/>
                          </a:solidFill>
                          <a:effectLst/>
                          <a:latin typeface="游ゴシック" panose="020B0400000000000000" pitchFamily="50" charset="-128"/>
                          <a:ea typeface="+mn-ea"/>
                          <a:cs typeface="HG丸ｺﾞｼｯｸM-PRO"/>
                        </a:rPr>
                        <a:t>）</a:t>
                      </a: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100%</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vMerge="1">
                  <a:txBody>
                    <a:bodyPr/>
                    <a:lstStyle/>
                    <a:p>
                      <a:pPr algn="ctr" fontAlgn="auto">
                        <a:lnSpc>
                          <a:spcPts val="1100"/>
                        </a:lnSpc>
                        <a:spcAft>
                          <a:spcPts val="0"/>
                        </a:spcAft>
                      </a:pPr>
                      <a:endParaRPr lang="ja-JP" sz="105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3967278013"/>
                  </a:ext>
                </a:extLst>
              </a:tr>
              <a:tr h="373794">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13</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ts val="1100"/>
                        </a:lnSpc>
                        <a:spcAft>
                          <a:spcPts val="0"/>
                        </a:spcAft>
                      </a:pPr>
                      <a:r>
                        <a:rPr lang="ja-JP"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受動喫煙の機会を有する者の割合</a:t>
                      </a:r>
                      <a:endParaRPr lang="en-US" altLang="ja-JP"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endParaRPr>
                    </a:p>
                    <a:p>
                      <a:pPr algn="l">
                        <a:lnSpc>
                          <a:spcPts val="1100"/>
                        </a:lnSpc>
                        <a:spcAft>
                          <a:spcPts val="0"/>
                        </a:spcAft>
                      </a:pPr>
                      <a:r>
                        <a:rPr lang="ja-JP" altLang="en-US"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ja-JP"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職場</a:t>
                      </a:r>
                      <a:r>
                        <a:rPr lang="en-US"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ja-JP"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飲食店</a:t>
                      </a:r>
                      <a:r>
                        <a:rPr lang="ja-JP" altLang="en-US"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34.6%/54.4%</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H25</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26.4%/42.6%</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H30</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0%/15%</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vMerge="1">
                  <a:txBody>
                    <a:bodyPr/>
                    <a:lstStyle/>
                    <a:p>
                      <a:pPr algn="ctr" fontAlgn="auto">
                        <a:lnSpc>
                          <a:spcPts val="1100"/>
                        </a:lnSpc>
                        <a:spcAft>
                          <a:spcPts val="0"/>
                        </a:spcAft>
                      </a:pPr>
                      <a:endParaRPr lang="ja-JP" sz="105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1144429114"/>
                  </a:ext>
                </a:extLst>
              </a:tr>
              <a:tr h="373794">
                <a:tc rowSpan="4">
                  <a:txBody>
                    <a:bodyPr/>
                    <a:lstStyle/>
                    <a:p>
                      <a:pPr>
                        <a:lnSpc>
                          <a:spcPts val="1100"/>
                        </a:lnSpc>
                      </a:pPr>
                      <a:r>
                        <a:rPr kumimoji="1" lang="ja-JP" altLang="en-US" sz="1050" b="1" dirty="0">
                          <a:latin typeface="游ゴシック" panose="020B0400000000000000" pitchFamily="50" charset="-128"/>
                          <a:ea typeface="游ゴシック" panose="020B0400000000000000" pitchFamily="50" charset="-128"/>
                        </a:rPr>
                        <a:t>歯と口の健康</a:t>
                      </a:r>
                    </a:p>
                  </a:txBody>
                  <a:tcPr marL="36000" marR="36000" marT="36000" marB="36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14</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just">
                        <a:lnSpc>
                          <a:spcPts val="1100"/>
                        </a:lnSpc>
                        <a:spcAft>
                          <a:spcPts val="0"/>
                        </a:spcAft>
                      </a:pPr>
                      <a:r>
                        <a:rPr lang="ja-JP"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過去</a:t>
                      </a:r>
                      <a:r>
                        <a:rPr lang="en-US"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1</a:t>
                      </a:r>
                      <a:r>
                        <a:rPr lang="ja-JP"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年間に歯科健診を受診した者</a:t>
                      </a:r>
                      <a:endParaRPr lang="en-US" altLang="ja-JP"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endParaRPr>
                    </a:p>
                    <a:p>
                      <a:pPr algn="just">
                        <a:lnSpc>
                          <a:spcPts val="1100"/>
                        </a:lnSpc>
                        <a:spcAft>
                          <a:spcPts val="0"/>
                        </a:spcAft>
                      </a:pPr>
                      <a:r>
                        <a:rPr lang="ja-JP"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の割合</a:t>
                      </a:r>
                      <a:r>
                        <a:rPr lang="ja-JP" altLang="en-US"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en-US"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20</a:t>
                      </a:r>
                      <a:r>
                        <a:rPr lang="ja-JP"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歳以上</a:t>
                      </a:r>
                      <a:r>
                        <a:rPr lang="ja-JP" altLang="en-US"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sz="1050" b="0" dirty="0">
                          <a:solidFill>
                            <a:schemeClr val="tx1"/>
                          </a:solidFill>
                          <a:effectLst/>
                          <a:latin typeface="游ゴシック" panose="020B0400000000000000" pitchFamily="50" charset="-128"/>
                          <a:ea typeface="游ゴシック" panose="020B0400000000000000" pitchFamily="50" charset="-128"/>
                        </a:rPr>
                        <a:t>51.4%</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r>
                        <a:rPr lang="en-US" sz="1050" b="0" dirty="0">
                          <a:solidFill>
                            <a:schemeClr val="tx1"/>
                          </a:solidFill>
                          <a:effectLst/>
                          <a:latin typeface="游ゴシック" panose="020B0400000000000000" pitchFamily="50" charset="-128"/>
                          <a:ea typeface="游ゴシック" panose="020B0400000000000000" pitchFamily="50" charset="-128"/>
                        </a:rPr>
                        <a:t>H28</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rPr>
                        <a:t>51.3</a:t>
                      </a:r>
                      <a:r>
                        <a:rPr lang="en-US" sz="1050" b="0" dirty="0">
                          <a:solidFill>
                            <a:schemeClr val="tx1"/>
                          </a:solidFill>
                          <a:effectLst/>
                          <a:latin typeface="游ゴシック" panose="020B0400000000000000" pitchFamily="50" charset="-128"/>
                          <a:ea typeface="游ゴシック" panose="020B0400000000000000" pitchFamily="50" charset="-128"/>
                        </a:rPr>
                        <a:t>%</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r>
                        <a:rPr lang="en-US" altLang="ja-JP" sz="1050" b="0" dirty="0">
                          <a:solidFill>
                            <a:schemeClr val="tx1"/>
                          </a:solidFill>
                          <a:effectLst/>
                          <a:latin typeface="游ゴシック" panose="020B0400000000000000" pitchFamily="50" charset="-128"/>
                          <a:ea typeface="游ゴシック" panose="020B0400000000000000" pitchFamily="50" charset="-128"/>
                        </a:rPr>
                        <a:t>R3</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rPr>
                        <a:t>55%</a:t>
                      </a:r>
                      <a:r>
                        <a:rPr lang="ja-JP" altLang="en-US" sz="1050" b="0" dirty="0">
                          <a:solidFill>
                            <a:schemeClr val="tx1"/>
                          </a:solidFill>
                          <a:effectLst/>
                          <a:latin typeface="游ゴシック" panose="020B0400000000000000" pitchFamily="50" charset="-128"/>
                          <a:ea typeface="游ゴシック" panose="020B0400000000000000" pitchFamily="50" charset="-128"/>
                        </a:rPr>
                        <a:t>以上</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rowSpan="4">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25-26</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extLst>
                  <a:ext uri="{0D108BD9-81ED-4DB2-BD59-A6C34878D82A}">
                    <a16:rowId xmlns:a16="http://schemas.microsoft.com/office/drawing/2014/main" val="1835170519"/>
                  </a:ext>
                </a:extLst>
              </a:tr>
              <a:tr h="226311">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15</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just">
                        <a:lnSpc>
                          <a:spcPts val="1100"/>
                        </a:lnSpc>
                        <a:spcAft>
                          <a:spcPts val="0"/>
                        </a:spcAft>
                      </a:pPr>
                      <a:r>
                        <a:rPr lang="ja-JP"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歯磨き習慣のある者の割合</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56.6%</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75.0%</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R3</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増加</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vMerge="1">
                  <a:txBody>
                    <a:bodyPr/>
                    <a:lstStyle/>
                    <a:p>
                      <a:pPr algn="ctr" fontAlgn="auto">
                        <a:lnSpc>
                          <a:spcPts val="1100"/>
                        </a:lnSpc>
                        <a:spcAft>
                          <a:spcPts val="0"/>
                        </a:spcAft>
                      </a:pPr>
                      <a:endParaRPr lang="ja-JP" sz="105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1119291554"/>
                  </a:ext>
                </a:extLst>
              </a:tr>
              <a:tr h="226311">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16</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just">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咀嚼良好者の割合</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60</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歳以上</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65.9%</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81.2%</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R3</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75%</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以上</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vMerge="1">
                  <a:txBody>
                    <a:bodyPr/>
                    <a:lstStyle/>
                    <a:p>
                      <a:pPr algn="ctr" fontAlgn="auto">
                        <a:lnSpc>
                          <a:spcPts val="1100"/>
                        </a:lnSpc>
                        <a:spcAft>
                          <a:spcPts val="0"/>
                        </a:spcAft>
                      </a:pPr>
                      <a:endParaRPr lang="ja-JP" sz="105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383316506"/>
                  </a:ext>
                </a:extLst>
              </a:tr>
              <a:tr h="373794">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17</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just">
                        <a:lnSpc>
                          <a:spcPts val="1100"/>
                        </a:lnSpc>
                        <a:spcAft>
                          <a:spcPts val="0"/>
                        </a:spcAft>
                      </a:pPr>
                      <a:r>
                        <a:rPr lang="en-US"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20</a:t>
                      </a:r>
                      <a:r>
                        <a:rPr lang="ja-JP"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本以上の歯を有する人の割合</a:t>
                      </a:r>
                      <a:endParaRPr lang="en-US" altLang="ja-JP"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endParaRPr>
                    </a:p>
                    <a:p>
                      <a:pPr algn="just">
                        <a:lnSpc>
                          <a:spcPts val="1100"/>
                        </a:lnSpc>
                        <a:spcAft>
                          <a:spcPts val="0"/>
                        </a:spcAft>
                      </a:pPr>
                      <a:r>
                        <a:rPr lang="ja-JP" altLang="en-US"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r>
                        <a:rPr lang="en-US"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80</a:t>
                      </a:r>
                      <a:r>
                        <a:rPr lang="ja-JP"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歳</a:t>
                      </a:r>
                      <a:r>
                        <a:rPr lang="ja-JP" altLang="en-US"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42.1%</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H25-H27</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の平均）</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54.0%</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H29-R1</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の平均）</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45%</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以上</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vMerge="1">
                  <a:txBody>
                    <a:bodyPr/>
                    <a:lstStyle/>
                    <a:p>
                      <a:pPr algn="ctr" fontAlgn="auto">
                        <a:lnSpc>
                          <a:spcPts val="1100"/>
                        </a:lnSpc>
                        <a:spcAft>
                          <a:spcPts val="0"/>
                        </a:spcAft>
                      </a:pPr>
                      <a:endParaRPr lang="ja-JP" sz="105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43302961"/>
                  </a:ext>
                </a:extLst>
              </a:tr>
            </a:tbl>
          </a:graphicData>
        </a:graphic>
      </p:graphicFrame>
      <p:sp>
        <p:nvSpPr>
          <p:cNvPr id="9" name="テキスト ボックス 8"/>
          <p:cNvSpPr txBox="1"/>
          <p:nvPr/>
        </p:nvSpPr>
        <p:spPr>
          <a:xfrm>
            <a:off x="117474" y="858922"/>
            <a:ext cx="2376000" cy="288000"/>
          </a:xfrm>
          <a:prstGeom prst="rect">
            <a:avLst/>
          </a:prstGeom>
          <a:noFill/>
        </p:spPr>
        <p:txBody>
          <a:bodyPr wrap="square" lIns="72000" tIns="72000" rIns="72000" bIns="72000" rtlCol="0" anchor="ctr">
            <a:noAutofit/>
          </a:bodyPr>
          <a:lstStyle/>
          <a:p>
            <a:r>
              <a:rPr lang="en-US" altLang="ja-JP" sz="1200" b="1" dirty="0">
                <a:latin typeface="游ゴシック" panose="020B0400000000000000" pitchFamily="50" charset="-128"/>
                <a:ea typeface="游ゴシック" panose="020B0400000000000000" pitchFamily="50" charset="-128"/>
              </a:rPr>
              <a:t>【</a:t>
            </a:r>
            <a:r>
              <a:rPr lang="ja-JP" altLang="en-US" sz="1200" b="1" dirty="0">
                <a:latin typeface="游ゴシック" panose="020B0400000000000000" pitchFamily="50" charset="-128"/>
                <a:ea typeface="游ゴシック" panose="020B0400000000000000" pitchFamily="50" charset="-128"/>
              </a:rPr>
              <a:t>行政等が取り組む数値目標</a:t>
            </a:r>
            <a:r>
              <a:rPr lang="en-US" altLang="ja-JP" sz="1200" b="1" dirty="0">
                <a:latin typeface="游ゴシック" panose="020B0400000000000000" pitchFamily="50" charset="-128"/>
                <a:ea typeface="游ゴシック" panose="020B0400000000000000" pitchFamily="50" charset="-128"/>
              </a:rPr>
              <a:t>】</a:t>
            </a:r>
          </a:p>
        </p:txBody>
      </p:sp>
      <p:sp>
        <p:nvSpPr>
          <p:cNvPr id="10" name="テキスト ボックス 9"/>
          <p:cNvSpPr txBox="1"/>
          <p:nvPr/>
        </p:nvSpPr>
        <p:spPr>
          <a:xfrm>
            <a:off x="6523997" y="916072"/>
            <a:ext cx="3168000" cy="216000"/>
          </a:xfrm>
          <a:prstGeom prst="rect">
            <a:avLst/>
          </a:prstGeom>
          <a:noFill/>
        </p:spPr>
        <p:txBody>
          <a:bodyPr wrap="square" lIns="72000" tIns="72000" rIns="72000" bIns="72000" rtlCol="0" anchor="ctr">
            <a:noAutofit/>
          </a:bodyPr>
          <a:lstStyle/>
          <a:p>
            <a:pPr algn="r"/>
            <a:r>
              <a:rPr lang="ja-JP" altLang="en-US" sz="1000" dirty="0">
                <a:latin typeface="游ゴシック" panose="020B0400000000000000" pitchFamily="50" charset="-128"/>
                <a:ea typeface="游ゴシック" panose="020B0400000000000000" pitchFamily="50" charset="-128"/>
              </a:rPr>
              <a:t>（☆は「府民・行政等みんなでめざす目標」）</a:t>
            </a:r>
            <a:endParaRPr lang="en-US" altLang="ja-JP" sz="1000" dirty="0">
              <a:latin typeface="游ゴシック" panose="020B0400000000000000" pitchFamily="50" charset="-128"/>
              <a:ea typeface="游ゴシック" panose="020B0400000000000000" pitchFamily="50" charset="-128"/>
            </a:endParaRPr>
          </a:p>
        </p:txBody>
      </p:sp>
      <p:sp>
        <p:nvSpPr>
          <p:cNvPr id="3" name="スライド番号プレースホルダー 2"/>
          <p:cNvSpPr>
            <a:spLocks noGrp="1"/>
          </p:cNvSpPr>
          <p:nvPr>
            <p:ph type="sldNum" sz="quarter" idx="12"/>
          </p:nvPr>
        </p:nvSpPr>
        <p:spPr/>
        <p:txBody>
          <a:bodyPr/>
          <a:lstStyle/>
          <a:p>
            <a:fld id="{4D1D0668-0C6C-4C7F-AAAF-C0078F4BF5F6}" type="slidenum">
              <a:rPr kumimoji="1" lang="ja-JP" altLang="en-US" smtClean="0"/>
              <a:t>5</a:t>
            </a:fld>
            <a:endParaRPr kumimoji="1" lang="ja-JP" altLang="en-US"/>
          </a:p>
        </p:txBody>
      </p:sp>
      <p:pic>
        <p:nvPicPr>
          <p:cNvPr id="12" name="図 11"/>
          <p:cNvPicPr>
            <a:picLocks noChangeAspect="1"/>
          </p:cNvPicPr>
          <p:nvPr/>
        </p:nvPicPr>
        <p:blipFill>
          <a:blip r:embed="rId2"/>
          <a:stretch>
            <a:fillRect/>
          </a:stretch>
        </p:blipFill>
        <p:spPr>
          <a:xfrm>
            <a:off x="8582603" y="358877"/>
            <a:ext cx="1100769" cy="360000"/>
          </a:xfrm>
          <a:prstGeom prst="rect">
            <a:avLst/>
          </a:prstGeom>
        </p:spPr>
      </p:pic>
      <p:sp>
        <p:nvSpPr>
          <p:cNvPr id="14" name="テキスト ボックス 13"/>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a:solidFill>
                  <a:schemeClr val="bg1"/>
                </a:solidFill>
                <a:latin typeface="游ゴシック" panose="020B0400000000000000" pitchFamily="50" charset="-128"/>
                <a:ea typeface="游ゴシック" panose="020B0400000000000000" pitchFamily="50" charset="-128"/>
              </a:rPr>
              <a:t>大阪府健康づくり推進条例第</a:t>
            </a:r>
            <a:r>
              <a:rPr lang="en-US" altLang="ja-JP" sz="1100" b="1" dirty="0">
                <a:solidFill>
                  <a:schemeClr val="bg1"/>
                </a:solidFill>
                <a:latin typeface="游ゴシック" panose="020B0400000000000000" pitchFamily="50" charset="-128"/>
                <a:ea typeface="游ゴシック" panose="020B0400000000000000" pitchFamily="50" charset="-128"/>
              </a:rPr>
              <a:t>19</a:t>
            </a:r>
            <a:r>
              <a:rPr lang="ja-JP" altLang="en-US" sz="1100" b="1" dirty="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a:solidFill>
                  <a:schemeClr val="bg1"/>
                </a:solidFill>
                <a:latin typeface="游ゴシック" panose="020B0400000000000000" pitchFamily="50" charset="-128"/>
                <a:ea typeface="游ゴシック" panose="020B0400000000000000" pitchFamily="50" charset="-128"/>
              </a:rPr>
              <a:t>〈</a:t>
            </a:r>
            <a:r>
              <a:rPr lang="ja-JP" altLang="en-US" sz="1100" b="1" dirty="0">
                <a:solidFill>
                  <a:schemeClr val="bg1"/>
                </a:solidFill>
                <a:latin typeface="游ゴシック" panose="020B0400000000000000" pitchFamily="50" charset="-128"/>
                <a:ea typeface="游ゴシック" panose="020B0400000000000000" pitchFamily="50" charset="-128"/>
              </a:rPr>
              <a:t>令和</a:t>
            </a:r>
            <a:r>
              <a:rPr lang="en-US" altLang="ja-JP" sz="1100" b="1" dirty="0">
                <a:solidFill>
                  <a:schemeClr val="bg1"/>
                </a:solidFill>
                <a:latin typeface="游ゴシック" panose="020B0400000000000000" pitchFamily="50" charset="-128"/>
                <a:ea typeface="游ゴシック" panose="020B0400000000000000" pitchFamily="50" charset="-128"/>
              </a:rPr>
              <a:t>4</a:t>
            </a:r>
            <a:r>
              <a:rPr lang="ja-JP" altLang="en-US" sz="1100" b="1" dirty="0">
                <a:solidFill>
                  <a:schemeClr val="bg1"/>
                </a:solidFill>
                <a:latin typeface="游ゴシック" panose="020B0400000000000000" pitchFamily="50" charset="-128"/>
                <a:ea typeface="游ゴシック" panose="020B0400000000000000" pitchFamily="50" charset="-128"/>
              </a:rPr>
              <a:t>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288377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68309" y="537030"/>
            <a:ext cx="9369380" cy="571862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800" b="1" i="0" u="none" strike="noStrike" kern="120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rPr>
              <a:t>計画Ｐ</a:t>
            </a:r>
            <a:r>
              <a:rPr kumimoji="1" lang="en-US" altLang="ja-JP" sz="1800" b="1" i="0" u="none" strike="noStrike" kern="120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rPr>
              <a:t>59</a:t>
            </a:r>
            <a:endParaRPr kumimoji="1" lang="en-US" altLang="ja-JP" sz="18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graphicFrame>
        <p:nvGraphicFramePr>
          <p:cNvPr id="19" name="表 18"/>
          <p:cNvGraphicFramePr>
            <a:graphicFrameLocks noGrp="1"/>
          </p:cNvGraphicFramePr>
          <p:nvPr/>
        </p:nvGraphicFramePr>
        <p:xfrm>
          <a:off x="601701" y="1195115"/>
          <a:ext cx="8702595" cy="4730473"/>
        </p:xfrm>
        <a:graphic>
          <a:graphicData uri="http://schemas.openxmlformats.org/drawingml/2006/table">
            <a:tbl>
              <a:tblPr firstRow="1" firstCol="1" bandRow="1">
                <a:tableStyleId>{5C22544A-7EE6-4342-B048-85BDC9FD1C3A}</a:tableStyleId>
              </a:tblPr>
              <a:tblGrid>
                <a:gridCol w="332371">
                  <a:extLst>
                    <a:ext uri="{9D8B030D-6E8A-4147-A177-3AD203B41FA5}">
                      <a16:colId xmlns:a16="http://schemas.microsoft.com/office/drawing/2014/main" val="20000"/>
                    </a:ext>
                  </a:extLst>
                </a:gridCol>
                <a:gridCol w="2659384">
                  <a:extLst>
                    <a:ext uri="{9D8B030D-6E8A-4147-A177-3AD203B41FA5}">
                      <a16:colId xmlns:a16="http://schemas.microsoft.com/office/drawing/2014/main" val="20001"/>
                    </a:ext>
                  </a:extLst>
                </a:gridCol>
                <a:gridCol w="2396795">
                  <a:extLst>
                    <a:ext uri="{9D8B030D-6E8A-4147-A177-3AD203B41FA5}">
                      <a16:colId xmlns:a16="http://schemas.microsoft.com/office/drawing/2014/main" val="20002"/>
                    </a:ext>
                  </a:extLst>
                </a:gridCol>
                <a:gridCol w="2303994">
                  <a:extLst>
                    <a:ext uri="{9D8B030D-6E8A-4147-A177-3AD203B41FA5}">
                      <a16:colId xmlns:a16="http://schemas.microsoft.com/office/drawing/2014/main" val="3296687758"/>
                    </a:ext>
                  </a:extLst>
                </a:gridCol>
                <a:gridCol w="1010051">
                  <a:extLst>
                    <a:ext uri="{9D8B030D-6E8A-4147-A177-3AD203B41FA5}">
                      <a16:colId xmlns:a16="http://schemas.microsoft.com/office/drawing/2014/main" val="20003"/>
                    </a:ext>
                  </a:extLst>
                </a:gridCol>
              </a:tblGrid>
              <a:tr h="622503">
                <a:tc>
                  <a:txBody>
                    <a:bodyPr/>
                    <a:lstStyle/>
                    <a:p>
                      <a:pPr algn="ctr" fontAlgn="auto">
                        <a:lnSpc>
                          <a:spcPts val="1600"/>
                        </a:lnSpc>
                        <a:spcAft>
                          <a:spcPts val="0"/>
                        </a:spcAft>
                      </a:pPr>
                      <a:r>
                        <a:rPr lang="ja-JP" sz="1400" dirty="0">
                          <a:effectLst/>
                          <a:latin typeface="游ゴシック" panose="020B0400000000000000" pitchFamily="50" charset="-128"/>
                          <a:ea typeface="游ゴシック" panose="020B0400000000000000" pitchFamily="50" charset="-128"/>
                        </a:rPr>
                        <a:t>　</a:t>
                      </a:r>
                      <a:endParaRPr lang="ja-JP" sz="140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altLang="en-US" sz="1200" kern="100" dirty="0">
                          <a:effectLst/>
                          <a:latin typeface="游ゴシック" panose="020B0400000000000000" pitchFamily="50" charset="-128"/>
                          <a:ea typeface="游ゴシック" panose="020B0400000000000000" pitchFamily="50" charset="-128"/>
                        </a:rPr>
                        <a:t>個別目標</a:t>
                      </a:r>
                      <a:endParaRPr lang="ja-JP" sz="120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游ゴシック" panose="020B0400000000000000" pitchFamily="50" charset="-128"/>
                          <a:ea typeface="游ゴシック" panose="020B0400000000000000" pitchFamily="50" charset="-128"/>
                        </a:rPr>
                        <a:t>計画策定時</a:t>
                      </a:r>
                      <a:r>
                        <a:rPr lang="ja-JP" sz="1200" dirty="0">
                          <a:effectLst/>
                          <a:latin typeface="游ゴシック" panose="020B0400000000000000" pitchFamily="50" charset="-128"/>
                          <a:ea typeface="游ゴシック" panose="020B0400000000000000" pitchFamily="50" charset="-128"/>
                        </a:rPr>
                        <a:t>の状況</a:t>
                      </a:r>
                      <a:endParaRPr lang="ja-JP" sz="120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solidFill>
                            <a:schemeClr val="bg1"/>
                          </a:solidFill>
                          <a:effectLst/>
                          <a:latin typeface="游ゴシック" panose="020B0400000000000000" pitchFamily="50" charset="-128"/>
                          <a:ea typeface="游ゴシック" panose="020B0400000000000000" pitchFamily="50" charset="-128"/>
                          <a:cs typeface="HG丸ｺﾞｼｯｸM-PRO"/>
                        </a:rPr>
                        <a:t>現在の状況</a:t>
                      </a:r>
                      <a:endParaRPr lang="ja-JP" sz="120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a:effectLst/>
                          <a:latin typeface="游ゴシック" panose="020B0400000000000000" pitchFamily="50" charset="-128"/>
                          <a:ea typeface="游ゴシック" panose="020B0400000000000000" pitchFamily="50" charset="-128"/>
                        </a:rPr>
                        <a:t>2023</a:t>
                      </a:r>
                      <a:r>
                        <a:rPr lang="ja-JP" sz="1200" dirty="0">
                          <a:effectLst/>
                          <a:latin typeface="游ゴシック" panose="020B0400000000000000" pitchFamily="50" charset="-128"/>
                          <a:ea typeface="游ゴシック" panose="020B0400000000000000" pitchFamily="50" charset="-128"/>
                        </a:rPr>
                        <a:t>年度</a:t>
                      </a:r>
                      <a:endParaRPr lang="en-US" altLang="ja-JP" sz="1200" dirty="0">
                        <a:effectLst/>
                        <a:latin typeface="游ゴシック" panose="020B0400000000000000" pitchFamily="50" charset="-128"/>
                        <a:ea typeface="游ゴシック" panose="020B0400000000000000" pitchFamily="50" charset="-128"/>
                      </a:endParaRPr>
                    </a:p>
                    <a:p>
                      <a:pPr algn="ctr" fontAlgn="auto">
                        <a:lnSpc>
                          <a:spcPts val="1600"/>
                        </a:lnSpc>
                        <a:spcAft>
                          <a:spcPts val="0"/>
                        </a:spcAft>
                      </a:pPr>
                      <a:r>
                        <a:rPr lang="ja-JP" sz="1200" dirty="0">
                          <a:effectLst/>
                          <a:latin typeface="游ゴシック" panose="020B0400000000000000" pitchFamily="50" charset="-128"/>
                          <a:ea typeface="游ゴシック" panose="020B0400000000000000" pitchFamily="50" charset="-128"/>
                        </a:rPr>
                        <a:t>の目標</a:t>
                      </a:r>
                      <a:endParaRPr lang="ja-JP" sz="120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821594">
                <a:tc>
                  <a:txBody>
                    <a:bodyPr/>
                    <a:lstStyle/>
                    <a:p>
                      <a:pPr algn="ctr" fontAlgn="auto">
                        <a:lnSpc>
                          <a:spcPts val="1600"/>
                        </a:lnSpc>
                        <a:spcAft>
                          <a:spcPts val="0"/>
                        </a:spcAft>
                      </a:pPr>
                      <a:r>
                        <a:rPr lang="ja-JP" altLang="en-US" sz="1400" dirty="0">
                          <a:effectLst/>
                          <a:latin typeface="游ゴシック" panose="020B0400000000000000" pitchFamily="50" charset="-128"/>
                          <a:ea typeface="游ゴシック" panose="020B0400000000000000" pitchFamily="50" charset="-128"/>
                        </a:rPr>
                        <a:t>７</a:t>
                      </a:r>
                      <a:endParaRPr lang="ja-JP" sz="1400"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altLang="en-US" sz="1200" b="1" dirty="0">
                          <a:effectLst/>
                          <a:latin typeface="游ゴシック" panose="020B0400000000000000" pitchFamily="50" charset="-128"/>
                          <a:ea typeface="游ゴシック" panose="020B0400000000000000" pitchFamily="50" charset="-128"/>
                        </a:rPr>
                        <a:t>２４本以上の歯を有する者の割合</a:t>
                      </a:r>
                      <a:endParaRPr lang="en-US" altLang="ja-JP" sz="1200" b="1" dirty="0">
                        <a:effectLst/>
                        <a:latin typeface="游ゴシック" panose="020B0400000000000000" pitchFamily="50" charset="-128"/>
                        <a:ea typeface="游ゴシック" panose="020B0400000000000000" pitchFamily="50" charset="-128"/>
                      </a:endParaRPr>
                    </a:p>
                    <a:p>
                      <a:pPr algn="l" fontAlgn="auto">
                        <a:lnSpc>
                          <a:spcPts val="1600"/>
                        </a:lnSpc>
                        <a:spcAft>
                          <a:spcPts val="0"/>
                        </a:spcAft>
                      </a:pPr>
                      <a:r>
                        <a:rPr lang="ja-JP" altLang="en-US" sz="1200" b="1" dirty="0">
                          <a:effectLst/>
                          <a:latin typeface="游ゴシック" panose="020B0400000000000000" pitchFamily="50" charset="-128"/>
                          <a:ea typeface="游ゴシック" panose="020B0400000000000000" pitchFamily="50" charset="-128"/>
                        </a:rPr>
                        <a:t>（６０歳）</a:t>
                      </a:r>
                      <a:endParaRPr lang="ja-JP" sz="1200" b="1" dirty="0">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游ゴシック" panose="020B0400000000000000" pitchFamily="50" charset="-128"/>
                          <a:ea typeface="游ゴシック" panose="020B0400000000000000" pitchFamily="50" charset="-128"/>
                        </a:rPr>
                        <a:t>71.4</a:t>
                      </a:r>
                      <a:r>
                        <a:rPr lang="ja-JP" sz="1200" b="1" dirty="0">
                          <a:solidFill>
                            <a:schemeClr val="tx1"/>
                          </a:solidFill>
                          <a:effectLst/>
                          <a:latin typeface="游ゴシック" panose="020B0400000000000000" pitchFamily="50" charset="-128"/>
                          <a:ea typeface="游ゴシック" panose="020B0400000000000000" pitchFamily="50" charset="-128"/>
                        </a:rPr>
                        <a:t>％</a:t>
                      </a:r>
                    </a:p>
                    <a:p>
                      <a:pPr algn="ctr" fontAlgn="auto">
                        <a:lnSpc>
                          <a:spcPts val="1600"/>
                        </a:lnSpc>
                        <a:spcAft>
                          <a:spcPts val="0"/>
                        </a:spcAft>
                      </a:pPr>
                      <a:r>
                        <a:rPr lang="ja-JP" sz="1200" b="1" dirty="0">
                          <a:solidFill>
                            <a:schemeClr val="tx1"/>
                          </a:solidFill>
                          <a:effectLst/>
                          <a:latin typeface="游ゴシック" panose="020B0400000000000000" pitchFamily="50" charset="-128"/>
                          <a:ea typeface="游ゴシック" panose="020B0400000000000000" pitchFamily="50" charset="-128"/>
                        </a:rPr>
                        <a:t>【平成</a:t>
                      </a:r>
                      <a:r>
                        <a:rPr lang="en-US" sz="1200" b="1" dirty="0">
                          <a:solidFill>
                            <a:schemeClr val="tx1"/>
                          </a:solidFill>
                          <a:effectLst/>
                          <a:latin typeface="游ゴシック" panose="020B0400000000000000" pitchFamily="50" charset="-128"/>
                          <a:ea typeface="游ゴシック" panose="020B0400000000000000" pitchFamily="50" charset="-128"/>
                        </a:rPr>
                        <a:t>25</a:t>
                      </a:r>
                      <a:r>
                        <a:rPr lang="ja-JP" altLang="en-US" sz="1200" b="1" dirty="0">
                          <a:solidFill>
                            <a:schemeClr val="tx1"/>
                          </a:solidFill>
                          <a:effectLst/>
                          <a:latin typeface="游ゴシック" panose="020B0400000000000000" pitchFamily="50" charset="-128"/>
                          <a:ea typeface="游ゴシック" panose="020B0400000000000000" pitchFamily="50" charset="-128"/>
                        </a:rPr>
                        <a:t>～</a:t>
                      </a:r>
                      <a:r>
                        <a:rPr lang="en-US" altLang="ja-JP" sz="1200" b="1" dirty="0">
                          <a:solidFill>
                            <a:schemeClr val="tx1"/>
                          </a:solidFill>
                          <a:effectLst/>
                          <a:latin typeface="游ゴシック" panose="020B0400000000000000" pitchFamily="50" charset="-128"/>
                          <a:ea typeface="游ゴシック" panose="020B0400000000000000" pitchFamily="50" charset="-128"/>
                        </a:rPr>
                        <a:t>27</a:t>
                      </a:r>
                      <a:r>
                        <a:rPr lang="ja-JP" altLang="en-US" sz="1200" b="1" dirty="0">
                          <a:solidFill>
                            <a:schemeClr val="tx1"/>
                          </a:solidFill>
                          <a:effectLst/>
                          <a:latin typeface="游ゴシック" panose="020B0400000000000000" pitchFamily="50" charset="-128"/>
                          <a:ea typeface="游ゴシック" panose="020B0400000000000000" pitchFamily="50" charset="-128"/>
                        </a:rPr>
                        <a:t>年の</a:t>
                      </a:r>
                      <a:r>
                        <a:rPr lang="en-US" altLang="ja-JP" sz="1200" b="1" dirty="0">
                          <a:solidFill>
                            <a:schemeClr val="tx1"/>
                          </a:solidFill>
                          <a:effectLst/>
                          <a:latin typeface="游ゴシック" panose="020B0400000000000000" pitchFamily="50" charset="-128"/>
                          <a:ea typeface="游ゴシック" panose="020B0400000000000000" pitchFamily="50" charset="-128"/>
                        </a:rPr>
                        <a:t>3</a:t>
                      </a:r>
                      <a:r>
                        <a:rPr lang="ja-JP" altLang="en-US" sz="1200" b="1" dirty="0">
                          <a:solidFill>
                            <a:schemeClr val="tx1"/>
                          </a:solidFill>
                          <a:effectLst/>
                          <a:latin typeface="游ゴシック" panose="020B0400000000000000" pitchFamily="50" charset="-128"/>
                          <a:ea typeface="游ゴシック" panose="020B0400000000000000" pitchFamily="50" charset="-128"/>
                        </a:rPr>
                        <a:t>か年平均</a:t>
                      </a:r>
                      <a:r>
                        <a:rPr lang="ja-JP" sz="1200" b="1" dirty="0">
                          <a:solidFill>
                            <a:schemeClr val="tx1"/>
                          </a:solidFill>
                          <a:effectLst/>
                          <a:latin typeface="游ゴシック" panose="020B0400000000000000" pitchFamily="50" charset="-128"/>
                          <a:ea typeface="游ゴシック" panose="020B0400000000000000" pitchFamily="50" charset="-128"/>
                        </a:rPr>
                        <a:t>】</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游ゴシック" panose="020B0400000000000000" pitchFamily="50" charset="-128"/>
                          <a:ea typeface="游ゴシック" panose="020B0400000000000000" pitchFamily="50" charset="-128"/>
                        </a:rPr>
                        <a:t>68.9</a:t>
                      </a:r>
                      <a:r>
                        <a:rPr lang="ja-JP" sz="1200" b="1" dirty="0">
                          <a:solidFill>
                            <a:schemeClr val="tx1"/>
                          </a:solidFill>
                          <a:effectLst/>
                          <a:latin typeface="游ゴシック" panose="020B0400000000000000" pitchFamily="50" charset="-128"/>
                          <a:ea typeface="游ゴシック" panose="020B0400000000000000" pitchFamily="50" charset="-128"/>
                        </a:rPr>
                        <a:t>％</a:t>
                      </a:r>
                    </a:p>
                    <a:p>
                      <a:pPr algn="ctr" fontAlgn="auto">
                        <a:lnSpc>
                          <a:spcPts val="1600"/>
                        </a:lnSpc>
                        <a:spcAft>
                          <a:spcPts val="0"/>
                        </a:spcAft>
                      </a:pPr>
                      <a:r>
                        <a:rPr lang="ja-JP" altLang="ja-JP" sz="1050" b="1" dirty="0">
                          <a:solidFill>
                            <a:schemeClr val="tx1"/>
                          </a:solidFill>
                          <a:effectLst/>
                          <a:latin typeface="游ゴシック" panose="020B0400000000000000" pitchFamily="50" charset="-128"/>
                          <a:ea typeface="+mn-ea"/>
                        </a:rPr>
                        <a:t>【平成</a:t>
                      </a:r>
                      <a:r>
                        <a:rPr lang="en-US" altLang="ja-JP" sz="1050" b="1" dirty="0">
                          <a:solidFill>
                            <a:schemeClr val="tx1"/>
                          </a:solidFill>
                          <a:effectLst/>
                          <a:latin typeface="游ゴシック" panose="020B0400000000000000" pitchFamily="50" charset="-128"/>
                          <a:ea typeface="+mn-ea"/>
                        </a:rPr>
                        <a:t>29</a:t>
                      </a:r>
                      <a:r>
                        <a:rPr lang="ja-JP" altLang="en-US" sz="1050" b="1" dirty="0">
                          <a:solidFill>
                            <a:schemeClr val="tx1"/>
                          </a:solidFill>
                          <a:effectLst/>
                          <a:latin typeface="游ゴシック" panose="020B0400000000000000" pitchFamily="50" charset="-128"/>
                          <a:ea typeface="+mn-ea"/>
                        </a:rPr>
                        <a:t>～令和元年の</a:t>
                      </a:r>
                      <a:r>
                        <a:rPr lang="en-US" altLang="ja-JP" sz="1050" b="1" dirty="0">
                          <a:solidFill>
                            <a:schemeClr val="tx1"/>
                          </a:solidFill>
                          <a:effectLst/>
                          <a:latin typeface="游ゴシック" panose="020B0400000000000000" pitchFamily="50" charset="-128"/>
                          <a:ea typeface="+mn-ea"/>
                        </a:rPr>
                        <a:t>3</a:t>
                      </a:r>
                      <a:r>
                        <a:rPr lang="ja-JP" altLang="en-US" sz="1050" b="1" dirty="0">
                          <a:solidFill>
                            <a:schemeClr val="tx1"/>
                          </a:solidFill>
                          <a:effectLst/>
                          <a:latin typeface="游ゴシック" panose="020B0400000000000000" pitchFamily="50" charset="-128"/>
                          <a:ea typeface="+mn-ea"/>
                        </a:rPr>
                        <a:t>か年平均</a:t>
                      </a:r>
                      <a:r>
                        <a:rPr lang="ja-JP" altLang="ja-JP" sz="1050" b="1" dirty="0">
                          <a:solidFill>
                            <a:schemeClr val="tx1"/>
                          </a:solidFill>
                          <a:effectLst/>
                          <a:latin typeface="游ゴシック" panose="020B0400000000000000" pitchFamily="50" charset="-128"/>
                          <a:ea typeface="+mn-ea"/>
                        </a:rPr>
                        <a:t>】</a:t>
                      </a:r>
                      <a:endParaRPr lang="ja-JP" altLang="ja-JP" sz="1050" b="1" dirty="0">
                        <a:solidFill>
                          <a:schemeClr val="tx1"/>
                        </a:solidFill>
                        <a:effectLst/>
                        <a:latin typeface="游ゴシック" panose="020B0400000000000000" pitchFamily="50" charset="-128"/>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dk1"/>
                          </a:solidFill>
                          <a:effectLst/>
                          <a:latin typeface="游ゴシック" panose="020B0400000000000000" pitchFamily="50" charset="-128"/>
                          <a:ea typeface="游ゴシック" panose="020B0400000000000000" pitchFamily="50" charset="-128"/>
                          <a:cs typeface="+mn-cs"/>
                        </a:rPr>
                        <a:t>75</a:t>
                      </a:r>
                      <a:r>
                        <a:rPr lang="ja-JP" altLang="en-US" sz="1200" b="1" dirty="0">
                          <a:solidFill>
                            <a:schemeClr val="dk1"/>
                          </a:solidFill>
                          <a:effectLst/>
                          <a:latin typeface="游ゴシック" panose="020B0400000000000000" pitchFamily="50" charset="-128"/>
                          <a:ea typeface="游ゴシック" panose="020B0400000000000000" pitchFamily="50" charset="-128"/>
                          <a:cs typeface="+mn-cs"/>
                        </a:rPr>
                        <a:t>％以上</a:t>
                      </a: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821594">
                <a:tc>
                  <a:txBody>
                    <a:bodyPr/>
                    <a:lstStyle/>
                    <a:p>
                      <a:pPr algn="ctr" fontAlgn="auto">
                        <a:lnSpc>
                          <a:spcPts val="1600"/>
                        </a:lnSpc>
                        <a:spcAft>
                          <a:spcPts val="0"/>
                        </a:spcAft>
                      </a:pPr>
                      <a:r>
                        <a:rPr lang="ja-JP" altLang="en-US" sz="1400" dirty="0">
                          <a:solidFill>
                            <a:schemeClr val="bg1"/>
                          </a:solidFill>
                          <a:effectLst/>
                          <a:latin typeface="游ゴシック" panose="020B0400000000000000" pitchFamily="50" charset="-128"/>
                          <a:ea typeface="游ゴシック" panose="020B0400000000000000" pitchFamily="50" charset="-128"/>
                          <a:cs typeface="HG丸ｺﾞｼｯｸM-PRO"/>
                        </a:rPr>
                        <a:t>８</a:t>
                      </a:r>
                      <a:endParaRPr lang="ja-JP" sz="140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altLang="en-US" sz="1200" b="1" dirty="0">
                          <a:effectLst/>
                          <a:latin typeface="游ゴシック" panose="020B0400000000000000" pitchFamily="50" charset="-128"/>
                          <a:ea typeface="游ゴシック" panose="020B0400000000000000" pitchFamily="50" charset="-128"/>
                        </a:rPr>
                        <a:t>２０本以上の歯を有する者の割合</a:t>
                      </a:r>
                      <a:endParaRPr lang="en-US" altLang="ja-JP" sz="1200" b="1" dirty="0">
                        <a:effectLst/>
                        <a:latin typeface="游ゴシック" panose="020B0400000000000000" pitchFamily="50" charset="-128"/>
                        <a:ea typeface="游ゴシック" panose="020B0400000000000000" pitchFamily="50" charset="-128"/>
                      </a:endParaRPr>
                    </a:p>
                    <a:p>
                      <a:pPr algn="l" fontAlgn="auto">
                        <a:lnSpc>
                          <a:spcPts val="1600"/>
                        </a:lnSpc>
                        <a:spcAft>
                          <a:spcPts val="0"/>
                        </a:spcAft>
                      </a:pPr>
                      <a:r>
                        <a:rPr lang="ja-JP" altLang="en-US" sz="1200" b="1" dirty="0">
                          <a:effectLst/>
                          <a:latin typeface="游ゴシック" panose="020B0400000000000000" pitchFamily="50" charset="-128"/>
                          <a:ea typeface="游ゴシック" panose="020B0400000000000000" pitchFamily="50" charset="-128"/>
                        </a:rPr>
                        <a:t>（８０歳）</a:t>
                      </a:r>
                      <a:endParaRPr lang="ja-JP" sz="1200" b="1" dirty="0">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游ゴシック" panose="020B0400000000000000" pitchFamily="50" charset="-128"/>
                          <a:ea typeface="游ゴシック" panose="020B0400000000000000" pitchFamily="50" charset="-128"/>
                        </a:rPr>
                        <a:t>42.1</a:t>
                      </a:r>
                      <a:r>
                        <a:rPr lang="ja-JP" altLang="ja-JP" sz="1200" b="1" dirty="0">
                          <a:solidFill>
                            <a:schemeClr val="tx1"/>
                          </a:solidFill>
                          <a:effectLst/>
                          <a:latin typeface="游ゴシック" panose="020B0400000000000000" pitchFamily="50" charset="-128"/>
                          <a:ea typeface="游ゴシック" panose="020B0400000000000000" pitchFamily="50" charset="-128"/>
                        </a:rPr>
                        <a:t>％</a:t>
                      </a:r>
                    </a:p>
                    <a:p>
                      <a:pPr algn="ctr" fontAlgn="auto">
                        <a:lnSpc>
                          <a:spcPts val="1600"/>
                        </a:lnSpc>
                        <a:spcAft>
                          <a:spcPts val="0"/>
                        </a:spcAft>
                      </a:pPr>
                      <a:r>
                        <a:rPr lang="ja-JP" altLang="ja-JP" sz="1200" b="1" dirty="0">
                          <a:solidFill>
                            <a:schemeClr val="tx1"/>
                          </a:solidFill>
                          <a:effectLst/>
                          <a:latin typeface="游ゴシック" panose="020B0400000000000000" pitchFamily="50" charset="-128"/>
                          <a:ea typeface="游ゴシック" panose="020B0400000000000000" pitchFamily="50" charset="-128"/>
                        </a:rPr>
                        <a:t>【平成</a:t>
                      </a:r>
                      <a:r>
                        <a:rPr lang="en-US" altLang="ja-JP" sz="1200" b="1" dirty="0">
                          <a:solidFill>
                            <a:schemeClr val="tx1"/>
                          </a:solidFill>
                          <a:effectLst/>
                          <a:latin typeface="游ゴシック" panose="020B0400000000000000" pitchFamily="50" charset="-128"/>
                          <a:ea typeface="游ゴシック" panose="020B0400000000000000" pitchFamily="50" charset="-128"/>
                        </a:rPr>
                        <a:t>25</a:t>
                      </a:r>
                      <a:r>
                        <a:rPr lang="ja-JP" altLang="en-US" sz="1200" b="1" dirty="0">
                          <a:solidFill>
                            <a:schemeClr val="tx1"/>
                          </a:solidFill>
                          <a:effectLst/>
                          <a:latin typeface="游ゴシック" panose="020B0400000000000000" pitchFamily="50" charset="-128"/>
                          <a:ea typeface="游ゴシック" panose="020B0400000000000000" pitchFamily="50" charset="-128"/>
                        </a:rPr>
                        <a:t>～</a:t>
                      </a:r>
                      <a:r>
                        <a:rPr lang="en-US" altLang="ja-JP" sz="1200" b="1" dirty="0">
                          <a:solidFill>
                            <a:schemeClr val="tx1"/>
                          </a:solidFill>
                          <a:effectLst/>
                          <a:latin typeface="游ゴシック" panose="020B0400000000000000" pitchFamily="50" charset="-128"/>
                          <a:ea typeface="游ゴシック" panose="020B0400000000000000" pitchFamily="50" charset="-128"/>
                        </a:rPr>
                        <a:t>27</a:t>
                      </a:r>
                      <a:r>
                        <a:rPr lang="ja-JP" altLang="en-US" sz="1200" b="1" dirty="0">
                          <a:solidFill>
                            <a:schemeClr val="tx1"/>
                          </a:solidFill>
                          <a:effectLst/>
                          <a:latin typeface="游ゴシック" panose="020B0400000000000000" pitchFamily="50" charset="-128"/>
                          <a:ea typeface="游ゴシック" panose="020B0400000000000000" pitchFamily="50" charset="-128"/>
                        </a:rPr>
                        <a:t>年の</a:t>
                      </a:r>
                      <a:r>
                        <a:rPr lang="en-US" altLang="ja-JP" sz="1200" b="1" dirty="0">
                          <a:solidFill>
                            <a:schemeClr val="tx1"/>
                          </a:solidFill>
                          <a:effectLst/>
                          <a:latin typeface="游ゴシック" panose="020B0400000000000000" pitchFamily="50" charset="-128"/>
                          <a:ea typeface="游ゴシック" panose="020B0400000000000000" pitchFamily="50" charset="-128"/>
                        </a:rPr>
                        <a:t>3</a:t>
                      </a:r>
                      <a:r>
                        <a:rPr lang="ja-JP" altLang="en-US" sz="1200" b="1" dirty="0">
                          <a:solidFill>
                            <a:schemeClr val="tx1"/>
                          </a:solidFill>
                          <a:effectLst/>
                          <a:latin typeface="游ゴシック" panose="020B0400000000000000" pitchFamily="50" charset="-128"/>
                          <a:ea typeface="游ゴシック" panose="020B0400000000000000" pitchFamily="50" charset="-128"/>
                        </a:rPr>
                        <a:t>か年平均</a:t>
                      </a:r>
                      <a:r>
                        <a:rPr lang="ja-JP" altLang="ja-JP" sz="1200" b="1" dirty="0">
                          <a:solidFill>
                            <a:schemeClr val="tx1"/>
                          </a:solidFill>
                          <a:effectLst/>
                          <a:latin typeface="游ゴシック" panose="020B0400000000000000" pitchFamily="50" charset="-128"/>
                          <a:ea typeface="游ゴシック" panose="020B0400000000000000" pitchFamily="50" charset="-128"/>
                        </a:rPr>
                        <a:t>】</a:t>
                      </a:r>
                      <a:endParaRPr lang="ja-JP" alt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游ゴシック" panose="020B0400000000000000" pitchFamily="50" charset="-128"/>
                          <a:ea typeface="游ゴシック" panose="020B0400000000000000" pitchFamily="50" charset="-128"/>
                          <a:cs typeface="HG丸ｺﾞｼｯｸM-PRO"/>
                        </a:rPr>
                        <a:t>54.0</a:t>
                      </a:r>
                      <a:r>
                        <a:rPr lang="ja-JP"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en-US" alt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p>
                      <a:pPr algn="ctr" fontAlgn="auto">
                        <a:lnSpc>
                          <a:spcPts val="1600"/>
                        </a:lnSpc>
                        <a:spcAft>
                          <a:spcPts val="0"/>
                        </a:spcAft>
                      </a:pPr>
                      <a:r>
                        <a:rPr lang="ja-JP" altLang="ja-JP" sz="1050" b="1" dirty="0">
                          <a:solidFill>
                            <a:schemeClr val="tx1"/>
                          </a:solidFill>
                          <a:effectLst/>
                          <a:latin typeface="游ゴシック" panose="020B0400000000000000" pitchFamily="50" charset="-128"/>
                          <a:ea typeface="游ゴシック" panose="020B0400000000000000" pitchFamily="50" charset="-128"/>
                        </a:rPr>
                        <a:t>【平成</a:t>
                      </a:r>
                      <a:r>
                        <a:rPr lang="en-US" altLang="ja-JP" sz="1050" b="1" dirty="0">
                          <a:solidFill>
                            <a:schemeClr val="tx1"/>
                          </a:solidFill>
                          <a:effectLst/>
                          <a:latin typeface="游ゴシック" panose="020B0400000000000000" pitchFamily="50" charset="-128"/>
                          <a:ea typeface="游ゴシック" panose="020B0400000000000000" pitchFamily="50" charset="-128"/>
                        </a:rPr>
                        <a:t>29</a:t>
                      </a:r>
                      <a:r>
                        <a:rPr lang="ja-JP" altLang="en-US" sz="1050" b="1" dirty="0">
                          <a:solidFill>
                            <a:schemeClr val="tx1"/>
                          </a:solidFill>
                          <a:effectLst/>
                          <a:latin typeface="游ゴシック" panose="020B0400000000000000" pitchFamily="50" charset="-128"/>
                          <a:ea typeface="游ゴシック" panose="020B0400000000000000" pitchFamily="50" charset="-128"/>
                        </a:rPr>
                        <a:t>～令和元年の</a:t>
                      </a:r>
                      <a:r>
                        <a:rPr lang="en-US" altLang="ja-JP" sz="1050" b="1" dirty="0">
                          <a:solidFill>
                            <a:schemeClr val="tx1"/>
                          </a:solidFill>
                          <a:effectLst/>
                          <a:latin typeface="游ゴシック" panose="020B0400000000000000" pitchFamily="50" charset="-128"/>
                          <a:ea typeface="游ゴシック" panose="020B0400000000000000" pitchFamily="50" charset="-128"/>
                        </a:rPr>
                        <a:t>3</a:t>
                      </a:r>
                      <a:r>
                        <a:rPr lang="ja-JP" altLang="en-US" sz="1050" b="1" dirty="0">
                          <a:solidFill>
                            <a:schemeClr val="tx1"/>
                          </a:solidFill>
                          <a:effectLst/>
                          <a:latin typeface="游ゴシック" panose="020B0400000000000000" pitchFamily="50" charset="-128"/>
                          <a:ea typeface="游ゴシック" panose="020B0400000000000000" pitchFamily="50" charset="-128"/>
                        </a:rPr>
                        <a:t>か年平均</a:t>
                      </a:r>
                      <a:r>
                        <a:rPr lang="ja-JP" altLang="ja-JP" sz="1050" b="1" dirty="0">
                          <a:solidFill>
                            <a:schemeClr val="tx1"/>
                          </a:solidFill>
                          <a:effectLst/>
                          <a:latin typeface="游ゴシック" panose="020B0400000000000000" pitchFamily="50" charset="-128"/>
                          <a:ea typeface="游ゴシック" panose="020B0400000000000000" pitchFamily="50" charset="-128"/>
                        </a:rPr>
                        <a:t>】</a:t>
                      </a:r>
                      <a:endParaRPr lang="ja-JP" sz="105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endParaRPr lang="en-US" altLang="ja-JP" sz="1200" b="1" dirty="0">
                        <a:solidFill>
                          <a:schemeClr val="dk1"/>
                        </a:solidFill>
                        <a:effectLst/>
                        <a:latin typeface="游ゴシック" panose="020B0400000000000000" pitchFamily="50" charset="-128"/>
                        <a:ea typeface="游ゴシック" panose="020B0400000000000000" pitchFamily="50" charset="-128"/>
                        <a:cs typeface="+mn-cs"/>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200" b="1" dirty="0">
                          <a:solidFill>
                            <a:schemeClr val="dk1"/>
                          </a:solidFill>
                          <a:effectLst/>
                          <a:latin typeface="游ゴシック" panose="020B0400000000000000" pitchFamily="50" charset="-128"/>
                          <a:ea typeface="游ゴシック" panose="020B0400000000000000" pitchFamily="50" charset="-128"/>
                          <a:cs typeface="+mn-cs"/>
                        </a:rPr>
                        <a:t>45</a:t>
                      </a:r>
                      <a:r>
                        <a:rPr lang="ja-JP" altLang="en-US" sz="1200" b="1" dirty="0">
                          <a:solidFill>
                            <a:schemeClr val="dk1"/>
                          </a:solidFill>
                          <a:effectLst/>
                          <a:latin typeface="游ゴシック" panose="020B0400000000000000" pitchFamily="50" charset="-128"/>
                          <a:ea typeface="游ゴシック" panose="020B0400000000000000" pitchFamily="50" charset="-128"/>
                          <a:cs typeface="+mn-cs"/>
                        </a:rPr>
                        <a:t>％以上</a:t>
                      </a:r>
                      <a:endParaRPr lang="ja-JP" alt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p>
                      <a:pPr algn="ctr" fontAlgn="auto">
                        <a:lnSpc>
                          <a:spcPts val="1600"/>
                        </a:lnSpc>
                        <a:spcAft>
                          <a:spcPts val="0"/>
                        </a:spcAft>
                      </a:pP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08162636"/>
                  </a:ext>
                </a:extLst>
              </a:tr>
              <a:tr h="821594">
                <a:tc>
                  <a:txBody>
                    <a:bodyPr/>
                    <a:lstStyle/>
                    <a:p>
                      <a:pPr algn="ctr" fontAlgn="auto">
                        <a:lnSpc>
                          <a:spcPts val="1600"/>
                        </a:lnSpc>
                        <a:spcAft>
                          <a:spcPts val="0"/>
                        </a:spcAft>
                      </a:pPr>
                      <a:r>
                        <a:rPr lang="ja-JP" altLang="en-US" sz="1400" dirty="0">
                          <a:solidFill>
                            <a:schemeClr val="bg1"/>
                          </a:solidFill>
                          <a:effectLst/>
                          <a:latin typeface="游ゴシック" panose="020B0400000000000000" pitchFamily="50" charset="-128"/>
                          <a:ea typeface="游ゴシック" panose="020B0400000000000000" pitchFamily="50" charset="-128"/>
                          <a:cs typeface="HG丸ｺﾞｼｯｸM-PRO"/>
                        </a:rPr>
                        <a:t>９</a:t>
                      </a:r>
                      <a:endParaRPr lang="ja-JP" sz="140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altLang="en-US" sz="1200" b="1" dirty="0">
                          <a:effectLst/>
                          <a:latin typeface="游ゴシック" panose="020B0400000000000000" pitchFamily="50" charset="-128"/>
                          <a:ea typeface="游ゴシック" panose="020B0400000000000000" pitchFamily="50" charset="-128"/>
                        </a:rPr>
                        <a:t>咀嚼良好者の割合（６０歳以上）</a:t>
                      </a:r>
                      <a:endParaRPr lang="ja-JP" sz="1200" b="1" dirty="0">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endParaRPr lang="en-US" altLang="ja-JP" sz="1200" b="1" dirty="0">
                        <a:solidFill>
                          <a:schemeClr val="tx1"/>
                        </a:solidFill>
                        <a:effectLst/>
                        <a:latin typeface="游ゴシック" panose="020B0400000000000000" pitchFamily="50" charset="-128"/>
                        <a:ea typeface="游ゴシック" panose="020B0400000000000000" pitchFamily="50" charset="-128"/>
                      </a:endParaRPr>
                    </a:p>
                    <a:p>
                      <a:pPr algn="ctr" fontAlgn="auto">
                        <a:lnSpc>
                          <a:spcPts val="1600"/>
                        </a:lnSpc>
                        <a:spcAft>
                          <a:spcPts val="0"/>
                        </a:spcAft>
                      </a:pPr>
                      <a:r>
                        <a:rPr lang="en-US" altLang="ja-JP" sz="1200" b="1" dirty="0">
                          <a:solidFill>
                            <a:schemeClr val="tx1"/>
                          </a:solidFill>
                          <a:effectLst/>
                          <a:latin typeface="游ゴシック" panose="020B0400000000000000" pitchFamily="50" charset="-128"/>
                          <a:ea typeface="游ゴシック" panose="020B0400000000000000" pitchFamily="50" charset="-128"/>
                        </a:rPr>
                        <a:t>65.9</a:t>
                      </a:r>
                      <a:r>
                        <a:rPr lang="ja-JP" altLang="ja-JP" sz="1200" b="1" dirty="0">
                          <a:solidFill>
                            <a:schemeClr val="tx1"/>
                          </a:solidFill>
                          <a:effectLst/>
                          <a:latin typeface="游ゴシック" panose="020B0400000000000000" pitchFamily="50" charset="-128"/>
                          <a:ea typeface="游ゴシック" panose="020B0400000000000000" pitchFamily="50" charset="-128"/>
                        </a:rPr>
                        <a:t>％</a:t>
                      </a:r>
                    </a:p>
                    <a:p>
                      <a:pPr algn="ctr" fontAlgn="auto">
                        <a:lnSpc>
                          <a:spcPts val="1600"/>
                        </a:lnSpc>
                        <a:spcAft>
                          <a:spcPts val="0"/>
                        </a:spcAft>
                      </a:pPr>
                      <a:r>
                        <a:rPr lang="ja-JP" altLang="ja-JP" sz="1200" b="1" dirty="0">
                          <a:solidFill>
                            <a:schemeClr val="tx1"/>
                          </a:solidFill>
                          <a:effectLst/>
                          <a:latin typeface="游ゴシック" panose="020B0400000000000000" pitchFamily="50" charset="-128"/>
                          <a:ea typeface="游ゴシック" panose="020B0400000000000000" pitchFamily="50" charset="-128"/>
                        </a:rPr>
                        <a:t>【平成</a:t>
                      </a:r>
                      <a:r>
                        <a:rPr lang="en-US" altLang="ja-JP" sz="1200" b="1" dirty="0">
                          <a:solidFill>
                            <a:schemeClr val="tx1"/>
                          </a:solidFill>
                          <a:effectLst/>
                          <a:latin typeface="游ゴシック" panose="020B0400000000000000" pitchFamily="50" charset="-128"/>
                          <a:ea typeface="游ゴシック" panose="020B0400000000000000" pitchFamily="50" charset="-128"/>
                        </a:rPr>
                        <a:t>28</a:t>
                      </a:r>
                      <a:r>
                        <a:rPr lang="ja-JP" altLang="ja-JP" sz="1200" b="1" dirty="0">
                          <a:solidFill>
                            <a:schemeClr val="tx1"/>
                          </a:solidFill>
                          <a:effectLst/>
                          <a:latin typeface="游ゴシック" panose="020B0400000000000000" pitchFamily="50" charset="-128"/>
                          <a:ea typeface="游ゴシック" panose="020B0400000000000000" pitchFamily="50" charset="-128"/>
                        </a:rPr>
                        <a:t>（</a:t>
                      </a:r>
                      <a:r>
                        <a:rPr lang="en-US" altLang="ja-JP" sz="1200" b="1" dirty="0">
                          <a:solidFill>
                            <a:schemeClr val="tx1"/>
                          </a:solidFill>
                          <a:effectLst/>
                          <a:latin typeface="游ゴシック" panose="020B0400000000000000" pitchFamily="50" charset="-128"/>
                          <a:ea typeface="游ゴシック" panose="020B0400000000000000" pitchFamily="50" charset="-128"/>
                        </a:rPr>
                        <a:t>2016</a:t>
                      </a:r>
                      <a:r>
                        <a:rPr lang="ja-JP" altLang="ja-JP" sz="1200" b="1" dirty="0">
                          <a:solidFill>
                            <a:schemeClr val="tx1"/>
                          </a:solidFill>
                          <a:effectLst/>
                          <a:latin typeface="游ゴシック" panose="020B0400000000000000" pitchFamily="50" charset="-128"/>
                          <a:ea typeface="游ゴシック" panose="020B0400000000000000" pitchFamily="50" charset="-128"/>
                        </a:rPr>
                        <a:t>）年】</a:t>
                      </a:r>
                      <a:endParaRPr lang="ja-JP" alt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p>
                      <a:pPr algn="ctr" fontAlgn="auto">
                        <a:lnSpc>
                          <a:spcPts val="1600"/>
                        </a:lnSpc>
                        <a:spcAft>
                          <a:spcPts val="0"/>
                        </a:spcAft>
                      </a:pP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a:solidFill>
                            <a:schemeClr val="tx1"/>
                          </a:solidFill>
                          <a:effectLst/>
                          <a:latin typeface="游ゴシック" panose="020B0400000000000000" pitchFamily="50" charset="-128"/>
                          <a:ea typeface="+mn-ea"/>
                        </a:rPr>
                        <a:t>81.2</a:t>
                      </a:r>
                      <a:r>
                        <a:rPr lang="ja-JP" altLang="ja-JP" sz="1200" b="1" dirty="0">
                          <a:solidFill>
                            <a:schemeClr val="tx1"/>
                          </a:solidFill>
                          <a:effectLst/>
                          <a:latin typeface="游ゴシック" panose="020B0400000000000000" pitchFamily="50" charset="-128"/>
                          <a:ea typeface="+mn-ea"/>
                        </a:rPr>
                        <a:t>％</a:t>
                      </a:r>
                    </a:p>
                    <a:p>
                      <a:pPr algn="ctr" fontAlgn="auto">
                        <a:lnSpc>
                          <a:spcPts val="1600"/>
                        </a:lnSpc>
                        <a:spcAft>
                          <a:spcPts val="0"/>
                        </a:spcAft>
                      </a:pPr>
                      <a:r>
                        <a:rPr lang="ja-JP" altLang="ja-JP" sz="1200" b="1" dirty="0">
                          <a:solidFill>
                            <a:schemeClr val="tx1"/>
                          </a:solidFill>
                          <a:effectLst/>
                          <a:latin typeface="游ゴシック" panose="020B0400000000000000" pitchFamily="50" charset="-128"/>
                          <a:ea typeface="+mn-ea"/>
                        </a:rPr>
                        <a:t>【</a:t>
                      </a:r>
                      <a:r>
                        <a:rPr lang="ja-JP" altLang="en-US" sz="1200" b="1" dirty="0">
                          <a:solidFill>
                            <a:schemeClr val="tx1"/>
                          </a:solidFill>
                          <a:effectLst/>
                          <a:latin typeface="游ゴシック" panose="020B0400000000000000" pitchFamily="50" charset="-128"/>
                          <a:ea typeface="+mn-ea"/>
                        </a:rPr>
                        <a:t>令和３</a:t>
                      </a:r>
                      <a:r>
                        <a:rPr lang="ja-JP" altLang="ja-JP" sz="1200" b="1" dirty="0">
                          <a:solidFill>
                            <a:schemeClr val="tx1"/>
                          </a:solidFill>
                          <a:effectLst/>
                          <a:latin typeface="游ゴシック" panose="020B0400000000000000" pitchFamily="50" charset="-128"/>
                          <a:ea typeface="+mn-ea"/>
                        </a:rPr>
                        <a:t>（</a:t>
                      </a:r>
                      <a:r>
                        <a:rPr lang="en-US" altLang="ja-JP" sz="1200" b="1" dirty="0">
                          <a:solidFill>
                            <a:schemeClr val="tx1"/>
                          </a:solidFill>
                          <a:effectLst/>
                          <a:latin typeface="游ゴシック" panose="020B0400000000000000" pitchFamily="50" charset="-128"/>
                          <a:ea typeface="+mn-ea"/>
                        </a:rPr>
                        <a:t>2021</a:t>
                      </a:r>
                      <a:r>
                        <a:rPr lang="ja-JP" altLang="ja-JP" sz="1200" b="1" dirty="0">
                          <a:solidFill>
                            <a:schemeClr val="tx1"/>
                          </a:solidFill>
                          <a:effectLst/>
                          <a:latin typeface="游ゴシック" panose="020B0400000000000000" pitchFamily="50" charset="-128"/>
                          <a:ea typeface="+mn-ea"/>
                        </a:rPr>
                        <a:t>）年】</a:t>
                      </a:r>
                      <a:endParaRPr lang="ja-JP" altLang="ja-JP" sz="1200" b="1" dirty="0">
                        <a:solidFill>
                          <a:schemeClr val="tx1"/>
                        </a:solidFill>
                        <a:effectLst/>
                        <a:latin typeface="游ゴシック" panose="020B0400000000000000" pitchFamily="50" charset="-128"/>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endParaRPr lang="en-US" altLang="ja-JP" sz="1200" b="1" dirty="0">
                        <a:solidFill>
                          <a:schemeClr val="dk1"/>
                        </a:solidFill>
                        <a:effectLst/>
                        <a:latin typeface="游ゴシック" panose="020B0400000000000000" pitchFamily="50" charset="-128"/>
                        <a:ea typeface="游ゴシック" panose="020B0400000000000000" pitchFamily="50" charset="-128"/>
                        <a:cs typeface="+mn-cs"/>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200" b="1" dirty="0">
                          <a:solidFill>
                            <a:schemeClr val="dk1"/>
                          </a:solidFill>
                          <a:effectLst/>
                          <a:latin typeface="游ゴシック" panose="020B0400000000000000" pitchFamily="50" charset="-128"/>
                          <a:ea typeface="游ゴシック" panose="020B0400000000000000" pitchFamily="50" charset="-128"/>
                          <a:cs typeface="+mn-cs"/>
                        </a:rPr>
                        <a:t>75</a:t>
                      </a:r>
                      <a:r>
                        <a:rPr lang="ja-JP" altLang="en-US" sz="1200" b="1" dirty="0">
                          <a:solidFill>
                            <a:schemeClr val="dk1"/>
                          </a:solidFill>
                          <a:effectLst/>
                          <a:latin typeface="游ゴシック" panose="020B0400000000000000" pitchFamily="50" charset="-128"/>
                          <a:ea typeface="游ゴシック" panose="020B0400000000000000" pitchFamily="50" charset="-128"/>
                          <a:cs typeface="+mn-cs"/>
                        </a:rPr>
                        <a:t>％以上</a:t>
                      </a:r>
                      <a:endParaRPr lang="ja-JP" alt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p>
                      <a:pPr algn="ctr" fontAlgn="auto">
                        <a:lnSpc>
                          <a:spcPts val="1600"/>
                        </a:lnSpc>
                        <a:spcAft>
                          <a:spcPts val="0"/>
                        </a:spcAft>
                      </a:pP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30687050"/>
                  </a:ext>
                </a:extLst>
              </a:tr>
              <a:tr h="821594">
                <a:tc>
                  <a:txBody>
                    <a:bodyPr/>
                    <a:lstStyle/>
                    <a:p>
                      <a:pPr algn="ctr" fontAlgn="auto">
                        <a:lnSpc>
                          <a:spcPts val="1600"/>
                        </a:lnSpc>
                        <a:spcAft>
                          <a:spcPts val="0"/>
                        </a:spcAft>
                      </a:pPr>
                      <a:r>
                        <a:rPr lang="en-US" altLang="ja-JP" sz="1400" dirty="0">
                          <a:solidFill>
                            <a:schemeClr val="bg1"/>
                          </a:solidFill>
                          <a:effectLst/>
                          <a:latin typeface="游ゴシック" panose="020B0400000000000000" pitchFamily="50" charset="-128"/>
                          <a:ea typeface="游ゴシック" panose="020B0400000000000000" pitchFamily="50" charset="-128"/>
                          <a:cs typeface="HG丸ｺﾞｼｯｸM-PRO"/>
                        </a:rPr>
                        <a:t>10</a:t>
                      </a:r>
                      <a:endParaRPr lang="ja-JP" sz="140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altLang="en-US" sz="1200" b="1" dirty="0">
                          <a:effectLst/>
                          <a:latin typeface="游ゴシック" panose="020B0400000000000000" pitchFamily="50" charset="-128"/>
                          <a:ea typeface="游ゴシック" panose="020B0400000000000000" pitchFamily="50" charset="-128"/>
                        </a:rPr>
                        <a:t>むし歯治療が必要な者の割合</a:t>
                      </a:r>
                      <a:endParaRPr lang="en-US" altLang="ja-JP" sz="1200" b="1" dirty="0">
                        <a:effectLst/>
                        <a:latin typeface="游ゴシック" panose="020B0400000000000000" pitchFamily="50" charset="-128"/>
                        <a:ea typeface="游ゴシック" panose="020B0400000000000000" pitchFamily="50" charset="-128"/>
                      </a:endParaRPr>
                    </a:p>
                    <a:p>
                      <a:pPr algn="l" fontAlgn="auto">
                        <a:lnSpc>
                          <a:spcPts val="1600"/>
                        </a:lnSpc>
                        <a:spcAft>
                          <a:spcPts val="0"/>
                        </a:spcAft>
                      </a:pPr>
                      <a:r>
                        <a:rPr lang="ja-JP" altLang="en-US" sz="1200" b="1" dirty="0">
                          <a:effectLst/>
                          <a:latin typeface="游ゴシック" panose="020B0400000000000000" pitchFamily="50" charset="-128"/>
                          <a:ea typeface="游ゴシック" panose="020B0400000000000000" pitchFamily="50" charset="-128"/>
                        </a:rPr>
                        <a:t>（６０歳）</a:t>
                      </a:r>
                      <a:endParaRPr lang="ja-JP" sz="1200" b="1" dirty="0">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endParaRPr lang="en-US" altLang="ja-JP" sz="1200" b="1" dirty="0">
                        <a:solidFill>
                          <a:schemeClr val="tx1"/>
                        </a:solidFill>
                        <a:effectLst/>
                        <a:latin typeface="游ゴシック" panose="020B0400000000000000" pitchFamily="50" charset="-128"/>
                        <a:ea typeface="游ゴシック" panose="020B0400000000000000" pitchFamily="50" charset="-128"/>
                      </a:endParaRPr>
                    </a:p>
                    <a:p>
                      <a:pPr algn="ctr" fontAlgn="auto">
                        <a:lnSpc>
                          <a:spcPts val="1600"/>
                        </a:lnSpc>
                        <a:spcAft>
                          <a:spcPts val="0"/>
                        </a:spcAft>
                      </a:pPr>
                      <a:r>
                        <a:rPr lang="en-US" altLang="ja-JP" sz="1200" b="1" dirty="0">
                          <a:solidFill>
                            <a:schemeClr val="tx1"/>
                          </a:solidFill>
                          <a:effectLst/>
                          <a:latin typeface="游ゴシック" panose="020B0400000000000000" pitchFamily="50" charset="-128"/>
                          <a:ea typeface="游ゴシック" panose="020B0400000000000000" pitchFamily="50" charset="-128"/>
                        </a:rPr>
                        <a:t>30.4</a:t>
                      </a:r>
                      <a:r>
                        <a:rPr lang="ja-JP" altLang="ja-JP" sz="1200" b="1" dirty="0">
                          <a:solidFill>
                            <a:schemeClr val="tx1"/>
                          </a:solidFill>
                          <a:effectLst/>
                          <a:latin typeface="游ゴシック" panose="020B0400000000000000" pitchFamily="50" charset="-128"/>
                          <a:ea typeface="游ゴシック" panose="020B0400000000000000" pitchFamily="50" charset="-128"/>
                        </a:rPr>
                        <a:t>％</a:t>
                      </a:r>
                    </a:p>
                    <a:p>
                      <a:pPr algn="ctr" fontAlgn="auto">
                        <a:lnSpc>
                          <a:spcPts val="1600"/>
                        </a:lnSpc>
                        <a:spcAft>
                          <a:spcPts val="0"/>
                        </a:spcAft>
                      </a:pPr>
                      <a:r>
                        <a:rPr lang="ja-JP" altLang="ja-JP" sz="1200" b="1" dirty="0">
                          <a:solidFill>
                            <a:schemeClr val="tx1"/>
                          </a:solidFill>
                          <a:effectLst/>
                          <a:latin typeface="游ゴシック" panose="020B0400000000000000" pitchFamily="50" charset="-128"/>
                          <a:ea typeface="游ゴシック" panose="020B0400000000000000" pitchFamily="50" charset="-128"/>
                        </a:rPr>
                        <a:t>【平成</a:t>
                      </a:r>
                      <a:r>
                        <a:rPr lang="en-US" altLang="ja-JP" sz="1200" b="1" dirty="0">
                          <a:solidFill>
                            <a:schemeClr val="tx1"/>
                          </a:solidFill>
                          <a:effectLst/>
                          <a:latin typeface="游ゴシック" panose="020B0400000000000000" pitchFamily="50" charset="-128"/>
                          <a:ea typeface="游ゴシック" panose="020B0400000000000000" pitchFamily="50" charset="-128"/>
                        </a:rPr>
                        <a:t>27</a:t>
                      </a:r>
                      <a:r>
                        <a:rPr lang="ja-JP" altLang="ja-JP" sz="1200" b="1" dirty="0">
                          <a:solidFill>
                            <a:schemeClr val="tx1"/>
                          </a:solidFill>
                          <a:effectLst/>
                          <a:latin typeface="游ゴシック" panose="020B0400000000000000" pitchFamily="50" charset="-128"/>
                          <a:ea typeface="游ゴシック" panose="020B0400000000000000" pitchFamily="50" charset="-128"/>
                        </a:rPr>
                        <a:t>（</a:t>
                      </a:r>
                      <a:r>
                        <a:rPr lang="en-US" altLang="ja-JP" sz="1200" b="1" dirty="0">
                          <a:solidFill>
                            <a:schemeClr val="tx1"/>
                          </a:solidFill>
                          <a:effectLst/>
                          <a:latin typeface="游ゴシック" panose="020B0400000000000000" pitchFamily="50" charset="-128"/>
                          <a:ea typeface="游ゴシック" panose="020B0400000000000000" pitchFamily="50" charset="-128"/>
                        </a:rPr>
                        <a:t>2015</a:t>
                      </a:r>
                      <a:r>
                        <a:rPr lang="ja-JP" altLang="ja-JP" sz="1200" b="1" dirty="0">
                          <a:solidFill>
                            <a:schemeClr val="tx1"/>
                          </a:solidFill>
                          <a:effectLst/>
                          <a:latin typeface="游ゴシック" panose="020B0400000000000000" pitchFamily="50" charset="-128"/>
                          <a:ea typeface="游ゴシック" panose="020B0400000000000000" pitchFamily="50" charset="-128"/>
                        </a:rPr>
                        <a:t>）年】</a:t>
                      </a:r>
                      <a:endParaRPr lang="ja-JP" alt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p>
                      <a:pPr algn="ctr" fontAlgn="auto">
                        <a:lnSpc>
                          <a:spcPts val="1600"/>
                        </a:lnSpc>
                        <a:spcAft>
                          <a:spcPts val="0"/>
                        </a:spcAft>
                      </a:pP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a:solidFill>
                            <a:schemeClr val="tx1"/>
                          </a:solidFill>
                          <a:effectLst/>
                          <a:latin typeface="游ゴシック" panose="020B0400000000000000" pitchFamily="50" charset="-128"/>
                          <a:ea typeface="+mn-ea"/>
                        </a:rPr>
                        <a:t>23.8</a:t>
                      </a:r>
                      <a:r>
                        <a:rPr lang="ja-JP" sz="1200" b="1" dirty="0">
                          <a:solidFill>
                            <a:schemeClr val="tx1"/>
                          </a:solidFill>
                          <a:effectLst/>
                          <a:latin typeface="游ゴシック" panose="020B0400000000000000" pitchFamily="50" charset="-128"/>
                          <a:ea typeface="游ゴシック" panose="020B0400000000000000" pitchFamily="50" charset="-128"/>
                        </a:rPr>
                        <a:t>％</a:t>
                      </a:r>
                    </a:p>
                    <a:p>
                      <a:pPr algn="ctr" fontAlgn="auto">
                        <a:lnSpc>
                          <a:spcPts val="1600"/>
                        </a:lnSpc>
                        <a:spcAft>
                          <a:spcPts val="0"/>
                        </a:spcAft>
                      </a:pPr>
                      <a:r>
                        <a:rPr lang="ja-JP" sz="1200" b="1" dirty="0">
                          <a:solidFill>
                            <a:schemeClr val="tx1"/>
                          </a:solidFill>
                          <a:effectLst/>
                          <a:latin typeface="游ゴシック" panose="020B0400000000000000" pitchFamily="50" charset="-128"/>
                          <a:ea typeface="游ゴシック" panose="020B0400000000000000" pitchFamily="50" charset="-128"/>
                        </a:rPr>
                        <a:t>【</a:t>
                      </a:r>
                      <a:r>
                        <a:rPr lang="ja-JP" altLang="en-US" sz="1200" b="1" dirty="0">
                          <a:solidFill>
                            <a:schemeClr val="tx1"/>
                          </a:solidFill>
                          <a:effectLst/>
                          <a:latin typeface="游ゴシック" panose="020B0400000000000000" pitchFamily="50" charset="-128"/>
                          <a:ea typeface="游ゴシック" panose="020B0400000000000000" pitchFamily="50" charset="-128"/>
                        </a:rPr>
                        <a:t>令和３</a:t>
                      </a:r>
                      <a:r>
                        <a:rPr lang="ja-JP" sz="1200" b="1" dirty="0">
                          <a:solidFill>
                            <a:schemeClr val="tx1"/>
                          </a:solidFill>
                          <a:effectLst/>
                          <a:latin typeface="游ゴシック" panose="020B0400000000000000" pitchFamily="50" charset="-128"/>
                          <a:ea typeface="游ゴシック" panose="020B0400000000000000" pitchFamily="50" charset="-128"/>
                        </a:rPr>
                        <a:t>（</a:t>
                      </a:r>
                      <a:r>
                        <a:rPr lang="en-US" sz="1200" b="1" dirty="0">
                          <a:solidFill>
                            <a:schemeClr val="tx1"/>
                          </a:solidFill>
                          <a:effectLst/>
                          <a:latin typeface="游ゴシック" panose="020B0400000000000000" pitchFamily="50" charset="-128"/>
                          <a:ea typeface="游ゴシック" panose="020B0400000000000000" pitchFamily="50" charset="-128"/>
                        </a:rPr>
                        <a:t>2021</a:t>
                      </a:r>
                      <a:r>
                        <a:rPr lang="ja-JP" sz="1200" b="1" dirty="0">
                          <a:solidFill>
                            <a:schemeClr val="tx1"/>
                          </a:solidFill>
                          <a:effectLst/>
                          <a:latin typeface="游ゴシック" panose="020B0400000000000000" pitchFamily="50" charset="-128"/>
                          <a:ea typeface="游ゴシック" panose="020B0400000000000000" pitchFamily="50" charset="-128"/>
                        </a:rPr>
                        <a:t>）年】</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endParaRPr lang="en-US" altLang="ja-JP" sz="1200" b="1" dirty="0">
                        <a:solidFill>
                          <a:schemeClr val="dk1"/>
                        </a:solidFill>
                        <a:effectLst/>
                        <a:latin typeface="游ゴシック" panose="020B0400000000000000" pitchFamily="50" charset="-128"/>
                        <a:ea typeface="游ゴシック" panose="020B0400000000000000" pitchFamily="50" charset="-128"/>
                        <a:cs typeface="+mn-cs"/>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200" b="1" dirty="0">
                          <a:solidFill>
                            <a:schemeClr val="dk1"/>
                          </a:solidFill>
                          <a:effectLst/>
                          <a:latin typeface="游ゴシック" panose="020B0400000000000000" pitchFamily="50" charset="-128"/>
                          <a:ea typeface="游ゴシック" panose="020B0400000000000000" pitchFamily="50" charset="-128"/>
                          <a:cs typeface="+mn-cs"/>
                        </a:rPr>
                        <a:t>25%</a:t>
                      </a:r>
                      <a:r>
                        <a:rPr lang="ja-JP" altLang="en-US" sz="1200" b="1" dirty="0">
                          <a:solidFill>
                            <a:schemeClr val="dk1"/>
                          </a:solidFill>
                          <a:effectLst/>
                          <a:latin typeface="游ゴシック" panose="020B0400000000000000" pitchFamily="50" charset="-128"/>
                          <a:ea typeface="游ゴシック" panose="020B0400000000000000" pitchFamily="50" charset="-128"/>
                          <a:cs typeface="+mn-cs"/>
                        </a:rPr>
                        <a:t>以下</a:t>
                      </a:r>
                      <a:endParaRPr lang="ja-JP" alt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p>
                      <a:pPr algn="ctr" fontAlgn="auto">
                        <a:lnSpc>
                          <a:spcPts val="1600"/>
                        </a:lnSpc>
                        <a:spcAft>
                          <a:spcPts val="0"/>
                        </a:spcAft>
                      </a:pP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08063480"/>
                  </a:ext>
                </a:extLst>
              </a:tr>
              <a:tr h="821594">
                <a:tc>
                  <a:txBody>
                    <a:bodyPr/>
                    <a:lstStyle/>
                    <a:p>
                      <a:pPr algn="ctr" fontAlgn="auto">
                        <a:lnSpc>
                          <a:spcPts val="1600"/>
                        </a:lnSpc>
                        <a:spcAft>
                          <a:spcPts val="0"/>
                        </a:spcAft>
                      </a:pPr>
                      <a:r>
                        <a:rPr lang="en-US" altLang="ja-JP" sz="1400" dirty="0">
                          <a:solidFill>
                            <a:schemeClr val="bg1"/>
                          </a:solidFill>
                          <a:effectLst/>
                          <a:latin typeface="游ゴシック" panose="020B0400000000000000" pitchFamily="50" charset="-128"/>
                          <a:ea typeface="游ゴシック" panose="020B0400000000000000" pitchFamily="50" charset="-128"/>
                          <a:cs typeface="HG丸ｺﾞｼｯｸM-PRO"/>
                        </a:rPr>
                        <a:t>11</a:t>
                      </a:r>
                      <a:endParaRPr lang="ja-JP" sz="1400"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altLang="en-US" sz="1200" b="1" dirty="0">
                          <a:effectLst/>
                          <a:latin typeface="游ゴシック" panose="020B0400000000000000" pitchFamily="50" charset="-128"/>
                          <a:ea typeface="游ゴシック" panose="020B0400000000000000" pitchFamily="50" charset="-128"/>
                        </a:rPr>
                        <a:t>歯周病治療が必要な者の割合</a:t>
                      </a:r>
                      <a:endParaRPr lang="en-US" altLang="ja-JP" sz="1200" b="1" dirty="0">
                        <a:effectLst/>
                        <a:latin typeface="游ゴシック" panose="020B0400000000000000" pitchFamily="50" charset="-128"/>
                        <a:ea typeface="游ゴシック" panose="020B0400000000000000" pitchFamily="50" charset="-128"/>
                      </a:endParaRPr>
                    </a:p>
                    <a:p>
                      <a:pPr algn="l" fontAlgn="auto">
                        <a:lnSpc>
                          <a:spcPts val="1600"/>
                        </a:lnSpc>
                        <a:spcAft>
                          <a:spcPts val="0"/>
                        </a:spcAft>
                      </a:pPr>
                      <a:r>
                        <a:rPr lang="ja-JP" altLang="en-US" sz="1200" b="1" dirty="0">
                          <a:effectLst/>
                          <a:latin typeface="游ゴシック" panose="020B0400000000000000" pitchFamily="50" charset="-128"/>
                          <a:ea typeface="游ゴシック" panose="020B0400000000000000" pitchFamily="50" charset="-128"/>
                        </a:rPr>
                        <a:t>（６０歳）</a:t>
                      </a:r>
                      <a:endParaRPr lang="ja-JP" sz="1200" b="1" dirty="0">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endParaRPr lang="en-US" altLang="ja-JP" sz="1200" b="1" dirty="0">
                        <a:solidFill>
                          <a:schemeClr val="tx1"/>
                        </a:solidFill>
                        <a:effectLst/>
                        <a:latin typeface="游ゴシック" panose="020B0400000000000000" pitchFamily="50" charset="-128"/>
                        <a:ea typeface="游ゴシック" panose="020B0400000000000000" pitchFamily="50" charset="-128"/>
                      </a:endParaRPr>
                    </a:p>
                    <a:p>
                      <a:pPr algn="ctr" fontAlgn="auto">
                        <a:lnSpc>
                          <a:spcPts val="1600"/>
                        </a:lnSpc>
                        <a:spcAft>
                          <a:spcPts val="0"/>
                        </a:spcAft>
                      </a:pPr>
                      <a:r>
                        <a:rPr lang="en-US" altLang="ja-JP" sz="1200" b="1" dirty="0">
                          <a:solidFill>
                            <a:schemeClr val="tx1"/>
                          </a:solidFill>
                          <a:effectLst/>
                          <a:latin typeface="游ゴシック" panose="020B0400000000000000" pitchFamily="50" charset="-128"/>
                          <a:ea typeface="游ゴシック" panose="020B0400000000000000" pitchFamily="50" charset="-128"/>
                        </a:rPr>
                        <a:t>54.2</a:t>
                      </a:r>
                      <a:r>
                        <a:rPr lang="ja-JP" altLang="ja-JP" sz="1200" b="1" dirty="0">
                          <a:solidFill>
                            <a:schemeClr val="tx1"/>
                          </a:solidFill>
                          <a:effectLst/>
                          <a:latin typeface="游ゴシック" panose="020B0400000000000000" pitchFamily="50" charset="-128"/>
                          <a:ea typeface="游ゴシック" panose="020B0400000000000000" pitchFamily="50" charset="-128"/>
                        </a:rPr>
                        <a:t>％</a:t>
                      </a:r>
                    </a:p>
                    <a:p>
                      <a:pPr algn="ctr" fontAlgn="auto">
                        <a:lnSpc>
                          <a:spcPts val="1600"/>
                        </a:lnSpc>
                        <a:spcAft>
                          <a:spcPts val="0"/>
                        </a:spcAft>
                      </a:pPr>
                      <a:r>
                        <a:rPr lang="ja-JP" altLang="ja-JP" sz="1200" b="1" dirty="0">
                          <a:solidFill>
                            <a:schemeClr val="tx1"/>
                          </a:solidFill>
                          <a:effectLst/>
                          <a:latin typeface="游ゴシック" panose="020B0400000000000000" pitchFamily="50" charset="-128"/>
                          <a:ea typeface="游ゴシック" panose="020B0400000000000000" pitchFamily="50" charset="-128"/>
                        </a:rPr>
                        <a:t>【平成</a:t>
                      </a:r>
                      <a:r>
                        <a:rPr lang="en-US" altLang="ja-JP" sz="1200" b="1" dirty="0">
                          <a:solidFill>
                            <a:schemeClr val="tx1"/>
                          </a:solidFill>
                          <a:effectLst/>
                          <a:latin typeface="游ゴシック" panose="020B0400000000000000" pitchFamily="50" charset="-128"/>
                          <a:ea typeface="游ゴシック" panose="020B0400000000000000" pitchFamily="50" charset="-128"/>
                        </a:rPr>
                        <a:t>27</a:t>
                      </a:r>
                      <a:r>
                        <a:rPr lang="ja-JP" altLang="ja-JP" sz="1200" b="1" dirty="0">
                          <a:solidFill>
                            <a:schemeClr val="tx1"/>
                          </a:solidFill>
                          <a:effectLst/>
                          <a:latin typeface="游ゴシック" panose="020B0400000000000000" pitchFamily="50" charset="-128"/>
                          <a:ea typeface="游ゴシック" panose="020B0400000000000000" pitchFamily="50" charset="-128"/>
                        </a:rPr>
                        <a:t>（</a:t>
                      </a:r>
                      <a:r>
                        <a:rPr lang="en-US" altLang="ja-JP" sz="1200" b="1" dirty="0">
                          <a:solidFill>
                            <a:schemeClr val="tx1"/>
                          </a:solidFill>
                          <a:effectLst/>
                          <a:latin typeface="游ゴシック" panose="020B0400000000000000" pitchFamily="50" charset="-128"/>
                          <a:ea typeface="游ゴシック" panose="020B0400000000000000" pitchFamily="50" charset="-128"/>
                        </a:rPr>
                        <a:t>2015</a:t>
                      </a:r>
                      <a:r>
                        <a:rPr lang="ja-JP" altLang="ja-JP" sz="1200" b="1" dirty="0">
                          <a:solidFill>
                            <a:schemeClr val="tx1"/>
                          </a:solidFill>
                          <a:effectLst/>
                          <a:latin typeface="游ゴシック" panose="020B0400000000000000" pitchFamily="50" charset="-128"/>
                          <a:ea typeface="游ゴシック" panose="020B0400000000000000" pitchFamily="50" charset="-128"/>
                        </a:rPr>
                        <a:t>）年】</a:t>
                      </a:r>
                      <a:endParaRPr lang="ja-JP" alt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p>
                      <a:pPr algn="ctr" fontAlgn="auto">
                        <a:lnSpc>
                          <a:spcPts val="1600"/>
                        </a:lnSpc>
                        <a:spcAft>
                          <a:spcPts val="0"/>
                        </a:spcAft>
                      </a:pP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a:solidFill>
                            <a:schemeClr val="tx1"/>
                          </a:solidFill>
                          <a:effectLst/>
                          <a:latin typeface="游ゴシック" panose="020B0400000000000000" pitchFamily="50" charset="-128"/>
                          <a:ea typeface="+mn-ea"/>
                        </a:rPr>
                        <a:t>59.9</a:t>
                      </a:r>
                      <a:r>
                        <a:rPr lang="ja-JP" altLang="en-US" sz="1200" b="1" baseline="0" dirty="0">
                          <a:solidFill>
                            <a:schemeClr val="tx1"/>
                          </a:solidFill>
                          <a:effectLst/>
                          <a:latin typeface="游ゴシック" panose="020B0400000000000000" pitchFamily="50" charset="-128"/>
                          <a:ea typeface="+mn-ea"/>
                        </a:rPr>
                        <a:t> </a:t>
                      </a:r>
                      <a:r>
                        <a:rPr lang="ja-JP"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en-US" alt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p>
                      <a:pPr algn="ctr" fontAlgn="auto">
                        <a:lnSpc>
                          <a:spcPts val="1600"/>
                        </a:lnSpc>
                        <a:spcAft>
                          <a:spcPts val="0"/>
                        </a:spcAft>
                      </a:pPr>
                      <a:r>
                        <a:rPr lang="en-US" altLang="ja-JP" sz="1200" b="1"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ja-JP"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令和３（</a:t>
                      </a:r>
                      <a:r>
                        <a:rPr lang="en-US" altLang="ja-JP" sz="1200" b="1" baseline="0" dirty="0">
                          <a:solidFill>
                            <a:schemeClr val="tx1"/>
                          </a:solidFill>
                          <a:effectLst/>
                          <a:latin typeface="游ゴシック" panose="020B0400000000000000" pitchFamily="50" charset="-128"/>
                          <a:ea typeface="游ゴシック" panose="020B0400000000000000" pitchFamily="50" charset="-128"/>
                          <a:cs typeface="HG丸ｺﾞｼｯｸM-PRO"/>
                        </a:rPr>
                        <a:t>2021</a:t>
                      </a:r>
                      <a:r>
                        <a:rPr lang="ja-JP"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）年</a:t>
                      </a:r>
                      <a:r>
                        <a:rPr lang="en-US" altLang="ja-JP" sz="1200" b="1"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endParaRPr lang="en-US" altLang="ja-JP" sz="1200" b="1" dirty="0">
                        <a:solidFill>
                          <a:schemeClr val="dk1"/>
                        </a:solidFill>
                        <a:effectLst/>
                        <a:latin typeface="游ゴシック" panose="020B0400000000000000" pitchFamily="50" charset="-128"/>
                        <a:ea typeface="游ゴシック" panose="020B0400000000000000" pitchFamily="50" charset="-128"/>
                        <a:cs typeface="+mn-cs"/>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200" b="1" dirty="0">
                          <a:solidFill>
                            <a:schemeClr val="dk1"/>
                          </a:solidFill>
                          <a:effectLst/>
                          <a:latin typeface="游ゴシック" panose="020B0400000000000000" pitchFamily="50" charset="-128"/>
                          <a:ea typeface="游ゴシック" panose="020B0400000000000000" pitchFamily="50" charset="-128"/>
                          <a:cs typeface="+mn-cs"/>
                        </a:rPr>
                        <a:t>48</a:t>
                      </a:r>
                      <a:r>
                        <a:rPr lang="ja-JP" altLang="en-US" sz="1200" b="1" dirty="0">
                          <a:solidFill>
                            <a:schemeClr val="dk1"/>
                          </a:solidFill>
                          <a:effectLst/>
                          <a:latin typeface="游ゴシック" panose="020B0400000000000000" pitchFamily="50" charset="-128"/>
                          <a:ea typeface="游ゴシック" panose="020B0400000000000000" pitchFamily="50" charset="-128"/>
                          <a:cs typeface="+mn-cs"/>
                        </a:rPr>
                        <a:t>％以下</a:t>
                      </a:r>
                      <a:endParaRPr lang="ja-JP" alt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p>
                      <a:pPr algn="ctr" fontAlgn="auto">
                        <a:lnSpc>
                          <a:spcPts val="1600"/>
                        </a:lnSpc>
                        <a:spcAft>
                          <a:spcPts val="0"/>
                        </a:spcAft>
                      </a:pP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88592110"/>
                  </a:ext>
                </a:extLst>
              </a:tr>
            </a:tbl>
          </a:graphicData>
        </a:graphic>
      </p:graphicFrame>
      <p:sp>
        <p:nvSpPr>
          <p:cNvPr id="9" name="正方形/長方形 8"/>
          <p:cNvSpPr/>
          <p:nvPr/>
        </p:nvSpPr>
        <p:spPr>
          <a:xfrm>
            <a:off x="268309" y="693857"/>
            <a:ext cx="5599428" cy="348481"/>
          </a:xfrm>
          <a:prstGeom prst="rect">
            <a:avLst/>
          </a:prstGeom>
        </p:spPr>
        <p:txBody>
          <a:bodyPr wrap="square" lIns="36000" tIns="72000" rIns="36000" bIns="36000" anchor="ctr">
            <a:noAutofit/>
          </a:bodyPr>
          <a:lstStyle/>
          <a:p>
            <a:pPr lvl="0">
              <a:defRPr/>
            </a:pPr>
            <a:r>
              <a:rPr kumimoji="0" lang="en-US" altLang="ja-JP" sz="1600" b="1" i="0" u="none" strike="noStrike" kern="1200" cap="none" spc="0" normalizeH="0" baseline="0" noProof="0" dirty="0">
                <a:ln>
                  <a:noFill/>
                </a:ln>
                <a:solidFill>
                  <a:prstClr val="black"/>
                </a:solidFill>
                <a:effectLst/>
                <a:uLnTx/>
                <a:uFillTx/>
                <a:latin typeface="+mn-ea"/>
              </a:rPr>
              <a:t>【</a:t>
            </a:r>
            <a:r>
              <a:rPr lang="ja-JP" altLang="en-US" sz="1600" b="1" dirty="0">
                <a:solidFill>
                  <a:prstClr val="black"/>
                </a:solidFill>
                <a:latin typeface="+mn-ea"/>
              </a:rPr>
              <a:t>第</a:t>
            </a:r>
            <a:r>
              <a:rPr lang="en-US" altLang="ja-JP" sz="1600" b="1" dirty="0">
                <a:solidFill>
                  <a:prstClr val="black"/>
                </a:solidFill>
                <a:latin typeface="+mn-ea"/>
              </a:rPr>
              <a:t>2</a:t>
            </a:r>
            <a:r>
              <a:rPr lang="ja-JP" altLang="en-US" sz="1600" b="1" dirty="0">
                <a:solidFill>
                  <a:prstClr val="black"/>
                </a:solidFill>
                <a:latin typeface="+mn-ea"/>
              </a:rPr>
              <a:t>次大阪府歯科口腔保健計画における数値</a:t>
            </a:r>
            <a:r>
              <a:rPr kumimoji="0" lang="ja-JP" altLang="en-US" sz="1600" b="1" i="0" u="none" strike="noStrike" kern="1200" cap="none" spc="0" normalizeH="0" baseline="0" noProof="0" dirty="0">
                <a:ln>
                  <a:noFill/>
                </a:ln>
                <a:solidFill>
                  <a:prstClr val="black"/>
                </a:solidFill>
                <a:effectLst/>
                <a:uLnTx/>
                <a:uFillTx/>
                <a:latin typeface="+mn-ea"/>
              </a:rPr>
              <a:t>目標</a:t>
            </a:r>
            <a:r>
              <a:rPr kumimoji="0" lang="en-US" altLang="ja-JP" sz="1600" i="0" u="none" strike="noStrike" kern="1200" cap="none" spc="0" normalizeH="0" baseline="0" noProof="0" dirty="0">
                <a:ln>
                  <a:noFill/>
                </a:ln>
                <a:solidFill>
                  <a:prstClr val="black"/>
                </a:solidFill>
                <a:effectLst/>
                <a:uLnTx/>
                <a:uFillTx/>
                <a:latin typeface="+mn-ea"/>
                <a:cs typeface="+mn-cs"/>
              </a:rPr>
              <a:t>】</a:t>
            </a:r>
            <a:endParaRPr kumimoji="0" lang="ja-JP" altLang="en-US" sz="1600" i="0" u="none" strike="noStrike" kern="1200" cap="none" spc="0" normalizeH="0" baseline="0" noProof="0" dirty="0">
              <a:ln>
                <a:noFill/>
              </a:ln>
              <a:solidFill>
                <a:prstClr val="black"/>
              </a:solidFill>
              <a:effectLst/>
              <a:uLnTx/>
              <a:uFillTx/>
              <a:latin typeface="+mn-ea"/>
              <a:cs typeface="+mn-cs"/>
            </a:endParaRP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50</a:t>
            </a:fld>
            <a:endParaRPr kumimoji="1" lang="ja-JP" altLang="en-US"/>
          </a:p>
        </p:txBody>
      </p:sp>
    </p:spTree>
    <p:extLst>
      <p:ext uri="{BB962C8B-B14F-4D97-AF65-F5344CB8AC3E}">
        <p14:creationId xmlns:p14="http://schemas.microsoft.com/office/powerpoint/2010/main" val="168073065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nvGraphicFramePr>
        <p:xfrm>
          <a:off x="525439" y="144134"/>
          <a:ext cx="8667988" cy="6603375"/>
        </p:xfrm>
        <a:graphic>
          <a:graphicData uri="http://schemas.openxmlformats.org/drawingml/2006/table">
            <a:tbl>
              <a:tblPr firstRow="1" bandRow="1">
                <a:tableStyleId>{5C22544A-7EE6-4342-B048-85BDC9FD1C3A}</a:tableStyleId>
              </a:tblPr>
              <a:tblGrid>
                <a:gridCol w="1110177">
                  <a:extLst>
                    <a:ext uri="{9D8B030D-6E8A-4147-A177-3AD203B41FA5}">
                      <a16:colId xmlns:a16="http://schemas.microsoft.com/office/drawing/2014/main" val="3795206225"/>
                    </a:ext>
                  </a:extLst>
                </a:gridCol>
                <a:gridCol w="7557811">
                  <a:extLst>
                    <a:ext uri="{9D8B030D-6E8A-4147-A177-3AD203B41FA5}">
                      <a16:colId xmlns:a16="http://schemas.microsoft.com/office/drawing/2014/main" val="1328953327"/>
                    </a:ext>
                  </a:extLst>
                </a:gridCol>
              </a:tblGrid>
              <a:tr h="8665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bg1"/>
                          </a:solidFill>
                        </a:rPr>
                        <a:t>現状･課題</a:t>
                      </a:r>
                      <a:endParaRPr kumimoji="1" lang="ja-JP" altLang="en-US"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100" b="0" dirty="0">
                          <a:solidFill>
                            <a:schemeClr val="tx1"/>
                          </a:solidFill>
                        </a:rPr>
                        <a:t>・高齢期の歯の保有状況、咀嚼良好者の割合低く、改善が必要</a:t>
                      </a:r>
                      <a:endParaRPr kumimoji="1" lang="en-US" altLang="ja-JP" sz="1100" b="0" dirty="0">
                        <a:solidFill>
                          <a:schemeClr val="tx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100" b="0" dirty="0">
                          <a:solidFill>
                            <a:schemeClr val="tx1"/>
                          </a:solidFill>
                        </a:rPr>
                        <a:t>・セルフケアと専門家による定期的なチェックが必要</a:t>
                      </a:r>
                      <a:endParaRPr kumimoji="1" lang="en-US" altLang="ja-JP" sz="1100" b="0" dirty="0">
                        <a:solidFill>
                          <a:schemeClr val="tx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100" b="0" dirty="0">
                          <a:solidFill>
                            <a:schemeClr val="tx1"/>
                          </a:solidFill>
                        </a:rPr>
                        <a:t>・喫煙と歯周病の関連性、糖尿病と歯周病の関連性が十分認識されているとは言えず、普及啓発をはじめとする取組</a:t>
                      </a:r>
                      <a:endParaRPr kumimoji="1" lang="en-US" altLang="ja-JP" sz="1100" b="0" dirty="0">
                        <a:solidFill>
                          <a:schemeClr val="tx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100" b="0" dirty="0">
                          <a:solidFill>
                            <a:schemeClr val="tx1"/>
                          </a:solidFill>
                        </a:rPr>
                        <a:t>　みが必要</a:t>
                      </a:r>
                      <a:endParaRPr kumimoji="1" lang="en-US" altLang="ja-JP"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r h="2365248">
                <a:tc>
                  <a:txBody>
                    <a:bodyPr/>
                    <a:lstStyle/>
                    <a:p>
                      <a:r>
                        <a:rPr kumimoji="1" lang="ja-JP" altLang="en-US" sz="1800" b="0" dirty="0"/>
                        <a:t> </a:t>
                      </a:r>
                      <a:r>
                        <a:rPr kumimoji="1" lang="ja-JP" altLang="en-US" sz="1600" b="0" dirty="0">
                          <a:solidFill>
                            <a:schemeClr val="bg1"/>
                          </a:solidFill>
                        </a:rPr>
                        <a:t>本年度の     </a:t>
                      </a:r>
                      <a:endParaRPr kumimoji="1" lang="en-US" altLang="ja-JP" sz="1600" b="0" dirty="0">
                        <a:solidFill>
                          <a:schemeClr val="bg1"/>
                        </a:solidFill>
                      </a:endParaRPr>
                    </a:p>
                    <a:p>
                      <a:r>
                        <a:rPr kumimoji="1" lang="en-US" altLang="ja-JP" sz="1600" b="0" dirty="0">
                          <a:solidFill>
                            <a:schemeClr val="bg1"/>
                          </a:solidFill>
                        </a:rPr>
                        <a:t> </a:t>
                      </a:r>
                      <a:r>
                        <a:rPr kumimoji="1" lang="ja-JP" altLang="en-US" sz="1600" b="0" dirty="0">
                          <a:solidFill>
                            <a:schemeClr val="bg1"/>
                          </a:solidFill>
                        </a:rPr>
                        <a:t>取組</a:t>
                      </a:r>
                      <a:endParaRPr kumimoji="1" lang="en-US" altLang="ja-JP" sz="1600" b="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500"/>
                        </a:lnSpc>
                      </a:pPr>
                      <a:r>
                        <a:rPr kumimoji="1" lang="en-US" altLang="ja-JP" sz="1200" b="0" dirty="0">
                          <a:solidFill>
                            <a:schemeClr val="tx1"/>
                          </a:solidFill>
                          <a:latin typeface="游ゴシック" panose="020B0400000000000000" pitchFamily="50" charset="-128"/>
                        </a:rPr>
                        <a:t>《</a:t>
                      </a:r>
                      <a:r>
                        <a:rPr kumimoji="1" lang="ja-JP" altLang="en-US" sz="1200" b="0" u="sng" dirty="0">
                          <a:solidFill>
                            <a:schemeClr val="tx1"/>
                          </a:solidFill>
                          <a:latin typeface="游ゴシック" panose="020B0400000000000000" pitchFamily="50" charset="-128"/>
                        </a:rPr>
                        <a:t>啓発</a:t>
                      </a:r>
                      <a:r>
                        <a:rPr kumimoji="1" lang="en-US" altLang="ja-JP" sz="1200" b="0" dirty="0">
                          <a:solidFill>
                            <a:schemeClr val="tx1"/>
                          </a:solidFill>
                          <a:latin typeface="游ゴシック" panose="020B0400000000000000" pitchFamily="50" charset="-128"/>
                        </a:rPr>
                        <a:t>》</a:t>
                      </a:r>
                    </a:p>
                    <a:p>
                      <a:pPr>
                        <a:lnSpc>
                          <a:spcPts val="1500"/>
                        </a:lnSpc>
                      </a:pPr>
                      <a:r>
                        <a:rPr kumimoji="1" lang="ja-JP" altLang="en-US" sz="1100" b="0" dirty="0">
                          <a:solidFill>
                            <a:schemeClr val="tx1"/>
                          </a:solidFill>
                          <a:latin typeface="游ゴシック" panose="020B0400000000000000" pitchFamily="50" charset="-128"/>
                        </a:rPr>
                        <a:t>■口の機能の維持・向上を図るための動画教材とリーフレットを作成し、デイサービス職員向け研修を実施（</a:t>
                      </a:r>
                      <a:r>
                        <a:rPr kumimoji="1" lang="en-US" altLang="ja-JP" sz="1100" b="0" dirty="0">
                          <a:solidFill>
                            <a:schemeClr val="tx1"/>
                          </a:solidFill>
                          <a:latin typeface="游ゴシック" panose="020B0400000000000000" pitchFamily="50" charset="-128"/>
                        </a:rPr>
                        <a:t>16</a:t>
                      </a:r>
                      <a:r>
                        <a:rPr kumimoji="1" lang="ja-JP" altLang="en-US" sz="1100" b="0" dirty="0">
                          <a:solidFill>
                            <a:schemeClr val="tx1"/>
                          </a:solidFill>
                          <a:latin typeface="游ゴシック" panose="020B0400000000000000" pitchFamily="50" charset="-128"/>
                        </a:rPr>
                        <a:t>地域</a:t>
                      </a:r>
                      <a:endParaRPr kumimoji="1" lang="en-US" altLang="ja-JP" sz="1100" b="0" dirty="0">
                        <a:solidFill>
                          <a:schemeClr val="tx1"/>
                        </a:solidFill>
                        <a:latin typeface="游ゴシック" panose="020B0400000000000000" pitchFamily="50" charset="-128"/>
                      </a:endParaRPr>
                    </a:p>
                    <a:p>
                      <a:pPr>
                        <a:lnSpc>
                          <a:spcPts val="1500"/>
                        </a:lnSpc>
                      </a:pPr>
                      <a:r>
                        <a:rPr kumimoji="1" lang="ja-JP" altLang="en-US" sz="1100" b="0" dirty="0">
                          <a:solidFill>
                            <a:schemeClr val="tx1"/>
                          </a:solidFill>
                          <a:latin typeface="游ゴシック" panose="020B0400000000000000" pitchFamily="50" charset="-128"/>
                        </a:rPr>
                        <a:t>　で実施）</a:t>
                      </a:r>
                      <a:endParaRPr kumimoji="1" lang="en-US" altLang="ja-JP" sz="1100" b="0" dirty="0">
                        <a:solidFill>
                          <a:schemeClr val="tx1"/>
                        </a:solidFill>
                        <a:latin typeface="游ゴシック" panose="020B0400000000000000" pitchFamily="50" charset="-128"/>
                      </a:endParaRPr>
                    </a:p>
                    <a:p>
                      <a:pPr>
                        <a:lnSpc>
                          <a:spcPts val="1500"/>
                        </a:lnSpc>
                      </a:pPr>
                      <a:r>
                        <a:rPr kumimoji="1" lang="ja-JP" altLang="en-US" sz="1100" b="0" dirty="0">
                          <a:solidFill>
                            <a:schemeClr val="tx1"/>
                          </a:solidFill>
                          <a:latin typeface="游ゴシック" panose="020B0400000000000000" pitchFamily="50" charset="-128"/>
                        </a:rPr>
                        <a:t>■摂食嚥下障害等に対応可能な歯科医師・歯科衛生士のチームを育成（</a:t>
                      </a:r>
                      <a:r>
                        <a:rPr kumimoji="1" lang="en-US" altLang="ja-JP" sz="1100" b="0" dirty="0">
                          <a:solidFill>
                            <a:schemeClr val="tx1"/>
                          </a:solidFill>
                          <a:latin typeface="游ゴシック" panose="020B0400000000000000" pitchFamily="50" charset="-128"/>
                        </a:rPr>
                        <a:t>13</a:t>
                      </a:r>
                      <a:r>
                        <a:rPr kumimoji="1" lang="ja-JP" altLang="en-US" sz="1100" b="0" dirty="0">
                          <a:solidFill>
                            <a:schemeClr val="tx1"/>
                          </a:solidFill>
                          <a:latin typeface="游ゴシック" panose="020B0400000000000000" pitchFamily="50" charset="-128"/>
                        </a:rPr>
                        <a:t>チーム</a:t>
                      </a:r>
                      <a:r>
                        <a:rPr kumimoji="1" lang="en-US" altLang="ja-JP" sz="1100" b="0" dirty="0">
                          <a:solidFill>
                            <a:schemeClr val="tx1"/>
                          </a:solidFill>
                          <a:latin typeface="游ゴシック" panose="020B0400000000000000" pitchFamily="50" charset="-128"/>
                        </a:rPr>
                        <a:t>26</a:t>
                      </a:r>
                      <a:r>
                        <a:rPr kumimoji="1" lang="ja-JP" altLang="en-US" sz="1100" b="0" dirty="0">
                          <a:solidFill>
                            <a:schemeClr val="tx1"/>
                          </a:solidFill>
                          <a:latin typeface="游ゴシック" panose="020B0400000000000000" pitchFamily="50" charset="-128"/>
                        </a:rPr>
                        <a:t>名）</a:t>
                      </a:r>
                      <a:endParaRPr kumimoji="1" lang="en-US" altLang="ja-JP" sz="1100" b="0" dirty="0">
                        <a:solidFill>
                          <a:schemeClr val="tx1"/>
                        </a:solidFill>
                        <a:latin typeface="游ゴシック" panose="020B0400000000000000" pitchFamily="50" charset="-128"/>
                      </a:endParaRPr>
                    </a:p>
                    <a:p>
                      <a:pPr>
                        <a:lnSpc>
                          <a:spcPts val="1500"/>
                        </a:lnSpc>
                      </a:pPr>
                      <a:r>
                        <a:rPr kumimoji="1" lang="ja-JP" altLang="en-US" sz="1100" b="0" dirty="0">
                          <a:solidFill>
                            <a:schemeClr val="tx1"/>
                          </a:solidFill>
                          <a:latin typeface="游ゴシック" panose="020B0400000000000000" pitchFamily="50" charset="-128"/>
                        </a:rPr>
                        <a:t>■</a:t>
                      </a:r>
                      <a:r>
                        <a:rPr kumimoji="1" lang="en-US" altLang="ja-JP" sz="1100" b="0" dirty="0">
                          <a:solidFill>
                            <a:schemeClr val="tx1"/>
                          </a:solidFill>
                          <a:latin typeface="游ゴシック" panose="020B0400000000000000" pitchFamily="50" charset="-128"/>
                        </a:rPr>
                        <a:t>56</a:t>
                      </a:r>
                      <a:r>
                        <a:rPr kumimoji="1" lang="ja-JP" altLang="en-US" sz="1100" b="0" dirty="0">
                          <a:solidFill>
                            <a:schemeClr val="tx1"/>
                          </a:solidFill>
                          <a:latin typeface="游ゴシック" panose="020B0400000000000000" pitchFamily="50" charset="-128"/>
                        </a:rPr>
                        <a:t>地区歯科医師会に設置した在宅歯科ケアステーションを府民や市町村に周知</a:t>
                      </a:r>
                      <a:endParaRPr kumimoji="1" lang="en-US" altLang="ja-JP" sz="1100" b="0" dirty="0">
                        <a:solidFill>
                          <a:schemeClr val="tx1"/>
                        </a:solidFill>
                        <a:latin typeface="游ゴシック" panose="020B0400000000000000" pitchFamily="50" charset="-128"/>
                      </a:endParaRPr>
                    </a:p>
                    <a:p>
                      <a:pPr>
                        <a:lnSpc>
                          <a:spcPts val="1500"/>
                        </a:lnSpc>
                      </a:pPr>
                      <a:r>
                        <a:rPr kumimoji="1" lang="ja-JP" altLang="en-US" sz="1100" b="0" dirty="0">
                          <a:solidFill>
                            <a:schemeClr val="tx1"/>
                          </a:solidFill>
                          <a:latin typeface="游ゴシック" panose="020B0400000000000000" pitchFamily="50" charset="-128"/>
                        </a:rPr>
                        <a:t>■８０２０表彰での知事賞の授与</a:t>
                      </a:r>
                      <a:endParaRPr kumimoji="1" lang="en-US" altLang="ja-JP" sz="1100" b="0" dirty="0">
                        <a:solidFill>
                          <a:schemeClr val="tx1"/>
                        </a:solidFill>
                        <a:latin typeface="游ゴシック" panose="020B0400000000000000" pitchFamily="50" charset="-128"/>
                      </a:endParaRPr>
                    </a:p>
                    <a:p>
                      <a:pPr>
                        <a:lnSpc>
                          <a:spcPts val="1500"/>
                        </a:lnSpc>
                      </a:pPr>
                      <a:r>
                        <a:rPr kumimoji="1" lang="ja-JP" altLang="en-US" sz="1100" b="0" dirty="0">
                          <a:solidFill>
                            <a:schemeClr val="tx1"/>
                          </a:solidFill>
                          <a:latin typeface="游ゴシック" panose="020B0400000000000000" pitchFamily="50" charset="-128"/>
                        </a:rPr>
                        <a:t>■</a:t>
                      </a:r>
                      <a:r>
                        <a:rPr kumimoji="1" lang="ja-JP" altLang="en-US" sz="1000" b="0" dirty="0">
                          <a:solidFill>
                            <a:schemeClr val="tx1"/>
                          </a:solidFill>
                          <a:latin typeface="游ゴシック" panose="020B0400000000000000" pitchFamily="50" charset="-128"/>
                        </a:rPr>
                        <a:t>（再掲）公民連携、アスマイル、府ホームページ、啓発冊子等</a:t>
                      </a:r>
                      <a:endParaRPr kumimoji="1" lang="en-US" altLang="ja-JP" sz="1100" b="0" dirty="0">
                        <a:solidFill>
                          <a:schemeClr val="tx1"/>
                        </a:solidFill>
                        <a:latin typeface="游ゴシック" panose="020B0400000000000000"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00" b="0" strike="noStrike" baseline="0" dirty="0">
                          <a:solidFill>
                            <a:schemeClr val="tx1"/>
                          </a:solidFill>
                        </a:rPr>
                        <a:t>　（再掲）</a:t>
                      </a:r>
                      <a:r>
                        <a:rPr kumimoji="1" lang="ja-JP" altLang="en-US" sz="1000" b="0" dirty="0">
                          <a:solidFill>
                            <a:schemeClr val="tx1"/>
                          </a:solidFill>
                        </a:rPr>
                        <a:t>８０２０推進アンバサダー養成事業の実施（研修会：フレイルとオーラルフレイルについて　等）</a:t>
                      </a:r>
                      <a:endParaRPr kumimoji="1" lang="en-US" altLang="ja-JP" sz="1200" b="0" dirty="0">
                        <a:solidFill>
                          <a:schemeClr val="tx1"/>
                        </a:solidFill>
                        <a:latin typeface="游ゴシック" panose="020B0400000000000000" pitchFamily="50" charset="-128"/>
                      </a:endParaRPr>
                    </a:p>
                    <a:p>
                      <a:pPr>
                        <a:lnSpc>
                          <a:spcPts val="1500"/>
                        </a:lnSpc>
                      </a:pPr>
                      <a:r>
                        <a:rPr kumimoji="1" lang="en-US" altLang="ja-JP" sz="1200" b="0" dirty="0">
                          <a:solidFill>
                            <a:schemeClr val="tx1"/>
                          </a:solidFill>
                          <a:latin typeface="游ゴシック" panose="020B0400000000000000" pitchFamily="50" charset="-128"/>
                        </a:rPr>
                        <a:t>《</a:t>
                      </a:r>
                      <a:r>
                        <a:rPr kumimoji="1" lang="ja-JP" altLang="en-US" sz="1200" b="0" u="sng" dirty="0">
                          <a:solidFill>
                            <a:schemeClr val="tx1"/>
                          </a:solidFill>
                          <a:latin typeface="游ゴシック" panose="020B0400000000000000" pitchFamily="50" charset="-128"/>
                        </a:rPr>
                        <a:t>市町村支援</a:t>
                      </a:r>
                      <a:r>
                        <a:rPr kumimoji="1" lang="en-US" altLang="ja-JP" sz="1200" b="0" dirty="0">
                          <a:solidFill>
                            <a:schemeClr val="tx1"/>
                          </a:solidFill>
                          <a:latin typeface="游ゴシック" panose="020B0400000000000000" pitchFamily="50" charset="-128"/>
                        </a:rPr>
                        <a:t>》</a:t>
                      </a: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游ゴシック" panose="020B0400000000000000" pitchFamily="50" charset="-128"/>
                        </a:rPr>
                        <a:t>■</a:t>
                      </a:r>
                      <a:r>
                        <a:rPr kumimoji="1" lang="ja-JP" altLang="en-US" sz="1000" b="0" dirty="0">
                          <a:solidFill>
                            <a:schemeClr val="tx1"/>
                          </a:solidFill>
                          <a:latin typeface="游ゴシック" panose="020B0400000000000000" pitchFamily="50" charset="-128"/>
                        </a:rPr>
                        <a:t>（再掲）市町村既存事業での口腔ケアを含むフレイルチェックの導入支援</a:t>
                      </a:r>
                      <a:endParaRPr kumimoji="1" lang="en-US" altLang="ja-JP" sz="1000" b="0" dirty="0">
                        <a:solidFill>
                          <a:schemeClr val="tx1"/>
                        </a:solidFill>
                        <a:latin typeface="游ゴシック" panose="020B0400000000000000"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solidFill>
                            <a:schemeClr val="tx1"/>
                          </a:solidFill>
                          <a:latin typeface="游ゴシック" panose="020B0400000000000000" pitchFamily="50" charset="-128"/>
                        </a:rPr>
                        <a:t>■</a:t>
                      </a:r>
                      <a:r>
                        <a:rPr kumimoji="1" lang="ja-JP" altLang="en-US" sz="1000" b="0" dirty="0">
                          <a:solidFill>
                            <a:schemeClr val="tx1"/>
                          </a:solidFill>
                          <a:latin typeface="游ゴシック" panose="020B0400000000000000" pitchFamily="50" charset="-128"/>
                        </a:rPr>
                        <a:t>（再掲）大阪府歯科口腔保健推進連絡会にて情報共有等実施（高齢者の保健事業と介護予防の一体的実施等について）</a:t>
                      </a:r>
                      <a:endParaRPr kumimoji="1" lang="en-US" altLang="ja-JP" sz="1000" b="0" dirty="0">
                        <a:solidFill>
                          <a:schemeClr val="tx1"/>
                        </a:solidFill>
                        <a:latin typeface="游ゴシック" panose="020B0400000000000000"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00" b="0" dirty="0">
                          <a:solidFill>
                            <a:schemeClr val="tx1"/>
                          </a:solidFill>
                          <a:latin typeface="游ゴシック" panose="020B0400000000000000" pitchFamily="50" charset="-128"/>
                        </a:rPr>
                        <a:t>　（再掲）口腔保健支援センター、大阪府市町村歯科口腔保健実態調査</a:t>
                      </a:r>
                      <a:endParaRPr kumimoji="1" lang="en-US" altLang="ja-JP" sz="1000" b="0" strike="sngStrike" dirty="0">
                        <a:solidFill>
                          <a:schemeClr val="tx1"/>
                        </a:solidFill>
                        <a:latin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96032360"/>
                  </a:ext>
                </a:extLst>
              </a:tr>
              <a:tr h="25037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bg1"/>
                          </a:solidFill>
                        </a:rPr>
                        <a:t>今後の</a:t>
                      </a:r>
                      <a:endParaRPr kumimoji="1" lang="en-US" altLang="ja-JP" sz="1600" b="0"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bg1"/>
                          </a:solidFill>
                        </a:rPr>
                        <a:t> 取組予定</a:t>
                      </a:r>
                      <a:endParaRPr kumimoji="1" lang="ja-JP" altLang="en-US" sz="16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200" b="0" dirty="0">
                          <a:solidFill>
                            <a:schemeClr val="tx1"/>
                          </a:solidFill>
                          <a:latin typeface="游ゴシック" panose="020B0400000000000000" pitchFamily="50" charset="-128"/>
                          <a:ea typeface="+mn-ea"/>
                        </a:rPr>
                        <a:t>《</a:t>
                      </a:r>
                      <a:r>
                        <a:rPr kumimoji="1" lang="ja-JP" altLang="en-US" sz="1200" b="0" u="sng" dirty="0">
                          <a:solidFill>
                            <a:schemeClr val="tx1"/>
                          </a:solidFill>
                          <a:latin typeface="游ゴシック" panose="020B0400000000000000" pitchFamily="50" charset="-128"/>
                          <a:ea typeface="+mn-ea"/>
                        </a:rPr>
                        <a:t>課題</a:t>
                      </a:r>
                      <a:r>
                        <a:rPr kumimoji="1" lang="en-US" altLang="ja-JP" sz="1200" b="0" dirty="0">
                          <a:solidFill>
                            <a:schemeClr val="tx1"/>
                          </a:solidFill>
                          <a:latin typeface="游ゴシック" panose="020B0400000000000000" pitchFamily="50" charset="-128"/>
                          <a:ea typeface="+mn-ea"/>
                        </a:rPr>
                        <a:t>》</a:t>
                      </a:r>
                    </a:p>
                    <a:p>
                      <a:pPr>
                        <a:lnSpc>
                          <a:spcPts val="1500"/>
                        </a:lnSpc>
                      </a:pPr>
                      <a:r>
                        <a:rPr kumimoji="1" lang="ja-JP" altLang="en-US" sz="1100" b="0" dirty="0">
                          <a:solidFill>
                            <a:schemeClr val="tx1"/>
                          </a:solidFill>
                          <a:latin typeface="游ゴシック" panose="020B0400000000000000" pitchFamily="50" charset="-128"/>
                          <a:ea typeface="+mn-ea"/>
                        </a:rPr>
                        <a:t>■ホームページを閲覧するなどの自発的な動きをしない府民への働きかけ（内容：セルフケア、定期的な歯科健診、</a:t>
                      </a:r>
                      <a:endParaRPr kumimoji="1" lang="en-US" altLang="ja-JP" sz="1100" b="0" dirty="0">
                        <a:solidFill>
                          <a:schemeClr val="tx1"/>
                        </a:solidFill>
                        <a:latin typeface="游ゴシック" panose="020B0400000000000000" pitchFamily="50" charset="-128"/>
                        <a:ea typeface="+mn-ea"/>
                      </a:endParaRPr>
                    </a:p>
                    <a:p>
                      <a:pPr>
                        <a:lnSpc>
                          <a:spcPts val="1400"/>
                        </a:lnSpc>
                      </a:pPr>
                      <a:r>
                        <a:rPr kumimoji="1" lang="ja-JP" altLang="en-US" sz="1100" b="0" dirty="0">
                          <a:solidFill>
                            <a:schemeClr val="tx1"/>
                          </a:solidFill>
                          <a:latin typeface="游ゴシック" panose="020B0400000000000000" pitchFamily="50" charset="-128"/>
                          <a:ea typeface="+mn-ea"/>
                        </a:rPr>
                        <a:t>　かかりつけ歯科医、喫煙・糖尿病と歯と口の健康、口の機能の向上のための必要な知識等）</a:t>
                      </a:r>
                      <a:endParaRPr kumimoji="1" lang="en-US" altLang="ja-JP" sz="1100" b="0" strike="sngStrike" dirty="0">
                        <a:solidFill>
                          <a:schemeClr val="tx1"/>
                        </a:solidFill>
                        <a:latin typeface="游ゴシック" panose="020B0400000000000000" pitchFamily="50" charset="-128"/>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mn-ea"/>
                          <a:ea typeface="+mn-ea"/>
                        </a:rPr>
                        <a:t>■歯科保健の推進にかかる多職種との連携</a:t>
                      </a:r>
                      <a:endParaRPr kumimoji="1" lang="en-US" altLang="ja-JP" sz="1200" b="0" strike="sngStrike" dirty="0">
                        <a:solidFill>
                          <a:schemeClr val="tx1"/>
                        </a:solidFill>
                        <a:latin typeface="游ゴシック" panose="020B0400000000000000" pitchFamily="50" charset="-128"/>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200" b="0" dirty="0">
                          <a:solidFill>
                            <a:schemeClr val="tx1"/>
                          </a:solidFill>
                          <a:latin typeface="游ゴシック" panose="020B0400000000000000" pitchFamily="50" charset="-128"/>
                          <a:ea typeface="+mn-ea"/>
                        </a:rPr>
                        <a:t>《</a:t>
                      </a:r>
                      <a:r>
                        <a:rPr kumimoji="1" lang="ja-JP" altLang="en-US" sz="1200" b="0" u="sng" dirty="0">
                          <a:solidFill>
                            <a:schemeClr val="tx1"/>
                          </a:solidFill>
                          <a:latin typeface="游ゴシック" panose="020B0400000000000000" pitchFamily="50" charset="-128"/>
                          <a:ea typeface="+mn-ea"/>
                        </a:rPr>
                        <a:t>次年度の取組</a:t>
                      </a:r>
                      <a:r>
                        <a:rPr kumimoji="1" lang="en-US" altLang="ja-JP" sz="1200" b="0" dirty="0">
                          <a:solidFill>
                            <a:schemeClr val="tx1"/>
                          </a:solidFill>
                          <a:latin typeface="游ゴシック" panose="020B0400000000000000" pitchFamily="50" charset="-128"/>
                          <a:ea typeface="+mn-ea"/>
                        </a:rPr>
                        <a:t>》</a:t>
                      </a: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游ゴシック" panose="020B0400000000000000" pitchFamily="50" charset="-128"/>
                          <a:ea typeface="+mn-ea"/>
                        </a:rPr>
                        <a:t>■介護者に対する啓発・人材育成</a:t>
                      </a:r>
                      <a:endParaRPr kumimoji="1" lang="en-US" altLang="ja-JP" sz="1100" b="0" dirty="0">
                        <a:solidFill>
                          <a:schemeClr val="tx1"/>
                        </a:solidFill>
                        <a:latin typeface="游ゴシック" panose="020B0400000000000000" pitchFamily="50" charset="-128"/>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游ゴシック" panose="020B0400000000000000" pitchFamily="50" charset="-128"/>
                          <a:ea typeface="+mn-ea"/>
                        </a:rPr>
                        <a:t>■在宅歯科ケアステーションの活用促進</a:t>
                      </a:r>
                      <a:endParaRPr kumimoji="1" lang="en-US" altLang="ja-JP" sz="1100" b="0" dirty="0">
                        <a:solidFill>
                          <a:schemeClr val="tx1"/>
                        </a:solidFill>
                        <a:latin typeface="游ゴシック" panose="020B0400000000000000" pitchFamily="50" charset="-128"/>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strike="noStrike" baseline="0" dirty="0">
                          <a:solidFill>
                            <a:schemeClr val="tx1"/>
                          </a:solidFill>
                          <a:latin typeface="游ゴシック" panose="020B0400000000000000" pitchFamily="50" charset="-128"/>
                          <a:ea typeface="+mn-ea"/>
                        </a:rPr>
                        <a:t>■地域の多職種と連携して在宅療養者の経口摂取支援を行う歯科医師・歯科衛生士の育成</a:t>
                      </a:r>
                      <a:endParaRPr kumimoji="1" lang="en-US" altLang="ja-JP" sz="1100" b="0" strike="noStrike" baseline="0" dirty="0">
                        <a:solidFill>
                          <a:schemeClr val="tx1"/>
                        </a:solidFill>
                        <a:latin typeface="游ゴシック" panose="020B0400000000000000" pitchFamily="50" charset="-128"/>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游ゴシック" panose="020B0400000000000000" pitchFamily="50" charset="-128"/>
                          <a:ea typeface="+mn-ea"/>
                        </a:rPr>
                        <a:t>■「アスマイル」、府の広報媒体、公民連携の枠組みを活用し、幅広い世代の府民への啓発</a:t>
                      </a:r>
                      <a:endParaRPr kumimoji="1" lang="en-US" altLang="ja-JP" sz="1100" b="0" dirty="0">
                        <a:solidFill>
                          <a:schemeClr val="tx1"/>
                        </a:solidFill>
                        <a:latin typeface="游ゴシック" panose="020B0400000000000000" pitchFamily="50" charset="-128"/>
                        <a:ea typeface="+mn-ea"/>
                      </a:endParaRPr>
                    </a:p>
                    <a:p>
                      <a:pPr>
                        <a:lnSpc>
                          <a:spcPts val="1500"/>
                        </a:lnSpc>
                      </a:pPr>
                      <a:r>
                        <a:rPr kumimoji="1" lang="ja-JP" altLang="en-US" sz="1100" b="0" dirty="0">
                          <a:solidFill>
                            <a:schemeClr val="tx1"/>
                          </a:solidFill>
                          <a:latin typeface="+mn-ea"/>
                          <a:ea typeface="+mn-ea"/>
                        </a:rPr>
                        <a:t>■口腔保健支援センター</a:t>
                      </a:r>
                      <a:r>
                        <a:rPr kumimoji="1" lang="ja-JP" altLang="en-US" sz="1100" b="0" strike="noStrike" dirty="0">
                          <a:solidFill>
                            <a:schemeClr val="tx1"/>
                          </a:solidFill>
                          <a:latin typeface="+mn-ea"/>
                          <a:ea typeface="+mn-ea"/>
                        </a:rPr>
                        <a:t>による市町村支援を継続</a:t>
                      </a:r>
                      <a:endParaRPr kumimoji="1" lang="en-US" altLang="ja-JP" sz="1100" b="0" strike="noStrike" dirty="0">
                        <a:solidFill>
                          <a:schemeClr val="tx1"/>
                        </a:solidFill>
                        <a:latin typeface="+mn-ea"/>
                        <a:ea typeface="+mn-ea"/>
                      </a:endParaRPr>
                    </a:p>
                    <a:p>
                      <a:pPr>
                        <a:lnSpc>
                          <a:spcPts val="1500"/>
                        </a:lnSpc>
                      </a:pPr>
                      <a:r>
                        <a:rPr kumimoji="1" lang="ja-JP" altLang="en-US" sz="1100" b="0" dirty="0">
                          <a:solidFill>
                            <a:schemeClr val="tx1"/>
                          </a:solidFill>
                          <a:latin typeface="游ゴシック" panose="020B0400000000000000" pitchFamily="50" charset="-128"/>
                          <a:ea typeface="+mn-ea"/>
                        </a:rPr>
                        <a:t>■</a:t>
                      </a:r>
                      <a:r>
                        <a:rPr kumimoji="1" lang="en-US" altLang="ja-JP" sz="1100" b="0" dirty="0">
                          <a:solidFill>
                            <a:schemeClr val="tx1"/>
                          </a:solidFill>
                          <a:latin typeface="游ゴシック" panose="020B0400000000000000" pitchFamily="50" charset="-128"/>
                          <a:ea typeface="+mn-ea"/>
                        </a:rPr>
                        <a:t>8020</a:t>
                      </a:r>
                      <a:r>
                        <a:rPr kumimoji="1" lang="ja-JP" altLang="en-US" sz="1100" b="0" dirty="0">
                          <a:solidFill>
                            <a:schemeClr val="tx1"/>
                          </a:solidFill>
                          <a:latin typeface="游ゴシック" panose="020B0400000000000000" pitchFamily="50" charset="-128"/>
                          <a:ea typeface="+mn-ea"/>
                        </a:rPr>
                        <a:t>推進アンバサダー養成事業による地域の取組み支援</a:t>
                      </a:r>
                      <a:endParaRPr kumimoji="1" lang="en-US" altLang="ja-JP" sz="1100" b="0" dirty="0">
                        <a:solidFill>
                          <a:schemeClr val="tx1"/>
                        </a:solidFill>
                        <a:latin typeface="游ゴシック" panose="020B0400000000000000" pitchFamily="50" charset="-128"/>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游ゴシック" panose="020B0400000000000000" pitchFamily="50" charset="-128"/>
                          <a:ea typeface="+mn-ea"/>
                        </a:rPr>
                        <a:t>■フレイルチェックの市町村及び職域での導入支援、フレイル認知度向上のための啓発</a:t>
                      </a:r>
                      <a:endParaRPr kumimoji="1" lang="en-US" altLang="ja-JP" sz="1100" b="0" dirty="0">
                        <a:solidFill>
                          <a:schemeClr val="tx1"/>
                        </a:solidFill>
                        <a:latin typeface="游ゴシック" panose="020B0400000000000000" pitchFamily="50" charset="-128"/>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45449585"/>
                  </a:ext>
                </a:extLst>
              </a:tr>
              <a:tr h="84182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bg1"/>
                          </a:solidFill>
                          <a:latin typeface="游ゴシック" panose="020B0400000000000000" pitchFamily="50" charset="-128"/>
                          <a:ea typeface="+mn-ea"/>
                        </a:rPr>
                        <a:t>最終予算</a:t>
                      </a:r>
                      <a:endParaRPr kumimoji="1" lang="en-US" altLang="ja-JP" sz="1600" b="0" dirty="0">
                        <a:solidFill>
                          <a:schemeClr val="bg1"/>
                        </a:solidFill>
                        <a:latin typeface="游ゴシック" panose="020B0400000000000000" pitchFamily="50" charset="-128"/>
                        <a:ea typeface="+mn-ea"/>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baseline="0" dirty="0">
                          <a:solidFill>
                            <a:schemeClr val="bg1"/>
                          </a:solidFill>
                          <a:latin typeface="+mn-ea"/>
                          <a:ea typeface="+mn-ea"/>
                        </a:rPr>
                        <a:t>（主要事業）</a:t>
                      </a:r>
                      <a:endParaRPr kumimoji="1" lang="ja-JP" altLang="en-US"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500"/>
                        </a:lnSpc>
                      </a:pPr>
                      <a:r>
                        <a:rPr kumimoji="1" lang="ja-JP" altLang="en-US" sz="1100" dirty="0">
                          <a:solidFill>
                            <a:schemeClr val="tx1"/>
                          </a:solidFill>
                          <a:latin typeface="+mn-ea"/>
                          <a:ea typeface="+mn-ea"/>
                        </a:rPr>
                        <a:t>生涯歯科保健推進事業（</a:t>
                      </a:r>
                      <a:r>
                        <a:rPr kumimoji="1" lang="en-US" altLang="ja-JP" sz="1100" dirty="0">
                          <a:solidFill>
                            <a:schemeClr val="tx1"/>
                          </a:solidFill>
                          <a:latin typeface="+mn-ea"/>
                          <a:ea typeface="+mn-ea"/>
                        </a:rPr>
                        <a:t>1,777</a:t>
                      </a:r>
                      <a:r>
                        <a:rPr kumimoji="1" lang="ja-JP" altLang="en-US" sz="1100" dirty="0">
                          <a:solidFill>
                            <a:schemeClr val="tx1"/>
                          </a:solidFill>
                          <a:latin typeface="+mn-ea"/>
                          <a:ea typeface="+mn-ea"/>
                        </a:rPr>
                        <a:t>千円）、大阪府歯科口腔保健計画推進事業（</a:t>
                      </a:r>
                      <a:r>
                        <a:rPr kumimoji="1" lang="en-US" altLang="ja-JP" sz="1100" dirty="0">
                          <a:solidFill>
                            <a:schemeClr val="tx1"/>
                          </a:solidFill>
                          <a:latin typeface="+mn-ea"/>
                          <a:ea typeface="+mn-ea"/>
                        </a:rPr>
                        <a:t>5,042</a:t>
                      </a:r>
                      <a:r>
                        <a:rPr kumimoji="1" lang="ja-JP" altLang="en-US" sz="1100" dirty="0">
                          <a:solidFill>
                            <a:schemeClr val="tx1"/>
                          </a:solidFill>
                          <a:latin typeface="+mn-ea"/>
                          <a:ea typeface="+mn-ea"/>
                        </a:rPr>
                        <a:t>千円）、</a:t>
                      </a:r>
                      <a:endParaRPr kumimoji="1" lang="en-US" altLang="ja-JP" sz="1100" dirty="0">
                        <a:solidFill>
                          <a:schemeClr val="tx1"/>
                        </a:solidFill>
                        <a:latin typeface="+mn-ea"/>
                        <a:ea typeface="+mn-ea"/>
                      </a:endParaRPr>
                    </a:p>
                    <a:p>
                      <a:pPr>
                        <a:lnSpc>
                          <a:spcPts val="1500"/>
                        </a:lnSpc>
                      </a:pPr>
                      <a:r>
                        <a:rPr kumimoji="1" lang="ja-JP" altLang="en-US" sz="1100" dirty="0">
                          <a:solidFill>
                            <a:schemeClr val="tx1"/>
                          </a:solidFill>
                          <a:latin typeface="+mn-ea"/>
                          <a:ea typeface="+mn-ea"/>
                        </a:rPr>
                        <a:t>８０２０運動推進特別事業（</a:t>
                      </a:r>
                      <a:r>
                        <a:rPr kumimoji="1" lang="en-US" altLang="ja-JP" sz="1100" dirty="0">
                          <a:solidFill>
                            <a:schemeClr val="tx1"/>
                          </a:solidFill>
                          <a:latin typeface="+mn-ea"/>
                          <a:ea typeface="+mn-ea"/>
                        </a:rPr>
                        <a:t>2,041</a:t>
                      </a:r>
                      <a:r>
                        <a:rPr kumimoji="1" lang="ja-JP" altLang="en-US" sz="1100" dirty="0">
                          <a:solidFill>
                            <a:schemeClr val="tx1"/>
                          </a:solidFill>
                          <a:latin typeface="+mn-ea"/>
                          <a:ea typeface="+mn-ea"/>
                        </a:rPr>
                        <a:t>千円）</a:t>
                      </a:r>
                      <a:r>
                        <a:rPr kumimoji="1" lang="ja-JP" altLang="en-US" sz="1100" b="0" dirty="0">
                          <a:solidFill>
                            <a:schemeClr val="tx1"/>
                          </a:solidFill>
                          <a:latin typeface="+mn-ea"/>
                          <a:ea typeface="+mn-ea"/>
                        </a:rPr>
                        <a:t>、在宅療養者経口摂取支援チーム育成事業（</a:t>
                      </a:r>
                      <a:r>
                        <a:rPr kumimoji="1" lang="en-US" altLang="ja-JP" sz="1100" b="0" dirty="0">
                          <a:solidFill>
                            <a:schemeClr val="tx1"/>
                          </a:solidFill>
                          <a:latin typeface="+mn-ea"/>
                          <a:ea typeface="+mn-ea"/>
                          <a:cs typeface="Calibri" panose="020F0502020204030204" pitchFamily="34" charset="0"/>
                        </a:rPr>
                        <a:t>3,210</a:t>
                      </a:r>
                      <a:r>
                        <a:rPr kumimoji="1" lang="ja-JP" altLang="en-US" sz="1100" b="0" dirty="0">
                          <a:solidFill>
                            <a:schemeClr val="tx1"/>
                          </a:solidFill>
                          <a:latin typeface="+mn-ea"/>
                          <a:ea typeface="+mn-ea"/>
                        </a:rPr>
                        <a:t>千円）</a:t>
                      </a:r>
                      <a:r>
                        <a:rPr kumimoji="1" lang="ja-JP" altLang="en-US" sz="1100" b="0" i="0" u="none" strike="noStrike" kern="1200" cap="none" spc="0" normalizeH="0" baseline="0" noProof="0" dirty="0" err="1">
                          <a:ln>
                            <a:noFill/>
                          </a:ln>
                          <a:solidFill>
                            <a:schemeClr val="tx1"/>
                          </a:solidFill>
                          <a:effectLst/>
                          <a:uLnTx/>
                          <a:uFillTx/>
                          <a:latin typeface="+mn-ea"/>
                          <a:ea typeface="+mn-ea"/>
                          <a:cs typeface="+mn-cs"/>
                        </a:rPr>
                        <a:t>、</a:t>
                      </a:r>
                      <a:endParaRPr kumimoji="1" lang="en-US" altLang="ja-JP" sz="1100" b="0" i="0" u="none" strike="noStrike" kern="1200" cap="none" spc="0" normalizeH="0" baseline="0" noProof="0" dirty="0">
                        <a:ln>
                          <a:noFill/>
                        </a:ln>
                        <a:solidFill>
                          <a:schemeClr val="tx1"/>
                        </a:solidFill>
                        <a:effectLst/>
                        <a:uLnTx/>
                        <a:uFillTx/>
                        <a:latin typeface="+mn-ea"/>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n-ea"/>
                          <a:ea typeface="+mn-ea"/>
                          <a:cs typeface="+mn-cs"/>
                        </a:rPr>
                        <a:t>新しい生活様式に対応した口腔保健指導推進事業（</a:t>
                      </a:r>
                      <a:r>
                        <a:rPr kumimoji="1" lang="en-US" altLang="ja-JP" sz="1100" b="0" i="0" u="none" strike="noStrike" kern="1200" cap="none" spc="0" normalizeH="0" baseline="0" noProof="0" dirty="0">
                          <a:ln>
                            <a:noFill/>
                          </a:ln>
                          <a:solidFill>
                            <a:schemeClr val="tx1"/>
                          </a:solidFill>
                          <a:effectLst/>
                          <a:uLnTx/>
                          <a:uFillTx/>
                          <a:latin typeface="+mn-ea"/>
                          <a:ea typeface="+mn-ea"/>
                          <a:cs typeface="+mn-cs"/>
                        </a:rPr>
                        <a:t>6,058</a:t>
                      </a:r>
                      <a:r>
                        <a:rPr kumimoji="1" lang="ja-JP" altLang="en-US" sz="1100" b="0" i="0" u="none" strike="noStrike" kern="1200" cap="none" spc="0" normalizeH="0" baseline="0" noProof="0" dirty="0">
                          <a:ln>
                            <a:noFill/>
                          </a:ln>
                          <a:solidFill>
                            <a:schemeClr val="tx1"/>
                          </a:solidFill>
                          <a:effectLst/>
                          <a:uLnTx/>
                          <a:uFillTx/>
                          <a:latin typeface="+mn-ea"/>
                          <a:ea typeface="+mn-ea"/>
                          <a:cs typeface="+mn-cs"/>
                        </a:rPr>
                        <a:t>千円 ）、</a:t>
                      </a:r>
                      <a:endParaRPr kumimoji="1" lang="en-US" altLang="ja-JP" sz="1100" b="0" i="0" u="none" strike="noStrike" kern="1200" cap="none" spc="0" normalizeH="0" baseline="0" noProof="0" dirty="0">
                        <a:ln>
                          <a:noFill/>
                        </a:ln>
                        <a:solidFill>
                          <a:schemeClr val="tx1"/>
                        </a:solidFill>
                        <a:effectLst/>
                        <a:uLnTx/>
                        <a:uFillTx/>
                        <a:latin typeface="+mn-ea"/>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n-ea"/>
                          <a:ea typeface="+mn-ea"/>
                          <a:cs typeface="+mn-cs"/>
                        </a:rPr>
                        <a:t>健康格差の解決プログラム促進事業（フレイル予防）（</a:t>
                      </a:r>
                      <a:r>
                        <a:rPr kumimoji="1" lang="en-US" altLang="ja-JP" sz="1100" b="0" i="0" u="none" strike="noStrike" kern="1200" cap="none" spc="0" normalizeH="0" baseline="0" noProof="0" dirty="0">
                          <a:ln>
                            <a:noFill/>
                          </a:ln>
                          <a:solidFill>
                            <a:schemeClr val="tx1"/>
                          </a:solidFill>
                          <a:effectLst/>
                          <a:uLnTx/>
                          <a:uFillTx/>
                          <a:latin typeface="+mn-ea"/>
                          <a:ea typeface="+mn-ea"/>
                          <a:cs typeface="Calibri" panose="020F0502020204030204" pitchFamily="34" charset="0"/>
                        </a:rPr>
                        <a:t>16,051</a:t>
                      </a:r>
                      <a:r>
                        <a:rPr kumimoji="1" lang="ja-JP" altLang="en-US" sz="1100" b="0" i="0" u="none" strike="noStrike" kern="1200" cap="none" spc="0" normalizeH="0" baseline="0" noProof="0" dirty="0">
                          <a:ln>
                            <a:noFill/>
                          </a:ln>
                          <a:solidFill>
                            <a:schemeClr val="tx1"/>
                          </a:solidFill>
                          <a:effectLst/>
                          <a:uLnTx/>
                          <a:uFillTx/>
                          <a:latin typeface="+mn-ea"/>
                          <a:ea typeface="+mn-ea"/>
                          <a:cs typeface="+mn-cs"/>
                        </a:rPr>
                        <a:t>千円）</a:t>
                      </a:r>
                      <a:endParaRPr kumimoji="1" lang="en-US" altLang="ja-JP" sz="14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02600343"/>
                  </a:ext>
                </a:extLst>
              </a:tr>
            </a:tbl>
          </a:graphicData>
        </a:graphic>
      </p:graphicFrame>
      <p:sp>
        <p:nvSpPr>
          <p:cNvPr id="11" name="角丸四角形 10"/>
          <p:cNvSpPr/>
          <p:nvPr/>
        </p:nvSpPr>
        <p:spPr>
          <a:xfrm>
            <a:off x="658428" y="2635839"/>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lvl="0" algn="ctr">
              <a:defRPr/>
            </a:pPr>
            <a:r>
              <a:rPr kumimoji="1" lang="ja-JP" altLang="en-US" sz="1100" b="1" spc="-100" dirty="0">
                <a:ln w="0"/>
                <a:solidFill>
                  <a:srgbClr val="193F61"/>
                </a:solidFill>
                <a:latin typeface="游ゴシック" panose="020B0400000000000000" pitchFamily="50" charset="-128"/>
              </a:rPr>
              <a:t>本年度評価</a:t>
            </a:r>
            <a:endParaRPr kumimoji="1" lang="en-US" altLang="ja-JP" sz="1100" b="1" spc="-100" dirty="0">
              <a:ln w="0"/>
              <a:solidFill>
                <a:srgbClr val="193F61"/>
              </a:solidFill>
              <a:latin typeface="游ゴシック" panose="020B0400000000000000" pitchFamily="50" charset="-128"/>
            </a:endParaRPr>
          </a:p>
          <a:p>
            <a:pPr lvl="0" algn="ctr">
              <a:defRPr/>
            </a:pPr>
            <a:endParaRPr kumimoji="1" lang="en-US" altLang="ja-JP" sz="500" b="1" spc="-100" dirty="0">
              <a:ln w="0"/>
              <a:solidFill>
                <a:srgbClr val="193F61"/>
              </a:solidFill>
              <a:latin typeface="游ゴシック" panose="020B0400000000000000" pitchFamily="50" charset="-128"/>
            </a:endParaRPr>
          </a:p>
          <a:p>
            <a:pPr lvl="0" algn="ctr">
              <a:lnSpc>
                <a:spcPts val="1600"/>
              </a:lnSpc>
              <a:defRPr/>
            </a:pPr>
            <a:r>
              <a:rPr kumimoji="1" lang="ja-JP" altLang="en-US" sz="1400" b="1" spc="-100" dirty="0">
                <a:ln w="0"/>
                <a:solidFill>
                  <a:srgbClr val="193F61"/>
                </a:solidFill>
                <a:latin typeface="游ゴシック" panose="020B0400000000000000" pitchFamily="50" charset="-128"/>
              </a:rPr>
              <a:t>概ね</a:t>
            </a:r>
            <a:endParaRPr kumimoji="1" lang="en-US" altLang="ja-JP" sz="1400" b="1" spc="-100" dirty="0">
              <a:ln w="0"/>
              <a:solidFill>
                <a:srgbClr val="193F61"/>
              </a:solidFill>
              <a:latin typeface="游ゴシック" panose="020B0400000000000000" pitchFamily="50" charset="-128"/>
            </a:endParaRPr>
          </a:p>
          <a:p>
            <a:pPr lvl="0" algn="ctr">
              <a:lnSpc>
                <a:spcPts val="1600"/>
              </a:lnSpc>
              <a:defRPr/>
            </a:pPr>
            <a:r>
              <a:rPr kumimoji="1" lang="ja-JP" altLang="en-US" sz="1400" b="1" spc="-250" dirty="0">
                <a:ln w="0"/>
                <a:solidFill>
                  <a:srgbClr val="193F61"/>
                </a:solidFill>
                <a:latin typeface="游ゴシック" panose="020B0400000000000000" pitchFamily="50" charset="-128"/>
              </a:rPr>
              <a:t>予定</a:t>
            </a:r>
            <a:r>
              <a:rPr kumimoji="1" lang="ja-JP" altLang="en-US" sz="1400" b="1" spc="-350" dirty="0">
                <a:ln w="0"/>
                <a:solidFill>
                  <a:srgbClr val="193F61"/>
                </a:solidFill>
                <a:latin typeface="游ゴシック" panose="020B0400000000000000" pitchFamily="50" charset="-128"/>
              </a:rPr>
              <a:t>どおり</a:t>
            </a:r>
          </a:p>
        </p:txBody>
      </p:sp>
      <p:sp>
        <p:nvSpPr>
          <p:cNvPr id="5" name="スライド番号プレースホルダー 1">
            <a:extLst>
              <a:ext uri="{FF2B5EF4-FFF2-40B4-BE49-F238E27FC236}">
                <a16:creationId xmlns:a16="http://schemas.microsoft.com/office/drawing/2014/main" id="{CBC36850-E8A9-4754-8DF4-391F5CEE4E8B}"/>
              </a:ext>
            </a:extLst>
          </p:cNvPr>
          <p:cNvSpPr>
            <a:spLocks noGrp="1"/>
          </p:cNvSpPr>
          <p:nvPr>
            <p:ph type="sldNum" sz="quarter" idx="12"/>
          </p:nvPr>
        </p:nvSpPr>
        <p:spPr>
          <a:xfrm>
            <a:off x="9181750" y="6583675"/>
            <a:ext cx="720000" cy="216000"/>
          </a:xfrm>
        </p:spPr>
        <p:txBody>
          <a:bodyPr/>
          <a:lstStyle/>
          <a:p>
            <a:fld id="{4D1D0668-0C6C-4C7F-AAAF-C0078F4BF5F6}" type="slidenum">
              <a:rPr kumimoji="1" lang="ja-JP" altLang="en-US" smtClean="0"/>
              <a:t>51</a:t>
            </a:fld>
            <a:endParaRPr kumimoji="1" lang="ja-JP" altLang="en-US" dirty="0"/>
          </a:p>
        </p:txBody>
      </p:sp>
    </p:spTree>
    <p:extLst>
      <p:ext uri="{BB962C8B-B14F-4D97-AF65-F5344CB8AC3E}">
        <p14:creationId xmlns:p14="http://schemas.microsoft.com/office/powerpoint/2010/main" val="65518670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１　歯科疾患の予防・早期発見、口の機能の維持向上</a:t>
            </a:r>
          </a:p>
        </p:txBody>
      </p:sp>
      <p:sp>
        <p:nvSpPr>
          <p:cNvPr id="8" name="正方形/長方形 7"/>
          <p:cNvSpPr/>
          <p:nvPr/>
        </p:nvSpPr>
        <p:spPr>
          <a:xfrm>
            <a:off x="151579" y="868874"/>
            <a:ext cx="9369380" cy="57148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800" b="1" i="0" u="none" strike="noStrike" kern="1200" cap="none" spc="0" normalizeH="0" baseline="0" noProof="0">
                <a:ln>
                  <a:noFill/>
                </a:ln>
                <a:solidFill>
                  <a:prstClr val="white"/>
                </a:solidFill>
                <a:effectLst/>
                <a:uLnTx/>
                <a:uFillTx/>
                <a:latin typeface="+mn-ea"/>
                <a:cs typeface="+mn-cs"/>
              </a:rPr>
              <a:t>計画Ｐ</a:t>
            </a:r>
            <a:r>
              <a:rPr kumimoji="1" lang="en-US" altLang="ja-JP" sz="1800" b="1" i="0" u="none" strike="noStrike" kern="1200" cap="none" spc="0" normalizeH="0" baseline="0" noProof="0">
                <a:ln>
                  <a:noFill/>
                </a:ln>
                <a:solidFill>
                  <a:prstClr val="white"/>
                </a:solidFill>
                <a:effectLst/>
                <a:uLnTx/>
                <a:uFillTx/>
                <a:latin typeface="+mn-ea"/>
                <a:cs typeface="+mn-cs"/>
              </a:rPr>
              <a:t>59</a:t>
            </a:r>
            <a:endParaRPr kumimoji="1" lang="en-US" altLang="ja-JP" sz="1800" b="1" i="0" u="none" strike="noStrike" kern="1200" cap="none" spc="0" normalizeH="0" baseline="0" noProof="0" dirty="0">
              <a:ln>
                <a:noFill/>
              </a:ln>
              <a:solidFill>
                <a:prstClr val="white"/>
              </a:solidFill>
              <a:effectLst/>
              <a:uLnTx/>
              <a:uFillTx/>
              <a:latin typeface="+mn-ea"/>
              <a:cs typeface="+mn-cs"/>
            </a:endParaRPr>
          </a:p>
        </p:txBody>
      </p:sp>
      <p:graphicFrame>
        <p:nvGraphicFramePr>
          <p:cNvPr id="19" name="表 18"/>
          <p:cNvGraphicFramePr>
            <a:graphicFrameLocks noGrp="1"/>
          </p:cNvGraphicFramePr>
          <p:nvPr/>
        </p:nvGraphicFramePr>
        <p:xfrm>
          <a:off x="647467" y="4463388"/>
          <a:ext cx="8534283" cy="1850876"/>
        </p:xfrm>
        <a:graphic>
          <a:graphicData uri="http://schemas.openxmlformats.org/drawingml/2006/table">
            <a:tbl>
              <a:tblPr firstRow="1" firstCol="1" bandRow="1">
                <a:tableStyleId>{5C22544A-7EE6-4342-B048-85BDC9FD1C3A}</a:tableStyleId>
              </a:tblPr>
              <a:tblGrid>
                <a:gridCol w="332371">
                  <a:extLst>
                    <a:ext uri="{9D8B030D-6E8A-4147-A177-3AD203B41FA5}">
                      <a16:colId xmlns:a16="http://schemas.microsoft.com/office/drawing/2014/main" val="20000"/>
                    </a:ext>
                  </a:extLst>
                </a:gridCol>
                <a:gridCol w="3042606">
                  <a:extLst>
                    <a:ext uri="{9D8B030D-6E8A-4147-A177-3AD203B41FA5}">
                      <a16:colId xmlns:a16="http://schemas.microsoft.com/office/drawing/2014/main" val="20001"/>
                    </a:ext>
                  </a:extLst>
                </a:gridCol>
                <a:gridCol w="2013573">
                  <a:extLst>
                    <a:ext uri="{9D8B030D-6E8A-4147-A177-3AD203B41FA5}">
                      <a16:colId xmlns:a16="http://schemas.microsoft.com/office/drawing/2014/main" val="20002"/>
                    </a:ext>
                  </a:extLst>
                </a:gridCol>
                <a:gridCol w="1971033">
                  <a:extLst>
                    <a:ext uri="{9D8B030D-6E8A-4147-A177-3AD203B41FA5}">
                      <a16:colId xmlns:a16="http://schemas.microsoft.com/office/drawing/2014/main" val="3296687758"/>
                    </a:ext>
                  </a:extLst>
                </a:gridCol>
                <a:gridCol w="1174700">
                  <a:extLst>
                    <a:ext uri="{9D8B030D-6E8A-4147-A177-3AD203B41FA5}">
                      <a16:colId xmlns:a16="http://schemas.microsoft.com/office/drawing/2014/main" val="20003"/>
                    </a:ext>
                  </a:extLst>
                </a:gridCol>
              </a:tblGrid>
              <a:tr h="340710">
                <a:tc>
                  <a:txBody>
                    <a:bodyPr/>
                    <a:lstStyle/>
                    <a:p>
                      <a:pPr algn="ctr" fontAlgn="auto">
                        <a:lnSpc>
                          <a:spcPts val="1600"/>
                        </a:lnSpc>
                        <a:spcAft>
                          <a:spcPts val="0"/>
                        </a:spcAft>
                      </a:pPr>
                      <a:r>
                        <a:rPr lang="ja-JP" sz="1400" dirty="0">
                          <a:effectLst/>
                          <a:latin typeface="+mn-ea"/>
                          <a:ea typeface="+mn-ea"/>
                        </a:rPr>
                        <a:t>　</a:t>
                      </a:r>
                      <a:endParaRPr lang="ja-JP" sz="1400"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altLang="en-US" sz="1200" dirty="0">
                          <a:solidFill>
                            <a:schemeClr val="bg1"/>
                          </a:solidFill>
                          <a:effectLst/>
                          <a:latin typeface="+mn-ea"/>
                          <a:ea typeface="+mn-ea"/>
                          <a:cs typeface="HG丸ｺﾞｼｯｸM-PRO"/>
                        </a:rPr>
                        <a:t>個別目標</a:t>
                      </a:r>
                      <a:endParaRPr lang="ja-JP" sz="1200" dirty="0">
                        <a:solidFill>
                          <a:schemeClr val="bg1"/>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effectLst/>
                          <a:latin typeface="+mn-ea"/>
                          <a:ea typeface="+mn-ea"/>
                        </a:rPr>
                        <a:t>計画策定時</a:t>
                      </a:r>
                      <a:r>
                        <a:rPr lang="ja-JP" sz="1200" dirty="0">
                          <a:effectLst/>
                          <a:latin typeface="+mn-ea"/>
                          <a:ea typeface="+mn-ea"/>
                        </a:rPr>
                        <a:t>の状況</a:t>
                      </a:r>
                      <a:endParaRPr lang="ja-JP" sz="1200"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a:solidFill>
                            <a:schemeClr val="bg1"/>
                          </a:solidFill>
                          <a:effectLst/>
                          <a:latin typeface="+mn-ea"/>
                          <a:ea typeface="+mn-ea"/>
                          <a:cs typeface="HG丸ｺﾞｼｯｸM-PRO"/>
                        </a:rPr>
                        <a:t>現在の状況</a:t>
                      </a:r>
                      <a:endParaRPr lang="ja-JP" sz="1200" dirty="0">
                        <a:solidFill>
                          <a:schemeClr val="bg1"/>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a:effectLst/>
                          <a:latin typeface="+mn-ea"/>
                          <a:ea typeface="+mn-ea"/>
                        </a:rPr>
                        <a:t>2023</a:t>
                      </a:r>
                      <a:r>
                        <a:rPr lang="ja-JP" sz="1200" dirty="0">
                          <a:effectLst/>
                          <a:latin typeface="+mn-ea"/>
                          <a:ea typeface="+mn-ea"/>
                        </a:rPr>
                        <a:t>年度</a:t>
                      </a:r>
                      <a:endParaRPr lang="en-US" altLang="ja-JP" sz="1200" dirty="0">
                        <a:effectLst/>
                        <a:latin typeface="+mn-ea"/>
                        <a:ea typeface="+mn-ea"/>
                      </a:endParaRPr>
                    </a:p>
                    <a:p>
                      <a:pPr algn="ctr" fontAlgn="auto">
                        <a:lnSpc>
                          <a:spcPts val="1600"/>
                        </a:lnSpc>
                        <a:spcAft>
                          <a:spcPts val="0"/>
                        </a:spcAft>
                      </a:pPr>
                      <a:r>
                        <a:rPr lang="ja-JP" sz="1200" dirty="0">
                          <a:effectLst/>
                          <a:latin typeface="+mn-ea"/>
                          <a:ea typeface="+mn-ea"/>
                        </a:rPr>
                        <a:t>の目標</a:t>
                      </a:r>
                      <a:endParaRPr lang="ja-JP" sz="1200"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682873">
                <a:tc>
                  <a:txBody>
                    <a:bodyPr/>
                    <a:lstStyle/>
                    <a:p>
                      <a:pPr algn="ctr" fontAlgn="auto">
                        <a:lnSpc>
                          <a:spcPts val="1600"/>
                        </a:lnSpc>
                        <a:spcAft>
                          <a:spcPts val="0"/>
                        </a:spcAft>
                      </a:pPr>
                      <a:r>
                        <a:rPr lang="en-US" sz="1400" dirty="0">
                          <a:effectLst/>
                          <a:latin typeface="+mn-ea"/>
                          <a:ea typeface="+mn-ea"/>
                        </a:rPr>
                        <a:t>12</a:t>
                      </a:r>
                      <a:endParaRPr lang="ja-JP" sz="1400"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altLang="en-US" sz="1200" b="1" dirty="0">
                          <a:effectLst/>
                          <a:latin typeface="+mn-ea"/>
                          <a:ea typeface="+mn-ea"/>
                        </a:rPr>
                        <a:t>介護老人保健施設での</a:t>
                      </a:r>
                      <a:endParaRPr lang="en-US" altLang="ja-JP" sz="1200" b="1" dirty="0">
                        <a:effectLst/>
                        <a:latin typeface="+mn-ea"/>
                        <a:ea typeface="+mn-ea"/>
                      </a:endParaRPr>
                    </a:p>
                    <a:p>
                      <a:pPr algn="l" fontAlgn="auto">
                        <a:lnSpc>
                          <a:spcPts val="1600"/>
                        </a:lnSpc>
                        <a:spcAft>
                          <a:spcPts val="0"/>
                        </a:spcAft>
                      </a:pPr>
                      <a:r>
                        <a:rPr lang="ja-JP" altLang="en-US" sz="1200" b="1" dirty="0">
                          <a:effectLst/>
                          <a:latin typeface="+mn-ea"/>
                          <a:ea typeface="+mn-ea"/>
                        </a:rPr>
                        <a:t>定期的な歯科健診の実施</a:t>
                      </a:r>
                      <a:endParaRPr lang="ja-JP" sz="1200" b="1" dirty="0">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29.5</a:t>
                      </a:r>
                      <a:r>
                        <a:rPr lang="ja-JP" sz="1200" b="1" dirty="0">
                          <a:solidFill>
                            <a:schemeClr val="tx1"/>
                          </a:solidFill>
                          <a:effectLst/>
                          <a:latin typeface="+mn-ea"/>
                          <a:ea typeface="+mn-ea"/>
                        </a:rPr>
                        <a:t>％</a:t>
                      </a:r>
                    </a:p>
                    <a:p>
                      <a:pPr algn="ctr" fontAlgn="auto">
                        <a:lnSpc>
                          <a:spcPts val="1600"/>
                        </a:lnSpc>
                        <a:spcAft>
                          <a:spcPts val="0"/>
                        </a:spcAft>
                      </a:pPr>
                      <a:r>
                        <a:rPr lang="ja-JP" sz="1200" b="1" dirty="0">
                          <a:solidFill>
                            <a:schemeClr val="tx1"/>
                          </a:solidFill>
                          <a:effectLst/>
                          <a:latin typeface="+mn-ea"/>
                          <a:ea typeface="+mn-ea"/>
                        </a:rPr>
                        <a:t>【平成</a:t>
                      </a:r>
                      <a:r>
                        <a:rPr lang="en-US" sz="1200" b="1" dirty="0">
                          <a:solidFill>
                            <a:schemeClr val="tx1"/>
                          </a:solidFill>
                          <a:effectLst/>
                          <a:latin typeface="+mn-ea"/>
                          <a:ea typeface="+mn-ea"/>
                        </a:rPr>
                        <a:t>28</a:t>
                      </a:r>
                      <a:r>
                        <a:rPr lang="ja-JP" sz="1200" b="1" dirty="0">
                          <a:solidFill>
                            <a:schemeClr val="tx1"/>
                          </a:solidFill>
                          <a:effectLst/>
                          <a:latin typeface="+mn-ea"/>
                          <a:ea typeface="+mn-ea"/>
                        </a:rPr>
                        <a:t>（</a:t>
                      </a:r>
                      <a:r>
                        <a:rPr lang="en-US" sz="1200" b="1" dirty="0">
                          <a:solidFill>
                            <a:schemeClr val="tx1"/>
                          </a:solidFill>
                          <a:effectLst/>
                          <a:latin typeface="+mn-ea"/>
                          <a:ea typeface="+mn-ea"/>
                        </a:rPr>
                        <a:t>201</a:t>
                      </a:r>
                      <a:r>
                        <a:rPr lang="en-US" altLang="ja-JP" sz="1200" b="1" dirty="0">
                          <a:solidFill>
                            <a:schemeClr val="tx1"/>
                          </a:solidFill>
                          <a:effectLst/>
                          <a:latin typeface="+mn-ea"/>
                          <a:ea typeface="+mn-ea"/>
                        </a:rPr>
                        <a:t>6</a:t>
                      </a:r>
                      <a:r>
                        <a:rPr lang="ja-JP" sz="1200" b="1" dirty="0">
                          <a:solidFill>
                            <a:schemeClr val="tx1"/>
                          </a:solidFill>
                          <a:effectLst/>
                          <a:latin typeface="+mn-ea"/>
                          <a:ea typeface="+mn-ea"/>
                        </a:rPr>
                        <a:t>）年】</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a:solidFill>
                            <a:schemeClr val="tx1"/>
                          </a:solidFill>
                          <a:effectLst/>
                          <a:latin typeface="游ゴシック" panose="020B0400000000000000" pitchFamily="50" charset="-128"/>
                          <a:ea typeface="+mn-ea"/>
                        </a:rPr>
                        <a:t>44.2</a:t>
                      </a:r>
                      <a:r>
                        <a:rPr lang="ja-JP" altLang="ja-JP" sz="1200" b="1" baseline="0">
                          <a:solidFill>
                            <a:schemeClr val="tx1"/>
                          </a:solidFill>
                          <a:effectLst/>
                          <a:latin typeface="游ゴシック" panose="020B0400000000000000" pitchFamily="50" charset="-128"/>
                          <a:ea typeface="+mn-ea"/>
                        </a:rPr>
                        <a:t>％</a:t>
                      </a:r>
                      <a:endParaRPr lang="ja-JP" altLang="ja-JP" sz="1200" b="1" baseline="0" dirty="0">
                        <a:solidFill>
                          <a:schemeClr val="tx1"/>
                        </a:solidFill>
                        <a:effectLst/>
                        <a:latin typeface="游ゴシック" panose="020B0400000000000000" pitchFamily="50" charset="-128"/>
                        <a:ea typeface="+mn-ea"/>
                      </a:endParaRPr>
                    </a:p>
                    <a:p>
                      <a:pPr algn="ctr" fontAlgn="auto">
                        <a:lnSpc>
                          <a:spcPts val="1600"/>
                        </a:lnSpc>
                        <a:spcAft>
                          <a:spcPts val="0"/>
                        </a:spcAft>
                      </a:pPr>
                      <a:r>
                        <a:rPr lang="ja-JP" altLang="ja-JP" sz="1200" b="1" baseline="0" dirty="0">
                          <a:solidFill>
                            <a:schemeClr val="tx1"/>
                          </a:solidFill>
                          <a:effectLst/>
                          <a:latin typeface="游ゴシック" panose="020B0400000000000000" pitchFamily="50" charset="-128"/>
                          <a:ea typeface="+mn-ea"/>
                        </a:rPr>
                        <a:t>【</a:t>
                      </a:r>
                      <a:r>
                        <a:rPr lang="ja-JP" altLang="en-US" sz="1200" b="1" baseline="0" dirty="0">
                          <a:solidFill>
                            <a:schemeClr val="tx1"/>
                          </a:solidFill>
                          <a:effectLst/>
                          <a:latin typeface="游ゴシック" panose="020B0400000000000000" pitchFamily="50" charset="-128"/>
                          <a:ea typeface="+mn-ea"/>
                        </a:rPr>
                        <a:t>令和４</a:t>
                      </a:r>
                      <a:r>
                        <a:rPr lang="ja-JP" altLang="ja-JP" sz="1200" b="1" baseline="0" dirty="0">
                          <a:solidFill>
                            <a:schemeClr val="tx1"/>
                          </a:solidFill>
                          <a:effectLst/>
                          <a:latin typeface="游ゴシック" panose="020B0400000000000000" pitchFamily="50" charset="-128"/>
                          <a:ea typeface="+mn-ea"/>
                        </a:rPr>
                        <a:t>（</a:t>
                      </a:r>
                      <a:r>
                        <a:rPr lang="en-US" altLang="ja-JP" sz="1200" b="1" baseline="0" dirty="0">
                          <a:solidFill>
                            <a:schemeClr val="tx1"/>
                          </a:solidFill>
                          <a:effectLst/>
                          <a:latin typeface="游ゴシック" panose="020B0400000000000000" pitchFamily="50" charset="-128"/>
                          <a:ea typeface="+mn-ea"/>
                        </a:rPr>
                        <a:t>2022</a:t>
                      </a:r>
                      <a:r>
                        <a:rPr lang="ja-JP" altLang="ja-JP" sz="1200" b="1" baseline="0" dirty="0">
                          <a:solidFill>
                            <a:schemeClr val="tx1"/>
                          </a:solidFill>
                          <a:effectLst/>
                          <a:latin typeface="游ゴシック" panose="020B0400000000000000" pitchFamily="50" charset="-128"/>
                          <a:ea typeface="+mn-ea"/>
                        </a:rPr>
                        <a:t>）年】</a:t>
                      </a:r>
                      <a:endParaRPr lang="ja-JP" altLang="ja-JP" sz="1200" b="1" baseline="0" dirty="0">
                        <a:solidFill>
                          <a:schemeClr val="tx1"/>
                        </a:solidFill>
                        <a:effectLst/>
                        <a:latin typeface="游ゴシック" panose="020B0400000000000000" pitchFamily="50" charset="-128"/>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dk1"/>
                          </a:solidFill>
                          <a:effectLst/>
                          <a:latin typeface="+mn-ea"/>
                          <a:ea typeface="+mn-ea"/>
                          <a:cs typeface="+mn-cs"/>
                        </a:rPr>
                        <a:t>35</a:t>
                      </a:r>
                      <a:r>
                        <a:rPr lang="ja-JP" altLang="en-US" sz="1200" b="1" dirty="0">
                          <a:solidFill>
                            <a:schemeClr val="dk1"/>
                          </a:solidFill>
                          <a:effectLst/>
                          <a:latin typeface="+mn-ea"/>
                          <a:ea typeface="+mn-ea"/>
                          <a:cs typeface="+mn-cs"/>
                        </a:rPr>
                        <a:t>％以上</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69985">
                <a:tc>
                  <a:txBody>
                    <a:bodyPr/>
                    <a:lstStyle/>
                    <a:p>
                      <a:pPr algn="ctr" fontAlgn="auto">
                        <a:lnSpc>
                          <a:spcPts val="1600"/>
                        </a:lnSpc>
                        <a:spcAft>
                          <a:spcPts val="0"/>
                        </a:spcAft>
                      </a:pPr>
                      <a:r>
                        <a:rPr lang="en-US" altLang="ja-JP" sz="1400" dirty="0">
                          <a:solidFill>
                            <a:schemeClr val="bg1"/>
                          </a:solidFill>
                          <a:effectLst/>
                          <a:latin typeface="+mn-ea"/>
                          <a:ea typeface="+mn-ea"/>
                          <a:cs typeface="HG丸ｺﾞｼｯｸM-PRO"/>
                        </a:rPr>
                        <a:t>13</a:t>
                      </a:r>
                      <a:endParaRPr lang="ja-JP" sz="1400" dirty="0">
                        <a:solidFill>
                          <a:schemeClr val="bg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altLang="en-US" sz="1200" b="1" dirty="0" err="1">
                          <a:effectLst/>
                          <a:latin typeface="+mn-ea"/>
                          <a:ea typeface="+mn-ea"/>
                        </a:rPr>
                        <a:t>障がい</a:t>
                      </a:r>
                      <a:r>
                        <a:rPr lang="ja-JP" altLang="en-US" sz="1200" b="1" dirty="0">
                          <a:effectLst/>
                          <a:latin typeface="+mn-ea"/>
                          <a:ea typeface="+mn-ea"/>
                        </a:rPr>
                        <a:t>児及び障がい者入所施設での</a:t>
                      </a:r>
                      <a:endParaRPr lang="en-US" altLang="ja-JP" sz="1200" b="1" dirty="0">
                        <a:effectLst/>
                        <a:latin typeface="+mn-ea"/>
                        <a:ea typeface="+mn-ea"/>
                      </a:endParaRPr>
                    </a:p>
                    <a:p>
                      <a:pPr algn="l" fontAlgn="auto">
                        <a:lnSpc>
                          <a:spcPts val="1600"/>
                        </a:lnSpc>
                        <a:spcAft>
                          <a:spcPts val="0"/>
                        </a:spcAft>
                      </a:pPr>
                      <a:r>
                        <a:rPr lang="ja-JP" altLang="en-US" sz="1200" b="1" dirty="0">
                          <a:effectLst/>
                          <a:latin typeface="+mn-ea"/>
                          <a:ea typeface="+mn-ea"/>
                        </a:rPr>
                        <a:t>定期的な歯科健診の実施</a:t>
                      </a:r>
                      <a:endParaRPr lang="ja-JP" sz="1200" b="1" dirty="0">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a:solidFill>
                            <a:schemeClr val="tx1"/>
                          </a:solidFill>
                          <a:effectLst/>
                          <a:latin typeface="+mn-ea"/>
                          <a:ea typeface="+mn-ea"/>
                        </a:rPr>
                        <a:t>63.9</a:t>
                      </a:r>
                      <a:r>
                        <a:rPr lang="ja-JP" altLang="ja-JP" sz="1200" b="1" dirty="0">
                          <a:solidFill>
                            <a:schemeClr val="tx1"/>
                          </a:solidFill>
                          <a:effectLst/>
                          <a:latin typeface="+mn-ea"/>
                          <a:ea typeface="+mn-ea"/>
                        </a:rPr>
                        <a:t>％</a:t>
                      </a:r>
                    </a:p>
                    <a:p>
                      <a:pPr algn="ctr" fontAlgn="auto">
                        <a:lnSpc>
                          <a:spcPts val="1600"/>
                        </a:lnSpc>
                        <a:spcAft>
                          <a:spcPts val="0"/>
                        </a:spcAft>
                      </a:pPr>
                      <a:r>
                        <a:rPr lang="ja-JP" altLang="ja-JP" sz="1200" b="1" dirty="0">
                          <a:solidFill>
                            <a:schemeClr val="tx1"/>
                          </a:solidFill>
                          <a:effectLst/>
                          <a:latin typeface="+mn-ea"/>
                          <a:ea typeface="+mn-ea"/>
                        </a:rPr>
                        <a:t>【平成</a:t>
                      </a:r>
                      <a:r>
                        <a:rPr lang="en-US" altLang="ja-JP" sz="1200" b="1" dirty="0">
                          <a:solidFill>
                            <a:schemeClr val="tx1"/>
                          </a:solidFill>
                          <a:effectLst/>
                          <a:latin typeface="+mn-ea"/>
                          <a:ea typeface="+mn-ea"/>
                        </a:rPr>
                        <a:t>28</a:t>
                      </a:r>
                      <a:r>
                        <a:rPr lang="ja-JP" altLang="ja-JP" sz="1200" b="1" dirty="0">
                          <a:solidFill>
                            <a:schemeClr val="tx1"/>
                          </a:solidFill>
                          <a:effectLst/>
                          <a:latin typeface="+mn-ea"/>
                          <a:ea typeface="+mn-ea"/>
                        </a:rPr>
                        <a:t>（</a:t>
                      </a:r>
                      <a:r>
                        <a:rPr lang="en-US" altLang="ja-JP" sz="1200" b="1" dirty="0">
                          <a:solidFill>
                            <a:schemeClr val="tx1"/>
                          </a:solidFill>
                          <a:effectLst/>
                          <a:latin typeface="+mn-ea"/>
                          <a:ea typeface="+mn-ea"/>
                        </a:rPr>
                        <a:t>2016</a:t>
                      </a:r>
                      <a:r>
                        <a:rPr lang="ja-JP" altLang="ja-JP" sz="1200" b="1" dirty="0">
                          <a:solidFill>
                            <a:schemeClr val="tx1"/>
                          </a:solidFill>
                          <a:effectLst/>
                          <a:latin typeface="+mn-ea"/>
                          <a:ea typeface="+mn-ea"/>
                        </a:rPr>
                        <a:t>）年】</a:t>
                      </a:r>
                      <a:endParaRPr lang="ja-JP" alt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baseline="0" dirty="0">
                          <a:solidFill>
                            <a:schemeClr val="tx1"/>
                          </a:solidFill>
                          <a:effectLst/>
                          <a:latin typeface="游ゴシック" panose="020B0400000000000000" pitchFamily="50" charset="-128"/>
                          <a:ea typeface="+mn-ea"/>
                        </a:rPr>
                        <a:t>70.0</a:t>
                      </a:r>
                      <a:r>
                        <a:rPr lang="ja-JP" altLang="ja-JP" sz="1200" b="1" baseline="0" dirty="0">
                          <a:solidFill>
                            <a:schemeClr val="tx1"/>
                          </a:solidFill>
                          <a:effectLst/>
                          <a:latin typeface="游ゴシック" panose="020B0400000000000000" pitchFamily="50" charset="-128"/>
                          <a:ea typeface="+mn-ea"/>
                        </a:rPr>
                        <a:t>％</a:t>
                      </a:r>
                    </a:p>
                    <a:p>
                      <a:pPr algn="ctr" fontAlgn="auto">
                        <a:lnSpc>
                          <a:spcPts val="1600"/>
                        </a:lnSpc>
                        <a:spcAft>
                          <a:spcPts val="0"/>
                        </a:spcAft>
                      </a:pPr>
                      <a:r>
                        <a:rPr lang="ja-JP" altLang="ja-JP" sz="1200" b="1" baseline="0" dirty="0">
                          <a:solidFill>
                            <a:schemeClr val="tx1"/>
                          </a:solidFill>
                          <a:effectLst/>
                          <a:latin typeface="游ゴシック" panose="020B0400000000000000" pitchFamily="50" charset="-128"/>
                          <a:ea typeface="+mn-ea"/>
                        </a:rPr>
                        <a:t>【</a:t>
                      </a:r>
                      <a:r>
                        <a:rPr lang="ja-JP" altLang="en-US" sz="1200" b="1" baseline="0" dirty="0">
                          <a:solidFill>
                            <a:schemeClr val="tx1"/>
                          </a:solidFill>
                          <a:effectLst/>
                          <a:latin typeface="游ゴシック" panose="020B0400000000000000" pitchFamily="50" charset="-128"/>
                          <a:ea typeface="+mn-ea"/>
                        </a:rPr>
                        <a:t>令和４</a:t>
                      </a:r>
                      <a:r>
                        <a:rPr lang="ja-JP" altLang="ja-JP" sz="1200" b="1" baseline="0" dirty="0">
                          <a:solidFill>
                            <a:schemeClr val="tx1"/>
                          </a:solidFill>
                          <a:effectLst/>
                          <a:latin typeface="游ゴシック" panose="020B0400000000000000" pitchFamily="50" charset="-128"/>
                          <a:ea typeface="+mn-ea"/>
                        </a:rPr>
                        <a:t>（</a:t>
                      </a:r>
                      <a:r>
                        <a:rPr lang="en-US" altLang="ja-JP" sz="1200" b="1" baseline="0" dirty="0">
                          <a:solidFill>
                            <a:schemeClr val="tx1"/>
                          </a:solidFill>
                          <a:effectLst/>
                          <a:latin typeface="游ゴシック" panose="020B0400000000000000" pitchFamily="50" charset="-128"/>
                          <a:ea typeface="+mn-ea"/>
                        </a:rPr>
                        <a:t>2022</a:t>
                      </a:r>
                      <a:r>
                        <a:rPr lang="ja-JP" altLang="ja-JP" sz="1200" b="1" baseline="0" dirty="0">
                          <a:solidFill>
                            <a:schemeClr val="tx1"/>
                          </a:solidFill>
                          <a:effectLst/>
                          <a:latin typeface="游ゴシック" panose="020B0400000000000000" pitchFamily="50" charset="-128"/>
                          <a:ea typeface="+mn-ea"/>
                        </a:rPr>
                        <a:t>）年】</a:t>
                      </a:r>
                      <a:endParaRPr lang="ja-JP" altLang="ja-JP" sz="1200" b="1" baseline="0" dirty="0">
                        <a:solidFill>
                          <a:schemeClr val="tx1"/>
                        </a:solidFill>
                        <a:effectLst/>
                        <a:latin typeface="游ゴシック" panose="020B0400000000000000" pitchFamily="50" charset="-128"/>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200" b="1" dirty="0">
                          <a:solidFill>
                            <a:schemeClr val="dk1"/>
                          </a:solidFill>
                          <a:effectLst/>
                          <a:latin typeface="+mn-ea"/>
                          <a:ea typeface="+mn-ea"/>
                          <a:cs typeface="+mn-cs"/>
                        </a:rPr>
                        <a:t>75</a:t>
                      </a:r>
                      <a:r>
                        <a:rPr lang="ja-JP" altLang="en-US" sz="1200" b="1" dirty="0">
                          <a:solidFill>
                            <a:schemeClr val="dk1"/>
                          </a:solidFill>
                          <a:effectLst/>
                          <a:latin typeface="+mn-ea"/>
                          <a:ea typeface="+mn-ea"/>
                          <a:cs typeface="+mn-cs"/>
                        </a:rPr>
                        <a:t>％以上</a:t>
                      </a:r>
                      <a:endParaRPr lang="ja-JP" alt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08162636"/>
                  </a:ext>
                </a:extLst>
              </a:tr>
            </a:tbl>
          </a:graphicData>
        </a:graphic>
      </p:graphicFrame>
      <p:sp>
        <p:nvSpPr>
          <p:cNvPr id="15" name="正方形/長方形 14"/>
          <p:cNvSpPr/>
          <p:nvPr/>
        </p:nvSpPr>
        <p:spPr>
          <a:xfrm>
            <a:off x="151579" y="868874"/>
            <a:ext cx="7657107" cy="605294"/>
          </a:xfrm>
          <a:prstGeom prst="rect">
            <a:avLst/>
          </a:prstGeom>
          <a:solidFill>
            <a:srgbClr val="002060"/>
          </a:solidFill>
        </p:spPr>
        <p:txBody>
          <a:bodyPr wrap="square" anchor="ctr">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（５）歯科健診を受診することが困難など</a:t>
            </a:r>
            <a:endParaRPr kumimoji="1" lang="en-US" altLang="ja-JP" sz="20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endParaRPr>
          </a:p>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dirty="0">
                <a:ln w="0"/>
                <a:solidFill>
                  <a:prstClr val="white"/>
                </a:solidFill>
                <a:effectLst>
                  <a:outerShdw blurRad="38100" dist="19050" dir="2700000" algn="tl" rotWithShape="0">
                    <a:prstClr val="black">
                      <a:alpha val="40000"/>
                    </a:prstClr>
                  </a:outerShdw>
                </a:effectLst>
                <a:latin typeface="游ゴシック" panose="020B0400000000000000" pitchFamily="50" charset="-128"/>
                <a:ea typeface="游ゴシック" panose="020B0400000000000000" pitchFamily="50" charset="-128"/>
              </a:rPr>
              <a:t>　　　</a:t>
            </a:r>
            <a:r>
              <a:rPr kumimoji="1" lang="ja-JP" altLang="en-US" sz="20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配慮の必要な人</a:t>
            </a:r>
            <a:r>
              <a:rPr kumimoji="1" lang="en-US" altLang="ja-JP" sz="2000" b="1" dirty="0">
                <a:ln w="0"/>
                <a:solidFill>
                  <a:prstClr val="white"/>
                </a:solidFill>
                <a:effectLst>
                  <a:outerShdw blurRad="38100" dist="19050" dir="2700000" algn="tl" rotWithShape="0">
                    <a:prstClr val="black">
                      <a:alpha val="40000"/>
                    </a:prstClr>
                  </a:outerShdw>
                </a:effectLst>
                <a:latin typeface="游ゴシック" panose="020B0400000000000000" pitchFamily="50" charset="-128"/>
                <a:ea typeface="游ゴシック" panose="020B0400000000000000" pitchFamily="50" charset="-128"/>
              </a:rPr>
              <a:t>  </a:t>
            </a:r>
            <a:r>
              <a:rPr kumimoji="1" lang="en-US" altLang="ja-JP" sz="20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a:t>
            </a:r>
            <a:r>
              <a:rPr kumimoji="1" lang="ja-JP" altLang="en-US" sz="20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要介護者、障がい児者</a:t>
            </a:r>
            <a:r>
              <a:rPr kumimoji="1" lang="en-US" altLang="ja-JP" sz="20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a:t>
            </a:r>
            <a:r>
              <a:rPr kumimoji="1" lang="ja-JP" altLang="en-US" sz="20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　　　  </a:t>
            </a:r>
            <a:r>
              <a:rPr kumimoji="1" lang="ja-JP" altLang="en-US" sz="16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計画</a:t>
            </a:r>
            <a:r>
              <a:rPr kumimoji="1" lang="en-US" altLang="ja-JP" sz="16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游ゴシック" panose="020B0400000000000000" pitchFamily="50" charset="-128"/>
                <a:ea typeface="游ゴシック" panose="020B0400000000000000" pitchFamily="50" charset="-128"/>
              </a:rPr>
              <a:t>P.31</a:t>
            </a:r>
            <a:endParaRPr kumimoji="1" lang="en-US" altLang="ja-JP"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endParaRPr>
          </a:p>
        </p:txBody>
      </p:sp>
      <p:sp>
        <p:nvSpPr>
          <p:cNvPr id="11" name="正方形/長方形 10"/>
          <p:cNvSpPr/>
          <p:nvPr/>
        </p:nvSpPr>
        <p:spPr>
          <a:xfrm>
            <a:off x="376959" y="1986255"/>
            <a:ext cx="3240000" cy="288000"/>
          </a:xfrm>
          <a:prstGeom prst="rect">
            <a:avLst/>
          </a:prstGeom>
        </p:spPr>
        <p:txBody>
          <a:bodyPr wrap="square" lIns="36000" tIns="72000" rIns="36000" bIns="36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prstClr val="black"/>
                </a:solidFill>
                <a:effectLst/>
                <a:uLnTx/>
                <a:uFillTx/>
                <a:latin typeface="+mn-ea"/>
                <a:cs typeface="+mn-cs"/>
              </a:rPr>
              <a:t>【</a:t>
            </a:r>
            <a:r>
              <a:rPr kumimoji="0" lang="ja-JP" altLang="en-US" sz="1600" b="1" i="0" u="none" strike="noStrike" kern="1200" cap="none" spc="0" normalizeH="0" baseline="0" noProof="0" dirty="0">
                <a:ln>
                  <a:noFill/>
                </a:ln>
                <a:solidFill>
                  <a:prstClr val="black"/>
                </a:solidFill>
                <a:effectLst/>
                <a:uLnTx/>
                <a:uFillTx/>
                <a:latin typeface="+mn-ea"/>
                <a:cs typeface="+mn-cs"/>
              </a:rPr>
              <a:t>府民の行動目標</a:t>
            </a:r>
            <a:r>
              <a:rPr kumimoji="0" lang="en-US" altLang="ja-JP" sz="1600" b="1" i="0" u="none" strike="noStrike" kern="1200" cap="none" spc="0" normalizeH="0" baseline="0" noProof="0" dirty="0">
                <a:ln>
                  <a:noFill/>
                </a:ln>
                <a:solidFill>
                  <a:prstClr val="black"/>
                </a:solidFill>
                <a:effectLst/>
                <a:uLnTx/>
                <a:uFillTx/>
                <a:latin typeface="+mn-ea"/>
                <a:cs typeface="+mn-cs"/>
              </a:rPr>
              <a:t>】</a:t>
            </a:r>
            <a:endParaRPr kumimoji="0" lang="ja-JP" altLang="en-US" sz="1600" b="1" i="0" u="none" strike="noStrike" kern="1200" cap="none" spc="0" normalizeH="0" baseline="0" noProof="0" dirty="0">
              <a:ln>
                <a:noFill/>
              </a:ln>
              <a:solidFill>
                <a:prstClr val="black"/>
              </a:solidFill>
              <a:effectLst/>
              <a:uLnTx/>
              <a:uFillTx/>
              <a:latin typeface="+mn-ea"/>
              <a:cs typeface="+mn-cs"/>
            </a:endParaRPr>
          </a:p>
        </p:txBody>
      </p:sp>
      <p:sp>
        <p:nvSpPr>
          <p:cNvPr id="12" name="正方形/長方形 11"/>
          <p:cNvSpPr/>
          <p:nvPr/>
        </p:nvSpPr>
        <p:spPr>
          <a:xfrm>
            <a:off x="530346" y="2225560"/>
            <a:ext cx="8856000" cy="1082584"/>
          </a:xfrm>
          <a:prstGeom prst="rect">
            <a:avLst/>
          </a:prstGeom>
        </p:spPr>
        <p:txBody>
          <a:bodyPr wrap="square" lIns="36000" tIns="72000" rIns="36000" bIns="36000">
            <a:noAutofit/>
          </a:bodyPr>
          <a:lstStyle/>
          <a:p>
            <a:pPr lvl="0">
              <a:defRPr/>
            </a:pPr>
            <a:r>
              <a:rPr lang="ja-JP" altLang="en-US" sz="1200" dirty="0">
                <a:solidFill>
                  <a:prstClr val="black"/>
                </a:solidFill>
                <a:latin typeface="+mn-ea"/>
              </a:rPr>
              <a:t>▽家庭や施設などにおいて、歯間部清掃用器具（デンタルフロス、歯間ブラシ等）を使ったセルフケア（歯と口の清掃）を</a:t>
            </a:r>
            <a:endParaRPr lang="en-US" altLang="ja-JP" sz="1200" dirty="0">
              <a:solidFill>
                <a:prstClr val="black"/>
              </a:solidFill>
              <a:latin typeface="+mn-ea"/>
            </a:endParaRPr>
          </a:p>
          <a:p>
            <a:pPr lvl="0">
              <a:defRPr/>
            </a:pPr>
            <a:r>
              <a:rPr lang="ja-JP" altLang="en-US" sz="1200" dirty="0">
                <a:solidFill>
                  <a:prstClr val="black"/>
                </a:solidFill>
                <a:latin typeface="+mn-ea"/>
              </a:rPr>
              <a:t>　行います。</a:t>
            </a:r>
            <a:endParaRPr kumimoji="0" lang="en-US" altLang="ja-JP" sz="1200" i="0" u="none" strike="noStrike" kern="1200" cap="none" spc="0" normalizeH="0" baseline="0" noProof="0" dirty="0">
              <a:ln>
                <a:noFill/>
              </a:ln>
              <a:solidFill>
                <a:prstClr val="black"/>
              </a:solidFill>
              <a:effectLst/>
              <a:uLnTx/>
              <a:uFillTx/>
              <a:latin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600" i="0" u="none" strike="noStrike" kern="1200" cap="none" spc="0" normalizeH="0" baseline="0" noProof="0" dirty="0">
              <a:ln>
                <a:noFill/>
              </a:ln>
              <a:solidFill>
                <a:prstClr val="black"/>
              </a:solidFill>
              <a:effectLst/>
              <a:uLnTx/>
              <a:uFillTx/>
              <a:latin typeface="+mn-ea"/>
              <a:cs typeface="+mn-cs"/>
            </a:endParaRPr>
          </a:p>
          <a:p>
            <a:pPr lvl="0">
              <a:defRPr/>
            </a:pPr>
            <a:r>
              <a:rPr lang="ja-JP" altLang="en-US" sz="1200" dirty="0">
                <a:solidFill>
                  <a:prstClr val="black"/>
                </a:solidFill>
                <a:latin typeface="+mn-ea"/>
              </a:rPr>
              <a:t>▽定期的に歯科健診を受診します。</a:t>
            </a:r>
            <a:endParaRPr lang="en-US" altLang="ja-JP" sz="1200" dirty="0">
              <a:solidFill>
                <a:prstClr val="black"/>
              </a:solidFill>
              <a:latin typeface="+mn-ea"/>
            </a:endParaRPr>
          </a:p>
          <a:p>
            <a:pPr lvl="0">
              <a:defRPr/>
            </a:pPr>
            <a:endParaRPr lang="en-US" altLang="ja-JP" sz="600" dirty="0">
              <a:solidFill>
                <a:prstClr val="black"/>
              </a:solidFill>
              <a:latin typeface="+mn-ea"/>
            </a:endParaRPr>
          </a:p>
          <a:p>
            <a:pPr lvl="0">
              <a:defRPr/>
            </a:pPr>
            <a:r>
              <a:rPr lang="ja-JP" altLang="en-US" sz="1200" dirty="0">
                <a:solidFill>
                  <a:prstClr val="black"/>
                </a:solidFill>
                <a:latin typeface="+mn-ea"/>
              </a:rPr>
              <a:t>▽かかりつけ歯科医をもちます。</a:t>
            </a:r>
            <a:endParaRPr lang="en-US" altLang="ja-JP" sz="1200" dirty="0">
              <a:solidFill>
                <a:prstClr val="black"/>
              </a:solidFill>
              <a:latin typeface="+mn-ea"/>
            </a:endParaRPr>
          </a:p>
        </p:txBody>
      </p:sp>
      <p:sp>
        <p:nvSpPr>
          <p:cNvPr id="14" name="角丸四角形 13"/>
          <p:cNvSpPr/>
          <p:nvPr/>
        </p:nvSpPr>
        <p:spPr>
          <a:xfrm>
            <a:off x="376959" y="1986255"/>
            <a:ext cx="9144000" cy="4501042"/>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i="0" u="none" strike="noStrike" kern="1200" cap="none" spc="0" normalizeH="0" baseline="0" noProof="0" dirty="0">
              <a:ln>
                <a:noFill/>
              </a:ln>
              <a:solidFill>
                <a:prstClr val="white"/>
              </a:solidFill>
              <a:effectLst/>
              <a:uLnTx/>
              <a:uFillTx/>
              <a:latin typeface="+mn-ea"/>
              <a:cs typeface="+mn-cs"/>
            </a:endParaRPr>
          </a:p>
        </p:txBody>
      </p:sp>
      <p:sp>
        <p:nvSpPr>
          <p:cNvPr id="16" name="角丸四角形 15"/>
          <p:cNvSpPr/>
          <p:nvPr/>
        </p:nvSpPr>
        <p:spPr>
          <a:xfrm>
            <a:off x="376959" y="1557955"/>
            <a:ext cx="2088000" cy="432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n-ea"/>
                <a:cs typeface="+mn-cs"/>
              </a:rPr>
              <a:t>みんなでめざす目標</a:t>
            </a:r>
          </a:p>
        </p:txBody>
      </p:sp>
      <p:sp>
        <p:nvSpPr>
          <p:cNvPr id="17" name="角丸四角形 16"/>
          <p:cNvSpPr/>
          <p:nvPr/>
        </p:nvSpPr>
        <p:spPr>
          <a:xfrm>
            <a:off x="2459962" y="1552867"/>
            <a:ext cx="7056000" cy="432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lvl="0" algn="ctr">
              <a:lnSpc>
                <a:spcPts val="2000"/>
              </a:lnSpc>
              <a:defRPr/>
            </a:pPr>
            <a:r>
              <a:rPr kumimoji="1" lang="ja-JP" altLang="en-US" sz="1600" b="1" dirty="0">
                <a:solidFill>
                  <a:prstClr val="black"/>
                </a:solidFill>
                <a:latin typeface="+mn-ea"/>
              </a:rPr>
              <a:t>むし歯、歯周治療が必要な府民を減らします</a:t>
            </a:r>
          </a:p>
        </p:txBody>
      </p:sp>
      <p:sp>
        <p:nvSpPr>
          <p:cNvPr id="18" name="正方形/長方形 17"/>
          <p:cNvSpPr/>
          <p:nvPr/>
        </p:nvSpPr>
        <p:spPr>
          <a:xfrm>
            <a:off x="376959" y="4121525"/>
            <a:ext cx="5599428" cy="348481"/>
          </a:xfrm>
          <a:prstGeom prst="rect">
            <a:avLst/>
          </a:prstGeom>
        </p:spPr>
        <p:txBody>
          <a:bodyPr wrap="square" lIns="36000" tIns="72000" rIns="36000" bIns="36000" anchor="ctr">
            <a:noAutofit/>
          </a:bodyPr>
          <a:lstStyle/>
          <a:p>
            <a:pPr lvl="0">
              <a:defRPr/>
            </a:pPr>
            <a:r>
              <a:rPr kumimoji="0" lang="en-US" altLang="ja-JP" sz="1600" b="1" i="0" u="none" strike="noStrike" kern="1200" cap="none" spc="0" normalizeH="0" baseline="0" noProof="0" dirty="0">
                <a:ln>
                  <a:noFill/>
                </a:ln>
                <a:solidFill>
                  <a:prstClr val="black"/>
                </a:solidFill>
                <a:effectLst/>
                <a:uLnTx/>
                <a:uFillTx/>
                <a:latin typeface="+mn-ea"/>
              </a:rPr>
              <a:t>【</a:t>
            </a:r>
            <a:r>
              <a:rPr lang="ja-JP" altLang="en-US" sz="1600" b="1" dirty="0">
                <a:solidFill>
                  <a:prstClr val="black"/>
                </a:solidFill>
                <a:latin typeface="+mn-ea"/>
              </a:rPr>
              <a:t>第</a:t>
            </a:r>
            <a:r>
              <a:rPr lang="en-US" altLang="ja-JP" sz="1600" b="1" dirty="0">
                <a:solidFill>
                  <a:prstClr val="black"/>
                </a:solidFill>
                <a:latin typeface="+mn-ea"/>
              </a:rPr>
              <a:t>2</a:t>
            </a:r>
            <a:r>
              <a:rPr lang="ja-JP" altLang="en-US" sz="1600" b="1" dirty="0">
                <a:solidFill>
                  <a:prstClr val="black"/>
                </a:solidFill>
                <a:latin typeface="+mn-ea"/>
              </a:rPr>
              <a:t>次大阪府歯科口腔保健計画における数値</a:t>
            </a:r>
            <a:r>
              <a:rPr kumimoji="0" lang="ja-JP" altLang="en-US" sz="1600" b="1" i="0" u="none" strike="noStrike" kern="1200" cap="none" spc="0" normalizeH="0" baseline="0" noProof="0" dirty="0">
                <a:ln>
                  <a:noFill/>
                </a:ln>
                <a:solidFill>
                  <a:prstClr val="black"/>
                </a:solidFill>
                <a:effectLst/>
                <a:uLnTx/>
                <a:uFillTx/>
                <a:latin typeface="+mn-ea"/>
              </a:rPr>
              <a:t>目標</a:t>
            </a:r>
            <a:r>
              <a:rPr kumimoji="0" lang="en-US" altLang="ja-JP" sz="1600" b="1" i="0" u="none" strike="noStrike" kern="1200" cap="none" spc="0" normalizeH="0" baseline="0" noProof="0" dirty="0">
                <a:ln>
                  <a:noFill/>
                </a:ln>
                <a:solidFill>
                  <a:prstClr val="black"/>
                </a:solidFill>
                <a:effectLst/>
                <a:uLnTx/>
                <a:uFillTx/>
                <a:latin typeface="+mn-ea"/>
              </a:rPr>
              <a:t>】</a:t>
            </a:r>
            <a:endParaRPr kumimoji="0" lang="ja-JP" altLang="en-US" sz="1600" b="1" i="0" u="none" strike="noStrike" kern="1200" cap="none" spc="0" normalizeH="0" baseline="0" noProof="0" dirty="0">
              <a:ln>
                <a:noFill/>
              </a:ln>
              <a:solidFill>
                <a:prstClr val="black"/>
              </a:solidFill>
              <a:effectLst/>
              <a:uLnTx/>
              <a:uFillTx/>
              <a:latin typeface="+mn-ea"/>
            </a:endParaRP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52</a:t>
            </a:fld>
            <a:endParaRPr kumimoji="1" lang="ja-JP" altLang="en-US"/>
          </a:p>
        </p:txBody>
      </p:sp>
      <p:sp>
        <p:nvSpPr>
          <p:cNvPr id="13" name="正方形/長方形 12"/>
          <p:cNvSpPr/>
          <p:nvPr/>
        </p:nvSpPr>
        <p:spPr>
          <a:xfrm>
            <a:off x="382272" y="3223231"/>
            <a:ext cx="5599428" cy="348481"/>
          </a:xfrm>
          <a:prstGeom prst="rect">
            <a:avLst/>
          </a:prstGeom>
        </p:spPr>
        <p:txBody>
          <a:bodyPr wrap="square" lIns="36000" tIns="72000" rIns="36000" bIns="36000" anchor="ctr">
            <a:noAutofit/>
          </a:bodyPr>
          <a:lstStyle/>
          <a:p>
            <a:pPr lvl="0">
              <a:defRPr/>
            </a:pPr>
            <a:r>
              <a:rPr kumimoji="0" lang="en-US" altLang="ja-JP" sz="1600" b="1" i="0" u="none" strike="noStrike" kern="1200" cap="none" spc="0" normalizeH="0" baseline="0" noProof="0" dirty="0">
                <a:ln>
                  <a:noFill/>
                </a:ln>
                <a:solidFill>
                  <a:prstClr val="black"/>
                </a:solidFill>
                <a:effectLst/>
                <a:uLnTx/>
                <a:uFillTx/>
                <a:latin typeface="+mn-ea"/>
              </a:rPr>
              <a:t>【</a:t>
            </a:r>
            <a:r>
              <a:rPr lang="ja-JP" altLang="en-US" sz="1600" b="1" noProof="0" dirty="0">
                <a:solidFill>
                  <a:prstClr val="black"/>
                </a:solidFill>
                <a:latin typeface="+mn-ea"/>
              </a:rPr>
              <a:t>具体的な取組</a:t>
            </a:r>
            <a:r>
              <a:rPr kumimoji="0" lang="en-US" altLang="ja-JP" sz="1600" b="1" i="0" u="none" strike="noStrike" kern="1200" cap="none" spc="0" normalizeH="0" baseline="0" noProof="0" dirty="0">
                <a:ln>
                  <a:noFill/>
                </a:ln>
                <a:solidFill>
                  <a:prstClr val="black"/>
                </a:solidFill>
                <a:effectLst/>
                <a:uLnTx/>
                <a:uFillTx/>
                <a:latin typeface="+mn-ea"/>
              </a:rPr>
              <a:t>】</a:t>
            </a:r>
            <a:endParaRPr kumimoji="0" lang="ja-JP" altLang="en-US" sz="1600" b="1" i="0" u="none" strike="noStrike" kern="1200" cap="none" spc="0" normalizeH="0" baseline="0" noProof="0" dirty="0">
              <a:ln>
                <a:noFill/>
              </a:ln>
              <a:solidFill>
                <a:prstClr val="black"/>
              </a:solidFill>
              <a:effectLst/>
              <a:uLnTx/>
              <a:uFillTx/>
              <a:latin typeface="+mn-ea"/>
            </a:endParaRPr>
          </a:p>
        </p:txBody>
      </p:sp>
      <p:sp>
        <p:nvSpPr>
          <p:cNvPr id="20" name="正方形/長方形 19"/>
          <p:cNvSpPr/>
          <p:nvPr/>
        </p:nvSpPr>
        <p:spPr>
          <a:xfrm>
            <a:off x="530346" y="3496121"/>
            <a:ext cx="8856000" cy="714451"/>
          </a:xfrm>
          <a:prstGeom prst="rect">
            <a:avLst/>
          </a:prstGeom>
        </p:spPr>
        <p:txBody>
          <a:bodyPr wrap="square" lIns="36000" tIns="72000" rIns="36000" bIns="36000">
            <a:noAutofit/>
          </a:bodyPr>
          <a:lstStyle/>
          <a:p>
            <a:pPr lvl="0">
              <a:defRPr/>
            </a:pPr>
            <a:r>
              <a:rPr lang="ja-JP" altLang="en-US" sz="1200" dirty="0">
                <a:solidFill>
                  <a:prstClr val="black"/>
                </a:solidFill>
                <a:latin typeface="+mn-ea"/>
              </a:rPr>
              <a:t>▽歯科疾患の予防（むし歯予防、歯周病予防）</a:t>
            </a:r>
            <a:endParaRPr lang="en-US" altLang="ja-JP" sz="1200" dirty="0">
              <a:solidFill>
                <a:prstClr val="black"/>
              </a:solidFill>
              <a:latin typeface="+mn-ea"/>
            </a:endParaRPr>
          </a:p>
          <a:p>
            <a:pPr lvl="0">
              <a:defRPr/>
            </a:pPr>
            <a:endParaRPr lang="en-US" altLang="ja-JP" sz="600" dirty="0">
              <a:solidFill>
                <a:prstClr val="black"/>
              </a:solidFill>
              <a:latin typeface="+mn-ea"/>
            </a:endParaRPr>
          </a:p>
          <a:p>
            <a:pPr lvl="0">
              <a:defRPr/>
            </a:pPr>
            <a:r>
              <a:rPr lang="ja-JP" altLang="en-US" sz="1200" dirty="0">
                <a:solidFill>
                  <a:prstClr val="black"/>
                </a:solidFill>
                <a:latin typeface="+mn-ea"/>
              </a:rPr>
              <a:t>▽早期発見の推進（定期的な歯科健診、かかりつけ歯科医）</a:t>
            </a:r>
            <a:endParaRPr lang="en-US" altLang="ja-JP" sz="600" dirty="0">
              <a:solidFill>
                <a:prstClr val="black"/>
              </a:solidFill>
              <a:latin typeface="+mn-ea"/>
            </a:endParaRPr>
          </a:p>
        </p:txBody>
      </p:sp>
    </p:spTree>
    <p:extLst>
      <p:ext uri="{BB962C8B-B14F-4D97-AF65-F5344CB8AC3E}">
        <p14:creationId xmlns:p14="http://schemas.microsoft.com/office/powerpoint/2010/main" val="307243550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nvGraphicFramePr>
        <p:xfrm>
          <a:off x="559557" y="462954"/>
          <a:ext cx="8814337" cy="5959333"/>
        </p:xfrm>
        <a:graphic>
          <a:graphicData uri="http://schemas.openxmlformats.org/drawingml/2006/table">
            <a:tbl>
              <a:tblPr firstRow="1" bandRow="1">
                <a:tableStyleId>{5C22544A-7EE6-4342-B048-85BDC9FD1C3A}</a:tableStyleId>
              </a:tblPr>
              <a:tblGrid>
                <a:gridCol w="1110177">
                  <a:extLst>
                    <a:ext uri="{9D8B030D-6E8A-4147-A177-3AD203B41FA5}">
                      <a16:colId xmlns:a16="http://schemas.microsoft.com/office/drawing/2014/main" val="3795206225"/>
                    </a:ext>
                  </a:extLst>
                </a:gridCol>
                <a:gridCol w="7704160">
                  <a:extLst>
                    <a:ext uri="{9D8B030D-6E8A-4147-A177-3AD203B41FA5}">
                      <a16:colId xmlns:a16="http://schemas.microsoft.com/office/drawing/2014/main" val="1328953327"/>
                    </a:ext>
                  </a:extLst>
                </a:gridCol>
              </a:tblGrid>
              <a:tr h="7603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bg1"/>
                          </a:solidFill>
                        </a:rPr>
                        <a:t>現状･課題</a:t>
                      </a:r>
                      <a:endParaRPr kumimoji="1" lang="ja-JP" altLang="en-US"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rPr>
                        <a:t>・定期的な歯科健診を実施する施設の充実が必要</a:t>
                      </a:r>
                      <a:endParaRPr kumimoji="1" lang="en-US" altLang="ja-JP" sz="1100" b="0" dirty="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rPr>
                        <a:t>・特別な配慮や支援を必要とする人の歯と口の健康づくりは、生涯にわたる健康づくりの基礎として、また生活の自立、</a:t>
                      </a:r>
                      <a:endParaRPr kumimoji="1" lang="en-US" altLang="ja-JP" sz="1100" b="0" dirty="0">
                        <a:solidFill>
                          <a:schemeClr val="tx1"/>
                        </a:solidFill>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dirty="0">
                          <a:solidFill>
                            <a:schemeClr val="tx1"/>
                          </a:solidFill>
                        </a:rPr>
                        <a:t>　生活の質の向上や社会参加の視点から重要</a:t>
                      </a:r>
                      <a:endParaRPr kumimoji="1" lang="en-US" altLang="ja-JP"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r h="760397">
                <a:tc>
                  <a:txBody>
                    <a:bodyPr/>
                    <a:lstStyle/>
                    <a:p>
                      <a:r>
                        <a:rPr kumimoji="1" lang="ja-JP" altLang="en-US" sz="1600" b="0" dirty="0">
                          <a:solidFill>
                            <a:schemeClr val="bg1"/>
                          </a:solidFill>
                        </a:rPr>
                        <a:t>本年度の     </a:t>
                      </a:r>
                      <a:endParaRPr kumimoji="1" lang="en-US" altLang="ja-JP" sz="1600" b="0" dirty="0">
                        <a:solidFill>
                          <a:schemeClr val="bg1"/>
                        </a:solidFill>
                      </a:endParaRPr>
                    </a:p>
                    <a:p>
                      <a:r>
                        <a:rPr kumimoji="1" lang="en-US" altLang="ja-JP" sz="1600" b="0" dirty="0">
                          <a:solidFill>
                            <a:schemeClr val="bg1"/>
                          </a:solidFill>
                        </a:rPr>
                        <a:t> </a:t>
                      </a:r>
                      <a:r>
                        <a:rPr kumimoji="1" lang="ja-JP" altLang="en-US" sz="1600" b="0" dirty="0">
                          <a:solidFill>
                            <a:schemeClr val="bg1"/>
                          </a:solidFill>
                        </a:rPr>
                        <a:t>取組</a:t>
                      </a:r>
                      <a:endParaRPr kumimoji="1" lang="en-US" altLang="ja-JP" sz="1600" b="0" dirty="0">
                        <a:solidFill>
                          <a:schemeClr val="bg1"/>
                        </a:solidFill>
                      </a:endParaRPr>
                    </a:p>
                    <a:p>
                      <a:endParaRPr kumimoji="1" lang="en-US" altLang="ja-JP" sz="1600" b="0" dirty="0">
                        <a:solidFill>
                          <a:schemeClr val="bg1"/>
                        </a:solidFill>
                      </a:endParaRPr>
                    </a:p>
                    <a:p>
                      <a:endParaRPr kumimoji="1" lang="en-US" altLang="ja-JP" sz="1600" b="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500"/>
                        </a:lnSpc>
                      </a:pPr>
                      <a:r>
                        <a:rPr kumimoji="1" lang="en-US" altLang="ja-JP" sz="1200" b="0" baseline="0" dirty="0">
                          <a:solidFill>
                            <a:schemeClr val="tx1"/>
                          </a:solidFill>
                          <a:latin typeface="游ゴシック" panose="020B0400000000000000" pitchFamily="50" charset="-128"/>
                        </a:rPr>
                        <a:t>《</a:t>
                      </a:r>
                      <a:r>
                        <a:rPr kumimoji="1" lang="ja-JP" altLang="en-US" sz="1200" b="0" u="sng" baseline="0" dirty="0">
                          <a:solidFill>
                            <a:schemeClr val="tx1"/>
                          </a:solidFill>
                          <a:latin typeface="游ゴシック" panose="020B0400000000000000" pitchFamily="50" charset="-128"/>
                        </a:rPr>
                        <a:t>啓発</a:t>
                      </a:r>
                      <a:r>
                        <a:rPr kumimoji="1" lang="en-US" altLang="ja-JP" sz="1200" b="0" baseline="0" dirty="0">
                          <a:solidFill>
                            <a:schemeClr val="tx1"/>
                          </a:solidFill>
                          <a:latin typeface="游ゴシック" panose="020B0400000000000000" pitchFamily="50" charset="-128"/>
                        </a:rPr>
                        <a:t>》</a:t>
                      </a:r>
                    </a:p>
                    <a:p>
                      <a:pPr>
                        <a:lnSpc>
                          <a:spcPts val="1500"/>
                        </a:lnSpc>
                      </a:pPr>
                      <a:r>
                        <a:rPr kumimoji="1" lang="ja-JP" altLang="en-US" sz="1100" b="0" baseline="0" dirty="0">
                          <a:solidFill>
                            <a:schemeClr val="tx1"/>
                          </a:solidFill>
                          <a:latin typeface="游ゴシック" panose="020B0400000000000000" pitchFamily="50" charset="-128"/>
                        </a:rPr>
                        <a:t>■</a:t>
                      </a:r>
                      <a:r>
                        <a:rPr kumimoji="1" lang="ja-JP" altLang="en-US" sz="1100" b="0" baseline="0" dirty="0" err="1">
                          <a:solidFill>
                            <a:schemeClr val="tx1"/>
                          </a:solidFill>
                          <a:latin typeface="游ゴシック" panose="020B0400000000000000" pitchFamily="50" charset="-128"/>
                        </a:rPr>
                        <a:t>障がい</a:t>
                      </a:r>
                      <a:r>
                        <a:rPr kumimoji="1" lang="ja-JP" altLang="en-US" sz="1100" b="0" baseline="0" dirty="0">
                          <a:solidFill>
                            <a:schemeClr val="tx1"/>
                          </a:solidFill>
                          <a:latin typeface="游ゴシック" panose="020B0400000000000000" pitchFamily="50" charset="-128"/>
                        </a:rPr>
                        <a:t>者歯科診療センターの運営を大阪府歯科医師会に委託し、保護者向け説明会を実施</a:t>
                      </a:r>
                      <a:endParaRPr kumimoji="1" lang="en-US" altLang="ja-JP" sz="1100" b="0" baseline="0" dirty="0">
                        <a:solidFill>
                          <a:schemeClr val="tx1"/>
                        </a:solidFill>
                        <a:latin typeface="游ゴシック" panose="020B0400000000000000" pitchFamily="50" charset="-128"/>
                      </a:endParaRPr>
                    </a:p>
                    <a:p>
                      <a:pPr>
                        <a:lnSpc>
                          <a:spcPts val="1500"/>
                        </a:lnSpc>
                      </a:pPr>
                      <a:r>
                        <a:rPr kumimoji="1" lang="ja-JP" altLang="en-US" sz="1100" b="0" strike="noStrike" baseline="0" dirty="0">
                          <a:solidFill>
                            <a:schemeClr val="tx1"/>
                          </a:solidFill>
                          <a:latin typeface="游ゴシック" panose="020B0400000000000000" pitchFamily="50" charset="-128"/>
                        </a:rPr>
                        <a:t>■「</a:t>
                      </a:r>
                      <a:r>
                        <a:rPr kumimoji="1" lang="ja-JP" altLang="en-US" sz="1100" b="0" strike="noStrike" baseline="0" dirty="0" err="1">
                          <a:solidFill>
                            <a:schemeClr val="tx1"/>
                          </a:solidFill>
                          <a:latin typeface="游ゴシック" panose="020B0400000000000000" pitchFamily="50" charset="-128"/>
                        </a:rPr>
                        <a:t>障がい</a:t>
                      </a:r>
                      <a:r>
                        <a:rPr kumimoji="1" lang="ja-JP" altLang="en-US" sz="1100" b="0" strike="noStrike" baseline="0" dirty="0">
                          <a:solidFill>
                            <a:schemeClr val="tx1"/>
                          </a:solidFill>
                          <a:latin typeface="游ゴシック" panose="020B0400000000000000" pitchFamily="50" charset="-128"/>
                        </a:rPr>
                        <a:t>者施設職員のための口腔スクリーニングの手引き」を作成し、研修実施（２医療圏）</a:t>
                      </a:r>
                      <a:endParaRPr kumimoji="1" lang="en-US" altLang="ja-JP" sz="1100" b="0" strike="noStrike" baseline="0" dirty="0">
                        <a:solidFill>
                          <a:schemeClr val="tx1"/>
                        </a:solidFill>
                        <a:latin typeface="游ゴシック" panose="020B0400000000000000" pitchFamily="50" charset="-128"/>
                      </a:endParaRPr>
                    </a:p>
                    <a:p>
                      <a:pPr>
                        <a:lnSpc>
                          <a:spcPts val="1500"/>
                        </a:lnSpc>
                      </a:pPr>
                      <a:r>
                        <a:rPr kumimoji="1" lang="ja-JP" altLang="en-US" sz="1100" b="0" baseline="0" dirty="0">
                          <a:solidFill>
                            <a:schemeClr val="tx1"/>
                          </a:solidFill>
                          <a:latin typeface="游ゴシック" panose="020B0400000000000000" pitchFamily="50" charset="-128"/>
                        </a:rPr>
                        <a:t>■</a:t>
                      </a:r>
                      <a:r>
                        <a:rPr kumimoji="1" lang="ja-JP" altLang="en-US" sz="1000" b="0" baseline="0" dirty="0">
                          <a:solidFill>
                            <a:schemeClr val="tx1"/>
                          </a:solidFill>
                          <a:latin typeface="游ゴシック" panose="020B0400000000000000" pitchFamily="50" charset="-128"/>
                        </a:rPr>
                        <a:t>（再掲）在宅歯科ケアステーションの周知、公民連携、アスマイル、府ホームページ、啓発冊子等</a:t>
                      </a:r>
                      <a:r>
                        <a:rPr kumimoji="1" lang="ja-JP" altLang="en-US" sz="1000" b="0" strike="noStrike" baseline="0" dirty="0">
                          <a:solidFill>
                            <a:schemeClr val="tx1"/>
                          </a:solidFill>
                          <a:latin typeface="+mn-lt"/>
                        </a:rPr>
                        <a:t>、</a:t>
                      </a:r>
                      <a:endParaRPr kumimoji="1" lang="en-US" altLang="ja-JP" sz="1000" b="0" strike="noStrike" baseline="0" dirty="0">
                        <a:solidFill>
                          <a:schemeClr val="tx1"/>
                        </a:solidFill>
                        <a:latin typeface="+mn-lt"/>
                      </a:endParaRPr>
                    </a:p>
                    <a:p>
                      <a:pPr>
                        <a:lnSpc>
                          <a:spcPts val="1500"/>
                        </a:lnSpc>
                      </a:pPr>
                      <a:r>
                        <a:rPr kumimoji="1" lang="ja-JP" altLang="en-US" sz="1000" b="0" strike="noStrike" baseline="0" dirty="0">
                          <a:solidFill>
                            <a:schemeClr val="tx1"/>
                          </a:solidFill>
                          <a:latin typeface="+mn-lt"/>
                        </a:rPr>
                        <a:t>　　　　　</a:t>
                      </a:r>
                      <a:r>
                        <a:rPr kumimoji="1" lang="ja-JP" altLang="en-US" sz="1000" b="0" dirty="0">
                          <a:solidFill>
                            <a:schemeClr val="tx1"/>
                          </a:solidFill>
                        </a:rPr>
                        <a:t>８０２０推進アンバサダー養成事業</a:t>
                      </a:r>
                      <a:endParaRPr kumimoji="1" lang="en-US" altLang="ja-JP" sz="1050" b="0" baseline="0" dirty="0">
                        <a:solidFill>
                          <a:schemeClr val="tx1"/>
                        </a:solidFill>
                        <a:latin typeface="游ゴシック" panose="020B0400000000000000"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endParaRPr kumimoji="1" lang="en-US" altLang="ja-JP" sz="1050" b="0" baseline="0" dirty="0">
                        <a:solidFill>
                          <a:schemeClr val="tx1"/>
                        </a:solidFill>
                        <a:latin typeface="游ゴシック" panose="020B0400000000000000" pitchFamily="50" charset="-128"/>
                      </a:endParaRPr>
                    </a:p>
                    <a:p>
                      <a:pPr>
                        <a:lnSpc>
                          <a:spcPts val="1500"/>
                        </a:lnSpc>
                      </a:pPr>
                      <a:r>
                        <a:rPr kumimoji="1" lang="en-US" altLang="ja-JP" sz="1200" b="0" baseline="0" dirty="0">
                          <a:solidFill>
                            <a:schemeClr val="tx1"/>
                          </a:solidFill>
                          <a:latin typeface="游ゴシック" panose="020B0400000000000000" pitchFamily="50" charset="-128"/>
                        </a:rPr>
                        <a:t>《</a:t>
                      </a:r>
                      <a:r>
                        <a:rPr kumimoji="1" lang="ja-JP" altLang="en-US" sz="1200" b="0" u="sng" baseline="0" dirty="0">
                          <a:solidFill>
                            <a:schemeClr val="tx1"/>
                          </a:solidFill>
                          <a:latin typeface="游ゴシック" panose="020B0400000000000000" pitchFamily="50" charset="-128"/>
                        </a:rPr>
                        <a:t>市町村支援</a:t>
                      </a:r>
                      <a:r>
                        <a:rPr kumimoji="1" lang="en-US" altLang="ja-JP" sz="1200" b="0" baseline="0" dirty="0">
                          <a:solidFill>
                            <a:schemeClr val="tx1"/>
                          </a:solidFill>
                          <a:latin typeface="游ゴシック" panose="020B0400000000000000" pitchFamily="50" charset="-128"/>
                        </a:rPr>
                        <a:t>》</a:t>
                      </a: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baseline="0" dirty="0">
                          <a:solidFill>
                            <a:schemeClr val="tx1"/>
                          </a:solidFill>
                          <a:latin typeface="游ゴシック" panose="020B0400000000000000" pitchFamily="50" charset="-128"/>
                        </a:rPr>
                        <a:t>■</a:t>
                      </a:r>
                      <a:r>
                        <a:rPr kumimoji="1" lang="ja-JP" altLang="en-US" sz="1000" b="0" baseline="0" dirty="0">
                          <a:solidFill>
                            <a:schemeClr val="tx1"/>
                          </a:solidFill>
                          <a:latin typeface="游ゴシック" panose="020B0400000000000000" pitchFamily="50" charset="-128"/>
                        </a:rPr>
                        <a:t>（再掲）大阪府市町村歯科口腔保健実態調査により、各市町村の取組状況（障がい児者の歯科健診やフッ化物塗布等）を集約し、</a:t>
                      </a:r>
                      <a:endParaRPr kumimoji="1" lang="en-US" altLang="ja-JP" sz="1000" b="0" baseline="0" dirty="0">
                        <a:solidFill>
                          <a:schemeClr val="tx1"/>
                        </a:solidFill>
                        <a:latin typeface="游ゴシック" panose="020B0400000000000000"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00" b="0" baseline="0" dirty="0">
                          <a:solidFill>
                            <a:schemeClr val="tx1"/>
                          </a:solidFill>
                          <a:latin typeface="游ゴシック" panose="020B0400000000000000" pitchFamily="50" charset="-128"/>
                        </a:rPr>
                        <a:t>　　　　　府内市町村と共有</a:t>
                      </a:r>
                      <a:endParaRPr kumimoji="1" lang="en-US" altLang="ja-JP" sz="1000" b="0" baseline="0" dirty="0">
                        <a:solidFill>
                          <a:schemeClr val="tx1"/>
                        </a:solidFill>
                        <a:latin typeface="游ゴシック" panose="020B0400000000000000"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00" b="0" baseline="0" dirty="0">
                          <a:solidFill>
                            <a:schemeClr val="tx1"/>
                          </a:solidFill>
                          <a:latin typeface="游ゴシック" panose="020B0400000000000000" pitchFamily="50" charset="-128"/>
                        </a:rPr>
                        <a:t>　（再掲）大阪府歯科口腔保健推進連絡会、口腔保健支援センター</a:t>
                      </a:r>
                      <a:endParaRPr kumimoji="1" lang="en-US" altLang="ja-JP" sz="1000" b="0" strike="sngStrike" baseline="0" dirty="0">
                        <a:solidFill>
                          <a:schemeClr val="tx1"/>
                        </a:solidFill>
                        <a:latin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47413635"/>
                  </a:ext>
                </a:extLst>
              </a:tr>
              <a:tr h="7603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bg1"/>
                          </a:solidFill>
                        </a:rPr>
                        <a:t>今後の</a:t>
                      </a:r>
                      <a:endParaRPr kumimoji="1" lang="en-US" altLang="ja-JP" sz="1600" b="0"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bg1"/>
                          </a:solidFill>
                        </a:rPr>
                        <a:t> 取組予定</a:t>
                      </a:r>
                      <a:endParaRPr kumimoji="1" lang="ja-JP" altLang="en-US" sz="16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200" b="0" baseline="0" dirty="0">
                          <a:solidFill>
                            <a:schemeClr val="tx1"/>
                          </a:solidFill>
                          <a:latin typeface="游ゴシック" panose="020B0400000000000000" pitchFamily="50" charset="-128"/>
                          <a:ea typeface="+mn-ea"/>
                        </a:rPr>
                        <a:t>《</a:t>
                      </a:r>
                      <a:r>
                        <a:rPr kumimoji="1" lang="ja-JP" altLang="en-US" sz="1200" b="0" u="sng" baseline="0" dirty="0">
                          <a:solidFill>
                            <a:schemeClr val="tx1"/>
                          </a:solidFill>
                          <a:latin typeface="游ゴシック" panose="020B0400000000000000" pitchFamily="50" charset="-128"/>
                          <a:ea typeface="+mn-ea"/>
                        </a:rPr>
                        <a:t>課題</a:t>
                      </a:r>
                      <a:r>
                        <a:rPr kumimoji="1" lang="en-US" altLang="ja-JP" sz="1200" b="0" baseline="0" dirty="0">
                          <a:solidFill>
                            <a:schemeClr val="tx1"/>
                          </a:solidFill>
                          <a:latin typeface="游ゴシック" panose="020B0400000000000000" pitchFamily="50" charset="-128"/>
                          <a:ea typeface="+mn-ea"/>
                        </a:rPr>
                        <a:t>》</a:t>
                      </a:r>
                    </a:p>
                    <a:p>
                      <a:pPr>
                        <a:lnSpc>
                          <a:spcPts val="1500"/>
                        </a:lnSpc>
                      </a:pPr>
                      <a:r>
                        <a:rPr kumimoji="1" lang="ja-JP" altLang="en-US" sz="1100" b="0" baseline="0" dirty="0">
                          <a:solidFill>
                            <a:schemeClr val="tx1"/>
                          </a:solidFill>
                          <a:latin typeface="游ゴシック" panose="020B0400000000000000" pitchFamily="50" charset="-128"/>
                          <a:ea typeface="+mn-ea"/>
                        </a:rPr>
                        <a:t>■ホームページを閲覧するなどの自発的な動きをしない府民への働きかけ</a:t>
                      </a:r>
                      <a:endParaRPr kumimoji="1" lang="en-US" altLang="ja-JP" sz="1100" b="0" baseline="0" dirty="0">
                        <a:solidFill>
                          <a:schemeClr val="tx1"/>
                        </a:solidFill>
                        <a:latin typeface="游ゴシック" panose="020B0400000000000000" pitchFamily="50" charset="-128"/>
                        <a:ea typeface="+mn-ea"/>
                      </a:endParaRPr>
                    </a:p>
                    <a:p>
                      <a:pPr>
                        <a:lnSpc>
                          <a:spcPts val="1500"/>
                        </a:lnSpc>
                      </a:pPr>
                      <a:r>
                        <a:rPr kumimoji="1" lang="ja-JP" altLang="en-US" sz="1100" b="0" baseline="0" dirty="0">
                          <a:solidFill>
                            <a:schemeClr val="tx1"/>
                          </a:solidFill>
                          <a:latin typeface="游ゴシック" panose="020B0400000000000000" pitchFamily="50" charset="-128"/>
                          <a:ea typeface="+mn-ea"/>
                        </a:rPr>
                        <a:t>　（内容：介助者が気をつけるべき事柄、セルフケア、定期的な歯科健診、かかりつけ歯科医　等）</a:t>
                      </a:r>
                      <a:endParaRPr kumimoji="1" lang="en-US" altLang="ja-JP" sz="1100" b="0" strike="sngStrike" baseline="0" dirty="0">
                        <a:solidFill>
                          <a:schemeClr val="tx1"/>
                        </a:solidFill>
                        <a:latin typeface="游ゴシック" panose="020B0400000000000000" pitchFamily="50" charset="-128"/>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mn-ea"/>
                          <a:ea typeface="+mn-ea"/>
                        </a:rPr>
                        <a:t>■歯科保健の推進にかかる多職種との連携</a:t>
                      </a:r>
                      <a:endParaRPr kumimoji="1" lang="en-US" altLang="ja-JP" sz="1100" b="0" dirty="0">
                        <a:solidFill>
                          <a:schemeClr val="tx1"/>
                        </a:solidFill>
                        <a:latin typeface="+mn-ea"/>
                        <a:ea typeface="+mn-ea"/>
                      </a:endParaRPr>
                    </a:p>
                    <a:p>
                      <a:pPr>
                        <a:lnSpc>
                          <a:spcPts val="1500"/>
                        </a:lnSpc>
                      </a:pPr>
                      <a:endParaRPr kumimoji="1" lang="en-US" altLang="ja-JP" sz="1100" b="0" baseline="0" dirty="0">
                        <a:solidFill>
                          <a:schemeClr val="tx1"/>
                        </a:solidFill>
                        <a:latin typeface="游ゴシック" panose="020B0400000000000000" pitchFamily="50" charset="-128"/>
                        <a:ea typeface="+mn-ea"/>
                      </a:endParaRPr>
                    </a:p>
                    <a:p>
                      <a:pPr>
                        <a:lnSpc>
                          <a:spcPts val="1500"/>
                        </a:lnSpc>
                      </a:pPr>
                      <a:r>
                        <a:rPr kumimoji="1" lang="en-US" altLang="ja-JP" sz="1200" b="0" baseline="0" dirty="0">
                          <a:solidFill>
                            <a:schemeClr val="tx1"/>
                          </a:solidFill>
                          <a:latin typeface="游ゴシック" panose="020B0400000000000000" pitchFamily="50" charset="-128"/>
                          <a:ea typeface="+mn-ea"/>
                        </a:rPr>
                        <a:t>《</a:t>
                      </a:r>
                      <a:r>
                        <a:rPr kumimoji="1" lang="ja-JP" altLang="en-US" sz="1200" b="0" u="sng" baseline="0" dirty="0">
                          <a:solidFill>
                            <a:schemeClr val="tx1"/>
                          </a:solidFill>
                          <a:latin typeface="游ゴシック" panose="020B0400000000000000" pitchFamily="50" charset="-128"/>
                          <a:ea typeface="+mn-ea"/>
                        </a:rPr>
                        <a:t>次年度の取組</a:t>
                      </a:r>
                      <a:r>
                        <a:rPr kumimoji="1" lang="en-US" altLang="ja-JP" sz="1200" b="0" baseline="0" dirty="0">
                          <a:solidFill>
                            <a:schemeClr val="tx1"/>
                          </a:solidFill>
                          <a:latin typeface="游ゴシック" panose="020B0400000000000000" pitchFamily="50" charset="-128"/>
                          <a:ea typeface="+mn-ea"/>
                        </a:rPr>
                        <a:t>》</a:t>
                      </a: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baseline="0" dirty="0">
                          <a:solidFill>
                            <a:schemeClr val="tx1"/>
                          </a:solidFill>
                          <a:latin typeface="游ゴシック" panose="020B0400000000000000" pitchFamily="50" charset="-128"/>
                          <a:ea typeface="+mn-ea"/>
                        </a:rPr>
                        <a:t>■関係機関と連携し、家族や介護にあたる施設職員等に対する啓発・人材育成</a:t>
                      </a:r>
                      <a:endParaRPr kumimoji="1" lang="en-US" altLang="ja-JP" sz="1100" b="0" strike="sngStrike" baseline="0" dirty="0">
                        <a:solidFill>
                          <a:schemeClr val="tx1"/>
                        </a:solidFill>
                        <a:latin typeface="游ゴシック" panose="020B0400000000000000" pitchFamily="50" charset="-128"/>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strike="noStrike" baseline="0" dirty="0">
                          <a:solidFill>
                            <a:schemeClr val="tx1"/>
                          </a:solidFill>
                          <a:latin typeface="游ゴシック" panose="020B0400000000000000" pitchFamily="50" charset="-128"/>
                          <a:ea typeface="+mn-ea"/>
                        </a:rPr>
                        <a:t>■地域の多職種と連携して在宅療養者の経口摂取支援を行う歯科医師・歯科衛生士の育成</a:t>
                      </a:r>
                      <a:endParaRPr kumimoji="1" lang="en-US" altLang="ja-JP" sz="1100" b="0" strike="noStrike" baseline="0" dirty="0">
                        <a:solidFill>
                          <a:schemeClr val="tx1"/>
                        </a:solidFill>
                        <a:latin typeface="游ゴシック" panose="020B0400000000000000" pitchFamily="50" charset="-128"/>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baseline="0" dirty="0">
                          <a:solidFill>
                            <a:schemeClr val="tx1"/>
                          </a:solidFill>
                          <a:latin typeface="游ゴシック" panose="020B0400000000000000" pitchFamily="50" charset="-128"/>
                          <a:ea typeface="+mn-ea"/>
                        </a:rPr>
                        <a:t>■在宅歯科ケアステーションの活用促進</a:t>
                      </a:r>
                      <a:endParaRPr kumimoji="1" lang="en-US" altLang="ja-JP" sz="1100" b="0" baseline="0" dirty="0">
                        <a:solidFill>
                          <a:schemeClr val="tx1"/>
                        </a:solidFill>
                        <a:latin typeface="游ゴシック" panose="020B0400000000000000" pitchFamily="50" charset="-128"/>
                        <a:ea typeface="+mn-ea"/>
                      </a:endParaRPr>
                    </a:p>
                    <a:p>
                      <a:pPr>
                        <a:lnSpc>
                          <a:spcPts val="1500"/>
                        </a:lnSpc>
                      </a:pPr>
                      <a:r>
                        <a:rPr kumimoji="1" lang="ja-JP" altLang="en-US" sz="1100" b="0" baseline="0" dirty="0">
                          <a:solidFill>
                            <a:schemeClr val="tx1"/>
                          </a:solidFill>
                          <a:latin typeface="游ゴシック" panose="020B0400000000000000" pitchFamily="50" charset="-128"/>
                          <a:ea typeface="+mn-ea"/>
                        </a:rPr>
                        <a:t>■「アスマイル」、府の広報媒体、公民連携の枠組みを活用し、幅広い世代の府民への啓発</a:t>
                      </a:r>
                      <a:endParaRPr kumimoji="1" lang="en-US" altLang="ja-JP" sz="1100" b="0" baseline="0" dirty="0">
                        <a:solidFill>
                          <a:schemeClr val="tx1"/>
                        </a:solidFill>
                        <a:latin typeface="游ゴシック" panose="020B0400000000000000" pitchFamily="50" charset="-128"/>
                        <a:ea typeface="+mn-ea"/>
                      </a:endParaRPr>
                    </a:p>
                    <a:p>
                      <a:pPr>
                        <a:lnSpc>
                          <a:spcPts val="1500"/>
                        </a:lnSpc>
                      </a:pPr>
                      <a:r>
                        <a:rPr kumimoji="1" lang="ja-JP" altLang="en-US" sz="1100" b="0" dirty="0">
                          <a:solidFill>
                            <a:schemeClr val="tx1"/>
                          </a:solidFill>
                          <a:latin typeface="+mn-ea"/>
                          <a:ea typeface="+mn-ea"/>
                        </a:rPr>
                        <a:t>■口腔保健支援センター</a:t>
                      </a:r>
                      <a:r>
                        <a:rPr kumimoji="1" lang="ja-JP" altLang="en-US" sz="1100" b="0" strike="noStrike" dirty="0">
                          <a:solidFill>
                            <a:schemeClr val="tx1"/>
                          </a:solidFill>
                          <a:latin typeface="+mn-ea"/>
                          <a:ea typeface="+mn-ea"/>
                        </a:rPr>
                        <a:t>による市町村支援を継続</a:t>
                      </a:r>
                      <a:endParaRPr kumimoji="1" lang="en-US" altLang="ja-JP" sz="1100" b="0" strike="noStrike" dirty="0">
                        <a:solidFill>
                          <a:schemeClr val="tx1"/>
                        </a:solidFill>
                        <a:latin typeface="+mn-ea"/>
                        <a:ea typeface="+mn-ea"/>
                      </a:endParaRPr>
                    </a:p>
                    <a:p>
                      <a:pPr>
                        <a:lnSpc>
                          <a:spcPts val="1500"/>
                        </a:lnSpc>
                      </a:pPr>
                      <a:r>
                        <a:rPr kumimoji="1" lang="ja-JP" altLang="en-US" sz="1100" b="0" strike="noStrike" baseline="0" dirty="0">
                          <a:solidFill>
                            <a:schemeClr val="tx1"/>
                          </a:solidFill>
                          <a:latin typeface="游ゴシック" panose="020B0400000000000000" pitchFamily="50" charset="-128"/>
                          <a:ea typeface="+mn-ea"/>
                        </a:rPr>
                        <a:t>■</a:t>
                      </a:r>
                      <a:r>
                        <a:rPr kumimoji="1" lang="en-US" altLang="ja-JP" sz="1100" b="0" strike="noStrike" baseline="0" dirty="0">
                          <a:solidFill>
                            <a:schemeClr val="tx1"/>
                          </a:solidFill>
                          <a:latin typeface="游ゴシック" panose="020B0400000000000000" pitchFamily="50" charset="-128"/>
                          <a:ea typeface="+mn-ea"/>
                        </a:rPr>
                        <a:t>8020</a:t>
                      </a:r>
                      <a:r>
                        <a:rPr kumimoji="1" lang="ja-JP" altLang="en-US" sz="1100" b="0" strike="noStrike" baseline="0" dirty="0">
                          <a:solidFill>
                            <a:schemeClr val="tx1"/>
                          </a:solidFill>
                          <a:latin typeface="游ゴシック" panose="020B0400000000000000" pitchFamily="50" charset="-128"/>
                          <a:ea typeface="+mn-ea"/>
                        </a:rPr>
                        <a:t>推進アンバサダー養成事業による地域の取組み支援</a:t>
                      </a:r>
                      <a:endParaRPr kumimoji="1" lang="en-US" altLang="ja-JP" sz="1100" b="0" strike="noStrike" baseline="0" dirty="0">
                        <a:solidFill>
                          <a:schemeClr val="tx1"/>
                        </a:solidFill>
                        <a:latin typeface="游ゴシック" panose="020B0400000000000000" pitchFamily="50" charset="-128"/>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12278943"/>
                  </a:ext>
                </a:extLst>
              </a:tr>
              <a:tr h="7603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bg1"/>
                          </a:solidFill>
                        </a:rPr>
                        <a:t>最終予算</a:t>
                      </a:r>
                      <a:endParaRPr kumimoji="1" lang="en-US" altLang="ja-JP" sz="1600" b="0"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baseline="0" dirty="0">
                          <a:solidFill>
                            <a:schemeClr val="bg1"/>
                          </a:solidFill>
                          <a:latin typeface="+mn-ea"/>
                          <a:ea typeface="+mn-ea"/>
                        </a:rPr>
                        <a:t>（主要事業）</a:t>
                      </a:r>
                      <a:endParaRPr kumimoji="1" lang="ja-JP" altLang="en-US" sz="12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457200" rtl="0" eaLnBrk="1" fontAlgn="auto" latinLnBrk="0" hangingPunct="1">
                        <a:lnSpc>
                          <a:spcPts val="1500"/>
                        </a:lnSpc>
                        <a:spcBef>
                          <a:spcPts val="0"/>
                        </a:spcBef>
                        <a:spcAft>
                          <a:spcPts val="0"/>
                        </a:spcAft>
                        <a:buClrTx/>
                        <a:buSzTx/>
                        <a:buFontTx/>
                        <a:buNone/>
                        <a:tabLst/>
                        <a:defRPr/>
                      </a:pPr>
                      <a:r>
                        <a:rPr kumimoji="1" lang="ja-JP" altLang="en-US" sz="1100" b="0" i="0" u="none" strike="noStrike" kern="1200" cap="none" spc="0" normalizeH="0" baseline="0" noProof="0" dirty="0" err="1">
                          <a:ln>
                            <a:noFill/>
                          </a:ln>
                          <a:solidFill>
                            <a:schemeClr val="tx1"/>
                          </a:solidFill>
                          <a:effectLst/>
                          <a:uLnTx/>
                          <a:uFillTx/>
                          <a:latin typeface="+mn-ea"/>
                          <a:ea typeface="+mn-ea"/>
                          <a:cs typeface="+mn-cs"/>
                        </a:rPr>
                        <a:t>障がい</a:t>
                      </a:r>
                      <a:r>
                        <a:rPr kumimoji="1" lang="ja-JP" altLang="en-US" sz="1100" b="0" i="0" u="none" strike="noStrike" kern="1200" cap="none" spc="0" normalizeH="0" baseline="0" noProof="0" dirty="0">
                          <a:ln>
                            <a:noFill/>
                          </a:ln>
                          <a:solidFill>
                            <a:schemeClr val="tx1"/>
                          </a:solidFill>
                          <a:effectLst/>
                          <a:uLnTx/>
                          <a:uFillTx/>
                          <a:latin typeface="+mn-ea"/>
                          <a:ea typeface="+mn-ea"/>
                          <a:cs typeface="+mn-cs"/>
                        </a:rPr>
                        <a:t>者歯科診療センター運営委託事業（</a:t>
                      </a:r>
                      <a:r>
                        <a:rPr kumimoji="1" lang="en-US" altLang="ja-JP" sz="1100" b="0" i="0" u="none" strike="noStrike" kern="1200" cap="none" spc="0" normalizeH="0" baseline="0" noProof="0" dirty="0">
                          <a:ln>
                            <a:noFill/>
                          </a:ln>
                          <a:solidFill>
                            <a:schemeClr val="tx1"/>
                          </a:solidFill>
                          <a:effectLst/>
                          <a:uLnTx/>
                          <a:uFillTx/>
                          <a:latin typeface="+mn-ea"/>
                          <a:ea typeface="+mn-ea"/>
                          <a:cs typeface="+mn-cs"/>
                        </a:rPr>
                        <a:t>23,968</a:t>
                      </a:r>
                      <a:r>
                        <a:rPr kumimoji="1" lang="ja-JP" altLang="en-US" sz="1100" b="0" i="0" u="none" strike="noStrike" kern="1200" cap="none" spc="0" normalizeH="0" baseline="0" noProof="0" dirty="0">
                          <a:ln>
                            <a:noFill/>
                          </a:ln>
                          <a:solidFill>
                            <a:schemeClr val="tx1"/>
                          </a:solidFill>
                          <a:effectLst/>
                          <a:uLnTx/>
                          <a:uFillTx/>
                          <a:latin typeface="+mn-ea"/>
                          <a:ea typeface="+mn-ea"/>
                          <a:cs typeface="+mn-cs"/>
                        </a:rPr>
                        <a:t>千円）、生涯歯科保健推進事業（</a:t>
                      </a:r>
                      <a:r>
                        <a:rPr kumimoji="1" lang="en-US" altLang="ja-JP" sz="1100" b="0" i="0" u="none" strike="noStrike" kern="1200" cap="none" spc="0" normalizeH="0" baseline="0" noProof="0" dirty="0">
                          <a:ln>
                            <a:noFill/>
                          </a:ln>
                          <a:solidFill>
                            <a:schemeClr val="tx1"/>
                          </a:solidFill>
                          <a:effectLst/>
                          <a:uLnTx/>
                          <a:uFillTx/>
                          <a:latin typeface="+mn-ea"/>
                          <a:ea typeface="+mn-ea"/>
                          <a:cs typeface="+mn-cs"/>
                        </a:rPr>
                        <a:t>1,777</a:t>
                      </a:r>
                      <a:r>
                        <a:rPr kumimoji="1" lang="ja-JP" altLang="en-US" sz="1100" b="0" i="0" u="none" strike="noStrike" kern="1200" cap="none" spc="0" normalizeH="0" baseline="0" noProof="0" dirty="0">
                          <a:ln>
                            <a:noFill/>
                          </a:ln>
                          <a:solidFill>
                            <a:schemeClr val="tx1"/>
                          </a:solidFill>
                          <a:effectLst/>
                          <a:uLnTx/>
                          <a:uFillTx/>
                          <a:latin typeface="+mn-ea"/>
                          <a:ea typeface="+mn-ea"/>
                          <a:cs typeface="+mn-cs"/>
                        </a:rPr>
                        <a:t>千円）、</a:t>
                      </a:r>
                      <a:endParaRPr kumimoji="1" lang="en-US" altLang="ja-JP" sz="1100" b="0" i="0" u="none" strike="noStrike" kern="1200" cap="none" spc="0" normalizeH="0" baseline="0" noProof="0" dirty="0">
                        <a:ln>
                          <a:noFill/>
                        </a:ln>
                        <a:solidFill>
                          <a:schemeClr val="tx1"/>
                        </a:solidFill>
                        <a:effectLst/>
                        <a:uLnTx/>
                        <a:uFillTx/>
                        <a:latin typeface="+mn-ea"/>
                        <a:ea typeface="+mn-ea"/>
                        <a:cs typeface="+mn-cs"/>
                      </a:endParaRPr>
                    </a:p>
                    <a:p>
                      <a:pPr marL="0" marR="0" lvl="0" indent="0" algn="l" defTabSz="457200" rtl="0" eaLnBrk="1" fontAlgn="auto" latinLnBrk="0" hangingPunct="1">
                        <a:lnSpc>
                          <a:spcPts val="15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n-ea"/>
                          <a:ea typeface="+mn-ea"/>
                          <a:cs typeface="+mn-cs"/>
                        </a:rPr>
                        <a:t>大阪府歯科口腔保健計画推進事業（</a:t>
                      </a:r>
                      <a:r>
                        <a:rPr kumimoji="1" lang="en-US" altLang="ja-JP" sz="1100" b="0" i="0" u="none" strike="noStrike" kern="1200" cap="none" spc="0" normalizeH="0" baseline="0" noProof="0" dirty="0">
                          <a:ln>
                            <a:noFill/>
                          </a:ln>
                          <a:solidFill>
                            <a:schemeClr val="tx1"/>
                          </a:solidFill>
                          <a:effectLst/>
                          <a:uLnTx/>
                          <a:uFillTx/>
                          <a:latin typeface="+mn-ea"/>
                          <a:ea typeface="+mn-ea"/>
                          <a:cs typeface="+mn-cs"/>
                        </a:rPr>
                        <a:t>5,042</a:t>
                      </a:r>
                      <a:r>
                        <a:rPr kumimoji="1" lang="ja-JP" altLang="en-US" sz="1100" b="0" i="0" u="none" strike="noStrike" kern="1200" cap="none" spc="0" normalizeH="0" baseline="0" noProof="0" dirty="0">
                          <a:ln>
                            <a:noFill/>
                          </a:ln>
                          <a:solidFill>
                            <a:schemeClr val="tx1"/>
                          </a:solidFill>
                          <a:effectLst/>
                          <a:uLnTx/>
                          <a:uFillTx/>
                          <a:latin typeface="+mn-ea"/>
                          <a:ea typeface="+mn-ea"/>
                          <a:cs typeface="+mn-cs"/>
                        </a:rPr>
                        <a:t>千円）、８０２０運動推進特別事業（</a:t>
                      </a:r>
                      <a:r>
                        <a:rPr kumimoji="1" lang="en-US" altLang="ja-JP" sz="1100" b="0" i="0" u="none" strike="noStrike" kern="1200" cap="none" spc="0" normalizeH="0" baseline="0" noProof="0" dirty="0">
                          <a:ln>
                            <a:noFill/>
                          </a:ln>
                          <a:solidFill>
                            <a:schemeClr val="tx1"/>
                          </a:solidFill>
                          <a:effectLst/>
                          <a:uLnTx/>
                          <a:uFillTx/>
                          <a:latin typeface="+mn-ea"/>
                          <a:ea typeface="+mn-ea"/>
                          <a:cs typeface="+mn-cs"/>
                        </a:rPr>
                        <a:t>2,041</a:t>
                      </a:r>
                      <a:r>
                        <a:rPr kumimoji="1" lang="ja-JP" altLang="en-US" sz="1100" b="0" i="0" u="none" strike="noStrike" kern="1200" cap="none" spc="0" normalizeH="0" baseline="0" noProof="0" dirty="0">
                          <a:ln>
                            <a:noFill/>
                          </a:ln>
                          <a:solidFill>
                            <a:schemeClr val="tx1"/>
                          </a:solidFill>
                          <a:effectLst/>
                          <a:uLnTx/>
                          <a:uFillTx/>
                          <a:latin typeface="+mn-ea"/>
                          <a:ea typeface="+mn-ea"/>
                          <a:cs typeface="+mn-cs"/>
                        </a:rPr>
                        <a:t>千円）、</a:t>
                      </a:r>
                      <a:endParaRPr kumimoji="1" lang="en-US" altLang="ja-JP" sz="1100" b="0" i="0" u="none" strike="noStrike" kern="1200" cap="none" spc="0" normalizeH="0" baseline="0" noProof="0" dirty="0">
                        <a:ln>
                          <a:noFill/>
                        </a:ln>
                        <a:solidFill>
                          <a:schemeClr val="tx1"/>
                        </a:solidFill>
                        <a:effectLst/>
                        <a:uLnTx/>
                        <a:uFillTx/>
                        <a:latin typeface="+mn-ea"/>
                        <a:ea typeface="+mn-ea"/>
                        <a:cs typeface="+mn-cs"/>
                      </a:endParaRPr>
                    </a:p>
                    <a:p>
                      <a:pPr marL="0" marR="0" lvl="0" indent="0" algn="l" defTabSz="457200" rtl="0" eaLnBrk="1" fontAlgn="auto" latinLnBrk="0" hangingPunct="1">
                        <a:lnSpc>
                          <a:spcPts val="15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n-ea"/>
                          <a:ea typeface="+mn-ea"/>
                          <a:cs typeface="+mn-cs"/>
                        </a:rPr>
                        <a:t>歯科医療サービス提供困難者への歯科保健医療推進事業（</a:t>
                      </a:r>
                      <a:r>
                        <a:rPr kumimoji="1" lang="en-US" altLang="ja-JP" sz="1100" b="0" i="0" u="none" strike="noStrike" kern="1200" cap="none" spc="0" normalizeH="0" baseline="0" noProof="0" dirty="0">
                          <a:ln>
                            <a:noFill/>
                          </a:ln>
                          <a:solidFill>
                            <a:schemeClr val="tx1"/>
                          </a:solidFill>
                          <a:effectLst/>
                          <a:uLnTx/>
                          <a:uFillTx/>
                          <a:latin typeface="+mn-ea"/>
                          <a:ea typeface="+mn-ea"/>
                          <a:cs typeface="+mn-cs"/>
                        </a:rPr>
                        <a:t>2,137</a:t>
                      </a:r>
                      <a:r>
                        <a:rPr kumimoji="1" lang="ja-JP" altLang="en-US" sz="1100" b="0" i="0" u="none" strike="noStrike" kern="1200" cap="none" spc="0" normalizeH="0" baseline="0" noProof="0" dirty="0">
                          <a:ln>
                            <a:noFill/>
                          </a:ln>
                          <a:solidFill>
                            <a:schemeClr val="tx1"/>
                          </a:solidFill>
                          <a:effectLst/>
                          <a:uLnTx/>
                          <a:uFillTx/>
                          <a:latin typeface="+mn-ea"/>
                          <a:ea typeface="+mn-ea"/>
                          <a:cs typeface="+mn-cs"/>
                        </a:rPr>
                        <a:t>千円）、新しい生活様式に対応した者口腔保健指導推進事業（</a:t>
                      </a:r>
                      <a:r>
                        <a:rPr kumimoji="1" lang="en-US" altLang="ja-JP" sz="1100" b="0" i="0" u="none" strike="noStrike" kern="1200" cap="none" spc="0" normalizeH="0" baseline="0" noProof="0" dirty="0">
                          <a:ln>
                            <a:noFill/>
                          </a:ln>
                          <a:solidFill>
                            <a:schemeClr val="tx1"/>
                          </a:solidFill>
                          <a:effectLst/>
                          <a:uLnTx/>
                          <a:uFillTx/>
                          <a:latin typeface="+mn-ea"/>
                          <a:ea typeface="+mn-ea"/>
                          <a:cs typeface="+mn-cs"/>
                        </a:rPr>
                        <a:t>6,058</a:t>
                      </a:r>
                      <a:r>
                        <a:rPr kumimoji="1" lang="ja-JP" altLang="en-US" sz="1100" b="0" i="0" u="none" strike="noStrike" kern="1200" cap="none" spc="0" normalizeH="0" baseline="0" noProof="0" dirty="0">
                          <a:ln>
                            <a:noFill/>
                          </a:ln>
                          <a:solidFill>
                            <a:schemeClr val="tx1"/>
                          </a:solidFill>
                          <a:effectLst/>
                          <a:uLnTx/>
                          <a:uFillTx/>
                          <a:latin typeface="+mn-ea"/>
                          <a:ea typeface="+mn-ea"/>
                          <a:cs typeface="+mn-cs"/>
                        </a:rPr>
                        <a:t>千円）、在宅療養者経口摂取支援チーム育成事業（</a:t>
                      </a:r>
                      <a:r>
                        <a:rPr kumimoji="1" lang="en-US" altLang="ja-JP" sz="1100" b="0" i="0" u="none" strike="noStrike" kern="1200" cap="none" spc="0" normalizeH="0" baseline="0" noProof="0" dirty="0">
                          <a:ln>
                            <a:noFill/>
                          </a:ln>
                          <a:solidFill>
                            <a:schemeClr val="tx1"/>
                          </a:solidFill>
                          <a:effectLst/>
                          <a:uLnTx/>
                          <a:uFillTx/>
                          <a:latin typeface="+mn-ea"/>
                          <a:ea typeface="+mn-ea"/>
                          <a:cs typeface="+mn-cs"/>
                        </a:rPr>
                        <a:t>3,210</a:t>
                      </a:r>
                      <a:r>
                        <a:rPr kumimoji="1" lang="ja-JP" altLang="en-US" sz="1100" b="0" i="0" u="none" strike="noStrike" kern="1200" cap="none" spc="0" normalizeH="0" baseline="0" noProof="0" dirty="0">
                          <a:ln>
                            <a:noFill/>
                          </a:ln>
                          <a:solidFill>
                            <a:schemeClr val="tx1"/>
                          </a:solidFill>
                          <a:effectLst/>
                          <a:uLnTx/>
                          <a:uFillTx/>
                          <a:latin typeface="+mn-ea"/>
                          <a:ea typeface="+mn-ea"/>
                          <a:cs typeface="+mn-cs"/>
                        </a:rPr>
                        <a:t>千円）</a:t>
                      </a:r>
                      <a:endParaRPr kumimoji="1" lang="en-US" altLang="ja-JP" sz="1100" b="0" i="0" u="none" strike="noStrike" kern="1200" cap="none" spc="0" normalizeH="0" baseline="0" noProof="0" dirty="0">
                        <a:ln>
                          <a:noFill/>
                        </a:ln>
                        <a:solidFill>
                          <a:schemeClr val="tx1"/>
                        </a:solidFill>
                        <a:effectLst/>
                        <a:uLnTx/>
                        <a:uFillTx/>
                        <a:latin typeface="+mn-ea"/>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1878651"/>
                  </a:ext>
                </a:extLst>
              </a:tr>
            </a:tbl>
          </a:graphicData>
        </a:graphic>
      </p:graphicFrame>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53</a:t>
            </a:fld>
            <a:endParaRPr kumimoji="1" lang="ja-JP" altLang="en-US" dirty="0"/>
          </a:p>
        </p:txBody>
      </p:sp>
      <p:sp>
        <p:nvSpPr>
          <p:cNvPr id="8" name="角丸四角形 7"/>
          <p:cNvSpPr/>
          <p:nvPr/>
        </p:nvSpPr>
        <p:spPr>
          <a:xfrm>
            <a:off x="719181" y="2365362"/>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lvl="0" algn="ctr">
              <a:defRPr/>
            </a:pPr>
            <a:r>
              <a:rPr kumimoji="1" lang="ja-JP" altLang="en-US" sz="1100" b="1" spc="-100" dirty="0">
                <a:ln w="0"/>
                <a:solidFill>
                  <a:srgbClr val="193F61"/>
                </a:solidFill>
                <a:latin typeface="游ゴシック" panose="020B0400000000000000" pitchFamily="50" charset="-128"/>
              </a:rPr>
              <a:t>本年度評価</a:t>
            </a:r>
            <a:endParaRPr kumimoji="1" lang="en-US" altLang="ja-JP" sz="1100" b="1" spc="-100" dirty="0">
              <a:ln w="0"/>
              <a:solidFill>
                <a:srgbClr val="193F61"/>
              </a:solidFill>
              <a:latin typeface="游ゴシック" panose="020B0400000000000000" pitchFamily="50" charset="-128"/>
            </a:endParaRPr>
          </a:p>
          <a:p>
            <a:pPr lvl="0" algn="ctr">
              <a:defRPr/>
            </a:pPr>
            <a:endParaRPr kumimoji="1" lang="en-US" altLang="ja-JP" sz="500" b="1" spc="-100" dirty="0">
              <a:ln w="0"/>
              <a:solidFill>
                <a:srgbClr val="193F61"/>
              </a:solidFill>
              <a:latin typeface="游ゴシック" panose="020B0400000000000000" pitchFamily="50" charset="-128"/>
            </a:endParaRPr>
          </a:p>
          <a:p>
            <a:pPr lvl="0" algn="ctr">
              <a:lnSpc>
                <a:spcPts val="1600"/>
              </a:lnSpc>
              <a:defRPr/>
            </a:pPr>
            <a:r>
              <a:rPr kumimoji="1" lang="ja-JP" altLang="en-US" sz="1400" b="1" spc="-100" dirty="0">
                <a:ln w="0"/>
                <a:solidFill>
                  <a:srgbClr val="193F61"/>
                </a:solidFill>
                <a:latin typeface="游ゴシック" panose="020B0400000000000000" pitchFamily="50" charset="-128"/>
              </a:rPr>
              <a:t>概ね</a:t>
            </a:r>
            <a:endParaRPr kumimoji="1" lang="en-US" altLang="ja-JP" sz="1400" b="1" spc="-100" dirty="0">
              <a:ln w="0"/>
              <a:solidFill>
                <a:srgbClr val="193F61"/>
              </a:solidFill>
              <a:latin typeface="游ゴシック" panose="020B0400000000000000" pitchFamily="50" charset="-128"/>
            </a:endParaRPr>
          </a:p>
          <a:p>
            <a:pPr lvl="0" algn="ctr">
              <a:lnSpc>
                <a:spcPts val="1600"/>
              </a:lnSpc>
              <a:defRPr/>
            </a:pPr>
            <a:r>
              <a:rPr kumimoji="1" lang="ja-JP" altLang="en-US" sz="1400" b="1" spc="-250" dirty="0">
                <a:ln w="0"/>
                <a:solidFill>
                  <a:srgbClr val="193F61"/>
                </a:solidFill>
                <a:latin typeface="游ゴシック" panose="020B0400000000000000" pitchFamily="50" charset="-128"/>
              </a:rPr>
              <a:t>予定</a:t>
            </a:r>
            <a:r>
              <a:rPr kumimoji="1" lang="ja-JP" altLang="en-US" sz="1400" b="1" spc="-350" dirty="0">
                <a:ln w="0"/>
                <a:solidFill>
                  <a:srgbClr val="193F61"/>
                </a:solidFill>
                <a:latin typeface="游ゴシック" panose="020B0400000000000000" pitchFamily="50" charset="-128"/>
              </a:rPr>
              <a:t>どおり</a:t>
            </a:r>
          </a:p>
        </p:txBody>
      </p:sp>
    </p:spTree>
    <p:extLst>
      <p:ext uri="{BB962C8B-B14F-4D97-AF65-F5344CB8AC3E}">
        <p14:creationId xmlns:p14="http://schemas.microsoft.com/office/powerpoint/2010/main" val="35946152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0" y="1109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２　歯と口の健康づくりを支える社会環境整備　</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計画</a:t>
            </a:r>
            <a:r>
              <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P.32</a:t>
            </a:r>
            <a:endPar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7" name="正方形/長方形 6"/>
          <p:cNvSpPr/>
          <p:nvPr/>
        </p:nvSpPr>
        <p:spPr>
          <a:xfrm>
            <a:off x="382272" y="1271330"/>
            <a:ext cx="3240000" cy="288000"/>
          </a:xfrm>
          <a:prstGeom prst="rect">
            <a:avLst/>
          </a:prstGeom>
        </p:spPr>
        <p:txBody>
          <a:bodyPr wrap="square" lIns="36000" tIns="72000" rIns="36000" bIns="3600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prstClr val="black"/>
                </a:solidFill>
                <a:effectLst/>
                <a:uLnTx/>
                <a:uFillTx/>
                <a:latin typeface="+mn-ea"/>
                <a:cs typeface="+mn-cs"/>
              </a:rPr>
              <a:t>【</a:t>
            </a:r>
            <a:r>
              <a:rPr kumimoji="0" lang="ja-JP" altLang="en-US" sz="1600" b="1" i="0" u="none" strike="noStrike" kern="1200" cap="none" spc="0" normalizeH="0" baseline="0" noProof="0" dirty="0">
                <a:ln>
                  <a:noFill/>
                </a:ln>
                <a:solidFill>
                  <a:prstClr val="black"/>
                </a:solidFill>
                <a:effectLst/>
                <a:uLnTx/>
                <a:uFillTx/>
                <a:latin typeface="+mn-ea"/>
                <a:cs typeface="+mn-cs"/>
              </a:rPr>
              <a:t>府民の行動目標</a:t>
            </a:r>
            <a:r>
              <a:rPr kumimoji="0" lang="en-US" altLang="ja-JP" sz="1600" b="1" i="0" u="none" strike="noStrike" kern="1200" cap="none" spc="0" normalizeH="0" baseline="0" noProof="0" dirty="0">
                <a:ln>
                  <a:noFill/>
                </a:ln>
                <a:solidFill>
                  <a:prstClr val="black"/>
                </a:solidFill>
                <a:effectLst/>
                <a:uLnTx/>
                <a:uFillTx/>
                <a:latin typeface="+mn-ea"/>
                <a:cs typeface="+mn-cs"/>
              </a:rPr>
              <a:t>】</a:t>
            </a:r>
            <a:endParaRPr kumimoji="0" lang="ja-JP" altLang="en-US" sz="1600" b="1" i="0" u="none" strike="noStrike" kern="1200" cap="none" spc="0" normalizeH="0" baseline="0" noProof="0" dirty="0">
              <a:ln>
                <a:noFill/>
              </a:ln>
              <a:solidFill>
                <a:prstClr val="black"/>
              </a:solidFill>
              <a:effectLst/>
              <a:uLnTx/>
              <a:uFillTx/>
              <a:latin typeface="+mn-ea"/>
              <a:cs typeface="+mn-cs"/>
            </a:endParaRPr>
          </a:p>
        </p:txBody>
      </p:sp>
      <p:sp>
        <p:nvSpPr>
          <p:cNvPr id="8" name="正方形/長方形 7"/>
          <p:cNvSpPr/>
          <p:nvPr/>
        </p:nvSpPr>
        <p:spPr>
          <a:xfrm>
            <a:off x="530346" y="1582424"/>
            <a:ext cx="8856000" cy="1031951"/>
          </a:xfrm>
          <a:prstGeom prst="rect">
            <a:avLst/>
          </a:prstGeom>
        </p:spPr>
        <p:txBody>
          <a:bodyPr wrap="square" lIns="36000" tIns="72000" rIns="36000" bIns="36000">
            <a:noAutofit/>
          </a:bodyPr>
          <a:lstStyle/>
          <a:p>
            <a:pPr lvl="0">
              <a:defRPr/>
            </a:pPr>
            <a:r>
              <a:rPr lang="ja-JP" altLang="en-US" sz="1200" dirty="0">
                <a:solidFill>
                  <a:prstClr val="black"/>
                </a:solidFill>
                <a:latin typeface="+mn-ea"/>
              </a:rPr>
              <a:t>▽保健関係者の資質向上を通じて、歯科疾患の予防や早期発見、口の機能の維持向上に向けて、歯と口の健康づくりを行う府民</a:t>
            </a:r>
            <a:endParaRPr lang="en-US" altLang="ja-JP" sz="1200" dirty="0">
              <a:solidFill>
                <a:prstClr val="black"/>
              </a:solidFill>
              <a:latin typeface="+mn-ea"/>
            </a:endParaRPr>
          </a:p>
          <a:p>
            <a:pPr lvl="0">
              <a:defRPr/>
            </a:pPr>
            <a:r>
              <a:rPr lang="ja-JP" altLang="en-US" sz="1200" dirty="0">
                <a:solidFill>
                  <a:prstClr val="black"/>
                </a:solidFill>
                <a:latin typeface="+mn-ea"/>
              </a:rPr>
              <a:t>　を支援します。</a:t>
            </a:r>
            <a:endParaRPr lang="en-US" altLang="ja-JP" sz="1200" dirty="0">
              <a:solidFill>
                <a:prstClr val="black"/>
              </a:solidFill>
              <a:latin typeface="+mn-ea"/>
            </a:endParaRPr>
          </a:p>
          <a:p>
            <a:pPr lvl="0">
              <a:defRPr/>
            </a:pPr>
            <a:endParaRPr kumimoji="0" lang="en-US" altLang="ja-JP" sz="600" i="0" u="none" strike="noStrike" kern="1200" cap="none" spc="0" normalizeH="0" baseline="0" noProof="0" dirty="0">
              <a:ln>
                <a:noFill/>
              </a:ln>
              <a:solidFill>
                <a:prstClr val="black"/>
              </a:solidFill>
              <a:effectLst/>
              <a:uLnTx/>
              <a:uFillTx/>
              <a:latin typeface="+mn-ea"/>
              <a:cs typeface="+mn-cs"/>
            </a:endParaRPr>
          </a:p>
          <a:p>
            <a:pPr lvl="0">
              <a:defRPr/>
            </a:pPr>
            <a:r>
              <a:rPr lang="ja-JP" altLang="en-US" sz="1200" dirty="0">
                <a:solidFill>
                  <a:prstClr val="black"/>
                </a:solidFill>
                <a:latin typeface="+mn-ea"/>
              </a:rPr>
              <a:t>▽若い世代や働く世代などが歯科疾患の予防・早期発見等に取り組めるよう、事業者や医療保険者、関係団体、市町村など多様</a:t>
            </a:r>
            <a:endParaRPr lang="en-US" altLang="ja-JP" sz="1200" dirty="0">
              <a:solidFill>
                <a:prstClr val="black"/>
              </a:solidFill>
              <a:latin typeface="+mn-ea"/>
            </a:endParaRPr>
          </a:p>
          <a:p>
            <a:pPr lvl="0">
              <a:defRPr/>
            </a:pPr>
            <a:r>
              <a:rPr lang="ja-JP" altLang="en-US" sz="1200" dirty="0">
                <a:solidFill>
                  <a:prstClr val="black"/>
                </a:solidFill>
                <a:latin typeface="+mn-ea"/>
              </a:rPr>
              <a:t>　な主体の連携・協働した取組みを行います。</a:t>
            </a:r>
            <a:endParaRPr lang="en-US" altLang="ja-JP" sz="1200" dirty="0">
              <a:solidFill>
                <a:prstClr val="black"/>
              </a:solidFill>
              <a:latin typeface="+mn-ea"/>
            </a:endParaRPr>
          </a:p>
          <a:p>
            <a:pPr lvl="0">
              <a:defRPr/>
            </a:pPr>
            <a:endParaRPr lang="en-US" altLang="ja-JP" sz="600" dirty="0">
              <a:solidFill>
                <a:prstClr val="black"/>
              </a:solidFill>
              <a:latin typeface="+mn-ea"/>
            </a:endParaRPr>
          </a:p>
        </p:txBody>
      </p:sp>
      <p:sp>
        <p:nvSpPr>
          <p:cNvPr id="10" name="角丸四角形 9"/>
          <p:cNvSpPr/>
          <p:nvPr/>
        </p:nvSpPr>
        <p:spPr>
          <a:xfrm>
            <a:off x="376959" y="1221221"/>
            <a:ext cx="9144000" cy="240585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1" lang="en-US" altLang="ja-JP" sz="1800" i="0" u="none" strike="noStrike" kern="1200" cap="none" spc="0" normalizeH="0" baseline="0" noProof="0" dirty="0">
              <a:ln>
                <a:noFill/>
              </a:ln>
              <a:solidFill>
                <a:prstClr val="white"/>
              </a:solidFill>
              <a:effectLst/>
              <a:uLnTx/>
              <a:uFillTx/>
              <a:latin typeface="+mn-ea"/>
              <a:cs typeface="+mn-cs"/>
            </a:endParaRPr>
          </a:p>
        </p:txBody>
      </p:sp>
      <p:sp>
        <p:nvSpPr>
          <p:cNvPr id="11" name="角丸四角形 10"/>
          <p:cNvSpPr/>
          <p:nvPr/>
        </p:nvSpPr>
        <p:spPr>
          <a:xfrm>
            <a:off x="376959" y="789220"/>
            <a:ext cx="2088000" cy="432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marL="0" marR="0" lvl="0" indent="0" algn="ctr"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n-ea"/>
                <a:cs typeface="+mn-cs"/>
              </a:rPr>
              <a:t>みんなでめざす目標</a:t>
            </a:r>
          </a:p>
        </p:txBody>
      </p:sp>
      <p:sp>
        <p:nvSpPr>
          <p:cNvPr id="12" name="角丸四角形 11"/>
          <p:cNvSpPr/>
          <p:nvPr/>
        </p:nvSpPr>
        <p:spPr>
          <a:xfrm>
            <a:off x="2464959" y="789220"/>
            <a:ext cx="7056000" cy="432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lvl="0" algn="ctr">
              <a:lnSpc>
                <a:spcPts val="2000"/>
              </a:lnSpc>
              <a:defRPr/>
            </a:pPr>
            <a:r>
              <a:rPr kumimoji="1" lang="ja-JP" altLang="en-US" sz="1600" b="1" dirty="0">
                <a:solidFill>
                  <a:prstClr val="black"/>
                </a:solidFill>
                <a:latin typeface="+mn-ea"/>
              </a:rPr>
              <a:t>歯科疾患の予防や早期発見、口の機能の維持向上を行う府民を支援します</a:t>
            </a:r>
            <a:endParaRPr kumimoji="1" lang="ja-JP" altLang="en-US" sz="1600" b="1" i="0" u="none" strike="noStrike" kern="1200" cap="none" spc="0" normalizeH="0" baseline="0" noProof="0" dirty="0">
              <a:ln>
                <a:noFill/>
              </a:ln>
              <a:solidFill>
                <a:prstClr val="black"/>
              </a:solidFill>
              <a:effectLst/>
              <a:uLnTx/>
              <a:uFillTx/>
              <a:latin typeface="+mn-ea"/>
              <a:cs typeface="+mn-cs"/>
            </a:endParaRPr>
          </a:p>
        </p:txBody>
      </p:sp>
      <p:sp>
        <p:nvSpPr>
          <p:cNvPr id="13" name="正方形/長方形 12"/>
          <p:cNvSpPr/>
          <p:nvPr/>
        </p:nvSpPr>
        <p:spPr>
          <a:xfrm>
            <a:off x="382272" y="2448028"/>
            <a:ext cx="5599428" cy="348481"/>
          </a:xfrm>
          <a:prstGeom prst="rect">
            <a:avLst/>
          </a:prstGeom>
        </p:spPr>
        <p:txBody>
          <a:bodyPr wrap="square" lIns="36000" tIns="72000" rIns="36000" bIns="36000" anchor="ctr">
            <a:noAutofit/>
          </a:bodyPr>
          <a:lstStyle/>
          <a:p>
            <a:pPr lvl="0">
              <a:defRPr/>
            </a:pPr>
            <a:r>
              <a:rPr kumimoji="0" lang="en-US" altLang="ja-JP" sz="1600" b="1" i="0" u="none" strike="noStrike" kern="1200" cap="none" spc="0" normalizeH="0" baseline="0" noProof="0" dirty="0">
                <a:ln>
                  <a:noFill/>
                </a:ln>
                <a:solidFill>
                  <a:prstClr val="black"/>
                </a:solidFill>
                <a:effectLst/>
                <a:uLnTx/>
                <a:uFillTx/>
                <a:latin typeface="+mn-ea"/>
              </a:rPr>
              <a:t>【</a:t>
            </a:r>
            <a:r>
              <a:rPr lang="ja-JP" altLang="en-US" sz="1600" b="1" noProof="0" dirty="0">
                <a:solidFill>
                  <a:prstClr val="black"/>
                </a:solidFill>
                <a:latin typeface="+mn-ea"/>
              </a:rPr>
              <a:t>具体的な取組</a:t>
            </a:r>
            <a:r>
              <a:rPr kumimoji="0" lang="en-US" altLang="ja-JP" sz="1600" b="1" i="0" u="none" strike="noStrike" kern="1200" cap="none" spc="0" normalizeH="0" baseline="0" noProof="0" dirty="0">
                <a:ln>
                  <a:noFill/>
                </a:ln>
                <a:solidFill>
                  <a:prstClr val="black"/>
                </a:solidFill>
                <a:effectLst/>
                <a:uLnTx/>
                <a:uFillTx/>
                <a:latin typeface="+mn-ea"/>
              </a:rPr>
              <a:t>】</a:t>
            </a:r>
            <a:endParaRPr kumimoji="0" lang="ja-JP" altLang="en-US" sz="1600" b="1" i="0" u="none" strike="noStrike" kern="1200" cap="none" spc="0" normalizeH="0" baseline="0" noProof="0" dirty="0">
              <a:ln>
                <a:noFill/>
              </a:ln>
              <a:solidFill>
                <a:prstClr val="black"/>
              </a:solidFill>
              <a:effectLst/>
              <a:uLnTx/>
              <a:uFillTx/>
              <a:latin typeface="+mn-ea"/>
            </a:endParaRPr>
          </a:p>
        </p:txBody>
      </p:sp>
      <p:sp>
        <p:nvSpPr>
          <p:cNvPr id="14" name="正方形/長方形 13"/>
          <p:cNvSpPr/>
          <p:nvPr/>
        </p:nvSpPr>
        <p:spPr>
          <a:xfrm>
            <a:off x="530346" y="2795779"/>
            <a:ext cx="8856000" cy="587528"/>
          </a:xfrm>
          <a:prstGeom prst="rect">
            <a:avLst/>
          </a:prstGeom>
        </p:spPr>
        <p:txBody>
          <a:bodyPr wrap="square" lIns="36000" tIns="72000" rIns="36000" bIns="36000">
            <a:noAutofit/>
          </a:bodyPr>
          <a:lstStyle/>
          <a:p>
            <a:pPr lvl="0">
              <a:defRPr/>
            </a:pPr>
            <a:r>
              <a:rPr lang="ja-JP" altLang="en-US" sz="1200" dirty="0">
                <a:solidFill>
                  <a:prstClr val="black"/>
                </a:solidFill>
                <a:latin typeface="+mn-ea"/>
              </a:rPr>
              <a:t>▽保健関係者の資質向上</a:t>
            </a:r>
            <a:endParaRPr lang="en-US" altLang="ja-JP" sz="1200" dirty="0">
              <a:solidFill>
                <a:prstClr val="black"/>
              </a:solidFill>
              <a:latin typeface="+mn-ea"/>
            </a:endParaRPr>
          </a:p>
          <a:p>
            <a:pPr lvl="0">
              <a:defRPr/>
            </a:pPr>
            <a:endParaRPr lang="en-US" altLang="ja-JP" sz="600" dirty="0">
              <a:solidFill>
                <a:prstClr val="black"/>
              </a:solidFill>
              <a:latin typeface="+mn-ea"/>
            </a:endParaRPr>
          </a:p>
          <a:p>
            <a:pPr lvl="0">
              <a:defRPr/>
            </a:pPr>
            <a:r>
              <a:rPr lang="ja-JP" altLang="en-US" sz="1200" dirty="0">
                <a:solidFill>
                  <a:prstClr val="black"/>
                </a:solidFill>
                <a:latin typeface="+mn-ea"/>
              </a:rPr>
              <a:t>▽多様な主体との連携・協働（大学や職場での歯と口の健康づくりの推進）</a:t>
            </a:r>
            <a:endParaRPr lang="en-US" altLang="ja-JP" sz="600" dirty="0">
              <a:solidFill>
                <a:prstClr val="black"/>
              </a:solidFill>
              <a:latin typeface="+mn-ea"/>
            </a:endParaRPr>
          </a:p>
        </p:txBody>
      </p:sp>
      <p:graphicFrame>
        <p:nvGraphicFramePr>
          <p:cNvPr id="15" name="表 14"/>
          <p:cNvGraphicFramePr>
            <a:graphicFrameLocks noGrp="1"/>
          </p:cNvGraphicFramePr>
          <p:nvPr/>
        </p:nvGraphicFramePr>
        <p:xfrm>
          <a:off x="378810" y="3428205"/>
          <a:ext cx="9142149" cy="3091844"/>
        </p:xfrm>
        <a:graphic>
          <a:graphicData uri="http://schemas.openxmlformats.org/drawingml/2006/table">
            <a:tbl>
              <a:tblPr firstRow="1" bandRow="1">
                <a:tableStyleId>{5C22544A-7EE6-4342-B048-85BDC9FD1C3A}</a:tableStyleId>
              </a:tblPr>
              <a:tblGrid>
                <a:gridCol w="1151466">
                  <a:extLst>
                    <a:ext uri="{9D8B030D-6E8A-4147-A177-3AD203B41FA5}">
                      <a16:colId xmlns:a16="http://schemas.microsoft.com/office/drawing/2014/main" val="528851062"/>
                    </a:ext>
                  </a:extLst>
                </a:gridCol>
                <a:gridCol w="7990683">
                  <a:extLst>
                    <a:ext uri="{9D8B030D-6E8A-4147-A177-3AD203B41FA5}">
                      <a16:colId xmlns:a16="http://schemas.microsoft.com/office/drawing/2014/main" val="89849022"/>
                    </a:ext>
                  </a:extLst>
                </a:gridCol>
              </a:tblGrid>
              <a:tr h="3091844">
                <a:tc>
                  <a:txBody>
                    <a:bodyPr/>
                    <a:lstStyle/>
                    <a:p>
                      <a:r>
                        <a:rPr kumimoji="1" lang="ja-JP" altLang="en-US" sz="1600" b="0" dirty="0"/>
                        <a:t> 本年度の     </a:t>
                      </a:r>
                      <a:endParaRPr kumimoji="1" lang="en-US" altLang="ja-JP" sz="1600" b="0" dirty="0"/>
                    </a:p>
                    <a:p>
                      <a:r>
                        <a:rPr kumimoji="1" lang="en-US" altLang="ja-JP" sz="1600" b="0" dirty="0"/>
                        <a:t> </a:t>
                      </a:r>
                      <a:r>
                        <a:rPr kumimoji="1" lang="ja-JP" altLang="en-US" sz="1600" b="0" dirty="0"/>
                        <a:t>取組</a:t>
                      </a:r>
                      <a:endParaRPr kumimoji="1" lang="en-US" altLang="ja-JP" sz="1600" b="0" dirty="0"/>
                    </a:p>
                    <a:p>
                      <a:endParaRPr kumimoji="1" lang="en-US" altLang="ja-JP" sz="1600" b="0" dirty="0"/>
                    </a:p>
                    <a:p>
                      <a:endParaRPr kumimoji="1" lang="ja-JP" altLang="en-US" sz="16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500"/>
                        </a:lnSpc>
                      </a:pPr>
                      <a:r>
                        <a:rPr kumimoji="1" lang="en-US" altLang="ja-JP" sz="1200" b="0" dirty="0">
                          <a:solidFill>
                            <a:schemeClr val="tx1"/>
                          </a:solidFill>
                        </a:rPr>
                        <a:t>《</a:t>
                      </a:r>
                      <a:r>
                        <a:rPr kumimoji="1" lang="ja-JP" altLang="en-US" sz="1200" b="0" u="sng" dirty="0">
                          <a:solidFill>
                            <a:schemeClr val="tx1"/>
                          </a:solidFill>
                        </a:rPr>
                        <a:t>啓発</a:t>
                      </a:r>
                      <a:r>
                        <a:rPr kumimoji="1" lang="en-US" altLang="ja-JP" sz="1200" b="0" dirty="0">
                          <a:solidFill>
                            <a:schemeClr val="tx1"/>
                          </a:solidFill>
                        </a:rPr>
                        <a:t>》</a:t>
                      </a:r>
                    </a:p>
                    <a:p>
                      <a:pPr>
                        <a:lnSpc>
                          <a:spcPts val="1500"/>
                        </a:lnSpc>
                      </a:pPr>
                      <a:r>
                        <a:rPr kumimoji="1" lang="ja-JP" altLang="en-US" sz="1100" b="0" dirty="0">
                          <a:solidFill>
                            <a:schemeClr val="tx1"/>
                          </a:solidFill>
                        </a:rPr>
                        <a:t>■自宅でできる健康づくりの取組みの情報をまとめた「おうちで健活」サイト等を活用し、「歯と口の健康」を含む</a:t>
                      </a:r>
                      <a:br>
                        <a:rPr kumimoji="1" lang="en-US" altLang="ja-JP" sz="1100" b="0" dirty="0">
                          <a:solidFill>
                            <a:schemeClr val="tx1"/>
                          </a:solidFill>
                        </a:rPr>
                      </a:br>
                      <a:r>
                        <a:rPr kumimoji="1" lang="ja-JP" altLang="en-US" sz="1100" b="0" dirty="0">
                          <a:solidFill>
                            <a:schemeClr val="tx1"/>
                          </a:solidFill>
                        </a:rPr>
                        <a:t>　健康情報を発信</a:t>
                      </a:r>
                      <a:endParaRPr kumimoji="1" lang="en-US" altLang="ja-JP" sz="1100" b="0" dirty="0">
                        <a:solidFill>
                          <a:schemeClr val="tx1"/>
                        </a:solidFill>
                      </a:endParaRPr>
                    </a:p>
                    <a:p>
                      <a:pPr>
                        <a:lnSpc>
                          <a:spcPts val="1500"/>
                        </a:lnSpc>
                      </a:pPr>
                      <a:r>
                        <a:rPr kumimoji="1" lang="ja-JP" altLang="en-US" sz="1100" b="0" dirty="0">
                          <a:solidFill>
                            <a:schemeClr val="tx1"/>
                          </a:solidFill>
                        </a:rPr>
                        <a:t>■</a:t>
                      </a:r>
                      <a:r>
                        <a:rPr kumimoji="1" lang="ja-JP" altLang="en-US" sz="1000" b="0" dirty="0">
                          <a:solidFill>
                            <a:schemeClr val="tx1"/>
                          </a:solidFill>
                        </a:rPr>
                        <a:t>（再掲）</a:t>
                      </a:r>
                      <a:r>
                        <a:rPr kumimoji="1" lang="ja-JP" altLang="en-US" sz="1000" b="0" dirty="0" err="1">
                          <a:solidFill>
                            <a:schemeClr val="tx1"/>
                          </a:solidFill>
                        </a:rPr>
                        <a:t>障がい</a:t>
                      </a:r>
                      <a:r>
                        <a:rPr kumimoji="1" lang="ja-JP" altLang="en-US" sz="1000" b="0" dirty="0">
                          <a:solidFill>
                            <a:schemeClr val="tx1"/>
                          </a:solidFill>
                        </a:rPr>
                        <a:t>者歯科診療センター、在宅歯科ケアステーションの周知、公民連携、アスマイル、</a:t>
                      </a:r>
                      <a:endParaRPr kumimoji="1" lang="en-US" altLang="ja-JP" sz="1000" b="0" dirty="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00" b="0" dirty="0">
                          <a:solidFill>
                            <a:schemeClr val="tx1"/>
                          </a:solidFill>
                        </a:rPr>
                        <a:t>　　　　　府ホームページ、啓発冊子等、８０２０推進アンバサダー養成事業</a:t>
                      </a:r>
                      <a:endParaRPr kumimoji="1" lang="en-US" altLang="ja-JP" sz="1000" b="0" dirty="0">
                        <a:solidFill>
                          <a:schemeClr val="tx1"/>
                        </a:solidFill>
                      </a:endParaRPr>
                    </a:p>
                    <a:p>
                      <a:pPr>
                        <a:lnSpc>
                          <a:spcPts val="1500"/>
                        </a:lnSpc>
                      </a:pPr>
                      <a:endParaRPr kumimoji="1" lang="en-US" altLang="ja-JP" sz="1100" b="0" dirty="0">
                        <a:solidFill>
                          <a:schemeClr val="tx1"/>
                        </a:solidFill>
                      </a:endParaRPr>
                    </a:p>
                    <a:p>
                      <a:pPr>
                        <a:lnSpc>
                          <a:spcPts val="1500"/>
                        </a:lnSpc>
                      </a:pPr>
                      <a:r>
                        <a:rPr kumimoji="1" lang="en-US" altLang="ja-JP" sz="1200" b="0" dirty="0">
                          <a:solidFill>
                            <a:schemeClr val="tx1"/>
                          </a:solidFill>
                        </a:rPr>
                        <a:t>《</a:t>
                      </a:r>
                      <a:r>
                        <a:rPr kumimoji="1" lang="ja-JP" altLang="en-US" sz="1200" b="0" u="sng" dirty="0">
                          <a:solidFill>
                            <a:schemeClr val="tx1"/>
                          </a:solidFill>
                        </a:rPr>
                        <a:t>市町村支援</a:t>
                      </a:r>
                      <a:r>
                        <a:rPr kumimoji="1" lang="en-US" altLang="ja-JP" sz="1200" b="0" dirty="0">
                          <a:solidFill>
                            <a:schemeClr val="tx1"/>
                          </a:solidFill>
                        </a:rPr>
                        <a:t>》</a:t>
                      </a: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strike="noStrike" baseline="0" dirty="0">
                          <a:solidFill>
                            <a:schemeClr val="tx1"/>
                          </a:solidFill>
                          <a:latin typeface="游ゴシック" panose="020B0400000000000000" pitchFamily="50" charset="-128"/>
                        </a:rPr>
                        <a:t>■</a:t>
                      </a:r>
                      <a:r>
                        <a:rPr kumimoji="1" lang="ja-JP" altLang="en-US" sz="1000" b="0" dirty="0">
                          <a:solidFill>
                            <a:schemeClr val="tx1"/>
                          </a:solidFill>
                        </a:rPr>
                        <a:t>（再掲）大阪府歯科口腔保健推進連絡会、口腔保健支援センター、大阪府市町村歯科口腔保健実態調査、</a:t>
                      </a:r>
                      <a:endParaRPr kumimoji="1" lang="en-US" altLang="ja-JP" sz="1000" b="0" dirty="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00" b="0" strike="noStrike" baseline="0" dirty="0">
                          <a:solidFill>
                            <a:schemeClr val="tx1"/>
                          </a:solidFill>
                          <a:latin typeface="游ゴシック" panose="020B0400000000000000" pitchFamily="50" charset="-128"/>
                        </a:rPr>
                        <a:t>　　　　　市町村職員を対象とした研修会</a:t>
                      </a:r>
                      <a:endParaRPr kumimoji="1" lang="en-US" altLang="ja-JP" sz="1000" b="0" strike="noStrike" baseline="0" dirty="0">
                        <a:solidFill>
                          <a:schemeClr val="tx1"/>
                        </a:solidFill>
                        <a:latin typeface="游ゴシック" panose="020B0400000000000000"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endParaRPr kumimoji="1" lang="en-US" altLang="ja-JP" sz="1100" b="0" dirty="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200" b="0" dirty="0">
                          <a:solidFill>
                            <a:schemeClr val="tx1"/>
                          </a:solidFill>
                        </a:rPr>
                        <a:t>《</a:t>
                      </a:r>
                      <a:r>
                        <a:rPr kumimoji="1" lang="ja-JP" altLang="en-US" sz="1200" b="0" dirty="0">
                          <a:solidFill>
                            <a:schemeClr val="tx1"/>
                          </a:solidFill>
                        </a:rPr>
                        <a:t>その他</a:t>
                      </a:r>
                      <a:r>
                        <a:rPr kumimoji="1" lang="en-US" altLang="ja-JP" sz="1200" b="0" dirty="0">
                          <a:solidFill>
                            <a:schemeClr val="tx1"/>
                          </a:solidFill>
                        </a:rPr>
                        <a:t>》</a:t>
                      </a:r>
                      <a:endParaRPr kumimoji="1" lang="en-US" altLang="ja-JP" sz="1200" b="0" dirty="0">
                        <a:solidFill>
                          <a:srgbClr val="FFFF00"/>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rPr>
                        <a:t>■国が主催する研修会への参加</a:t>
                      </a:r>
                      <a:endParaRPr kumimoji="1" lang="en-US" altLang="ja-JP" sz="1100" b="0" dirty="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rPr>
                        <a:t>■近畿地区府県・保健所設置市 歯科保健主幹課長会議への参加</a:t>
                      </a:r>
                      <a:endParaRPr kumimoji="1" lang="en-US" altLang="ja-JP" sz="1100" b="0" dirty="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rPr>
                        <a:t>　（厚生労働省からの情報提供、他府県との情報交換等）</a:t>
                      </a:r>
                      <a:endParaRPr kumimoji="1" lang="en-US" altLang="ja-JP"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6" name="角丸四角形 15"/>
          <p:cNvSpPr/>
          <p:nvPr/>
        </p:nvSpPr>
        <p:spPr>
          <a:xfrm>
            <a:off x="530346" y="541552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100" normalizeH="0" baseline="0" noProof="0" dirty="0">
                <a:ln w="0"/>
                <a:solidFill>
                  <a:srgbClr val="193F61"/>
                </a:solidFill>
                <a:effectLst/>
                <a:uLnTx/>
                <a:uFillTx/>
                <a:latin typeface="游ゴシック" panose="020B0400000000000000" pitchFamily="50" charset="-128"/>
                <a:ea typeface="游ゴシック" panose="020B0400000000000000" pitchFamily="50" charset="-128"/>
              </a:rPr>
              <a:t>本年度評価</a:t>
            </a:r>
            <a:endParaRPr kumimoji="1" lang="en-US" altLang="ja-JP" sz="1100" b="1" i="0" u="none" strike="noStrike" kern="1200" cap="none" spc="-100" normalizeH="0" baseline="0" noProof="0" dirty="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500" b="1" i="0" u="none" strike="noStrike" kern="1200" cap="none" spc="-100" normalizeH="0" baseline="0" noProof="0" dirty="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100" normalizeH="0" baseline="0" noProof="0" dirty="0">
                <a:ln w="0"/>
                <a:solidFill>
                  <a:srgbClr val="193F61"/>
                </a:solidFill>
                <a:effectLst/>
                <a:uLnTx/>
                <a:uFillTx/>
                <a:latin typeface="游ゴシック" panose="020B0400000000000000" pitchFamily="50" charset="-128"/>
                <a:ea typeface="游ゴシック" panose="020B0400000000000000" pitchFamily="50" charset="-128"/>
              </a:rPr>
              <a:t>概ね</a:t>
            </a:r>
            <a:endParaRPr kumimoji="1" lang="en-US" altLang="ja-JP" sz="1400" b="1" i="0" u="none" strike="noStrike" kern="1200" cap="none" spc="-100" normalizeH="0" baseline="0" noProof="0" dirty="0">
              <a:ln w="0"/>
              <a:solidFill>
                <a:srgbClr val="193F61"/>
              </a:solidFill>
              <a:effectLst/>
              <a:uLnTx/>
              <a:uFillTx/>
              <a:latin typeface="游ゴシック" panose="020B0400000000000000" pitchFamily="50" charset="-128"/>
              <a:ea typeface="游ゴシック" panose="020B0400000000000000" pitchFamily="50" charset="-128"/>
            </a:endParaRPr>
          </a:p>
          <a:p>
            <a:pPr marL="0" marR="0" lvl="0" indent="0" algn="ctr" defTabSz="4572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250" normalizeH="0" baseline="0" noProof="0" dirty="0">
                <a:ln w="0"/>
                <a:solidFill>
                  <a:srgbClr val="193F61"/>
                </a:solidFill>
                <a:effectLst/>
                <a:uLnTx/>
                <a:uFillTx/>
                <a:latin typeface="游ゴシック" panose="020B0400000000000000" pitchFamily="50" charset="-128"/>
                <a:ea typeface="游ゴシック" panose="020B0400000000000000" pitchFamily="50" charset="-128"/>
              </a:rPr>
              <a:t>予定</a:t>
            </a:r>
            <a:r>
              <a:rPr kumimoji="1" lang="ja-JP" altLang="en-US" sz="1400" b="1" i="0" u="none" strike="noStrike" kern="1200" cap="none" spc="-350" normalizeH="0" baseline="0" noProof="0" dirty="0">
                <a:ln w="0"/>
                <a:solidFill>
                  <a:srgbClr val="193F61"/>
                </a:solidFill>
                <a:effectLst/>
                <a:uLnTx/>
                <a:uFillTx/>
                <a:latin typeface="游ゴシック" panose="020B0400000000000000" pitchFamily="50" charset="-128"/>
                <a:ea typeface="游ゴシック" panose="020B0400000000000000" pitchFamily="50" charset="-128"/>
              </a:rPr>
              <a:t>どおり</a:t>
            </a:r>
          </a:p>
        </p:txBody>
      </p:sp>
      <p:sp>
        <p:nvSpPr>
          <p:cNvPr id="17" name="スライド番号プレースホルダー 1">
            <a:extLst>
              <a:ext uri="{FF2B5EF4-FFF2-40B4-BE49-F238E27FC236}">
                <a16:creationId xmlns:a16="http://schemas.microsoft.com/office/drawing/2014/main" id="{9686FB55-66C4-472A-96D2-9960B2B2DE47}"/>
              </a:ext>
            </a:extLst>
          </p:cNvPr>
          <p:cNvSpPr>
            <a:spLocks noGrp="1"/>
          </p:cNvSpPr>
          <p:nvPr>
            <p:ph type="sldNum" sz="quarter" idx="12"/>
          </p:nvPr>
        </p:nvSpPr>
        <p:spPr>
          <a:xfrm>
            <a:off x="9181750" y="6583675"/>
            <a:ext cx="720000" cy="216000"/>
          </a:xfrm>
        </p:spPr>
        <p:txBody>
          <a:bodyPr/>
          <a:lstStyle/>
          <a:p>
            <a:fld id="{4D1D0668-0C6C-4C7F-AAAF-C0078F4BF5F6}" type="slidenum">
              <a:rPr kumimoji="1" lang="ja-JP" altLang="en-US" smtClean="0"/>
              <a:t>54</a:t>
            </a:fld>
            <a:endParaRPr kumimoji="1" lang="ja-JP" altLang="en-US" dirty="0"/>
          </a:p>
        </p:txBody>
      </p:sp>
    </p:spTree>
    <p:extLst>
      <p:ext uri="{BB962C8B-B14F-4D97-AF65-F5344CB8AC3E}">
        <p14:creationId xmlns:p14="http://schemas.microsoft.com/office/powerpoint/2010/main" val="318090162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p:cNvGraphicFramePr>
            <a:graphicFrameLocks noGrp="1"/>
          </p:cNvGraphicFramePr>
          <p:nvPr/>
        </p:nvGraphicFramePr>
        <p:xfrm>
          <a:off x="520510" y="884530"/>
          <a:ext cx="8797652" cy="4192481"/>
        </p:xfrm>
        <a:graphic>
          <a:graphicData uri="http://schemas.openxmlformats.org/drawingml/2006/table">
            <a:tbl>
              <a:tblPr firstRow="1" bandRow="1">
                <a:tableStyleId>{5C22544A-7EE6-4342-B048-85BDC9FD1C3A}</a:tableStyleId>
              </a:tblPr>
              <a:tblGrid>
                <a:gridCol w="1119959">
                  <a:extLst>
                    <a:ext uri="{9D8B030D-6E8A-4147-A177-3AD203B41FA5}">
                      <a16:colId xmlns:a16="http://schemas.microsoft.com/office/drawing/2014/main" val="1834954527"/>
                    </a:ext>
                  </a:extLst>
                </a:gridCol>
                <a:gridCol w="7677693">
                  <a:extLst>
                    <a:ext uri="{9D8B030D-6E8A-4147-A177-3AD203B41FA5}">
                      <a16:colId xmlns:a16="http://schemas.microsoft.com/office/drawing/2014/main" val="622421426"/>
                    </a:ext>
                  </a:extLst>
                </a:gridCol>
              </a:tblGrid>
              <a:tr h="25547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bg1"/>
                          </a:solidFill>
                        </a:rPr>
                        <a:t> 今後の</a:t>
                      </a:r>
                      <a:endParaRPr kumimoji="1" lang="en-US" altLang="ja-JP" sz="1600" b="0"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bg1"/>
                          </a:solidFill>
                        </a:rPr>
                        <a:t> 取組予定</a:t>
                      </a:r>
                      <a:endParaRPr kumimoji="1" lang="ja-JP" altLang="en-US"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200" b="0" dirty="0">
                          <a:solidFill>
                            <a:schemeClr val="tx1"/>
                          </a:solidFill>
                          <a:latin typeface="游ゴシック" panose="020B0400000000000000" pitchFamily="50" charset="-128"/>
                          <a:ea typeface="+mn-ea"/>
                        </a:rPr>
                        <a:t>《</a:t>
                      </a:r>
                      <a:r>
                        <a:rPr kumimoji="1" lang="ja-JP" altLang="en-US" sz="1200" b="0" u="sng" dirty="0">
                          <a:solidFill>
                            <a:schemeClr val="tx1"/>
                          </a:solidFill>
                          <a:latin typeface="游ゴシック" panose="020B0400000000000000" pitchFamily="50" charset="-128"/>
                          <a:ea typeface="+mn-ea"/>
                        </a:rPr>
                        <a:t>課題</a:t>
                      </a:r>
                      <a:r>
                        <a:rPr kumimoji="1" lang="en-US" altLang="ja-JP" sz="1200" b="0" dirty="0">
                          <a:solidFill>
                            <a:schemeClr val="tx1"/>
                          </a:solidFill>
                          <a:latin typeface="游ゴシック" panose="020B0400000000000000" pitchFamily="50" charset="-128"/>
                          <a:ea typeface="+mn-ea"/>
                        </a:rPr>
                        <a:t>》</a:t>
                      </a: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游ゴシック" panose="020B0400000000000000" pitchFamily="50" charset="-128"/>
                          <a:ea typeface="+mn-ea"/>
                        </a:rPr>
                        <a:t>■多様な主体との連携、「健活おおさか推進府民会議」の拡大</a:t>
                      </a:r>
                      <a:endParaRPr kumimoji="1" lang="en-US" altLang="ja-JP" sz="1100" b="0" strike="sngStrike" dirty="0">
                        <a:solidFill>
                          <a:schemeClr val="tx1"/>
                        </a:solidFill>
                        <a:latin typeface="游ゴシック" panose="020B0400000000000000" pitchFamily="50" charset="-128"/>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游ゴシック" panose="020B0400000000000000" pitchFamily="50" charset="-128"/>
                          <a:ea typeface="+mn-ea"/>
                        </a:rPr>
                        <a:t>■高齢者や</a:t>
                      </a:r>
                      <a:r>
                        <a:rPr kumimoji="1" lang="ja-JP" altLang="en-US" sz="1100" b="0" dirty="0" err="1">
                          <a:solidFill>
                            <a:schemeClr val="tx1"/>
                          </a:solidFill>
                          <a:latin typeface="游ゴシック" panose="020B0400000000000000" pitchFamily="50" charset="-128"/>
                          <a:ea typeface="+mn-ea"/>
                        </a:rPr>
                        <a:t>障がい</a:t>
                      </a:r>
                      <a:r>
                        <a:rPr kumimoji="1" lang="ja-JP" altLang="en-US" sz="1100" b="0" dirty="0">
                          <a:solidFill>
                            <a:schemeClr val="tx1"/>
                          </a:solidFill>
                          <a:latin typeface="游ゴシック" panose="020B0400000000000000" pitchFamily="50" charset="-128"/>
                          <a:ea typeface="+mn-ea"/>
                        </a:rPr>
                        <a:t>者施設職員等に対する研修参加の働きかけ</a:t>
                      </a:r>
                      <a:endParaRPr kumimoji="1" lang="en-US" altLang="ja-JP" sz="1100" b="0" dirty="0">
                        <a:solidFill>
                          <a:schemeClr val="tx1"/>
                        </a:solidFill>
                        <a:latin typeface="游ゴシック" panose="020B0400000000000000" pitchFamily="50" charset="-128"/>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mn-ea"/>
                          <a:ea typeface="+mn-ea"/>
                        </a:rPr>
                        <a:t>■歯科保健の推進にかかる多職種との連携</a:t>
                      </a:r>
                      <a:endParaRPr kumimoji="1" lang="en-US" altLang="ja-JP" sz="1100" b="0" dirty="0">
                        <a:solidFill>
                          <a:schemeClr val="tx1"/>
                        </a:solidFill>
                        <a:latin typeface="游ゴシック" panose="020B0400000000000000" pitchFamily="50" charset="-128"/>
                        <a:ea typeface="+mn-ea"/>
                      </a:endParaRPr>
                    </a:p>
                    <a:p>
                      <a:pPr>
                        <a:lnSpc>
                          <a:spcPts val="1500"/>
                        </a:lnSpc>
                      </a:pPr>
                      <a:endParaRPr kumimoji="1" lang="en-US" altLang="ja-JP" sz="1100" b="0" dirty="0">
                        <a:solidFill>
                          <a:schemeClr val="tx1"/>
                        </a:solidFill>
                        <a:latin typeface="游ゴシック" panose="020B0400000000000000" pitchFamily="50" charset="-128"/>
                        <a:ea typeface="+mn-ea"/>
                      </a:endParaRPr>
                    </a:p>
                    <a:p>
                      <a:pPr>
                        <a:lnSpc>
                          <a:spcPts val="1500"/>
                        </a:lnSpc>
                      </a:pPr>
                      <a:r>
                        <a:rPr kumimoji="1" lang="en-US" altLang="ja-JP" sz="1200" b="0" dirty="0">
                          <a:solidFill>
                            <a:schemeClr val="tx1"/>
                          </a:solidFill>
                          <a:latin typeface="游ゴシック" panose="020B0400000000000000" pitchFamily="50" charset="-128"/>
                          <a:ea typeface="+mn-ea"/>
                        </a:rPr>
                        <a:t>《</a:t>
                      </a:r>
                      <a:r>
                        <a:rPr kumimoji="1" lang="ja-JP" altLang="en-US" sz="1200" b="0" u="sng" dirty="0">
                          <a:solidFill>
                            <a:schemeClr val="tx1"/>
                          </a:solidFill>
                          <a:latin typeface="游ゴシック" panose="020B0400000000000000" pitchFamily="50" charset="-128"/>
                          <a:ea typeface="+mn-ea"/>
                        </a:rPr>
                        <a:t>次年度の取組</a:t>
                      </a:r>
                      <a:r>
                        <a:rPr kumimoji="1" lang="en-US" altLang="ja-JP" sz="1200" b="0" dirty="0">
                          <a:solidFill>
                            <a:schemeClr val="tx1"/>
                          </a:solidFill>
                          <a:latin typeface="游ゴシック" panose="020B0400000000000000" pitchFamily="50" charset="-128"/>
                          <a:ea typeface="+mn-ea"/>
                        </a:rPr>
                        <a:t>》</a:t>
                      </a: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游ゴシック" panose="020B0400000000000000" pitchFamily="50" charset="-128"/>
                          <a:ea typeface="+mn-ea"/>
                        </a:rPr>
                        <a:t>■「健活１０」の普及啓発及び「</a:t>
                      </a:r>
                      <a:r>
                        <a:rPr kumimoji="1" lang="ja-JP" altLang="en-US" sz="1100" b="0" dirty="0">
                          <a:solidFill>
                            <a:schemeClr val="tx1"/>
                          </a:solidFill>
                          <a:latin typeface="游ゴシック" panose="020B0400000000000000" pitchFamily="50" charset="-128"/>
                        </a:rPr>
                        <a:t>健活おおさか推進府民会議</a:t>
                      </a:r>
                      <a:r>
                        <a:rPr kumimoji="1" lang="ja-JP" altLang="en-US" sz="1100" b="0" strike="noStrike" dirty="0">
                          <a:solidFill>
                            <a:schemeClr val="tx1"/>
                          </a:solidFill>
                          <a:latin typeface="游ゴシック" panose="020B0400000000000000" pitchFamily="50" charset="-128"/>
                        </a:rPr>
                        <a:t>」</a:t>
                      </a:r>
                      <a:r>
                        <a:rPr kumimoji="1" lang="ja-JP" altLang="en-US" sz="1100" b="0" dirty="0">
                          <a:solidFill>
                            <a:schemeClr val="tx1"/>
                          </a:solidFill>
                          <a:latin typeface="游ゴシック" panose="020B0400000000000000" pitchFamily="50" charset="-128"/>
                        </a:rPr>
                        <a:t>を通じて、引き続きオール大阪での健康づくりを推進</a:t>
                      </a:r>
                      <a:endParaRPr kumimoji="1" lang="en-US" altLang="ja-JP" sz="1100" b="0" dirty="0">
                        <a:solidFill>
                          <a:schemeClr val="tx1"/>
                        </a:solidFill>
                        <a:latin typeface="游ゴシック" panose="020B0400000000000000" pitchFamily="50" charset="-128"/>
                        <a:ea typeface="+mn-ea"/>
                      </a:endParaRPr>
                    </a:p>
                    <a:p>
                      <a:pPr>
                        <a:lnSpc>
                          <a:spcPts val="1500"/>
                        </a:lnSpc>
                      </a:pPr>
                      <a:r>
                        <a:rPr kumimoji="1" lang="ja-JP" altLang="en-US" sz="1100" b="0" dirty="0">
                          <a:solidFill>
                            <a:schemeClr val="tx1"/>
                          </a:solidFill>
                          <a:latin typeface="游ゴシック" panose="020B0400000000000000" pitchFamily="50" charset="-128"/>
                          <a:ea typeface="+mn-ea"/>
                        </a:rPr>
                        <a:t>■</a:t>
                      </a:r>
                      <a:r>
                        <a:rPr kumimoji="1" lang="ja-JP" altLang="en-US" sz="1100" b="0" dirty="0">
                          <a:solidFill>
                            <a:schemeClr val="tx1"/>
                          </a:solidFill>
                          <a:latin typeface="+mn-ea"/>
                          <a:ea typeface="+mn-ea"/>
                        </a:rPr>
                        <a:t>口腔保健支援センター</a:t>
                      </a:r>
                      <a:r>
                        <a:rPr kumimoji="1" lang="ja-JP" altLang="en-US" sz="1100" b="0" strike="noStrike" dirty="0">
                          <a:solidFill>
                            <a:schemeClr val="tx1"/>
                          </a:solidFill>
                          <a:latin typeface="+mn-ea"/>
                          <a:ea typeface="+mn-ea"/>
                        </a:rPr>
                        <a:t>による市町村支援を継続</a:t>
                      </a:r>
                      <a:endParaRPr kumimoji="1" lang="en-US" altLang="ja-JP" sz="1100" b="0" strike="noStrike" dirty="0">
                        <a:solidFill>
                          <a:schemeClr val="tx1"/>
                        </a:solidFill>
                        <a:latin typeface="+mn-ea"/>
                        <a:ea typeface="+mn-ea"/>
                      </a:endParaRPr>
                    </a:p>
                    <a:p>
                      <a:pPr>
                        <a:lnSpc>
                          <a:spcPts val="1500"/>
                        </a:lnSpc>
                      </a:pPr>
                      <a:r>
                        <a:rPr kumimoji="1" lang="ja-JP" altLang="en-US" sz="1100" b="0" dirty="0">
                          <a:solidFill>
                            <a:schemeClr val="tx1"/>
                          </a:solidFill>
                          <a:latin typeface="游ゴシック" panose="020B0400000000000000" pitchFamily="50" charset="-128"/>
                          <a:ea typeface="+mn-ea"/>
                        </a:rPr>
                        <a:t>■</a:t>
                      </a:r>
                      <a:r>
                        <a:rPr kumimoji="1" lang="en-US" altLang="ja-JP" sz="1100" b="0" dirty="0">
                          <a:solidFill>
                            <a:schemeClr val="tx1"/>
                          </a:solidFill>
                          <a:latin typeface="游ゴシック" panose="020B0400000000000000" pitchFamily="50" charset="-128"/>
                          <a:ea typeface="+mn-ea"/>
                        </a:rPr>
                        <a:t>8020</a:t>
                      </a:r>
                      <a:r>
                        <a:rPr kumimoji="1" lang="ja-JP" altLang="en-US" sz="1100" b="0" dirty="0">
                          <a:solidFill>
                            <a:schemeClr val="tx1"/>
                          </a:solidFill>
                          <a:latin typeface="游ゴシック" panose="020B0400000000000000" pitchFamily="50" charset="-128"/>
                          <a:ea typeface="+mn-ea"/>
                        </a:rPr>
                        <a:t>推進アンバサダー養成事業による地域の取組み支援</a:t>
                      </a:r>
                      <a:endParaRPr kumimoji="1" lang="en-US" altLang="ja-JP" sz="1100" b="0" dirty="0">
                        <a:solidFill>
                          <a:schemeClr val="tx1"/>
                        </a:solidFill>
                        <a:latin typeface="游ゴシック" panose="020B0400000000000000" pitchFamily="50" charset="-128"/>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08399027"/>
                  </a:ext>
                </a:extLst>
              </a:tr>
              <a:tr h="163777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bg1"/>
                          </a:solidFill>
                          <a:latin typeface="游ゴシック" panose="020B0400000000000000" pitchFamily="50" charset="-128"/>
                          <a:ea typeface="+mn-ea"/>
                        </a:rPr>
                        <a:t>最終予算</a:t>
                      </a:r>
                      <a:endParaRPr kumimoji="1" lang="en-US" altLang="ja-JP" sz="1600" b="0" dirty="0">
                        <a:solidFill>
                          <a:schemeClr val="bg1"/>
                        </a:solidFill>
                        <a:latin typeface="游ゴシック" panose="020B0400000000000000" pitchFamily="50" charset="-128"/>
                        <a:ea typeface="+mn-ea"/>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baseline="0" dirty="0">
                          <a:solidFill>
                            <a:schemeClr val="bg1"/>
                          </a:solidFill>
                          <a:latin typeface="+mn-ea"/>
                          <a:ea typeface="+mn-ea"/>
                        </a:rPr>
                        <a:t>（主要事業）</a:t>
                      </a:r>
                      <a:endParaRPr kumimoji="1" lang="ja-JP" altLang="en-US" sz="12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457200" rtl="0" eaLnBrk="1" fontAlgn="auto" latinLnBrk="0" hangingPunct="1">
                        <a:lnSpc>
                          <a:spcPts val="1500"/>
                        </a:lnSpc>
                        <a:spcBef>
                          <a:spcPts val="0"/>
                        </a:spcBef>
                        <a:spcAft>
                          <a:spcPts val="0"/>
                        </a:spcAft>
                        <a:buClrTx/>
                        <a:buSzTx/>
                        <a:buFontTx/>
                        <a:buNone/>
                        <a:tabLst/>
                        <a:defRPr/>
                      </a:pPr>
                      <a:r>
                        <a:rPr kumimoji="1" lang="ja-JP" altLang="en-US" sz="1100" b="0" i="0" u="none" strike="noStrike" kern="1200" cap="none" spc="0" normalizeH="0" baseline="0" noProof="0" dirty="0" err="1">
                          <a:ln>
                            <a:noFill/>
                          </a:ln>
                          <a:solidFill>
                            <a:schemeClr val="tx1"/>
                          </a:solidFill>
                          <a:effectLst/>
                          <a:uLnTx/>
                          <a:uFillTx/>
                          <a:latin typeface="+mn-ea"/>
                          <a:ea typeface="+mn-ea"/>
                          <a:cs typeface="+mn-cs"/>
                        </a:rPr>
                        <a:t>障がい</a:t>
                      </a:r>
                      <a:r>
                        <a:rPr kumimoji="1" lang="ja-JP" altLang="en-US" sz="1100" b="0" i="0" u="none" strike="noStrike" kern="1200" cap="none" spc="0" normalizeH="0" baseline="0" noProof="0" dirty="0">
                          <a:ln>
                            <a:noFill/>
                          </a:ln>
                          <a:solidFill>
                            <a:schemeClr val="tx1"/>
                          </a:solidFill>
                          <a:effectLst/>
                          <a:uLnTx/>
                          <a:uFillTx/>
                          <a:latin typeface="+mn-ea"/>
                          <a:ea typeface="+mn-ea"/>
                          <a:cs typeface="+mn-cs"/>
                        </a:rPr>
                        <a:t>者歯科診療センター運営委託事業（</a:t>
                      </a:r>
                      <a:r>
                        <a:rPr kumimoji="1" lang="en-US" altLang="ja-JP" sz="1100" b="0" i="0" u="none" strike="noStrike" kern="1200" cap="none" spc="0" normalizeH="0" baseline="0" noProof="0" dirty="0">
                          <a:ln>
                            <a:noFill/>
                          </a:ln>
                          <a:solidFill>
                            <a:schemeClr val="tx1"/>
                          </a:solidFill>
                          <a:effectLst/>
                          <a:uLnTx/>
                          <a:uFillTx/>
                          <a:latin typeface="+mn-ea"/>
                          <a:ea typeface="+mn-ea"/>
                          <a:cs typeface="+mn-cs"/>
                        </a:rPr>
                        <a:t>23,968</a:t>
                      </a:r>
                      <a:r>
                        <a:rPr kumimoji="1" lang="ja-JP" altLang="en-US" sz="1100" b="0" i="0" u="none" strike="noStrike" kern="1200" cap="none" spc="0" normalizeH="0" baseline="0" noProof="0" dirty="0">
                          <a:ln>
                            <a:noFill/>
                          </a:ln>
                          <a:solidFill>
                            <a:schemeClr val="tx1"/>
                          </a:solidFill>
                          <a:effectLst/>
                          <a:uLnTx/>
                          <a:uFillTx/>
                          <a:latin typeface="+mn-ea"/>
                          <a:ea typeface="+mn-ea"/>
                          <a:cs typeface="+mn-cs"/>
                        </a:rPr>
                        <a:t>千円）、生涯歯科保健推進事業（</a:t>
                      </a:r>
                      <a:r>
                        <a:rPr kumimoji="1" lang="en-US" altLang="ja-JP" sz="1100" b="0" i="0" u="none" strike="noStrike" kern="1200" cap="none" spc="0" normalizeH="0" baseline="0" noProof="0" dirty="0">
                          <a:ln>
                            <a:noFill/>
                          </a:ln>
                          <a:solidFill>
                            <a:schemeClr val="tx1"/>
                          </a:solidFill>
                          <a:effectLst/>
                          <a:uLnTx/>
                          <a:uFillTx/>
                          <a:latin typeface="+mn-ea"/>
                          <a:ea typeface="+mn-ea"/>
                          <a:cs typeface="+mn-cs"/>
                        </a:rPr>
                        <a:t>1,777</a:t>
                      </a:r>
                      <a:r>
                        <a:rPr kumimoji="1" lang="ja-JP" altLang="en-US" sz="1100" b="0" i="0" u="none" strike="noStrike" kern="1200" cap="none" spc="0" normalizeH="0" baseline="0" noProof="0" dirty="0">
                          <a:ln>
                            <a:noFill/>
                          </a:ln>
                          <a:solidFill>
                            <a:schemeClr val="tx1"/>
                          </a:solidFill>
                          <a:effectLst/>
                          <a:uLnTx/>
                          <a:uFillTx/>
                          <a:latin typeface="+mn-ea"/>
                          <a:ea typeface="+mn-ea"/>
                          <a:cs typeface="+mn-cs"/>
                        </a:rPr>
                        <a:t>千円）、</a:t>
                      </a:r>
                      <a:endParaRPr kumimoji="1" lang="en-US" altLang="ja-JP" sz="1100" b="0" i="0" u="none" strike="noStrike" kern="1200" cap="none" spc="0" normalizeH="0" baseline="0" noProof="0" dirty="0">
                        <a:ln>
                          <a:noFill/>
                        </a:ln>
                        <a:solidFill>
                          <a:schemeClr val="tx1"/>
                        </a:solidFill>
                        <a:effectLst/>
                        <a:uLnTx/>
                        <a:uFillTx/>
                        <a:latin typeface="+mn-ea"/>
                        <a:ea typeface="+mn-ea"/>
                        <a:cs typeface="+mn-cs"/>
                      </a:endParaRPr>
                    </a:p>
                    <a:p>
                      <a:pPr marL="0" marR="0" lvl="0" indent="0" algn="l" defTabSz="457200" rtl="0" eaLnBrk="1" fontAlgn="auto" latinLnBrk="0" hangingPunct="1">
                        <a:lnSpc>
                          <a:spcPts val="15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n-ea"/>
                          <a:ea typeface="+mn-ea"/>
                          <a:cs typeface="+mn-cs"/>
                        </a:rPr>
                        <a:t>大阪府歯科口腔保健計画推進事業（</a:t>
                      </a:r>
                      <a:r>
                        <a:rPr kumimoji="1" lang="en-US" altLang="ja-JP" sz="1100" b="0" i="0" u="none" strike="noStrike" kern="1200" cap="none" spc="0" normalizeH="0" baseline="0" noProof="0" dirty="0">
                          <a:ln>
                            <a:noFill/>
                          </a:ln>
                          <a:solidFill>
                            <a:schemeClr val="tx1"/>
                          </a:solidFill>
                          <a:effectLst/>
                          <a:uLnTx/>
                          <a:uFillTx/>
                          <a:latin typeface="+mn-ea"/>
                          <a:ea typeface="+mn-ea"/>
                          <a:cs typeface="+mn-cs"/>
                        </a:rPr>
                        <a:t>5,042</a:t>
                      </a:r>
                      <a:r>
                        <a:rPr kumimoji="1" lang="ja-JP" altLang="en-US" sz="1100" b="0" i="0" u="none" strike="noStrike" kern="1200" cap="none" spc="0" normalizeH="0" baseline="0" noProof="0" dirty="0">
                          <a:ln>
                            <a:noFill/>
                          </a:ln>
                          <a:solidFill>
                            <a:schemeClr val="tx1"/>
                          </a:solidFill>
                          <a:effectLst/>
                          <a:uLnTx/>
                          <a:uFillTx/>
                          <a:latin typeface="+mn-ea"/>
                          <a:ea typeface="+mn-ea"/>
                          <a:cs typeface="+mn-cs"/>
                        </a:rPr>
                        <a:t>千円）、８０２０運動推進特別事業（</a:t>
                      </a:r>
                      <a:r>
                        <a:rPr kumimoji="1" lang="en-US" altLang="ja-JP" sz="1100" b="0" i="0" u="none" strike="noStrike" kern="1200" cap="none" spc="0" normalizeH="0" baseline="0" noProof="0" dirty="0">
                          <a:ln>
                            <a:noFill/>
                          </a:ln>
                          <a:solidFill>
                            <a:schemeClr val="tx1"/>
                          </a:solidFill>
                          <a:effectLst/>
                          <a:uLnTx/>
                          <a:uFillTx/>
                          <a:latin typeface="+mn-ea"/>
                          <a:ea typeface="+mn-ea"/>
                          <a:cs typeface="+mn-cs"/>
                        </a:rPr>
                        <a:t>2,041</a:t>
                      </a:r>
                      <a:r>
                        <a:rPr kumimoji="1" lang="ja-JP" altLang="en-US" sz="1100" b="0" i="0" u="none" strike="noStrike" kern="1200" cap="none" spc="0" normalizeH="0" baseline="0" noProof="0" dirty="0">
                          <a:ln>
                            <a:noFill/>
                          </a:ln>
                          <a:solidFill>
                            <a:schemeClr val="tx1"/>
                          </a:solidFill>
                          <a:effectLst/>
                          <a:uLnTx/>
                          <a:uFillTx/>
                          <a:latin typeface="+mn-ea"/>
                          <a:ea typeface="+mn-ea"/>
                          <a:cs typeface="+mn-cs"/>
                        </a:rPr>
                        <a:t>千円）、</a:t>
                      </a:r>
                      <a:endParaRPr kumimoji="1" lang="en-US" altLang="ja-JP" sz="1100" b="0" i="0" u="none" strike="noStrike" kern="1200" cap="none" spc="0" normalizeH="0" baseline="0" noProof="0" dirty="0">
                        <a:ln>
                          <a:noFill/>
                        </a:ln>
                        <a:solidFill>
                          <a:schemeClr val="tx1"/>
                        </a:solidFill>
                        <a:effectLst/>
                        <a:uLnTx/>
                        <a:uFillTx/>
                        <a:latin typeface="+mn-ea"/>
                        <a:ea typeface="+mn-ea"/>
                        <a:cs typeface="+mn-cs"/>
                      </a:endParaRPr>
                    </a:p>
                    <a:p>
                      <a:pPr marL="0" marR="0" lvl="0" indent="0" algn="l" defTabSz="4572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mn-ea"/>
                          <a:ea typeface="+mn-ea"/>
                        </a:rPr>
                        <a:t>オール大阪による健康づくり推進事業（</a:t>
                      </a:r>
                      <a:r>
                        <a:rPr kumimoji="1" lang="en-US" altLang="ja-JP" sz="1100" b="0" dirty="0">
                          <a:solidFill>
                            <a:schemeClr val="tx1"/>
                          </a:solidFill>
                          <a:latin typeface="+mn-ea"/>
                          <a:ea typeface="+mn-ea"/>
                        </a:rPr>
                        <a:t>23,431</a:t>
                      </a:r>
                      <a:r>
                        <a:rPr kumimoji="1" lang="ja-JP" altLang="en-US" sz="1100" b="0" dirty="0">
                          <a:solidFill>
                            <a:schemeClr val="tx1"/>
                          </a:solidFill>
                          <a:latin typeface="+mn-ea"/>
                          <a:ea typeface="+mn-ea"/>
                        </a:rPr>
                        <a:t>千円）、</a:t>
                      </a:r>
                      <a:endParaRPr kumimoji="1" lang="en-US" altLang="ja-JP" sz="1100" b="0" dirty="0">
                        <a:solidFill>
                          <a:schemeClr val="tx1"/>
                        </a:solidFill>
                        <a:latin typeface="+mn-ea"/>
                        <a:ea typeface="+mn-ea"/>
                      </a:endParaRPr>
                    </a:p>
                    <a:p>
                      <a:pPr marL="0" marR="0" lvl="0" indent="0" algn="l" defTabSz="457200" rtl="0" eaLnBrk="1" fontAlgn="auto" latinLnBrk="0" hangingPunct="1">
                        <a:lnSpc>
                          <a:spcPts val="15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n-ea"/>
                          <a:ea typeface="+mn-ea"/>
                          <a:cs typeface="+mn-cs"/>
                        </a:rPr>
                        <a:t>歯科医療サービス提供困難者への歯科保健医療推進事業（</a:t>
                      </a:r>
                      <a:r>
                        <a:rPr kumimoji="1" lang="en-US" altLang="ja-JP" sz="1100" b="0" i="0" u="none" strike="noStrike" kern="1200" cap="none" spc="0" normalizeH="0" baseline="0" noProof="0" dirty="0">
                          <a:ln>
                            <a:noFill/>
                          </a:ln>
                          <a:solidFill>
                            <a:schemeClr val="tx1"/>
                          </a:solidFill>
                          <a:effectLst/>
                          <a:uLnTx/>
                          <a:uFillTx/>
                          <a:latin typeface="+mn-ea"/>
                          <a:ea typeface="+mn-ea"/>
                          <a:cs typeface="+mn-cs"/>
                        </a:rPr>
                        <a:t>2,137</a:t>
                      </a:r>
                      <a:r>
                        <a:rPr kumimoji="1" lang="ja-JP" altLang="en-US" sz="1100" b="0" i="0" u="none" strike="noStrike" kern="1200" cap="none" spc="0" normalizeH="0" baseline="0" noProof="0" dirty="0">
                          <a:ln>
                            <a:noFill/>
                          </a:ln>
                          <a:solidFill>
                            <a:schemeClr val="tx1"/>
                          </a:solidFill>
                          <a:effectLst/>
                          <a:uLnTx/>
                          <a:uFillTx/>
                          <a:latin typeface="+mn-ea"/>
                          <a:ea typeface="+mn-ea"/>
                          <a:cs typeface="+mn-cs"/>
                        </a:rPr>
                        <a:t>千円）、新しい生活様式に対応した口腔保健指導推進事業（</a:t>
                      </a:r>
                      <a:r>
                        <a:rPr kumimoji="1" lang="en-US" altLang="ja-JP" sz="1100" b="0" i="0" u="none" strike="noStrike" kern="1200" cap="none" spc="0" normalizeH="0" baseline="0" noProof="0" dirty="0">
                          <a:ln>
                            <a:noFill/>
                          </a:ln>
                          <a:solidFill>
                            <a:schemeClr val="tx1"/>
                          </a:solidFill>
                          <a:effectLst/>
                          <a:uLnTx/>
                          <a:uFillTx/>
                          <a:latin typeface="+mn-ea"/>
                          <a:ea typeface="+mn-ea"/>
                          <a:cs typeface="+mn-cs"/>
                        </a:rPr>
                        <a:t>6,058</a:t>
                      </a:r>
                      <a:r>
                        <a:rPr kumimoji="1" lang="ja-JP" altLang="en-US" sz="1100" b="0" i="0" u="none" strike="noStrike" kern="1200" cap="none" spc="0" normalizeH="0" baseline="0" noProof="0" dirty="0">
                          <a:ln>
                            <a:noFill/>
                          </a:ln>
                          <a:solidFill>
                            <a:schemeClr val="tx1"/>
                          </a:solidFill>
                          <a:effectLst/>
                          <a:uLnTx/>
                          <a:uFillTx/>
                          <a:latin typeface="+mn-ea"/>
                          <a:ea typeface="+mn-ea"/>
                          <a:cs typeface="+mn-cs"/>
                        </a:rPr>
                        <a:t>千円）、在宅療養者経口摂取支援チーム育成事業（</a:t>
                      </a:r>
                      <a:r>
                        <a:rPr kumimoji="1" lang="en-US" altLang="ja-JP" sz="1100" b="0" i="0" u="none" strike="noStrike" kern="1200" cap="none" spc="0" normalizeH="0" baseline="0" noProof="0" dirty="0">
                          <a:ln>
                            <a:noFill/>
                          </a:ln>
                          <a:solidFill>
                            <a:schemeClr val="tx1"/>
                          </a:solidFill>
                          <a:effectLst/>
                          <a:uLnTx/>
                          <a:uFillTx/>
                          <a:latin typeface="+mn-ea"/>
                          <a:ea typeface="+mn-ea"/>
                          <a:cs typeface="+mn-cs"/>
                        </a:rPr>
                        <a:t>3,210</a:t>
                      </a:r>
                      <a:r>
                        <a:rPr kumimoji="1" lang="ja-JP" altLang="en-US" sz="1100" b="0" i="0" u="none" strike="noStrike" kern="1200" cap="none" spc="0" normalizeH="0" baseline="0" noProof="0" dirty="0">
                          <a:ln>
                            <a:noFill/>
                          </a:ln>
                          <a:solidFill>
                            <a:schemeClr val="tx1"/>
                          </a:solidFill>
                          <a:effectLst/>
                          <a:uLnTx/>
                          <a:uFillTx/>
                          <a:latin typeface="+mn-ea"/>
                          <a:ea typeface="+mn-ea"/>
                          <a:cs typeface="+mn-cs"/>
                        </a:rPr>
                        <a:t>千円）</a:t>
                      </a:r>
                      <a:endParaRPr kumimoji="1" lang="en-US" altLang="ja-JP" sz="1100" b="0" i="0" u="none" strike="noStrike" kern="1200" cap="none" spc="0" normalizeH="0" baseline="0" noProof="0" dirty="0">
                        <a:ln>
                          <a:noFill/>
                        </a:ln>
                        <a:solidFill>
                          <a:schemeClr val="tx1"/>
                        </a:solidFill>
                        <a:effectLst/>
                        <a:uLnTx/>
                        <a:uFillTx/>
                        <a:latin typeface="+mn-ea"/>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51628499"/>
                  </a:ext>
                </a:extLst>
              </a:tr>
            </a:tbl>
          </a:graphicData>
        </a:graphic>
      </p:graphicFrame>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55</a:t>
            </a:fld>
            <a:endParaRPr kumimoji="1" lang="ja-JP" altLang="en-US"/>
          </a:p>
        </p:txBody>
      </p:sp>
    </p:spTree>
    <p:extLst>
      <p:ext uri="{BB962C8B-B14F-4D97-AF65-F5344CB8AC3E}">
        <p14:creationId xmlns:p14="http://schemas.microsoft.com/office/powerpoint/2010/main" val="379022415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971584" y="2901300"/>
            <a:ext cx="7200000" cy="432000"/>
          </a:xfrm>
          <a:prstGeom prst="rect">
            <a:avLst/>
          </a:prstGeom>
          <a:noFill/>
        </p:spPr>
        <p:txBody>
          <a:bodyPr wrap="square" lIns="72000" tIns="72000" rIns="72000" bIns="72000" rtlCol="0" anchor="t">
            <a:noAutofit/>
          </a:bodyPr>
          <a:lstStyle/>
          <a:p>
            <a:pPr>
              <a:lnSpc>
                <a:spcPts val="3200"/>
              </a:lnSpc>
            </a:pPr>
            <a:r>
              <a:rPr lang="zh-TW" altLang="en-US" sz="2400" dirty="0">
                <a:latin typeface="HG創英角ｺﾞｼｯｸUB" panose="020B0909000000000000" pitchFamily="49" charset="-128"/>
                <a:ea typeface="HG創英角ｺﾞｼｯｸUB" panose="020B0909000000000000" pitchFamily="49" charset="-128"/>
              </a:rPr>
              <a:t>食育推進計画</a:t>
            </a:r>
            <a:r>
              <a:rPr lang="ja-JP" altLang="en-US" sz="2400" dirty="0">
                <a:latin typeface="HG創英角ｺﾞｼｯｸUB" panose="020B0909000000000000" pitchFamily="49" charset="-128"/>
                <a:ea typeface="HG創英角ｺﾞｼｯｸUB" panose="020B0909000000000000" pitchFamily="49" charset="-128"/>
              </a:rPr>
              <a:t>における</a:t>
            </a:r>
            <a:endParaRPr lang="en-US" altLang="ja-JP" sz="2400" dirty="0">
              <a:latin typeface="HG創英角ｺﾞｼｯｸUB" panose="020B0909000000000000" pitchFamily="49" charset="-128"/>
              <a:ea typeface="HG創英角ｺﾞｼｯｸUB" panose="020B0909000000000000" pitchFamily="49" charset="-128"/>
            </a:endParaRPr>
          </a:p>
          <a:p>
            <a:pPr>
              <a:lnSpc>
                <a:spcPts val="3200"/>
              </a:lnSpc>
            </a:pPr>
            <a:r>
              <a:rPr lang="ja-JP" altLang="en-US" sz="2400" dirty="0">
                <a:latin typeface="HG創英角ｺﾞｼｯｸUB" panose="020B0909000000000000" pitchFamily="49" charset="-128"/>
                <a:ea typeface="HG創英角ｺﾞｼｯｸUB" panose="020B0909000000000000" pitchFamily="49" charset="-128"/>
              </a:rPr>
              <a:t>目標の達成状況及び施策の実施状況について</a:t>
            </a:r>
          </a:p>
        </p:txBody>
      </p:sp>
      <p:sp>
        <p:nvSpPr>
          <p:cNvPr id="12" name="正方形/長方形 11"/>
          <p:cNvSpPr/>
          <p:nvPr/>
        </p:nvSpPr>
        <p:spPr>
          <a:xfrm>
            <a:off x="698572" y="2935585"/>
            <a:ext cx="144000" cy="1008000"/>
          </a:xfrm>
          <a:prstGeom prst="rect">
            <a:avLst/>
          </a:prstGeom>
          <a:solidFill>
            <a:srgbClr val="FF3B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創英角ｺﾞｼｯｸUB" panose="020B0909000000000000" pitchFamily="49" charset="-128"/>
              <a:ea typeface="HG創英角ｺﾞｼｯｸUB" panose="020B0909000000000000" pitchFamily="49" charset="-128"/>
            </a:endParaRPr>
          </a:p>
        </p:txBody>
      </p:sp>
      <p:cxnSp>
        <p:nvCxnSpPr>
          <p:cNvPr id="4" name="直線コネクタ 3"/>
          <p:cNvCxnSpPr/>
          <p:nvPr/>
        </p:nvCxnSpPr>
        <p:spPr>
          <a:xfrm>
            <a:off x="774389" y="3851709"/>
            <a:ext cx="8856000" cy="0"/>
          </a:xfrm>
          <a:prstGeom prst="line">
            <a:avLst/>
          </a:prstGeom>
          <a:ln w="12700">
            <a:solidFill>
              <a:srgbClr val="FF3B3B"/>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56</a:t>
            </a:fld>
            <a:endParaRPr kumimoji="1" lang="ja-JP" altLang="en-US"/>
          </a:p>
        </p:txBody>
      </p:sp>
      <p:pic>
        <p:nvPicPr>
          <p:cNvPr id="8" name="図 7"/>
          <p:cNvPicPr>
            <a:picLocks noChangeAspect="1"/>
          </p:cNvPicPr>
          <p:nvPr/>
        </p:nvPicPr>
        <p:blipFill>
          <a:blip r:embed="rId2"/>
          <a:stretch>
            <a:fillRect/>
          </a:stretch>
        </p:blipFill>
        <p:spPr>
          <a:xfrm>
            <a:off x="8582603" y="358877"/>
            <a:ext cx="1100769" cy="360000"/>
          </a:xfrm>
          <a:prstGeom prst="rect">
            <a:avLst/>
          </a:prstGeom>
        </p:spPr>
      </p:pic>
      <p:sp>
        <p:nvSpPr>
          <p:cNvPr id="10" name="テキスト ボックス 9"/>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a:solidFill>
                  <a:schemeClr val="bg1"/>
                </a:solidFill>
                <a:latin typeface="游ゴシック" panose="020B0400000000000000" pitchFamily="50" charset="-128"/>
                <a:ea typeface="游ゴシック" panose="020B0400000000000000" pitchFamily="50" charset="-128"/>
              </a:rPr>
              <a:t>大阪府健康づくり推進条例第</a:t>
            </a:r>
            <a:r>
              <a:rPr lang="en-US" altLang="ja-JP" sz="1100" b="1" dirty="0">
                <a:solidFill>
                  <a:schemeClr val="bg1"/>
                </a:solidFill>
                <a:latin typeface="游ゴシック" panose="020B0400000000000000" pitchFamily="50" charset="-128"/>
                <a:ea typeface="游ゴシック" panose="020B0400000000000000" pitchFamily="50" charset="-128"/>
              </a:rPr>
              <a:t>19</a:t>
            </a:r>
            <a:r>
              <a:rPr lang="ja-JP" altLang="en-US" sz="1100" b="1" dirty="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a:solidFill>
                  <a:schemeClr val="bg1"/>
                </a:solidFill>
                <a:latin typeface="游ゴシック" panose="020B0400000000000000" pitchFamily="50" charset="-128"/>
                <a:ea typeface="游ゴシック" panose="020B0400000000000000" pitchFamily="50" charset="-128"/>
              </a:rPr>
              <a:t>〈</a:t>
            </a:r>
            <a:r>
              <a:rPr lang="ja-JP" altLang="en-US" sz="1100" b="1" dirty="0">
                <a:solidFill>
                  <a:schemeClr val="bg1"/>
                </a:solidFill>
                <a:latin typeface="游ゴシック" panose="020B0400000000000000" pitchFamily="50" charset="-128"/>
                <a:ea typeface="游ゴシック" panose="020B0400000000000000" pitchFamily="50" charset="-128"/>
              </a:rPr>
              <a:t>令和</a:t>
            </a:r>
            <a:r>
              <a:rPr lang="en-US" altLang="ja-JP" sz="1100" b="1" dirty="0">
                <a:solidFill>
                  <a:schemeClr val="bg1"/>
                </a:solidFill>
                <a:latin typeface="游ゴシック" panose="020B0400000000000000" pitchFamily="50" charset="-128"/>
                <a:ea typeface="游ゴシック" panose="020B0400000000000000" pitchFamily="50" charset="-128"/>
              </a:rPr>
              <a:t>4</a:t>
            </a:r>
            <a:r>
              <a:rPr lang="ja-JP" altLang="en-US" sz="1100" b="1" dirty="0">
                <a:solidFill>
                  <a:schemeClr val="bg1"/>
                </a:solidFill>
                <a:latin typeface="游ゴシック" panose="020B0400000000000000" pitchFamily="50" charset="-128"/>
                <a:ea typeface="游ゴシック" panose="020B0400000000000000" pitchFamily="50" charset="-128"/>
              </a:rPr>
              <a:t>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170118768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線コネクタ 5"/>
          <p:cNvCxnSpPr/>
          <p:nvPr/>
        </p:nvCxnSpPr>
        <p:spPr>
          <a:xfrm>
            <a:off x="187995" y="735604"/>
            <a:ext cx="9504000" cy="0"/>
          </a:xfrm>
          <a:prstGeom prst="line">
            <a:avLst/>
          </a:prstGeom>
          <a:ln w="38100" cap="rnd" cmpd="sng">
            <a:solidFill>
              <a:srgbClr val="009999"/>
            </a:solidFill>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220953" y="330676"/>
            <a:ext cx="6383507" cy="432000"/>
          </a:xfrm>
          <a:prstGeom prst="rect">
            <a:avLst/>
          </a:prstGeom>
          <a:noFill/>
        </p:spPr>
        <p:txBody>
          <a:bodyPr wrap="square" lIns="72000" tIns="72000" rIns="72000" bIns="72000" rtlCol="0" anchor="t">
            <a:noAutofit/>
          </a:bodyPr>
          <a:lstStyle/>
          <a:p>
            <a:r>
              <a:rPr lang="ja-JP" altLang="en-US" b="1" dirty="0">
                <a:latin typeface="游ゴシック" panose="020B0400000000000000" pitchFamily="50" charset="-128"/>
                <a:ea typeface="游ゴシック" panose="020B0400000000000000" pitchFamily="50" charset="-128"/>
              </a:rPr>
              <a:t>食育推進計画における目標の達成状況</a:t>
            </a:r>
          </a:p>
        </p:txBody>
      </p:sp>
      <p:graphicFrame>
        <p:nvGraphicFramePr>
          <p:cNvPr id="7" name="表 6"/>
          <p:cNvGraphicFramePr>
            <a:graphicFrameLocks noGrp="1"/>
          </p:cNvGraphicFramePr>
          <p:nvPr>
            <p:extLst>
              <p:ext uri="{D42A27DB-BD31-4B8C-83A1-F6EECF244321}">
                <p14:modId xmlns:p14="http://schemas.microsoft.com/office/powerpoint/2010/main" val="4000676751"/>
              </p:ext>
            </p:extLst>
          </p:nvPr>
        </p:nvGraphicFramePr>
        <p:xfrm>
          <a:off x="268762" y="1029390"/>
          <a:ext cx="9360000" cy="5255997"/>
        </p:xfrm>
        <a:graphic>
          <a:graphicData uri="http://schemas.openxmlformats.org/drawingml/2006/table">
            <a:tbl>
              <a:tblPr firstRow="1" bandRow="1">
                <a:tableStyleId>{7DF18680-E054-41AD-8BC1-D1AEF772440D}</a:tableStyleId>
              </a:tblPr>
              <a:tblGrid>
                <a:gridCol w="720000">
                  <a:extLst>
                    <a:ext uri="{9D8B030D-6E8A-4147-A177-3AD203B41FA5}">
                      <a16:colId xmlns:a16="http://schemas.microsoft.com/office/drawing/2014/main" val="1381500425"/>
                    </a:ext>
                  </a:extLst>
                </a:gridCol>
                <a:gridCol w="288000">
                  <a:extLst>
                    <a:ext uri="{9D8B030D-6E8A-4147-A177-3AD203B41FA5}">
                      <a16:colId xmlns:a16="http://schemas.microsoft.com/office/drawing/2014/main" val="2419697869"/>
                    </a:ext>
                  </a:extLst>
                </a:gridCol>
                <a:gridCol w="1548000">
                  <a:extLst>
                    <a:ext uri="{9D8B030D-6E8A-4147-A177-3AD203B41FA5}">
                      <a16:colId xmlns:a16="http://schemas.microsoft.com/office/drawing/2014/main" val="218902946"/>
                    </a:ext>
                  </a:extLst>
                </a:gridCol>
                <a:gridCol w="1872000">
                  <a:extLst>
                    <a:ext uri="{9D8B030D-6E8A-4147-A177-3AD203B41FA5}">
                      <a16:colId xmlns:a16="http://schemas.microsoft.com/office/drawing/2014/main" val="2098445675"/>
                    </a:ext>
                  </a:extLst>
                </a:gridCol>
                <a:gridCol w="1440000">
                  <a:extLst>
                    <a:ext uri="{9D8B030D-6E8A-4147-A177-3AD203B41FA5}">
                      <a16:colId xmlns:a16="http://schemas.microsoft.com/office/drawing/2014/main" val="3716218903"/>
                    </a:ext>
                  </a:extLst>
                </a:gridCol>
                <a:gridCol w="1440000">
                  <a:extLst>
                    <a:ext uri="{9D8B030D-6E8A-4147-A177-3AD203B41FA5}">
                      <a16:colId xmlns:a16="http://schemas.microsoft.com/office/drawing/2014/main" val="522624669"/>
                    </a:ext>
                  </a:extLst>
                </a:gridCol>
                <a:gridCol w="1188000">
                  <a:extLst>
                    <a:ext uri="{9D8B030D-6E8A-4147-A177-3AD203B41FA5}">
                      <a16:colId xmlns:a16="http://schemas.microsoft.com/office/drawing/2014/main" val="1531965585"/>
                    </a:ext>
                  </a:extLst>
                </a:gridCol>
                <a:gridCol w="864000">
                  <a:extLst>
                    <a:ext uri="{9D8B030D-6E8A-4147-A177-3AD203B41FA5}">
                      <a16:colId xmlns:a16="http://schemas.microsoft.com/office/drawing/2014/main" val="2356804202"/>
                    </a:ext>
                  </a:extLst>
                </a:gridCol>
              </a:tblGrid>
              <a:tr h="428575">
                <a:tc>
                  <a:txBody>
                    <a:bodyPr/>
                    <a:lstStyle/>
                    <a:p>
                      <a:pPr algn="ctr">
                        <a:lnSpc>
                          <a:spcPts val="1100"/>
                        </a:lnSpc>
                      </a:pPr>
                      <a:r>
                        <a:rPr kumimoji="1" lang="ja-JP" altLang="en-US" sz="1050" baseline="0" dirty="0">
                          <a:latin typeface="游ゴシック" panose="020B0400000000000000" pitchFamily="50" charset="-128"/>
                          <a:ea typeface="游ゴシック" panose="020B0400000000000000" pitchFamily="50" charset="-128"/>
                        </a:rPr>
                        <a:t>分野</a:t>
                      </a:r>
                      <a:endParaRPr kumimoji="1" lang="en-US" altLang="ja-JP"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gridSpan="2">
                  <a:txBody>
                    <a:bodyPr/>
                    <a:lstStyle/>
                    <a:p>
                      <a:pPr algn="ctr">
                        <a:lnSpc>
                          <a:spcPts val="1100"/>
                        </a:lnSpc>
                      </a:pPr>
                      <a:r>
                        <a:rPr kumimoji="1" lang="ja-JP" altLang="en-US" sz="1050" dirty="0">
                          <a:latin typeface="游ゴシック" panose="020B0400000000000000" pitchFamily="50" charset="-128"/>
                          <a:ea typeface="游ゴシック" panose="020B0400000000000000" pitchFamily="50" charset="-128"/>
                        </a:rPr>
                        <a:t>個別目標</a:t>
                      </a:r>
                    </a:p>
                  </a:txBody>
                  <a:tcPr marL="36000" marR="36000" marT="36000" marB="36000" anchor="ctr"/>
                </a:tc>
                <a:tc hMerge="1">
                  <a:txBody>
                    <a:bodyPr/>
                    <a:lstStyle/>
                    <a:p>
                      <a:pPr algn="ctr">
                        <a:lnSpc>
                          <a:spcPts val="1100"/>
                        </a:lnSpc>
                      </a:pPr>
                      <a:endParaRPr kumimoji="1" lang="ja-JP" altLang="en-US" sz="105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lnSpc>
                          <a:spcPts val="1100"/>
                        </a:lnSpc>
                      </a:pPr>
                      <a:r>
                        <a:rPr kumimoji="1" lang="ja-JP" altLang="en-US" sz="1050" dirty="0">
                          <a:latin typeface="游ゴシック" panose="020B0400000000000000" pitchFamily="50" charset="-128"/>
                          <a:ea typeface="游ゴシック" panose="020B0400000000000000" pitchFamily="50" charset="-128"/>
                        </a:rPr>
                        <a:t>計画策定時の状況</a:t>
                      </a:r>
                    </a:p>
                  </a:txBody>
                  <a:tcPr marL="36000" marR="36000" marT="36000" marB="36000" anchor="ctr"/>
                </a:tc>
                <a:tc>
                  <a:txBody>
                    <a:bodyPr/>
                    <a:lstStyle/>
                    <a:p>
                      <a:pPr algn="ctr">
                        <a:lnSpc>
                          <a:spcPts val="1100"/>
                        </a:lnSpc>
                      </a:pPr>
                      <a:r>
                        <a:rPr kumimoji="1" lang="ja-JP" altLang="en-US" sz="1050" dirty="0">
                          <a:latin typeface="游ゴシック" panose="020B0400000000000000" pitchFamily="50" charset="-128"/>
                          <a:ea typeface="游ゴシック" panose="020B0400000000000000" pitchFamily="50" charset="-128"/>
                        </a:rPr>
                        <a:t>現在の状況</a:t>
                      </a:r>
                    </a:p>
                  </a:txBody>
                  <a:tcPr marL="36000" marR="36000" marT="36000" marB="36000" anchor="ctr"/>
                </a:tc>
                <a:tc>
                  <a:txBody>
                    <a:bodyPr/>
                    <a:lstStyle/>
                    <a:p>
                      <a:pPr algn="ctr">
                        <a:lnSpc>
                          <a:spcPts val="1100"/>
                        </a:lnSpc>
                      </a:pPr>
                      <a:r>
                        <a:rPr kumimoji="1" lang="en-US" altLang="ja-JP" sz="1050" dirty="0">
                          <a:latin typeface="游ゴシック" panose="020B0400000000000000" pitchFamily="50" charset="-128"/>
                          <a:ea typeface="游ゴシック" panose="020B0400000000000000" pitchFamily="50" charset="-128"/>
                        </a:rPr>
                        <a:t>2023</a:t>
                      </a:r>
                      <a:r>
                        <a:rPr kumimoji="1" lang="ja-JP" altLang="en-US" sz="1050" dirty="0">
                          <a:latin typeface="游ゴシック" panose="020B0400000000000000" pitchFamily="50" charset="-128"/>
                          <a:ea typeface="游ゴシック" panose="020B0400000000000000" pitchFamily="50" charset="-128"/>
                        </a:rPr>
                        <a:t>年度目標</a:t>
                      </a:r>
                    </a:p>
                  </a:txBody>
                  <a:tcPr marL="36000" marR="36000" marT="36000" marB="36000" anchor="ctr"/>
                </a:tc>
                <a:tc>
                  <a:txBody>
                    <a:bodyPr/>
                    <a:lstStyle/>
                    <a:p>
                      <a:pPr algn="ctr">
                        <a:lnSpc>
                          <a:spcPts val="1100"/>
                        </a:lnSpc>
                      </a:pPr>
                      <a:r>
                        <a:rPr kumimoji="1" lang="ja-JP" altLang="en-US" sz="1050" dirty="0">
                          <a:latin typeface="游ゴシック" panose="020B0400000000000000" pitchFamily="50" charset="-128"/>
                          <a:ea typeface="游ゴシック" panose="020B0400000000000000" pitchFamily="50" charset="-128"/>
                        </a:rPr>
                        <a:t>年次報告書</a:t>
                      </a:r>
                      <a:endParaRPr kumimoji="1" lang="en-US" altLang="ja-JP" sz="1050" dirty="0">
                        <a:latin typeface="游ゴシック" panose="020B0400000000000000" pitchFamily="50" charset="-128"/>
                        <a:ea typeface="游ゴシック" panose="020B0400000000000000" pitchFamily="50" charset="-128"/>
                      </a:endParaRPr>
                    </a:p>
                    <a:p>
                      <a:pPr algn="ctr">
                        <a:lnSpc>
                          <a:spcPts val="1100"/>
                        </a:lnSpc>
                      </a:pPr>
                      <a:r>
                        <a:rPr kumimoji="1" lang="ja-JP" altLang="en-US" sz="1050" dirty="0">
                          <a:latin typeface="游ゴシック" panose="020B0400000000000000" pitchFamily="50" charset="-128"/>
                          <a:ea typeface="游ゴシック" panose="020B0400000000000000" pitchFamily="50" charset="-128"/>
                        </a:rPr>
                        <a:t>のページ</a:t>
                      </a:r>
                    </a:p>
                  </a:txBody>
                  <a:tcPr marL="36000" marR="36000" marT="36000" marB="36000" anchor="ctr"/>
                </a:tc>
                <a:extLst>
                  <a:ext uri="{0D108BD9-81ED-4DB2-BD59-A6C34878D82A}">
                    <a16:rowId xmlns:a16="http://schemas.microsoft.com/office/drawing/2014/main" val="879328102"/>
                  </a:ext>
                </a:extLst>
              </a:tr>
              <a:tr h="669075">
                <a:tc rowSpan="10">
                  <a:txBody>
                    <a:bodyPr/>
                    <a:lstStyle/>
                    <a:p>
                      <a:r>
                        <a:rPr kumimoji="1" lang="ja-JP" altLang="en-US" sz="1050" b="1" dirty="0">
                          <a:latin typeface="游ゴシック" panose="020B0400000000000000" pitchFamily="50" charset="-128"/>
                          <a:ea typeface="游ゴシック" panose="020B0400000000000000" pitchFamily="50" charset="-128"/>
                        </a:rPr>
                        <a:t>健康的な</a:t>
                      </a:r>
                      <a:endParaRPr kumimoji="1" lang="en-US" altLang="ja-JP" sz="1050" b="1" dirty="0">
                        <a:latin typeface="游ゴシック" panose="020B0400000000000000" pitchFamily="50" charset="-128"/>
                        <a:ea typeface="游ゴシック" panose="020B0400000000000000" pitchFamily="50" charset="-128"/>
                      </a:endParaRPr>
                    </a:p>
                    <a:p>
                      <a:r>
                        <a:rPr kumimoji="1" lang="ja-JP" altLang="en-US" sz="1050" b="1" dirty="0">
                          <a:latin typeface="游ゴシック" panose="020B0400000000000000" pitchFamily="50" charset="-128"/>
                          <a:ea typeface="游ゴシック" panose="020B0400000000000000" pitchFamily="50" charset="-128"/>
                        </a:rPr>
                        <a:t>食生活の</a:t>
                      </a:r>
                      <a:endParaRPr kumimoji="1" lang="en-US" altLang="ja-JP" sz="1050" b="1" dirty="0">
                        <a:latin typeface="游ゴシック" panose="020B0400000000000000" pitchFamily="50" charset="-128"/>
                        <a:ea typeface="游ゴシック" panose="020B0400000000000000" pitchFamily="50" charset="-128"/>
                      </a:endParaRPr>
                    </a:p>
                    <a:p>
                      <a:r>
                        <a:rPr kumimoji="1" lang="ja-JP" altLang="en-US" sz="1050" b="1" dirty="0">
                          <a:latin typeface="游ゴシック" panose="020B0400000000000000" pitchFamily="50" charset="-128"/>
                          <a:ea typeface="游ゴシック" panose="020B0400000000000000" pitchFamily="50" charset="-128"/>
                        </a:rPr>
                        <a:t>実践の</a:t>
                      </a:r>
                      <a:endParaRPr kumimoji="1" lang="en-US" altLang="ja-JP" sz="1050" b="1" dirty="0">
                        <a:latin typeface="游ゴシック" panose="020B0400000000000000" pitchFamily="50" charset="-128"/>
                        <a:ea typeface="游ゴシック" panose="020B0400000000000000" pitchFamily="50" charset="-128"/>
                      </a:endParaRPr>
                    </a:p>
                    <a:p>
                      <a:r>
                        <a:rPr kumimoji="1" lang="ja-JP" altLang="en-US" sz="1050" b="1" dirty="0">
                          <a:latin typeface="游ゴシック" panose="020B0400000000000000" pitchFamily="50" charset="-128"/>
                          <a:ea typeface="游ゴシック" panose="020B0400000000000000" pitchFamily="50" charset="-128"/>
                        </a:rPr>
                        <a:t>促進</a:t>
                      </a:r>
                    </a:p>
                  </a:txBody>
                  <a:tcPr marL="36000" marR="36000" marT="36000" marB="36000"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1</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gridSpan="2">
                  <a:txBody>
                    <a:bodyPr/>
                    <a:lstStyle/>
                    <a:p>
                      <a:r>
                        <a:rPr kumimoji="1" lang="ja-JP" altLang="en-US" sz="1050" dirty="0">
                          <a:latin typeface="游ゴシック" panose="020B0400000000000000" pitchFamily="50" charset="-128"/>
                          <a:ea typeface="游ゴシック" panose="020B0400000000000000" pitchFamily="50" charset="-128"/>
                        </a:rPr>
                        <a:t>栄養バランスのとれた食生活を実践する府民の割合</a:t>
                      </a:r>
                    </a:p>
                    <a:p>
                      <a:r>
                        <a:rPr kumimoji="1" lang="ja-JP" altLang="en-US" sz="1050" dirty="0">
                          <a:latin typeface="游ゴシック" panose="020B0400000000000000" pitchFamily="50" charset="-128"/>
                          <a:ea typeface="游ゴシック" panose="020B0400000000000000" pitchFamily="50" charset="-128"/>
                        </a:rPr>
                        <a:t>（主食・主菜・副菜を組み合わせた食事を</a:t>
                      </a:r>
                      <a:r>
                        <a:rPr kumimoji="1" lang="en-US" altLang="ja-JP" sz="1050" dirty="0">
                          <a:latin typeface="游ゴシック" panose="020B0400000000000000" pitchFamily="50" charset="-128"/>
                          <a:ea typeface="游ゴシック" panose="020B0400000000000000" pitchFamily="50" charset="-128"/>
                        </a:rPr>
                        <a:t>1</a:t>
                      </a:r>
                      <a:r>
                        <a:rPr kumimoji="1" lang="ja-JP" altLang="en-US" sz="1050" dirty="0">
                          <a:latin typeface="游ゴシック" panose="020B0400000000000000" pitchFamily="50" charset="-128"/>
                          <a:ea typeface="游ゴシック" panose="020B0400000000000000" pitchFamily="50" charset="-128"/>
                        </a:rPr>
                        <a:t>日</a:t>
                      </a:r>
                      <a:r>
                        <a:rPr kumimoji="1" lang="en-US" altLang="ja-JP" sz="1050" dirty="0">
                          <a:latin typeface="游ゴシック" panose="020B0400000000000000" pitchFamily="50" charset="-128"/>
                          <a:ea typeface="游ゴシック" panose="020B0400000000000000" pitchFamily="50" charset="-128"/>
                        </a:rPr>
                        <a:t>2</a:t>
                      </a:r>
                      <a:r>
                        <a:rPr kumimoji="1" lang="ja-JP" altLang="en-US" sz="1050" dirty="0">
                          <a:latin typeface="游ゴシック" panose="020B0400000000000000" pitchFamily="50" charset="-128"/>
                          <a:ea typeface="游ゴシック" panose="020B0400000000000000" pitchFamily="50" charset="-128"/>
                        </a:rPr>
                        <a:t>回以上</a:t>
                      </a:r>
                      <a:endParaRPr kumimoji="1" lang="en-US" altLang="ja-JP" sz="1050" dirty="0">
                        <a:latin typeface="游ゴシック" panose="020B0400000000000000" pitchFamily="50" charset="-128"/>
                        <a:ea typeface="游ゴシック" panose="020B0400000000000000" pitchFamily="50" charset="-128"/>
                      </a:endParaRPr>
                    </a:p>
                    <a:p>
                      <a:r>
                        <a:rPr kumimoji="1" lang="ja-JP" altLang="en-US" sz="1050" dirty="0">
                          <a:latin typeface="游ゴシック" panose="020B0400000000000000" pitchFamily="50" charset="-128"/>
                          <a:ea typeface="游ゴシック" panose="020B0400000000000000" pitchFamily="50" charset="-128"/>
                        </a:rPr>
                        <a:t>　ほぼ毎日食べている府民の割合）</a:t>
                      </a:r>
                    </a:p>
                  </a:txBody>
                  <a:tcPr marL="36000" marR="36000" marT="36000" marB="36000" anchor="ctr"/>
                </a:tc>
                <a:tc hMerge="1">
                  <a:txBody>
                    <a:bodyPr/>
                    <a:lstStyle/>
                    <a:p>
                      <a:endParaRPr kumimoji="1" lang="ja-JP" altLang="en-US" sz="105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34.6%</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alt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H28</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en-US" altLang="ja-JP" sz="1050" dirty="0">
                          <a:latin typeface="游ゴシック" panose="020B0400000000000000" pitchFamily="50" charset="-128"/>
                          <a:ea typeface="+mn-ea"/>
                        </a:rPr>
                        <a:t>60.8%</a:t>
                      </a:r>
                      <a:r>
                        <a:rPr kumimoji="1" lang="ja-JP" altLang="en-US" sz="1050" dirty="0">
                          <a:latin typeface="游ゴシック" panose="020B0400000000000000" pitchFamily="50" charset="-128"/>
                          <a:ea typeface="+mn-ea"/>
                        </a:rPr>
                        <a:t>（</a:t>
                      </a:r>
                      <a:r>
                        <a:rPr kumimoji="1" lang="en-US" altLang="ja-JP" sz="1050" dirty="0">
                          <a:latin typeface="游ゴシック" panose="020B0400000000000000" pitchFamily="50" charset="-128"/>
                          <a:ea typeface="+mn-ea"/>
                        </a:rPr>
                        <a:t>R3</a:t>
                      </a:r>
                      <a:r>
                        <a:rPr kumimoji="1" lang="ja-JP" altLang="en-US" sz="1050" dirty="0">
                          <a:latin typeface="游ゴシック" panose="020B0400000000000000" pitchFamily="50" charset="-128"/>
                          <a:ea typeface="+mn-ea"/>
                        </a:rPr>
                        <a:t>）</a:t>
                      </a: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50%</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以上</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rowSpan="10">
                  <a:txBody>
                    <a:bodyPr/>
                    <a:lstStyle/>
                    <a:p>
                      <a:pPr algn="ctr">
                        <a:lnSpc>
                          <a:spcPts val="1400"/>
                        </a:lnSpc>
                        <a:spcAft>
                          <a:spcPts val="0"/>
                        </a:spcAft>
                      </a:pPr>
                      <a:r>
                        <a:rPr lang="en-US"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62-67</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3588048588"/>
                  </a:ext>
                </a:extLst>
              </a:tr>
              <a:tr h="509925">
                <a:tc vMerge="1">
                  <a:txBody>
                    <a:bodyPr/>
                    <a:lstStyle/>
                    <a:p>
                      <a:endParaRPr kumimoji="1" lang="ja-JP" altLang="en-US" sz="105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2</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rowSpan="3">
                  <a:txBody>
                    <a:bodyPr/>
                    <a:lstStyle/>
                    <a:p>
                      <a:r>
                        <a:rPr kumimoji="1" lang="ja-JP" altLang="en-US" sz="1050" dirty="0">
                          <a:latin typeface="游ゴシック" panose="020B0400000000000000" pitchFamily="50" charset="-128"/>
                          <a:ea typeface="游ゴシック" panose="020B0400000000000000" pitchFamily="50" charset="-128"/>
                        </a:rPr>
                        <a:t>朝食を欠食する府民の</a:t>
                      </a:r>
                      <a:endParaRPr kumimoji="1" lang="en-US" altLang="ja-JP" sz="1050" dirty="0">
                        <a:latin typeface="游ゴシック" panose="020B0400000000000000" pitchFamily="50" charset="-128"/>
                        <a:ea typeface="游ゴシック" panose="020B0400000000000000" pitchFamily="50" charset="-128"/>
                      </a:endParaRPr>
                    </a:p>
                    <a:p>
                      <a:r>
                        <a:rPr kumimoji="1" lang="ja-JP" altLang="en-US" sz="1050" dirty="0">
                          <a:latin typeface="游ゴシック" panose="020B0400000000000000" pitchFamily="50" charset="-128"/>
                          <a:ea typeface="游ゴシック" panose="020B0400000000000000" pitchFamily="50" charset="-128"/>
                        </a:rPr>
                        <a:t>割合</a:t>
                      </a:r>
                    </a:p>
                  </a:txBody>
                  <a:tcPr marL="36000" marR="36000" marT="36000" marB="36000" anchor="ctr"/>
                </a:tc>
                <a:tc>
                  <a:txBody>
                    <a:bodyPr/>
                    <a:lstStyle/>
                    <a:p>
                      <a:pPr algn="just">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7</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14</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歳</a:t>
                      </a:r>
                      <a:endParaRPr lang="ja-JP" sz="12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3.9%</a:t>
                      </a:r>
                    </a:p>
                    <a:p>
                      <a:pPr algn="ctr">
                        <a:lnSpc>
                          <a:spcPts val="1400"/>
                        </a:lnSpc>
                        <a:spcAft>
                          <a:spcPts val="0"/>
                        </a:spcAft>
                      </a:pP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alt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H25-H27</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の平均）</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en-US" altLang="ja-JP" sz="1050" dirty="0">
                          <a:solidFill>
                            <a:schemeClr val="tx1"/>
                          </a:solidFill>
                          <a:latin typeface="游ゴシック" panose="020B0400000000000000" pitchFamily="50" charset="-128"/>
                          <a:ea typeface="游ゴシック" panose="020B0400000000000000" pitchFamily="50" charset="-128"/>
                        </a:rPr>
                        <a:t>5.1%</a:t>
                      </a:r>
                    </a:p>
                    <a:p>
                      <a:pPr algn="ctr"/>
                      <a:r>
                        <a:rPr kumimoji="1" lang="ja-JP" altLang="en-US" sz="1050" dirty="0">
                          <a:solidFill>
                            <a:schemeClr val="tx1"/>
                          </a:solidFill>
                          <a:latin typeface="游ゴシック" panose="020B0400000000000000" pitchFamily="50" charset="-128"/>
                          <a:ea typeface="游ゴシック" panose="020B0400000000000000" pitchFamily="50" charset="-128"/>
                        </a:rPr>
                        <a:t>（</a:t>
                      </a:r>
                      <a:r>
                        <a:rPr kumimoji="1" lang="en-US" altLang="ja-JP" sz="1050" dirty="0">
                          <a:solidFill>
                            <a:schemeClr val="tx1"/>
                          </a:solidFill>
                          <a:latin typeface="游ゴシック" panose="020B0400000000000000" pitchFamily="50" charset="-128"/>
                          <a:ea typeface="游ゴシック" panose="020B0400000000000000" pitchFamily="50" charset="-128"/>
                        </a:rPr>
                        <a:t>H29-R1</a:t>
                      </a:r>
                      <a:r>
                        <a:rPr kumimoji="1" lang="ja-JP" altLang="en-US" sz="1050" dirty="0">
                          <a:solidFill>
                            <a:schemeClr val="tx1"/>
                          </a:solidFill>
                          <a:latin typeface="游ゴシック" panose="020B0400000000000000" pitchFamily="50" charset="-128"/>
                          <a:ea typeface="游ゴシック" panose="020B0400000000000000" pitchFamily="50" charset="-128"/>
                        </a:rPr>
                        <a:t>の平均）</a:t>
                      </a: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0%</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vMerge="1">
                  <a:txBody>
                    <a:bodyPr/>
                    <a:lstStyle/>
                    <a:p>
                      <a:pPr algn="ctr">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730870963"/>
                  </a:ext>
                </a:extLst>
              </a:tr>
              <a:tr h="509925">
                <a:tc vMerge="1">
                  <a:txBody>
                    <a:bodyPr/>
                    <a:lstStyle/>
                    <a:p>
                      <a:endParaRPr kumimoji="1" lang="ja-JP" altLang="en-US" sz="105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3</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vMerge="1">
                  <a:txBody>
                    <a:bodyPr/>
                    <a:lstStyle/>
                    <a:p>
                      <a:endParaRPr kumimoji="1" lang="ja-JP" altLang="en-US" sz="105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just">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15</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19</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歳</a:t>
                      </a:r>
                      <a:endParaRPr lang="ja-JP" sz="12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16.4%</a:t>
                      </a:r>
                    </a:p>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（H25-H27</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の平均）</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en-US" altLang="ja-JP" sz="1050" dirty="0">
                          <a:solidFill>
                            <a:schemeClr val="tx1"/>
                          </a:solidFill>
                          <a:latin typeface="游ゴシック" panose="020B0400000000000000" pitchFamily="50" charset="-128"/>
                          <a:ea typeface="游ゴシック" panose="020B0400000000000000" pitchFamily="50" charset="-128"/>
                        </a:rPr>
                        <a:t>14.5%</a:t>
                      </a:r>
                    </a:p>
                    <a:p>
                      <a:pPr algn="ctr"/>
                      <a:r>
                        <a:rPr kumimoji="1" lang="ja-JP" altLang="en-US" sz="1050" dirty="0">
                          <a:solidFill>
                            <a:schemeClr val="tx1"/>
                          </a:solidFill>
                          <a:latin typeface="游ゴシック" panose="020B0400000000000000" pitchFamily="50" charset="-128"/>
                          <a:ea typeface="游ゴシック" panose="020B0400000000000000" pitchFamily="50" charset="-128"/>
                        </a:rPr>
                        <a:t>（</a:t>
                      </a:r>
                      <a:r>
                        <a:rPr kumimoji="1" lang="en-US" altLang="ja-JP" sz="1050" dirty="0">
                          <a:solidFill>
                            <a:schemeClr val="tx1"/>
                          </a:solidFill>
                          <a:latin typeface="游ゴシック" panose="020B0400000000000000" pitchFamily="50" charset="-128"/>
                          <a:ea typeface="游ゴシック" panose="020B0400000000000000" pitchFamily="50" charset="-128"/>
                        </a:rPr>
                        <a:t>H29-R1</a:t>
                      </a:r>
                      <a:r>
                        <a:rPr kumimoji="1" lang="ja-JP" altLang="en-US" sz="1050" dirty="0">
                          <a:solidFill>
                            <a:schemeClr val="tx1"/>
                          </a:solidFill>
                          <a:latin typeface="游ゴシック" panose="020B0400000000000000" pitchFamily="50" charset="-128"/>
                          <a:ea typeface="游ゴシック" panose="020B0400000000000000" pitchFamily="50" charset="-128"/>
                        </a:rPr>
                        <a:t>の平均）</a:t>
                      </a: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5%</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以下</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vMerge="1">
                  <a:txBody>
                    <a:bodyPr/>
                    <a:lstStyle/>
                    <a:p>
                      <a:pPr algn="ctr">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1026814428"/>
                  </a:ext>
                </a:extLst>
              </a:tr>
              <a:tr h="509925">
                <a:tc vMerge="1">
                  <a:txBody>
                    <a:bodyPr/>
                    <a:lstStyle/>
                    <a:p>
                      <a:endParaRPr kumimoji="1" lang="ja-JP" altLang="en-US" sz="105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4</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vMerge="1">
                  <a:txBody>
                    <a:bodyPr/>
                    <a:lstStyle/>
                    <a:p>
                      <a:endParaRPr kumimoji="1" lang="ja-JP" altLang="en-US" sz="105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just">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30</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歳代</a:t>
                      </a:r>
                      <a:endParaRPr lang="ja-JP" sz="12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25.2%</a:t>
                      </a:r>
                    </a:p>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（H25-H27</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の平均）</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en-US" altLang="ja-JP" sz="1050" dirty="0">
                          <a:solidFill>
                            <a:schemeClr val="tx1"/>
                          </a:solidFill>
                          <a:latin typeface="游ゴシック" panose="020B0400000000000000" pitchFamily="50" charset="-128"/>
                          <a:ea typeface="游ゴシック" panose="020B0400000000000000" pitchFamily="50" charset="-128"/>
                        </a:rPr>
                        <a:t>24.8%</a:t>
                      </a:r>
                    </a:p>
                    <a:p>
                      <a:pPr algn="ctr"/>
                      <a:r>
                        <a:rPr kumimoji="1" lang="ja-JP" altLang="en-US" sz="1050" dirty="0">
                          <a:solidFill>
                            <a:schemeClr val="tx1"/>
                          </a:solidFill>
                          <a:latin typeface="游ゴシック" panose="020B0400000000000000" pitchFamily="50" charset="-128"/>
                          <a:ea typeface="游ゴシック" panose="020B0400000000000000" pitchFamily="50" charset="-128"/>
                        </a:rPr>
                        <a:t>（</a:t>
                      </a:r>
                      <a:r>
                        <a:rPr kumimoji="1" lang="en-US" altLang="ja-JP" sz="1050" dirty="0">
                          <a:solidFill>
                            <a:schemeClr val="tx1"/>
                          </a:solidFill>
                          <a:latin typeface="游ゴシック" panose="020B0400000000000000" pitchFamily="50" charset="-128"/>
                          <a:ea typeface="游ゴシック" panose="020B0400000000000000" pitchFamily="50" charset="-128"/>
                        </a:rPr>
                        <a:t>H29-R1</a:t>
                      </a:r>
                      <a:r>
                        <a:rPr kumimoji="1" lang="ja-JP" altLang="en-US" sz="1050" dirty="0">
                          <a:solidFill>
                            <a:schemeClr val="tx1"/>
                          </a:solidFill>
                          <a:latin typeface="游ゴシック" panose="020B0400000000000000" pitchFamily="50" charset="-128"/>
                          <a:ea typeface="游ゴシック" panose="020B0400000000000000" pitchFamily="50" charset="-128"/>
                        </a:rPr>
                        <a:t>の平均）</a:t>
                      </a: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15%</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以下</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vMerge="1">
                  <a:txBody>
                    <a:bodyPr/>
                    <a:lstStyle/>
                    <a:p>
                      <a:pPr algn="ctr">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3908539025"/>
                  </a:ext>
                </a:extLst>
              </a:tr>
              <a:tr h="509925">
                <a:tc vMerge="1">
                  <a:txBody>
                    <a:bodyPr/>
                    <a:lstStyle/>
                    <a:p>
                      <a:endParaRPr kumimoji="1" lang="ja-JP" altLang="en-US" sz="105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5</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rowSpan="3">
                  <a:txBody>
                    <a:bodyPr/>
                    <a:lstStyle/>
                    <a:p>
                      <a:r>
                        <a:rPr kumimoji="1" lang="ja-JP" altLang="en-US" sz="1050" dirty="0">
                          <a:latin typeface="游ゴシック" panose="020B0400000000000000" pitchFamily="50" charset="-128"/>
                          <a:ea typeface="游ゴシック" panose="020B0400000000000000" pitchFamily="50" charset="-128"/>
                        </a:rPr>
                        <a:t>野菜摂取量</a:t>
                      </a:r>
                    </a:p>
                  </a:txBody>
                  <a:tcPr marL="36000" marR="36000" marT="36000" marB="36000" anchor="ctr"/>
                </a:tc>
                <a:tc>
                  <a:txBody>
                    <a:bodyPr/>
                    <a:lstStyle/>
                    <a:p>
                      <a:pPr algn="just">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7</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14</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歳</a:t>
                      </a:r>
                      <a:endParaRPr lang="ja-JP" sz="12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223g</a:t>
                      </a:r>
                    </a:p>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（H25-H27</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の平均）</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en-US" altLang="ja-JP" sz="1050" dirty="0">
                          <a:solidFill>
                            <a:schemeClr val="tx1"/>
                          </a:solidFill>
                          <a:latin typeface="游ゴシック" panose="020B0400000000000000" pitchFamily="50" charset="-128"/>
                          <a:ea typeface="游ゴシック" panose="020B0400000000000000" pitchFamily="50" charset="-128"/>
                        </a:rPr>
                        <a:t>237g</a:t>
                      </a:r>
                    </a:p>
                    <a:p>
                      <a:pPr algn="ctr"/>
                      <a:r>
                        <a:rPr kumimoji="1" lang="ja-JP" altLang="en-US" sz="1050" dirty="0">
                          <a:solidFill>
                            <a:schemeClr val="tx1"/>
                          </a:solidFill>
                          <a:latin typeface="游ゴシック" panose="020B0400000000000000" pitchFamily="50" charset="-128"/>
                          <a:ea typeface="游ゴシック" panose="020B0400000000000000" pitchFamily="50" charset="-128"/>
                        </a:rPr>
                        <a:t>（</a:t>
                      </a:r>
                      <a:r>
                        <a:rPr kumimoji="1" lang="en-US" altLang="ja-JP" sz="1050" dirty="0">
                          <a:solidFill>
                            <a:schemeClr val="tx1"/>
                          </a:solidFill>
                          <a:latin typeface="游ゴシック" panose="020B0400000000000000" pitchFamily="50" charset="-128"/>
                          <a:ea typeface="游ゴシック" panose="020B0400000000000000" pitchFamily="50" charset="-128"/>
                        </a:rPr>
                        <a:t>H29-R1</a:t>
                      </a:r>
                      <a:r>
                        <a:rPr kumimoji="1" lang="ja-JP" altLang="en-US" sz="1050" dirty="0">
                          <a:solidFill>
                            <a:schemeClr val="tx1"/>
                          </a:solidFill>
                          <a:latin typeface="游ゴシック" panose="020B0400000000000000" pitchFamily="50" charset="-128"/>
                          <a:ea typeface="游ゴシック" panose="020B0400000000000000" pitchFamily="50" charset="-128"/>
                        </a:rPr>
                        <a:t>の平均）</a:t>
                      </a: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300g</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以上</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vMerge="1">
                  <a:txBody>
                    <a:bodyPr/>
                    <a:lstStyle/>
                    <a:p>
                      <a:pPr algn="ctr">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1537069270"/>
                  </a:ext>
                </a:extLst>
              </a:tr>
              <a:tr h="509925">
                <a:tc vMerge="1">
                  <a:txBody>
                    <a:bodyPr/>
                    <a:lstStyle/>
                    <a:p>
                      <a:endParaRPr kumimoji="1" lang="ja-JP" altLang="en-US" sz="105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6</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vMerge="1">
                  <a:txBody>
                    <a:bodyPr/>
                    <a:lstStyle/>
                    <a:p>
                      <a:endParaRPr kumimoji="1" lang="ja-JP" altLang="en-US" sz="105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just">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15</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19</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歳</a:t>
                      </a:r>
                      <a:endParaRPr lang="ja-JP" sz="12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216g</a:t>
                      </a:r>
                    </a:p>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（H25-H27</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の平均）</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en-US" altLang="ja-JP" sz="1050" dirty="0">
                          <a:solidFill>
                            <a:schemeClr val="tx1"/>
                          </a:solidFill>
                          <a:latin typeface="游ゴシック" panose="020B0400000000000000" pitchFamily="50" charset="-128"/>
                          <a:ea typeface="游ゴシック" panose="020B0400000000000000" pitchFamily="50" charset="-128"/>
                        </a:rPr>
                        <a:t>259g</a:t>
                      </a:r>
                    </a:p>
                    <a:p>
                      <a:pPr algn="ctr"/>
                      <a:r>
                        <a:rPr kumimoji="1" lang="ja-JP" altLang="en-US" sz="1050" dirty="0">
                          <a:solidFill>
                            <a:schemeClr val="tx1"/>
                          </a:solidFill>
                          <a:latin typeface="游ゴシック" panose="020B0400000000000000" pitchFamily="50" charset="-128"/>
                          <a:ea typeface="游ゴシック" panose="020B0400000000000000" pitchFamily="50" charset="-128"/>
                        </a:rPr>
                        <a:t>（</a:t>
                      </a:r>
                      <a:r>
                        <a:rPr kumimoji="1" lang="en-US" altLang="ja-JP" sz="1050" dirty="0">
                          <a:solidFill>
                            <a:schemeClr val="tx1"/>
                          </a:solidFill>
                          <a:latin typeface="游ゴシック" panose="020B0400000000000000" pitchFamily="50" charset="-128"/>
                          <a:ea typeface="游ゴシック" panose="020B0400000000000000" pitchFamily="50" charset="-128"/>
                        </a:rPr>
                        <a:t>H29-R1</a:t>
                      </a:r>
                      <a:r>
                        <a:rPr kumimoji="1" lang="ja-JP" altLang="en-US" sz="1050" dirty="0">
                          <a:solidFill>
                            <a:schemeClr val="tx1"/>
                          </a:solidFill>
                          <a:latin typeface="游ゴシック" panose="020B0400000000000000" pitchFamily="50" charset="-128"/>
                          <a:ea typeface="游ゴシック" panose="020B0400000000000000" pitchFamily="50" charset="-128"/>
                        </a:rPr>
                        <a:t>の平均）</a:t>
                      </a: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350g</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以上</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vMerge="1">
                  <a:txBody>
                    <a:bodyPr/>
                    <a:lstStyle/>
                    <a:p>
                      <a:pPr algn="ctr">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1321982813"/>
                  </a:ext>
                </a:extLst>
              </a:tr>
              <a:tr h="509925">
                <a:tc vMerge="1">
                  <a:txBody>
                    <a:bodyPr/>
                    <a:lstStyle/>
                    <a:p>
                      <a:endParaRPr kumimoji="1" lang="ja-JP" altLang="en-US" sz="105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7</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vMerge="1">
                  <a:txBody>
                    <a:bodyPr/>
                    <a:lstStyle/>
                    <a:p>
                      <a:endParaRPr kumimoji="1" lang="ja-JP" altLang="en-US" sz="105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just">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歳以上</a:t>
                      </a:r>
                      <a:endParaRPr lang="ja-JP" sz="12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269g</a:t>
                      </a:r>
                    </a:p>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（H25-H27</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の平均）</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en-US" altLang="ja-JP" sz="1050" dirty="0">
                          <a:solidFill>
                            <a:schemeClr val="tx1"/>
                          </a:solidFill>
                          <a:latin typeface="游ゴシック" panose="020B0400000000000000" pitchFamily="50" charset="-128"/>
                          <a:ea typeface="游ゴシック" panose="020B0400000000000000" pitchFamily="50" charset="-128"/>
                        </a:rPr>
                        <a:t>256g</a:t>
                      </a:r>
                    </a:p>
                    <a:p>
                      <a:pPr algn="ctr"/>
                      <a:r>
                        <a:rPr kumimoji="1" lang="ja-JP" altLang="en-US" sz="1050" dirty="0">
                          <a:solidFill>
                            <a:schemeClr val="tx1"/>
                          </a:solidFill>
                          <a:latin typeface="游ゴシック" panose="020B0400000000000000" pitchFamily="50" charset="-128"/>
                          <a:ea typeface="游ゴシック" panose="020B0400000000000000" pitchFamily="50" charset="-128"/>
                        </a:rPr>
                        <a:t>（</a:t>
                      </a:r>
                      <a:r>
                        <a:rPr kumimoji="1" lang="en-US" altLang="ja-JP" sz="1050" dirty="0">
                          <a:solidFill>
                            <a:schemeClr val="tx1"/>
                          </a:solidFill>
                          <a:latin typeface="游ゴシック" panose="020B0400000000000000" pitchFamily="50" charset="-128"/>
                          <a:ea typeface="游ゴシック" panose="020B0400000000000000" pitchFamily="50" charset="-128"/>
                        </a:rPr>
                        <a:t>H29-R1</a:t>
                      </a:r>
                      <a:r>
                        <a:rPr kumimoji="1" lang="ja-JP" altLang="en-US" sz="1050" dirty="0">
                          <a:solidFill>
                            <a:schemeClr val="tx1"/>
                          </a:solidFill>
                          <a:latin typeface="游ゴシック" panose="020B0400000000000000" pitchFamily="50" charset="-128"/>
                          <a:ea typeface="游ゴシック" panose="020B0400000000000000" pitchFamily="50" charset="-128"/>
                        </a:rPr>
                        <a:t>の平均）</a:t>
                      </a: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350g</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以上</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vMerge="1">
                  <a:txBody>
                    <a:bodyPr/>
                    <a:lstStyle/>
                    <a:p>
                      <a:pPr algn="ctr">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921225474"/>
                  </a:ext>
                </a:extLst>
              </a:tr>
              <a:tr h="509925">
                <a:tc vMerge="1">
                  <a:txBody>
                    <a:bodyPr/>
                    <a:lstStyle/>
                    <a:p>
                      <a:endParaRPr kumimoji="1" lang="ja-JP" altLang="en-US" sz="105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8</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r>
                        <a:rPr kumimoji="1" lang="ja-JP" altLang="en-US" sz="1050" dirty="0">
                          <a:latin typeface="游ゴシック" panose="020B0400000000000000" pitchFamily="50" charset="-128"/>
                          <a:ea typeface="游ゴシック" panose="020B0400000000000000" pitchFamily="50" charset="-128"/>
                        </a:rPr>
                        <a:t>食塩摂取量</a:t>
                      </a:r>
                    </a:p>
                  </a:txBody>
                  <a:tcPr marL="36000" marR="36000" marT="36000" marB="36000" anchor="ctr"/>
                </a:tc>
                <a:tc>
                  <a:txBody>
                    <a:bodyPr/>
                    <a:lstStyle/>
                    <a:p>
                      <a:pPr algn="just">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歳以上</a:t>
                      </a:r>
                      <a:endParaRPr lang="ja-JP" sz="12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9.4g</a:t>
                      </a:r>
                    </a:p>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（H25-H27</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の平均）</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en-US" altLang="ja-JP" sz="1050" dirty="0">
                          <a:solidFill>
                            <a:schemeClr val="tx1"/>
                          </a:solidFill>
                          <a:latin typeface="游ゴシック" panose="020B0400000000000000" pitchFamily="50" charset="-128"/>
                          <a:ea typeface="游ゴシック" panose="020B0400000000000000" pitchFamily="50" charset="-128"/>
                        </a:rPr>
                        <a:t>9.7g</a:t>
                      </a:r>
                    </a:p>
                    <a:p>
                      <a:pPr algn="ctr"/>
                      <a:r>
                        <a:rPr kumimoji="1" lang="ja-JP" altLang="en-US" sz="1050" dirty="0">
                          <a:solidFill>
                            <a:schemeClr val="tx1"/>
                          </a:solidFill>
                          <a:latin typeface="游ゴシック" panose="020B0400000000000000" pitchFamily="50" charset="-128"/>
                          <a:ea typeface="游ゴシック" panose="020B0400000000000000" pitchFamily="50" charset="-128"/>
                        </a:rPr>
                        <a:t>（</a:t>
                      </a:r>
                      <a:r>
                        <a:rPr kumimoji="1" lang="en-US" altLang="ja-JP" sz="1050" dirty="0">
                          <a:solidFill>
                            <a:schemeClr val="tx1"/>
                          </a:solidFill>
                          <a:latin typeface="游ゴシック" panose="020B0400000000000000" pitchFamily="50" charset="-128"/>
                          <a:ea typeface="游ゴシック" panose="020B0400000000000000" pitchFamily="50" charset="-128"/>
                        </a:rPr>
                        <a:t>H29-R1</a:t>
                      </a:r>
                      <a:r>
                        <a:rPr kumimoji="1" lang="ja-JP" altLang="en-US" sz="1050" dirty="0">
                          <a:solidFill>
                            <a:schemeClr val="tx1"/>
                          </a:solidFill>
                          <a:latin typeface="游ゴシック" panose="020B0400000000000000" pitchFamily="50" charset="-128"/>
                          <a:ea typeface="游ゴシック" panose="020B0400000000000000" pitchFamily="50" charset="-128"/>
                        </a:rPr>
                        <a:t>の平均）</a:t>
                      </a: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8g</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未満</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vMerge="1">
                  <a:txBody>
                    <a:bodyPr/>
                    <a:lstStyle/>
                    <a:p>
                      <a:pPr algn="ctr">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746112429"/>
                  </a:ext>
                </a:extLst>
              </a:tr>
              <a:tr h="294436">
                <a:tc vMerge="1">
                  <a:txBody>
                    <a:bodyPr/>
                    <a:lstStyle/>
                    <a:p>
                      <a:endParaRPr kumimoji="1" lang="ja-JP" altLang="en-US" sz="105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9</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gridSpan="2">
                  <a:txBody>
                    <a:bodyPr/>
                    <a:lstStyle/>
                    <a:p>
                      <a:pPr algn="just">
                        <a:lnSpc>
                          <a:spcPts val="1400"/>
                        </a:lnSpc>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よく噛んで食べることに気をつけている府民の割合</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hMerge="1">
                  <a:txBody>
                    <a:bodyPr/>
                    <a:lstStyle/>
                    <a:p>
                      <a:endParaRPr kumimoji="1" lang="ja-JP" altLang="en-US" sz="105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55.4%</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alt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H27</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en-US" altLang="ja-JP" sz="1050" dirty="0">
                          <a:solidFill>
                            <a:schemeClr val="tx1"/>
                          </a:solidFill>
                          <a:latin typeface="游ゴシック" panose="020B0400000000000000" pitchFamily="50" charset="-128"/>
                          <a:ea typeface="+mn-ea"/>
                        </a:rPr>
                        <a:t>65.5%</a:t>
                      </a:r>
                      <a:r>
                        <a:rPr kumimoji="1" lang="ja-JP" altLang="en-US" sz="1050" dirty="0">
                          <a:solidFill>
                            <a:schemeClr val="tx1"/>
                          </a:solidFill>
                          <a:latin typeface="游ゴシック" panose="020B0400000000000000" pitchFamily="50" charset="-128"/>
                          <a:ea typeface="+mn-ea"/>
                        </a:rPr>
                        <a:t>（</a:t>
                      </a:r>
                      <a:r>
                        <a:rPr kumimoji="1" lang="en-US" altLang="ja-JP" sz="1050" dirty="0">
                          <a:solidFill>
                            <a:schemeClr val="tx1"/>
                          </a:solidFill>
                          <a:latin typeface="游ゴシック" panose="020B0400000000000000" pitchFamily="50" charset="-128"/>
                          <a:ea typeface="+mn-ea"/>
                        </a:rPr>
                        <a:t>R3</a:t>
                      </a:r>
                      <a:r>
                        <a:rPr kumimoji="1" lang="ja-JP" altLang="en-US" sz="1050" dirty="0">
                          <a:solidFill>
                            <a:schemeClr val="tx1"/>
                          </a:solidFill>
                          <a:latin typeface="游ゴシック" panose="020B0400000000000000" pitchFamily="50" charset="-128"/>
                          <a:ea typeface="+mn-ea"/>
                        </a:rPr>
                        <a:t>）</a:t>
                      </a:r>
                      <a:endParaRPr kumimoji="1" lang="ja-JP" altLang="en-US" sz="1050" dirty="0">
                        <a:solidFill>
                          <a:schemeClr val="tx1"/>
                        </a:solidFill>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60%</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以上</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vMerge="1">
                  <a:txBody>
                    <a:bodyPr/>
                    <a:lstStyle/>
                    <a:p>
                      <a:pPr algn="ctr">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2260064742"/>
                  </a:ext>
                </a:extLst>
              </a:tr>
              <a:tr h="294436">
                <a:tc vMerge="1">
                  <a:txBody>
                    <a:bodyPr/>
                    <a:lstStyle/>
                    <a:p>
                      <a:endParaRPr kumimoji="1" lang="ja-JP" altLang="en-US" sz="105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10</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gridSpan="2">
                  <a:txBody>
                    <a:bodyPr/>
                    <a:lstStyle/>
                    <a:p>
                      <a:pPr algn="just">
                        <a:lnSpc>
                          <a:spcPts val="1400"/>
                        </a:lnSpc>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学校評価で食育を評価している小・中学校の割合</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hMerge="1">
                  <a:txBody>
                    <a:bodyPr/>
                    <a:lstStyle/>
                    <a:p>
                      <a:endParaRPr kumimoji="1" lang="ja-JP" altLang="en-US" sz="105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60.3%</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H28</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en-US" altLang="ja-JP" sz="1050" dirty="0">
                          <a:solidFill>
                            <a:schemeClr val="tx1"/>
                          </a:solidFill>
                          <a:latin typeface="游ゴシック" panose="020B0400000000000000" pitchFamily="50" charset="-128"/>
                          <a:ea typeface="游ゴシック" panose="020B0400000000000000" pitchFamily="50" charset="-128"/>
                        </a:rPr>
                        <a:t>96.4%</a:t>
                      </a:r>
                      <a:r>
                        <a:rPr kumimoji="1" lang="ja-JP" altLang="en-US" sz="1050" dirty="0">
                          <a:solidFill>
                            <a:schemeClr val="tx1"/>
                          </a:solidFill>
                          <a:latin typeface="游ゴシック" panose="020B0400000000000000" pitchFamily="50" charset="-128"/>
                          <a:ea typeface="游ゴシック" panose="020B0400000000000000" pitchFamily="50" charset="-128"/>
                        </a:rPr>
                        <a:t>（</a:t>
                      </a:r>
                      <a:r>
                        <a:rPr kumimoji="1" lang="en-US" altLang="ja-JP" sz="1050" dirty="0">
                          <a:solidFill>
                            <a:schemeClr val="tx1"/>
                          </a:solidFill>
                          <a:latin typeface="游ゴシック" panose="020B0400000000000000" pitchFamily="50" charset="-128"/>
                          <a:ea typeface="游ゴシック" panose="020B0400000000000000" pitchFamily="50" charset="-128"/>
                        </a:rPr>
                        <a:t>R3</a:t>
                      </a:r>
                      <a:r>
                        <a:rPr kumimoji="1" lang="ja-JP" altLang="en-US" sz="1050" dirty="0">
                          <a:solidFill>
                            <a:schemeClr val="tx1"/>
                          </a:solidFill>
                          <a:latin typeface="游ゴシック" panose="020B0400000000000000" pitchFamily="50" charset="-128"/>
                          <a:ea typeface="游ゴシック" panose="020B0400000000000000" pitchFamily="50" charset="-128"/>
                        </a:rPr>
                        <a:t>）</a:t>
                      </a: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100%</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vMerge="1">
                  <a:txBody>
                    <a:bodyPr/>
                    <a:lstStyle/>
                    <a:p>
                      <a:pPr algn="ctr">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1707897545"/>
                  </a:ext>
                </a:extLst>
              </a:tr>
            </a:tbl>
          </a:graphicData>
        </a:graphic>
      </p:graphicFrame>
      <p:sp>
        <p:nvSpPr>
          <p:cNvPr id="3" name="スライド番号プレースホルダー 2"/>
          <p:cNvSpPr>
            <a:spLocks noGrp="1"/>
          </p:cNvSpPr>
          <p:nvPr>
            <p:ph type="sldNum" sz="quarter" idx="12"/>
          </p:nvPr>
        </p:nvSpPr>
        <p:spPr/>
        <p:txBody>
          <a:bodyPr/>
          <a:lstStyle/>
          <a:p>
            <a:fld id="{4D1D0668-0C6C-4C7F-AAAF-C0078F4BF5F6}" type="slidenum">
              <a:rPr kumimoji="1" lang="ja-JP" altLang="en-US" smtClean="0"/>
              <a:t>57</a:t>
            </a:fld>
            <a:endParaRPr kumimoji="1" lang="ja-JP" altLang="en-US"/>
          </a:p>
        </p:txBody>
      </p:sp>
      <p:pic>
        <p:nvPicPr>
          <p:cNvPr id="9" name="図 8"/>
          <p:cNvPicPr>
            <a:picLocks noChangeAspect="1"/>
          </p:cNvPicPr>
          <p:nvPr/>
        </p:nvPicPr>
        <p:blipFill>
          <a:blip r:embed="rId2"/>
          <a:stretch>
            <a:fillRect/>
          </a:stretch>
        </p:blipFill>
        <p:spPr>
          <a:xfrm>
            <a:off x="8582603" y="358877"/>
            <a:ext cx="1100769" cy="360000"/>
          </a:xfrm>
          <a:prstGeom prst="rect">
            <a:avLst/>
          </a:prstGeom>
        </p:spPr>
      </p:pic>
      <p:sp>
        <p:nvSpPr>
          <p:cNvPr id="11" name="テキスト ボックス 10"/>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a:solidFill>
                  <a:schemeClr val="bg1"/>
                </a:solidFill>
                <a:latin typeface="游ゴシック" panose="020B0400000000000000" pitchFamily="50" charset="-128"/>
                <a:ea typeface="游ゴシック" panose="020B0400000000000000" pitchFamily="50" charset="-128"/>
              </a:rPr>
              <a:t>大阪府健康づくり推進条例第</a:t>
            </a:r>
            <a:r>
              <a:rPr lang="en-US" altLang="ja-JP" sz="1100" b="1" dirty="0">
                <a:solidFill>
                  <a:schemeClr val="bg1"/>
                </a:solidFill>
                <a:latin typeface="游ゴシック" panose="020B0400000000000000" pitchFamily="50" charset="-128"/>
                <a:ea typeface="游ゴシック" panose="020B0400000000000000" pitchFamily="50" charset="-128"/>
              </a:rPr>
              <a:t>19</a:t>
            </a:r>
            <a:r>
              <a:rPr lang="ja-JP" altLang="en-US" sz="1100" b="1" dirty="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a:solidFill>
                  <a:schemeClr val="bg1"/>
                </a:solidFill>
                <a:latin typeface="游ゴシック" panose="020B0400000000000000" pitchFamily="50" charset="-128"/>
                <a:ea typeface="游ゴシック" panose="020B0400000000000000" pitchFamily="50" charset="-128"/>
              </a:rPr>
              <a:t>〈</a:t>
            </a:r>
            <a:r>
              <a:rPr lang="ja-JP" altLang="en-US" sz="1100" b="1" dirty="0">
                <a:solidFill>
                  <a:schemeClr val="bg1"/>
                </a:solidFill>
                <a:latin typeface="游ゴシック" panose="020B0400000000000000" pitchFamily="50" charset="-128"/>
                <a:ea typeface="游ゴシック" panose="020B0400000000000000" pitchFamily="50" charset="-128"/>
              </a:rPr>
              <a:t>令和</a:t>
            </a:r>
            <a:r>
              <a:rPr lang="en-US" altLang="ja-JP" sz="1100" b="1" dirty="0">
                <a:solidFill>
                  <a:schemeClr val="bg1"/>
                </a:solidFill>
                <a:latin typeface="游ゴシック" panose="020B0400000000000000" pitchFamily="50" charset="-128"/>
                <a:ea typeface="游ゴシック" panose="020B0400000000000000" pitchFamily="50" charset="-128"/>
              </a:rPr>
              <a:t>4</a:t>
            </a:r>
            <a:r>
              <a:rPr lang="ja-JP" altLang="en-US" sz="1100" b="1" dirty="0">
                <a:solidFill>
                  <a:schemeClr val="bg1"/>
                </a:solidFill>
                <a:latin typeface="游ゴシック" panose="020B0400000000000000" pitchFamily="50" charset="-128"/>
                <a:ea typeface="游ゴシック" panose="020B0400000000000000" pitchFamily="50" charset="-128"/>
              </a:rPr>
              <a:t>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404412529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297867985"/>
              </p:ext>
            </p:extLst>
          </p:nvPr>
        </p:nvGraphicFramePr>
        <p:xfrm>
          <a:off x="268762" y="1029391"/>
          <a:ext cx="9360000" cy="5544000"/>
        </p:xfrm>
        <a:graphic>
          <a:graphicData uri="http://schemas.openxmlformats.org/drawingml/2006/table">
            <a:tbl>
              <a:tblPr firstRow="1" bandRow="1">
                <a:tableStyleId>{7DF18680-E054-41AD-8BC1-D1AEF772440D}</a:tableStyleId>
              </a:tblPr>
              <a:tblGrid>
                <a:gridCol w="720000">
                  <a:extLst>
                    <a:ext uri="{9D8B030D-6E8A-4147-A177-3AD203B41FA5}">
                      <a16:colId xmlns:a16="http://schemas.microsoft.com/office/drawing/2014/main" val="1381500425"/>
                    </a:ext>
                  </a:extLst>
                </a:gridCol>
                <a:gridCol w="288000">
                  <a:extLst>
                    <a:ext uri="{9D8B030D-6E8A-4147-A177-3AD203B41FA5}">
                      <a16:colId xmlns:a16="http://schemas.microsoft.com/office/drawing/2014/main" val="2419697869"/>
                    </a:ext>
                  </a:extLst>
                </a:gridCol>
                <a:gridCol w="1548000">
                  <a:extLst>
                    <a:ext uri="{9D8B030D-6E8A-4147-A177-3AD203B41FA5}">
                      <a16:colId xmlns:a16="http://schemas.microsoft.com/office/drawing/2014/main" val="218902946"/>
                    </a:ext>
                  </a:extLst>
                </a:gridCol>
                <a:gridCol w="1872000">
                  <a:extLst>
                    <a:ext uri="{9D8B030D-6E8A-4147-A177-3AD203B41FA5}">
                      <a16:colId xmlns:a16="http://schemas.microsoft.com/office/drawing/2014/main" val="2098445675"/>
                    </a:ext>
                  </a:extLst>
                </a:gridCol>
                <a:gridCol w="1440000">
                  <a:extLst>
                    <a:ext uri="{9D8B030D-6E8A-4147-A177-3AD203B41FA5}">
                      <a16:colId xmlns:a16="http://schemas.microsoft.com/office/drawing/2014/main" val="3716218903"/>
                    </a:ext>
                  </a:extLst>
                </a:gridCol>
                <a:gridCol w="1440000">
                  <a:extLst>
                    <a:ext uri="{9D8B030D-6E8A-4147-A177-3AD203B41FA5}">
                      <a16:colId xmlns:a16="http://schemas.microsoft.com/office/drawing/2014/main" val="522624669"/>
                    </a:ext>
                  </a:extLst>
                </a:gridCol>
                <a:gridCol w="1188000">
                  <a:extLst>
                    <a:ext uri="{9D8B030D-6E8A-4147-A177-3AD203B41FA5}">
                      <a16:colId xmlns:a16="http://schemas.microsoft.com/office/drawing/2014/main" val="1531965585"/>
                    </a:ext>
                  </a:extLst>
                </a:gridCol>
                <a:gridCol w="864000">
                  <a:extLst>
                    <a:ext uri="{9D8B030D-6E8A-4147-A177-3AD203B41FA5}">
                      <a16:colId xmlns:a16="http://schemas.microsoft.com/office/drawing/2014/main" val="730552735"/>
                    </a:ext>
                  </a:extLst>
                </a:gridCol>
              </a:tblGrid>
              <a:tr h="421980">
                <a:tc>
                  <a:txBody>
                    <a:bodyPr/>
                    <a:lstStyle/>
                    <a:p>
                      <a:pPr algn="ctr">
                        <a:lnSpc>
                          <a:spcPts val="1100"/>
                        </a:lnSpc>
                      </a:pPr>
                      <a:r>
                        <a:rPr kumimoji="1" lang="ja-JP" altLang="en-US" sz="1050" baseline="0" dirty="0">
                          <a:latin typeface="游ゴシック" panose="020B0400000000000000" pitchFamily="50" charset="-128"/>
                          <a:ea typeface="游ゴシック" panose="020B0400000000000000" pitchFamily="50" charset="-128"/>
                        </a:rPr>
                        <a:t>分野</a:t>
                      </a:r>
                      <a:endParaRPr kumimoji="1" lang="en-US" altLang="ja-JP" sz="1050" baseline="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gridSpan="2">
                  <a:txBody>
                    <a:bodyPr/>
                    <a:lstStyle/>
                    <a:p>
                      <a:pPr algn="ctr">
                        <a:lnSpc>
                          <a:spcPts val="1100"/>
                        </a:lnSpc>
                      </a:pPr>
                      <a:r>
                        <a:rPr kumimoji="1" lang="ja-JP" altLang="en-US" sz="1050" dirty="0">
                          <a:latin typeface="游ゴシック" panose="020B0400000000000000" pitchFamily="50" charset="-128"/>
                          <a:ea typeface="游ゴシック" panose="020B0400000000000000" pitchFamily="50" charset="-128"/>
                        </a:rPr>
                        <a:t>個別目標</a:t>
                      </a:r>
                    </a:p>
                  </a:txBody>
                  <a:tcPr marL="36000" marR="36000" marT="36000" marB="36000" anchor="ctr"/>
                </a:tc>
                <a:tc hMerge="1">
                  <a:txBody>
                    <a:bodyPr/>
                    <a:lstStyle/>
                    <a:p>
                      <a:pPr algn="ctr">
                        <a:lnSpc>
                          <a:spcPts val="1100"/>
                        </a:lnSpc>
                      </a:pPr>
                      <a:endParaRPr kumimoji="1" lang="ja-JP" altLang="en-US" sz="105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lnSpc>
                          <a:spcPts val="1100"/>
                        </a:lnSpc>
                      </a:pPr>
                      <a:r>
                        <a:rPr kumimoji="1" lang="ja-JP" altLang="en-US" sz="1050" dirty="0">
                          <a:latin typeface="游ゴシック" panose="020B0400000000000000" pitchFamily="50" charset="-128"/>
                          <a:ea typeface="游ゴシック" panose="020B0400000000000000" pitchFamily="50" charset="-128"/>
                        </a:rPr>
                        <a:t>計画策定時の状況</a:t>
                      </a:r>
                    </a:p>
                  </a:txBody>
                  <a:tcPr marL="36000" marR="36000" marT="36000" marB="36000" anchor="ctr"/>
                </a:tc>
                <a:tc>
                  <a:txBody>
                    <a:bodyPr/>
                    <a:lstStyle/>
                    <a:p>
                      <a:pPr algn="ctr">
                        <a:lnSpc>
                          <a:spcPts val="1100"/>
                        </a:lnSpc>
                      </a:pPr>
                      <a:r>
                        <a:rPr kumimoji="1" lang="ja-JP" altLang="en-US" sz="1050" dirty="0">
                          <a:latin typeface="游ゴシック" panose="020B0400000000000000" pitchFamily="50" charset="-128"/>
                          <a:ea typeface="游ゴシック" panose="020B0400000000000000" pitchFamily="50" charset="-128"/>
                        </a:rPr>
                        <a:t>現在の状況</a:t>
                      </a:r>
                    </a:p>
                  </a:txBody>
                  <a:tcPr marL="36000" marR="36000" marT="36000" marB="36000" anchor="ctr"/>
                </a:tc>
                <a:tc>
                  <a:txBody>
                    <a:bodyPr/>
                    <a:lstStyle/>
                    <a:p>
                      <a:pPr algn="ctr">
                        <a:lnSpc>
                          <a:spcPts val="1100"/>
                        </a:lnSpc>
                      </a:pPr>
                      <a:r>
                        <a:rPr kumimoji="1" lang="en-US" altLang="ja-JP" sz="1050" dirty="0">
                          <a:latin typeface="游ゴシック" panose="020B0400000000000000" pitchFamily="50" charset="-128"/>
                          <a:ea typeface="游ゴシック" panose="020B0400000000000000" pitchFamily="50" charset="-128"/>
                        </a:rPr>
                        <a:t>2023</a:t>
                      </a:r>
                      <a:r>
                        <a:rPr kumimoji="1" lang="ja-JP" altLang="en-US" sz="1050" dirty="0">
                          <a:latin typeface="游ゴシック" panose="020B0400000000000000" pitchFamily="50" charset="-128"/>
                          <a:ea typeface="游ゴシック" panose="020B0400000000000000" pitchFamily="50" charset="-128"/>
                        </a:rPr>
                        <a:t>年度目標</a:t>
                      </a:r>
                    </a:p>
                  </a:txBody>
                  <a:tcPr marL="36000" marR="36000" marT="36000" marB="36000" anchor="ctr"/>
                </a:tc>
                <a:tc>
                  <a:txBody>
                    <a:bodyPr/>
                    <a:lstStyle/>
                    <a:p>
                      <a:pPr algn="ctr">
                        <a:lnSpc>
                          <a:spcPts val="1100"/>
                        </a:lnSpc>
                      </a:pPr>
                      <a:r>
                        <a:rPr kumimoji="1" lang="ja-JP" altLang="en-US" sz="1050" dirty="0">
                          <a:latin typeface="游ゴシック" panose="020B0400000000000000" pitchFamily="50" charset="-128"/>
                          <a:ea typeface="游ゴシック" panose="020B0400000000000000" pitchFamily="50" charset="-128"/>
                        </a:rPr>
                        <a:t>年次報告書</a:t>
                      </a:r>
                      <a:endParaRPr kumimoji="1" lang="en-US" altLang="ja-JP" sz="1050" dirty="0">
                        <a:latin typeface="游ゴシック" panose="020B0400000000000000" pitchFamily="50" charset="-128"/>
                        <a:ea typeface="游ゴシック" panose="020B0400000000000000" pitchFamily="50" charset="-128"/>
                      </a:endParaRPr>
                    </a:p>
                    <a:p>
                      <a:pPr algn="ctr">
                        <a:lnSpc>
                          <a:spcPts val="1100"/>
                        </a:lnSpc>
                      </a:pPr>
                      <a:r>
                        <a:rPr kumimoji="1" lang="ja-JP" altLang="en-US" sz="1050" dirty="0">
                          <a:latin typeface="游ゴシック" panose="020B0400000000000000" pitchFamily="50" charset="-128"/>
                          <a:ea typeface="游ゴシック" panose="020B0400000000000000" pitchFamily="50" charset="-128"/>
                        </a:rPr>
                        <a:t>のページ</a:t>
                      </a:r>
                    </a:p>
                  </a:txBody>
                  <a:tcPr marL="36000" marR="36000" marT="36000" marB="36000" anchor="ctr"/>
                </a:tc>
                <a:extLst>
                  <a:ext uri="{0D108BD9-81ED-4DB2-BD59-A6C34878D82A}">
                    <a16:rowId xmlns:a16="http://schemas.microsoft.com/office/drawing/2014/main" val="879328102"/>
                  </a:ext>
                </a:extLst>
              </a:tr>
              <a:tr h="502072">
                <a:tc rowSpan="4">
                  <a:txBody>
                    <a:bodyPr/>
                    <a:lstStyle/>
                    <a:p>
                      <a:r>
                        <a:rPr kumimoji="1" lang="ja-JP" altLang="en-US" sz="1050" b="1" dirty="0">
                          <a:latin typeface="游ゴシック" panose="020B0400000000000000" pitchFamily="50" charset="-128"/>
                          <a:ea typeface="游ゴシック" panose="020B0400000000000000" pitchFamily="50" charset="-128"/>
                        </a:rPr>
                        <a:t>健康的な</a:t>
                      </a:r>
                      <a:endParaRPr kumimoji="1" lang="en-US" altLang="ja-JP" sz="1050" b="1" dirty="0">
                        <a:latin typeface="游ゴシック" panose="020B0400000000000000" pitchFamily="50" charset="-128"/>
                        <a:ea typeface="游ゴシック" panose="020B0400000000000000" pitchFamily="50" charset="-128"/>
                      </a:endParaRPr>
                    </a:p>
                    <a:p>
                      <a:r>
                        <a:rPr kumimoji="1" lang="ja-JP" altLang="en-US" sz="1050" b="1" dirty="0">
                          <a:latin typeface="游ゴシック" panose="020B0400000000000000" pitchFamily="50" charset="-128"/>
                          <a:ea typeface="游ゴシック" panose="020B0400000000000000" pitchFamily="50" charset="-128"/>
                        </a:rPr>
                        <a:t>食生活の</a:t>
                      </a:r>
                      <a:endParaRPr kumimoji="1" lang="en-US" altLang="ja-JP" sz="1050" b="1" dirty="0">
                        <a:latin typeface="游ゴシック" panose="020B0400000000000000" pitchFamily="50" charset="-128"/>
                        <a:ea typeface="游ゴシック" panose="020B0400000000000000" pitchFamily="50" charset="-128"/>
                      </a:endParaRPr>
                    </a:p>
                    <a:p>
                      <a:r>
                        <a:rPr kumimoji="1" lang="ja-JP" altLang="en-US" sz="1050" b="1" dirty="0">
                          <a:latin typeface="游ゴシック" panose="020B0400000000000000" pitchFamily="50" charset="-128"/>
                          <a:ea typeface="游ゴシック" panose="020B0400000000000000" pitchFamily="50" charset="-128"/>
                        </a:rPr>
                        <a:t>実践の</a:t>
                      </a:r>
                      <a:endParaRPr kumimoji="1" lang="en-US" altLang="ja-JP" sz="1050" b="1" dirty="0">
                        <a:latin typeface="游ゴシック" panose="020B0400000000000000" pitchFamily="50" charset="-128"/>
                        <a:ea typeface="游ゴシック" panose="020B0400000000000000" pitchFamily="50" charset="-128"/>
                      </a:endParaRPr>
                    </a:p>
                    <a:p>
                      <a:r>
                        <a:rPr kumimoji="1" lang="ja-JP" altLang="en-US" sz="1050" b="1" dirty="0">
                          <a:latin typeface="游ゴシック" panose="020B0400000000000000" pitchFamily="50" charset="-128"/>
                          <a:ea typeface="游ゴシック" panose="020B0400000000000000" pitchFamily="50" charset="-128"/>
                        </a:rPr>
                        <a:t>促進</a:t>
                      </a:r>
                    </a:p>
                  </a:txBody>
                  <a:tcPr marL="36000" marR="36000" marT="36000" marB="36000"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11</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rowSpan="2">
                  <a:txBody>
                    <a:bodyPr/>
                    <a:lstStyle/>
                    <a:p>
                      <a:r>
                        <a:rPr kumimoji="1" lang="ja-JP" altLang="en-US" sz="1050" dirty="0">
                          <a:latin typeface="游ゴシック" panose="020B0400000000000000" pitchFamily="50" charset="-128"/>
                          <a:ea typeface="游ゴシック" panose="020B0400000000000000" pitchFamily="50" charset="-128"/>
                        </a:rPr>
                        <a:t>ヘルシーメニューを</a:t>
                      </a:r>
                      <a:endParaRPr kumimoji="1" lang="en-US" altLang="ja-JP" sz="1050" dirty="0">
                        <a:latin typeface="游ゴシック" panose="020B0400000000000000" pitchFamily="50" charset="-128"/>
                        <a:ea typeface="游ゴシック" panose="020B0400000000000000" pitchFamily="50" charset="-128"/>
                      </a:endParaRPr>
                    </a:p>
                    <a:p>
                      <a:r>
                        <a:rPr kumimoji="1" lang="ja-JP" altLang="en-US" sz="1050" dirty="0">
                          <a:latin typeface="游ゴシック" panose="020B0400000000000000" pitchFamily="50" charset="-128"/>
                          <a:ea typeface="游ゴシック" panose="020B0400000000000000" pitchFamily="50" charset="-128"/>
                        </a:rPr>
                        <a:t>提供する飲食店・</a:t>
                      </a:r>
                      <a:endParaRPr kumimoji="1" lang="en-US" altLang="ja-JP" sz="1050" dirty="0">
                        <a:latin typeface="游ゴシック" panose="020B0400000000000000" pitchFamily="50" charset="-128"/>
                        <a:ea typeface="游ゴシック" panose="020B0400000000000000" pitchFamily="50" charset="-128"/>
                      </a:endParaRPr>
                    </a:p>
                    <a:p>
                      <a:r>
                        <a:rPr kumimoji="1" lang="ja-JP" altLang="en-US" sz="1050" dirty="0">
                          <a:latin typeface="游ゴシック" panose="020B0400000000000000" pitchFamily="50" charset="-128"/>
                          <a:ea typeface="游ゴシック" panose="020B0400000000000000" pitchFamily="50" charset="-128"/>
                        </a:rPr>
                        <a:t>特定給食施設等数</a:t>
                      </a:r>
                    </a:p>
                  </a:txBody>
                  <a:tcPr marL="36000" marR="36000" marT="36000" marB="36000" anchor="ctr"/>
                </a:tc>
                <a:tc>
                  <a:txBody>
                    <a:bodyPr/>
                    <a:lstStyle/>
                    <a:p>
                      <a:pPr marL="1270" algn="just">
                        <a:lnSpc>
                          <a:spcPts val="1400"/>
                        </a:lnSpc>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「うちのお店も健康づくり</a:t>
                      </a:r>
                      <a:endParaRPr lang="en-US" alt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p>
                      <a:pPr marL="1270" algn="just">
                        <a:lnSpc>
                          <a:spcPts val="1400"/>
                        </a:lnSpc>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応援団の店」協力店舗数</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12,650</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店舗</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alt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H28</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en-US" altLang="ja-JP" sz="1050" dirty="0">
                          <a:solidFill>
                            <a:schemeClr val="tx1"/>
                          </a:solidFill>
                          <a:latin typeface="游ゴシック" panose="020B0400000000000000" pitchFamily="50" charset="-128"/>
                          <a:ea typeface="游ゴシック" panose="020B0400000000000000" pitchFamily="50" charset="-128"/>
                        </a:rPr>
                        <a:t>14,084</a:t>
                      </a:r>
                      <a:r>
                        <a:rPr kumimoji="1" lang="ja-JP" altLang="en-US" sz="1050" dirty="0">
                          <a:solidFill>
                            <a:schemeClr val="tx1"/>
                          </a:solidFill>
                          <a:latin typeface="游ゴシック" panose="020B0400000000000000" pitchFamily="50" charset="-128"/>
                          <a:ea typeface="游ゴシック" panose="020B0400000000000000" pitchFamily="50" charset="-128"/>
                        </a:rPr>
                        <a:t>店舗（</a:t>
                      </a:r>
                      <a:r>
                        <a:rPr kumimoji="1" lang="en-US" altLang="ja-JP" sz="1050" dirty="0">
                          <a:solidFill>
                            <a:schemeClr val="tx1"/>
                          </a:solidFill>
                          <a:latin typeface="游ゴシック" panose="020B0400000000000000" pitchFamily="50" charset="-128"/>
                          <a:ea typeface="游ゴシック" panose="020B0400000000000000" pitchFamily="50" charset="-128"/>
                        </a:rPr>
                        <a:t>R5.2</a:t>
                      </a:r>
                      <a:r>
                        <a:rPr kumimoji="1" lang="ja-JP" altLang="en-US" sz="1050" dirty="0">
                          <a:solidFill>
                            <a:schemeClr val="tx1"/>
                          </a:solidFill>
                          <a:latin typeface="游ゴシック" panose="020B0400000000000000" pitchFamily="50" charset="-128"/>
                          <a:ea typeface="游ゴシック" panose="020B0400000000000000" pitchFamily="50" charset="-128"/>
                        </a:rPr>
                        <a:t>末）</a:t>
                      </a:r>
                    </a:p>
                  </a:txBody>
                  <a:tcPr marL="36000" marR="36000" marT="36000" marB="36000" anchor="ctr"/>
                </a:tc>
                <a:tc>
                  <a:txBody>
                    <a:bodyPr/>
                    <a:lstStyle/>
                    <a:p>
                      <a:pPr algn="ctr">
                        <a:lnSpc>
                          <a:spcPts val="1400"/>
                        </a:lnSpc>
                        <a:spcAft>
                          <a:spcPts val="0"/>
                        </a:spcAft>
                      </a:pPr>
                      <a:r>
                        <a:rPr lang="en-US" sz="1050" kern="10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13,500</a:t>
                      </a:r>
                      <a:r>
                        <a:rPr lang="ja-JP" sz="1050" kern="10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店舗</a:t>
                      </a:r>
                      <a:endParaRPr lang="ja-JP" sz="1050" kern="10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rowSpan="4">
                  <a:txBody>
                    <a:bodyPr/>
                    <a:lstStyle/>
                    <a:p>
                      <a:pPr algn="ctr">
                        <a:lnSpc>
                          <a:spcPts val="1400"/>
                        </a:lnSpc>
                        <a:spcAft>
                          <a:spcPts val="0"/>
                        </a:spcAft>
                      </a:pPr>
                      <a:r>
                        <a:rPr lang="en-US"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62-67</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120687769"/>
                  </a:ext>
                </a:extLst>
              </a:tr>
              <a:tr h="658787">
                <a:tc vMerge="1">
                  <a:txBody>
                    <a:bodyPr/>
                    <a:lstStyle/>
                    <a:p>
                      <a:endParaRPr kumimoji="1" lang="ja-JP" altLang="en-US" sz="105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12</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vMerge="1">
                  <a:txBody>
                    <a:bodyPr/>
                    <a:lstStyle/>
                    <a:p>
                      <a:endParaRPr kumimoji="1" lang="ja-JP" altLang="en-US" sz="105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marL="1270" algn="just">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V.O.S.</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メニューロゴマーク</a:t>
                      </a:r>
                      <a:endParaRPr lang="en-US" alt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p>
                      <a:pPr marL="1270" algn="just">
                        <a:lnSpc>
                          <a:spcPts val="1400"/>
                        </a:lnSpc>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使用承認件数</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件</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alt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H29</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ja-JP" altLang="en-US" sz="1050" dirty="0">
                          <a:solidFill>
                            <a:schemeClr val="tx1"/>
                          </a:solidFill>
                          <a:latin typeface="游ゴシック" panose="020B0400000000000000" pitchFamily="50" charset="-128"/>
                          <a:ea typeface="游ゴシック" panose="020B0400000000000000" pitchFamily="50" charset="-128"/>
                        </a:rPr>
                        <a:t>飲食店等　</a:t>
                      </a:r>
                      <a:r>
                        <a:rPr kumimoji="1" lang="en-US" altLang="ja-JP" sz="1050" dirty="0">
                          <a:solidFill>
                            <a:schemeClr val="tx1"/>
                          </a:solidFill>
                          <a:latin typeface="游ゴシック" panose="020B0400000000000000" pitchFamily="50" charset="-128"/>
                          <a:ea typeface="游ゴシック" panose="020B0400000000000000" pitchFamily="50" charset="-128"/>
                        </a:rPr>
                        <a:t>429</a:t>
                      </a:r>
                      <a:r>
                        <a:rPr kumimoji="1" lang="ja-JP" altLang="en-US" sz="1050" dirty="0">
                          <a:solidFill>
                            <a:schemeClr val="tx1"/>
                          </a:solidFill>
                          <a:latin typeface="游ゴシック" panose="020B0400000000000000" pitchFamily="50" charset="-128"/>
                          <a:ea typeface="游ゴシック" panose="020B0400000000000000" pitchFamily="50" charset="-128"/>
                        </a:rPr>
                        <a:t>件</a:t>
                      </a:r>
                      <a:endParaRPr kumimoji="1" lang="en-US" altLang="ja-JP" sz="1050" dirty="0">
                        <a:solidFill>
                          <a:schemeClr val="tx1"/>
                        </a:solidFill>
                        <a:latin typeface="游ゴシック" panose="020B0400000000000000" pitchFamily="50" charset="-128"/>
                        <a:ea typeface="游ゴシック" panose="020B0400000000000000" pitchFamily="50" charset="-128"/>
                      </a:endParaRPr>
                    </a:p>
                    <a:p>
                      <a:pPr algn="ctr"/>
                      <a:r>
                        <a:rPr kumimoji="1" lang="ja-JP" altLang="en-US" sz="1050" dirty="0">
                          <a:solidFill>
                            <a:schemeClr val="tx1"/>
                          </a:solidFill>
                          <a:latin typeface="游ゴシック" panose="020B0400000000000000" pitchFamily="50" charset="-128"/>
                          <a:ea typeface="游ゴシック" panose="020B0400000000000000" pitchFamily="50" charset="-128"/>
                        </a:rPr>
                        <a:t>給食施設　</a:t>
                      </a:r>
                      <a:r>
                        <a:rPr kumimoji="1" lang="en-US" altLang="ja-JP" sz="1050" dirty="0">
                          <a:solidFill>
                            <a:schemeClr val="tx1"/>
                          </a:solidFill>
                          <a:latin typeface="游ゴシック" panose="020B0400000000000000" pitchFamily="50" charset="-128"/>
                          <a:ea typeface="游ゴシック" panose="020B0400000000000000" pitchFamily="50" charset="-128"/>
                        </a:rPr>
                        <a:t>336</a:t>
                      </a:r>
                      <a:r>
                        <a:rPr kumimoji="1" lang="ja-JP" altLang="en-US" sz="1050" dirty="0">
                          <a:solidFill>
                            <a:schemeClr val="tx1"/>
                          </a:solidFill>
                          <a:latin typeface="游ゴシック" panose="020B0400000000000000" pitchFamily="50" charset="-128"/>
                          <a:ea typeface="游ゴシック" panose="020B0400000000000000" pitchFamily="50" charset="-128"/>
                        </a:rPr>
                        <a:t>件</a:t>
                      </a:r>
                      <a:endParaRPr kumimoji="1" lang="en-US" altLang="ja-JP" sz="1050" dirty="0">
                        <a:solidFill>
                          <a:schemeClr val="tx1"/>
                        </a:solidFill>
                        <a:latin typeface="游ゴシック" panose="020B0400000000000000" pitchFamily="50" charset="-128"/>
                        <a:ea typeface="游ゴシック" panose="020B0400000000000000" pitchFamily="50" charset="-128"/>
                      </a:endParaRPr>
                    </a:p>
                    <a:p>
                      <a:pPr algn="ctr"/>
                      <a:r>
                        <a:rPr kumimoji="1" lang="ja-JP" altLang="en-US" sz="1050" dirty="0">
                          <a:solidFill>
                            <a:schemeClr val="tx1"/>
                          </a:solidFill>
                          <a:latin typeface="游ゴシック" panose="020B0400000000000000" pitchFamily="50" charset="-128"/>
                          <a:ea typeface="游ゴシック" panose="020B0400000000000000" pitchFamily="50" charset="-128"/>
                        </a:rPr>
                        <a:t>（</a:t>
                      </a:r>
                      <a:r>
                        <a:rPr kumimoji="1" lang="en-US" altLang="ja-JP" sz="1050" dirty="0">
                          <a:solidFill>
                            <a:schemeClr val="tx1"/>
                          </a:solidFill>
                          <a:latin typeface="游ゴシック" panose="020B0400000000000000" pitchFamily="50" charset="-128"/>
                          <a:ea typeface="游ゴシック" panose="020B0400000000000000" pitchFamily="50" charset="-128"/>
                        </a:rPr>
                        <a:t>R5.2</a:t>
                      </a:r>
                      <a:r>
                        <a:rPr kumimoji="1" lang="ja-JP" altLang="en-US" sz="1050" dirty="0">
                          <a:solidFill>
                            <a:schemeClr val="tx1"/>
                          </a:solidFill>
                          <a:latin typeface="游ゴシック" panose="020B0400000000000000" pitchFamily="50" charset="-128"/>
                          <a:ea typeface="游ゴシック" panose="020B0400000000000000" pitchFamily="50" charset="-128"/>
                        </a:rPr>
                        <a:t>末）</a:t>
                      </a: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350</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件</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vMerge="1">
                  <a:txBody>
                    <a:bodyPr/>
                    <a:lstStyle/>
                    <a:p>
                      <a:pPr algn="ctr">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3928906195"/>
                  </a:ext>
                </a:extLst>
              </a:tr>
              <a:tr h="502072">
                <a:tc vMerge="1">
                  <a:txBody>
                    <a:bodyPr/>
                    <a:lstStyle/>
                    <a:p>
                      <a:endParaRPr kumimoji="1" lang="ja-JP" altLang="en-US" sz="105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13</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rowSpan="2">
                  <a:txBody>
                    <a:bodyPr/>
                    <a:lstStyle/>
                    <a:p>
                      <a:r>
                        <a:rPr kumimoji="1" lang="ja-JP" altLang="en-US" sz="1050" dirty="0">
                          <a:latin typeface="游ゴシック" panose="020B0400000000000000" pitchFamily="50" charset="-128"/>
                          <a:ea typeface="游ゴシック" panose="020B0400000000000000" pitchFamily="50" charset="-128"/>
                        </a:rPr>
                        <a:t>誰かと一緒に食べる</a:t>
                      </a:r>
                      <a:endParaRPr kumimoji="1" lang="en-US" altLang="ja-JP" sz="1050" dirty="0">
                        <a:latin typeface="游ゴシック" panose="020B0400000000000000" pitchFamily="50" charset="-128"/>
                        <a:ea typeface="游ゴシック" panose="020B0400000000000000" pitchFamily="50" charset="-128"/>
                      </a:endParaRPr>
                    </a:p>
                    <a:p>
                      <a:r>
                        <a:rPr kumimoji="1" lang="ja-JP" altLang="en-US" sz="1050" dirty="0">
                          <a:latin typeface="游ゴシック" panose="020B0400000000000000" pitchFamily="50" charset="-128"/>
                          <a:ea typeface="游ゴシック" panose="020B0400000000000000" pitchFamily="50" charset="-128"/>
                        </a:rPr>
                        <a:t>「共食</a:t>
                      </a:r>
                      <a:r>
                        <a:rPr kumimoji="1" lang="ja-JP" altLang="en-US" sz="1000" spc="-100" baseline="0" dirty="0">
                          <a:latin typeface="游ゴシック" panose="020B0400000000000000" pitchFamily="50" charset="-128"/>
                          <a:ea typeface="游ゴシック" panose="020B0400000000000000" pitchFamily="50" charset="-128"/>
                        </a:rPr>
                        <a:t>（きょうしょく）</a:t>
                      </a:r>
                      <a:r>
                        <a:rPr kumimoji="1" lang="ja-JP" altLang="en-US" sz="1050" dirty="0">
                          <a:latin typeface="游ゴシック" panose="020B0400000000000000" pitchFamily="50" charset="-128"/>
                          <a:ea typeface="游ゴシック" panose="020B0400000000000000" pitchFamily="50" charset="-128"/>
                        </a:rPr>
                        <a:t>」</a:t>
                      </a:r>
                    </a:p>
                  </a:txBody>
                  <a:tcPr marL="36000" marR="36000" marT="36000" marB="36000" anchor="ctr"/>
                </a:tc>
                <a:tc>
                  <a:txBody>
                    <a:bodyPr/>
                    <a:lstStyle/>
                    <a:p>
                      <a:pPr algn="just">
                        <a:lnSpc>
                          <a:spcPts val="1400"/>
                        </a:lnSpc>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朝食又は夕食等を家族と</a:t>
                      </a:r>
                      <a:endParaRPr lang="en-US" alt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just">
                        <a:lnSpc>
                          <a:spcPts val="1400"/>
                        </a:lnSpc>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一緒に食べる「</a:t>
                      </a:r>
                      <a:r>
                        <a:rPr lang="en-US" sz="1050" kern="100" dirty="0" err="1">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共食</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」の回数</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lnSpc>
                          <a:spcPts val="1400"/>
                        </a:lnSpc>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週</a:t>
                      </a: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10.7</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回</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alt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H27</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ja-JP" altLang="en-US" sz="1050" dirty="0">
                          <a:solidFill>
                            <a:schemeClr val="tx1"/>
                          </a:solidFill>
                          <a:latin typeface="游ゴシック" panose="020B0400000000000000" pitchFamily="50" charset="-128"/>
                          <a:ea typeface="+mn-ea"/>
                        </a:rPr>
                        <a:t>週</a:t>
                      </a:r>
                      <a:r>
                        <a:rPr kumimoji="1" lang="en-US" altLang="ja-JP" sz="1050" dirty="0">
                          <a:solidFill>
                            <a:schemeClr val="tx1"/>
                          </a:solidFill>
                          <a:latin typeface="游ゴシック" panose="020B0400000000000000" pitchFamily="50" charset="-128"/>
                          <a:ea typeface="+mn-ea"/>
                        </a:rPr>
                        <a:t>9.7</a:t>
                      </a:r>
                      <a:r>
                        <a:rPr kumimoji="1" lang="ja-JP" altLang="en-US" sz="1050" dirty="0">
                          <a:solidFill>
                            <a:schemeClr val="tx1"/>
                          </a:solidFill>
                          <a:latin typeface="游ゴシック" panose="020B0400000000000000" pitchFamily="50" charset="-128"/>
                          <a:ea typeface="+mn-ea"/>
                        </a:rPr>
                        <a:t>回（</a:t>
                      </a:r>
                      <a:r>
                        <a:rPr kumimoji="1" lang="en-US" altLang="ja-JP" sz="1050" dirty="0">
                          <a:solidFill>
                            <a:schemeClr val="tx1"/>
                          </a:solidFill>
                          <a:latin typeface="游ゴシック" panose="020B0400000000000000" pitchFamily="50" charset="-128"/>
                          <a:ea typeface="+mn-ea"/>
                        </a:rPr>
                        <a:t>R3</a:t>
                      </a:r>
                      <a:r>
                        <a:rPr kumimoji="1" lang="ja-JP" altLang="en-US" sz="1050" dirty="0">
                          <a:solidFill>
                            <a:schemeClr val="tx1"/>
                          </a:solidFill>
                          <a:latin typeface="游ゴシック" panose="020B0400000000000000" pitchFamily="50" charset="-128"/>
                          <a:ea typeface="+mn-ea"/>
                        </a:rPr>
                        <a:t>）</a:t>
                      </a:r>
                    </a:p>
                  </a:txBody>
                  <a:tcPr marL="36000" marR="36000" marT="36000" marB="36000" anchor="ctr"/>
                </a:tc>
                <a:tc>
                  <a:txBody>
                    <a:bodyPr/>
                    <a:lstStyle/>
                    <a:p>
                      <a:pPr algn="ctr">
                        <a:lnSpc>
                          <a:spcPts val="1400"/>
                        </a:lnSpc>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週</a:t>
                      </a: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11</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回以上</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vMerge="1">
                  <a:txBody>
                    <a:bodyPr/>
                    <a:lstStyle/>
                    <a:p>
                      <a:pPr algn="ctr">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4054921758"/>
                  </a:ext>
                </a:extLst>
              </a:tr>
              <a:tr h="714250">
                <a:tc vMerge="1">
                  <a:txBody>
                    <a:bodyPr/>
                    <a:lstStyle/>
                    <a:p>
                      <a:endParaRPr kumimoji="1" lang="ja-JP" altLang="en-US" sz="105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14</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vMerge="1">
                  <a:txBody>
                    <a:bodyPr/>
                    <a:lstStyle/>
                    <a:p>
                      <a:endParaRPr kumimoji="1" lang="ja-JP" altLang="en-US" sz="1050"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just">
                        <a:lnSpc>
                          <a:spcPts val="1400"/>
                        </a:lnSpc>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地域や職場等の所属コミュニ</a:t>
                      </a:r>
                      <a:endParaRPr lang="en-US" alt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just">
                        <a:lnSpc>
                          <a:spcPts val="1400"/>
                        </a:lnSpc>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ティで</a:t>
                      </a:r>
                      <a:r>
                        <a:rPr lang="en-US" sz="1050" kern="100" dirty="0" err="1">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共食</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したいと思う人が</a:t>
                      </a:r>
                      <a:endParaRPr lang="en-US" alt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just">
                        <a:lnSpc>
                          <a:spcPts val="1400"/>
                        </a:lnSpc>
                        <a:spcAft>
                          <a:spcPts val="0"/>
                        </a:spcAft>
                      </a:pPr>
                      <a:r>
                        <a:rPr lang="en-US" sz="1050" kern="100" dirty="0" err="1">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共食</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する割合</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77.6%（H28）</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en-US" altLang="ja-JP" sz="1050" dirty="0">
                          <a:solidFill>
                            <a:schemeClr val="tx1"/>
                          </a:solidFill>
                          <a:latin typeface="游ゴシック" panose="020B0400000000000000" pitchFamily="50" charset="-128"/>
                          <a:ea typeface="+mn-ea"/>
                        </a:rPr>
                        <a:t>23.2%</a:t>
                      </a:r>
                      <a:r>
                        <a:rPr kumimoji="1" lang="ja-JP" altLang="en-US" sz="1050" dirty="0">
                          <a:solidFill>
                            <a:schemeClr val="tx1"/>
                          </a:solidFill>
                          <a:latin typeface="游ゴシック" panose="020B0400000000000000" pitchFamily="50" charset="-128"/>
                          <a:ea typeface="+mn-ea"/>
                        </a:rPr>
                        <a:t>（</a:t>
                      </a:r>
                      <a:r>
                        <a:rPr kumimoji="1" lang="en-US" altLang="ja-JP" sz="1050" dirty="0">
                          <a:solidFill>
                            <a:schemeClr val="tx1"/>
                          </a:solidFill>
                          <a:latin typeface="游ゴシック" panose="020B0400000000000000" pitchFamily="50" charset="-128"/>
                          <a:ea typeface="+mn-ea"/>
                        </a:rPr>
                        <a:t>R3</a:t>
                      </a:r>
                      <a:r>
                        <a:rPr kumimoji="1" lang="ja-JP" altLang="en-US" sz="1050" dirty="0">
                          <a:solidFill>
                            <a:schemeClr val="tx1"/>
                          </a:solidFill>
                          <a:latin typeface="游ゴシック" panose="020B0400000000000000" pitchFamily="50" charset="-128"/>
                          <a:ea typeface="+mn-ea"/>
                        </a:rPr>
                        <a:t>）</a:t>
                      </a:r>
                      <a:endParaRPr kumimoji="1" lang="ja-JP" altLang="en-US" sz="1050" dirty="0">
                        <a:solidFill>
                          <a:schemeClr val="tx1"/>
                        </a:solidFill>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80%</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以上</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vMerge="1">
                  <a:txBody>
                    <a:bodyPr/>
                    <a:lstStyle/>
                    <a:p>
                      <a:pPr algn="ctr">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91634272"/>
                  </a:ext>
                </a:extLst>
              </a:tr>
              <a:tr h="658787">
                <a:tc>
                  <a:txBody>
                    <a:bodyPr/>
                    <a:lstStyle/>
                    <a:p>
                      <a:r>
                        <a:rPr kumimoji="1" lang="ja-JP" altLang="en-US" sz="1050" b="1" dirty="0">
                          <a:latin typeface="游ゴシック" panose="020B0400000000000000" pitchFamily="50" charset="-128"/>
                          <a:ea typeface="游ゴシック" panose="020B0400000000000000" pitchFamily="50" charset="-128"/>
                        </a:rPr>
                        <a:t>食の安全</a:t>
                      </a:r>
                      <a:endParaRPr kumimoji="1" lang="en-US" altLang="ja-JP" sz="1050" b="1" dirty="0">
                        <a:latin typeface="游ゴシック" panose="020B0400000000000000" pitchFamily="50" charset="-128"/>
                        <a:ea typeface="游ゴシック" panose="020B0400000000000000" pitchFamily="50" charset="-128"/>
                      </a:endParaRPr>
                    </a:p>
                    <a:p>
                      <a:r>
                        <a:rPr kumimoji="1" lang="ja-JP" altLang="en-US" sz="1050" b="1" dirty="0">
                          <a:latin typeface="游ゴシック" panose="020B0400000000000000" pitchFamily="50" charset="-128"/>
                          <a:ea typeface="游ゴシック" panose="020B0400000000000000" pitchFamily="50" charset="-128"/>
                        </a:rPr>
                        <a:t>安心の</a:t>
                      </a:r>
                      <a:endParaRPr kumimoji="1" lang="en-US" altLang="ja-JP" sz="1050" b="1" dirty="0">
                        <a:latin typeface="游ゴシック" panose="020B0400000000000000" pitchFamily="50" charset="-128"/>
                        <a:ea typeface="游ゴシック" panose="020B0400000000000000" pitchFamily="50" charset="-128"/>
                      </a:endParaRPr>
                    </a:p>
                    <a:p>
                      <a:r>
                        <a:rPr kumimoji="1" lang="ja-JP" altLang="en-US" sz="1050" b="1" dirty="0">
                          <a:latin typeface="游ゴシック" panose="020B0400000000000000" pitchFamily="50" charset="-128"/>
                          <a:ea typeface="游ゴシック" panose="020B0400000000000000" pitchFamily="50" charset="-128"/>
                        </a:rPr>
                        <a:t>取組み</a:t>
                      </a:r>
                    </a:p>
                  </a:txBody>
                  <a:tcPr marL="36000" marR="36000" marT="36000" marB="36000"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15</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gridSpan="2">
                  <a:txBody>
                    <a:bodyPr/>
                    <a:lstStyle/>
                    <a:p>
                      <a:r>
                        <a:rPr kumimoji="1" lang="ja-JP" altLang="en-US" sz="1050" dirty="0">
                          <a:latin typeface="游ゴシック" panose="020B0400000000000000" pitchFamily="50" charset="-128"/>
                          <a:ea typeface="游ゴシック" panose="020B0400000000000000" pitchFamily="50" charset="-128"/>
                        </a:rPr>
                        <a:t>大阪府食の安全安心メールマガジンによる情報提供数</a:t>
                      </a:r>
                      <a:endParaRPr kumimoji="1" lang="en-US" altLang="ja-JP" sz="1050" dirty="0">
                        <a:latin typeface="游ゴシック" panose="020B0400000000000000" pitchFamily="50" charset="-128"/>
                        <a:ea typeface="游ゴシック" panose="020B0400000000000000" pitchFamily="50" charset="-128"/>
                      </a:endParaRPr>
                    </a:p>
                    <a:p>
                      <a:r>
                        <a:rPr kumimoji="1" lang="ja-JP" altLang="en-US" sz="1050" dirty="0">
                          <a:latin typeface="游ゴシック" panose="020B0400000000000000" pitchFamily="50" charset="-128"/>
                          <a:ea typeface="游ゴシック" panose="020B0400000000000000" pitchFamily="50" charset="-128"/>
                        </a:rPr>
                        <a:t>（総配信数）</a:t>
                      </a:r>
                    </a:p>
                  </a:txBody>
                  <a:tcPr marL="36000" marR="36000" marT="36000" marB="36000" anchor="ctr"/>
                </a:tc>
                <a:tc hMerge="1">
                  <a:txBody>
                    <a:bodyPr/>
                    <a:lstStyle/>
                    <a:p>
                      <a:pPr algn="just">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130</a:t>
                      </a:r>
                      <a:r>
                        <a:rPr kumimoji="1" lang="ja-JP" altLang="en-US" sz="1050" dirty="0">
                          <a:latin typeface="游ゴシック" panose="020B0400000000000000" pitchFamily="50" charset="-128"/>
                          <a:ea typeface="游ゴシック" panose="020B0400000000000000" pitchFamily="50" charset="-128"/>
                        </a:rPr>
                        <a:t>万件（</a:t>
                      </a:r>
                      <a:r>
                        <a:rPr kumimoji="1" lang="en-US" altLang="ja-JP" sz="1050" dirty="0">
                          <a:latin typeface="游ゴシック" panose="020B0400000000000000" pitchFamily="50" charset="-128"/>
                          <a:ea typeface="游ゴシック" panose="020B0400000000000000" pitchFamily="50" charset="-128"/>
                        </a:rPr>
                        <a:t>H28</a:t>
                      </a:r>
                      <a:r>
                        <a:rPr kumimoji="1" lang="ja-JP" altLang="en-US" sz="1050" dirty="0">
                          <a:latin typeface="游ゴシック" panose="020B0400000000000000" pitchFamily="50" charset="-128"/>
                          <a:ea typeface="游ゴシック" panose="020B0400000000000000" pitchFamily="50" charset="-128"/>
                        </a:rPr>
                        <a:t>）</a:t>
                      </a:r>
                    </a:p>
                  </a:txBody>
                  <a:tcPr marL="36000" marR="36000" marT="36000" marB="36000" anchor="ctr"/>
                </a:tc>
                <a:tc>
                  <a:txBody>
                    <a:bodyPr/>
                    <a:lstStyle/>
                    <a:p>
                      <a:pPr algn="ctr"/>
                      <a:r>
                        <a:rPr kumimoji="1" lang="en-US" altLang="ja-JP" sz="1050" dirty="0">
                          <a:solidFill>
                            <a:schemeClr val="tx1"/>
                          </a:solidFill>
                          <a:latin typeface="游ゴシック" panose="020B0400000000000000" pitchFamily="50" charset="-128"/>
                          <a:ea typeface="游ゴシック" panose="020B0400000000000000" pitchFamily="50" charset="-128"/>
                        </a:rPr>
                        <a:t>97</a:t>
                      </a:r>
                      <a:r>
                        <a:rPr kumimoji="1" lang="ja-JP" altLang="en-US" sz="1050" dirty="0">
                          <a:solidFill>
                            <a:schemeClr val="tx1"/>
                          </a:solidFill>
                          <a:latin typeface="游ゴシック" panose="020B0400000000000000" pitchFamily="50" charset="-128"/>
                          <a:ea typeface="游ゴシック" panose="020B0400000000000000" pitchFamily="50" charset="-128"/>
                        </a:rPr>
                        <a:t>万件（</a:t>
                      </a:r>
                      <a:r>
                        <a:rPr kumimoji="1" lang="en-US" altLang="ja-JP" sz="1050" dirty="0">
                          <a:solidFill>
                            <a:schemeClr val="tx1"/>
                          </a:solidFill>
                          <a:latin typeface="游ゴシック" panose="020B0400000000000000" pitchFamily="50" charset="-128"/>
                          <a:ea typeface="游ゴシック" panose="020B0400000000000000" pitchFamily="50" charset="-128"/>
                        </a:rPr>
                        <a:t>R4.12</a:t>
                      </a:r>
                      <a:r>
                        <a:rPr kumimoji="1" lang="ja-JP" altLang="en-US" sz="1050" dirty="0">
                          <a:solidFill>
                            <a:schemeClr val="tx1"/>
                          </a:solidFill>
                          <a:latin typeface="游ゴシック" panose="020B0400000000000000" pitchFamily="50" charset="-128"/>
                          <a:ea typeface="游ゴシック" panose="020B0400000000000000" pitchFamily="50" charset="-128"/>
                        </a:rPr>
                        <a:t>末）</a:t>
                      </a:r>
                    </a:p>
                  </a:txBody>
                  <a:tcPr marL="36000" marR="36000" marT="36000" marB="36000"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230</a:t>
                      </a:r>
                      <a:r>
                        <a:rPr kumimoji="1" lang="ja-JP" altLang="en-US" sz="1050" dirty="0">
                          <a:latin typeface="游ゴシック" panose="020B0400000000000000" pitchFamily="50" charset="-128"/>
                          <a:ea typeface="游ゴシック" panose="020B0400000000000000" pitchFamily="50" charset="-128"/>
                        </a:rPr>
                        <a:t>万件</a:t>
                      </a:r>
                    </a:p>
                  </a:txBody>
                  <a:tcPr marL="36000" marR="36000" marT="36000" marB="36000"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68-69</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extLst>
                  <a:ext uri="{0D108BD9-81ED-4DB2-BD59-A6C34878D82A}">
                    <a16:rowId xmlns:a16="http://schemas.microsoft.com/office/drawing/2014/main" val="2447499231"/>
                  </a:ext>
                </a:extLst>
              </a:tr>
              <a:tr h="502072">
                <a:tc rowSpan="2">
                  <a:txBody>
                    <a:bodyPr/>
                    <a:lstStyle/>
                    <a:p>
                      <a:r>
                        <a:rPr kumimoji="1" lang="ja-JP" altLang="en-US" sz="1050" b="1" dirty="0">
                          <a:latin typeface="游ゴシック" panose="020B0400000000000000" pitchFamily="50" charset="-128"/>
                          <a:ea typeface="游ゴシック" panose="020B0400000000000000" pitchFamily="50" charset="-128"/>
                        </a:rPr>
                        <a:t>生産から</a:t>
                      </a:r>
                      <a:endParaRPr kumimoji="1" lang="en-US" altLang="ja-JP" sz="1050" b="1" dirty="0">
                        <a:latin typeface="游ゴシック" panose="020B0400000000000000" pitchFamily="50" charset="-128"/>
                        <a:ea typeface="游ゴシック" panose="020B0400000000000000" pitchFamily="50" charset="-128"/>
                      </a:endParaRPr>
                    </a:p>
                    <a:p>
                      <a:r>
                        <a:rPr kumimoji="1" lang="ja-JP" altLang="en-US" sz="1050" b="1" dirty="0">
                          <a:latin typeface="游ゴシック" panose="020B0400000000000000" pitchFamily="50" charset="-128"/>
                          <a:ea typeface="游ゴシック" panose="020B0400000000000000" pitchFamily="50" charset="-128"/>
                        </a:rPr>
                        <a:t>消費まで</a:t>
                      </a:r>
                      <a:endParaRPr kumimoji="1" lang="en-US" altLang="ja-JP" sz="1050" b="1" dirty="0">
                        <a:latin typeface="游ゴシック" panose="020B0400000000000000" pitchFamily="50" charset="-128"/>
                        <a:ea typeface="游ゴシック" panose="020B0400000000000000" pitchFamily="50" charset="-128"/>
                      </a:endParaRPr>
                    </a:p>
                    <a:p>
                      <a:r>
                        <a:rPr kumimoji="1" lang="ja-JP" altLang="en-US" sz="1050" b="1" dirty="0">
                          <a:latin typeface="游ゴシック" panose="020B0400000000000000" pitchFamily="50" charset="-128"/>
                          <a:ea typeface="游ゴシック" panose="020B0400000000000000" pitchFamily="50" charset="-128"/>
                        </a:rPr>
                        <a:t>を通した</a:t>
                      </a:r>
                      <a:endParaRPr kumimoji="1" lang="en-US" altLang="ja-JP" sz="1050" b="1" dirty="0">
                        <a:latin typeface="游ゴシック" panose="020B0400000000000000" pitchFamily="50" charset="-128"/>
                        <a:ea typeface="游ゴシック" panose="020B0400000000000000" pitchFamily="50" charset="-128"/>
                      </a:endParaRPr>
                    </a:p>
                    <a:p>
                      <a:r>
                        <a:rPr kumimoji="1" lang="ja-JP" altLang="en-US" sz="1050" b="1" dirty="0">
                          <a:latin typeface="游ゴシック" panose="020B0400000000000000" pitchFamily="50" charset="-128"/>
                          <a:ea typeface="游ゴシック" panose="020B0400000000000000" pitchFamily="50" charset="-128"/>
                        </a:rPr>
                        <a:t>食育の</a:t>
                      </a:r>
                      <a:endParaRPr kumimoji="1" lang="en-US" altLang="ja-JP" sz="1050" b="1" dirty="0">
                        <a:latin typeface="游ゴシック" panose="020B0400000000000000" pitchFamily="50" charset="-128"/>
                        <a:ea typeface="游ゴシック" panose="020B0400000000000000" pitchFamily="50" charset="-128"/>
                      </a:endParaRPr>
                    </a:p>
                    <a:p>
                      <a:r>
                        <a:rPr kumimoji="1" lang="ja-JP" altLang="en-US" sz="1050" b="1" dirty="0">
                          <a:latin typeface="游ゴシック" panose="020B0400000000000000" pitchFamily="50" charset="-128"/>
                          <a:ea typeface="游ゴシック" panose="020B0400000000000000" pitchFamily="50" charset="-128"/>
                        </a:rPr>
                        <a:t>推進</a:t>
                      </a:r>
                    </a:p>
                  </a:txBody>
                  <a:tcPr marL="36000" marR="36000" marT="36000" marB="36000"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16</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gridSpan="2">
                  <a:txBody>
                    <a:bodyPr/>
                    <a:lstStyle/>
                    <a:p>
                      <a:pPr algn="just">
                        <a:lnSpc>
                          <a:spcPts val="1400"/>
                        </a:lnSpc>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大阪産（もん）を購入できる販売店や料理店</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数</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just">
                        <a:lnSpc>
                          <a:spcPts val="1400"/>
                        </a:lnSpc>
                        <a:spcAft>
                          <a:spcPts val="0"/>
                        </a:spcAft>
                      </a:pP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大阪産（もん）ロゴマーク使用許可件数）</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hMerge="1">
                  <a:txBody>
                    <a:bodyPr/>
                    <a:lstStyle/>
                    <a:p>
                      <a:pPr algn="just">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385</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件</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alt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H28</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en-US" altLang="ja-JP" sz="1050" dirty="0">
                          <a:solidFill>
                            <a:schemeClr val="tx1"/>
                          </a:solidFill>
                          <a:latin typeface="游ゴシック" panose="020B0400000000000000" pitchFamily="50" charset="-128"/>
                          <a:ea typeface="游ゴシック" panose="020B0400000000000000" pitchFamily="50" charset="-128"/>
                        </a:rPr>
                        <a:t>663</a:t>
                      </a:r>
                      <a:r>
                        <a:rPr kumimoji="1" lang="ja-JP" altLang="en-US" sz="1050" dirty="0">
                          <a:solidFill>
                            <a:schemeClr val="tx1"/>
                          </a:solidFill>
                          <a:latin typeface="游ゴシック" panose="020B0400000000000000" pitchFamily="50" charset="-128"/>
                          <a:ea typeface="游ゴシック" panose="020B0400000000000000" pitchFamily="50" charset="-128"/>
                        </a:rPr>
                        <a:t>件（</a:t>
                      </a:r>
                      <a:r>
                        <a:rPr kumimoji="1" lang="en-US" altLang="ja-JP" sz="1050" dirty="0">
                          <a:solidFill>
                            <a:schemeClr val="tx1"/>
                          </a:solidFill>
                          <a:latin typeface="游ゴシック" panose="020B0400000000000000" pitchFamily="50" charset="-128"/>
                          <a:ea typeface="游ゴシック" panose="020B0400000000000000" pitchFamily="50" charset="-128"/>
                        </a:rPr>
                        <a:t>R4.12</a:t>
                      </a:r>
                      <a:r>
                        <a:rPr kumimoji="1" lang="ja-JP" altLang="en-US" sz="1050" dirty="0">
                          <a:solidFill>
                            <a:schemeClr val="tx1"/>
                          </a:solidFill>
                          <a:latin typeface="游ゴシック" panose="020B0400000000000000" pitchFamily="50" charset="-128"/>
                          <a:ea typeface="游ゴシック" panose="020B0400000000000000" pitchFamily="50" charset="-128"/>
                        </a:rPr>
                        <a:t>末）</a:t>
                      </a: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530</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件</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rowSpan="2">
                  <a:txBody>
                    <a:bodyPr/>
                    <a:lstStyle/>
                    <a:p>
                      <a:pPr algn="ctr">
                        <a:lnSpc>
                          <a:spcPts val="1400"/>
                        </a:lnSpc>
                        <a:spcAft>
                          <a:spcPts val="0"/>
                        </a:spcAft>
                      </a:pPr>
                      <a:r>
                        <a:rPr lang="en-US"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70-72</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183656954"/>
                  </a:ext>
                </a:extLst>
              </a:tr>
              <a:tr h="714250">
                <a:tc vMerge="1">
                  <a:txBody>
                    <a:bodyPr/>
                    <a:lstStyle/>
                    <a:p>
                      <a:endParaRPr kumimoji="1" lang="ja-JP" altLang="en-US" sz="105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17</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gridSpan="2">
                  <a:txBody>
                    <a:bodyPr/>
                    <a:lstStyle/>
                    <a:p>
                      <a:pPr algn="just">
                        <a:lnSpc>
                          <a:spcPts val="1400"/>
                        </a:lnSpc>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郷土料理等の地域や家庭で受け継がれてきた料理や味、</a:t>
                      </a:r>
                      <a:endParaRPr lang="en-US" alt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just">
                        <a:lnSpc>
                          <a:spcPts val="1400"/>
                        </a:lnSpc>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箸づかい等の食べ方・作法を継承し、伝えている府民の</a:t>
                      </a:r>
                      <a:endParaRPr lang="en-US" alt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just">
                        <a:lnSpc>
                          <a:spcPts val="1400"/>
                        </a:lnSpc>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割合</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hMerge="1">
                  <a:txBody>
                    <a:bodyPr/>
                    <a:lstStyle/>
                    <a:p>
                      <a:pPr algn="just">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21.9%</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alt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H28</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en-US" altLang="ja-JP" sz="1050" dirty="0">
                          <a:solidFill>
                            <a:schemeClr val="tx1"/>
                          </a:solidFill>
                          <a:latin typeface="游ゴシック" panose="020B0400000000000000" pitchFamily="50" charset="-128"/>
                          <a:ea typeface="+mn-ea"/>
                        </a:rPr>
                        <a:t>14.4%</a:t>
                      </a:r>
                      <a:r>
                        <a:rPr kumimoji="1" lang="ja-JP" altLang="en-US" sz="1050" dirty="0">
                          <a:solidFill>
                            <a:schemeClr val="tx1"/>
                          </a:solidFill>
                          <a:latin typeface="游ゴシック" panose="020B0400000000000000" pitchFamily="50" charset="-128"/>
                          <a:ea typeface="+mn-ea"/>
                        </a:rPr>
                        <a:t>（</a:t>
                      </a:r>
                      <a:r>
                        <a:rPr kumimoji="1" lang="en-US" altLang="ja-JP" sz="1050" dirty="0">
                          <a:solidFill>
                            <a:schemeClr val="tx1"/>
                          </a:solidFill>
                          <a:latin typeface="游ゴシック" panose="020B0400000000000000" pitchFamily="50" charset="-128"/>
                          <a:ea typeface="+mn-ea"/>
                        </a:rPr>
                        <a:t>R3</a:t>
                      </a:r>
                      <a:r>
                        <a:rPr kumimoji="1" lang="ja-JP" altLang="en-US" sz="1050" dirty="0">
                          <a:solidFill>
                            <a:schemeClr val="tx1"/>
                          </a:solidFill>
                          <a:latin typeface="游ゴシック" panose="020B0400000000000000" pitchFamily="50" charset="-128"/>
                          <a:ea typeface="+mn-ea"/>
                        </a:rPr>
                        <a:t>）</a:t>
                      </a:r>
                      <a:endParaRPr kumimoji="1" lang="ja-JP" altLang="en-US" sz="1050" dirty="0">
                        <a:solidFill>
                          <a:schemeClr val="tx1"/>
                        </a:solidFill>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30%</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以上</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vMerge="1">
                  <a:txBody>
                    <a:bodyPr/>
                    <a:lstStyle/>
                    <a:p>
                      <a:pPr algn="ctr">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2816525518"/>
                  </a:ext>
                </a:extLst>
              </a:tr>
              <a:tr h="289910">
                <a:tc rowSpan="3">
                  <a:txBody>
                    <a:bodyPr/>
                    <a:lstStyle/>
                    <a:p>
                      <a:r>
                        <a:rPr kumimoji="1" lang="ja-JP" altLang="en-US" sz="1050" b="1" dirty="0">
                          <a:latin typeface="游ゴシック" panose="020B0400000000000000" pitchFamily="50" charset="-128"/>
                          <a:ea typeface="游ゴシック" panose="020B0400000000000000" pitchFamily="50" charset="-128"/>
                        </a:rPr>
                        <a:t>食育を</a:t>
                      </a:r>
                      <a:endParaRPr kumimoji="1" lang="en-US" altLang="ja-JP" sz="1050" b="1" dirty="0">
                        <a:latin typeface="游ゴシック" panose="020B0400000000000000" pitchFamily="50" charset="-128"/>
                        <a:ea typeface="游ゴシック" panose="020B0400000000000000" pitchFamily="50" charset="-128"/>
                      </a:endParaRPr>
                    </a:p>
                    <a:p>
                      <a:r>
                        <a:rPr kumimoji="1" lang="ja-JP" altLang="en-US" sz="1050" b="1" dirty="0">
                          <a:latin typeface="游ゴシック" panose="020B0400000000000000" pitchFamily="50" charset="-128"/>
                          <a:ea typeface="游ゴシック" panose="020B0400000000000000" pitchFamily="50" charset="-128"/>
                        </a:rPr>
                        <a:t>支える</a:t>
                      </a:r>
                      <a:endParaRPr kumimoji="1" lang="en-US" altLang="ja-JP" sz="1050" b="1" dirty="0">
                        <a:latin typeface="游ゴシック" panose="020B0400000000000000" pitchFamily="50" charset="-128"/>
                        <a:ea typeface="游ゴシック" panose="020B0400000000000000" pitchFamily="50" charset="-128"/>
                      </a:endParaRPr>
                    </a:p>
                    <a:p>
                      <a:r>
                        <a:rPr kumimoji="1" lang="ja-JP" altLang="en-US" sz="1050" b="1" dirty="0">
                          <a:latin typeface="游ゴシック" panose="020B0400000000000000" pitchFamily="50" charset="-128"/>
                          <a:ea typeface="游ゴシック" panose="020B0400000000000000" pitchFamily="50" charset="-128"/>
                        </a:rPr>
                        <a:t>社会環境</a:t>
                      </a:r>
                      <a:endParaRPr kumimoji="1" lang="en-US" altLang="ja-JP" sz="1050" b="1" dirty="0">
                        <a:latin typeface="游ゴシック" panose="020B0400000000000000" pitchFamily="50" charset="-128"/>
                        <a:ea typeface="游ゴシック" panose="020B0400000000000000" pitchFamily="50" charset="-128"/>
                      </a:endParaRPr>
                    </a:p>
                    <a:p>
                      <a:r>
                        <a:rPr kumimoji="1" lang="ja-JP" altLang="en-US" sz="1050" b="1" dirty="0">
                          <a:latin typeface="游ゴシック" panose="020B0400000000000000" pitchFamily="50" charset="-128"/>
                          <a:ea typeface="游ゴシック" panose="020B0400000000000000" pitchFamily="50" charset="-128"/>
                        </a:rPr>
                        <a:t>整備</a:t>
                      </a:r>
                    </a:p>
                  </a:txBody>
                  <a:tcPr marL="36000" marR="36000" marT="36000" marB="36000"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18</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gridSpan="2">
                  <a:txBody>
                    <a:bodyPr/>
                    <a:lstStyle/>
                    <a:p>
                      <a:pPr algn="just">
                        <a:lnSpc>
                          <a:spcPts val="1400"/>
                        </a:lnSpc>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食育に関心を持っている府民の割合</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hMerge="1">
                  <a:txBody>
                    <a:bodyPr/>
                    <a:lstStyle/>
                    <a:p>
                      <a:pPr algn="just">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54.4%</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alt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H28</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en-US" altLang="ja-JP" sz="1050" dirty="0">
                          <a:solidFill>
                            <a:schemeClr val="tx1"/>
                          </a:solidFill>
                          <a:latin typeface="游ゴシック" panose="020B0400000000000000" pitchFamily="50" charset="-128"/>
                          <a:ea typeface="+mn-ea"/>
                        </a:rPr>
                        <a:t>58.9%</a:t>
                      </a:r>
                      <a:r>
                        <a:rPr kumimoji="1" lang="ja-JP" altLang="en-US" sz="1050" dirty="0">
                          <a:solidFill>
                            <a:schemeClr val="tx1"/>
                          </a:solidFill>
                          <a:latin typeface="游ゴシック" panose="020B0400000000000000" pitchFamily="50" charset="-128"/>
                          <a:ea typeface="+mn-ea"/>
                        </a:rPr>
                        <a:t>（</a:t>
                      </a:r>
                      <a:r>
                        <a:rPr kumimoji="1" lang="en-US" altLang="ja-JP" sz="1050" dirty="0">
                          <a:solidFill>
                            <a:schemeClr val="tx1"/>
                          </a:solidFill>
                          <a:latin typeface="游ゴシック" panose="020B0400000000000000" pitchFamily="50" charset="-128"/>
                          <a:ea typeface="+mn-ea"/>
                        </a:rPr>
                        <a:t>R3</a:t>
                      </a:r>
                      <a:r>
                        <a:rPr kumimoji="1" lang="ja-JP" altLang="en-US" sz="1050" dirty="0">
                          <a:solidFill>
                            <a:schemeClr val="tx1"/>
                          </a:solidFill>
                          <a:latin typeface="游ゴシック" panose="020B0400000000000000" pitchFamily="50" charset="-128"/>
                          <a:ea typeface="+mn-ea"/>
                        </a:rPr>
                        <a:t>）</a:t>
                      </a: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70%</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以上</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rowSpan="3">
                  <a:txBody>
                    <a:bodyPr/>
                    <a:lstStyle/>
                    <a:p>
                      <a:pPr algn="ctr">
                        <a:lnSpc>
                          <a:spcPts val="1400"/>
                        </a:lnSpc>
                        <a:spcAft>
                          <a:spcPts val="0"/>
                        </a:spcAft>
                      </a:pPr>
                      <a:r>
                        <a:rPr lang="en-US" alt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rPr>
                        <a:t>73-75</a:t>
                      </a:r>
                    </a:p>
                  </a:txBody>
                  <a:tcPr marL="36000" marR="36000" marT="36000" marB="36000" anchor="ctr"/>
                </a:tc>
                <a:extLst>
                  <a:ext uri="{0D108BD9-81ED-4DB2-BD59-A6C34878D82A}">
                    <a16:rowId xmlns:a16="http://schemas.microsoft.com/office/drawing/2014/main" val="1984220673"/>
                  </a:ext>
                </a:extLst>
              </a:tr>
              <a:tr h="289910">
                <a:tc vMerge="1">
                  <a:txBody>
                    <a:bodyPr/>
                    <a:lstStyle/>
                    <a:p>
                      <a:endParaRPr kumimoji="1" lang="ja-JP" altLang="en-US" sz="105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19</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gridSpan="2">
                  <a:txBody>
                    <a:bodyPr/>
                    <a:lstStyle/>
                    <a:p>
                      <a:pPr algn="just">
                        <a:lnSpc>
                          <a:spcPts val="1400"/>
                        </a:lnSpc>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食育推進計画を策定・実施している市町村の割合</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hMerge="1">
                  <a:txBody>
                    <a:bodyPr/>
                    <a:lstStyle/>
                    <a:p>
                      <a:pPr algn="just">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93.0%</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alt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H29</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en-US" altLang="ja-JP" sz="1050" dirty="0">
                          <a:solidFill>
                            <a:schemeClr val="tx1"/>
                          </a:solidFill>
                          <a:latin typeface="游ゴシック" panose="020B0400000000000000" pitchFamily="50" charset="-128"/>
                          <a:ea typeface="游ゴシック" panose="020B0400000000000000" pitchFamily="50" charset="-128"/>
                        </a:rPr>
                        <a:t>95.3%</a:t>
                      </a:r>
                      <a:r>
                        <a:rPr kumimoji="1" lang="ja-JP" altLang="en-US" sz="1050" dirty="0">
                          <a:solidFill>
                            <a:schemeClr val="tx1"/>
                          </a:solidFill>
                          <a:latin typeface="游ゴシック" panose="020B0400000000000000" pitchFamily="50" charset="-128"/>
                          <a:ea typeface="游ゴシック" panose="020B0400000000000000" pitchFamily="50" charset="-128"/>
                        </a:rPr>
                        <a:t>（</a:t>
                      </a:r>
                      <a:r>
                        <a:rPr kumimoji="1" lang="en-US" altLang="ja-JP" sz="1050" dirty="0">
                          <a:solidFill>
                            <a:schemeClr val="tx1"/>
                          </a:solidFill>
                          <a:latin typeface="游ゴシック" panose="020B0400000000000000" pitchFamily="50" charset="-128"/>
                          <a:ea typeface="游ゴシック" panose="020B0400000000000000" pitchFamily="50" charset="-128"/>
                        </a:rPr>
                        <a:t>R4</a:t>
                      </a:r>
                      <a:r>
                        <a:rPr kumimoji="1" lang="ja-JP" altLang="en-US" sz="1050" dirty="0">
                          <a:solidFill>
                            <a:schemeClr val="tx1"/>
                          </a:solidFill>
                          <a:latin typeface="游ゴシック" panose="020B0400000000000000" pitchFamily="50" charset="-128"/>
                          <a:ea typeface="游ゴシック" panose="020B0400000000000000" pitchFamily="50" charset="-128"/>
                        </a:rPr>
                        <a:t>）</a:t>
                      </a: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100%</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vMerge="1">
                  <a:txBody>
                    <a:bodyPr/>
                    <a:lstStyle/>
                    <a:p>
                      <a:pPr algn="ctr">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1312606989"/>
                  </a:ext>
                </a:extLst>
              </a:tr>
              <a:tr h="289910">
                <a:tc vMerge="1">
                  <a:txBody>
                    <a:bodyPr/>
                    <a:lstStyle/>
                    <a:p>
                      <a:endParaRPr kumimoji="1" lang="ja-JP" altLang="en-US" sz="1050" b="1" dirty="0">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a:r>
                        <a:rPr kumimoji="1" lang="en-US" altLang="ja-JP" sz="1050" dirty="0">
                          <a:latin typeface="游ゴシック" panose="020B0400000000000000" pitchFamily="50" charset="-128"/>
                          <a:ea typeface="游ゴシック" panose="020B0400000000000000" pitchFamily="50" charset="-128"/>
                        </a:rPr>
                        <a:t>20</a:t>
                      </a:r>
                      <a:endParaRPr kumimoji="1" lang="ja-JP" altLang="en-US" sz="1050" dirty="0">
                        <a:latin typeface="游ゴシック" panose="020B0400000000000000" pitchFamily="50" charset="-128"/>
                        <a:ea typeface="游ゴシック" panose="020B0400000000000000" pitchFamily="50" charset="-128"/>
                      </a:endParaRPr>
                    </a:p>
                  </a:txBody>
                  <a:tcPr marL="36000" marR="36000" marT="36000" marB="36000" anchor="ctr"/>
                </a:tc>
                <a:tc gridSpan="2">
                  <a:txBody>
                    <a:bodyPr/>
                    <a:lstStyle/>
                    <a:p>
                      <a:pPr algn="just">
                        <a:lnSpc>
                          <a:spcPts val="1400"/>
                        </a:lnSpc>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食育推進に携わるボランティア</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数</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hMerge="1">
                  <a:txBody>
                    <a:bodyPr/>
                    <a:lstStyle/>
                    <a:p>
                      <a:pPr algn="just">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tc>
                  <a:txBody>
                    <a:bodyPr/>
                    <a:lstStyle/>
                    <a:p>
                      <a:pPr algn="ctr">
                        <a:lnSpc>
                          <a:spcPts val="1400"/>
                        </a:lnSpc>
                        <a:spcAft>
                          <a:spcPts val="0"/>
                        </a:spcAft>
                      </a:pP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5,622</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人</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alt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H28</a:t>
                      </a:r>
                      <a:r>
                        <a:rPr lang="ja-JP" alt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a:r>
                        <a:rPr kumimoji="1" lang="en-US" altLang="ja-JP" sz="1050" dirty="0">
                          <a:solidFill>
                            <a:schemeClr val="tx1"/>
                          </a:solidFill>
                          <a:latin typeface="游ゴシック" panose="020B0400000000000000" pitchFamily="50" charset="-128"/>
                          <a:ea typeface="游ゴシック" panose="020B0400000000000000" pitchFamily="50" charset="-128"/>
                        </a:rPr>
                        <a:t>4,753</a:t>
                      </a:r>
                      <a:r>
                        <a:rPr kumimoji="1" lang="ja-JP" altLang="en-US" sz="1050" dirty="0">
                          <a:solidFill>
                            <a:schemeClr val="tx1"/>
                          </a:solidFill>
                          <a:latin typeface="游ゴシック" panose="020B0400000000000000" pitchFamily="50" charset="-128"/>
                          <a:ea typeface="游ゴシック" panose="020B0400000000000000" pitchFamily="50" charset="-128"/>
                        </a:rPr>
                        <a:t>人（</a:t>
                      </a:r>
                      <a:r>
                        <a:rPr kumimoji="1" lang="en-US" altLang="ja-JP" sz="1050" dirty="0">
                          <a:solidFill>
                            <a:schemeClr val="tx1"/>
                          </a:solidFill>
                          <a:latin typeface="游ゴシック" panose="020B0400000000000000" pitchFamily="50" charset="-128"/>
                          <a:ea typeface="游ゴシック" panose="020B0400000000000000" pitchFamily="50" charset="-128"/>
                        </a:rPr>
                        <a:t>R3</a:t>
                      </a:r>
                      <a:r>
                        <a:rPr kumimoji="1" lang="ja-JP" altLang="en-US" sz="1050" dirty="0">
                          <a:solidFill>
                            <a:schemeClr val="tx1"/>
                          </a:solidFill>
                          <a:latin typeface="游ゴシック" panose="020B0400000000000000" pitchFamily="50" charset="-128"/>
                          <a:ea typeface="游ゴシック" panose="020B0400000000000000" pitchFamily="50" charset="-128"/>
                        </a:rPr>
                        <a:t>）</a:t>
                      </a:r>
                    </a:p>
                  </a:txBody>
                  <a:tcPr marL="36000" marR="36000" marT="36000" marB="36000" anchor="ctr"/>
                </a:tc>
                <a:tc>
                  <a:txBody>
                    <a:bodyPr/>
                    <a:lstStyle/>
                    <a:p>
                      <a:pPr algn="ctr">
                        <a:lnSpc>
                          <a:spcPts val="1400"/>
                        </a:lnSpc>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増加</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vMerge="1">
                  <a:txBody>
                    <a:bodyPr/>
                    <a:lstStyle/>
                    <a:p>
                      <a:pPr algn="ctr">
                        <a:lnSpc>
                          <a:spcPts val="1400"/>
                        </a:lnSpc>
                        <a:spcAft>
                          <a:spcPts val="0"/>
                        </a:spcAft>
                      </a:pP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3700562449"/>
                  </a:ext>
                </a:extLst>
              </a:tr>
            </a:tbl>
          </a:graphicData>
        </a:graphic>
      </p:graphicFrame>
      <p:cxnSp>
        <p:nvCxnSpPr>
          <p:cNvPr id="6" name="直線コネクタ 5"/>
          <p:cNvCxnSpPr/>
          <p:nvPr/>
        </p:nvCxnSpPr>
        <p:spPr>
          <a:xfrm>
            <a:off x="187995" y="735604"/>
            <a:ext cx="9504000" cy="0"/>
          </a:xfrm>
          <a:prstGeom prst="line">
            <a:avLst/>
          </a:prstGeom>
          <a:ln w="38100" cap="rnd" cmpd="sng">
            <a:solidFill>
              <a:srgbClr val="009999"/>
            </a:solidFill>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220953" y="330676"/>
            <a:ext cx="6383507" cy="432000"/>
          </a:xfrm>
          <a:prstGeom prst="rect">
            <a:avLst/>
          </a:prstGeom>
          <a:noFill/>
        </p:spPr>
        <p:txBody>
          <a:bodyPr wrap="square" lIns="72000" tIns="72000" rIns="72000" bIns="72000" rtlCol="0" anchor="t">
            <a:noAutofit/>
          </a:bodyPr>
          <a:lstStyle/>
          <a:p>
            <a:r>
              <a:rPr lang="ja-JP" altLang="en-US" b="1" dirty="0">
                <a:latin typeface="游ゴシック" panose="020B0400000000000000" pitchFamily="50" charset="-128"/>
                <a:ea typeface="游ゴシック" panose="020B0400000000000000" pitchFamily="50" charset="-128"/>
              </a:rPr>
              <a:t>食育推進計画における目標の達成状況</a:t>
            </a:r>
          </a:p>
        </p:txBody>
      </p:sp>
      <p:sp>
        <p:nvSpPr>
          <p:cNvPr id="3" name="スライド番号プレースホルダー 2"/>
          <p:cNvSpPr>
            <a:spLocks noGrp="1"/>
          </p:cNvSpPr>
          <p:nvPr>
            <p:ph type="sldNum" sz="quarter" idx="12"/>
          </p:nvPr>
        </p:nvSpPr>
        <p:spPr/>
        <p:txBody>
          <a:bodyPr/>
          <a:lstStyle/>
          <a:p>
            <a:fld id="{4D1D0668-0C6C-4C7F-AAAF-C0078F4BF5F6}" type="slidenum">
              <a:rPr kumimoji="1" lang="ja-JP" altLang="en-US" smtClean="0"/>
              <a:t>58</a:t>
            </a:fld>
            <a:endParaRPr kumimoji="1" lang="ja-JP" altLang="en-US"/>
          </a:p>
        </p:txBody>
      </p:sp>
      <p:pic>
        <p:nvPicPr>
          <p:cNvPr id="9" name="図 8"/>
          <p:cNvPicPr>
            <a:picLocks noChangeAspect="1"/>
          </p:cNvPicPr>
          <p:nvPr/>
        </p:nvPicPr>
        <p:blipFill>
          <a:blip r:embed="rId2"/>
          <a:stretch>
            <a:fillRect/>
          </a:stretch>
        </p:blipFill>
        <p:spPr>
          <a:xfrm>
            <a:off x="8582603" y="358877"/>
            <a:ext cx="1100769" cy="360000"/>
          </a:xfrm>
          <a:prstGeom prst="rect">
            <a:avLst/>
          </a:prstGeom>
        </p:spPr>
      </p:pic>
      <p:sp>
        <p:nvSpPr>
          <p:cNvPr id="11" name="テキスト ボックス 10"/>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a:solidFill>
                  <a:schemeClr val="bg1"/>
                </a:solidFill>
                <a:latin typeface="游ゴシック" panose="020B0400000000000000" pitchFamily="50" charset="-128"/>
                <a:ea typeface="游ゴシック" panose="020B0400000000000000" pitchFamily="50" charset="-128"/>
              </a:rPr>
              <a:t>大阪府健康づくり推進条例第</a:t>
            </a:r>
            <a:r>
              <a:rPr lang="en-US" altLang="ja-JP" sz="1100" b="1" dirty="0">
                <a:solidFill>
                  <a:schemeClr val="bg1"/>
                </a:solidFill>
                <a:latin typeface="游ゴシック" panose="020B0400000000000000" pitchFamily="50" charset="-128"/>
                <a:ea typeface="游ゴシック" panose="020B0400000000000000" pitchFamily="50" charset="-128"/>
              </a:rPr>
              <a:t>19</a:t>
            </a:r>
            <a:r>
              <a:rPr lang="ja-JP" altLang="en-US" sz="1100" b="1" dirty="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a:solidFill>
                  <a:schemeClr val="bg1"/>
                </a:solidFill>
                <a:latin typeface="游ゴシック" panose="020B0400000000000000" pitchFamily="50" charset="-128"/>
                <a:ea typeface="游ゴシック" panose="020B0400000000000000" pitchFamily="50" charset="-128"/>
              </a:rPr>
              <a:t>〈</a:t>
            </a:r>
            <a:r>
              <a:rPr lang="ja-JP" altLang="en-US" sz="1100" b="1" dirty="0">
                <a:solidFill>
                  <a:schemeClr val="bg1"/>
                </a:solidFill>
                <a:latin typeface="游ゴシック" panose="020B0400000000000000" pitchFamily="50" charset="-128"/>
                <a:ea typeface="游ゴシック" panose="020B0400000000000000" pitchFamily="50" charset="-128"/>
              </a:rPr>
              <a:t>令和</a:t>
            </a:r>
            <a:r>
              <a:rPr lang="en-US" altLang="ja-JP" sz="1100" b="1" dirty="0">
                <a:solidFill>
                  <a:schemeClr val="bg1"/>
                </a:solidFill>
                <a:latin typeface="游ゴシック" panose="020B0400000000000000" pitchFamily="50" charset="-128"/>
                <a:ea typeface="游ゴシック" panose="020B0400000000000000" pitchFamily="50" charset="-128"/>
              </a:rPr>
              <a:t>4</a:t>
            </a:r>
            <a:r>
              <a:rPr lang="ja-JP" altLang="en-US" sz="1100" b="1" dirty="0">
                <a:solidFill>
                  <a:schemeClr val="bg1"/>
                </a:solidFill>
                <a:latin typeface="游ゴシック" panose="020B0400000000000000" pitchFamily="50" charset="-128"/>
                <a:ea typeface="游ゴシック" panose="020B0400000000000000" pitchFamily="50" charset="-128"/>
              </a:rPr>
              <a:t>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308743327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線コネクタ 5"/>
          <p:cNvCxnSpPr/>
          <p:nvPr/>
        </p:nvCxnSpPr>
        <p:spPr>
          <a:xfrm>
            <a:off x="187995" y="735604"/>
            <a:ext cx="9504000" cy="0"/>
          </a:xfrm>
          <a:prstGeom prst="line">
            <a:avLst/>
          </a:prstGeom>
          <a:ln w="38100" cap="rnd" cmpd="sng">
            <a:solidFill>
              <a:srgbClr val="009999"/>
            </a:solidFill>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220953" y="330676"/>
            <a:ext cx="6383507" cy="432000"/>
          </a:xfrm>
          <a:prstGeom prst="rect">
            <a:avLst/>
          </a:prstGeom>
          <a:noFill/>
        </p:spPr>
        <p:txBody>
          <a:bodyPr wrap="square" lIns="72000" tIns="72000" rIns="72000" bIns="72000" rtlCol="0" anchor="t">
            <a:noAutofit/>
          </a:bodyPr>
          <a:lstStyle/>
          <a:p>
            <a:r>
              <a:rPr lang="zh-TW" altLang="en-US" b="1" dirty="0">
                <a:latin typeface="游ゴシック" panose="020B0400000000000000" pitchFamily="50" charset="-128"/>
                <a:ea typeface="游ゴシック" panose="020B0400000000000000" pitchFamily="50" charset="-128"/>
              </a:rPr>
              <a:t>食育推進計画</a:t>
            </a:r>
            <a:r>
              <a:rPr lang="ja-JP" altLang="en-US" b="1" dirty="0">
                <a:latin typeface="游ゴシック" panose="020B0400000000000000" pitchFamily="50" charset="-128"/>
                <a:ea typeface="游ゴシック" panose="020B0400000000000000" pitchFamily="50" charset="-128"/>
              </a:rPr>
              <a:t>における施策の実施状況</a:t>
            </a:r>
          </a:p>
        </p:txBody>
      </p:sp>
      <p:sp>
        <p:nvSpPr>
          <p:cNvPr id="17" name="テキスト ボックス 16"/>
          <p:cNvSpPr txBox="1"/>
          <p:nvPr/>
        </p:nvSpPr>
        <p:spPr>
          <a:xfrm>
            <a:off x="820218" y="2199083"/>
            <a:ext cx="4824000" cy="2098597"/>
          </a:xfrm>
          <a:prstGeom prst="roundRect">
            <a:avLst>
              <a:gd name="adj" fmla="val 3084"/>
            </a:avLst>
          </a:prstGeom>
          <a:solidFill>
            <a:schemeClr val="accent5">
              <a:lumMod val="20000"/>
              <a:lumOff val="80000"/>
            </a:schemeClr>
          </a:solidFill>
          <a:ln w="12700">
            <a:noFill/>
          </a:ln>
        </p:spPr>
        <p:txBody>
          <a:bodyPr wrap="square" lIns="108000" tIns="72000" rIns="72000" bIns="72000" rtlCol="0" anchor="t">
            <a:noAutofit/>
          </a:bodyPr>
          <a:lstStyle/>
          <a:p>
            <a:r>
              <a:rPr lang="zh-TW" altLang="en-US" sz="1000" b="1" dirty="0">
                <a:latin typeface="游ゴシック" panose="020B0400000000000000" pitchFamily="50" charset="-128"/>
                <a:ea typeface="游ゴシック" panose="020B0400000000000000" pitchFamily="50" charset="-128"/>
              </a:rPr>
              <a:t>＜審議会開催状況＞</a:t>
            </a:r>
          </a:p>
          <a:p>
            <a:endParaRPr lang="zh-TW" altLang="en-US" sz="1000" dirty="0">
              <a:latin typeface="游ゴシック" panose="020B0400000000000000" pitchFamily="50" charset="-128"/>
              <a:ea typeface="游ゴシック" panose="020B0400000000000000" pitchFamily="50" charset="-128"/>
            </a:endParaRPr>
          </a:p>
          <a:p>
            <a:r>
              <a:rPr lang="zh-TW" altLang="en-US" sz="1000" u="sng" dirty="0">
                <a:latin typeface="游ゴシック" panose="020B0400000000000000" pitchFamily="50" charset="-128"/>
                <a:ea typeface="游ゴシック" panose="020B0400000000000000" pitchFamily="50" charset="-128"/>
              </a:rPr>
              <a:t>令和</a:t>
            </a:r>
            <a:r>
              <a:rPr lang="ja-JP" altLang="en-US" sz="1000" u="sng" dirty="0">
                <a:latin typeface="游ゴシック" panose="020B0400000000000000" pitchFamily="50" charset="-128"/>
                <a:ea typeface="游ゴシック" panose="020B0400000000000000" pitchFamily="50" charset="-128"/>
              </a:rPr>
              <a:t>４</a:t>
            </a:r>
            <a:r>
              <a:rPr lang="zh-TW" altLang="en-US" sz="1000" u="sng" dirty="0">
                <a:latin typeface="游ゴシック" panose="020B0400000000000000" pitchFamily="50" charset="-128"/>
                <a:ea typeface="游ゴシック" panose="020B0400000000000000" pitchFamily="50" charset="-128"/>
              </a:rPr>
              <a:t>年度　大阪府食育推進計画評価審議会</a:t>
            </a:r>
          </a:p>
          <a:p>
            <a:endParaRPr lang="zh-TW" altLang="en-US" sz="1000" dirty="0">
              <a:latin typeface="游ゴシック" panose="020B0400000000000000" pitchFamily="50" charset="-128"/>
              <a:ea typeface="游ゴシック" panose="020B0400000000000000" pitchFamily="50" charset="-128"/>
            </a:endParaRPr>
          </a:p>
          <a:p>
            <a:r>
              <a:rPr lang="zh-TW" altLang="en-US" sz="1000" dirty="0">
                <a:latin typeface="游ゴシック" panose="020B0400000000000000" pitchFamily="50" charset="-128"/>
                <a:ea typeface="游ゴシック" panose="020B0400000000000000" pitchFamily="50" charset="-128"/>
              </a:rPr>
              <a:t>　日時　　令和</a:t>
            </a:r>
            <a:r>
              <a:rPr lang="en-US" altLang="ja-JP" sz="1000" dirty="0">
                <a:latin typeface="游ゴシック" panose="020B0400000000000000" pitchFamily="50" charset="-128"/>
                <a:ea typeface="游ゴシック" panose="020B0400000000000000" pitchFamily="50" charset="-128"/>
              </a:rPr>
              <a:t>5</a:t>
            </a:r>
            <a:r>
              <a:rPr lang="zh-TW" altLang="en-US" sz="1000" dirty="0">
                <a:latin typeface="游ゴシック" panose="020B0400000000000000" pitchFamily="50" charset="-128"/>
                <a:ea typeface="游ゴシック" panose="020B0400000000000000" pitchFamily="50" charset="-128"/>
              </a:rPr>
              <a:t>年</a:t>
            </a:r>
            <a:r>
              <a:rPr lang="en-US" altLang="ja-JP" sz="1000" dirty="0">
                <a:latin typeface="游ゴシック" panose="020B0400000000000000" pitchFamily="50" charset="-128"/>
                <a:ea typeface="游ゴシック" panose="020B0400000000000000" pitchFamily="50" charset="-128"/>
              </a:rPr>
              <a:t>3</a:t>
            </a:r>
            <a:r>
              <a:rPr lang="zh-TW" altLang="en-US" sz="1000" dirty="0">
                <a:latin typeface="游ゴシック" panose="020B0400000000000000" pitchFamily="50" charset="-128"/>
                <a:ea typeface="游ゴシック" panose="020B0400000000000000" pitchFamily="50" charset="-128"/>
              </a:rPr>
              <a:t>月</a:t>
            </a:r>
            <a:r>
              <a:rPr lang="en-US" altLang="ja-JP" sz="1000" dirty="0">
                <a:latin typeface="游ゴシック" panose="020B0400000000000000" pitchFamily="50" charset="-128"/>
                <a:ea typeface="游ゴシック" panose="020B0400000000000000" pitchFamily="50" charset="-128"/>
              </a:rPr>
              <a:t>20</a:t>
            </a:r>
            <a:r>
              <a:rPr lang="zh-TW" altLang="en-US" sz="1000" dirty="0">
                <a:latin typeface="游ゴシック" panose="020B0400000000000000" pitchFamily="50" charset="-128"/>
                <a:ea typeface="游ゴシック" panose="020B0400000000000000" pitchFamily="50" charset="-128"/>
              </a:rPr>
              <a:t>日</a:t>
            </a:r>
            <a:endParaRPr lang="en-US" altLang="zh-TW" sz="1000" dirty="0">
              <a:latin typeface="游ゴシック" panose="020B0400000000000000" pitchFamily="50" charset="-128"/>
              <a:ea typeface="游ゴシック" panose="020B0400000000000000" pitchFamily="50" charset="-128"/>
            </a:endParaRPr>
          </a:p>
          <a:p>
            <a:r>
              <a:rPr lang="zh-TW" altLang="en-US" sz="1000" dirty="0">
                <a:latin typeface="游ゴシック" panose="020B0400000000000000" pitchFamily="50" charset="-128"/>
                <a:ea typeface="游ゴシック" panose="020B0400000000000000" pitchFamily="50" charset="-128"/>
              </a:rPr>
              <a:t>　議題　</a:t>
            </a:r>
            <a:r>
              <a:rPr lang="ja-JP" altLang="en-US" sz="1000" dirty="0">
                <a:latin typeface="游ゴシック" panose="020B0400000000000000" pitchFamily="50" charset="-128"/>
                <a:ea typeface="游ゴシック" panose="020B0400000000000000" pitchFamily="50" charset="-128"/>
              </a:rPr>
              <a:t>   </a:t>
            </a:r>
            <a:r>
              <a:rPr lang="ja-JP" altLang="en-US" sz="1000" dirty="0">
                <a:latin typeface="游ゴシック" panose="020B0400000000000000" pitchFamily="50" charset="-128"/>
              </a:rPr>
              <a:t>（１）第３次大阪府食育推進計画の進捗状況について</a:t>
            </a:r>
            <a:endParaRPr lang="en-US" altLang="ja-JP" sz="1000" dirty="0">
              <a:latin typeface="游ゴシック" panose="020B0400000000000000" pitchFamily="50" charset="-128"/>
            </a:endParaRPr>
          </a:p>
          <a:p>
            <a:r>
              <a:rPr lang="ja-JP" altLang="en-US" sz="1000" dirty="0">
                <a:latin typeface="游ゴシック" panose="020B0400000000000000" pitchFamily="50" charset="-128"/>
              </a:rPr>
              <a:t> 　　　　  （２）「食生活」についてのアンケート調査結果について</a:t>
            </a:r>
          </a:p>
          <a:p>
            <a:r>
              <a:rPr lang="ja-JP" altLang="en-US" sz="1000" dirty="0">
                <a:latin typeface="游ゴシック" panose="020B0400000000000000" pitchFamily="50" charset="-128"/>
              </a:rPr>
              <a:t>                 （３）第３次大阪府食育推進計画の最終評価及び次期計画の策定に</a:t>
            </a:r>
            <a:endParaRPr lang="en-US" altLang="ja-JP" sz="1000" dirty="0">
              <a:latin typeface="游ゴシック" panose="020B0400000000000000" pitchFamily="50" charset="-128"/>
            </a:endParaRPr>
          </a:p>
          <a:p>
            <a:r>
              <a:rPr lang="ja-JP" altLang="en-US" sz="1000" dirty="0">
                <a:latin typeface="游ゴシック" panose="020B0400000000000000" pitchFamily="50" charset="-128"/>
              </a:rPr>
              <a:t>　　　　　　　   ついて</a:t>
            </a:r>
          </a:p>
          <a:p>
            <a:r>
              <a:rPr lang="ja-JP" altLang="en-US" sz="1000" dirty="0">
                <a:latin typeface="游ゴシック" panose="020B0400000000000000" pitchFamily="50" charset="-128"/>
              </a:rPr>
              <a:t>                 （４）その他</a:t>
            </a:r>
          </a:p>
          <a:p>
            <a:endParaRPr lang="zh-TW" altLang="en-US" sz="1000" dirty="0">
              <a:latin typeface="游ゴシック" panose="020B0400000000000000" pitchFamily="50" charset="-128"/>
              <a:ea typeface="游ゴシック" panose="020B0400000000000000" pitchFamily="50" charset="-128"/>
            </a:endParaRPr>
          </a:p>
          <a:p>
            <a:r>
              <a:rPr lang="en-US" altLang="zh-TW" sz="1000" dirty="0">
                <a:latin typeface="游ゴシック" panose="020B0400000000000000" pitchFamily="50" charset="-128"/>
                <a:ea typeface="游ゴシック" panose="020B0400000000000000" pitchFamily="50" charset="-128"/>
                <a:hlinkClick r:id="rId2"/>
              </a:rPr>
              <a:t>http://www.pref.osaka.lg.jp/kenkozukuri/syokuiku/syokuikusingikai.html</a:t>
            </a:r>
            <a:endParaRPr lang="en-US" altLang="zh-TW" sz="1000" dirty="0">
              <a:latin typeface="游ゴシック" panose="020B0400000000000000" pitchFamily="50" charset="-128"/>
              <a:ea typeface="游ゴシック" panose="020B0400000000000000" pitchFamily="50" charset="-128"/>
            </a:endParaRPr>
          </a:p>
        </p:txBody>
      </p:sp>
      <p:sp>
        <p:nvSpPr>
          <p:cNvPr id="18" name="テキスト ボックス 17"/>
          <p:cNvSpPr txBox="1"/>
          <p:nvPr/>
        </p:nvSpPr>
        <p:spPr>
          <a:xfrm>
            <a:off x="323372" y="915414"/>
            <a:ext cx="9360000" cy="1152000"/>
          </a:xfrm>
          <a:prstGeom prst="roundRect">
            <a:avLst>
              <a:gd name="adj" fmla="val 0"/>
            </a:avLst>
          </a:prstGeom>
          <a:noFill/>
          <a:ln w="12700">
            <a:noFill/>
          </a:ln>
        </p:spPr>
        <p:txBody>
          <a:bodyPr wrap="square" lIns="72000" tIns="72000" rIns="72000" bIns="72000" rtlCol="0" anchor="t">
            <a:noAutofit/>
          </a:bodyPr>
          <a:lstStyle/>
          <a:p>
            <a:r>
              <a:rPr lang="ja-JP" altLang="en-US" sz="1200" dirty="0">
                <a:latin typeface="游ゴシック" panose="020B0400000000000000" pitchFamily="50" charset="-128"/>
                <a:ea typeface="游ゴシック" panose="020B0400000000000000" pitchFamily="50" charset="-128"/>
              </a:rPr>
              <a:t>　食育推進計画の審議会である大阪府食育推進計画評価審議会において、食育の推進に関する施策の実施状況（本年度の取組み及び今後の取組み予定等）をとりまとめた進捗管理票を審議・承認いただきました。</a:t>
            </a:r>
          </a:p>
          <a:p>
            <a:endParaRPr lang="ja-JP" altLang="en-US" sz="1200" dirty="0">
              <a:latin typeface="游ゴシック" panose="020B0400000000000000" pitchFamily="50" charset="-128"/>
              <a:ea typeface="游ゴシック" panose="020B0400000000000000" pitchFamily="50" charset="-128"/>
            </a:endParaRPr>
          </a:p>
          <a:p>
            <a:r>
              <a:rPr lang="ja-JP" altLang="en-US" sz="1200" dirty="0">
                <a:latin typeface="游ゴシック" panose="020B0400000000000000" pitchFamily="50" charset="-128"/>
                <a:ea typeface="游ゴシック" panose="020B0400000000000000" pitchFamily="50" charset="-128"/>
              </a:rPr>
              <a:t>　本年度における「食育推進計画における施策の実施状況」の報告資料として、当該進捗管理票を掲載します。</a:t>
            </a:r>
          </a:p>
        </p:txBody>
      </p:sp>
      <p:graphicFrame>
        <p:nvGraphicFramePr>
          <p:cNvPr id="19" name="表 18"/>
          <p:cNvGraphicFramePr>
            <a:graphicFrameLocks noGrp="1"/>
          </p:cNvGraphicFramePr>
          <p:nvPr>
            <p:extLst>
              <p:ext uri="{D42A27DB-BD31-4B8C-83A1-F6EECF244321}">
                <p14:modId xmlns:p14="http://schemas.microsoft.com/office/powerpoint/2010/main" val="3569970457"/>
              </p:ext>
            </p:extLst>
          </p:nvPr>
        </p:nvGraphicFramePr>
        <p:xfrm>
          <a:off x="6160512" y="2188746"/>
          <a:ext cx="3168000" cy="2296800"/>
        </p:xfrm>
        <a:graphic>
          <a:graphicData uri="http://schemas.openxmlformats.org/drawingml/2006/table">
            <a:tbl>
              <a:tblPr firstRow="1" bandRow="1">
                <a:tableStyleId>{5940675A-B579-460E-94D1-54222C63F5DA}</a:tableStyleId>
              </a:tblPr>
              <a:tblGrid>
                <a:gridCol w="2376000">
                  <a:extLst>
                    <a:ext uri="{9D8B030D-6E8A-4147-A177-3AD203B41FA5}">
                      <a16:colId xmlns:a16="http://schemas.microsoft.com/office/drawing/2014/main" val="2555586693"/>
                    </a:ext>
                  </a:extLst>
                </a:gridCol>
                <a:gridCol w="792000">
                  <a:extLst>
                    <a:ext uri="{9D8B030D-6E8A-4147-A177-3AD203B41FA5}">
                      <a16:colId xmlns:a16="http://schemas.microsoft.com/office/drawing/2014/main" val="3536010129"/>
                    </a:ext>
                  </a:extLst>
                </a:gridCol>
              </a:tblGrid>
              <a:tr h="0">
                <a:tc>
                  <a:txBody>
                    <a:bodyPr/>
                    <a:lstStyle/>
                    <a:p>
                      <a:pPr algn="ctr"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職　　名</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氏　　名</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3797500543"/>
                  </a:ext>
                </a:extLst>
              </a:tr>
              <a:tr h="0">
                <a:tc>
                  <a:txBody>
                    <a:bodyPr/>
                    <a:lstStyle/>
                    <a:p>
                      <a:pPr algn="l" fontAlgn="ctr"/>
                      <a:r>
                        <a:rPr lang="zh-CN" altLang="en-US" sz="800" b="0" i="0" u="none" strike="noStrike" dirty="0">
                          <a:solidFill>
                            <a:srgbClr val="000000"/>
                          </a:solidFill>
                          <a:effectLst/>
                          <a:latin typeface="游ゴシック" panose="020B0400000000000000" pitchFamily="50" charset="-128"/>
                          <a:ea typeface="游ゴシック" panose="020B0400000000000000" pitchFamily="50" charset="-128"/>
                        </a:rPr>
                        <a:t>近畿大学農学部名誉教授</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池上　甲一</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30741214"/>
                  </a:ext>
                </a:extLst>
              </a:tr>
              <a:tr h="0">
                <a:tc>
                  <a:txBody>
                    <a:bodyPr/>
                    <a:lstStyle/>
                    <a:p>
                      <a:pPr algn="l" fontAlgn="ctr"/>
                      <a:r>
                        <a:rPr lang="zh-CN" altLang="en-US" sz="800" b="0" i="0" u="none" strike="noStrike" dirty="0">
                          <a:solidFill>
                            <a:srgbClr val="000000"/>
                          </a:solidFill>
                          <a:effectLst/>
                          <a:latin typeface="游ゴシック" panose="020B0400000000000000" pitchFamily="50" charset="-128"/>
                          <a:ea typeface="游ゴシック" panose="020B0400000000000000" pitchFamily="50" charset="-128"/>
                        </a:rPr>
                        <a:t>大阪府保育士会</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会長</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伊藤　裕子</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1678305"/>
                  </a:ext>
                </a:extLst>
              </a:tr>
              <a:tr h="0">
                <a:tc>
                  <a:txBody>
                    <a:bodyPr/>
                    <a:lstStyle/>
                    <a:p>
                      <a:pPr algn="l" fontAlgn="ctr"/>
                      <a:r>
                        <a:rPr lang="ja-JP" altLang="en-US" sz="800" b="0" i="0" u="none" strike="noStrike" dirty="0">
                          <a:solidFill>
                            <a:srgbClr val="000000"/>
                          </a:solidFill>
                          <a:effectLst/>
                          <a:latin typeface="游ゴシック" panose="020B0400000000000000" pitchFamily="50" charset="-128"/>
                          <a:ea typeface="+mn-ea"/>
                        </a:rPr>
                        <a:t>公益財団法人大阪府</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学校給食会常務理事</a:t>
                      </a:r>
                      <a:endPar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mn-ea"/>
                        </a:rPr>
                        <a:t>上野　智</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8998740"/>
                  </a:ext>
                </a:extLst>
              </a:tr>
              <a:tr h="0">
                <a:tc>
                  <a:txBody>
                    <a:bodyPr/>
                    <a:lstStyle/>
                    <a:p>
                      <a:pPr algn="l" fontAlgn="ctr"/>
                      <a:r>
                        <a:rPr lang="zh-CN" altLang="en-US" sz="800" b="0" i="0" u="none" strike="noStrike" dirty="0">
                          <a:solidFill>
                            <a:srgbClr val="000000"/>
                          </a:solidFill>
                          <a:effectLst/>
                          <a:latin typeface="游ゴシック" panose="020B0400000000000000" pitchFamily="50" charset="-128"/>
                          <a:ea typeface="游ゴシック" panose="020B0400000000000000" pitchFamily="50" charset="-128"/>
                        </a:rPr>
                        <a:t>京都女子大学発達教育学部教育学科</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教授</a:t>
                      </a:r>
                      <a:endPar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大川　尚子</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4382657"/>
                  </a:ext>
                </a:extLst>
              </a:tr>
              <a:tr h="136403">
                <a:tc>
                  <a:txBody>
                    <a:bodyPr/>
                    <a:lstStyle/>
                    <a:p>
                      <a:pPr algn="l" fontAlgn="ctr"/>
                      <a:r>
                        <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rPr>
                        <a:t>大阪府</a:t>
                      </a:r>
                      <a:r>
                        <a:rPr lang="en-US" altLang="zh-TW" sz="800" b="0" i="0" u="none" strike="noStrike" dirty="0">
                          <a:solidFill>
                            <a:srgbClr val="000000"/>
                          </a:solidFill>
                          <a:effectLst/>
                          <a:latin typeface="游ゴシック" panose="020B0400000000000000" pitchFamily="50" charset="-128"/>
                          <a:ea typeface="游ゴシック" panose="020B0400000000000000" pitchFamily="50" charset="-128"/>
                        </a:rPr>
                        <a:t>PTA</a:t>
                      </a:r>
                      <a:r>
                        <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rPr>
                        <a:t>協議会</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理事</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mn-ea"/>
                        </a:rPr>
                        <a:t>北田　未来</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41273060"/>
                  </a:ext>
                </a:extLst>
              </a:tr>
              <a:tr h="136403">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公益財団法人大阪府保健医療財団</a:t>
                      </a:r>
                      <a:endPar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大阪がん循環器病予防センター</a:t>
                      </a:r>
                      <a:endPar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rPr>
                        <a:t>副所長兼循環器病予防健診部長</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木山　昌彦</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8775845"/>
                  </a:ext>
                </a:extLst>
              </a:tr>
              <a:tr h="0">
                <a:tc>
                  <a:txBody>
                    <a:bodyPr/>
                    <a:lstStyle/>
                    <a:p>
                      <a:pPr algn="l" fontAlgn="ctr"/>
                      <a:r>
                        <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rPr>
                        <a:t>大阪府農業協同組合中央会総務企画部次長</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久保　裕章</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5480300"/>
                  </a:ext>
                </a:extLst>
              </a:tr>
              <a:tr h="0">
                <a:tc>
                  <a:txBody>
                    <a:bodyPr/>
                    <a:lstStyle/>
                    <a:p>
                      <a:pPr algn="l" fontAlgn="ctr"/>
                      <a:r>
                        <a:rPr lang="ja-JP" altLang="en-US" sz="800" b="0" i="0" u="none" strike="noStrike" dirty="0">
                          <a:solidFill>
                            <a:srgbClr val="000000"/>
                          </a:solidFill>
                          <a:effectLst/>
                          <a:latin typeface="游ゴシック" panose="020B0400000000000000" pitchFamily="50" charset="-128"/>
                          <a:ea typeface="+mn-ea"/>
                        </a:rPr>
                        <a:t>日本チェーンストア協会関西支部事務局長</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mn-ea"/>
                        </a:rPr>
                        <a:t>林　幹二</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50647025"/>
                  </a:ext>
                </a:extLst>
              </a:tr>
              <a:tr h="0">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公益社団法人大阪府栄養士会会長</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藤原　政嘉</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485332"/>
                  </a:ext>
                </a:extLst>
              </a:tr>
              <a:tr h="0">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なにわの消費者団体連絡会幹事</a:t>
                      </a:r>
                      <a:endPar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三宅　尚子</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51053298"/>
                  </a:ext>
                </a:extLst>
              </a:tr>
              <a:tr h="0">
                <a:tc>
                  <a:txBody>
                    <a:bodyPr/>
                    <a:lstStyle/>
                    <a:p>
                      <a:pPr algn="l" fontAlgn="ctr"/>
                      <a:r>
                        <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rPr>
                        <a:t>大阪府食生活改善連絡協議会</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会長</a:t>
                      </a:r>
                      <a:endPar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森　知子</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77748018"/>
                  </a:ext>
                </a:extLst>
              </a:tr>
              <a:tr h="0">
                <a:tc>
                  <a:txBody>
                    <a:bodyPr/>
                    <a:lstStyle/>
                    <a:p>
                      <a:pPr algn="l" fontAlgn="ctr"/>
                      <a:r>
                        <a:rPr lang="zh-CN" altLang="en-US" sz="800" b="0" i="0" u="none" strike="noStrike" dirty="0">
                          <a:solidFill>
                            <a:srgbClr val="000000"/>
                          </a:solidFill>
                          <a:effectLst/>
                          <a:latin typeface="游ゴシック" panose="020B0400000000000000" pitchFamily="50" charset="-128"/>
                          <a:ea typeface="游ゴシック" panose="020B0400000000000000" pitchFamily="50" charset="-128"/>
                        </a:rPr>
                        <a:t>大阪公立大学生活科学部食栄養学科</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教授</a:t>
                      </a:r>
                      <a:endPar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mn-ea"/>
                        </a:rPr>
                        <a:t>由田　克士</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5587016"/>
                  </a:ext>
                </a:extLst>
              </a:tr>
            </a:tbl>
          </a:graphicData>
        </a:graphic>
      </p:graphicFrame>
      <p:sp>
        <p:nvSpPr>
          <p:cNvPr id="3" name="スライド番号プレースホルダー 2"/>
          <p:cNvSpPr>
            <a:spLocks noGrp="1"/>
          </p:cNvSpPr>
          <p:nvPr>
            <p:ph type="sldNum" sz="quarter" idx="12"/>
          </p:nvPr>
        </p:nvSpPr>
        <p:spPr/>
        <p:txBody>
          <a:bodyPr/>
          <a:lstStyle/>
          <a:p>
            <a:fld id="{4D1D0668-0C6C-4C7F-AAAF-C0078F4BF5F6}" type="slidenum">
              <a:rPr kumimoji="1" lang="ja-JP" altLang="en-US" smtClean="0"/>
              <a:t>59</a:t>
            </a:fld>
            <a:endParaRPr kumimoji="1" lang="ja-JP" altLang="en-US"/>
          </a:p>
        </p:txBody>
      </p:sp>
      <p:sp>
        <p:nvSpPr>
          <p:cNvPr id="12" name="テキスト ボックス 11"/>
          <p:cNvSpPr txBox="1"/>
          <p:nvPr/>
        </p:nvSpPr>
        <p:spPr>
          <a:xfrm>
            <a:off x="7384512" y="1983083"/>
            <a:ext cx="1944000" cy="216000"/>
          </a:xfrm>
          <a:prstGeom prst="roundRect">
            <a:avLst>
              <a:gd name="adj" fmla="val 0"/>
            </a:avLst>
          </a:prstGeom>
          <a:noFill/>
          <a:ln w="12700">
            <a:noFill/>
          </a:ln>
        </p:spPr>
        <p:txBody>
          <a:bodyPr wrap="square" lIns="36000" tIns="36000" rIns="36000" bIns="36000" rtlCol="0" anchor="ctr">
            <a:noAutofit/>
          </a:bodyPr>
          <a:lstStyle/>
          <a:p>
            <a:pPr algn="r"/>
            <a:r>
              <a:rPr lang="ja-JP" altLang="en-US" sz="800" dirty="0">
                <a:latin typeface="游ゴシック" panose="020B0400000000000000" pitchFamily="50" charset="-128"/>
                <a:ea typeface="游ゴシック" panose="020B0400000000000000" pitchFamily="50" charset="-128"/>
              </a:rPr>
              <a:t>令和５年３月現在（敬称略、五十音順）</a:t>
            </a:r>
            <a:endParaRPr lang="en-US" altLang="ja-JP" sz="800" dirty="0">
              <a:latin typeface="游ゴシック" panose="020B0400000000000000" pitchFamily="50" charset="-128"/>
              <a:ea typeface="游ゴシック" panose="020B0400000000000000" pitchFamily="50" charset="-128"/>
            </a:endParaRPr>
          </a:p>
        </p:txBody>
      </p:sp>
      <p:pic>
        <p:nvPicPr>
          <p:cNvPr id="13" name="図 12"/>
          <p:cNvPicPr>
            <a:picLocks noChangeAspect="1"/>
          </p:cNvPicPr>
          <p:nvPr/>
        </p:nvPicPr>
        <p:blipFill>
          <a:blip r:embed="rId3"/>
          <a:stretch>
            <a:fillRect/>
          </a:stretch>
        </p:blipFill>
        <p:spPr>
          <a:xfrm>
            <a:off x="8582603" y="358877"/>
            <a:ext cx="1100769" cy="360000"/>
          </a:xfrm>
          <a:prstGeom prst="rect">
            <a:avLst/>
          </a:prstGeom>
        </p:spPr>
      </p:pic>
      <p:sp>
        <p:nvSpPr>
          <p:cNvPr id="15" name="テキスト ボックス 14"/>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a:solidFill>
                  <a:schemeClr val="bg1"/>
                </a:solidFill>
                <a:latin typeface="游ゴシック" panose="020B0400000000000000" pitchFamily="50" charset="-128"/>
                <a:ea typeface="游ゴシック" panose="020B0400000000000000" pitchFamily="50" charset="-128"/>
              </a:rPr>
              <a:t>大阪府健康づくり推進条例第</a:t>
            </a:r>
            <a:r>
              <a:rPr lang="en-US" altLang="ja-JP" sz="1100" b="1" dirty="0">
                <a:solidFill>
                  <a:schemeClr val="bg1"/>
                </a:solidFill>
                <a:latin typeface="游ゴシック" panose="020B0400000000000000" pitchFamily="50" charset="-128"/>
                <a:ea typeface="游ゴシック" panose="020B0400000000000000" pitchFamily="50" charset="-128"/>
              </a:rPr>
              <a:t>19</a:t>
            </a:r>
            <a:r>
              <a:rPr lang="ja-JP" altLang="en-US" sz="1100" b="1" dirty="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a:solidFill>
                  <a:schemeClr val="bg1"/>
                </a:solidFill>
                <a:latin typeface="游ゴシック" panose="020B0400000000000000" pitchFamily="50" charset="-128"/>
                <a:ea typeface="游ゴシック" panose="020B0400000000000000" pitchFamily="50" charset="-128"/>
              </a:rPr>
              <a:t>〈</a:t>
            </a:r>
            <a:r>
              <a:rPr lang="ja-JP" altLang="en-US" sz="1100" b="1" dirty="0">
                <a:solidFill>
                  <a:schemeClr val="bg1"/>
                </a:solidFill>
                <a:latin typeface="游ゴシック" panose="020B0400000000000000" pitchFamily="50" charset="-128"/>
                <a:ea typeface="游ゴシック" panose="020B0400000000000000" pitchFamily="50" charset="-128"/>
              </a:rPr>
              <a:t>令和</a:t>
            </a:r>
            <a:r>
              <a:rPr lang="en-US" altLang="ja-JP" sz="1100" b="1" dirty="0">
                <a:solidFill>
                  <a:schemeClr val="bg1"/>
                </a:solidFill>
                <a:latin typeface="游ゴシック" panose="020B0400000000000000" pitchFamily="50" charset="-128"/>
                <a:ea typeface="游ゴシック" panose="020B0400000000000000" pitchFamily="50" charset="-128"/>
              </a:rPr>
              <a:t>4</a:t>
            </a:r>
            <a:r>
              <a:rPr lang="ja-JP" altLang="en-US" sz="1100" b="1" dirty="0">
                <a:solidFill>
                  <a:schemeClr val="bg1"/>
                </a:solidFill>
                <a:latin typeface="游ゴシック" panose="020B0400000000000000" pitchFamily="50" charset="-128"/>
                <a:ea typeface="游ゴシック" panose="020B0400000000000000" pitchFamily="50" charset="-128"/>
              </a:rPr>
              <a:t>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1201189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3628064069"/>
              </p:ext>
            </p:extLst>
          </p:nvPr>
        </p:nvGraphicFramePr>
        <p:xfrm>
          <a:off x="268762" y="1149708"/>
          <a:ext cx="9360000" cy="4824000"/>
        </p:xfrm>
        <a:graphic>
          <a:graphicData uri="http://schemas.openxmlformats.org/drawingml/2006/table">
            <a:tbl>
              <a:tblPr firstRow="1" bandRow="1">
                <a:tableStyleId>{7DF18680-E054-41AD-8BC1-D1AEF772440D}</a:tableStyleId>
              </a:tblPr>
              <a:tblGrid>
                <a:gridCol w="1080000">
                  <a:extLst>
                    <a:ext uri="{9D8B030D-6E8A-4147-A177-3AD203B41FA5}">
                      <a16:colId xmlns:a16="http://schemas.microsoft.com/office/drawing/2014/main" val="269546419"/>
                    </a:ext>
                  </a:extLst>
                </a:gridCol>
                <a:gridCol w="252000">
                  <a:extLst>
                    <a:ext uri="{9D8B030D-6E8A-4147-A177-3AD203B41FA5}">
                      <a16:colId xmlns:a16="http://schemas.microsoft.com/office/drawing/2014/main" val="2823927590"/>
                    </a:ext>
                  </a:extLst>
                </a:gridCol>
                <a:gridCol w="2376000">
                  <a:extLst>
                    <a:ext uri="{9D8B030D-6E8A-4147-A177-3AD203B41FA5}">
                      <a16:colId xmlns:a16="http://schemas.microsoft.com/office/drawing/2014/main" val="397363977"/>
                    </a:ext>
                  </a:extLst>
                </a:gridCol>
                <a:gridCol w="1728000">
                  <a:extLst>
                    <a:ext uri="{9D8B030D-6E8A-4147-A177-3AD203B41FA5}">
                      <a16:colId xmlns:a16="http://schemas.microsoft.com/office/drawing/2014/main" val="2373180816"/>
                    </a:ext>
                  </a:extLst>
                </a:gridCol>
                <a:gridCol w="1728000">
                  <a:extLst>
                    <a:ext uri="{9D8B030D-6E8A-4147-A177-3AD203B41FA5}">
                      <a16:colId xmlns:a16="http://schemas.microsoft.com/office/drawing/2014/main" val="2941494014"/>
                    </a:ext>
                  </a:extLst>
                </a:gridCol>
                <a:gridCol w="1332000">
                  <a:extLst>
                    <a:ext uri="{9D8B030D-6E8A-4147-A177-3AD203B41FA5}">
                      <a16:colId xmlns:a16="http://schemas.microsoft.com/office/drawing/2014/main" val="673202617"/>
                    </a:ext>
                  </a:extLst>
                </a:gridCol>
                <a:gridCol w="864000">
                  <a:extLst>
                    <a:ext uri="{9D8B030D-6E8A-4147-A177-3AD203B41FA5}">
                      <a16:colId xmlns:a16="http://schemas.microsoft.com/office/drawing/2014/main" val="1983964114"/>
                    </a:ext>
                  </a:extLst>
                </a:gridCol>
              </a:tblGrid>
              <a:tr h="377837">
                <a:tc>
                  <a:txBody>
                    <a:bodyPr/>
                    <a:lstStyle/>
                    <a:p>
                      <a:pPr algn="ctr">
                        <a:lnSpc>
                          <a:spcPts val="1100"/>
                        </a:lnSpc>
                      </a:pPr>
                      <a:r>
                        <a:rPr kumimoji="1" lang="ja-JP" altLang="en-US" sz="1050" b="1" dirty="0">
                          <a:latin typeface="游ゴシック" panose="020B0400000000000000" pitchFamily="50" charset="-128"/>
                          <a:ea typeface="游ゴシック" panose="020B0400000000000000" pitchFamily="50" charset="-128"/>
                        </a:rPr>
                        <a:t>分野</a:t>
                      </a:r>
                    </a:p>
                  </a:txBody>
                  <a:tcPr marL="36000" marR="36000" marT="36000" marB="36000" anchor="ctr"/>
                </a:tc>
                <a:tc>
                  <a:txBody>
                    <a:bodyPr/>
                    <a:lstStyle/>
                    <a:p>
                      <a:pPr algn="ctr">
                        <a:lnSpc>
                          <a:spcPts val="1100"/>
                        </a:lnSpc>
                      </a:pPr>
                      <a:endParaRPr kumimoji="1" lang="ja-JP" altLang="en-US" sz="1050" b="1"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r>
                        <a:rPr kumimoji="1" lang="ja-JP" altLang="en-US" sz="1050" b="1" dirty="0">
                          <a:latin typeface="游ゴシック" panose="020B0400000000000000" pitchFamily="50" charset="-128"/>
                          <a:ea typeface="游ゴシック" panose="020B0400000000000000" pitchFamily="50" charset="-128"/>
                        </a:rPr>
                        <a:t>項目</a:t>
                      </a:r>
                    </a:p>
                  </a:txBody>
                  <a:tcPr marL="36000" marR="36000" marT="36000" marB="36000" anchor="ctr"/>
                </a:tc>
                <a:tc>
                  <a:txBody>
                    <a:bodyPr/>
                    <a:lstStyle/>
                    <a:p>
                      <a:pPr algn="ctr">
                        <a:lnSpc>
                          <a:spcPts val="1100"/>
                        </a:lnSpc>
                      </a:pPr>
                      <a:r>
                        <a:rPr kumimoji="1" lang="ja-JP" altLang="en-US" sz="1050" b="1" dirty="0">
                          <a:latin typeface="游ゴシック" panose="020B0400000000000000" pitchFamily="50" charset="-128"/>
                          <a:ea typeface="游ゴシック" panose="020B0400000000000000" pitchFamily="50" charset="-128"/>
                        </a:rPr>
                        <a:t>策定時の取組状況</a:t>
                      </a:r>
                    </a:p>
                  </a:txBody>
                  <a:tcPr marL="36000" marR="36000" marT="36000" marB="36000" anchor="ctr"/>
                </a:tc>
                <a:tc>
                  <a:txBody>
                    <a:bodyPr/>
                    <a:lstStyle/>
                    <a:p>
                      <a:pPr algn="ctr">
                        <a:lnSpc>
                          <a:spcPts val="1100"/>
                        </a:lnSpc>
                      </a:pPr>
                      <a:r>
                        <a:rPr kumimoji="1" lang="ja-JP" altLang="en-US" sz="1050" b="1" dirty="0">
                          <a:latin typeface="游ゴシック" panose="020B0400000000000000" pitchFamily="50" charset="-128"/>
                          <a:ea typeface="游ゴシック" panose="020B0400000000000000" pitchFamily="50" charset="-128"/>
                        </a:rPr>
                        <a:t>現在の取組状況</a:t>
                      </a:r>
                    </a:p>
                  </a:txBody>
                  <a:tcPr marL="36000" marR="36000" marT="36000" marB="36000" anchor="ctr"/>
                </a:tc>
                <a:tc>
                  <a:txBody>
                    <a:bodyPr/>
                    <a:lstStyle/>
                    <a:p>
                      <a:pPr algn="ctr">
                        <a:lnSpc>
                          <a:spcPts val="1100"/>
                        </a:lnSpc>
                      </a:pPr>
                      <a:r>
                        <a:rPr kumimoji="1" lang="en-US" altLang="ja-JP" sz="1050" b="1" dirty="0">
                          <a:latin typeface="游ゴシック" panose="020B0400000000000000" pitchFamily="50" charset="-128"/>
                          <a:ea typeface="游ゴシック" panose="020B0400000000000000" pitchFamily="50" charset="-128"/>
                        </a:rPr>
                        <a:t>2023</a:t>
                      </a:r>
                      <a:r>
                        <a:rPr kumimoji="1" lang="ja-JP" altLang="en-US" sz="1050" b="1" dirty="0">
                          <a:latin typeface="游ゴシック" panose="020B0400000000000000" pitchFamily="50" charset="-128"/>
                          <a:ea typeface="游ゴシック" panose="020B0400000000000000" pitchFamily="50" charset="-128"/>
                        </a:rPr>
                        <a:t>年度目標</a:t>
                      </a:r>
                    </a:p>
                  </a:txBody>
                  <a:tcPr marL="36000" marR="36000" marT="36000" marB="36000" anchor="ctr"/>
                </a:tc>
                <a:tc>
                  <a:txBody>
                    <a:bodyPr/>
                    <a:lstStyle/>
                    <a:p>
                      <a:pPr algn="ctr">
                        <a:lnSpc>
                          <a:spcPts val="1100"/>
                        </a:lnSpc>
                      </a:pPr>
                      <a:r>
                        <a:rPr kumimoji="1" lang="ja-JP" altLang="en-US" sz="1050" b="1" dirty="0">
                          <a:latin typeface="游ゴシック" panose="020B0400000000000000" pitchFamily="50" charset="-128"/>
                          <a:ea typeface="游ゴシック" panose="020B0400000000000000" pitchFamily="50" charset="-128"/>
                        </a:rPr>
                        <a:t>年次報告書</a:t>
                      </a:r>
                      <a:endParaRPr kumimoji="1" lang="en-US" altLang="ja-JP" sz="1050" b="1" dirty="0">
                        <a:latin typeface="游ゴシック" panose="020B0400000000000000" pitchFamily="50" charset="-128"/>
                        <a:ea typeface="游ゴシック" panose="020B0400000000000000" pitchFamily="50" charset="-128"/>
                      </a:endParaRPr>
                    </a:p>
                    <a:p>
                      <a:pPr algn="ctr">
                        <a:lnSpc>
                          <a:spcPts val="1100"/>
                        </a:lnSpc>
                      </a:pPr>
                      <a:r>
                        <a:rPr kumimoji="1" lang="ja-JP" altLang="en-US" sz="1050" b="1" dirty="0">
                          <a:latin typeface="游ゴシック" panose="020B0400000000000000" pitchFamily="50" charset="-128"/>
                          <a:ea typeface="游ゴシック" panose="020B0400000000000000" pitchFamily="50" charset="-128"/>
                        </a:rPr>
                        <a:t>のページ</a:t>
                      </a:r>
                    </a:p>
                  </a:txBody>
                  <a:tcPr marL="36000" marR="36000" marT="36000" marB="36000" anchor="ctr"/>
                </a:tc>
                <a:extLst>
                  <a:ext uri="{0D108BD9-81ED-4DB2-BD59-A6C34878D82A}">
                    <a16:rowId xmlns:a16="http://schemas.microsoft.com/office/drawing/2014/main" val="402972347"/>
                  </a:ext>
                </a:extLst>
              </a:tr>
              <a:tr h="547266">
                <a:tc rowSpan="2">
                  <a:txBody>
                    <a:bodyPr/>
                    <a:lstStyle/>
                    <a:p>
                      <a:pPr>
                        <a:lnSpc>
                          <a:spcPts val="1100"/>
                        </a:lnSpc>
                      </a:pPr>
                      <a:r>
                        <a:rPr kumimoji="1" lang="ja-JP" altLang="en-US" sz="1050" b="1" dirty="0">
                          <a:latin typeface="游ゴシック" panose="020B0400000000000000" pitchFamily="50" charset="-128"/>
                          <a:ea typeface="游ゴシック" panose="020B0400000000000000" pitchFamily="50" charset="-128"/>
                        </a:rPr>
                        <a:t>こころの健康</a:t>
                      </a:r>
                    </a:p>
                  </a:txBody>
                  <a:tcPr marL="36000" marR="36000" marT="36000" marB="36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18</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just">
                        <a:lnSpc>
                          <a:spcPts val="1100"/>
                        </a:lnSpc>
                        <a:spcAft>
                          <a:spcPts val="0"/>
                        </a:spcAft>
                      </a:pPr>
                      <a:r>
                        <a:rPr lang="ja-JP" sz="1050" b="0" kern="100" dirty="0" err="1">
                          <a:effectLst/>
                          <a:latin typeface="游ゴシック" panose="020B0400000000000000" pitchFamily="50" charset="-128"/>
                          <a:ea typeface="游ゴシック" panose="020B0400000000000000" pitchFamily="50" charset="-128"/>
                          <a:cs typeface="Times New Roman" panose="02020603050405020304" pitchFamily="18" charset="0"/>
                        </a:rPr>
                        <a:t>気分障がい</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sz="1050" b="0" kern="100" dirty="0" err="1">
                          <a:effectLst/>
                          <a:latin typeface="游ゴシック" panose="020B0400000000000000" pitchFamily="50" charset="-128"/>
                          <a:ea typeface="游ゴシック" panose="020B0400000000000000" pitchFamily="50" charset="-128"/>
                          <a:cs typeface="Times New Roman" panose="02020603050405020304" pitchFamily="18" charset="0"/>
                        </a:rPr>
                        <a:t>不安障がいに相</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応する</a:t>
                      </a:r>
                      <a:endParaRPr lang="en-US" alt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just">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心理的苦痛を感じている者の割合</a:t>
                      </a:r>
                      <a:endParaRPr lang="en-US" alt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just">
                        <a:lnSpc>
                          <a:spcPts val="1100"/>
                        </a:lnSpc>
                        <a:spcAft>
                          <a:spcPts val="0"/>
                        </a:spcAft>
                      </a:pP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歳以上</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sz="1050" b="0" dirty="0">
                          <a:solidFill>
                            <a:schemeClr val="tx1"/>
                          </a:solidFill>
                          <a:effectLst/>
                          <a:latin typeface="游ゴシック" panose="020B0400000000000000" pitchFamily="50" charset="-128"/>
                          <a:ea typeface="游ゴシック" panose="020B0400000000000000" pitchFamily="50" charset="-128"/>
                        </a:rPr>
                        <a:t>10.6%</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r>
                        <a:rPr lang="en-US" sz="1050" b="0" dirty="0">
                          <a:solidFill>
                            <a:schemeClr val="tx1"/>
                          </a:solidFill>
                          <a:effectLst/>
                          <a:latin typeface="游ゴシック" panose="020B0400000000000000" pitchFamily="50" charset="-128"/>
                          <a:ea typeface="游ゴシック" panose="020B0400000000000000" pitchFamily="50" charset="-128"/>
                        </a:rPr>
                        <a:t>H28</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sz="1050" b="0" dirty="0">
                          <a:solidFill>
                            <a:schemeClr val="tx1"/>
                          </a:solidFill>
                          <a:effectLst/>
                          <a:latin typeface="游ゴシック" panose="020B0400000000000000" pitchFamily="50" charset="-128"/>
                          <a:ea typeface="游ゴシック" panose="020B0400000000000000" pitchFamily="50" charset="-128"/>
                        </a:rPr>
                        <a:t>10.7%</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r>
                        <a:rPr lang="en-US" altLang="ja-JP" sz="1050" b="0" dirty="0">
                          <a:solidFill>
                            <a:schemeClr val="tx1"/>
                          </a:solidFill>
                          <a:effectLst/>
                          <a:latin typeface="游ゴシック" panose="020B0400000000000000" pitchFamily="50" charset="-128"/>
                          <a:ea typeface="游ゴシック" panose="020B0400000000000000" pitchFamily="50" charset="-128"/>
                        </a:rPr>
                        <a:t>R1</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rPr>
                        <a:t>10%</a:t>
                      </a:r>
                      <a:r>
                        <a:rPr lang="ja-JP" altLang="en-US" sz="1050" b="0" dirty="0">
                          <a:solidFill>
                            <a:schemeClr val="tx1"/>
                          </a:solidFill>
                          <a:effectLst/>
                          <a:latin typeface="游ゴシック" panose="020B0400000000000000" pitchFamily="50" charset="-128"/>
                          <a:ea typeface="游ゴシック" panose="020B0400000000000000" pitchFamily="50" charset="-128"/>
                        </a:rPr>
                        <a:t>以下</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rowSpan="2">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27-28</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extLst>
                  <a:ext uri="{0D108BD9-81ED-4DB2-BD59-A6C34878D82A}">
                    <a16:rowId xmlns:a16="http://schemas.microsoft.com/office/drawing/2014/main" val="2220717597"/>
                  </a:ext>
                </a:extLst>
              </a:tr>
              <a:tr h="391588">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19</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just">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地域の集まりやグループに参加する</a:t>
                      </a:r>
                      <a:endParaRPr lang="en-US" alt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just">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者の割合</a:t>
                      </a: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24.1%</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15.1%</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R3</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増加</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vMerge="1">
                  <a:txBody>
                    <a:bodyPr/>
                    <a:lstStyle/>
                    <a:p>
                      <a:pPr algn="ctr" fontAlgn="auto">
                        <a:lnSpc>
                          <a:spcPts val="1100"/>
                        </a:lnSpc>
                        <a:spcAft>
                          <a:spcPts val="0"/>
                        </a:spcAft>
                      </a:pPr>
                      <a:endParaRPr lang="ja-JP" sz="105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156578591"/>
                  </a:ext>
                </a:extLst>
              </a:tr>
              <a:tr h="808677">
                <a:tc rowSpan="2">
                  <a:txBody>
                    <a:bodyPr/>
                    <a:lstStyle/>
                    <a:p>
                      <a:pPr>
                        <a:lnSpc>
                          <a:spcPts val="1100"/>
                        </a:lnSpc>
                      </a:pPr>
                      <a:r>
                        <a:rPr kumimoji="1" lang="ja-JP" altLang="en-US" sz="1050" b="1" dirty="0" err="1">
                          <a:latin typeface="游ゴシック" panose="020B0400000000000000" pitchFamily="50" charset="-128"/>
                          <a:ea typeface="游ゴシック" panose="020B0400000000000000" pitchFamily="50" charset="-128"/>
                        </a:rPr>
                        <a:t>けん</a:t>
                      </a:r>
                      <a:r>
                        <a:rPr kumimoji="1" lang="ja-JP" altLang="en-US" sz="1050" b="1" dirty="0">
                          <a:latin typeface="游ゴシック" panose="020B0400000000000000" pitchFamily="50" charset="-128"/>
                          <a:ea typeface="游ゴシック" panose="020B0400000000000000" pitchFamily="50" charset="-128"/>
                        </a:rPr>
                        <a:t>しん</a:t>
                      </a:r>
                      <a:endParaRPr kumimoji="1" lang="en-US" altLang="ja-JP" sz="1050" b="1" dirty="0">
                        <a:latin typeface="游ゴシック" panose="020B0400000000000000" pitchFamily="50" charset="-128"/>
                        <a:ea typeface="游ゴシック" panose="020B0400000000000000" pitchFamily="50" charset="-128"/>
                      </a:endParaRPr>
                    </a:p>
                    <a:p>
                      <a:pPr>
                        <a:lnSpc>
                          <a:spcPts val="1100"/>
                        </a:lnSpc>
                      </a:pPr>
                      <a:r>
                        <a:rPr kumimoji="1" lang="ja-JP" altLang="en-US" sz="1050" b="1" dirty="0">
                          <a:latin typeface="游ゴシック" panose="020B0400000000000000" pitchFamily="50" charset="-128"/>
                          <a:ea typeface="游ゴシック" panose="020B0400000000000000" pitchFamily="50" charset="-128"/>
                        </a:rPr>
                        <a:t>（健診・検診）</a:t>
                      </a:r>
                    </a:p>
                  </a:txBody>
                  <a:tcPr marL="36000" marR="36000" marT="36000" marB="36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20</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just">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特定健診の受診率</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rPr>
                        <a:t>45.6%</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r>
                        <a:rPr lang="en-US" altLang="ja-JP" sz="1050" b="0" dirty="0">
                          <a:solidFill>
                            <a:schemeClr val="tx1"/>
                          </a:solidFill>
                          <a:effectLst/>
                          <a:latin typeface="游ゴシック" panose="020B0400000000000000" pitchFamily="50" charset="-128"/>
                          <a:ea typeface="游ゴシック" panose="020B0400000000000000" pitchFamily="50" charset="-128"/>
                        </a:rPr>
                        <a:t>H27</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p>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rPr>
                        <a:t>[</a:t>
                      </a:r>
                      <a:r>
                        <a:rPr lang="ja-JP" altLang="en-US" sz="1050" b="0" dirty="0">
                          <a:solidFill>
                            <a:schemeClr val="tx1"/>
                          </a:solidFill>
                          <a:effectLst/>
                          <a:latin typeface="游ゴシック" panose="020B0400000000000000" pitchFamily="50" charset="-128"/>
                          <a:ea typeface="游ゴシック" panose="020B0400000000000000" pitchFamily="50" charset="-128"/>
                        </a:rPr>
                        <a:t>市町村国保</a:t>
                      </a:r>
                      <a:r>
                        <a:rPr lang="en-US" altLang="ja-JP" sz="1050" b="0" dirty="0">
                          <a:solidFill>
                            <a:schemeClr val="tx1"/>
                          </a:solidFill>
                          <a:effectLst/>
                          <a:latin typeface="游ゴシック" panose="020B0400000000000000" pitchFamily="50" charset="-128"/>
                          <a:ea typeface="游ゴシック" panose="020B0400000000000000" pitchFamily="50" charset="-128"/>
                        </a:rPr>
                        <a:t>29.9%, </a:t>
                      </a:r>
                    </a:p>
                    <a:p>
                      <a:pPr algn="ctr" fontAlgn="auto">
                        <a:lnSpc>
                          <a:spcPts val="1100"/>
                        </a:lnSpc>
                        <a:spcAft>
                          <a:spcPts val="0"/>
                        </a:spcAft>
                      </a:pPr>
                      <a:r>
                        <a:rPr lang="ja-JP" altLang="en-US" sz="1050" b="0" dirty="0">
                          <a:solidFill>
                            <a:schemeClr val="tx1"/>
                          </a:solidFill>
                          <a:effectLst/>
                          <a:latin typeface="游ゴシック" panose="020B0400000000000000" pitchFamily="50" charset="-128"/>
                          <a:ea typeface="游ゴシック" panose="020B0400000000000000" pitchFamily="50" charset="-128"/>
                        </a:rPr>
                        <a:t>協会けんぽ</a:t>
                      </a:r>
                      <a:r>
                        <a:rPr lang="en-US" altLang="ja-JP" sz="1050" b="0" dirty="0">
                          <a:solidFill>
                            <a:schemeClr val="tx1"/>
                          </a:solidFill>
                          <a:effectLst/>
                          <a:latin typeface="游ゴシック" panose="020B0400000000000000" pitchFamily="50" charset="-128"/>
                          <a:ea typeface="游ゴシック" panose="020B0400000000000000" pitchFamily="50" charset="-128"/>
                        </a:rPr>
                        <a:t>33.4%]</a:t>
                      </a: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rPr>
                        <a:t>49.6%</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r>
                        <a:rPr lang="en-US" altLang="ja-JP" sz="1050" b="0" dirty="0">
                          <a:solidFill>
                            <a:schemeClr val="tx1"/>
                          </a:solidFill>
                          <a:effectLst/>
                          <a:latin typeface="游ゴシック" panose="020B0400000000000000" pitchFamily="50" charset="-128"/>
                          <a:ea typeface="游ゴシック" panose="020B0400000000000000" pitchFamily="50" charset="-128"/>
                        </a:rPr>
                        <a:t>R2</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p>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rPr>
                        <a:t>[</a:t>
                      </a:r>
                      <a:r>
                        <a:rPr lang="ja-JP" altLang="en-US" sz="1050" b="0" dirty="0">
                          <a:solidFill>
                            <a:schemeClr val="tx1"/>
                          </a:solidFill>
                          <a:effectLst/>
                          <a:latin typeface="游ゴシック" panose="020B0400000000000000" pitchFamily="50" charset="-128"/>
                          <a:ea typeface="游ゴシック" panose="020B0400000000000000" pitchFamily="50" charset="-128"/>
                        </a:rPr>
                        <a:t>市町村国保</a:t>
                      </a:r>
                      <a:r>
                        <a:rPr lang="en-US" altLang="ja-JP" sz="1050" b="0" dirty="0">
                          <a:solidFill>
                            <a:schemeClr val="tx1"/>
                          </a:solidFill>
                          <a:effectLst/>
                          <a:latin typeface="游ゴシック" panose="020B0400000000000000" pitchFamily="50" charset="-128"/>
                          <a:ea typeface="游ゴシック" panose="020B0400000000000000" pitchFamily="50" charset="-128"/>
                        </a:rPr>
                        <a:t>27.5%, </a:t>
                      </a:r>
                    </a:p>
                    <a:p>
                      <a:pPr algn="ctr" fontAlgn="auto">
                        <a:lnSpc>
                          <a:spcPts val="1100"/>
                        </a:lnSpc>
                        <a:spcAft>
                          <a:spcPts val="0"/>
                        </a:spcAft>
                      </a:pPr>
                      <a:r>
                        <a:rPr lang="ja-JP" altLang="en-US" sz="1050" b="0" dirty="0">
                          <a:solidFill>
                            <a:schemeClr val="tx1"/>
                          </a:solidFill>
                          <a:effectLst/>
                          <a:latin typeface="游ゴシック" panose="020B0400000000000000" pitchFamily="50" charset="-128"/>
                          <a:ea typeface="游ゴシック" panose="020B0400000000000000" pitchFamily="50" charset="-128"/>
                        </a:rPr>
                        <a:t>協会けんぽ</a:t>
                      </a:r>
                      <a:r>
                        <a:rPr lang="en-US" altLang="ja-JP" sz="1050" b="0" dirty="0">
                          <a:solidFill>
                            <a:schemeClr val="tx1"/>
                          </a:solidFill>
                          <a:effectLst/>
                          <a:latin typeface="游ゴシック" panose="020B0400000000000000" pitchFamily="50" charset="-128"/>
                          <a:ea typeface="游ゴシック" panose="020B0400000000000000" pitchFamily="50" charset="-128"/>
                        </a:rPr>
                        <a:t>39.1%]</a:t>
                      </a: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rPr>
                        <a:t>70%</a:t>
                      </a:r>
                      <a:r>
                        <a:rPr lang="ja-JP" altLang="en-US" sz="1050" b="0" dirty="0">
                          <a:solidFill>
                            <a:schemeClr val="tx1"/>
                          </a:solidFill>
                          <a:effectLst/>
                          <a:latin typeface="游ゴシック" panose="020B0400000000000000" pitchFamily="50" charset="-128"/>
                          <a:ea typeface="游ゴシック" panose="020B0400000000000000" pitchFamily="50" charset="-128"/>
                        </a:rPr>
                        <a:t>以上</a:t>
                      </a:r>
                    </a:p>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rPr>
                        <a:t>[</a:t>
                      </a:r>
                      <a:r>
                        <a:rPr lang="ja-JP" altLang="en-US" sz="1050" b="0" dirty="0">
                          <a:solidFill>
                            <a:schemeClr val="tx1"/>
                          </a:solidFill>
                          <a:effectLst/>
                          <a:latin typeface="游ゴシック" panose="020B0400000000000000" pitchFamily="50" charset="-128"/>
                          <a:ea typeface="游ゴシック" panose="020B0400000000000000" pitchFamily="50" charset="-128"/>
                        </a:rPr>
                        <a:t>市町村国保</a:t>
                      </a:r>
                      <a:r>
                        <a:rPr lang="en-US" altLang="ja-JP" sz="1050" b="0" dirty="0">
                          <a:solidFill>
                            <a:schemeClr val="tx1"/>
                          </a:solidFill>
                          <a:effectLst/>
                          <a:latin typeface="游ゴシック" panose="020B0400000000000000" pitchFamily="50" charset="-128"/>
                          <a:ea typeface="游ゴシック" panose="020B0400000000000000" pitchFamily="50" charset="-128"/>
                        </a:rPr>
                        <a:t>60%, </a:t>
                      </a:r>
                    </a:p>
                    <a:p>
                      <a:pPr algn="ctr" fontAlgn="auto">
                        <a:lnSpc>
                          <a:spcPts val="1100"/>
                        </a:lnSpc>
                        <a:spcAft>
                          <a:spcPts val="0"/>
                        </a:spcAft>
                      </a:pPr>
                      <a:r>
                        <a:rPr lang="ja-JP" altLang="en-US" sz="1050" b="0" dirty="0">
                          <a:solidFill>
                            <a:schemeClr val="tx1"/>
                          </a:solidFill>
                          <a:effectLst/>
                          <a:latin typeface="游ゴシック" panose="020B0400000000000000" pitchFamily="50" charset="-128"/>
                          <a:ea typeface="游ゴシック" panose="020B0400000000000000" pitchFamily="50" charset="-128"/>
                        </a:rPr>
                        <a:t>協会けんぽ</a:t>
                      </a:r>
                      <a:r>
                        <a:rPr lang="en-US" altLang="ja-JP" sz="1050" b="0" dirty="0">
                          <a:solidFill>
                            <a:schemeClr val="tx1"/>
                          </a:solidFill>
                          <a:effectLst/>
                          <a:latin typeface="游ゴシック" panose="020B0400000000000000" pitchFamily="50" charset="-128"/>
                          <a:ea typeface="游ゴシック" panose="020B0400000000000000" pitchFamily="50" charset="-128"/>
                        </a:rPr>
                        <a:t>65%]</a:t>
                      </a:r>
                    </a:p>
                  </a:txBody>
                  <a:tcPr marL="36000" marR="36000" marT="36000" marB="36000" anchor="ctr"/>
                </a:tc>
                <a:tc rowSpan="2">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rPr>
                        <a:t>39-31</a:t>
                      </a:r>
                    </a:p>
                  </a:txBody>
                  <a:tcPr marL="36000" marR="36000" marT="36000" marB="36000" anchor="ctr"/>
                </a:tc>
                <a:extLst>
                  <a:ext uri="{0D108BD9-81ED-4DB2-BD59-A6C34878D82A}">
                    <a16:rowId xmlns:a16="http://schemas.microsoft.com/office/drawing/2014/main" val="686262260"/>
                  </a:ext>
                </a:extLst>
              </a:tr>
              <a:tr h="662055">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21</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just">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がん検診の受診率</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zh-TW"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胃</a:t>
                      </a:r>
                      <a:r>
                        <a:rPr lang="en-US" altLang="zh-TW" sz="1050" b="0" dirty="0">
                          <a:solidFill>
                            <a:schemeClr val="tx1"/>
                          </a:solidFill>
                          <a:effectLst/>
                          <a:latin typeface="游ゴシック" panose="020B0400000000000000" pitchFamily="50" charset="-128"/>
                          <a:ea typeface="游ゴシック" panose="020B0400000000000000" pitchFamily="50" charset="-128"/>
                          <a:cs typeface="HG丸ｺﾞｼｯｸM-PRO"/>
                        </a:rPr>
                        <a:t>33.7%, </a:t>
                      </a:r>
                      <a:r>
                        <a:rPr lang="zh-TW"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大腸</a:t>
                      </a:r>
                      <a:r>
                        <a:rPr lang="en-US" altLang="zh-TW" sz="1050" b="0" dirty="0">
                          <a:solidFill>
                            <a:schemeClr val="tx1"/>
                          </a:solidFill>
                          <a:effectLst/>
                          <a:latin typeface="游ゴシック" panose="020B0400000000000000" pitchFamily="50" charset="-128"/>
                          <a:ea typeface="游ゴシック" panose="020B0400000000000000" pitchFamily="50" charset="-128"/>
                          <a:cs typeface="HG丸ｺﾞｼｯｸM-PRO"/>
                        </a:rPr>
                        <a:t>34.4%, </a:t>
                      </a:r>
                    </a:p>
                    <a:p>
                      <a:pPr algn="ctr" fontAlgn="auto">
                        <a:lnSpc>
                          <a:spcPts val="1100"/>
                        </a:lnSpc>
                        <a:spcAft>
                          <a:spcPts val="0"/>
                        </a:spcAft>
                      </a:pPr>
                      <a:r>
                        <a:rPr lang="zh-TW"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肺</a:t>
                      </a:r>
                      <a:r>
                        <a:rPr lang="en-US" altLang="zh-TW" sz="1050" b="0" dirty="0">
                          <a:solidFill>
                            <a:schemeClr val="tx1"/>
                          </a:solidFill>
                          <a:effectLst/>
                          <a:latin typeface="游ゴシック" panose="020B0400000000000000" pitchFamily="50" charset="-128"/>
                          <a:ea typeface="游ゴシック" panose="020B0400000000000000" pitchFamily="50" charset="-128"/>
                          <a:cs typeface="HG丸ｺﾞｼｯｸM-PRO"/>
                        </a:rPr>
                        <a:t>36.4%, </a:t>
                      </a:r>
                      <a:r>
                        <a:rPr lang="zh-TW"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乳</a:t>
                      </a:r>
                      <a:r>
                        <a:rPr lang="en-US" altLang="zh-TW" sz="1050" b="0" dirty="0">
                          <a:solidFill>
                            <a:schemeClr val="tx1"/>
                          </a:solidFill>
                          <a:effectLst/>
                          <a:latin typeface="游ゴシック" panose="020B0400000000000000" pitchFamily="50" charset="-128"/>
                          <a:ea typeface="游ゴシック" panose="020B0400000000000000" pitchFamily="50" charset="-128"/>
                          <a:cs typeface="HG丸ｺﾞｼｯｸM-PRO"/>
                        </a:rPr>
                        <a:t>39.0%, </a:t>
                      </a:r>
                    </a:p>
                    <a:p>
                      <a:pPr algn="ctr" fontAlgn="auto">
                        <a:lnSpc>
                          <a:spcPts val="1100"/>
                        </a:lnSpc>
                        <a:spcAft>
                          <a:spcPts val="0"/>
                        </a:spcAft>
                      </a:pPr>
                      <a:r>
                        <a:rPr lang="zh-TW"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子宮</a:t>
                      </a:r>
                      <a:r>
                        <a:rPr lang="en-US" altLang="zh-TW" sz="1050" b="0" dirty="0">
                          <a:solidFill>
                            <a:schemeClr val="tx1"/>
                          </a:solidFill>
                          <a:effectLst/>
                          <a:latin typeface="游ゴシック" panose="020B0400000000000000" pitchFamily="50" charset="-128"/>
                          <a:ea typeface="游ゴシック" panose="020B0400000000000000" pitchFamily="50" charset="-128"/>
                          <a:cs typeface="HG丸ｺﾞｼｯｸM-PRO"/>
                        </a:rPr>
                        <a:t>38.5%</a:t>
                      </a:r>
                      <a:r>
                        <a:rPr lang="zh-TW"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zh-TW" sz="1050" b="0" dirty="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zh-TW"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p>
                  </a:txBody>
                  <a:tcPr marL="36000" marR="36000" marT="36000" marB="36000" anchor="ctr"/>
                </a:tc>
                <a:tc>
                  <a:txBody>
                    <a:bodyPr/>
                    <a:lstStyle/>
                    <a:p>
                      <a:pPr algn="ctr" fontAlgn="auto">
                        <a:lnSpc>
                          <a:spcPts val="1100"/>
                        </a:lnSpc>
                        <a:spcAft>
                          <a:spcPts val="0"/>
                        </a:spcAft>
                      </a:pPr>
                      <a:r>
                        <a:rPr lang="zh-TW"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胃</a:t>
                      </a:r>
                      <a:r>
                        <a:rPr lang="en-US" altLang="zh-TW" sz="1050" b="0" dirty="0">
                          <a:solidFill>
                            <a:schemeClr val="tx1"/>
                          </a:solidFill>
                          <a:effectLst/>
                          <a:latin typeface="游ゴシック" panose="020B0400000000000000" pitchFamily="50" charset="-128"/>
                          <a:ea typeface="游ゴシック" panose="020B0400000000000000" pitchFamily="50" charset="-128"/>
                          <a:cs typeface="HG丸ｺﾞｼｯｸM-PRO"/>
                        </a:rPr>
                        <a:t>35.8%, </a:t>
                      </a:r>
                      <a:r>
                        <a:rPr lang="zh-TW"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大腸</a:t>
                      </a:r>
                      <a:r>
                        <a:rPr lang="en-US" altLang="zh-TW" sz="1050" b="0" dirty="0">
                          <a:solidFill>
                            <a:schemeClr val="tx1"/>
                          </a:solidFill>
                          <a:effectLst/>
                          <a:latin typeface="游ゴシック" panose="020B0400000000000000" pitchFamily="50" charset="-128"/>
                          <a:ea typeface="游ゴシック" panose="020B0400000000000000" pitchFamily="50" charset="-128"/>
                          <a:cs typeface="HG丸ｺﾞｼｯｸM-PRO"/>
                        </a:rPr>
                        <a:t>37.8%, </a:t>
                      </a:r>
                    </a:p>
                    <a:p>
                      <a:pPr algn="ctr" fontAlgn="auto">
                        <a:lnSpc>
                          <a:spcPts val="1100"/>
                        </a:lnSpc>
                        <a:spcAft>
                          <a:spcPts val="0"/>
                        </a:spcAft>
                      </a:pPr>
                      <a:r>
                        <a:rPr lang="zh-TW"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肺</a:t>
                      </a:r>
                      <a:r>
                        <a:rPr lang="en-US" altLang="zh-TW" sz="1050" b="0" dirty="0">
                          <a:solidFill>
                            <a:schemeClr val="tx1"/>
                          </a:solidFill>
                          <a:effectLst/>
                          <a:latin typeface="游ゴシック" panose="020B0400000000000000" pitchFamily="50" charset="-128"/>
                          <a:ea typeface="游ゴシック" panose="020B0400000000000000" pitchFamily="50" charset="-128"/>
                          <a:cs typeface="HG丸ｺﾞｼｯｸM-PRO"/>
                        </a:rPr>
                        <a:t>42.0%, </a:t>
                      </a:r>
                      <a:r>
                        <a:rPr lang="zh-TW"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乳</a:t>
                      </a:r>
                      <a:r>
                        <a:rPr lang="en-US" altLang="zh-TW" sz="1050" b="0" dirty="0">
                          <a:solidFill>
                            <a:schemeClr val="tx1"/>
                          </a:solidFill>
                          <a:effectLst/>
                          <a:latin typeface="游ゴシック" panose="020B0400000000000000" pitchFamily="50" charset="-128"/>
                          <a:ea typeface="游ゴシック" panose="020B0400000000000000" pitchFamily="50" charset="-128"/>
                          <a:cs typeface="HG丸ｺﾞｼｯｸM-PRO"/>
                        </a:rPr>
                        <a:t>41.9%, </a:t>
                      </a:r>
                    </a:p>
                    <a:p>
                      <a:pPr algn="ctr" fontAlgn="auto">
                        <a:lnSpc>
                          <a:spcPts val="1100"/>
                        </a:lnSpc>
                        <a:spcAft>
                          <a:spcPts val="0"/>
                        </a:spcAft>
                      </a:pPr>
                      <a:r>
                        <a:rPr lang="zh-TW"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子宮</a:t>
                      </a:r>
                      <a:r>
                        <a:rPr lang="en-US" altLang="zh-TW" sz="1050" b="0" dirty="0">
                          <a:solidFill>
                            <a:schemeClr val="tx1"/>
                          </a:solidFill>
                          <a:effectLst/>
                          <a:latin typeface="游ゴシック" panose="020B0400000000000000" pitchFamily="50" charset="-128"/>
                          <a:ea typeface="游ゴシック" panose="020B0400000000000000" pitchFamily="50" charset="-128"/>
                          <a:cs typeface="HG丸ｺﾞｼｯｸM-PRO"/>
                        </a:rPr>
                        <a:t>39.8%</a:t>
                      </a:r>
                      <a:r>
                        <a:rPr lang="zh-TW"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zh-TW" sz="1050" b="0" dirty="0">
                          <a:solidFill>
                            <a:schemeClr val="tx1"/>
                          </a:solidFill>
                          <a:effectLst/>
                          <a:latin typeface="游ゴシック" panose="020B0400000000000000" pitchFamily="50" charset="-128"/>
                          <a:ea typeface="游ゴシック" panose="020B0400000000000000" pitchFamily="50" charset="-128"/>
                          <a:cs typeface="HG丸ｺﾞｼｯｸM-PRO"/>
                        </a:rPr>
                        <a:t>R1</a:t>
                      </a:r>
                      <a:r>
                        <a:rPr lang="zh-TW"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p>
                  </a:txBody>
                  <a:tcPr marL="36000" marR="36000" marT="36000" marB="36000" anchor="ctr"/>
                </a:tc>
                <a:tc>
                  <a:txBody>
                    <a:bodyPr/>
                    <a:lstStyle/>
                    <a:p>
                      <a:pPr algn="ctr" fontAlgn="auto">
                        <a:lnSpc>
                          <a:spcPts val="1100"/>
                        </a:lnSpc>
                        <a:spcAft>
                          <a:spcPts val="0"/>
                        </a:spcAft>
                      </a:pPr>
                      <a:r>
                        <a:rPr lang="zh-TW"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胃</a:t>
                      </a:r>
                      <a:r>
                        <a:rPr lang="en-US" altLang="zh-TW" sz="1050" b="0" dirty="0">
                          <a:solidFill>
                            <a:schemeClr val="tx1"/>
                          </a:solidFill>
                          <a:effectLst/>
                          <a:latin typeface="游ゴシック" panose="020B0400000000000000" pitchFamily="50" charset="-128"/>
                          <a:ea typeface="游ゴシック" panose="020B0400000000000000" pitchFamily="50" charset="-128"/>
                          <a:cs typeface="HG丸ｺﾞｼｯｸM-PRO"/>
                        </a:rPr>
                        <a:t>40%, </a:t>
                      </a:r>
                      <a:r>
                        <a:rPr lang="zh-TW"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大腸</a:t>
                      </a:r>
                      <a:r>
                        <a:rPr lang="en-US" altLang="zh-TW" sz="1050" b="0" dirty="0">
                          <a:solidFill>
                            <a:schemeClr val="tx1"/>
                          </a:solidFill>
                          <a:effectLst/>
                          <a:latin typeface="游ゴシック" panose="020B0400000000000000" pitchFamily="50" charset="-128"/>
                          <a:ea typeface="游ゴシック" panose="020B0400000000000000" pitchFamily="50" charset="-128"/>
                          <a:cs typeface="HG丸ｺﾞｼｯｸM-PRO"/>
                        </a:rPr>
                        <a:t>40%, </a:t>
                      </a:r>
                    </a:p>
                    <a:p>
                      <a:pPr algn="ctr" fontAlgn="auto">
                        <a:lnSpc>
                          <a:spcPts val="1100"/>
                        </a:lnSpc>
                        <a:spcAft>
                          <a:spcPts val="0"/>
                        </a:spcAft>
                      </a:pPr>
                      <a:r>
                        <a:rPr lang="zh-TW"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肺</a:t>
                      </a:r>
                      <a:r>
                        <a:rPr lang="en-US" altLang="zh-TW" sz="1050" b="0" dirty="0">
                          <a:solidFill>
                            <a:schemeClr val="tx1"/>
                          </a:solidFill>
                          <a:effectLst/>
                          <a:latin typeface="游ゴシック" panose="020B0400000000000000" pitchFamily="50" charset="-128"/>
                          <a:ea typeface="游ゴシック" panose="020B0400000000000000" pitchFamily="50" charset="-128"/>
                          <a:cs typeface="HG丸ｺﾞｼｯｸM-PRO"/>
                        </a:rPr>
                        <a:t>45%, </a:t>
                      </a:r>
                      <a:r>
                        <a:rPr lang="zh-TW"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乳</a:t>
                      </a:r>
                      <a:r>
                        <a:rPr lang="en-US" altLang="zh-TW" sz="1050" b="0" dirty="0">
                          <a:solidFill>
                            <a:schemeClr val="tx1"/>
                          </a:solidFill>
                          <a:effectLst/>
                          <a:latin typeface="游ゴシック" panose="020B0400000000000000" pitchFamily="50" charset="-128"/>
                          <a:ea typeface="游ゴシック" panose="020B0400000000000000" pitchFamily="50" charset="-128"/>
                          <a:cs typeface="HG丸ｺﾞｼｯｸM-PRO"/>
                        </a:rPr>
                        <a:t>45%,</a:t>
                      </a:r>
                      <a:r>
                        <a:rPr lang="en-US" altLang="zh-TW" sz="1050" b="0" baseline="0" dirty="0">
                          <a:solidFill>
                            <a:schemeClr val="tx1"/>
                          </a:solidFill>
                          <a:effectLst/>
                          <a:latin typeface="游ゴシック" panose="020B0400000000000000" pitchFamily="50" charset="-128"/>
                          <a:ea typeface="游ゴシック" panose="020B0400000000000000" pitchFamily="50" charset="-128"/>
                          <a:cs typeface="HG丸ｺﾞｼｯｸM-PRO"/>
                        </a:rPr>
                        <a:t> </a:t>
                      </a:r>
                    </a:p>
                    <a:p>
                      <a:pPr algn="ctr" fontAlgn="auto">
                        <a:lnSpc>
                          <a:spcPts val="1100"/>
                        </a:lnSpc>
                        <a:spcAft>
                          <a:spcPts val="0"/>
                        </a:spcAft>
                      </a:pPr>
                      <a:r>
                        <a:rPr lang="zh-TW"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子宮</a:t>
                      </a:r>
                      <a:r>
                        <a:rPr lang="en-US" altLang="zh-TW" sz="1050" b="0" dirty="0">
                          <a:solidFill>
                            <a:schemeClr val="tx1"/>
                          </a:solidFill>
                          <a:effectLst/>
                          <a:latin typeface="游ゴシック" panose="020B0400000000000000" pitchFamily="50" charset="-128"/>
                          <a:ea typeface="游ゴシック" panose="020B0400000000000000" pitchFamily="50" charset="-128"/>
                          <a:cs typeface="HG丸ｺﾞｼｯｸM-PRO"/>
                        </a:rPr>
                        <a:t>45%</a:t>
                      </a:r>
                    </a:p>
                  </a:txBody>
                  <a:tcPr marL="36000" marR="36000" marT="36000" marB="36000" anchor="ctr"/>
                </a:tc>
                <a:tc vMerge="1">
                  <a:txBody>
                    <a:bodyPr/>
                    <a:lstStyle/>
                    <a:p>
                      <a:pPr algn="ctr" fontAlgn="auto">
                        <a:lnSpc>
                          <a:spcPts val="1100"/>
                        </a:lnSpc>
                        <a:spcAft>
                          <a:spcPts val="0"/>
                        </a:spcAft>
                      </a:pPr>
                      <a:endParaRPr lang="en-US" altLang="zh-TW" sz="105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3263199206"/>
                  </a:ext>
                </a:extLst>
              </a:tr>
              <a:tr h="625899">
                <a:tc rowSpan="2">
                  <a:txBody>
                    <a:bodyPr/>
                    <a:lstStyle/>
                    <a:p>
                      <a:pPr>
                        <a:lnSpc>
                          <a:spcPts val="1100"/>
                        </a:lnSpc>
                      </a:pPr>
                      <a:r>
                        <a:rPr kumimoji="1" lang="ja-JP" altLang="en-US" sz="1050" b="1" dirty="0">
                          <a:latin typeface="游ゴシック" panose="020B0400000000000000" pitchFamily="50" charset="-128"/>
                          <a:ea typeface="游ゴシック" panose="020B0400000000000000" pitchFamily="50" charset="-128"/>
                        </a:rPr>
                        <a:t>重症化予防</a:t>
                      </a:r>
                    </a:p>
                  </a:txBody>
                  <a:tcPr marL="36000" marR="36000" marT="36000" marB="36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22</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just">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生活習慣による疾患</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（高血圧・糖尿病等）に</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係る未治療者の割合</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ja-JP" altLang="en-US" sz="1050" b="0" dirty="0">
                          <a:solidFill>
                            <a:schemeClr val="tx1"/>
                          </a:solidFill>
                          <a:effectLst/>
                          <a:latin typeface="游ゴシック" panose="020B0400000000000000" pitchFamily="50" charset="-128"/>
                          <a:ea typeface="游ゴシック" panose="020B0400000000000000" pitchFamily="50" charset="-128"/>
                        </a:rPr>
                        <a:t>高血圧</a:t>
                      </a:r>
                      <a:r>
                        <a:rPr lang="en-US" altLang="ja-JP" sz="1050" b="0" dirty="0">
                          <a:solidFill>
                            <a:schemeClr val="tx1"/>
                          </a:solidFill>
                          <a:effectLst/>
                          <a:latin typeface="游ゴシック" panose="020B0400000000000000" pitchFamily="50" charset="-128"/>
                          <a:ea typeface="游ゴシック" panose="020B0400000000000000" pitchFamily="50" charset="-128"/>
                        </a:rPr>
                        <a:t>38.0%</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r>
                        <a:rPr lang="en-US" altLang="ja-JP" sz="1050" b="0" dirty="0">
                          <a:solidFill>
                            <a:schemeClr val="tx1"/>
                          </a:solidFill>
                          <a:effectLst/>
                          <a:latin typeface="游ゴシック" panose="020B0400000000000000" pitchFamily="50" charset="-128"/>
                          <a:ea typeface="游ゴシック" panose="020B0400000000000000" pitchFamily="50" charset="-128"/>
                        </a:rPr>
                        <a:t>H26</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endParaRPr lang="en-US" altLang="ja-JP" sz="1050" b="0" dirty="0">
                        <a:solidFill>
                          <a:schemeClr val="tx1"/>
                        </a:solidFill>
                        <a:effectLst/>
                        <a:latin typeface="游ゴシック" panose="020B0400000000000000" pitchFamily="50" charset="-128"/>
                        <a:ea typeface="游ゴシック" panose="020B0400000000000000" pitchFamily="50" charset="-128"/>
                      </a:endParaRPr>
                    </a:p>
                    <a:p>
                      <a:pPr algn="ctr" fontAlgn="auto">
                        <a:lnSpc>
                          <a:spcPts val="1100"/>
                        </a:lnSpc>
                        <a:spcAft>
                          <a:spcPts val="0"/>
                        </a:spcAft>
                      </a:pPr>
                      <a:r>
                        <a:rPr lang="ja-JP" altLang="en-US" sz="1050" b="0" dirty="0">
                          <a:solidFill>
                            <a:schemeClr val="tx1"/>
                          </a:solidFill>
                          <a:effectLst/>
                          <a:latin typeface="游ゴシック" panose="020B0400000000000000" pitchFamily="50" charset="-128"/>
                          <a:ea typeface="游ゴシック" panose="020B0400000000000000" pitchFamily="50" charset="-128"/>
                        </a:rPr>
                        <a:t>糖尿病</a:t>
                      </a:r>
                      <a:r>
                        <a:rPr lang="en-US" altLang="ja-JP" sz="1050" b="0" dirty="0">
                          <a:solidFill>
                            <a:schemeClr val="tx1"/>
                          </a:solidFill>
                          <a:effectLst/>
                          <a:latin typeface="游ゴシック" panose="020B0400000000000000" pitchFamily="50" charset="-128"/>
                          <a:ea typeface="游ゴシック" panose="020B0400000000000000" pitchFamily="50" charset="-128"/>
                        </a:rPr>
                        <a:t>36.0%</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r>
                        <a:rPr lang="en-US" altLang="ja-JP" sz="1050" b="0" dirty="0">
                          <a:solidFill>
                            <a:schemeClr val="tx1"/>
                          </a:solidFill>
                          <a:effectLst/>
                          <a:latin typeface="游ゴシック" panose="020B0400000000000000" pitchFamily="50" charset="-128"/>
                          <a:ea typeface="游ゴシック" panose="020B0400000000000000" pitchFamily="50" charset="-128"/>
                        </a:rPr>
                        <a:t>H26</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p>
                    <a:p>
                      <a:pPr algn="ctr" fontAlgn="auto">
                        <a:lnSpc>
                          <a:spcPts val="1100"/>
                        </a:lnSpc>
                        <a:spcAft>
                          <a:spcPts val="0"/>
                        </a:spcAft>
                      </a:pPr>
                      <a:r>
                        <a:rPr lang="ja-JP" altLang="en-US" sz="1050" b="0" dirty="0">
                          <a:solidFill>
                            <a:schemeClr val="tx1"/>
                          </a:solidFill>
                          <a:effectLst/>
                          <a:latin typeface="游ゴシック" panose="020B0400000000000000" pitchFamily="50" charset="-128"/>
                          <a:ea typeface="游ゴシック" panose="020B0400000000000000" pitchFamily="50" charset="-128"/>
                        </a:rPr>
                        <a:t>脂質異常症</a:t>
                      </a:r>
                      <a:r>
                        <a:rPr lang="en-US" altLang="ja-JP" sz="1050" b="0" dirty="0">
                          <a:solidFill>
                            <a:schemeClr val="tx1"/>
                          </a:solidFill>
                          <a:effectLst/>
                          <a:latin typeface="游ゴシック" panose="020B0400000000000000" pitchFamily="50" charset="-128"/>
                          <a:ea typeface="游ゴシック" panose="020B0400000000000000" pitchFamily="50" charset="-128"/>
                        </a:rPr>
                        <a:t>78.2%</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r>
                        <a:rPr lang="en-US" altLang="ja-JP" sz="1050" b="0" dirty="0">
                          <a:solidFill>
                            <a:schemeClr val="tx1"/>
                          </a:solidFill>
                          <a:effectLst/>
                          <a:latin typeface="游ゴシック" panose="020B0400000000000000" pitchFamily="50" charset="-128"/>
                          <a:ea typeface="游ゴシック" panose="020B0400000000000000" pitchFamily="50" charset="-128"/>
                        </a:rPr>
                        <a:t>H26</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endParaRPr lang="en-US" altLang="ja-JP" sz="1050" b="0" dirty="0">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fontAlgn="auto">
                        <a:lnSpc>
                          <a:spcPts val="1100"/>
                        </a:lnSpc>
                        <a:spcAft>
                          <a:spcPts val="0"/>
                        </a:spcAft>
                      </a:pPr>
                      <a:r>
                        <a:rPr lang="ja-JP" altLang="en-US" sz="1050" b="0" dirty="0">
                          <a:solidFill>
                            <a:schemeClr val="tx1"/>
                          </a:solidFill>
                          <a:effectLst/>
                          <a:latin typeface="游ゴシック" panose="020B0400000000000000" pitchFamily="50" charset="-128"/>
                          <a:ea typeface="游ゴシック" panose="020B0400000000000000" pitchFamily="50" charset="-128"/>
                        </a:rPr>
                        <a:t>高血圧</a:t>
                      </a:r>
                      <a:r>
                        <a:rPr lang="en-US" altLang="ja-JP" sz="1050" b="0" dirty="0">
                          <a:solidFill>
                            <a:schemeClr val="tx1"/>
                          </a:solidFill>
                          <a:effectLst/>
                          <a:latin typeface="游ゴシック" panose="020B0400000000000000" pitchFamily="50" charset="-128"/>
                          <a:ea typeface="游ゴシック" panose="020B0400000000000000" pitchFamily="50" charset="-128"/>
                        </a:rPr>
                        <a:t>42.1%</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r>
                        <a:rPr lang="en-US" altLang="ja-JP" sz="1050" b="0" dirty="0">
                          <a:solidFill>
                            <a:schemeClr val="tx1"/>
                          </a:solidFill>
                          <a:effectLst/>
                          <a:latin typeface="游ゴシック" panose="020B0400000000000000" pitchFamily="50" charset="-128"/>
                          <a:ea typeface="游ゴシック" panose="020B0400000000000000" pitchFamily="50" charset="-128"/>
                        </a:rPr>
                        <a:t>H29</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endParaRPr lang="en-US" altLang="ja-JP" sz="1050" b="0" dirty="0">
                        <a:solidFill>
                          <a:schemeClr val="tx1"/>
                        </a:solidFill>
                        <a:effectLst/>
                        <a:latin typeface="游ゴシック" panose="020B0400000000000000" pitchFamily="50" charset="-128"/>
                        <a:ea typeface="游ゴシック" panose="020B0400000000000000" pitchFamily="50" charset="-128"/>
                      </a:endParaRPr>
                    </a:p>
                    <a:p>
                      <a:pPr algn="ctr" fontAlgn="auto">
                        <a:lnSpc>
                          <a:spcPts val="1100"/>
                        </a:lnSpc>
                        <a:spcAft>
                          <a:spcPts val="0"/>
                        </a:spcAft>
                      </a:pPr>
                      <a:r>
                        <a:rPr lang="ja-JP" altLang="en-US" sz="1050" b="0" dirty="0">
                          <a:solidFill>
                            <a:schemeClr val="tx1"/>
                          </a:solidFill>
                          <a:effectLst/>
                          <a:latin typeface="游ゴシック" panose="020B0400000000000000" pitchFamily="50" charset="-128"/>
                          <a:ea typeface="游ゴシック" panose="020B0400000000000000" pitchFamily="50" charset="-128"/>
                        </a:rPr>
                        <a:t>糖尿病</a:t>
                      </a:r>
                      <a:r>
                        <a:rPr lang="en-US" altLang="ja-JP" sz="1050" b="0" dirty="0">
                          <a:solidFill>
                            <a:schemeClr val="tx1"/>
                          </a:solidFill>
                          <a:effectLst/>
                          <a:latin typeface="游ゴシック" panose="020B0400000000000000" pitchFamily="50" charset="-128"/>
                          <a:ea typeface="游ゴシック" panose="020B0400000000000000" pitchFamily="50" charset="-128"/>
                        </a:rPr>
                        <a:t>36.9%</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r>
                        <a:rPr lang="en-US" altLang="ja-JP" sz="1050" b="0" dirty="0">
                          <a:solidFill>
                            <a:schemeClr val="tx1"/>
                          </a:solidFill>
                          <a:effectLst/>
                          <a:latin typeface="游ゴシック" panose="020B0400000000000000" pitchFamily="50" charset="-128"/>
                          <a:ea typeface="游ゴシック" panose="020B0400000000000000" pitchFamily="50" charset="-128"/>
                        </a:rPr>
                        <a:t>H29</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endParaRPr lang="en-US" altLang="ja-JP" sz="1050" b="0" dirty="0">
                        <a:solidFill>
                          <a:schemeClr val="tx1"/>
                        </a:solidFill>
                        <a:effectLst/>
                        <a:latin typeface="游ゴシック" panose="020B0400000000000000" pitchFamily="50" charset="-128"/>
                        <a:ea typeface="游ゴシック" panose="020B0400000000000000" pitchFamily="50" charset="-128"/>
                      </a:endParaRPr>
                    </a:p>
                    <a:p>
                      <a:pPr algn="ctr" fontAlgn="auto">
                        <a:lnSpc>
                          <a:spcPts val="1100"/>
                        </a:lnSpc>
                        <a:spcAft>
                          <a:spcPts val="0"/>
                        </a:spcAft>
                      </a:pPr>
                      <a:r>
                        <a:rPr lang="ja-JP" altLang="en-US" sz="1050" b="0" dirty="0">
                          <a:solidFill>
                            <a:schemeClr val="tx1"/>
                          </a:solidFill>
                          <a:effectLst/>
                          <a:latin typeface="游ゴシック" panose="020B0400000000000000" pitchFamily="50" charset="-128"/>
                          <a:ea typeface="游ゴシック" panose="020B0400000000000000" pitchFamily="50" charset="-128"/>
                        </a:rPr>
                        <a:t>脂質異常症</a:t>
                      </a:r>
                      <a:r>
                        <a:rPr lang="en-US" altLang="ja-JP" sz="1050" b="0" dirty="0">
                          <a:solidFill>
                            <a:schemeClr val="tx1"/>
                          </a:solidFill>
                          <a:effectLst/>
                          <a:latin typeface="游ゴシック" panose="020B0400000000000000" pitchFamily="50" charset="-128"/>
                          <a:ea typeface="游ゴシック" panose="020B0400000000000000" pitchFamily="50" charset="-128"/>
                        </a:rPr>
                        <a:t>72.4%</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r>
                        <a:rPr lang="en-US" altLang="ja-JP" sz="1050" b="0" dirty="0">
                          <a:solidFill>
                            <a:schemeClr val="tx1"/>
                          </a:solidFill>
                          <a:effectLst/>
                          <a:latin typeface="游ゴシック" panose="020B0400000000000000" pitchFamily="50" charset="-128"/>
                          <a:ea typeface="游ゴシック" panose="020B0400000000000000" pitchFamily="50" charset="-128"/>
                        </a:rPr>
                        <a:t>H29</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endParaRPr lang="en-US" altLang="ja-JP" sz="1050" b="0" dirty="0">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fontAlgn="auto">
                        <a:lnSpc>
                          <a:spcPts val="1100"/>
                        </a:lnSpc>
                        <a:spcAft>
                          <a:spcPts val="0"/>
                        </a:spcAft>
                      </a:pPr>
                      <a:r>
                        <a:rPr lang="ja-JP" altLang="en-US" sz="1050" b="0" dirty="0">
                          <a:solidFill>
                            <a:schemeClr val="tx1"/>
                          </a:solidFill>
                          <a:effectLst/>
                          <a:latin typeface="游ゴシック" panose="020B0400000000000000" pitchFamily="50" charset="-128"/>
                          <a:ea typeface="游ゴシック" panose="020B0400000000000000" pitchFamily="50" charset="-128"/>
                        </a:rPr>
                        <a:t>減少</a:t>
                      </a:r>
                      <a:endParaRPr lang="en-US" altLang="ja-JP" sz="1050" b="0" dirty="0">
                        <a:solidFill>
                          <a:schemeClr val="tx1"/>
                        </a:solidFill>
                        <a:effectLst/>
                        <a:latin typeface="游ゴシック" panose="020B0400000000000000" pitchFamily="50" charset="-128"/>
                        <a:ea typeface="游ゴシック" panose="020B0400000000000000" pitchFamily="50" charset="-128"/>
                      </a:endParaRPr>
                    </a:p>
                  </a:txBody>
                  <a:tcPr marL="36000" marR="36000" marT="36000" marB="36000" anchor="ctr"/>
                </a:tc>
                <a:tc rowSpan="2">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rPr>
                        <a:t>32-34</a:t>
                      </a:r>
                    </a:p>
                  </a:txBody>
                  <a:tcPr marL="36000" marR="36000" marT="36000" marB="36000" anchor="ctr"/>
                </a:tc>
                <a:extLst>
                  <a:ext uri="{0D108BD9-81ED-4DB2-BD59-A6C34878D82A}">
                    <a16:rowId xmlns:a16="http://schemas.microsoft.com/office/drawing/2014/main" val="22449444"/>
                  </a:ext>
                </a:extLst>
              </a:tr>
              <a:tr h="391588">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23</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ts val="1100"/>
                        </a:lnSpc>
                        <a:spcAft>
                          <a:spcPts val="0"/>
                        </a:spcAft>
                      </a:pPr>
                      <a:r>
                        <a:rPr lang="ja-JP" sz="1050" b="0" kern="0" dirty="0">
                          <a:solidFill>
                            <a:srgbClr val="000000"/>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特定保健指導の実施率</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altLang="zh-TW" sz="1050" b="0" dirty="0">
                          <a:solidFill>
                            <a:schemeClr val="tx1"/>
                          </a:solidFill>
                          <a:effectLst/>
                          <a:latin typeface="游ゴシック" panose="020B0400000000000000" pitchFamily="50" charset="-128"/>
                          <a:ea typeface="游ゴシック" panose="020B0400000000000000" pitchFamily="50" charset="-128"/>
                          <a:cs typeface="HG丸ｺﾞｼｯｸM-PRO"/>
                        </a:rPr>
                        <a:t>13.1%</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zh-TW" sz="1050" b="0" dirty="0">
                          <a:solidFill>
                            <a:schemeClr val="tx1"/>
                          </a:solidFill>
                          <a:effectLst/>
                          <a:latin typeface="游ゴシック" panose="020B0400000000000000" pitchFamily="50" charset="-128"/>
                          <a:ea typeface="游ゴシック" panose="020B0400000000000000" pitchFamily="50" charset="-128"/>
                          <a:cs typeface="HG丸ｺﾞｼｯｸM-PRO"/>
                        </a:rPr>
                        <a:t>H27</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zh-TW"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20.7</a:t>
                      </a:r>
                      <a:r>
                        <a:rPr lang="en-US" altLang="zh-TW"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R2</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zh-TW"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zh-TW" sz="1050" b="0" dirty="0">
                          <a:solidFill>
                            <a:schemeClr val="tx1"/>
                          </a:solidFill>
                          <a:effectLst/>
                          <a:latin typeface="游ゴシック" panose="020B0400000000000000" pitchFamily="50" charset="-128"/>
                          <a:ea typeface="游ゴシック" panose="020B0400000000000000" pitchFamily="50" charset="-128"/>
                          <a:cs typeface="HG丸ｺﾞｼｯｸM-PRO"/>
                        </a:rPr>
                        <a:t>45%</a:t>
                      </a:r>
                    </a:p>
                  </a:txBody>
                  <a:tcPr marL="36000" marR="36000" marT="36000" marB="36000" anchor="ctr"/>
                </a:tc>
                <a:tc vMerge="1">
                  <a:txBody>
                    <a:bodyPr/>
                    <a:lstStyle/>
                    <a:p>
                      <a:pPr algn="ctr" fontAlgn="auto">
                        <a:lnSpc>
                          <a:spcPts val="1100"/>
                        </a:lnSpc>
                        <a:spcAft>
                          <a:spcPts val="0"/>
                        </a:spcAft>
                      </a:pPr>
                      <a:endParaRPr lang="en-US" altLang="zh-TW" sz="105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1691931659"/>
                  </a:ext>
                </a:extLst>
              </a:tr>
              <a:tr h="391588">
                <a:tc rowSpan="3">
                  <a:txBody>
                    <a:bodyPr/>
                    <a:lstStyle/>
                    <a:p>
                      <a:pPr>
                        <a:lnSpc>
                          <a:spcPts val="1100"/>
                        </a:lnSpc>
                      </a:pPr>
                      <a:r>
                        <a:rPr kumimoji="1" lang="ja-JP" altLang="en-US" sz="1050" b="1" dirty="0">
                          <a:latin typeface="游ゴシック" panose="020B0400000000000000" pitchFamily="50" charset="-128"/>
                          <a:ea typeface="游ゴシック" panose="020B0400000000000000" pitchFamily="50" charset="-128"/>
                        </a:rPr>
                        <a:t>社会環境整備</a:t>
                      </a:r>
                    </a:p>
                  </a:txBody>
                  <a:tcPr marL="36000" marR="36000" marT="36000" marB="36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24</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健康づくりを進める住民の自主組織の数</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rPr>
                        <a:t>715</a:t>
                      </a:r>
                      <a:r>
                        <a:rPr lang="ja-JP" altLang="en-US" sz="1050" b="0" dirty="0">
                          <a:solidFill>
                            <a:schemeClr val="tx1"/>
                          </a:solidFill>
                          <a:effectLst/>
                          <a:latin typeface="游ゴシック" panose="020B0400000000000000" pitchFamily="50" charset="-128"/>
                          <a:ea typeface="游ゴシック" panose="020B0400000000000000" pitchFamily="50" charset="-128"/>
                        </a:rPr>
                        <a:t>団体（</a:t>
                      </a:r>
                      <a:r>
                        <a:rPr lang="en-US" sz="1050" b="0" dirty="0">
                          <a:solidFill>
                            <a:schemeClr val="tx1"/>
                          </a:solidFill>
                          <a:effectLst/>
                          <a:latin typeface="游ゴシック" panose="020B0400000000000000" pitchFamily="50" charset="-128"/>
                          <a:ea typeface="游ゴシック" panose="020B0400000000000000" pitchFamily="50" charset="-128"/>
                        </a:rPr>
                        <a:t>H28</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rPr>
                        <a:t>1,196</a:t>
                      </a:r>
                      <a:r>
                        <a:rPr lang="ja-JP" altLang="en-US" sz="1050" b="0" dirty="0">
                          <a:solidFill>
                            <a:schemeClr val="tx1"/>
                          </a:solidFill>
                          <a:effectLst/>
                          <a:latin typeface="游ゴシック" panose="020B0400000000000000" pitchFamily="50" charset="-128"/>
                          <a:ea typeface="游ゴシック" panose="020B0400000000000000" pitchFamily="50" charset="-128"/>
                        </a:rPr>
                        <a:t>団体（</a:t>
                      </a:r>
                      <a:r>
                        <a:rPr lang="en-US" altLang="ja-JP" sz="1050" b="0" dirty="0">
                          <a:solidFill>
                            <a:schemeClr val="tx1"/>
                          </a:solidFill>
                          <a:effectLst/>
                          <a:latin typeface="游ゴシック" panose="020B0400000000000000" pitchFamily="50" charset="-128"/>
                          <a:ea typeface="游ゴシック" panose="020B0400000000000000" pitchFamily="50" charset="-128"/>
                        </a:rPr>
                        <a:t>R2</a:t>
                      </a:r>
                      <a:r>
                        <a:rPr lang="ja-JP" altLang="en-US" sz="1050" b="0" dirty="0">
                          <a:solidFill>
                            <a:schemeClr val="tx1"/>
                          </a:solidFill>
                          <a:effectLst/>
                          <a:latin typeface="游ゴシック" panose="020B0400000000000000" pitchFamily="50" charset="-128"/>
                          <a:ea typeface="游ゴシック" panose="020B0400000000000000" pitchFamily="50" charset="-128"/>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ja-JP" altLang="en-US" sz="1050" b="0" dirty="0">
                          <a:solidFill>
                            <a:schemeClr val="tx1"/>
                          </a:solidFill>
                          <a:effectLst/>
                          <a:latin typeface="游ゴシック" panose="020B0400000000000000" pitchFamily="50" charset="-128"/>
                          <a:ea typeface="游ゴシック" panose="020B0400000000000000" pitchFamily="50" charset="-128"/>
                        </a:rPr>
                        <a:t>増加</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rowSpan="3">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35-37</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extLst>
                  <a:ext uri="{0D108BD9-81ED-4DB2-BD59-A6C34878D82A}">
                    <a16:rowId xmlns:a16="http://schemas.microsoft.com/office/drawing/2014/main" val="2839792253"/>
                  </a:ext>
                </a:extLst>
              </a:tr>
              <a:tr h="235914">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25</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ts val="1100"/>
                        </a:lnSpc>
                        <a:spcAft>
                          <a:spcPts val="0"/>
                        </a:spcAft>
                      </a:pP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ボランティア活動の参加者数</a:t>
                      </a: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20.6%</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14.5%</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R3</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増加</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vMerge="1">
                  <a:txBody>
                    <a:bodyPr/>
                    <a:lstStyle/>
                    <a:p>
                      <a:pPr algn="ctr" fontAlgn="auto">
                        <a:lnSpc>
                          <a:spcPts val="1100"/>
                        </a:lnSpc>
                        <a:spcAft>
                          <a:spcPts val="0"/>
                        </a:spcAft>
                      </a:pPr>
                      <a:endParaRPr lang="ja-JP" sz="105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2175971993"/>
                  </a:ext>
                </a:extLst>
              </a:tr>
              <a:tr h="391588">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marL="54000" marR="54000" marT="54000" marB="54000" anchor="ctr"/>
                </a:tc>
                <a:tc>
                  <a:txBody>
                    <a:bodyPr/>
                    <a:lstStyle/>
                    <a:p>
                      <a:pPr algn="ctr">
                        <a:lnSpc>
                          <a:spcPts val="1100"/>
                        </a:lnSpc>
                      </a:pPr>
                      <a:r>
                        <a:rPr kumimoji="1" lang="en-US" altLang="ja-JP" sz="1050" b="0" dirty="0">
                          <a:latin typeface="游ゴシック" panose="020B0400000000000000" pitchFamily="50" charset="-128"/>
                          <a:ea typeface="游ゴシック" panose="020B0400000000000000" pitchFamily="50" charset="-128"/>
                        </a:rPr>
                        <a:t>26</a:t>
                      </a:r>
                      <a:endParaRPr kumimoji="1" lang="ja-JP" altLang="en-US" sz="1050" b="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ts val="1100"/>
                        </a:lnSpc>
                        <a:spcAft>
                          <a:spcPts val="0"/>
                        </a:spcAft>
                      </a:pP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健康経営</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に取り組む中小企業数</a:t>
                      </a:r>
                      <a:endParaRPr lang="en-US" alt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l">
                        <a:lnSpc>
                          <a:spcPts val="1100"/>
                        </a:lnSpc>
                        <a:spcAft>
                          <a:spcPts val="0"/>
                        </a:spcAft>
                      </a:pPr>
                      <a:r>
                        <a:rPr lang="en-US" alt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「健康宣言企業」数（</a:t>
                      </a:r>
                      <a:r>
                        <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協会けんぽ</a:t>
                      </a:r>
                      <a:r>
                        <a:rPr lang="en-US" alt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b="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142</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企業（</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H30.3</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3,835</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企業（</a:t>
                      </a: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R5.2</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a:txBody>
                    <a:bodyPr/>
                    <a:lstStyle/>
                    <a:p>
                      <a:pPr algn="ctr" fontAlgn="auto">
                        <a:lnSpc>
                          <a:spcPts val="1100"/>
                        </a:lnSpc>
                        <a:spcAft>
                          <a:spcPts val="0"/>
                        </a:spcAft>
                      </a:pPr>
                      <a:r>
                        <a:rPr lang="en-US" altLang="ja-JP" sz="1050" b="0" dirty="0">
                          <a:solidFill>
                            <a:schemeClr val="tx1"/>
                          </a:solidFill>
                          <a:effectLst/>
                          <a:latin typeface="游ゴシック" panose="020B0400000000000000" pitchFamily="50" charset="-128"/>
                          <a:ea typeface="游ゴシック" panose="020B0400000000000000" pitchFamily="50" charset="-128"/>
                          <a:cs typeface="HG丸ｺﾞｼｯｸM-PRO"/>
                        </a:rPr>
                        <a:t>2,000</a:t>
                      </a:r>
                      <a:r>
                        <a:rPr lang="ja-JP" altLang="en-US" sz="1050" b="0" dirty="0">
                          <a:solidFill>
                            <a:schemeClr val="tx1"/>
                          </a:solidFill>
                          <a:effectLst/>
                          <a:latin typeface="游ゴシック" panose="020B0400000000000000" pitchFamily="50" charset="-128"/>
                          <a:ea typeface="游ゴシック" panose="020B0400000000000000" pitchFamily="50" charset="-128"/>
                          <a:cs typeface="HG丸ｺﾞｼｯｸM-PRO"/>
                        </a:rPr>
                        <a:t>企業</a:t>
                      </a:r>
                      <a:endParaRPr lang="ja-JP" sz="1050" b="0"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36000" marR="36000" marT="36000" marB="36000" anchor="ctr"/>
                </a:tc>
                <a:tc vMerge="1">
                  <a:txBody>
                    <a:bodyPr/>
                    <a:lstStyle/>
                    <a:p>
                      <a:pPr algn="ctr" fontAlgn="auto">
                        <a:lnSpc>
                          <a:spcPts val="1100"/>
                        </a:lnSpc>
                        <a:spcAft>
                          <a:spcPts val="0"/>
                        </a:spcAft>
                      </a:pPr>
                      <a:endParaRPr lang="ja-JP" sz="1050" b="0" dirty="0">
                        <a:solidFill>
                          <a:schemeClr val="tx1"/>
                        </a:solidFill>
                        <a:effectLst/>
                        <a:latin typeface="ＭＳ Ｐゴシック" panose="020B0600070205080204" pitchFamily="50" charset="-128"/>
                        <a:ea typeface="ＭＳ Ｐゴシック" panose="020B0600070205080204" pitchFamily="50" charset="-128"/>
                        <a:cs typeface="HG丸ｺﾞｼｯｸM-PRO"/>
                      </a:endParaRPr>
                    </a:p>
                  </a:txBody>
                  <a:tcPr marL="36000" marR="36000" marT="36000" marB="36000" anchor="ctr"/>
                </a:tc>
                <a:extLst>
                  <a:ext uri="{0D108BD9-81ED-4DB2-BD59-A6C34878D82A}">
                    <a16:rowId xmlns:a16="http://schemas.microsoft.com/office/drawing/2014/main" val="661245562"/>
                  </a:ext>
                </a:extLst>
              </a:tr>
            </a:tbl>
          </a:graphicData>
        </a:graphic>
      </p:graphicFrame>
      <p:sp>
        <p:nvSpPr>
          <p:cNvPr id="3" name="スライド番号プレースホルダー 2"/>
          <p:cNvSpPr>
            <a:spLocks noGrp="1"/>
          </p:cNvSpPr>
          <p:nvPr>
            <p:ph type="sldNum" sz="quarter" idx="12"/>
          </p:nvPr>
        </p:nvSpPr>
        <p:spPr/>
        <p:txBody>
          <a:bodyPr/>
          <a:lstStyle/>
          <a:p>
            <a:fld id="{4D1D0668-0C6C-4C7F-AAAF-C0078F4BF5F6}" type="slidenum">
              <a:rPr kumimoji="1" lang="ja-JP" altLang="en-US" smtClean="0"/>
              <a:t>6</a:t>
            </a:fld>
            <a:endParaRPr kumimoji="1" lang="ja-JP" altLang="en-US"/>
          </a:p>
        </p:txBody>
      </p:sp>
      <p:cxnSp>
        <p:nvCxnSpPr>
          <p:cNvPr id="11" name="直線コネクタ 10"/>
          <p:cNvCxnSpPr/>
          <p:nvPr/>
        </p:nvCxnSpPr>
        <p:spPr>
          <a:xfrm>
            <a:off x="187995" y="735604"/>
            <a:ext cx="9504000" cy="0"/>
          </a:xfrm>
          <a:prstGeom prst="line">
            <a:avLst/>
          </a:prstGeom>
          <a:ln w="38100" cap="rnd" cmpd="sng">
            <a:solidFill>
              <a:srgbClr val="009999"/>
            </a:solidFill>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220953" y="330676"/>
            <a:ext cx="6383507" cy="432000"/>
          </a:xfrm>
          <a:prstGeom prst="rect">
            <a:avLst/>
          </a:prstGeom>
          <a:noFill/>
        </p:spPr>
        <p:txBody>
          <a:bodyPr wrap="square" lIns="72000" tIns="72000" rIns="72000" bIns="72000" rtlCol="0" anchor="t">
            <a:noAutofit/>
          </a:bodyPr>
          <a:lstStyle/>
          <a:p>
            <a:r>
              <a:rPr lang="ja-JP" altLang="en-US" b="1" dirty="0">
                <a:latin typeface="游ゴシック" panose="020B0400000000000000" pitchFamily="50" charset="-128"/>
                <a:ea typeface="游ゴシック" panose="020B0400000000000000" pitchFamily="50" charset="-128"/>
              </a:rPr>
              <a:t>健康増進計画における目標の達成状況</a:t>
            </a:r>
          </a:p>
        </p:txBody>
      </p:sp>
      <p:pic>
        <p:nvPicPr>
          <p:cNvPr id="8" name="図 7"/>
          <p:cNvPicPr>
            <a:picLocks noChangeAspect="1"/>
          </p:cNvPicPr>
          <p:nvPr/>
        </p:nvPicPr>
        <p:blipFill>
          <a:blip r:embed="rId2"/>
          <a:stretch>
            <a:fillRect/>
          </a:stretch>
        </p:blipFill>
        <p:spPr>
          <a:xfrm>
            <a:off x="8582603" y="358877"/>
            <a:ext cx="1100769" cy="360000"/>
          </a:xfrm>
          <a:prstGeom prst="rect">
            <a:avLst/>
          </a:prstGeom>
        </p:spPr>
      </p:pic>
      <p:sp>
        <p:nvSpPr>
          <p:cNvPr id="13" name="テキスト ボックス 12"/>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a:solidFill>
                  <a:schemeClr val="bg1"/>
                </a:solidFill>
                <a:latin typeface="游ゴシック" panose="020B0400000000000000" pitchFamily="50" charset="-128"/>
                <a:ea typeface="游ゴシック" panose="020B0400000000000000" pitchFamily="50" charset="-128"/>
              </a:rPr>
              <a:t>大阪府健康づくり推進条例第</a:t>
            </a:r>
            <a:r>
              <a:rPr lang="en-US" altLang="ja-JP" sz="1100" b="1" dirty="0">
                <a:solidFill>
                  <a:schemeClr val="bg1"/>
                </a:solidFill>
                <a:latin typeface="游ゴシック" panose="020B0400000000000000" pitchFamily="50" charset="-128"/>
                <a:ea typeface="游ゴシック" panose="020B0400000000000000" pitchFamily="50" charset="-128"/>
              </a:rPr>
              <a:t>19</a:t>
            </a:r>
            <a:r>
              <a:rPr lang="ja-JP" altLang="en-US" sz="1100" b="1" dirty="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a:solidFill>
                  <a:schemeClr val="bg1"/>
                </a:solidFill>
                <a:latin typeface="游ゴシック" panose="020B0400000000000000" pitchFamily="50" charset="-128"/>
                <a:ea typeface="游ゴシック" panose="020B0400000000000000" pitchFamily="50" charset="-128"/>
              </a:rPr>
              <a:t>〈</a:t>
            </a:r>
            <a:r>
              <a:rPr lang="ja-JP" altLang="en-US" sz="1100" b="1" dirty="0">
                <a:solidFill>
                  <a:schemeClr val="bg1"/>
                </a:solidFill>
                <a:latin typeface="游ゴシック" panose="020B0400000000000000" pitchFamily="50" charset="-128"/>
                <a:ea typeface="游ゴシック" panose="020B0400000000000000" pitchFamily="50" charset="-128"/>
              </a:rPr>
              <a:t>令和</a:t>
            </a:r>
            <a:r>
              <a:rPr lang="en-US" altLang="ja-JP" sz="1100" b="1" dirty="0">
                <a:solidFill>
                  <a:schemeClr val="bg1"/>
                </a:solidFill>
                <a:latin typeface="游ゴシック" panose="020B0400000000000000" pitchFamily="50" charset="-128"/>
                <a:ea typeface="游ゴシック" panose="020B0400000000000000" pitchFamily="50" charset="-128"/>
              </a:rPr>
              <a:t>4</a:t>
            </a:r>
            <a:r>
              <a:rPr lang="ja-JP" altLang="en-US" sz="1100" b="1" dirty="0">
                <a:solidFill>
                  <a:schemeClr val="bg1"/>
                </a:solidFill>
                <a:latin typeface="游ゴシック" panose="020B0400000000000000" pitchFamily="50" charset="-128"/>
                <a:ea typeface="游ゴシック" panose="020B0400000000000000" pitchFamily="50" charset="-128"/>
              </a:rPr>
              <a:t>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113617923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線コネクタ 5"/>
          <p:cNvCxnSpPr/>
          <p:nvPr/>
        </p:nvCxnSpPr>
        <p:spPr>
          <a:xfrm>
            <a:off x="187995" y="735604"/>
            <a:ext cx="9504000" cy="0"/>
          </a:xfrm>
          <a:prstGeom prst="line">
            <a:avLst/>
          </a:prstGeom>
          <a:ln w="38100" cap="rnd" cmpd="sng">
            <a:solidFill>
              <a:srgbClr val="009999"/>
            </a:solidFill>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220953" y="330676"/>
            <a:ext cx="6383507" cy="432000"/>
          </a:xfrm>
          <a:prstGeom prst="rect">
            <a:avLst/>
          </a:prstGeom>
          <a:noFill/>
        </p:spPr>
        <p:txBody>
          <a:bodyPr wrap="square" lIns="72000" tIns="72000" rIns="72000" bIns="72000" rtlCol="0" anchor="t">
            <a:noAutofit/>
          </a:bodyPr>
          <a:lstStyle/>
          <a:p>
            <a:r>
              <a:rPr lang="zh-TW" altLang="en-US" b="1" dirty="0">
                <a:latin typeface="游ゴシック" panose="020B0400000000000000" pitchFamily="50" charset="-128"/>
                <a:ea typeface="游ゴシック" panose="020B0400000000000000" pitchFamily="50" charset="-128"/>
              </a:rPr>
              <a:t>食育推進計画</a:t>
            </a:r>
            <a:r>
              <a:rPr lang="ja-JP" altLang="en-US" b="1" dirty="0">
                <a:latin typeface="游ゴシック" panose="020B0400000000000000" pitchFamily="50" charset="-128"/>
                <a:ea typeface="游ゴシック" panose="020B0400000000000000" pitchFamily="50" charset="-128"/>
              </a:rPr>
              <a:t>における施策の実施状況</a:t>
            </a:r>
          </a:p>
        </p:txBody>
      </p:sp>
      <p:sp>
        <p:nvSpPr>
          <p:cNvPr id="17" name="テキスト ボックス 16"/>
          <p:cNvSpPr txBox="1"/>
          <p:nvPr/>
        </p:nvSpPr>
        <p:spPr>
          <a:xfrm>
            <a:off x="373611" y="1019984"/>
            <a:ext cx="3024000" cy="3672000"/>
          </a:xfrm>
          <a:prstGeom prst="roundRect">
            <a:avLst>
              <a:gd name="adj" fmla="val 0"/>
            </a:avLst>
          </a:prstGeom>
          <a:noFill/>
          <a:ln w="12700">
            <a:noFill/>
          </a:ln>
        </p:spPr>
        <p:txBody>
          <a:bodyPr wrap="square" lIns="72000" tIns="72000" rIns="72000" bIns="72000" rtlCol="0" anchor="t">
            <a:noAutofit/>
          </a:bodyPr>
          <a:lstStyle/>
          <a:p>
            <a:endParaRPr lang="ja-JP" altLang="en-US"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（趣旨）</a:t>
            </a:r>
          </a:p>
          <a:p>
            <a:r>
              <a:rPr lang="ja-JP" altLang="en-US" sz="800" dirty="0">
                <a:latin typeface="游ゴシック" panose="020B0400000000000000" pitchFamily="50" charset="-128"/>
                <a:ea typeface="游ゴシック" panose="020B0400000000000000" pitchFamily="50" charset="-128"/>
              </a:rPr>
              <a:t>第一条　この条例は、法律若しくはこれに基づく政令又は他の</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条例に定めるもののほか、府が設置する執行機関の附属機関</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について、地方自治法</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昭和二十二年法律第六十七号</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第百三</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十八条の四第三項、第二百二条の三第一項及び第二百三条の</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二第四項の規定に基づき、その設置、担任する事務、委員</a:t>
            </a:r>
            <a:r>
              <a:rPr lang="ja-JP" altLang="en-US" sz="800" dirty="0" err="1">
                <a:latin typeface="游ゴシック" panose="020B0400000000000000" pitchFamily="50" charset="-128"/>
                <a:ea typeface="游ゴシック" panose="020B0400000000000000" pitchFamily="50" charset="-128"/>
              </a:rPr>
              <a:t>そ</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の他の構成員</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以下「委員等」という。</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の報酬及び費用弁償</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並びにその支給方法その他附属機関に関し必要な事項を定め</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err="1">
                <a:latin typeface="游ゴシック" panose="020B0400000000000000" pitchFamily="50" charset="-128"/>
                <a:ea typeface="游ゴシック" panose="020B0400000000000000" pitchFamily="50" charset="-128"/>
              </a:rPr>
              <a:t>る</a:t>
            </a:r>
            <a:r>
              <a:rPr lang="ja-JP" altLang="en-US" sz="800" dirty="0">
                <a:latin typeface="游ゴシック" panose="020B0400000000000000" pitchFamily="50" charset="-128"/>
                <a:ea typeface="游ゴシック" panose="020B0400000000000000" pitchFamily="50" charset="-128"/>
              </a:rPr>
              <a:t>ものとする。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（設置）</a:t>
            </a:r>
          </a:p>
          <a:p>
            <a:r>
              <a:rPr lang="ja-JP" altLang="en-US" sz="800" dirty="0">
                <a:latin typeface="游ゴシック" panose="020B0400000000000000" pitchFamily="50" charset="-128"/>
                <a:ea typeface="游ゴシック" panose="020B0400000000000000" pitchFamily="50" charset="-128"/>
              </a:rPr>
              <a:t>第二条　執行機関の附属機関として、別表第一に掲げる附属機</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関を置く。</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（中略）</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別表第一</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第二条関係</a:t>
            </a:r>
            <a:r>
              <a:rPr lang="en-US" altLang="ja-JP" sz="800" dirty="0">
                <a:latin typeface="游ゴシック" panose="020B0400000000000000" pitchFamily="50" charset="-128"/>
                <a:ea typeface="游ゴシック" panose="020B0400000000000000" pitchFamily="50" charset="-128"/>
              </a:rPr>
              <a:t>)</a:t>
            </a:r>
          </a:p>
          <a:p>
            <a:r>
              <a:rPr lang="ja-JP" altLang="en-US" sz="800" dirty="0">
                <a:latin typeface="游ゴシック" panose="020B0400000000000000" pitchFamily="50" charset="-128"/>
                <a:ea typeface="游ゴシック" panose="020B0400000000000000" pitchFamily="50" charset="-128"/>
              </a:rPr>
              <a:t>一　知事の附属機関</a:t>
            </a:r>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（中略）</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附則</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平成二九年条例第八九号</a:t>
            </a:r>
            <a:r>
              <a:rPr lang="en-US" altLang="ja-JP" sz="800" dirty="0">
                <a:latin typeface="游ゴシック" panose="020B0400000000000000" pitchFamily="50" charset="-128"/>
                <a:ea typeface="游ゴシック" panose="020B0400000000000000" pitchFamily="50" charset="-128"/>
              </a:rPr>
              <a:t>)</a:t>
            </a:r>
          </a:p>
          <a:p>
            <a:r>
              <a:rPr lang="ja-JP" altLang="en-US" sz="800" dirty="0">
                <a:latin typeface="游ゴシック" panose="020B0400000000000000" pitchFamily="50" charset="-128"/>
                <a:ea typeface="游ゴシック" panose="020B0400000000000000" pitchFamily="50" charset="-128"/>
              </a:rPr>
              <a:t>この条例は、公布の日から施行する。</a:t>
            </a:r>
          </a:p>
        </p:txBody>
      </p:sp>
      <p:graphicFrame>
        <p:nvGraphicFramePr>
          <p:cNvPr id="18" name="表 17"/>
          <p:cNvGraphicFramePr>
            <a:graphicFrameLocks noGrp="1"/>
          </p:cNvGraphicFramePr>
          <p:nvPr/>
        </p:nvGraphicFramePr>
        <p:xfrm>
          <a:off x="437893" y="3578601"/>
          <a:ext cx="2880000" cy="1620000"/>
        </p:xfrm>
        <a:graphic>
          <a:graphicData uri="http://schemas.openxmlformats.org/drawingml/2006/table">
            <a:tbl>
              <a:tblPr firstRow="1" bandRow="1">
                <a:tableStyleId>{5940675A-B579-460E-94D1-54222C63F5DA}</a:tableStyleId>
              </a:tblPr>
              <a:tblGrid>
                <a:gridCol w="864000">
                  <a:extLst>
                    <a:ext uri="{9D8B030D-6E8A-4147-A177-3AD203B41FA5}">
                      <a16:colId xmlns:a16="http://schemas.microsoft.com/office/drawing/2014/main" val="1618736453"/>
                    </a:ext>
                  </a:extLst>
                </a:gridCol>
                <a:gridCol w="2016000">
                  <a:extLst>
                    <a:ext uri="{9D8B030D-6E8A-4147-A177-3AD203B41FA5}">
                      <a16:colId xmlns:a16="http://schemas.microsoft.com/office/drawing/2014/main" val="2555586693"/>
                    </a:ext>
                  </a:extLst>
                </a:gridCol>
              </a:tblGrid>
              <a:tr h="180000">
                <a:tc>
                  <a:txBody>
                    <a:bodyPr/>
                    <a:lstStyle/>
                    <a:p>
                      <a:pPr algn="ctr"/>
                      <a:r>
                        <a:rPr kumimoji="1" lang="ja-JP" altLang="en-US" sz="800" dirty="0">
                          <a:latin typeface="游ゴシック" panose="020B0400000000000000" pitchFamily="50" charset="-128"/>
                          <a:ea typeface="游ゴシック" panose="020B0400000000000000" pitchFamily="50" charset="-128"/>
                        </a:rPr>
                        <a:t>名称</a:t>
                      </a: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800" dirty="0">
                          <a:latin typeface="游ゴシック" panose="020B0400000000000000" pitchFamily="50" charset="-128"/>
                          <a:ea typeface="游ゴシック" panose="020B0400000000000000" pitchFamily="50" charset="-128"/>
                        </a:rPr>
                        <a:t>担任する事務</a:t>
                      </a: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97500543"/>
                  </a:ext>
                </a:extLst>
              </a:tr>
              <a:tr h="180000">
                <a:tc>
                  <a:txBody>
                    <a:bodyPr/>
                    <a:lstStyle/>
                    <a:p>
                      <a:pPr algn="ctr"/>
                      <a:r>
                        <a:rPr kumimoji="1" lang="ja-JP" altLang="en-US" sz="800" dirty="0">
                          <a:latin typeface="游ゴシック" panose="020B0400000000000000" pitchFamily="50" charset="-128"/>
                          <a:ea typeface="游ゴシック" panose="020B0400000000000000" pitchFamily="50" charset="-128"/>
                        </a:rPr>
                        <a:t>（中略）</a:t>
                      </a: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800" dirty="0">
                          <a:latin typeface="游ゴシック" panose="020B0400000000000000" pitchFamily="50" charset="-128"/>
                          <a:ea typeface="游ゴシック" panose="020B0400000000000000" pitchFamily="50" charset="-128"/>
                        </a:rPr>
                        <a:t>（中略）</a:t>
                      </a: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30741214"/>
                  </a:ext>
                </a:extLst>
              </a:tr>
              <a:tr h="1080000">
                <a:tc>
                  <a:txBody>
                    <a:bodyPr/>
                    <a:lstStyle/>
                    <a:p>
                      <a:pPr algn="l"/>
                      <a:r>
                        <a:rPr kumimoji="1" lang="zh-TW" altLang="en-US" sz="800" dirty="0">
                          <a:latin typeface="游ゴシック" panose="020B0400000000000000" pitchFamily="50" charset="-128"/>
                          <a:ea typeface="游ゴシック" panose="020B0400000000000000" pitchFamily="50" charset="-128"/>
                        </a:rPr>
                        <a:t>大阪府食育推進計画評価審議会</a:t>
                      </a:r>
                    </a:p>
                  </a:txBody>
                  <a:tcPr marL="36000" marR="36000" marT="18000" marB="18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r>
                        <a:rPr kumimoji="1" lang="ja-JP" altLang="en-US" sz="800" spc="-50" baseline="0" dirty="0">
                          <a:latin typeface="游ゴシック" panose="020B0400000000000000" pitchFamily="50" charset="-128"/>
                          <a:ea typeface="游ゴシック" panose="020B0400000000000000" pitchFamily="50" charset="-128"/>
                        </a:rPr>
                        <a:t>食育基本法（平成十七年法律第六十三号）第十七条第一項に規定する計画の目標の達成状況及び進捗状況並びに大阪府健康づくり推進条例（平成三十年大阪府条例第八十八号）第四条第一項の目標（食育の推進に係るものに限る。）の達成状況の評価その他食育の推進に関する施策についての重要事項の調査審議に関する事務</a:t>
                      </a:r>
                    </a:p>
                  </a:txBody>
                  <a:tcPr marL="36000" marR="36000" marT="18000" marB="18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1678305"/>
                  </a:ext>
                </a:extLst>
              </a:tr>
              <a:tr h="180000">
                <a:tc>
                  <a:txBody>
                    <a:bodyPr/>
                    <a:lstStyle/>
                    <a:p>
                      <a:pPr algn="ctr"/>
                      <a:r>
                        <a:rPr kumimoji="1" lang="ja-JP" altLang="en-US" sz="800" dirty="0">
                          <a:latin typeface="游ゴシック" panose="020B0400000000000000" pitchFamily="50" charset="-128"/>
                          <a:ea typeface="游ゴシック" panose="020B0400000000000000" pitchFamily="50" charset="-128"/>
                        </a:rPr>
                        <a:t>（中略）</a:t>
                      </a: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800" dirty="0">
                          <a:latin typeface="游ゴシック" panose="020B0400000000000000" pitchFamily="50" charset="-128"/>
                          <a:ea typeface="游ゴシック" panose="020B0400000000000000" pitchFamily="50" charset="-128"/>
                        </a:rPr>
                        <a:t>（中略）</a:t>
                      </a: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4382657"/>
                  </a:ext>
                </a:extLst>
              </a:tr>
            </a:tbl>
          </a:graphicData>
        </a:graphic>
      </p:graphicFrame>
      <p:cxnSp>
        <p:nvCxnSpPr>
          <p:cNvPr id="19" name="直線コネクタ 18"/>
          <p:cNvCxnSpPr/>
          <p:nvPr/>
        </p:nvCxnSpPr>
        <p:spPr>
          <a:xfrm>
            <a:off x="3603383" y="1093677"/>
            <a:ext cx="0" cy="5400000"/>
          </a:xfrm>
          <a:prstGeom prst="line">
            <a:avLst/>
          </a:prstGeom>
          <a:ln>
            <a:solidFill>
              <a:schemeClr val="bg2">
                <a:lumMod val="25000"/>
              </a:schemeClr>
            </a:solidFill>
            <a:prstDash val="dash"/>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3749662" y="1019984"/>
            <a:ext cx="2880000" cy="3672000"/>
          </a:xfrm>
          <a:prstGeom prst="roundRect">
            <a:avLst>
              <a:gd name="adj" fmla="val 0"/>
            </a:avLst>
          </a:prstGeom>
          <a:noFill/>
          <a:ln w="12700">
            <a:noFill/>
          </a:ln>
        </p:spPr>
        <p:txBody>
          <a:bodyPr wrap="square" lIns="72000" tIns="72000" rIns="72000" bIns="72000" rtlCol="0" anchor="t">
            <a:noAutofit/>
          </a:bodyPr>
          <a:lstStyle/>
          <a:p>
            <a:endParaRPr lang="ja-JP" altLang="en-US" sz="800" b="1" dirty="0">
              <a:latin typeface="游ゴシック" panose="020B0400000000000000" pitchFamily="50" charset="-128"/>
              <a:ea typeface="游ゴシック" panose="020B0400000000000000" pitchFamily="50" charset="-128"/>
            </a:endParaRP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（趣旨）</a:t>
            </a:r>
          </a:p>
          <a:p>
            <a:r>
              <a:rPr lang="ja-JP" altLang="en-US" sz="800" dirty="0">
                <a:latin typeface="游ゴシック" panose="020B0400000000000000" pitchFamily="50" charset="-128"/>
                <a:ea typeface="游ゴシック" panose="020B0400000000000000" pitchFamily="50" charset="-128"/>
              </a:rPr>
              <a:t>第一条　この規則は、大阪府附属機関条例（昭和二十七年</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大阪府条例第三十九号）第六条の規定に基づき、大阪府</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食育推進計画評価審議会（以下「審議会」という。）の</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組織、委員及び専門委員（以下「委員等」という。）の</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報酬及び費用弁償の額その他審議会に関し必要な事項を</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定めるものとする。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（組織）</a:t>
            </a:r>
          </a:p>
          <a:p>
            <a:r>
              <a:rPr lang="ja-JP" altLang="en-US" sz="800" dirty="0">
                <a:latin typeface="游ゴシック" panose="020B0400000000000000" pitchFamily="50" charset="-128"/>
                <a:ea typeface="游ゴシック" panose="020B0400000000000000" pitchFamily="50" charset="-128"/>
              </a:rPr>
              <a:t>第二条　審議会は、委員二十人以内で組織する。</a:t>
            </a:r>
          </a:p>
          <a:p>
            <a:r>
              <a:rPr lang="ja-JP" altLang="en-US" sz="800" dirty="0">
                <a:latin typeface="游ゴシック" panose="020B0400000000000000" pitchFamily="50" charset="-128"/>
                <a:ea typeface="游ゴシック" panose="020B0400000000000000" pitchFamily="50" charset="-128"/>
              </a:rPr>
              <a:t>２　委員は、次に掲げる者のうちから、知事が任命する。</a:t>
            </a:r>
          </a:p>
          <a:p>
            <a:r>
              <a:rPr lang="ja-JP" altLang="en-US" sz="800" dirty="0">
                <a:latin typeface="游ゴシック" panose="020B0400000000000000" pitchFamily="50" charset="-128"/>
                <a:ea typeface="游ゴシック" panose="020B0400000000000000" pitchFamily="50" charset="-128"/>
              </a:rPr>
              <a:t>　一　学識経験のある者</a:t>
            </a:r>
          </a:p>
          <a:p>
            <a:r>
              <a:rPr lang="ja-JP" altLang="en-US" sz="800" dirty="0">
                <a:latin typeface="游ゴシック" panose="020B0400000000000000" pitchFamily="50" charset="-128"/>
                <a:ea typeface="游ゴシック" panose="020B0400000000000000" pitchFamily="50" charset="-128"/>
              </a:rPr>
              <a:t>　二　食育関係団体の代表者</a:t>
            </a:r>
          </a:p>
          <a:p>
            <a:r>
              <a:rPr lang="ja-JP" altLang="en-US" sz="800" dirty="0">
                <a:latin typeface="游ゴシック" panose="020B0400000000000000" pitchFamily="50" charset="-128"/>
                <a:ea typeface="游ゴシック" panose="020B0400000000000000" pitchFamily="50" charset="-128"/>
              </a:rPr>
              <a:t>　三　関係行政機関の職員</a:t>
            </a:r>
          </a:p>
          <a:p>
            <a:r>
              <a:rPr lang="ja-JP" altLang="en-US" sz="800" dirty="0">
                <a:latin typeface="游ゴシック" panose="020B0400000000000000" pitchFamily="50" charset="-128"/>
                <a:ea typeface="游ゴシック" panose="020B0400000000000000" pitchFamily="50" charset="-128"/>
              </a:rPr>
              <a:t>３　委員（関係行政機関の職員のうちから任命された委員</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を除く。）の任期は、二年とする。ただし、補欠の委員</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の任期は、前任者の残任期間とする。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（専門委員）</a:t>
            </a:r>
          </a:p>
          <a:p>
            <a:r>
              <a:rPr lang="ja-JP" altLang="en-US" sz="800" dirty="0">
                <a:latin typeface="游ゴシック" panose="020B0400000000000000" pitchFamily="50" charset="-128"/>
                <a:ea typeface="游ゴシック" panose="020B0400000000000000" pitchFamily="50" charset="-128"/>
              </a:rPr>
              <a:t>第三条　審議会に、専門の事項を調査審議させるため必要</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があるときは、専門委員若干人を置くことができる。</a:t>
            </a:r>
          </a:p>
          <a:p>
            <a:r>
              <a:rPr lang="ja-JP" altLang="en-US" sz="800" dirty="0">
                <a:latin typeface="游ゴシック" panose="020B0400000000000000" pitchFamily="50" charset="-128"/>
                <a:ea typeface="游ゴシック" panose="020B0400000000000000" pitchFamily="50" charset="-128"/>
              </a:rPr>
              <a:t>２　専門委員は、知事が任命する。</a:t>
            </a:r>
          </a:p>
          <a:p>
            <a:r>
              <a:rPr lang="ja-JP" altLang="en-US" sz="800" dirty="0">
                <a:latin typeface="游ゴシック" panose="020B0400000000000000" pitchFamily="50" charset="-128"/>
                <a:ea typeface="游ゴシック" panose="020B0400000000000000" pitchFamily="50" charset="-128"/>
              </a:rPr>
              <a:t>３　専門委員は、当該専門の事項に関する調査審議が終了</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したときは、解任されるものとする。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（会長）</a:t>
            </a:r>
          </a:p>
          <a:p>
            <a:r>
              <a:rPr lang="ja-JP" altLang="en-US" sz="800" dirty="0">
                <a:latin typeface="游ゴシック" panose="020B0400000000000000" pitchFamily="50" charset="-128"/>
                <a:ea typeface="游ゴシック" panose="020B0400000000000000" pitchFamily="50" charset="-128"/>
              </a:rPr>
              <a:t>第四条　審議会に会長を置き、委員の互選によってこれを</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定める。</a:t>
            </a:r>
          </a:p>
          <a:p>
            <a:r>
              <a:rPr lang="ja-JP" altLang="en-US" sz="800" dirty="0">
                <a:latin typeface="游ゴシック" panose="020B0400000000000000" pitchFamily="50" charset="-128"/>
                <a:ea typeface="游ゴシック" panose="020B0400000000000000" pitchFamily="50" charset="-128"/>
              </a:rPr>
              <a:t>２　会長は、会務を総理する。</a:t>
            </a:r>
          </a:p>
          <a:p>
            <a:r>
              <a:rPr lang="ja-JP" altLang="en-US" sz="800" dirty="0">
                <a:latin typeface="游ゴシック" panose="020B0400000000000000" pitchFamily="50" charset="-128"/>
                <a:ea typeface="游ゴシック" panose="020B0400000000000000" pitchFamily="50" charset="-128"/>
              </a:rPr>
              <a:t>３　会長に事故があるときは、会長があらかじめ指名する</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委員が、その職務を代理する。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（会議）</a:t>
            </a:r>
          </a:p>
          <a:p>
            <a:r>
              <a:rPr lang="ja-JP" altLang="en-US" sz="800" dirty="0">
                <a:latin typeface="游ゴシック" panose="020B0400000000000000" pitchFamily="50" charset="-128"/>
                <a:ea typeface="游ゴシック" panose="020B0400000000000000" pitchFamily="50" charset="-128"/>
              </a:rPr>
              <a:t>第五条　審議会の会議は、会長が招集し、会長がその議長</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となる。</a:t>
            </a:r>
          </a:p>
          <a:p>
            <a:r>
              <a:rPr lang="ja-JP" altLang="en-US" sz="800" dirty="0">
                <a:latin typeface="游ゴシック" panose="020B0400000000000000" pitchFamily="50" charset="-128"/>
                <a:ea typeface="游ゴシック" panose="020B0400000000000000" pitchFamily="50" charset="-128"/>
              </a:rPr>
              <a:t>２　審議会は、委員の過半数が出席しなければ会議を開く</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ことができない。</a:t>
            </a:r>
          </a:p>
          <a:p>
            <a:r>
              <a:rPr lang="ja-JP" altLang="en-US" sz="800" dirty="0">
                <a:latin typeface="游ゴシック" panose="020B0400000000000000" pitchFamily="50" charset="-128"/>
                <a:ea typeface="游ゴシック" panose="020B0400000000000000" pitchFamily="50" charset="-128"/>
              </a:rPr>
              <a:t>３　審議会の議事は、出席委員の過半数で決し、可否同数</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のときは、議長の決するところによる。</a:t>
            </a:r>
          </a:p>
        </p:txBody>
      </p:sp>
      <p:sp>
        <p:nvSpPr>
          <p:cNvPr id="21" name="テキスト ボックス 20"/>
          <p:cNvSpPr txBox="1"/>
          <p:nvPr/>
        </p:nvSpPr>
        <p:spPr>
          <a:xfrm>
            <a:off x="6679841" y="1019984"/>
            <a:ext cx="2880000" cy="3672000"/>
          </a:xfrm>
          <a:prstGeom prst="roundRect">
            <a:avLst>
              <a:gd name="adj" fmla="val 0"/>
            </a:avLst>
          </a:prstGeom>
          <a:noFill/>
          <a:ln w="12700">
            <a:noFill/>
          </a:ln>
        </p:spPr>
        <p:txBody>
          <a:bodyPr wrap="square" lIns="72000" tIns="72000" rIns="72000" bIns="72000" rtlCol="0" anchor="t">
            <a:noAutofit/>
          </a:bodyPr>
          <a:lstStyle/>
          <a:p>
            <a:endParaRPr lang="en-US" altLang="ja-JP" sz="800" dirty="0">
              <a:latin typeface="游ゴシック" panose="020B0400000000000000" pitchFamily="50" charset="-128"/>
              <a:ea typeface="游ゴシック" panose="020B0400000000000000" pitchFamily="50" charset="-128"/>
            </a:endParaRP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（部会）</a:t>
            </a:r>
          </a:p>
          <a:p>
            <a:r>
              <a:rPr lang="ja-JP" altLang="en-US" sz="800" dirty="0">
                <a:latin typeface="游ゴシック" panose="020B0400000000000000" pitchFamily="50" charset="-128"/>
                <a:ea typeface="游ゴシック" panose="020B0400000000000000" pitchFamily="50" charset="-128"/>
              </a:rPr>
              <a:t>第六条　審議会に、必要に応じて部会を置くことができる。</a:t>
            </a:r>
          </a:p>
          <a:p>
            <a:r>
              <a:rPr lang="ja-JP" altLang="en-US" sz="800" dirty="0">
                <a:latin typeface="游ゴシック" panose="020B0400000000000000" pitchFamily="50" charset="-128"/>
                <a:ea typeface="游ゴシック" panose="020B0400000000000000" pitchFamily="50" charset="-128"/>
              </a:rPr>
              <a:t>２　部会に属する委員等は、会長が指名する。</a:t>
            </a:r>
          </a:p>
          <a:p>
            <a:r>
              <a:rPr lang="ja-JP" altLang="en-US" sz="800" dirty="0">
                <a:latin typeface="游ゴシック" panose="020B0400000000000000" pitchFamily="50" charset="-128"/>
                <a:ea typeface="游ゴシック" panose="020B0400000000000000" pitchFamily="50" charset="-128"/>
              </a:rPr>
              <a:t>３　部会に部会長を置き、会長が指名する委員がこれに当</a:t>
            </a:r>
          </a:p>
          <a:p>
            <a:r>
              <a:rPr lang="ja-JP" altLang="en-US" sz="800" dirty="0">
                <a:latin typeface="游ゴシック" panose="020B0400000000000000" pitchFamily="50" charset="-128"/>
                <a:ea typeface="游ゴシック" panose="020B0400000000000000" pitchFamily="50" charset="-128"/>
              </a:rPr>
              <a:t>　たる。</a:t>
            </a:r>
          </a:p>
          <a:p>
            <a:r>
              <a:rPr lang="ja-JP" altLang="en-US" sz="800" dirty="0">
                <a:latin typeface="游ゴシック" panose="020B0400000000000000" pitchFamily="50" charset="-128"/>
                <a:ea typeface="游ゴシック" panose="020B0400000000000000" pitchFamily="50" charset="-128"/>
              </a:rPr>
              <a:t>４　部会長は、部会の会務を掌理し、部会における審議の</a:t>
            </a:r>
          </a:p>
          <a:p>
            <a:r>
              <a:rPr lang="ja-JP" altLang="en-US" sz="800" dirty="0">
                <a:latin typeface="游ゴシック" panose="020B0400000000000000" pitchFamily="50" charset="-128"/>
                <a:ea typeface="游ゴシック" panose="020B0400000000000000" pitchFamily="50" charset="-128"/>
              </a:rPr>
              <a:t>　状況及び結果を審議会に報告する。</a:t>
            </a:r>
          </a:p>
          <a:p>
            <a:r>
              <a:rPr lang="ja-JP" altLang="en-US" sz="800" dirty="0">
                <a:latin typeface="游ゴシック" panose="020B0400000000000000" pitchFamily="50" charset="-128"/>
                <a:ea typeface="游ゴシック" panose="020B0400000000000000" pitchFamily="50" charset="-128"/>
              </a:rPr>
              <a:t>５　前条の規定にかかわらず、審議会は、その定めるとこ</a:t>
            </a:r>
          </a:p>
          <a:p>
            <a:r>
              <a:rPr lang="ja-JP" altLang="en-US" sz="800" dirty="0">
                <a:latin typeface="游ゴシック" panose="020B0400000000000000" pitchFamily="50" charset="-128"/>
                <a:ea typeface="游ゴシック" panose="020B0400000000000000" pitchFamily="50" charset="-128"/>
              </a:rPr>
              <a:t>　ろにより、部会の決議をもって審議会の決議とすること</a:t>
            </a:r>
          </a:p>
          <a:p>
            <a:r>
              <a:rPr lang="ja-JP" altLang="en-US" sz="800" dirty="0">
                <a:latin typeface="游ゴシック" panose="020B0400000000000000" pitchFamily="50" charset="-128"/>
                <a:ea typeface="游ゴシック" panose="020B0400000000000000" pitchFamily="50" charset="-128"/>
              </a:rPr>
              <a:t>　ができる。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（報酬）</a:t>
            </a:r>
          </a:p>
          <a:p>
            <a:r>
              <a:rPr lang="ja-JP" altLang="en-US" sz="800" dirty="0">
                <a:latin typeface="游ゴシック" panose="020B0400000000000000" pitchFamily="50" charset="-128"/>
                <a:ea typeface="游ゴシック" panose="020B0400000000000000" pitchFamily="50" charset="-128"/>
              </a:rPr>
              <a:t>第七条　委員等の報酬の額は、日額八千三百円とする。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（費用弁償）</a:t>
            </a:r>
          </a:p>
          <a:p>
            <a:r>
              <a:rPr lang="ja-JP" altLang="en-US" sz="800" dirty="0">
                <a:latin typeface="游ゴシック" panose="020B0400000000000000" pitchFamily="50" charset="-128"/>
                <a:ea typeface="游ゴシック" panose="020B0400000000000000" pitchFamily="50" charset="-128"/>
              </a:rPr>
              <a:t>第八条　委員等の費用弁償の額は、職員の旅費に関する条</a:t>
            </a:r>
          </a:p>
          <a:p>
            <a:r>
              <a:rPr lang="ja-JP" altLang="en-US" sz="800" dirty="0">
                <a:latin typeface="游ゴシック" panose="020B0400000000000000" pitchFamily="50" charset="-128"/>
                <a:ea typeface="游ゴシック" panose="020B0400000000000000" pitchFamily="50" charset="-128"/>
              </a:rPr>
              <a:t>　例（昭和四十年大阪府条例第三十七号）による指定職等</a:t>
            </a:r>
          </a:p>
          <a:p>
            <a:r>
              <a:rPr lang="ja-JP" altLang="en-US" sz="800" dirty="0">
                <a:latin typeface="游ゴシック" panose="020B0400000000000000" pitchFamily="50" charset="-128"/>
                <a:ea typeface="游ゴシック" panose="020B0400000000000000" pitchFamily="50" charset="-128"/>
              </a:rPr>
              <a:t>　の職務にある者以外の者の額相当額とする。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（庶務）</a:t>
            </a:r>
          </a:p>
          <a:p>
            <a:r>
              <a:rPr lang="ja-JP" altLang="en-US" sz="800" dirty="0">
                <a:latin typeface="游ゴシック" panose="020B0400000000000000" pitchFamily="50" charset="-128"/>
                <a:ea typeface="游ゴシック" panose="020B0400000000000000" pitchFamily="50" charset="-128"/>
              </a:rPr>
              <a:t>第九条　審議会の庶務は、健康医療部において行う。</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（委任）</a:t>
            </a:r>
          </a:p>
          <a:p>
            <a:r>
              <a:rPr lang="ja-JP" altLang="en-US" sz="800" dirty="0">
                <a:latin typeface="游ゴシック" panose="020B0400000000000000" pitchFamily="50" charset="-128"/>
                <a:ea typeface="游ゴシック" panose="020B0400000000000000" pitchFamily="50" charset="-128"/>
              </a:rPr>
              <a:t>第十条　この規則に定めるもののほか、審議会の運営に関</a:t>
            </a:r>
          </a:p>
          <a:p>
            <a:r>
              <a:rPr lang="ja-JP" altLang="en-US" sz="800" dirty="0">
                <a:latin typeface="游ゴシック" panose="020B0400000000000000" pitchFamily="50" charset="-128"/>
                <a:ea typeface="游ゴシック" panose="020B0400000000000000" pitchFamily="50" charset="-128"/>
              </a:rPr>
              <a:t>　し必要な事項は、会長が定める。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附則（平成二十八年規則第八十二号）</a:t>
            </a:r>
          </a:p>
          <a:p>
            <a:r>
              <a:rPr lang="ja-JP" altLang="en-US" sz="800" dirty="0">
                <a:latin typeface="游ゴシック" panose="020B0400000000000000" pitchFamily="50" charset="-128"/>
                <a:ea typeface="游ゴシック" panose="020B0400000000000000" pitchFamily="50" charset="-128"/>
              </a:rPr>
              <a:t>この規則は、平成二十八年四月一日から施行する。</a:t>
            </a:r>
          </a:p>
        </p:txBody>
      </p:sp>
      <p:sp>
        <p:nvSpPr>
          <p:cNvPr id="22" name="テキスト ボックス 21"/>
          <p:cNvSpPr txBox="1"/>
          <p:nvPr/>
        </p:nvSpPr>
        <p:spPr>
          <a:xfrm>
            <a:off x="3749662" y="1019984"/>
            <a:ext cx="3744000" cy="216000"/>
          </a:xfrm>
          <a:prstGeom prst="roundRect">
            <a:avLst>
              <a:gd name="adj" fmla="val 0"/>
            </a:avLst>
          </a:prstGeom>
          <a:noFill/>
          <a:ln w="12700">
            <a:noFill/>
          </a:ln>
        </p:spPr>
        <p:txBody>
          <a:bodyPr wrap="square" lIns="72000" tIns="72000" rIns="72000" bIns="72000" rtlCol="0" anchor="t">
            <a:noAutofit/>
          </a:bodyPr>
          <a:lstStyle/>
          <a:p>
            <a:r>
              <a:rPr lang="zh-TW" altLang="en-US" sz="800" b="1" dirty="0">
                <a:latin typeface="游ゴシック" panose="020B0400000000000000" pitchFamily="50" charset="-128"/>
                <a:ea typeface="游ゴシック" panose="020B0400000000000000" pitchFamily="50" charset="-128"/>
              </a:rPr>
              <a:t>大阪府食育推進計画評価審議会規則（大阪府規則第百九十一号）</a:t>
            </a:r>
          </a:p>
        </p:txBody>
      </p:sp>
      <p:sp>
        <p:nvSpPr>
          <p:cNvPr id="23" name="テキスト ボックス 22"/>
          <p:cNvSpPr txBox="1"/>
          <p:nvPr/>
        </p:nvSpPr>
        <p:spPr>
          <a:xfrm>
            <a:off x="373611" y="1019984"/>
            <a:ext cx="3024000" cy="288000"/>
          </a:xfrm>
          <a:prstGeom prst="roundRect">
            <a:avLst>
              <a:gd name="adj" fmla="val 0"/>
            </a:avLst>
          </a:prstGeom>
          <a:noFill/>
          <a:ln w="12700">
            <a:noFill/>
          </a:ln>
        </p:spPr>
        <p:txBody>
          <a:bodyPr wrap="none" lIns="72000" tIns="72000" rIns="72000" bIns="72000" rtlCol="0" anchor="t">
            <a:noAutofit/>
          </a:bodyPr>
          <a:lstStyle/>
          <a:p>
            <a:pPr algn="ctr"/>
            <a:r>
              <a:rPr lang="ja-JP" altLang="en-US" sz="800" b="1" dirty="0">
                <a:latin typeface="游ゴシック" panose="020B0400000000000000" pitchFamily="50" charset="-128"/>
                <a:ea typeface="游ゴシック" panose="020B0400000000000000" pitchFamily="50" charset="-128"/>
              </a:rPr>
              <a:t>大阪府附属機関条例（昭和二十七年大阪府条例第三十九号）（抄）</a:t>
            </a:r>
            <a:endParaRPr lang="ja-JP" altLang="en-US" sz="800" dirty="0">
              <a:latin typeface="游ゴシック" panose="020B0400000000000000" pitchFamily="50" charset="-128"/>
              <a:ea typeface="游ゴシック" panose="020B0400000000000000" pitchFamily="50" charset="-128"/>
            </a:endParaRPr>
          </a:p>
        </p:txBody>
      </p:sp>
      <p:sp>
        <p:nvSpPr>
          <p:cNvPr id="3" name="スライド番号プレースホルダー 2"/>
          <p:cNvSpPr>
            <a:spLocks noGrp="1"/>
          </p:cNvSpPr>
          <p:nvPr>
            <p:ph type="sldNum" sz="quarter" idx="12"/>
          </p:nvPr>
        </p:nvSpPr>
        <p:spPr/>
        <p:txBody>
          <a:bodyPr/>
          <a:lstStyle/>
          <a:p>
            <a:fld id="{4D1D0668-0C6C-4C7F-AAAF-C0078F4BF5F6}" type="slidenum">
              <a:rPr kumimoji="1" lang="ja-JP" altLang="en-US" smtClean="0"/>
              <a:t>60</a:t>
            </a:fld>
            <a:endParaRPr kumimoji="1" lang="ja-JP" altLang="en-US"/>
          </a:p>
        </p:txBody>
      </p:sp>
      <p:pic>
        <p:nvPicPr>
          <p:cNvPr id="14" name="図 13"/>
          <p:cNvPicPr>
            <a:picLocks noChangeAspect="1"/>
          </p:cNvPicPr>
          <p:nvPr/>
        </p:nvPicPr>
        <p:blipFill>
          <a:blip r:embed="rId2"/>
          <a:stretch>
            <a:fillRect/>
          </a:stretch>
        </p:blipFill>
        <p:spPr>
          <a:xfrm>
            <a:off x="8582603" y="358877"/>
            <a:ext cx="1100769" cy="360000"/>
          </a:xfrm>
          <a:prstGeom prst="rect">
            <a:avLst/>
          </a:prstGeom>
        </p:spPr>
      </p:pic>
      <p:sp>
        <p:nvSpPr>
          <p:cNvPr id="16" name="テキスト ボックス 15"/>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a:solidFill>
                  <a:schemeClr val="bg1"/>
                </a:solidFill>
                <a:latin typeface="游ゴシック" panose="020B0400000000000000" pitchFamily="50" charset="-128"/>
                <a:ea typeface="游ゴシック" panose="020B0400000000000000" pitchFamily="50" charset="-128"/>
              </a:rPr>
              <a:t>大阪府健康づくり推進条例第</a:t>
            </a:r>
            <a:r>
              <a:rPr lang="en-US" altLang="ja-JP" sz="1100" b="1" dirty="0">
                <a:solidFill>
                  <a:schemeClr val="bg1"/>
                </a:solidFill>
                <a:latin typeface="游ゴシック" panose="020B0400000000000000" pitchFamily="50" charset="-128"/>
                <a:ea typeface="游ゴシック" panose="020B0400000000000000" pitchFamily="50" charset="-128"/>
              </a:rPr>
              <a:t>19</a:t>
            </a:r>
            <a:r>
              <a:rPr lang="ja-JP" altLang="en-US" sz="1100" b="1" dirty="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a:solidFill>
                  <a:schemeClr val="bg1"/>
                </a:solidFill>
                <a:latin typeface="游ゴシック" panose="020B0400000000000000" pitchFamily="50" charset="-128"/>
                <a:ea typeface="游ゴシック" panose="020B0400000000000000" pitchFamily="50" charset="-128"/>
              </a:rPr>
              <a:t>〈</a:t>
            </a:r>
            <a:r>
              <a:rPr lang="ja-JP" altLang="en-US" sz="1100" b="1" dirty="0">
                <a:solidFill>
                  <a:schemeClr val="bg1"/>
                </a:solidFill>
                <a:latin typeface="游ゴシック" panose="020B0400000000000000" pitchFamily="50" charset="-128"/>
                <a:ea typeface="游ゴシック" panose="020B0400000000000000" pitchFamily="50" charset="-128"/>
              </a:rPr>
              <a:t>令和</a:t>
            </a:r>
            <a:r>
              <a:rPr lang="en-US" altLang="ja-JP" sz="1100" b="1" dirty="0">
                <a:solidFill>
                  <a:schemeClr val="bg1"/>
                </a:solidFill>
                <a:latin typeface="游ゴシック" panose="020B0400000000000000" pitchFamily="50" charset="-128"/>
                <a:ea typeface="游ゴシック" panose="020B0400000000000000" pitchFamily="50" charset="-128"/>
              </a:rPr>
              <a:t>4</a:t>
            </a:r>
            <a:r>
              <a:rPr lang="ja-JP" altLang="en-US" sz="1100" b="1" dirty="0">
                <a:solidFill>
                  <a:schemeClr val="bg1"/>
                </a:solidFill>
                <a:latin typeface="游ゴシック" panose="020B0400000000000000" pitchFamily="50" charset="-128"/>
                <a:ea typeface="游ゴシック" panose="020B0400000000000000" pitchFamily="50" charset="-128"/>
              </a:rPr>
              <a:t>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97087376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13648" y="2949129"/>
            <a:ext cx="9919648" cy="720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pPr lvl="0" algn="ctr">
              <a:defRPr/>
            </a:pPr>
            <a:r>
              <a:rPr kumimoji="1" lang="zh-TW" altLang="en-US" sz="2200" b="1" dirty="0">
                <a:solidFill>
                  <a:prstClr val="black"/>
                </a:solidFill>
                <a:latin typeface="游ゴシック" panose="020B0400000000000000" pitchFamily="50" charset="-128"/>
                <a:ea typeface="游ゴシック" panose="020B0400000000000000" pitchFamily="50" charset="-128"/>
              </a:rPr>
              <a:t>第</a:t>
            </a:r>
            <a:r>
              <a:rPr kumimoji="1" lang="ja-JP" altLang="en-US" sz="2200" b="1" dirty="0">
                <a:solidFill>
                  <a:prstClr val="black"/>
                </a:solidFill>
                <a:latin typeface="游ゴシック" panose="020B0400000000000000" pitchFamily="50" charset="-128"/>
                <a:ea typeface="游ゴシック" panose="020B0400000000000000" pitchFamily="50" charset="-128"/>
              </a:rPr>
              <a:t>３</a:t>
            </a:r>
            <a:r>
              <a:rPr kumimoji="1" lang="zh-TW" altLang="en-US" sz="2200" b="1" dirty="0">
                <a:solidFill>
                  <a:prstClr val="black"/>
                </a:solidFill>
                <a:latin typeface="游ゴシック" panose="020B0400000000000000" pitchFamily="50" charset="-128"/>
                <a:ea typeface="游ゴシック" panose="020B0400000000000000" pitchFamily="50" charset="-128"/>
              </a:rPr>
              <a:t>次大阪府</a:t>
            </a:r>
            <a:r>
              <a:rPr kumimoji="1" lang="ja-JP" altLang="en-US" sz="2200" b="1" dirty="0">
                <a:solidFill>
                  <a:prstClr val="black"/>
                </a:solidFill>
                <a:latin typeface="游ゴシック" panose="020B0400000000000000" pitchFamily="50" charset="-128"/>
                <a:ea typeface="游ゴシック" panose="020B0400000000000000" pitchFamily="50" charset="-128"/>
              </a:rPr>
              <a:t>食育推進</a:t>
            </a:r>
            <a:r>
              <a:rPr kumimoji="1" lang="zh-TW" altLang="en-US" sz="2200" b="1" dirty="0">
                <a:solidFill>
                  <a:prstClr val="black"/>
                </a:solidFill>
                <a:latin typeface="游ゴシック" panose="020B0400000000000000" pitchFamily="50" charset="-128"/>
                <a:ea typeface="游ゴシック" panose="020B0400000000000000" pitchFamily="50" charset="-128"/>
              </a:rPr>
              <a:t>計画</a:t>
            </a:r>
            <a:r>
              <a:rPr kumimoji="1" lang="ja-JP" altLang="en-US" sz="2200" b="1" dirty="0">
                <a:solidFill>
                  <a:prstClr val="black"/>
                </a:solidFill>
                <a:latin typeface="游ゴシック" panose="020B0400000000000000" pitchFamily="50" charset="-128"/>
                <a:ea typeface="游ゴシック" panose="020B0400000000000000" pitchFamily="50" charset="-128"/>
              </a:rPr>
              <a:t>　令和</a:t>
            </a:r>
            <a:r>
              <a:rPr kumimoji="1" lang="ja-JP" altLang="en-US" sz="2200" b="1" dirty="0">
                <a:solidFill>
                  <a:schemeClr val="tx1"/>
                </a:solidFill>
                <a:latin typeface="游ゴシック" panose="020B0400000000000000" pitchFamily="50" charset="-128"/>
                <a:ea typeface="游ゴシック" panose="020B0400000000000000" pitchFamily="50" charset="-128"/>
              </a:rPr>
              <a:t>４年</a:t>
            </a:r>
            <a:r>
              <a:rPr kumimoji="1" lang="ja-JP" altLang="en-US" sz="2200" b="1" dirty="0">
                <a:solidFill>
                  <a:prstClr val="black"/>
                </a:solidFill>
                <a:latin typeface="游ゴシック" panose="020B0400000000000000" pitchFamily="50" charset="-128"/>
                <a:ea typeface="游ゴシック" panose="020B0400000000000000" pitchFamily="50" charset="-128"/>
              </a:rPr>
              <a:t>度　</a:t>
            </a:r>
            <a:r>
              <a:rPr kumimoji="1" lang="en-US" altLang="zh-TW" sz="2200" b="1" dirty="0">
                <a:solidFill>
                  <a:prstClr val="black"/>
                </a:solidFill>
                <a:latin typeface="游ゴシック" panose="020B0400000000000000" pitchFamily="50" charset="-128"/>
                <a:ea typeface="游ゴシック" panose="020B0400000000000000" pitchFamily="50" charset="-128"/>
              </a:rPr>
              <a:t>PDCA</a:t>
            </a:r>
            <a:r>
              <a:rPr kumimoji="1" lang="zh-TW" altLang="en-US" sz="2200" b="1" dirty="0">
                <a:solidFill>
                  <a:prstClr val="black"/>
                </a:solidFill>
                <a:latin typeface="游ゴシック" panose="020B0400000000000000" pitchFamily="50" charset="-128"/>
                <a:ea typeface="游ゴシック" panose="020B0400000000000000" pitchFamily="50" charset="-128"/>
              </a:rPr>
              <a:t>進捗管理票</a:t>
            </a:r>
          </a:p>
        </p:txBody>
      </p:sp>
      <p:sp>
        <p:nvSpPr>
          <p:cNvPr id="2" name="スライド番号プレースホルダー 1"/>
          <p:cNvSpPr>
            <a:spLocks noGrp="1"/>
          </p:cNvSpPr>
          <p:nvPr>
            <p:ph type="sldNum" sz="quarter" idx="12"/>
          </p:nvPr>
        </p:nvSpPr>
        <p:spPr/>
        <p:txBody>
          <a:bodyPr/>
          <a:lstStyle/>
          <a:p>
            <a:fld id="{4D1D0668-0C6C-4C7F-AAAF-C0078F4BF5F6}" type="slidenum">
              <a:rPr kumimoji="1" lang="ja-JP" altLang="en-US" smtClean="0"/>
              <a:t>61</a:t>
            </a:fld>
            <a:endParaRPr kumimoji="1" lang="ja-JP" altLang="en-US" dirty="0"/>
          </a:p>
        </p:txBody>
      </p:sp>
      <p:pic>
        <p:nvPicPr>
          <p:cNvPr id="6" name="図 5"/>
          <p:cNvPicPr>
            <a:picLocks noChangeAspect="1"/>
          </p:cNvPicPr>
          <p:nvPr/>
        </p:nvPicPr>
        <p:blipFill>
          <a:blip r:embed="rId2"/>
          <a:stretch>
            <a:fillRect/>
          </a:stretch>
        </p:blipFill>
        <p:spPr>
          <a:xfrm>
            <a:off x="8582603" y="358877"/>
            <a:ext cx="1100769" cy="360000"/>
          </a:xfrm>
          <a:prstGeom prst="rect">
            <a:avLst/>
          </a:prstGeom>
        </p:spPr>
      </p:pic>
      <p:sp>
        <p:nvSpPr>
          <p:cNvPr id="8" name="テキスト ボックス 7"/>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a:solidFill>
                  <a:schemeClr val="bg1"/>
                </a:solidFill>
                <a:latin typeface="游ゴシック" panose="020B0400000000000000" pitchFamily="50" charset="-128"/>
                <a:ea typeface="游ゴシック" panose="020B0400000000000000" pitchFamily="50" charset="-128"/>
              </a:rPr>
              <a:t>大阪府健康づくり推進条例第</a:t>
            </a:r>
            <a:r>
              <a:rPr lang="en-US" altLang="ja-JP" sz="1100" b="1" dirty="0">
                <a:solidFill>
                  <a:schemeClr val="bg1"/>
                </a:solidFill>
                <a:latin typeface="游ゴシック" panose="020B0400000000000000" pitchFamily="50" charset="-128"/>
                <a:ea typeface="游ゴシック" panose="020B0400000000000000" pitchFamily="50" charset="-128"/>
              </a:rPr>
              <a:t>19</a:t>
            </a:r>
            <a:r>
              <a:rPr lang="ja-JP" altLang="en-US" sz="1100" b="1" dirty="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a:solidFill>
                  <a:schemeClr val="bg1"/>
                </a:solidFill>
                <a:latin typeface="游ゴシック" panose="020B0400000000000000" pitchFamily="50" charset="-128"/>
                <a:ea typeface="游ゴシック" panose="020B0400000000000000" pitchFamily="50" charset="-128"/>
              </a:rPr>
              <a:t>〈</a:t>
            </a:r>
            <a:r>
              <a:rPr lang="ja-JP" altLang="en-US" sz="1100" b="1" dirty="0">
                <a:solidFill>
                  <a:schemeClr val="bg1"/>
                </a:solidFill>
                <a:latin typeface="游ゴシック" panose="020B0400000000000000" pitchFamily="50" charset="-128"/>
                <a:ea typeface="游ゴシック" panose="020B0400000000000000" pitchFamily="50" charset="-128"/>
              </a:rPr>
              <a:t>令和</a:t>
            </a:r>
            <a:r>
              <a:rPr lang="en-US" altLang="ja-JP" sz="1100" b="1" dirty="0">
                <a:solidFill>
                  <a:schemeClr val="bg1"/>
                </a:solidFill>
                <a:latin typeface="游ゴシック" panose="020B0400000000000000" pitchFamily="50" charset="-128"/>
                <a:ea typeface="游ゴシック" panose="020B0400000000000000" pitchFamily="50" charset="-128"/>
              </a:rPr>
              <a:t>4</a:t>
            </a:r>
            <a:r>
              <a:rPr lang="ja-JP" altLang="en-US" sz="1100" b="1" dirty="0">
                <a:solidFill>
                  <a:schemeClr val="bg1"/>
                </a:solidFill>
                <a:latin typeface="游ゴシック" panose="020B0400000000000000" pitchFamily="50" charset="-128"/>
                <a:ea typeface="游ゴシック" panose="020B0400000000000000" pitchFamily="50" charset="-128"/>
              </a:rPr>
              <a:t>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52418317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73000" y="878847"/>
            <a:ext cx="9360000" cy="5832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3" name="正方形/長方形 12">
            <a:extLst>
              <a:ext uri="{FF2B5EF4-FFF2-40B4-BE49-F238E27FC236}">
                <a16:creationId xmlns:a16="http://schemas.microsoft.com/office/drawing/2014/main" id="{61AE0CBE-3210-41DD-A171-4385B749CD55}"/>
              </a:ext>
            </a:extLst>
          </p:cNvPr>
          <p:cNvSpPr/>
          <p:nvPr/>
        </p:nvSpPr>
        <p:spPr>
          <a:xfrm>
            <a:off x="0" y="0"/>
            <a:ext cx="9906000" cy="576000"/>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latin typeface="Meiryo UI" panose="020B0604030504040204" pitchFamily="50" charset="-128"/>
                <a:ea typeface="Meiryo UI" panose="020B0604030504040204" pitchFamily="50" charset="-128"/>
              </a:rPr>
              <a:t>１　健康的な食生活の実践と食に関する理解の促進</a:t>
            </a:r>
          </a:p>
        </p:txBody>
      </p:sp>
      <p:cxnSp>
        <p:nvCxnSpPr>
          <p:cNvPr id="6" name="直線コネクタ 5"/>
          <p:cNvCxnSpPr/>
          <p:nvPr/>
        </p:nvCxnSpPr>
        <p:spPr>
          <a:xfrm>
            <a:off x="9614647" y="1243661"/>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正方形/長方形 8"/>
          <p:cNvSpPr/>
          <p:nvPr/>
        </p:nvSpPr>
        <p:spPr>
          <a:xfrm>
            <a:off x="273201" y="652963"/>
            <a:ext cx="7404392" cy="432000"/>
          </a:xfrm>
          <a:prstGeom prst="rect">
            <a:avLst/>
          </a:prstGeom>
          <a:solidFill>
            <a:srgbClr val="002060"/>
          </a:solidFill>
        </p:spPr>
        <p:txBody>
          <a:bodyPr wrap="square" anchor="ctr">
            <a:sp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latin typeface="游ゴシック" panose="020B0400000000000000" pitchFamily="50" charset="-128"/>
                <a:ea typeface="游ゴシック" panose="020B0400000000000000" pitchFamily="50" charset="-128"/>
              </a:rPr>
              <a:t>（１）健康的な食生活の実践の促進　</a:t>
            </a:r>
            <a:r>
              <a:rPr kumimoji="1" lang="ja-JP" altLang="en-US" b="1" dirty="0">
                <a:solidFill>
                  <a:schemeClr val="bg1"/>
                </a:solidFill>
                <a:latin typeface="游ゴシック" panose="020B0400000000000000" pitchFamily="50" charset="-128"/>
                <a:ea typeface="游ゴシック" panose="020B0400000000000000" pitchFamily="50" charset="-128"/>
              </a:rPr>
              <a:t>計画Ｐ</a:t>
            </a:r>
            <a:r>
              <a:rPr kumimoji="1" lang="en-US" altLang="ja-JP" b="1" dirty="0">
                <a:solidFill>
                  <a:schemeClr val="bg1"/>
                </a:solidFill>
                <a:latin typeface="游ゴシック" panose="020B0400000000000000" pitchFamily="50" charset="-128"/>
                <a:ea typeface="游ゴシック" panose="020B0400000000000000" pitchFamily="50" charset="-128"/>
              </a:rPr>
              <a:t>31</a:t>
            </a:r>
          </a:p>
        </p:txBody>
      </p:sp>
      <p:sp>
        <p:nvSpPr>
          <p:cNvPr id="7" name="正方形/長方形 6"/>
          <p:cNvSpPr/>
          <p:nvPr/>
        </p:nvSpPr>
        <p:spPr>
          <a:xfrm>
            <a:off x="283299" y="1184342"/>
            <a:ext cx="2080235" cy="266996"/>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府民の行動目標</a:t>
            </a:r>
            <a:r>
              <a:rPr lang="en-US" altLang="ja-JP" sz="1600" b="1" dirty="0">
                <a:latin typeface="+mn-ea"/>
              </a:rPr>
              <a:t>】</a:t>
            </a:r>
            <a:endParaRPr lang="ja-JP" altLang="en-US" sz="1600" b="1" dirty="0">
              <a:latin typeface="+mn-ea"/>
            </a:endParaRPr>
          </a:p>
        </p:txBody>
      </p:sp>
      <p:sp>
        <p:nvSpPr>
          <p:cNvPr id="14" name="Text Box 109" descr="生涯を通じて健やかな生活を送ることができるよう、栄養バランスのとれた食事、朝食や野菜摂取、食塩をとりすぎないこと、よく噛んで食べること、適正体重等の重要性を理解し、習慣的に実践します。" title="府民の行動目標"/>
          <p:cNvSpPr txBox="1">
            <a:spLocks noChangeArrowheads="1"/>
          </p:cNvSpPr>
          <p:nvPr/>
        </p:nvSpPr>
        <p:spPr bwMode="auto">
          <a:xfrm>
            <a:off x="372207" y="1504038"/>
            <a:ext cx="8640000" cy="462612"/>
          </a:xfrm>
          <a:prstGeom prst="rect">
            <a:avLst/>
          </a:prstGeom>
          <a:noFill/>
          <a:ln>
            <a:noFill/>
          </a:ln>
        </p:spPr>
        <p:txBody>
          <a:bodyPr rot="0" vert="horz" wrap="square" lIns="74295" tIns="8890" rIns="74295" bIns="8890" anchor="t" anchorCtr="0" upright="1">
            <a:noAutofit/>
          </a:bodyPr>
          <a:lstStyle/>
          <a:p>
            <a:pPr marL="139700" indent="-139700" algn="just">
              <a:lnSpc>
                <a:spcPts val="1700"/>
              </a:lnSpc>
              <a:spcAft>
                <a:spcPts val="0"/>
              </a:spcAft>
            </a:pPr>
            <a:r>
              <a:rPr lang="ja-JP" sz="1200" b="1" kern="100" dirty="0">
                <a:effectLst/>
                <a:latin typeface="+mn-ea"/>
                <a:cs typeface="Microsoft Himalaya" panose="01010100010101010101" pitchFamily="2" charset="0"/>
              </a:rPr>
              <a:t>▽生涯を通じて健やかな生活を送ることができるよう、栄養バランスのとれた食事、朝食や野菜摂取、食塩をとりすぎないこと、よく噛んで食べること、適正体重等の重要性を理解し、習慣的に実践します。</a:t>
            </a:r>
            <a:endParaRPr lang="ja-JP" sz="1100" b="1" kern="100" dirty="0">
              <a:effectLst/>
              <a:latin typeface="+mn-ea"/>
              <a:cs typeface="Microsoft Himalaya" panose="01010100010101010101" pitchFamily="2" charset="0"/>
            </a:endParaRPr>
          </a:p>
        </p:txBody>
      </p:sp>
      <p:graphicFrame>
        <p:nvGraphicFramePr>
          <p:cNvPr id="11" name="表 10"/>
          <p:cNvGraphicFramePr>
            <a:graphicFrameLocks noGrp="1"/>
          </p:cNvGraphicFramePr>
          <p:nvPr/>
        </p:nvGraphicFramePr>
        <p:xfrm>
          <a:off x="633000" y="1964073"/>
          <a:ext cx="8640000" cy="1429254"/>
        </p:xfrm>
        <a:graphic>
          <a:graphicData uri="http://schemas.openxmlformats.org/drawingml/2006/table">
            <a:tbl>
              <a:tblPr firstRow="1" bandRow="1">
                <a:tableStyleId>{5940675A-B579-460E-94D1-54222C63F5DA}</a:tableStyleId>
              </a:tblPr>
              <a:tblGrid>
                <a:gridCol w="551490">
                  <a:extLst>
                    <a:ext uri="{9D8B030D-6E8A-4147-A177-3AD203B41FA5}">
                      <a16:colId xmlns:a16="http://schemas.microsoft.com/office/drawing/2014/main" val="2915326736"/>
                    </a:ext>
                  </a:extLst>
                </a:gridCol>
                <a:gridCol w="1838297">
                  <a:extLst>
                    <a:ext uri="{9D8B030D-6E8A-4147-A177-3AD203B41FA5}">
                      <a16:colId xmlns:a16="http://schemas.microsoft.com/office/drawing/2014/main" val="2573364579"/>
                    </a:ext>
                  </a:extLst>
                </a:gridCol>
                <a:gridCol w="6250213">
                  <a:extLst>
                    <a:ext uri="{9D8B030D-6E8A-4147-A177-3AD203B41FA5}">
                      <a16:colId xmlns:a16="http://schemas.microsoft.com/office/drawing/2014/main" val="4073086637"/>
                    </a:ext>
                  </a:extLst>
                </a:gridCol>
              </a:tblGrid>
              <a:tr h="476418">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n-ea"/>
                          <a:ea typeface="+mn-ea"/>
                          <a:cs typeface="+mn-cs"/>
                        </a:rPr>
                        <a:t>ライフステ</a:t>
                      </a:r>
                      <a:r>
                        <a:rPr kumimoji="1" lang="ja-JP" altLang="en-US" sz="12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ー</a:t>
                      </a:r>
                      <a:r>
                        <a:rPr kumimoji="1" lang="ja-JP" altLang="en-US" sz="1200" b="1" i="0" u="none" strike="noStrike" kern="1200" cap="none" spc="0" normalizeH="0" baseline="0" noProof="0" dirty="0">
                          <a:ln>
                            <a:noFill/>
                          </a:ln>
                          <a:solidFill>
                            <a:prstClr val="white"/>
                          </a:solidFill>
                          <a:effectLst/>
                          <a:uLnTx/>
                          <a:uFillTx/>
                          <a:latin typeface="+mn-ea"/>
                          <a:ea typeface="+mn-ea"/>
                          <a:cs typeface="+mn-cs"/>
                        </a:rPr>
                        <a:t>ジに</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n-ea"/>
                          <a:ea typeface="+mn-ea"/>
                          <a:cs typeface="+mn-cs"/>
                        </a:rPr>
                        <a:t>応じた健康行動</a:t>
                      </a:r>
                    </a:p>
                  </a:txBody>
                  <a:tcPr marL="72000" marR="36000" marT="72000" marB="7200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50000"/>
                      </a:schemeClr>
                    </a:solidFill>
                  </a:tcPr>
                </a:tc>
                <a:tc>
                  <a:txBody>
                    <a:bodyPr/>
                    <a:lstStyle/>
                    <a:p>
                      <a:pPr algn="ctr">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乳幼児期～学齢期</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just">
                        <a:lnSpc>
                          <a:spcPts val="1400"/>
                        </a:lnSpc>
                        <a:spcAft>
                          <a:spcPts val="0"/>
                        </a:spcAft>
                      </a:pPr>
                      <a:r>
                        <a:rPr lang="ja-JP" sz="1200" b="1" kern="100" dirty="0">
                          <a:solidFill>
                            <a:srgbClr val="000000"/>
                          </a:solidFill>
                          <a:effectLst/>
                          <a:latin typeface="+mn-ea"/>
                          <a:ea typeface="+mn-ea"/>
                          <a:cs typeface="Times New Roman" panose="02020603050405020304" pitchFamily="18" charset="0"/>
                        </a:rPr>
                        <a:t>食べることを楽しみ、栄養・食の大切さを学び、成長段階に応じて望ましい食習慣を</a:t>
                      </a:r>
                      <a:endParaRPr lang="en-US" altLang="ja-JP" sz="1200" b="1" kern="100" dirty="0">
                        <a:solidFill>
                          <a:srgbClr val="000000"/>
                        </a:solidFill>
                        <a:effectLst/>
                        <a:latin typeface="+mn-ea"/>
                        <a:ea typeface="+mn-ea"/>
                        <a:cs typeface="Times New Roman" panose="02020603050405020304" pitchFamily="18" charset="0"/>
                      </a:endParaRPr>
                    </a:p>
                    <a:p>
                      <a:pPr algn="just">
                        <a:lnSpc>
                          <a:spcPts val="1400"/>
                        </a:lnSpc>
                        <a:spcAft>
                          <a:spcPts val="0"/>
                        </a:spcAft>
                      </a:pPr>
                      <a:r>
                        <a:rPr lang="ja-JP" sz="1200" b="1" kern="100" dirty="0">
                          <a:solidFill>
                            <a:srgbClr val="000000"/>
                          </a:solidFill>
                          <a:effectLst/>
                          <a:latin typeface="+mn-ea"/>
                          <a:ea typeface="+mn-ea"/>
                          <a:cs typeface="Times New Roman" panose="02020603050405020304" pitchFamily="18" charset="0"/>
                        </a:rPr>
                        <a:t>身につけます。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63311713"/>
                  </a:ext>
                </a:extLst>
              </a:tr>
              <a:tr h="476418">
                <a:tc vMerge="1">
                  <a:txBody>
                    <a:bodyPr/>
                    <a:lstStyle/>
                    <a:p>
                      <a:pPr algn="ctr"/>
                      <a:endParaRPr kumimoji="1" lang="ja-JP" altLang="en-US" sz="1200" b="0" dirty="0">
                        <a:solidFill>
                          <a:schemeClr val="tx1"/>
                        </a:solidFill>
                        <a:latin typeface="+mn-ea"/>
                        <a:ea typeface="+mn-ea"/>
                      </a:endParaRPr>
                    </a:p>
                  </a:txBody>
                  <a:tcPr marL="72000" marR="36000" marT="72000" marB="72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FFFF99"/>
                    </a:solidFill>
                  </a:tcPr>
                </a:tc>
                <a:tc>
                  <a:txBody>
                    <a:bodyPr/>
                    <a:lstStyle/>
                    <a:p>
                      <a:pPr algn="ctr">
                        <a:lnSpc>
                          <a:spcPts val="1700"/>
                        </a:lnSpc>
                        <a:spcAft>
                          <a:spcPts val="0"/>
                        </a:spcAft>
                      </a:pPr>
                      <a:r>
                        <a:rPr lang="ja-JP" sz="1200" b="1" kern="100" dirty="0">
                          <a:effectLst/>
                          <a:latin typeface="+mn-ea"/>
                          <a:ea typeface="+mn-ea"/>
                          <a:cs typeface="Times New Roman" panose="02020603050405020304" pitchFamily="18" charset="0"/>
                        </a:rPr>
                        <a:t>青年期～成人期</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133350" indent="-133350" algn="just">
                        <a:lnSpc>
                          <a:spcPts val="1400"/>
                        </a:lnSpc>
                        <a:spcAft>
                          <a:spcPts val="0"/>
                        </a:spcAft>
                      </a:pPr>
                      <a:r>
                        <a:rPr lang="ja-JP" sz="1200" b="1" kern="100" dirty="0">
                          <a:solidFill>
                            <a:srgbClr val="000000"/>
                          </a:solidFill>
                          <a:effectLst/>
                          <a:latin typeface="+mn-ea"/>
                          <a:ea typeface="+mn-ea"/>
                          <a:cs typeface="Times New Roman" panose="02020603050405020304" pitchFamily="18" charset="0"/>
                        </a:rPr>
                        <a:t>自分のライフスタイルに合った健康的な食生活を実践します。</a:t>
                      </a:r>
                      <a:endParaRPr lang="ja-JP" sz="1200" b="1" kern="100" dirty="0">
                        <a:effectLst/>
                        <a:latin typeface="+mn-ea"/>
                        <a:ea typeface="+mn-ea"/>
                        <a:cs typeface="Times New Roman" panose="02020603050405020304" pitchFamily="18" charset="0"/>
                      </a:endParaRPr>
                    </a:p>
                    <a:p>
                      <a:pPr algn="just">
                        <a:lnSpc>
                          <a:spcPts val="1400"/>
                        </a:lnSpc>
                        <a:spcAft>
                          <a:spcPts val="0"/>
                        </a:spcAft>
                      </a:pPr>
                      <a:r>
                        <a:rPr lang="ja-JP" sz="1200" b="1" kern="100" dirty="0">
                          <a:solidFill>
                            <a:srgbClr val="000000"/>
                          </a:solidFill>
                          <a:effectLst/>
                          <a:latin typeface="+mn-ea"/>
                          <a:ea typeface="+mn-ea"/>
                          <a:cs typeface="Times New Roman" panose="02020603050405020304" pitchFamily="18" charset="0"/>
                        </a:rPr>
                        <a:t>生活習慣病の発症・重症化に留意し、健康的な食生活を実践・維持します。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70916915"/>
                  </a:ext>
                </a:extLst>
              </a:tr>
              <a:tr h="476418">
                <a:tc vMerge="1">
                  <a:txBody>
                    <a:bodyPr/>
                    <a:lstStyle/>
                    <a:p>
                      <a:pPr algn="ctr"/>
                      <a:endParaRPr kumimoji="1" lang="ja-JP" altLang="en-US" sz="1200" b="0" dirty="0">
                        <a:solidFill>
                          <a:schemeClr val="tx1"/>
                        </a:solidFill>
                        <a:latin typeface="+mn-ea"/>
                        <a:ea typeface="+mn-ea"/>
                      </a:endParaRPr>
                    </a:p>
                  </a:txBody>
                  <a:tcPr marL="72000" marR="36000" marT="72000" marB="72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FFFF99"/>
                    </a:solidFill>
                  </a:tcPr>
                </a:tc>
                <a:tc>
                  <a:txBody>
                    <a:bodyPr/>
                    <a:lstStyle/>
                    <a:p>
                      <a:pPr algn="ctr">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高齢期</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just">
                        <a:lnSpc>
                          <a:spcPts val="1400"/>
                        </a:lnSpc>
                        <a:spcAft>
                          <a:spcPts val="0"/>
                        </a:spcAft>
                      </a:pPr>
                      <a:r>
                        <a:rPr lang="ja-JP" sz="1200" b="1" kern="100" dirty="0">
                          <a:solidFill>
                            <a:srgbClr val="000000"/>
                          </a:solidFill>
                          <a:effectLst/>
                          <a:latin typeface="+mn-ea"/>
                          <a:ea typeface="+mn-ea"/>
                          <a:cs typeface="Times New Roman" panose="02020603050405020304" pitchFamily="18" charset="0"/>
                        </a:rPr>
                        <a:t>低栄養予防等、個々の健康状態に合った食生活を実践し、食を通じて豊かな生活を</a:t>
                      </a:r>
                      <a:endParaRPr lang="en-US" altLang="ja-JP" sz="1200" b="1" kern="100" dirty="0">
                        <a:solidFill>
                          <a:srgbClr val="000000"/>
                        </a:solidFill>
                        <a:effectLst/>
                        <a:latin typeface="+mn-ea"/>
                        <a:ea typeface="+mn-ea"/>
                        <a:cs typeface="Times New Roman" panose="02020603050405020304" pitchFamily="18" charset="0"/>
                      </a:endParaRPr>
                    </a:p>
                    <a:p>
                      <a:pPr algn="just">
                        <a:lnSpc>
                          <a:spcPts val="1400"/>
                        </a:lnSpc>
                        <a:spcAft>
                          <a:spcPts val="0"/>
                        </a:spcAft>
                      </a:pPr>
                      <a:r>
                        <a:rPr lang="ja-JP" sz="1200" b="1" kern="100" dirty="0">
                          <a:solidFill>
                            <a:srgbClr val="000000"/>
                          </a:solidFill>
                          <a:effectLst/>
                          <a:latin typeface="+mn-ea"/>
                          <a:ea typeface="+mn-ea"/>
                          <a:cs typeface="Times New Roman" panose="02020603050405020304" pitchFamily="18" charset="0"/>
                        </a:rPr>
                        <a:t>実現します。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76469417"/>
                  </a:ext>
                </a:extLst>
              </a:tr>
            </a:tbl>
          </a:graphicData>
        </a:graphic>
      </p:graphicFrame>
      <p:sp>
        <p:nvSpPr>
          <p:cNvPr id="16" name="Rectangle 1"/>
          <p:cNvSpPr>
            <a:spLocks noChangeArrowheads="1"/>
          </p:cNvSpPr>
          <p:nvPr/>
        </p:nvSpPr>
        <p:spPr bwMode="auto">
          <a:xfrm>
            <a:off x="283299" y="3457530"/>
            <a:ext cx="208338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a:latin typeface="+mn-ea"/>
                <a:cs typeface="Times New Roman" panose="02020603050405020304" pitchFamily="18" charset="0"/>
              </a:rPr>
              <a:t>【</a:t>
            </a:r>
            <a:r>
              <a:rPr kumimoji="0" lang="ja-JP" altLang="en-US" sz="1600" b="1" i="0" u="none" strike="noStrike" cap="none" normalizeH="0" baseline="0" dirty="0">
                <a:ln>
                  <a:noFill/>
                </a:ln>
                <a:solidFill>
                  <a:schemeClr val="tx1"/>
                </a:solidFill>
                <a:effectLst/>
                <a:latin typeface="+mn-ea"/>
                <a:cs typeface="Times New Roman" panose="02020603050405020304" pitchFamily="18" charset="0"/>
              </a:rPr>
              <a:t>取組みの目標</a:t>
            </a:r>
            <a:r>
              <a:rPr kumimoji="0" lang="en-US" altLang="ja-JP" sz="1600" b="1" i="0" u="none" strike="noStrike" cap="none" normalizeH="0" baseline="0" dirty="0">
                <a:ln>
                  <a:noFill/>
                </a:ln>
                <a:solidFill>
                  <a:schemeClr val="tx1"/>
                </a:solidFill>
                <a:effectLst/>
                <a:latin typeface="+mn-ea"/>
                <a:cs typeface="Times New Roman" panose="02020603050405020304" pitchFamily="18" charset="0"/>
              </a:rPr>
              <a:t>】</a:t>
            </a:r>
            <a:endParaRPr kumimoji="0" lang="ja-JP" altLang="ja-JP" sz="3600" b="0" i="0" u="none" strike="noStrike" cap="none" normalizeH="0" baseline="0" dirty="0">
              <a:ln>
                <a:noFill/>
              </a:ln>
              <a:solidFill>
                <a:schemeClr val="tx1"/>
              </a:solidFill>
              <a:effectLst/>
              <a:latin typeface="+mn-ea"/>
            </a:endParaRPr>
          </a:p>
        </p:txBody>
      </p:sp>
      <p:graphicFrame>
        <p:nvGraphicFramePr>
          <p:cNvPr id="17" name="表 16"/>
          <p:cNvGraphicFramePr>
            <a:graphicFrameLocks noGrp="1"/>
          </p:cNvGraphicFramePr>
          <p:nvPr/>
        </p:nvGraphicFramePr>
        <p:xfrm>
          <a:off x="633001" y="3798377"/>
          <a:ext cx="8639999" cy="2288753"/>
        </p:xfrm>
        <a:graphic>
          <a:graphicData uri="http://schemas.openxmlformats.org/drawingml/2006/table">
            <a:tbl>
              <a:tblPr firstRow="1" firstCol="1" bandRow="1">
                <a:tableStyleId>{5C22544A-7EE6-4342-B048-85BDC9FD1C3A}</a:tableStyleId>
              </a:tblPr>
              <a:tblGrid>
                <a:gridCol w="266499">
                  <a:extLst>
                    <a:ext uri="{9D8B030D-6E8A-4147-A177-3AD203B41FA5}">
                      <a16:colId xmlns:a16="http://schemas.microsoft.com/office/drawing/2014/main" val="1668312672"/>
                    </a:ext>
                  </a:extLst>
                </a:gridCol>
                <a:gridCol w="1806318">
                  <a:extLst>
                    <a:ext uri="{9D8B030D-6E8A-4147-A177-3AD203B41FA5}">
                      <a16:colId xmlns:a16="http://schemas.microsoft.com/office/drawing/2014/main" val="2358818107"/>
                    </a:ext>
                  </a:extLst>
                </a:gridCol>
                <a:gridCol w="1120461">
                  <a:extLst>
                    <a:ext uri="{9D8B030D-6E8A-4147-A177-3AD203B41FA5}">
                      <a16:colId xmlns:a16="http://schemas.microsoft.com/office/drawing/2014/main" val="3106642344"/>
                    </a:ext>
                  </a:extLst>
                </a:gridCol>
                <a:gridCol w="1093298">
                  <a:extLst>
                    <a:ext uri="{9D8B030D-6E8A-4147-A177-3AD203B41FA5}">
                      <a16:colId xmlns:a16="http://schemas.microsoft.com/office/drawing/2014/main" val="2825566381"/>
                    </a:ext>
                  </a:extLst>
                </a:gridCol>
                <a:gridCol w="1352434">
                  <a:extLst>
                    <a:ext uri="{9D8B030D-6E8A-4147-A177-3AD203B41FA5}">
                      <a16:colId xmlns:a16="http://schemas.microsoft.com/office/drawing/2014/main" val="157304712"/>
                    </a:ext>
                  </a:extLst>
                </a:gridCol>
                <a:gridCol w="1549848">
                  <a:extLst>
                    <a:ext uri="{9D8B030D-6E8A-4147-A177-3AD203B41FA5}">
                      <a16:colId xmlns:a16="http://schemas.microsoft.com/office/drawing/2014/main" val="2441815434"/>
                    </a:ext>
                  </a:extLst>
                </a:gridCol>
                <a:gridCol w="1451141">
                  <a:extLst>
                    <a:ext uri="{9D8B030D-6E8A-4147-A177-3AD203B41FA5}">
                      <a16:colId xmlns:a16="http://schemas.microsoft.com/office/drawing/2014/main" val="2346217460"/>
                    </a:ext>
                  </a:extLst>
                </a:gridCol>
              </a:tblGrid>
              <a:tr h="216368">
                <a:tc>
                  <a:txBody>
                    <a:bodyPr/>
                    <a:lstStyle/>
                    <a:p>
                      <a:pPr algn="ctr" fontAlgn="auto">
                        <a:lnSpc>
                          <a:spcPts val="1600"/>
                        </a:lnSpc>
                        <a:spcAft>
                          <a:spcPts val="0"/>
                        </a:spcAft>
                      </a:pPr>
                      <a:r>
                        <a:rPr lang="en-US" sz="1200" b="1" dirty="0">
                          <a:effectLst/>
                          <a:latin typeface="游ゴシック" panose="020B0400000000000000" pitchFamily="50" charset="-128"/>
                          <a:ea typeface="游ゴシック" panose="020B0400000000000000" pitchFamily="50" charset="-128"/>
                        </a:rPr>
                        <a:t> </a:t>
                      </a: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gridSpan="3">
                  <a:txBody>
                    <a:bodyPr/>
                    <a:lstStyle/>
                    <a:p>
                      <a:pPr algn="ctr" fontAlgn="auto">
                        <a:lnSpc>
                          <a:spcPct val="100000"/>
                        </a:lnSpc>
                        <a:spcAft>
                          <a:spcPts val="0"/>
                        </a:spcAft>
                      </a:pPr>
                      <a:r>
                        <a:rPr lang="ja-JP" sz="1200" b="1" dirty="0">
                          <a:solidFill>
                            <a:schemeClr val="bg1"/>
                          </a:solidFill>
                          <a:effectLst/>
                          <a:latin typeface="游ゴシック" panose="020B0400000000000000" pitchFamily="50" charset="-128"/>
                          <a:ea typeface="游ゴシック" panose="020B0400000000000000" pitchFamily="50" charset="-128"/>
                        </a:rPr>
                        <a:t>個別目標</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auto">
                        <a:lnSpc>
                          <a:spcPct val="100000"/>
                        </a:lnSpc>
                        <a:spcAft>
                          <a:spcPts val="0"/>
                        </a:spcAft>
                      </a:pPr>
                      <a:r>
                        <a:rPr lang="ja-JP" altLang="en-US" sz="1200" b="1" dirty="0">
                          <a:solidFill>
                            <a:schemeClr val="bg1"/>
                          </a:solidFill>
                          <a:effectLst/>
                          <a:latin typeface="游ゴシック" panose="020B0400000000000000" pitchFamily="50" charset="-128"/>
                          <a:ea typeface="游ゴシック" panose="020B0400000000000000" pitchFamily="50" charset="-128"/>
                        </a:rPr>
                        <a:t>計画策定時</a:t>
                      </a:r>
                      <a:r>
                        <a:rPr lang="ja-JP" sz="1200" b="1" dirty="0">
                          <a:solidFill>
                            <a:schemeClr val="bg1"/>
                          </a:solidFill>
                          <a:effectLst/>
                          <a:latin typeface="游ゴシック" panose="020B0400000000000000" pitchFamily="50" charset="-128"/>
                          <a:ea typeface="游ゴシック" panose="020B0400000000000000" pitchFamily="50" charset="-128"/>
                        </a:rPr>
                        <a:t>の状況</a:t>
                      </a:r>
                      <a:endParaRPr lang="en-US" altLang="ja-JP" sz="1200" b="1" dirty="0">
                        <a:solidFill>
                          <a:schemeClr val="bg1"/>
                        </a:solidFill>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200" b="1" dirty="0">
                          <a:solidFill>
                            <a:schemeClr val="bg1"/>
                          </a:solidFill>
                          <a:effectLst/>
                          <a:latin typeface="游ゴシック" panose="020B0400000000000000" pitchFamily="50" charset="-128"/>
                          <a:ea typeface="游ゴシック" panose="020B0400000000000000" pitchFamily="50" charset="-128"/>
                        </a:rPr>
                        <a:t>現在の状況</a:t>
                      </a:r>
                      <a:endParaRPr lang="en-US" altLang="ja-JP" sz="1200" b="1" dirty="0">
                        <a:solidFill>
                          <a:schemeClr val="bg1"/>
                        </a:solidFill>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en-US" sz="1200" b="1" dirty="0">
                          <a:solidFill>
                            <a:schemeClr val="bg1"/>
                          </a:solidFill>
                          <a:effectLst/>
                          <a:latin typeface="游ゴシック" panose="020B0400000000000000" pitchFamily="50" charset="-128"/>
                          <a:ea typeface="游ゴシック" panose="020B0400000000000000" pitchFamily="50" charset="-128"/>
                        </a:rPr>
                        <a:t>2023</a:t>
                      </a:r>
                      <a:r>
                        <a:rPr lang="ja-JP" sz="1200" b="1" dirty="0">
                          <a:solidFill>
                            <a:schemeClr val="bg1"/>
                          </a:solidFill>
                          <a:effectLst/>
                          <a:latin typeface="游ゴシック" panose="020B0400000000000000" pitchFamily="50" charset="-128"/>
                          <a:ea typeface="游ゴシック" panose="020B0400000000000000" pitchFamily="50" charset="-128"/>
                        </a:rPr>
                        <a:t>年度の目標</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3657110930"/>
                  </a:ext>
                </a:extLst>
              </a:tr>
              <a:tr h="408910">
                <a:tc>
                  <a:txBody>
                    <a:bodyPr/>
                    <a:lstStyle/>
                    <a:p>
                      <a:pPr algn="ctr" fontAlgn="auto">
                        <a:lnSpc>
                          <a:spcPts val="1600"/>
                        </a:lnSpc>
                        <a:spcAft>
                          <a:spcPts val="0"/>
                        </a:spcAft>
                      </a:pPr>
                      <a:r>
                        <a:rPr lang="en-US" altLang="ja-JP" sz="1200" b="1" dirty="0">
                          <a:effectLst/>
                          <a:latin typeface="游ゴシック" panose="020B0400000000000000" pitchFamily="50" charset="-128"/>
                          <a:ea typeface="游ゴシック" panose="020B0400000000000000" pitchFamily="50" charset="-128"/>
                        </a:rPr>
                        <a:t>1</a:t>
                      </a: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gridSpan="3">
                  <a:txBody>
                    <a:bodyPr/>
                    <a:lstStyle/>
                    <a:p>
                      <a:pPr algn="l" fontAlgn="auto">
                        <a:lnSpc>
                          <a:spcPct val="100000"/>
                        </a:lnSpc>
                        <a:spcAft>
                          <a:spcPts val="0"/>
                        </a:spcAft>
                      </a:pPr>
                      <a:r>
                        <a:rPr lang="ja-JP"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栄養バランスのとれた食生活を実践する府民の割合の増加（主食・主菜・副菜を組み合わせた食事を</a:t>
                      </a:r>
                      <a:r>
                        <a:rPr lang="en-US" altLang="ja-JP" sz="1200" b="1" dirty="0">
                          <a:solidFill>
                            <a:schemeClr val="tx1"/>
                          </a:solidFill>
                          <a:effectLst/>
                          <a:latin typeface="游ゴシック" panose="020B0400000000000000" pitchFamily="50" charset="-128"/>
                          <a:ea typeface="游ゴシック" panose="020B0400000000000000" pitchFamily="50" charset="-128"/>
                          <a:cs typeface="HG丸ｺﾞｼｯｸM-PRO"/>
                        </a:rPr>
                        <a:t>1</a:t>
                      </a:r>
                      <a:r>
                        <a:rPr lang="ja-JP"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日</a:t>
                      </a:r>
                      <a:r>
                        <a:rPr lang="en-US" altLang="ja-JP" sz="1200" b="1" dirty="0">
                          <a:solidFill>
                            <a:schemeClr val="tx1"/>
                          </a:solidFill>
                          <a:effectLst/>
                          <a:latin typeface="游ゴシック" panose="020B0400000000000000" pitchFamily="50" charset="-128"/>
                          <a:ea typeface="游ゴシック" panose="020B0400000000000000" pitchFamily="50" charset="-128"/>
                          <a:cs typeface="HG丸ｺﾞｼｯｸM-PRO"/>
                        </a:rPr>
                        <a:t>2</a:t>
                      </a:r>
                      <a:r>
                        <a:rPr lang="ja-JP"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回以上ほぼ毎日食べている府民の割合）</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ctr" fontAlgn="auto">
                        <a:lnSpc>
                          <a:spcPct val="100000"/>
                        </a:lnSpc>
                        <a:spcAft>
                          <a:spcPts val="0"/>
                        </a:spcAft>
                      </a:pPr>
                      <a:r>
                        <a:rPr lang="en-US" sz="1200" b="1" dirty="0">
                          <a:solidFill>
                            <a:schemeClr val="tx1"/>
                          </a:solidFill>
                          <a:effectLst/>
                          <a:latin typeface="游ゴシック" panose="020B0400000000000000" pitchFamily="50" charset="-128"/>
                          <a:ea typeface="游ゴシック" panose="020B0400000000000000" pitchFamily="50" charset="-128"/>
                        </a:rPr>
                        <a:t>3</a:t>
                      </a:r>
                      <a:r>
                        <a:rPr lang="en-US" altLang="ja-JP" sz="1200" b="1" dirty="0">
                          <a:solidFill>
                            <a:schemeClr val="tx1"/>
                          </a:solidFill>
                          <a:effectLst/>
                          <a:latin typeface="游ゴシック" panose="020B0400000000000000" pitchFamily="50" charset="-128"/>
                          <a:ea typeface="游ゴシック" panose="020B0400000000000000" pitchFamily="50" charset="-128"/>
                        </a:rPr>
                        <a:t>4.6</a:t>
                      </a:r>
                      <a:r>
                        <a:rPr lang="ja-JP" sz="1200" b="1" dirty="0">
                          <a:solidFill>
                            <a:schemeClr val="tx1"/>
                          </a:solidFill>
                          <a:effectLst/>
                          <a:latin typeface="游ゴシック" panose="020B0400000000000000" pitchFamily="50" charset="-128"/>
                          <a:ea typeface="游ゴシック" panose="020B0400000000000000" pitchFamily="50" charset="-128"/>
                        </a:rPr>
                        <a:t>％</a:t>
                      </a:r>
                      <a:r>
                        <a:rPr lang="ja-JP"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200" b="1" dirty="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ja-JP"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u="none" dirty="0">
                          <a:solidFill>
                            <a:schemeClr val="tx1"/>
                          </a:solidFill>
                          <a:effectLst/>
                          <a:latin typeface="游ゴシック" panose="020B0400000000000000" pitchFamily="50" charset="-128"/>
                          <a:ea typeface="游ゴシック" panose="020B0400000000000000" pitchFamily="50" charset="-128"/>
                          <a:cs typeface="HG丸ｺﾞｼｯｸM-PRO"/>
                        </a:rPr>
                        <a:t>60.8%</a:t>
                      </a:r>
                      <a:r>
                        <a:rPr lang="ja-JP" altLang="en-US" sz="1200" b="1" u="none" dirty="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ja-JP" sz="1200" b="1" u="none" dirty="0">
                          <a:solidFill>
                            <a:schemeClr val="tx1"/>
                          </a:solidFill>
                          <a:effectLst/>
                          <a:latin typeface="游ゴシック" panose="020B0400000000000000" pitchFamily="50" charset="-128"/>
                          <a:ea typeface="游ゴシック" panose="020B0400000000000000" pitchFamily="50" charset="-128"/>
                          <a:cs typeface="HG丸ｺﾞｼｯｸM-PRO"/>
                        </a:rPr>
                        <a:t>R3</a:t>
                      </a:r>
                      <a:r>
                        <a:rPr lang="ja-JP" altLang="en-US" sz="1200" b="1" u="none" dirty="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ja-JP" sz="1200" b="1" u="none"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dirty="0">
                          <a:solidFill>
                            <a:schemeClr val="tx1"/>
                          </a:solidFill>
                          <a:effectLst/>
                          <a:latin typeface="游ゴシック" panose="020B0400000000000000" pitchFamily="50" charset="-128"/>
                          <a:ea typeface="游ゴシック" panose="020B0400000000000000" pitchFamily="50" charset="-128"/>
                          <a:cs typeface="HG丸ｺﾞｼｯｸM-PRO"/>
                        </a:rPr>
                        <a:t>50%</a:t>
                      </a:r>
                      <a:r>
                        <a:rPr lang="ja-JP" altLang="en-US" sz="1200" b="1" dirty="0">
                          <a:solidFill>
                            <a:schemeClr val="tx1"/>
                          </a:solidFill>
                          <a:effectLst/>
                          <a:latin typeface="游ゴシック" panose="020B0400000000000000" pitchFamily="50" charset="-128"/>
                          <a:ea typeface="游ゴシック" panose="020B0400000000000000" pitchFamily="50" charset="-128"/>
                          <a:cs typeface="HG丸ｺﾞｼｯｸM-PRO"/>
                        </a:rPr>
                        <a:t>以上</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40734997"/>
                  </a:ext>
                </a:extLst>
              </a:tr>
              <a:tr h="243840">
                <a:tc rowSpan="3">
                  <a:txBody>
                    <a:bodyPr/>
                    <a:lstStyle/>
                    <a:p>
                      <a:pPr algn="ctr" fontAlgn="auto">
                        <a:lnSpc>
                          <a:spcPts val="1600"/>
                        </a:lnSpc>
                        <a:spcAft>
                          <a:spcPts val="0"/>
                        </a:spcAft>
                      </a:pPr>
                      <a:r>
                        <a:rPr lang="en-US" altLang="ja-JP" sz="1200" b="1" dirty="0">
                          <a:effectLst/>
                          <a:latin typeface="游ゴシック" panose="020B0400000000000000" pitchFamily="50" charset="-128"/>
                          <a:ea typeface="游ゴシック" panose="020B0400000000000000" pitchFamily="50" charset="-128"/>
                        </a:rPr>
                        <a:t>2</a:t>
                      </a:r>
                      <a:endParaRPr lang="ja-JP" sz="1200" b="1" dirty="0">
                        <a:solidFill>
                          <a:srgbClr val="000000"/>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rowSpan="3">
                  <a:txBody>
                    <a:bodyPr/>
                    <a:lstStyle/>
                    <a:p>
                      <a:pP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朝食を欠食する</a:t>
                      </a:r>
                      <a:endParaRPr kumimoji="1" lang="en-US" altLang="ja-JP" sz="1200" b="1" dirty="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府民の割合の減少</a:t>
                      </a:r>
                      <a:endParaRPr kumimoji="1" lang="en-US" altLang="ja-JP" sz="1200" b="1" dirty="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ja-JP" altLang="en-US" sz="1000" b="1" dirty="0">
                          <a:solidFill>
                            <a:schemeClr val="tx1"/>
                          </a:solidFill>
                          <a:latin typeface="游ゴシック" panose="020B0400000000000000" pitchFamily="50" charset="-128"/>
                          <a:ea typeface="游ゴシック" panose="020B0400000000000000" pitchFamily="50" charset="-128"/>
                        </a:rPr>
                        <a:t> 策定時：</a:t>
                      </a:r>
                      <a:r>
                        <a:rPr kumimoji="1" lang="en-US" altLang="ja-JP" sz="1000" b="1" dirty="0">
                          <a:solidFill>
                            <a:schemeClr val="tx1"/>
                          </a:solidFill>
                          <a:latin typeface="游ゴシック" panose="020B0400000000000000" pitchFamily="50" charset="-128"/>
                          <a:ea typeface="游ゴシック" panose="020B0400000000000000" pitchFamily="50" charset="-128"/>
                        </a:rPr>
                        <a:t>H25-27</a:t>
                      </a:r>
                      <a:r>
                        <a:rPr kumimoji="1" lang="ja-JP" altLang="en-US" sz="1000" b="1" dirty="0">
                          <a:solidFill>
                            <a:schemeClr val="tx1"/>
                          </a:solidFill>
                          <a:latin typeface="游ゴシック" panose="020B0400000000000000" pitchFamily="50" charset="-128"/>
                          <a:ea typeface="游ゴシック" panose="020B0400000000000000" pitchFamily="50" charset="-128"/>
                        </a:rPr>
                        <a:t>平均</a:t>
                      </a:r>
                      <a:endParaRPr kumimoji="1" lang="en-US" altLang="ja-JP" sz="1000" b="1" dirty="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ja-JP" altLang="en-US" sz="1000" b="1" dirty="0">
                          <a:solidFill>
                            <a:schemeClr val="tx1"/>
                          </a:solidFill>
                          <a:latin typeface="游ゴシック" panose="020B0400000000000000" pitchFamily="50" charset="-128"/>
                          <a:ea typeface="游ゴシック" panose="020B0400000000000000" pitchFamily="50" charset="-128"/>
                        </a:rPr>
                        <a:t> 現　在：</a:t>
                      </a:r>
                      <a:r>
                        <a:rPr kumimoji="1" lang="en-US" altLang="ja-JP" sz="1000" b="1" dirty="0">
                          <a:solidFill>
                            <a:schemeClr val="tx1"/>
                          </a:solidFill>
                          <a:latin typeface="游ゴシック" panose="020B0400000000000000" pitchFamily="50" charset="-128"/>
                          <a:ea typeface="游ゴシック" panose="020B0400000000000000" pitchFamily="50" charset="-128"/>
                        </a:rPr>
                        <a:t>H29-R1</a:t>
                      </a:r>
                      <a:r>
                        <a:rPr kumimoji="1" lang="ja-JP" altLang="en-US" sz="1000" b="1" dirty="0">
                          <a:solidFill>
                            <a:schemeClr val="tx1"/>
                          </a:solidFill>
                          <a:latin typeface="游ゴシック" panose="020B0400000000000000" pitchFamily="50" charset="-128"/>
                          <a:ea typeface="游ゴシック" panose="020B0400000000000000" pitchFamily="50" charset="-128"/>
                        </a:rPr>
                        <a:t>平均</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7</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14</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歳</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3.9%</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5.1%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0%</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6321787"/>
                  </a:ext>
                </a:extLst>
              </a:tr>
              <a:tr h="243840">
                <a:tc vMerge="1">
                  <a:txBody>
                    <a:bodyPr/>
                    <a:lstStyle/>
                    <a:p>
                      <a:pPr algn="ctr" fontAlgn="auto">
                        <a:lnSpc>
                          <a:spcPts val="1600"/>
                        </a:lnSpc>
                        <a:spcAft>
                          <a:spcPts val="0"/>
                        </a:spcAft>
                      </a:pPr>
                      <a:endParaRPr lang="ja-JP" sz="1400" b="0" dirty="0">
                        <a:solidFill>
                          <a:srgbClr val="000000"/>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gridSpan="2">
                  <a:txBody>
                    <a:bodyPr/>
                    <a:lstStyle/>
                    <a:p>
                      <a:pPr algn="just">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15</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19</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歳</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16.4%</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14.5%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5%</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以下</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85265228"/>
                  </a:ext>
                </a:extLst>
              </a:tr>
              <a:tr h="243840">
                <a:tc vMerge="1">
                  <a:txBody>
                    <a:bodyPr/>
                    <a:lstStyle/>
                    <a:p>
                      <a:pPr algn="ctr" fontAlgn="auto">
                        <a:lnSpc>
                          <a:spcPts val="1600"/>
                        </a:lnSpc>
                        <a:spcAft>
                          <a:spcPts val="0"/>
                        </a:spcAft>
                      </a:pPr>
                      <a:endParaRPr lang="ja-JP" sz="1400" b="0" dirty="0">
                        <a:solidFill>
                          <a:srgbClr val="000000"/>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vMerge="1">
                  <a:txBody>
                    <a:bodyPr/>
                    <a:lstStyle/>
                    <a:p>
                      <a:endParaRPr kumimoji="1" lang="ja-JP" altLang="en-US"/>
                    </a:p>
                  </a:txBody>
                  <a:tcPr/>
                </a:tc>
                <a:tc gridSpan="2">
                  <a:txBody>
                    <a:bodyPr/>
                    <a:lstStyle/>
                    <a:p>
                      <a:pPr algn="just">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30</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歳代</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25.2%</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24.8%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15%</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以下</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855021"/>
                  </a:ext>
                </a:extLst>
              </a:tr>
              <a:tr h="264075">
                <a:tc rowSpan="3">
                  <a:txBody>
                    <a:bodyPr/>
                    <a:lstStyle/>
                    <a:p>
                      <a:pPr algn="ctr" fontAlgn="auto">
                        <a:lnSpc>
                          <a:spcPts val="1600"/>
                        </a:lnSpc>
                        <a:spcAft>
                          <a:spcPts val="0"/>
                        </a:spcAft>
                      </a:pPr>
                      <a:r>
                        <a:rPr lang="en-US" altLang="ja-JP" sz="1200" b="1" dirty="0">
                          <a:solidFill>
                            <a:schemeClr val="bg1"/>
                          </a:solidFill>
                          <a:effectLst/>
                          <a:latin typeface="游ゴシック" panose="020B0400000000000000" pitchFamily="50" charset="-128"/>
                          <a:ea typeface="游ゴシック" panose="020B0400000000000000" pitchFamily="50" charset="-128"/>
                          <a:cs typeface="HG丸ｺﾞｼｯｸM-PRO"/>
                        </a:rPr>
                        <a:t>3</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rowSpan="3">
                  <a:txBody>
                    <a:bodyPr/>
                    <a:lstStyle/>
                    <a:p>
                      <a:pP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野菜摂取量の増加</a:t>
                      </a:r>
                      <a:endParaRPr kumimoji="1" lang="en-US" altLang="ja-JP" sz="1200" b="1" dirty="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zh-TW" altLang="en-US" sz="1000" b="1" dirty="0">
                          <a:solidFill>
                            <a:schemeClr val="tx1"/>
                          </a:solidFill>
                          <a:latin typeface="游ゴシック" panose="020B0400000000000000" pitchFamily="50" charset="-128"/>
                          <a:ea typeface="游ゴシック" panose="020B0400000000000000" pitchFamily="50" charset="-128"/>
                        </a:rPr>
                        <a:t> 策定時：</a:t>
                      </a:r>
                      <a:r>
                        <a:rPr kumimoji="1" lang="en-US" altLang="zh-TW" sz="1000" b="1" dirty="0">
                          <a:solidFill>
                            <a:schemeClr val="tx1"/>
                          </a:solidFill>
                          <a:latin typeface="游ゴシック" panose="020B0400000000000000" pitchFamily="50" charset="-128"/>
                          <a:ea typeface="游ゴシック" panose="020B0400000000000000" pitchFamily="50" charset="-128"/>
                        </a:rPr>
                        <a:t>H25-27</a:t>
                      </a:r>
                      <a:r>
                        <a:rPr kumimoji="1" lang="zh-TW" altLang="en-US" sz="1000" b="1" dirty="0">
                          <a:solidFill>
                            <a:schemeClr val="tx1"/>
                          </a:solidFill>
                          <a:latin typeface="游ゴシック" panose="020B0400000000000000" pitchFamily="50" charset="-128"/>
                          <a:ea typeface="游ゴシック" panose="020B0400000000000000" pitchFamily="50" charset="-128"/>
                        </a:rPr>
                        <a:t>平均</a:t>
                      </a:r>
                    </a:p>
                    <a:p>
                      <a:pPr>
                        <a:lnSpc>
                          <a:spcPct val="100000"/>
                        </a:lnSpc>
                      </a:pPr>
                      <a:r>
                        <a:rPr kumimoji="1" lang="zh-TW" altLang="en-US" sz="1000" b="1" dirty="0">
                          <a:solidFill>
                            <a:schemeClr val="tx1"/>
                          </a:solidFill>
                          <a:latin typeface="游ゴシック" panose="020B0400000000000000" pitchFamily="50" charset="-128"/>
                          <a:ea typeface="游ゴシック" panose="020B0400000000000000" pitchFamily="50" charset="-128"/>
                        </a:rPr>
                        <a:t> 現</a:t>
                      </a:r>
                      <a:r>
                        <a:rPr kumimoji="1" lang="ja-JP" altLang="en-US" sz="1000" b="1" dirty="0">
                          <a:solidFill>
                            <a:schemeClr val="tx1"/>
                          </a:solidFill>
                          <a:latin typeface="游ゴシック" panose="020B0400000000000000" pitchFamily="50" charset="-128"/>
                          <a:ea typeface="游ゴシック" panose="020B0400000000000000" pitchFamily="50" charset="-128"/>
                        </a:rPr>
                        <a:t>　</a:t>
                      </a:r>
                      <a:r>
                        <a:rPr kumimoji="1" lang="zh-TW" altLang="en-US" sz="1000" b="1" dirty="0">
                          <a:solidFill>
                            <a:schemeClr val="tx1"/>
                          </a:solidFill>
                          <a:latin typeface="游ゴシック" panose="020B0400000000000000" pitchFamily="50" charset="-128"/>
                          <a:ea typeface="游ゴシック" panose="020B0400000000000000" pitchFamily="50" charset="-128"/>
                        </a:rPr>
                        <a:t>在：</a:t>
                      </a:r>
                      <a:r>
                        <a:rPr kumimoji="1" lang="en-US" altLang="zh-TW" sz="1000" b="1" dirty="0">
                          <a:solidFill>
                            <a:schemeClr val="tx1"/>
                          </a:solidFill>
                          <a:latin typeface="游ゴシック" panose="020B0400000000000000" pitchFamily="50" charset="-128"/>
                          <a:ea typeface="游ゴシック" panose="020B0400000000000000" pitchFamily="50" charset="-128"/>
                        </a:rPr>
                        <a:t>H</a:t>
                      </a:r>
                      <a:r>
                        <a:rPr kumimoji="1" lang="en-US" altLang="ja-JP" sz="1000" b="1" dirty="0">
                          <a:solidFill>
                            <a:schemeClr val="tx1"/>
                          </a:solidFill>
                          <a:latin typeface="游ゴシック" panose="020B0400000000000000" pitchFamily="50" charset="-128"/>
                          <a:ea typeface="游ゴシック" panose="020B0400000000000000" pitchFamily="50" charset="-128"/>
                        </a:rPr>
                        <a:t>29-R1</a:t>
                      </a:r>
                      <a:r>
                        <a:rPr kumimoji="1" lang="zh-TW" altLang="en-US" sz="1000" b="1" dirty="0">
                          <a:solidFill>
                            <a:schemeClr val="tx1"/>
                          </a:solidFill>
                          <a:latin typeface="游ゴシック" panose="020B0400000000000000" pitchFamily="50" charset="-128"/>
                          <a:ea typeface="游ゴシック" panose="020B0400000000000000" pitchFamily="50" charset="-128"/>
                        </a:rPr>
                        <a:t>平均</a:t>
                      </a:r>
                      <a:endParaRPr kumimoji="1" lang="ja-JP" altLang="en-US" sz="1000" b="1" dirty="0">
                        <a:solidFill>
                          <a:schemeClr val="tx1"/>
                        </a:solidFill>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7</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14</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歳</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223g</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237</a:t>
                      </a:r>
                      <a:r>
                        <a:rPr lang="en-US" sz="1200" b="1" i="0" u="none" strike="noStrike" dirty="0">
                          <a:solidFill>
                            <a:schemeClr val="tx1"/>
                          </a:solidFill>
                          <a:effectLst/>
                          <a:latin typeface="游ゴシック" panose="020B0400000000000000" pitchFamily="50" charset="-128"/>
                          <a:ea typeface="游ゴシック" panose="020B0400000000000000" pitchFamily="50" charset="-128"/>
                        </a:rPr>
                        <a:t>ｇ</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300g</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以上</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5970246"/>
                  </a:ext>
                </a:extLst>
              </a:tr>
              <a:tr h="264075">
                <a:tc vMerge="1">
                  <a:txBody>
                    <a:bodyPr/>
                    <a:lstStyle/>
                    <a:p>
                      <a:endParaRPr kumimoji="1" lang="ja-JP" altLang="en-US"/>
                    </a:p>
                  </a:txBody>
                  <a:tcPr/>
                </a:tc>
                <a:tc vMerge="1">
                  <a:txBody>
                    <a:bodyPr/>
                    <a:lstStyle/>
                    <a:p>
                      <a:endParaRPr kumimoji="1" lang="ja-JP" altLang="en-US"/>
                    </a:p>
                  </a:txBody>
                  <a:tcPr/>
                </a:tc>
                <a:tc gridSpan="2">
                  <a:txBody>
                    <a:bodyPr/>
                    <a:lstStyle/>
                    <a:p>
                      <a:pPr algn="just">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15</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19</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歳</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216g</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sz="1200" b="1" i="0" u="none" strike="noStrike" dirty="0">
                          <a:solidFill>
                            <a:schemeClr val="tx1"/>
                          </a:solidFill>
                          <a:effectLst/>
                          <a:latin typeface="游ゴシック" panose="020B0400000000000000" pitchFamily="50" charset="-128"/>
                          <a:ea typeface="游ゴシック" panose="020B0400000000000000" pitchFamily="50" charset="-128"/>
                        </a:rPr>
                        <a:t>2</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59</a:t>
                      </a:r>
                      <a:r>
                        <a:rPr lang="en-US" sz="1200" b="1" i="0" u="none" strike="noStrike" dirty="0">
                          <a:solidFill>
                            <a:schemeClr val="tx1"/>
                          </a:solidFill>
                          <a:effectLst/>
                          <a:latin typeface="游ゴシック" panose="020B0400000000000000" pitchFamily="50" charset="-128"/>
                          <a:ea typeface="游ゴシック" panose="020B0400000000000000" pitchFamily="50" charset="-128"/>
                        </a:rPr>
                        <a:t>ｇ</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350g</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以上</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76896529"/>
                  </a:ext>
                </a:extLst>
              </a:tr>
              <a:tr h="264075">
                <a:tc vMerge="1">
                  <a:txBody>
                    <a:bodyPr/>
                    <a:lstStyle/>
                    <a:p>
                      <a:endParaRPr kumimoji="1" lang="ja-JP" altLang="en-US"/>
                    </a:p>
                  </a:txBody>
                  <a:tcPr/>
                </a:tc>
                <a:tc vMerge="1">
                  <a:txBody>
                    <a:bodyPr/>
                    <a:lstStyle/>
                    <a:p>
                      <a:endParaRPr kumimoji="1" lang="ja-JP" altLang="en-US"/>
                    </a:p>
                  </a:txBody>
                  <a:tcPr/>
                </a:tc>
                <a:tc gridSpan="2">
                  <a:txBody>
                    <a:bodyPr/>
                    <a:lstStyle/>
                    <a:p>
                      <a:pPr algn="just">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歳以上</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269g</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sz="1200" b="1" i="0" u="none" strike="noStrike" dirty="0">
                          <a:solidFill>
                            <a:schemeClr val="tx1"/>
                          </a:solidFill>
                          <a:effectLst/>
                          <a:latin typeface="游ゴシック" panose="020B0400000000000000" pitchFamily="50" charset="-128"/>
                          <a:ea typeface="游ゴシック" panose="020B0400000000000000" pitchFamily="50" charset="-128"/>
                        </a:rPr>
                        <a:t>25</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6</a:t>
                      </a:r>
                      <a:r>
                        <a:rPr lang="en-US" sz="1200" b="1" i="0" u="none" strike="noStrike" dirty="0">
                          <a:solidFill>
                            <a:schemeClr val="tx1"/>
                          </a:solidFill>
                          <a:effectLst/>
                          <a:latin typeface="游ゴシック" panose="020B0400000000000000" pitchFamily="50" charset="-128"/>
                          <a:ea typeface="游ゴシック" panose="020B0400000000000000" pitchFamily="50" charset="-128"/>
                        </a:rPr>
                        <a:t>ｇ</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350g</a:t>
                      </a:r>
                      <a:r>
                        <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以上</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57007879"/>
                  </a:ext>
                </a:extLst>
              </a:tr>
            </a:tbl>
          </a:graphicData>
        </a:graphic>
      </p:graphicFrame>
      <p:sp>
        <p:nvSpPr>
          <p:cNvPr id="18" name="正方形/長方形 17"/>
          <p:cNvSpPr/>
          <p:nvPr/>
        </p:nvSpPr>
        <p:spPr>
          <a:xfrm>
            <a:off x="646561" y="6103349"/>
            <a:ext cx="8565886" cy="415498"/>
          </a:xfrm>
          <a:prstGeom prst="rect">
            <a:avLst/>
          </a:prstGeom>
        </p:spPr>
        <p:txBody>
          <a:bodyPr wrap="square">
            <a:spAutoFit/>
          </a:bodyPr>
          <a:lstStyle/>
          <a:p>
            <a:pPr>
              <a:spcAft>
                <a:spcPts val="0"/>
              </a:spcAft>
            </a:pPr>
            <a:r>
              <a:rPr lang="en-US" altLang="ja-JP" sz="1050" kern="100" dirty="0">
                <a:latin typeface="+mn-ea"/>
                <a:cs typeface="Times New Roman" panose="02020603050405020304" pitchFamily="18" charset="0"/>
              </a:rPr>
              <a:t>1</a:t>
            </a:r>
            <a:r>
              <a:rPr lang="ja-JP" altLang="en-US" sz="1050" kern="100" dirty="0">
                <a:latin typeface="+mn-ea"/>
                <a:cs typeface="Times New Roman" panose="02020603050405020304" pitchFamily="18" charset="0"/>
              </a:rPr>
              <a:t>：</a:t>
            </a:r>
            <a:r>
              <a:rPr lang="ja-JP" altLang="ja-JP" sz="1050" kern="100" dirty="0">
                <a:latin typeface="+mn-ea"/>
                <a:cs typeface="Times New Roman" panose="02020603050405020304" pitchFamily="18" charset="0"/>
              </a:rPr>
              <a:t>「お口の健康」と「食育」に関するアンケート（大阪府）</a:t>
            </a:r>
            <a:r>
              <a:rPr lang="en-US" altLang="ja-JP" sz="1050" kern="100" dirty="0">
                <a:latin typeface="+mn-ea"/>
                <a:cs typeface="Times New Roman" panose="02020603050405020304" pitchFamily="18" charset="0"/>
              </a:rPr>
              <a:t>/</a:t>
            </a:r>
            <a:r>
              <a:rPr lang="ja-JP" altLang="en-US" sz="1050" kern="100" dirty="0">
                <a:latin typeface="+mn-ea"/>
                <a:cs typeface="Times New Roman" panose="02020603050405020304" pitchFamily="18" charset="0"/>
              </a:rPr>
              <a:t>健康に関する意識調査（大阪府）（計画策定時</a:t>
            </a:r>
            <a:r>
              <a:rPr lang="en-US" altLang="ja-JP" sz="1050" kern="100" dirty="0">
                <a:latin typeface="+mn-ea"/>
                <a:cs typeface="Times New Roman" panose="02020603050405020304" pitchFamily="18" charset="0"/>
              </a:rPr>
              <a:t>/</a:t>
            </a:r>
            <a:r>
              <a:rPr lang="ja-JP" altLang="en-US" sz="1050" kern="100" dirty="0">
                <a:latin typeface="+mn-ea"/>
                <a:cs typeface="Times New Roman" panose="02020603050405020304" pitchFamily="18" charset="0"/>
              </a:rPr>
              <a:t>現在）　　</a:t>
            </a:r>
            <a:endParaRPr lang="en-US" altLang="ja-JP" sz="1050" kern="100" dirty="0">
              <a:latin typeface="+mn-ea"/>
              <a:cs typeface="Times New Roman" panose="02020603050405020304" pitchFamily="18" charset="0"/>
            </a:endParaRPr>
          </a:p>
          <a:p>
            <a:pPr>
              <a:spcAft>
                <a:spcPts val="0"/>
              </a:spcAft>
            </a:pPr>
            <a:r>
              <a:rPr lang="en-US" altLang="ja-JP" sz="1050" kern="100" dirty="0">
                <a:latin typeface="+mn-ea"/>
                <a:cs typeface="Times New Roman" panose="02020603050405020304" pitchFamily="18" charset="0"/>
              </a:rPr>
              <a:t>2</a:t>
            </a:r>
            <a:r>
              <a:rPr lang="ja-JP" altLang="en-US" sz="1050" kern="100" dirty="0">
                <a:latin typeface="+mn-ea"/>
                <a:cs typeface="Times New Roman" panose="02020603050405020304" pitchFamily="18" charset="0"/>
              </a:rPr>
              <a:t>･</a:t>
            </a:r>
            <a:r>
              <a:rPr lang="en-US" altLang="ja-JP" sz="1050" kern="100" dirty="0">
                <a:latin typeface="+mn-ea"/>
                <a:cs typeface="Times New Roman" panose="02020603050405020304" pitchFamily="18" charset="0"/>
              </a:rPr>
              <a:t>3</a:t>
            </a:r>
            <a:r>
              <a:rPr lang="ja-JP" altLang="en-US" sz="1050" kern="100" dirty="0">
                <a:latin typeface="+mn-ea"/>
                <a:cs typeface="Times New Roman" panose="02020603050405020304" pitchFamily="18" charset="0"/>
              </a:rPr>
              <a:t>：</a:t>
            </a:r>
            <a:r>
              <a:rPr lang="ja-JP" altLang="ja-JP" sz="1050" kern="100" dirty="0">
                <a:latin typeface="+mn-ea"/>
                <a:cs typeface="Times New Roman" panose="02020603050405020304" pitchFamily="18" charset="0"/>
              </a:rPr>
              <a:t>国民健康・栄養調査（厚生労働省）</a:t>
            </a:r>
            <a:endParaRPr lang="en-US" altLang="ja-JP" sz="1050" kern="100" dirty="0">
              <a:latin typeface="+mn-ea"/>
              <a:cs typeface="Times New Roman" panose="02020603050405020304" pitchFamily="18" charset="0"/>
            </a:endParaRPr>
          </a:p>
        </p:txBody>
      </p:sp>
      <p:sp>
        <p:nvSpPr>
          <p:cNvPr id="15" name="スライド番号プレースホルダー 1">
            <a:extLst>
              <a:ext uri="{FF2B5EF4-FFF2-40B4-BE49-F238E27FC236}">
                <a16:creationId xmlns:a16="http://schemas.microsoft.com/office/drawing/2014/main" id="{50514B30-6887-42CA-BC23-BF42AB380109}"/>
              </a:ext>
            </a:extLst>
          </p:cNvPr>
          <p:cNvSpPr>
            <a:spLocks noGrp="1"/>
          </p:cNvSpPr>
          <p:nvPr>
            <p:ph type="sldNum" sz="quarter" idx="12"/>
          </p:nvPr>
        </p:nvSpPr>
        <p:spPr>
          <a:xfrm>
            <a:off x="9181750" y="6583675"/>
            <a:ext cx="720000" cy="216000"/>
          </a:xfrm>
        </p:spPr>
        <p:txBody>
          <a:bodyPr/>
          <a:lstStyle/>
          <a:p>
            <a:fld id="{4D1D0668-0C6C-4C7F-AAAF-C0078F4BF5F6}" type="slidenum">
              <a:rPr kumimoji="1" lang="ja-JP" altLang="en-US" smtClean="0"/>
              <a:t>62</a:t>
            </a:fld>
            <a:endParaRPr kumimoji="1" lang="ja-JP" altLang="en-US" dirty="0"/>
          </a:p>
        </p:txBody>
      </p:sp>
    </p:spTree>
    <p:extLst>
      <p:ext uri="{BB962C8B-B14F-4D97-AF65-F5344CB8AC3E}">
        <p14:creationId xmlns:p14="http://schemas.microsoft.com/office/powerpoint/2010/main" val="78718809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73000" y="237559"/>
            <a:ext cx="9360000" cy="651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638472" y="3814681"/>
            <a:ext cx="8722062" cy="1015663"/>
          </a:xfrm>
          <a:prstGeom prst="rect">
            <a:avLst/>
          </a:prstGeom>
        </p:spPr>
        <p:txBody>
          <a:bodyPr wrap="square">
            <a:spAutoFit/>
          </a:bodyPr>
          <a:lstStyle/>
          <a:p>
            <a:pPr algn="just">
              <a:spcAft>
                <a:spcPts val="0"/>
              </a:spcAft>
            </a:pPr>
            <a:r>
              <a:rPr lang="ja-JP" altLang="en-US" sz="1000" kern="100" dirty="0">
                <a:latin typeface="+mn-ea"/>
                <a:cs typeface="Times New Roman" panose="02020603050405020304" pitchFamily="18" charset="0"/>
              </a:rPr>
              <a:t>４ </a:t>
            </a:r>
            <a:r>
              <a:rPr lang="ja-JP" altLang="ja-JP" sz="1000" kern="100" dirty="0">
                <a:latin typeface="+mn-ea"/>
                <a:cs typeface="Times New Roman" panose="02020603050405020304" pitchFamily="18" charset="0"/>
              </a:rPr>
              <a:t>国民健康・栄養調査（厚生労働省）</a:t>
            </a:r>
            <a:endParaRPr lang="en-US" altLang="ja-JP" sz="1000" kern="100" dirty="0">
              <a:latin typeface="+mn-ea"/>
              <a:cs typeface="Times New Roman" panose="02020603050405020304" pitchFamily="18" charset="0"/>
            </a:endParaRPr>
          </a:p>
          <a:p>
            <a:pPr algn="just">
              <a:spcAft>
                <a:spcPts val="0"/>
              </a:spcAft>
            </a:pPr>
            <a:r>
              <a:rPr lang="ja-JP" altLang="en-US" sz="1000" kern="100" dirty="0">
                <a:latin typeface="+mn-ea"/>
                <a:cs typeface="Times New Roman" panose="02020603050405020304" pitchFamily="18" charset="0"/>
              </a:rPr>
              <a:t>５ 大阪版健康・栄養調査（大阪府）</a:t>
            </a:r>
            <a:r>
              <a:rPr lang="en-US" altLang="ja-JP" sz="1000" kern="100" dirty="0">
                <a:latin typeface="+mn-ea"/>
                <a:cs typeface="Times New Roman" panose="02020603050405020304" pitchFamily="18" charset="0"/>
              </a:rPr>
              <a:t>/</a:t>
            </a:r>
            <a:r>
              <a:rPr lang="ja-JP" altLang="en-US" sz="1000" kern="100" dirty="0">
                <a:latin typeface="+mn-ea"/>
                <a:cs typeface="Times New Roman" panose="02020603050405020304" pitchFamily="18" charset="0"/>
              </a:rPr>
              <a:t>健康に関する意識調査（大阪府）（計画策定時</a:t>
            </a:r>
            <a:r>
              <a:rPr lang="en-US" altLang="ja-JP" sz="1000" kern="100" dirty="0">
                <a:latin typeface="+mn-ea"/>
                <a:cs typeface="Times New Roman" panose="02020603050405020304" pitchFamily="18" charset="0"/>
              </a:rPr>
              <a:t>/</a:t>
            </a:r>
            <a:r>
              <a:rPr lang="ja-JP" altLang="en-US" sz="1000" kern="100" dirty="0">
                <a:latin typeface="+mn-ea"/>
                <a:cs typeface="Times New Roman" panose="02020603050405020304" pitchFamily="18" charset="0"/>
              </a:rPr>
              <a:t>現在）</a:t>
            </a:r>
          </a:p>
          <a:p>
            <a:pPr algn="just">
              <a:spcAft>
                <a:spcPts val="0"/>
              </a:spcAft>
            </a:pPr>
            <a:r>
              <a:rPr lang="ja-JP" altLang="en-US" sz="1000" kern="100" dirty="0">
                <a:latin typeface="+mn-ea"/>
                <a:cs typeface="Times New Roman" panose="02020603050405020304" pitchFamily="18" charset="0"/>
              </a:rPr>
              <a:t>６ 大阪府教育庁調べ</a:t>
            </a:r>
          </a:p>
          <a:p>
            <a:pPr algn="just">
              <a:spcAft>
                <a:spcPts val="0"/>
              </a:spcAft>
            </a:pPr>
            <a:r>
              <a:rPr lang="ja-JP" altLang="en-US" sz="1000" kern="100" dirty="0">
                <a:latin typeface="+mn-ea"/>
                <a:cs typeface="Times New Roman" panose="02020603050405020304" pitchFamily="18" charset="0"/>
              </a:rPr>
              <a:t>７ 大阪ヘルシー外食推進協議会調べ、大阪府健康医療部健康推進室調べ</a:t>
            </a:r>
          </a:p>
          <a:p>
            <a:pPr algn="just">
              <a:spcAft>
                <a:spcPts val="0"/>
              </a:spcAft>
            </a:pPr>
            <a:r>
              <a:rPr lang="ja-JP" altLang="en-US" sz="1000" kern="100" dirty="0">
                <a:latin typeface="+mn-ea"/>
                <a:cs typeface="Times New Roman" panose="02020603050405020304" pitchFamily="18" charset="0"/>
              </a:rPr>
              <a:t>８家族共食   大阪版健康・栄養調査（大阪府）</a:t>
            </a:r>
            <a:r>
              <a:rPr lang="en-US" altLang="ja-JP" sz="1000" kern="100" dirty="0">
                <a:latin typeface="+mn-ea"/>
                <a:cs typeface="Times New Roman" panose="02020603050405020304" pitchFamily="18" charset="0"/>
              </a:rPr>
              <a:t>/</a:t>
            </a:r>
            <a:r>
              <a:rPr lang="ja-JP" altLang="en-US" sz="1000" kern="100" dirty="0">
                <a:latin typeface="+mn-ea"/>
                <a:cs typeface="Times New Roman" panose="02020603050405020304" pitchFamily="18" charset="0"/>
              </a:rPr>
              <a:t>健康に関する意識調査（大阪府）（計画策定時</a:t>
            </a:r>
            <a:r>
              <a:rPr lang="en-US" altLang="ja-JP" sz="1000" kern="100" dirty="0">
                <a:latin typeface="+mn-ea"/>
                <a:cs typeface="Times New Roman" panose="02020603050405020304" pitchFamily="18" charset="0"/>
              </a:rPr>
              <a:t>/</a:t>
            </a:r>
            <a:r>
              <a:rPr lang="ja-JP" altLang="en-US" sz="1000" kern="100" dirty="0">
                <a:latin typeface="+mn-ea"/>
                <a:cs typeface="Times New Roman" panose="02020603050405020304" pitchFamily="18" charset="0"/>
              </a:rPr>
              <a:t>現在）</a:t>
            </a:r>
            <a:endParaRPr lang="en-US" altLang="ja-JP" sz="1000" kern="100" dirty="0">
              <a:latin typeface="+mn-ea"/>
              <a:cs typeface="Times New Roman" panose="02020603050405020304" pitchFamily="18" charset="0"/>
            </a:endParaRPr>
          </a:p>
          <a:p>
            <a:pPr algn="just">
              <a:spcAft>
                <a:spcPts val="0"/>
              </a:spcAft>
            </a:pPr>
            <a:r>
              <a:rPr lang="ja-JP" altLang="en-US" sz="1000" kern="100" dirty="0">
                <a:latin typeface="+mn-ea"/>
                <a:cs typeface="Times New Roman" panose="02020603050405020304" pitchFamily="18" charset="0"/>
              </a:rPr>
              <a:t>　地域共食 「お口の健康」と「食育」に関するアンケート（大阪府）</a:t>
            </a:r>
            <a:r>
              <a:rPr lang="en-US" altLang="ja-JP" sz="1000" kern="100" dirty="0">
                <a:latin typeface="+mn-ea"/>
                <a:cs typeface="Times New Roman" panose="02020603050405020304" pitchFamily="18" charset="0"/>
              </a:rPr>
              <a:t>/</a:t>
            </a:r>
            <a:r>
              <a:rPr lang="ja-JP" altLang="en-US" sz="1000" kern="100" dirty="0">
                <a:latin typeface="+mn-ea"/>
                <a:cs typeface="Times New Roman" panose="02020603050405020304" pitchFamily="18" charset="0"/>
              </a:rPr>
              <a:t>健康に関する意識調査（大阪府）（計画策定時</a:t>
            </a:r>
            <a:r>
              <a:rPr lang="en-US" altLang="ja-JP" sz="1000" kern="100" dirty="0">
                <a:latin typeface="+mn-ea"/>
                <a:cs typeface="Times New Roman" panose="02020603050405020304" pitchFamily="18" charset="0"/>
              </a:rPr>
              <a:t>/</a:t>
            </a:r>
            <a:r>
              <a:rPr lang="ja-JP" altLang="en-US" sz="1000" kern="100" dirty="0">
                <a:latin typeface="+mn-ea"/>
                <a:cs typeface="Times New Roman" panose="02020603050405020304" pitchFamily="18" charset="0"/>
              </a:rPr>
              <a:t>現在）</a:t>
            </a:r>
            <a:endParaRPr lang="en-US" altLang="ja-JP" sz="1000" kern="100" dirty="0">
              <a:latin typeface="+mn-ea"/>
              <a:cs typeface="Times New Roman" panose="02020603050405020304" pitchFamily="18" charset="0"/>
            </a:endParaRPr>
          </a:p>
        </p:txBody>
      </p:sp>
      <p:cxnSp>
        <p:nvCxnSpPr>
          <p:cNvPr id="6" name="直線コネクタ 5"/>
          <p:cNvCxnSpPr/>
          <p:nvPr/>
        </p:nvCxnSpPr>
        <p:spPr>
          <a:xfrm>
            <a:off x="9614647" y="1243661"/>
            <a:ext cx="0"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7" name="表 6"/>
          <p:cNvGraphicFramePr>
            <a:graphicFrameLocks noGrp="1"/>
          </p:cNvGraphicFramePr>
          <p:nvPr/>
        </p:nvGraphicFramePr>
        <p:xfrm>
          <a:off x="633000" y="385478"/>
          <a:ext cx="8640000" cy="3410535"/>
        </p:xfrm>
        <a:graphic>
          <a:graphicData uri="http://schemas.openxmlformats.org/drawingml/2006/table">
            <a:tbl>
              <a:tblPr firstRow="1" firstCol="1" bandRow="1">
                <a:tableStyleId>{5C22544A-7EE6-4342-B048-85BDC9FD1C3A}</a:tableStyleId>
              </a:tblPr>
              <a:tblGrid>
                <a:gridCol w="266499">
                  <a:extLst>
                    <a:ext uri="{9D8B030D-6E8A-4147-A177-3AD203B41FA5}">
                      <a16:colId xmlns:a16="http://schemas.microsoft.com/office/drawing/2014/main" val="20000"/>
                    </a:ext>
                  </a:extLst>
                </a:gridCol>
                <a:gridCol w="1806318">
                  <a:extLst>
                    <a:ext uri="{9D8B030D-6E8A-4147-A177-3AD203B41FA5}">
                      <a16:colId xmlns:a16="http://schemas.microsoft.com/office/drawing/2014/main" val="20001"/>
                    </a:ext>
                  </a:extLst>
                </a:gridCol>
                <a:gridCol w="1296985">
                  <a:extLst>
                    <a:ext uri="{9D8B030D-6E8A-4147-A177-3AD203B41FA5}">
                      <a16:colId xmlns:a16="http://schemas.microsoft.com/office/drawing/2014/main" val="2382597531"/>
                    </a:ext>
                  </a:extLst>
                </a:gridCol>
                <a:gridCol w="916775">
                  <a:extLst>
                    <a:ext uri="{9D8B030D-6E8A-4147-A177-3AD203B41FA5}">
                      <a16:colId xmlns:a16="http://schemas.microsoft.com/office/drawing/2014/main" val="1518054483"/>
                    </a:ext>
                  </a:extLst>
                </a:gridCol>
                <a:gridCol w="1451141">
                  <a:extLst>
                    <a:ext uri="{9D8B030D-6E8A-4147-A177-3AD203B41FA5}">
                      <a16:colId xmlns:a16="http://schemas.microsoft.com/office/drawing/2014/main" val="20003"/>
                    </a:ext>
                  </a:extLst>
                </a:gridCol>
                <a:gridCol w="1451141">
                  <a:extLst>
                    <a:ext uri="{9D8B030D-6E8A-4147-A177-3AD203B41FA5}">
                      <a16:colId xmlns:a16="http://schemas.microsoft.com/office/drawing/2014/main" val="2204503950"/>
                    </a:ext>
                  </a:extLst>
                </a:gridCol>
                <a:gridCol w="1451141">
                  <a:extLst>
                    <a:ext uri="{9D8B030D-6E8A-4147-A177-3AD203B41FA5}">
                      <a16:colId xmlns:a16="http://schemas.microsoft.com/office/drawing/2014/main" val="20004"/>
                    </a:ext>
                  </a:extLst>
                </a:gridCol>
              </a:tblGrid>
              <a:tr h="208752">
                <a:tc>
                  <a:txBody>
                    <a:bodyPr/>
                    <a:lstStyle/>
                    <a:p>
                      <a:pPr algn="ctr" fontAlgn="auto">
                        <a:lnSpc>
                          <a:spcPts val="1600"/>
                        </a:lnSpc>
                        <a:spcAft>
                          <a:spcPts val="0"/>
                        </a:spcAft>
                      </a:pPr>
                      <a:r>
                        <a:rPr lang="en-US" sz="1200" b="1" dirty="0">
                          <a:solidFill>
                            <a:schemeClr val="tx1"/>
                          </a:solidFill>
                          <a:effectLst/>
                          <a:latin typeface="游ゴシック" panose="020B0400000000000000" pitchFamily="50" charset="-128"/>
                          <a:ea typeface="游ゴシック" panose="020B0400000000000000" pitchFamily="50" charset="-128"/>
                        </a:rPr>
                        <a:t> </a:t>
                      </a:r>
                      <a:endParaRPr lang="ja-JP" sz="1200" b="1" dirty="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gridSpan="3">
                  <a:txBody>
                    <a:bodyPr/>
                    <a:lstStyle/>
                    <a:p>
                      <a:pPr algn="ctr" fontAlgn="auto">
                        <a:lnSpc>
                          <a:spcPct val="100000"/>
                        </a:lnSpc>
                        <a:spcAft>
                          <a:spcPts val="0"/>
                        </a:spcAft>
                      </a:pPr>
                      <a:r>
                        <a:rPr lang="ja-JP" sz="1200" b="1" dirty="0">
                          <a:solidFill>
                            <a:schemeClr val="bg1"/>
                          </a:solidFill>
                          <a:effectLst/>
                          <a:latin typeface="游ゴシック" panose="020B0400000000000000" pitchFamily="50" charset="-128"/>
                          <a:ea typeface="游ゴシック" panose="020B0400000000000000" pitchFamily="50" charset="-128"/>
                        </a:rPr>
                        <a:t>個別目標</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auto">
                        <a:lnSpc>
                          <a:spcPct val="100000"/>
                        </a:lnSpc>
                        <a:spcAft>
                          <a:spcPts val="0"/>
                        </a:spcAft>
                      </a:pPr>
                      <a:r>
                        <a:rPr lang="ja-JP" altLang="en-US" sz="1200" b="1" dirty="0">
                          <a:solidFill>
                            <a:schemeClr val="bg1"/>
                          </a:solidFill>
                          <a:effectLst/>
                          <a:latin typeface="游ゴシック" panose="020B0400000000000000" pitchFamily="50" charset="-128"/>
                          <a:ea typeface="游ゴシック" panose="020B0400000000000000" pitchFamily="50" charset="-128"/>
                        </a:rPr>
                        <a:t>計画策定時</a:t>
                      </a:r>
                      <a:r>
                        <a:rPr lang="ja-JP" sz="1200" b="1" dirty="0">
                          <a:solidFill>
                            <a:schemeClr val="bg1"/>
                          </a:solidFill>
                          <a:effectLst/>
                          <a:latin typeface="游ゴシック" panose="020B0400000000000000" pitchFamily="50" charset="-128"/>
                          <a:ea typeface="游ゴシック" panose="020B0400000000000000" pitchFamily="50" charset="-128"/>
                        </a:rPr>
                        <a:t>の状況</a:t>
                      </a:r>
                      <a:endParaRPr lang="en-US" altLang="ja-JP" sz="1200" b="1" dirty="0">
                        <a:solidFill>
                          <a:schemeClr val="bg1"/>
                        </a:solidFill>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200" b="1" dirty="0">
                          <a:solidFill>
                            <a:schemeClr val="bg1"/>
                          </a:solidFill>
                          <a:effectLst/>
                          <a:latin typeface="游ゴシック" panose="020B0400000000000000" pitchFamily="50" charset="-128"/>
                          <a:ea typeface="游ゴシック" panose="020B0400000000000000" pitchFamily="50" charset="-128"/>
                        </a:rPr>
                        <a:t>現在の状況</a:t>
                      </a:r>
                      <a:endParaRPr lang="en-US" altLang="ja-JP" sz="1200" b="1" dirty="0">
                        <a:solidFill>
                          <a:schemeClr val="bg1"/>
                        </a:solidFill>
                        <a:effectLst/>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en-US" sz="1200" b="1" dirty="0">
                          <a:solidFill>
                            <a:schemeClr val="bg1"/>
                          </a:solidFill>
                          <a:effectLst/>
                          <a:latin typeface="游ゴシック" panose="020B0400000000000000" pitchFamily="50" charset="-128"/>
                          <a:ea typeface="游ゴシック" panose="020B0400000000000000" pitchFamily="50" charset="-128"/>
                        </a:rPr>
                        <a:t>2023</a:t>
                      </a:r>
                      <a:r>
                        <a:rPr lang="ja-JP" sz="1200" b="1" dirty="0">
                          <a:solidFill>
                            <a:schemeClr val="bg1"/>
                          </a:solidFill>
                          <a:effectLst/>
                          <a:latin typeface="游ゴシック" panose="020B0400000000000000" pitchFamily="50" charset="-128"/>
                          <a:ea typeface="游ゴシック" panose="020B0400000000000000" pitchFamily="50" charset="-128"/>
                        </a:rPr>
                        <a:t>年度の目標</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470514">
                <a:tc>
                  <a:txBody>
                    <a:bodyPr/>
                    <a:lstStyle/>
                    <a:p>
                      <a:pPr algn="ctr" fontAlgn="auto">
                        <a:lnSpc>
                          <a:spcPts val="1600"/>
                        </a:lnSpc>
                        <a:spcAft>
                          <a:spcPts val="0"/>
                        </a:spcAft>
                      </a:pPr>
                      <a:r>
                        <a:rPr lang="ja-JP" altLang="en-US" sz="1200" b="1" dirty="0">
                          <a:solidFill>
                            <a:schemeClr val="bg1"/>
                          </a:solidFill>
                          <a:effectLst/>
                          <a:latin typeface="游ゴシック" panose="020B0400000000000000" pitchFamily="50" charset="-128"/>
                          <a:ea typeface="游ゴシック" panose="020B0400000000000000" pitchFamily="50" charset="-128"/>
                          <a:cs typeface="HG丸ｺﾞｼｯｸM-PRO"/>
                        </a:rPr>
                        <a:t>４</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食塩摂取量の減少</a:t>
                      </a:r>
                      <a:endParaRPr kumimoji="1" lang="en-US" altLang="ja-JP" sz="1200" b="1" dirty="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zh-TW" altLang="en-US" sz="1000" b="1" dirty="0">
                          <a:solidFill>
                            <a:schemeClr val="tx1"/>
                          </a:solidFill>
                          <a:latin typeface="游ゴシック" panose="020B0400000000000000" pitchFamily="50" charset="-128"/>
                          <a:ea typeface="游ゴシック" panose="020B0400000000000000" pitchFamily="50" charset="-128"/>
                        </a:rPr>
                        <a:t> </a:t>
                      </a:r>
                      <a:r>
                        <a:rPr kumimoji="1" lang="zh-TW" altLang="en-US" sz="1000" b="1" baseline="0" dirty="0">
                          <a:solidFill>
                            <a:schemeClr val="tx1"/>
                          </a:solidFill>
                          <a:latin typeface="游ゴシック" panose="020B0400000000000000" pitchFamily="50" charset="-128"/>
                          <a:ea typeface="游ゴシック" panose="020B0400000000000000" pitchFamily="50" charset="-128"/>
                        </a:rPr>
                        <a:t> </a:t>
                      </a:r>
                      <a:r>
                        <a:rPr kumimoji="1" lang="zh-TW" altLang="en-US" sz="1000" b="1" dirty="0">
                          <a:solidFill>
                            <a:schemeClr val="tx1"/>
                          </a:solidFill>
                          <a:latin typeface="游ゴシック" panose="020B0400000000000000" pitchFamily="50" charset="-128"/>
                          <a:ea typeface="游ゴシック" panose="020B0400000000000000" pitchFamily="50" charset="-128"/>
                        </a:rPr>
                        <a:t>策定時：</a:t>
                      </a:r>
                      <a:r>
                        <a:rPr kumimoji="1" lang="en-US" altLang="zh-TW" sz="1000" b="1" dirty="0">
                          <a:solidFill>
                            <a:schemeClr val="tx1"/>
                          </a:solidFill>
                          <a:latin typeface="游ゴシック" panose="020B0400000000000000" pitchFamily="50" charset="-128"/>
                          <a:ea typeface="游ゴシック" panose="020B0400000000000000" pitchFamily="50" charset="-128"/>
                        </a:rPr>
                        <a:t>H25-27</a:t>
                      </a:r>
                      <a:r>
                        <a:rPr kumimoji="1" lang="zh-TW" altLang="en-US" sz="1000" b="1" dirty="0">
                          <a:solidFill>
                            <a:schemeClr val="tx1"/>
                          </a:solidFill>
                          <a:latin typeface="游ゴシック" panose="020B0400000000000000" pitchFamily="50" charset="-128"/>
                          <a:ea typeface="游ゴシック" panose="020B0400000000000000" pitchFamily="50" charset="-128"/>
                        </a:rPr>
                        <a:t>平均</a:t>
                      </a:r>
                    </a:p>
                    <a:p>
                      <a:pPr>
                        <a:lnSpc>
                          <a:spcPct val="100000"/>
                        </a:lnSpc>
                      </a:pPr>
                      <a:r>
                        <a:rPr kumimoji="1" lang="zh-TW" altLang="en-US" sz="1000" b="1" dirty="0">
                          <a:solidFill>
                            <a:schemeClr val="tx1"/>
                          </a:solidFill>
                          <a:latin typeface="游ゴシック" panose="020B0400000000000000" pitchFamily="50" charset="-128"/>
                          <a:ea typeface="游ゴシック" panose="020B0400000000000000" pitchFamily="50" charset="-128"/>
                        </a:rPr>
                        <a:t>  現</a:t>
                      </a:r>
                      <a:r>
                        <a:rPr kumimoji="1" lang="ja-JP" altLang="en-US" sz="1000" b="1" dirty="0">
                          <a:solidFill>
                            <a:schemeClr val="tx1"/>
                          </a:solidFill>
                          <a:latin typeface="游ゴシック" panose="020B0400000000000000" pitchFamily="50" charset="-128"/>
                          <a:ea typeface="游ゴシック" panose="020B0400000000000000" pitchFamily="50" charset="-128"/>
                        </a:rPr>
                        <a:t>　</a:t>
                      </a:r>
                      <a:r>
                        <a:rPr kumimoji="1" lang="zh-TW" altLang="en-US" sz="1000" b="1" dirty="0">
                          <a:solidFill>
                            <a:schemeClr val="tx1"/>
                          </a:solidFill>
                          <a:latin typeface="游ゴシック" panose="020B0400000000000000" pitchFamily="50" charset="-128"/>
                          <a:ea typeface="游ゴシック" panose="020B0400000000000000" pitchFamily="50" charset="-128"/>
                        </a:rPr>
                        <a:t>在：</a:t>
                      </a:r>
                      <a:r>
                        <a:rPr kumimoji="1" lang="en-US" altLang="zh-TW" sz="1000" b="1" dirty="0">
                          <a:solidFill>
                            <a:schemeClr val="tx1"/>
                          </a:solidFill>
                          <a:latin typeface="游ゴシック" panose="020B0400000000000000" pitchFamily="50" charset="-128"/>
                          <a:ea typeface="游ゴシック" panose="020B0400000000000000" pitchFamily="50" charset="-128"/>
                        </a:rPr>
                        <a:t>H</a:t>
                      </a:r>
                      <a:r>
                        <a:rPr kumimoji="1" lang="en-US" altLang="ja-JP" sz="1000" b="1" dirty="0">
                          <a:solidFill>
                            <a:schemeClr val="tx1"/>
                          </a:solidFill>
                          <a:latin typeface="游ゴシック" panose="020B0400000000000000" pitchFamily="50" charset="-128"/>
                          <a:ea typeface="游ゴシック" panose="020B0400000000000000" pitchFamily="50" charset="-128"/>
                        </a:rPr>
                        <a:t>29-R1</a:t>
                      </a:r>
                      <a:r>
                        <a:rPr kumimoji="1" lang="zh-TW" altLang="en-US" sz="1000" b="1" dirty="0">
                          <a:solidFill>
                            <a:schemeClr val="tx1"/>
                          </a:solidFill>
                          <a:latin typeface="游ゴシック" panose="020B0400000000000000" pitchFamily="50" charset="-128"/>
                          <a:ea typeface="游ゴシック" panose="020B0400000000000000" pitchFamily="50" charset="-128"/>
                        </a:rPr>
                        <a:t>平均</a:t>
                      </a:r>
                      <a:endParaRPr kumimoji="1" lang="ja-JP" altLang="en-US" sz="1000" b="1" dirty="0">
                        <a:solidFill>
                          <a:schemeClr val="tx1"/>
                        </a:solidFill>
                        <a:latin typeface="游ゴシック" panose="020B0400000000000000" pitchFamily="50" charset="-128"/>
                        <a:ea typeface="游ゴシック" panose="020B04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a:lnSpc>
                          <a:spcPct val="100000"/>
                        </a:lnSpc>
                        <a:spcAft>
                          <a:spcPts val="0"/>
                        </a:spcAft>
                      </a:pPr>
                      <a:r>
                        <a:rPr lang="en-US" alt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20</a:t>
                      </a:r>
                      <a:r>
                        <a:rPr lang="ja-JP" alt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歳以上</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alt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9.4g</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9.7g</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alt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8g</a:t>
                      </a:r>
                      <a:r>
                        <a:rPr lang="ja-JP" alt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未満</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52886">
                <a:tc>
                  <a:txBody>
                    <a:bodyPr/>
                    <a:lstStyle/>
                    <a:p>
                      <a:pPr algn="ctr" fontAlgn="auto">
                        <a:lnSpc>
                          <a:spcPts val="1600"/>
                        </a:lnSpc>
                        <a:spcAft>
                          <a:spcPts val="0"/>
                        </a:spcAft>
                      </a:pPr>
                      <a:r>
                        <a:rPr lang="en-US" altLang="ja-JP" sz="1200" b="1" dirty="0">
                          <a:solidFill>
                            <a:schemeClr val="bg1"/>
                          </a:solidFill>
                          <a:effectLst/>
                          <a:latin typeface="游ゴシック" panose="020B0400000000000000" pitchFamily="50" charset="-128"/>
                          <a:ea typeface="游ゴシック" panose="020B0400000000000000" pitchFamily="50" charset="-128"/>
                          <a:cs typeface="HG丸ｺﾞｼｯｸM-PRO"/>
                        </a:rPr>
                        <a:t>5</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gridSpan="3">
                  <a:txBody>
                    <a:bodyPr/>
                    <a:lstStyle/>
                    <a:p>
                      <a:pP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よく噛んで食べることに気をつけている</a:t>
                      </a:r>
                      <a:endParaRPr kumimoji="1" lang="en-US" altLang="ja-JP" sz="1200" b="1" dirty="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府民の割合の増加</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55.4%</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H27</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mn-ea"/>
                        </a:rPr>
                        <a:t>65.5%</a:t>
                      </a:r>
                      <a:r>
                        <a:rPr lang="ja-JP" altLang="en-US" sz="1200" b="1" i="0" u="none" strike="noStrike" dirty="0">
                          <a:solidFill>
                            <a:schemeClr val="tx1"/>
                          </a:solidFill>
                          <a:effectLst/>
                          <a:latin typeface="游ゴシック" panose="020B0400000000000000" pitchFamily="50" charset="-128"/>
                          <a:ea typeface="+mn-ea"/>
                        </a:rPr>
                        <a:t>（</a:t>
                      </a:r>
                      <a:r>
                        <a:rPr lang="en-US" altLang="ja-JP" sz="1200" b="1" i="0" u="none" strike="noStrike" dirty="0">
                          <a:solidFill>
                            <a:schemeClr val="tx1"/>
                          </a:solidFill>
                          <a:effectLst/>
                          <a:latin typeface="游ゴシック" panose="020B0400000000000000" pitchFamily="50" charset="-128"/>
                          <a:ea typeface="+mn-ea"/>
                        </a:rPr>
                        <a:t>R3</a:t>
                      </a:r>
                      <a:r>
                        <a:rPr lang="ja-JP" altLang="en-US" sz="1200" b="1" i="0" u="none" strike="noStrike" dirty="0">
                          <a:solidFill>
                            <a:schemeClr val="tx1"/>
                          </a:solidFill>
                          <a:effectLst/>
                          <a:latin typeface="游ゴシック" panose="020B0400000000000000" pitchFamily="50" charset="-128"/>
                          <a:ea typeface="+mn-ea"/>
                        </a:rPr>
                        <a:t>）</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60%</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以上</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5629543"/>
                  </a:ext>
                </a:extLst>
              </a:tr>
              <a:tr h="352886">
                <a:tc>
                  <a:txBody>
                    <a:bodyPr/>
                    <a:lstStyle/>
                    <a:p>
                      <a:pPr algn="ctr" fontAlgn="auto">
                        <a:lnSpc>
                          <a:spcPts val="1600"/>
                        </a:lnSpc>
                        <a:spcAft>
                          <a:spcPts val="0"/>
                        </a:spcAft>
                      </a:pPr>
                      <a:r>
                        <a:rPr lang="en-US" altLang="ja-JP" sz="1200" b="1" dirty="0">
                          <a:solidFill>
                            <a:schemeClr val="bg1"/>
                          </a:solidFill>
                          <a:effectLst/>
                          <a:latin typeface="游ゴシック" panose="020B0400000000000000" pitchFamily="50" charset="-128"/>
                          <a:ea typeface="游ゴシック" panose="020B0400000000000000" pitchFamily="50" charset="-128"/>
                          <a:cs typeface="HG丸ｺﾞｼｯｸM-PRO"/>
                        </a:rPr>
                        <a:t>6</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gridSpan="3">
                  <a:txBody>
                    <a:bodyPr/>
                    <a:lstStyle/>
                    <a:p>
                      <a:pP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学校評価で食育を評価している小・中学校の割合の増加</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60.3%</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H28</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96.4%</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R3</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100%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01411882"/>
                  </a:ext>
                </a:extLst>
              </a:tr>
              <a:tr h="352886">
                <a:tc rowSpan="3">
                  <a:txBody>
                    <a:bodyPr/>
                    <a:lstStyle/>
                    <a:p>
                      <a:pPr algn="ctr" fontAlgn="auto">
                        <a:lnSpc>
                          <a:spcPts val="1600"/>
                        </a:lnSpc>
                        <a:spcAft>
                          <a:spcPts val="0"/>
                        </a:spcAft>
                      </a:pPr>
                      <a:r>
                        <a:rPr lang="en-US" altLang="ja-JP" sz="1200" b="1" dirty="0">
                          <a:solidFill>
                            <a:schemeClr val="bg1"/>
                          </a:solidFill>
                          <a:effectLst/>
                          <a:latin typeface="游ゴシック" panose="020B0400000000000000" pitchFamily="50" charset="-128"/>
                          <a:ea typeface="游ゴシック" panose="020B0400000000000000" pitchFamily="50" charset="-128"/>
                          <a:cs typeface="HG丸ｺﾞｼｯｸM-PRO"/>
                        </a:rPr>
                        <a:t>7</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rowSpan="3">
                  <a:txBody>
                    <a:bodyPr/>
                    <a:lstStyle/>
                    <a:p>
                      <a:pP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ヘルシーメニューを提供する飲食店・特定給食施設等の増加</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「うちのお店も健康づくり</a:t>
                      </a:r>
                      <a:endParaRPr kumimoji="1" lang="en-US" altLang="ja-JP" sz="1200" b="1" dirty="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応援団の店」協力店舗数</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12,650</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店舗（</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H28</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14,084</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店舗</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p>
                      <a:pPr algn="ctr" fontAlgn="ctr">
                        <a:lnSpc>
                          <a:spcPct val="100000"/>
                        </a:lnSpc>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R5.2</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末）</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13,500</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店舗</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85602226"/>
                  </a:ext>
                </a:extLst>
              </a:tr>
              <a:tr h="352886">
                <a:tc vMerge="1">
                  <a:txBody>
                    <a:bodyPr/>
                    <a:lstStyle/>
                    <a:p>
                      <a:pPr algn="ctr" fontAlgn="auto">
                        <a:lnSpc>
                          <a:spcPts val="1600"/>
                        </a:lnSpc>
                        <a:spcAft>
                          <a:spcPts val="0"/>
                        </a:spcAft>
                      </a:pPr>
                      <a:endParaRPr lang="ja-JP" sz="1400" b="0" dirty="0">
                        <a:solidFill>
                          <a:schemeClr val="bg1"/>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vMerge="1">
                  <a:txBody>
                    <a:bodyPr/>
                    <a:lstStyle/>
                    <a:p>
                      <a:pPr>
                        <a:lnSpc>
                          <a:spcPct val="100000"/>
                        </a:lnSpc>
                      </a:pPr>
                      <a:endParaRPr kumimoji="1" lang="ja-JP" altLang="en-US" sz="1200" dirty="0">
                        <a:latin typeface="Meiryo UI" panose="020B0604030504040204" pitchFamily="50" charset="-128"/>
                        <a:ea typeface="Meiryo UI" panose="020B0604030504040204" pitchFamily="50" charset="-128"/>
                      </a:endParaRPr>
                    </a:p>
                  </a:txBody>
                  <a:tcPr marL="62865" marR="62865" marT="0" marB="0"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lnSpc>
                          <a:spcPct val="100000"/>
                        </a:lnSpc>
                      </a:pPr>
                      <a:r>
                        <a:rPr kumimoji="1" lang="en-US" altLang="ja-JP" sz="1200" b="1" dirty="0">
                          <a:solidFill>
                            <a:schemeClr val="tx1"/>
                          </a:solidFill>
                          <a:latin typeface="游ゴシック" panose="020B0400000000000000" pitchFamily="50" charset="-128"/>
                          <a:ea typeface="游ゴシック" panose="020B0400000000000000" pitchFamily="50" charset="-128"/>
                        </a:rPr>
                        <a:t>V.O.S.</a:t>
                      </a:r>
                      <a:r>
                        <a:rPr kumimoji="1" lang="ja-JP" altLang="en-US" sz="1200" b="1" dirty="0">
                          <a:solidFill>
                            <a:schemeClr val="tx1"/>
                          </a:solidFill>
                          <a:latin typeface="游ゴシック" panose="020B0400000000000000" pitchFamily="50" charset="-128"/>
                          <a:ea typeface="游ゴシック" panose="020B0400000000000000" pitchFamily="50" charset="-128"/>
                        </a:rPr>
                        <a:t>メニューロゴマーク使用承認件数</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飲食店等</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20</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件（</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H29</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429</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件（</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R5.2</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末）</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lnSpc>
                          <a:spcPct val="100000"/>
                        </a:lnSpc>
                        <a:spcAft>
                          <a:spcPts val="0"/>
                        </a:spcAft>
                      </a:pPr>
                      <a:r>
                        <a:rPr lang="en-US" alt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350</a:t>
                      </a:r>
                      <a:r>
                        <a:rPr lang="ja-JP" alt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件</a:t>
                      </a:r>
                      <a:endParaRPr lang="en-US" alt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43998687"/>
                  </a:ext>
                </a:extLst>
              </a:tr>
              <a:tr h="352886">
                <a:tc vMerge="1">
                  <a:txBody>
                    <a:bodyPr/>
                    <a:lstStyle/>
                    <a:p>
                      <a:pPr algn="ctr" fontAlgn="auto">
                        <a:lnSpc>
                          <a:spcPts val="1600"/>
                        </a:lnSpc>
                        <a:spcAft>
                          <a:spcPts val="0"/>
                        </a:spcAft>
                      </a:pPr>
                      <a:endParaRPr lang="ja-JP" sz="1400" b="0" dirty="0">
                        <a:solidFill>
                          <a:schemeClr val="bg1"/>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vMerge="1">
                  <a:txBody>
                    <a:bodyPr/>
                    <a:lstStyle/>
                    <a:p>
                      <a:pPr>
                        <a:lnSpc>
                          <a:spcPct val="100000"/>
                        </a:lnSpc>
                      </a:pPr>
                      <a:endParaRPr kumimoji="1" lang="ja-JP" altLang="en-US" sz="1200" dirty="0">
                        <a:latin typeface="Meiryo UI" panose="020B0604030504040204" pitchFamily="50" charset="-128"/>
                        <a:ea typeface="Meiryo UI" panose="020B0604030504040204" pitchFamily="50" charset="-128"/>
                      </a:endParaRPr>
                    </a:p>
                  </a:txBody>
                  <a:tcPr marL="62865" marR="62865" marT="0" marB="0"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a:txBody>
                    <a:bodyPr/>
                    <a:lstStyle/>
                    <a:p>
                      <a:pPr algn="ctr" fontAlgn="ctr">
                        <a:lnSpc>
                          <a:spcPct val="100000"/>
                        </a:lnSpc>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給食施設</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ー</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336</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件（</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R5.2</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末）</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lnSpc>
                          <a:spcPct val="100000"/>
                        </a:lnSpc>
                        <a:spcAft>
                          <a:spcPts val="0"/>
                        </a:spcAft>
                      </a:pP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4933809"/>
                  </a:ext>
                </a:extLst>
              </a:tr>
              <a:tr h="352886">
                <a:tc rowSpan="2">
                  <a:txBody>
                    <a:bodyPr/>
                    <a:lstStyle/>
                    <a:p>
                      <a:pPr algn="ctr" fontAlgn="auto">
                        <a:lnSpc>
                          <a:spcPts val="1600"/>
                        </a:lnSpc>
                        <a:spcAft>
                          <a:spcPts val="0"/>
                        </a:spcAft>
                      </a:pPr>
                      <a:r>
                        <a:rPr lang="en-US" altLang="ja-JP" sz="1200" b="1" dirty="0">
                          <a:solidFill>
                            <a:schemeClr val="bg1"/>
                          </a:solidFill>
                          <a:effectLst/>
                          <a:latin typeface="游ゴシック" panose="020B0400000000000000" pitchFamily="50" charset="-128"/>
                          <a:ea typeface="游ゴシック" panose="020B0400000000000000" pitchFamily="50" charset="-128"/>
                          <a:cs typeface="HG丸ｺﾞｼｯｸM-PRO"/>
                        </a:rPr>
                        <a:t>8</a:t>
                      </a:r>
                      <a:endParaRPr lang="ja-JP" sz="1200" b="1" dirty="0">
                        <a:solidFill>
                          <a:schemeClr val="bg1"/>
                        </a:solidFill>
                        <a:effectLst/>
                        <a:latin typeface="游ゴシック" panose="020B0400000000000000" pitchFamily="50" charset="-128"/>
                        <a:ea typeface="游ゴシック" panose="020B0400000000000000"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rowSpan="2">
                  <a:txBody>
                    <a:bodyPr/>
                    <a:lstStyle/>
                    <a:p>
                      <a:pP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誰かと一緒に食べる</a:t>
                      </a:r>
                      <a:endParaRPr kumimoji="1" lang="en-US" altLang="ja-JP" sz="1200" b="1" dirty="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「共食」の増加</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l">
                        <a:lnSpc>
                          <a:spcPct val="100000"/>
                        </a:lnSpc>
                      </a:pPr>
                      <a:r>
                        <a:rPr kumimoji="1" lang="ja-JP" altLang="en-US" sz="1200" b="1" dirty="0">
                          <a:solidFill>
                            <a:schemeClr val="tx1"/>
                          </a:solidFill>
                          <a:latin typeface="游ゴシック" panose="020B0400000000000000" pitchFamily="50" charset="-128"/>
                          <a:ea typeface="游ゴシック" panose="020B0400000000000000" pitchFamily="50" charset="-128"/>
                        </a:rPr>
                        <a:t>朝食又は夕食等を家族と一緒に食べる「共食」の回数</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fontAlgn="ctr">
                        <a:lnSpc>
                          <a:spcPct val="100000"/>
                        </a:lnSpc>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週</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10.7</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回（</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H27</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週</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9.7</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回（</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R3</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週</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11</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回以上</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79402750"/>
                  </a:ext>
                </a:extLst>
              </a:tr>
              <a:tr h="529329">
                <a:tc vMerge="1">
                  <a:txBody>
                    <a:bodyPr/>
                    <a:lstStyle/>
                    <a:p>
                      <a:pPr algn="ctr" fontAlgn="auto">
                        <a:lnSpc>
                          <a:spcPts val="1600"/>
                        </a:lnSpc>
                        <a:spcAft>
                          <a:spcPts val="0"/>
                        </a:spcAft>
                      </a:pPr>
                      <a:endParaRPr lang="ja-JP" sz="1400" b="0" dirty="0">
                        <a:solidFill>
                          <a:schemeClr val="bg1"/>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vMerge="1">
                  <a:txBody>
                    <a:bodyPr/>
                    <a:lstStyle/>
                    <a:p>
                      <a:pPr>
                        <a:lnSpc>
                          <a:spcPct val="100000"/>
                        </a:lnSpc>
                      </a:pPr>
                      <a:endParaRPr kumimoji="1" lang="ja-JP" altLang="en-US" sz="1200" dirty="0">
                        <a:latin typeface="Meiryo UI" panose="020B0604030504040204" pitchFamily="50" charset="-128"/>
                        <a:ea typeface="Meiryo UI" panose="020B0604030504040204" pitchFamily="50" charset="-128"/>
                      </a:endParaRPr>
                    </a:p>
                  </a:txBody>
                  <a:tcPr marL="62865" marR="62865" marT="0" marB="0"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l">
                        <a:lnSpc>
                          <a:spcPct val="100000"/>
                        </a:lnSpc>
                        <a:spcAft>
                          <a:spcPts val="0"/>
                        </a:spcAft>
                      </a:pPr>
                      <a:r>
                        <a:rPr lang="ja-JP" altLang="en-US"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地域や職場等の所属コミュニティで共食したいと思う人が共食する割合</a:t>
                      </a:r>
                      <a:endParaRPr lang="ja-JP" sz="1200" b="1"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77.6%</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H28</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23.2%</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R3</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rPr>
                        <a:t>80%</a:t>
                      </a: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以上</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0547337"/>
                  </a:ext>
                </a:extLst>
              </a:tr>
            </a:tbl>
          </a:graphicData>
        </a:graphic>
      </p:graphicFrame>
      <p:graphicFrame>
        <p:nvGraphicFramePr>
          <p:cNvPr id="2" name="表 1"/>
          <p:cNvGraphicFramePr>
            <a:graphicFrameLocks noGrp="1"/>
          </p:cNvGraphicFramePr>
          <p:nvPr/>
        </p:nvGraphicFramePr>
        <p:xfrm>
          <a:off x="591969" y="5224190"/>
          <a:ext cx="8640000" cy="1242309"/>
        </p:xfrm>
        <a:graphic>
          <a:graphicData uri="http://schemas.openxmlformats.org/drawingml/2006/table">
            <a:tbl>
              <a:tblPr firstRow="1" bandRow="1">
                <a:tableStyleId>{5C22544A-7EE6-4342-B048-85BDC9FD1C3A}</a:tableStyleId>
              </a:tblPr>
              <a:tblGrid>
                <a:gridCol w="8640000">
                  <a:extLst>
                    <a:ext uri="{9D8B030D-6E8A-4147-A177-3AD203B41FA5}">
                      <a16:colId xmlns:a16="http://schemas.microsoft.com/office/drawing/2014/main" val="1494947470"/>
                    </a:ext>
                  </a:extLst>
                </a:gridCol>
              </a:tblGrid>
              <a:tr h="1242309">
                <a:tc>
                  <a:txBody>
                    <a:bodyPr/>
                    <a:lstStyle/>
                    <a:p>
                      <a:pPr marL="174625" indent="-174625"/>
                      <a:r>
                        <a:rPr kumimoji="1" lang="ja-JP" altLang="en-US" sz="1100" b="1" dirty="0">
                          <a:solidFill>
                            <a:schemeClr val="tx1"/>
                          </a:solidFill>
                          <a:latin typeface="+mn-ea"/>
                          <a:ea typeface="+mn-ea"/>
                        </a:rPr>
                        <a:t>▽府民一人ひとりが、健康的な食生活を実践できるよう、ライフステージ別の課題に応じた取組みが必要です。</a:t>
                      </a:r>
                    </a:p>
                    <a:p>
                      <a:pPr marL="174625" indent="-174625"/>
                      <a:r>
                        <a:rPr kumimoji="1" lang="ja-JP" altLang="en-US" sz="1100" b="1" dirty="0">
                          <a:solidFill>
                            <a:schemeClr val="tx1"/>
                          </a:solidFill>
                          <a:latin typeface="+mn-ea"/>
                          <a:ea typeface="+mn-ea"/>
                        </a:rPr>
                        <a:t>▽よく噛んで食べるためには、歯を残すことが重要であり、歯と口の健康づくりを進めることが必要です。</a:t>
                      </a:r>
                    </a:p>
                    <a:p>
                      <a:pPr marL="174625" indent="-174625"/>
                      <a:r>
                        <a:rPr kumimoji="1" lang="ja-JP" altLang="en-US" sz="1100" b="1" dirty="0">
                          <a:solidFill>
                            <a:schemeClr val="tx1"/>
                          </a:solidFill>
                          <a:latin typeface="+mn-ea"/>
                          <a:ea typeface="+mn-ea"/>
                        </a:rPr>
                        <a:t>▽男性に対しては肥満予防の対策、若い世代の女性に対しては健康的な体格についての理解を深める取組みが必要です。</a:t>
                      </a:r>
                    </a:p>
                    <a:p>
                      <a:pPr marL="174625" indent="-174625"/>
                      <a:r>
                        <a:rPr kumimoji="1" lang="ja-JP" altLang="en-US" sz="1100" b="1" dirty="0">
                          <a:solidFill>
                            <a:schemeClr val="tx1"/>
                          </a:solidFill>
                          <a:latin typeface="+mn-ea"/>
                          <a:ea typeface="+mn-ea"/>
                        </a:rPr>
                        <a:t>▽小・中学校等において、食育がより効果的な取組みとなるよう、取組み内容・方法の工夫・改善が必要です。</a:t>
                      </a:r>
                    </a:p>
                    <a:p>
                      <a:pPr marL="174625" indent="-174625"/>
                      <a:r>
                        <a:rPr kumimoji="1" lang="ja-JP" altLang="en-US" sz="1100" b="1" dirty="0">
                          <a:solidFill>
                            <a:schemeClr val="tx1"/>
                          </a:solidFill>
                          <a:latin typeface="+mn-ea"/>
                          <a:ea typeface="+mn-ea"/>
                        </a:rPr>
                        <a:t>▽外食・中食を利用して栄養バランスのとれた食生活を実践できるよう、外食・流通産業等と連携した取組みの強化が必要です。</a:t>
                      </a:r>
                    </a:p>
                    <a:p>
                      <a:pPr marL="174625" indent="-174625"/>
                      <a:r>
                        <a:rPr kumimoji="1" lang="ja-JP" altLang="en-US" sz="1100" b="1" dirty="0">
                          <a:solidFill>
                            <a:schemeClr val="tx1"/>
                          </a:solidFill>
                          <a:latin typeface="+mn-ea"/>
                          <a:ea typeface="+mn-ea"/>
                        </a:rPr>
                        <a:t>▽家庭だけでなく、地域での共食を推進していくことが必要です。</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90877115"/>
                  </a:ext>
                </a:extLst>
              </a:tr>
            </a:tbl>
          </a:graphicData>
        </a:graphic>
      </p:graphicFrame>
      <p:sp>
        <p:nvSpPr>
          <p:cNvPr id="9" name="Rectangle 1"/>
          <p:cNvSpPr>
            <a:spLocks noChangeArrowheads="1"/>
          </p:cNvSpPr>
          <p:nvPr/>
        </p:nvSpPr>
        <p:spPr bwMode="auto">
          <a:xfrm>
            <a:off x="286437" y="4871988"/>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a:latin typeface="+mn-ea"/>
                <a:cs typeface="Times New Roman" panose="02020603050405020304" pitchFamily="18" charset="0"/>
              </a:rPr>
              <a:t>【</a:t>
            </a:r>
            <a:r>
              <a:rPr kumimoji="0" lang="ja-JP" altLang="en-US" sz="1600" b="1" i="0" u="none" strike="noStrike" cap="none" normalizeH="0" baseline="0" dirty="0">
                <a:ln>
                  <a:noFill/>
                </a:ln>
                <a:solidFill>
                  <a:schemeClr val="tx1"/>
                </a:solidFill>
                <a:effectLst/>
                <a:latin typeface="+mn-ea"/>
                <a:cs typeface="Times New Roman" panose="02020603050405020304" pitchFamily="18" charset="0"/>
              </a:rPr>
              <a:t>現状と課題</a:t>
            </a:r>
            <a:r>
              <a:rPr kumimoji="0" lang="en-US" altLang="ja-JP" sz="1600" b="1" i="0" u="none" strike="noStrike" cap="none" normalizeH="0" baseline="0" dirty="0">
                <a:ln>
                  <a:noFill/>
                </a:ln>
                <a:solidFill>
                  <a:schemeClr val="tx1"/>
                </a:solidFill>
                <a:effectLst/>
                <a:latin typeface="+mn-ea"/>
                <a:cs typeface="Times New Roman" panose="02020603050405020304" pitchFamily="18" charset="0"/>
              </a:rPr>
              <a:t>】</a:t>
            </a:r>
            <a:endParaRPr kumimoji="0" lang="ja-JP" altLang="ja-JP" sz="3600" b="0" i="0" u="none" strike="noStrike" cap="none" normalizeH="0" baseline="0" dirty="0">
              <a:ln>
                <a:noFill/>
              </a:ln>
              <a:solidFill>
                <a:schemeClr val="tx1"/>
              </a:solidFill>
              <a:effectLst/>
              <a:latin typeface="+mn-ea"/>
            </a:endParaRPr>
          </a:p>
        </p:txBody>
      </p:sp>
      <p:sp>
        <p:nvSpPr>
          <p:cNvPr id="11" name="スライド番号プレースホルダー 1">
            <a:extLst>
              <a:ext uri="{FF2B5EF4-FFF2-40B4-BE49-F238E27FC236}">
                <a16:creationId xmlns:a16="http://schemas.microsoft.com/office/drawing/2014/main" id="{99A719FA-CA98-4E7F-9ECB-3772928FBE46}"/>
              </a:ext>
            </a:extLst>
          </p:cNvPr>
          <p:cNvSpPr>
            <a:spLocks noGrp="1"/>
          </p:cNvSpPr>
          <p:nvPr>
            <p:ph type="sldNum" sz="quarter" idx="12"/>
          </p:nvPr>
        </p:nvSpPr>
        <p:spPr>
          <a:xfrm>
            <a:off x="9181750" y="6583675"/>
            <a:ext cx="720000" cy="216000"/>
          </a:xfrm>
        </p:spPr>
        <p:txBody>
          <a:bodyPr/>
          <a:lstStyle/>
          <a:p>
            <a:fld id="{4D1D0668-0C6C-4C7F-AAAF-C0078F4BF5F6}" type="slidenum">
              <a:rPr kumimoji="1" lang="ja-JP" altLang="en-US" smtClean="0"/>
              <a:t>63</a:t>
            </a:fld>
            <a:endParaRPr kumimoji="1" lang="ja-JP" altLang="en-US" dirty="0"/>
          </a:p>
        </p:txBody>
      </p:sp>
    </p:spTree>
    <p:extLst>
      <p:ext uri="{BB962C8B-B14F-4D97-AF65-F5344CB8AC3E}">
        <p14:creationId xmlns:p14="http://schemas.microsoft.com/office/powerpoint/2010/main" val="367052270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73000" y="144000"/>
            <a:ext cx="9360000" cy="65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9" name="表 8"/>
          <p:cNvGraphicFramePr>
            <a:graphicFrameLocks noGrp="1"/>
          </p:cNvGraphicFramePr>
          <p:nvPr/>
        </p:nvGraphicFramePr>
        <p:xfrm>
          <a:off x="633000" y="609479"/>
          <a:ext cx="8640000" cy="2713990"/>
        </p:xfrm>
        <a:graphic>
          <a:graphicData uri="http://schemas.openxmlformats.org/drawingml/2006/table">
            <a:tbl>
              <a:tblPr firstRow="1" bandRow="1">
                <a:tableStyleId>{5C22544A-7EE6-4342-B048-85BDC9FD1C3A}</a:tableStyleId>
              </a:tblPr>
              <a:tblGrid>
                <a:gridCol w="1259037">
                  <a:extLst>
                    <a:ext uri="{9D8B030D-6E8A-4147-A177-3AD203B41FA5}">
                      <a16:colId xmlns:a16="http://schemas.microsoft.com/office/drawing/2014/main" val="528851062"/>
                    </a:ext>
                  </a:extLst>
                </a:gridCol>
                <a:gridCol w="7380963">
                  <a:extLst>
                    <a:ext uri="{9D8B030D-6E8A-4147-A177-3AD203B41FA5}">
                      <a16:colId xmlns:a16="http://schemas.microsoft.com/office/drawing/2014/main" val="89849022"/>
                    </a:ext>
                  </a:extLst>
                </a:gridCol>
              </a:tblGrid>
              <a:tr h="108000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mn-lt"/>
                          <a:ea typeface="+mn-ea"/>
                          <a:cs typeface="+mn-cs"/>
                        </a:rPr>
                        <a:t>本年度の     </a:t>
                      </a:r>
                      <a:endParaRPr kumimoji="1" lang="en-US" altLang="ja-JP" sz="1600" b="1" i="0" u="none" strike="noStrike" kern="1200" cap="none" spc="0" normalizeH="0" baseline="0" noProof="0" dirty="0">
                        <a:ln>
                          <a:noFill/>
                        </a:ln>
                        <a:solidFill>
                          <a:schemeClr val="bg1"/>
                        </a:solidFill>
                        <a:effectLst/>
                        <a:uLnTx/>
                        <a:uFillTx/>
                        <a:latin typeface="+mn-lt"/>
                        <a:ea typeface="+mn-ea"/>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mn-lt"/>
                          <a:ea typeface="+mn-ea"/>
                          <a:cs typeface="+mn-cs"/>
                        </a:rPr>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1" dirty="0">
                          <a:solidFill>
                            <a:schemeClr val="tx1"/>
                          </a:solidFill>
                          <a:latin typeface="+mn-ea"/>
                          <a:ea typeface="+mn-ea"/>
                        </a:rPr>
                        <a:t>■「早寝早起き朝ごはん」推進校事業の活動内容を周知</a:t>
                      </a:r>
                    </a:p>
                    <a:p>
                      <a:pPr marL="174625" indent="-174625"/>
                      <a:r>
                        <a:rPr kumimoji="1" lang="ja-JP" altLang="en-US" sz="1100" b="1" dirty="0">
                          <a:solidFill>
                            <a:schemeClr val="tx1"/>
                          </a:solidFill>
                          <a:latin typeface="+mn-ea"/>
                          <a:ea typeface="+mn-ea"/>
                        </a:rPr>
                        <a:t>■家庭での実践に向けた情報発信</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・府健康アプリ「アスマイル」で、朝食や野菜、共食等、食に関する健康コラムを配信（</a:t>
                      </a:r>
                      <a:r>
                        <a:rPr kumimoji="1" lang="en-US" altLang="ja-JP" sz="1100" b="1" dirty="0">
                          <a:solidFill>
                            <a:schemeClr val="tx1"/>
                          </a:solidFill>
                          <a:latin typeface="+mn-ea"/>
                          <a:ea typeface="+mn-ea"/>
                        </a:rPr>
                        <a:t>11</a:t>
                      </a:r>
                      <a:r>
                        <a:rPr kumimoji="1" lang="ja-JP" altLang="en-US" sz="1100" b="1" dirty="0">
                          <a:solidFill>
                            <a:schemeClr val="tx1"/>
                          </a:solidFill>
                          <a:latin typeface="+mn-ea"/>
                          <a:ea typeface="+mn-ea"/>
                        </a:rPr>
                        <a:t>回）</a:t>
                      </a:r>
                      <a:endParaRPr kumimoji="1" lang="en-US" altLang="ja-JP" sz="1100" b="1" dirty="0">
                        <a:solidFill>
                          <a:schemeClr val="tx1"/>
                        </a:solidFill>
                        <a:latin typeface="+mn-ea"/>
                        <a:ea typeface="+mn-ea"/>
                      </a:endParaRPr>
                    </a:p>
                    <a:p>
                      <a:pPr marL="174625" indent="-174625"/>
                      <a:r>
                        <a:rPr kumimoji="1" lang="ja-JP" altLang="en-US" sz="1100" b="1">
                          <a:solidFill>
                            <a:schemeClr val="tx1"/>
                          </a:solidFill>
                          <a:latin typeface="+mn-ea"/>
                          <a:ea typeface="+mn-ea"/>
                        </a:rPr>
                        <a:t>・</a:t>
                      </a:r>
                      <a:r>
                        <a:rPr kumimoji="1" lang="ja-JP" altLang="en-US" sz="1100" b="1" dirty="0">
                          <a:solidFill>
                            <a:schemeClr val="tx1"/>
                          </a:solidFill>
                          <a:latin typeface="+mn-ea"/>
                          <a:ea typeface="+mn-ea"/>
                        </a:rPr>
                        <a:t>府ホームページ「</a:t>
                      </a:r>
                      <a:r>
                        <a:rPr kumimoji="1" lang="ja-JP" altLang="en-US" sz="1100" b="1" kern="1200" dirty="0">
                          <a:solidFill>
                            <a:schemeClr val="tx1"/>
                          </a:solidFill>
                          <a:effectLst/>
                          <a:latin typeface="+mn-ea"/>
                          <a:ea typeface="+mn-ea"/>
                          <a:cs typeface="+mn-cs"/>
                        </a:rPr>
                        <a:t>みんなで</a:t>
                      </a:r>
                      <a:r>
                        <a:rPr kumimoji="1" lang="en-US" altLang="ja-JP" sz="1100" b="1" kern="1200" dirty="0">
                          <a:solidFill>
                            <a:schemeClr val="tx1"/>
                          </a:solidFill>
                          <a:effectLst/>
                          <a:latin typeface="+mn-ea"/>
                          <a:ea typeface="+mn-ea"/>
                          <a:cs typeface="+mn-cs"/>
                        </a:rPr>
                        <a:t>V.O.S.</a:t>
                      </a:r>
                      <a:r>
                        <a:rPr kumimoji="1" lang="ja-JP" altLang="en-US" sz="1100" b="1" kern="1200" dirty="0">
                          <a:solidFill>
                            <a:schemeClr val="tx1"/>
                          </a:solidFill>
                          <a:effectLst/>
                          <a:latin typeface="+mn-ea"/>
                          <a:ea typeface="+mn-ea"/>
                          <a:cs typeface="+mn-cs"/>
                        </a:rPr>
                        <a:t> を始めよう</a:t>
                      </a:r>
                      <a:r>
                        <a:rPr kumimoji="1" lang="ja-JP" altLang="en-US" sz="1100" b="1" kern="1200">
                          <a:solidFill>
                            <a:schemeClr val="tx1"/>
                          </a:solidFill>
                          <a:effectLst/>
                          <a:latin typeface="+mn-ea"/>
                          <a:ea typeface="+mn-ea"/>
                          <a:cs typeface="+mn-cs"/>
                        </a:rPr>
                        <a:t>！」で、</a:t>
                      </a:r>
                      <a:r>
                        <a:rPr kumimoji="1" lang="ja-JP" altLang="en-US" sz="1100" b="1" kern="1200" dirty="0">
                          <a:solidFill>
                            <a:schemeClr val="tx1"/>
                          </a:solidFill>
                          <a:effectLst/>
                          <a:latin typeface="+mn-ea"/>
                          <a:ea typeface="+mn-ea"/>
                          <a:cs typeface="+mn-cs"/>
                        </a:rPr>
                        <a:t>家庭でできる</a:t>
                      </a:r>
                      <a:r>
                        <a:rPr kumimoji="1" lang="en-US" altLang="ja-JP" sz="1100" b="1" kern="1200" dirty="0">
                          <a:solidFill>
                            <a:schemeClr val="tx1"/>
                          </a:solidFill>
                          <a:effectLst/>
                          <a:latin typeface="+mn-ea"/>
                          <a:ea typeface="+mn-ea"/>
                          <a:cs typeface="+mn-cs"/>
                        </a:rPr>
                        <a:t>V.O.S.</a:t>
                      </a:r>
                      <a:r>
                        <a:rPr kumimoji="1" lang="ja-JP" altLang="en-US" sz="1100" b="1" kern="1200" dirty="0">
                          <a:solidFill>
                            <a:schemeClr val="tx1"/>
                          </a:solidFill>
                          <a:effectLst/>
                          <a:latin typeface="+mn-ea"/>
                          <a:ea typeface="+mn-ea"/>
                          <a:cs typeface="+mn-cs"/>
                        </a:rPr>
                        <a:t>レシピを</a:t>
                      </a:r>
                      <a:r>
                        <a:rPr kumimoji="1" lang="ja-JP" altLang="en-US" sz="1100" b="1" kern="1200">
                          <a:solidFill>
                            <a:schemeClr val="tx1"/>
                          </a:solidFill>
                          <a:effectLst/>
                          <a:latin typeface="+mn-ea"/>
                          <a:ea typeface="+mn-ea"/>
                          <a:cs typeface="+mn-cs"/>
                        </a:rPr>
                        <a:t>掲載（</a:t>
                      </a:r>
                      <a:r>
                        <a:rPr kumimoji="1" lang="en-US" altLang="ja-JP" sz="1100" b="1" kern="1200">
                          <a:solidFill>
                            <a:schemeClr val="tx1"/>
                          </a:solidFill>
                          <a:effectLst/>
                          <a:latin typeface="+mn-ea"/>
                          <a:ea typeface="+mn-ea"/>
                          <a:cs typeface="+mn-cs"/>
                        </a:rPr>
                        <a:t>38</a:t>
                      </a:r>
                      <a:r>
                        <a:rPr kumimoji="1" lang="ja-JP" altLang="en-US" sz="1100" b="1" kern="1200">
                          <a:solidFill>
                            <a:schemeClr val="tx1"/>
                          </a:solidFill>
                          <a:effectLst/>
                          <a:latin typeface="+mn-ea"/>
                          <a:ea typeface="+mn-ea"/>
                          <a:cs typeface="+mn-cs"/>
                        </a:rPr>
                        <a:t>メニュー）</a:t>
                      </a:r>
                      <a:endParaRPr kumimoji="1" lang="en-US" altLang="ja-JP" sz="1100" b="1" kern="1200">
                        <a:solidFill>
                          <a:schemeClr val="tx1"/>
                        </a:solidFill>
                        <a:effectLst/>
                        <a:latin typeface="+mn-ea"/>
                        <a:ea typeface="+mn-ea"/>
                        <a:cs typeface="+mn-cs"/>
                      </a:endParaRPr>
                    </a:p>
                    <a:p>
                      <a:pPr marL="174625" indent="-174625"/>
                      <a:r>
                        <a:rPr kumimoji="1" lang="ja-JP" altLang="en-US" sz="1100" b="1">
                          <a:solidFill>
                            <a:schemeClr val="tx1"/>
                          </a:solidFill>
                          <a:latin typeface="+mn-ea"/>
                          <a:ea typeface="+mn-ea"/>
                        </a:rPr>
                        <a:t>・株式会社エブリー：レシピ動画メディア「デリッシュキッチン」で</a:t>
                      </a:r>
                      <a:r>
                        <a:rPr kumimoji="1" lang="en-US" altLang="ja-JP" sz="1100" b="1">
                          <a:solidFill>
                            <a:schemeClr val="tx1"/>
                          </a:solidFill>
                          <a:latin typeface="+mn-ea"/>
                          <a:ea typeface="+mn-ea"/>
                        </a:rPr>
                        <a:t>V.O.S.</a:t>
                      </a:r>
                      <a:r>
                        <a:rPr kumimoji="1" lang="ja-JP" altLang="en-US" sz="1100" b="1">
                          <a:solidFill>
                            <a:schemeClr val="tx1"/>
                          </a:solidFill>
                          <a:latin typeface="+mn-ea"/>
                          <a:ea typeface="+mn-ea"/>
                        </a:rPr>
                        <a:t>紹介記事掲載</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・大阪いずみ市民生協：宅配食材セットの</a:t>
                      </a:r>
                      <a:r>
                        <a:rPr kumimoji="1" lang="en-US" altLang="ja-JP" sz="1100" b="1" dirty="0">
                          <a:solidFill>
                            <a:schemeClr val="tx1"/>
                          </a:solidFill>
                          <a:latin typeface="+mn-ea"/>
                          <a:ea typeface="+mn-ea"/>
                        </a:rPr>
                        <a:t>V.O.S</a:t>
                      </a:r>
                      <a:r>
                        <a:rPr kumimoji="1" lang="en-US" altLang="ja-JP" sz="1100" b="1">
                          <a:solidFill>
                            <a:schemeClr val="tx1"/>
                          </a:solidFill>
                          <a:latin typeface="+mn-ea"/>
                          <a:ea typeface="+mn-ea"/>
                        </a:rPr>
                        <a:t>.</a:t>
                      </a:r>
                      <a:r>
                        <a:rPr kumimoji="1" lang="ja-JP" altLang="en-US" sz="1100" b="1">
                          <a:solidFill>
                            <a:schemeClr val="tx1"/>
                          </a:solidFill>
                          <a:latin typeface="+mn-ea"/>
                          <a:ea typeface="+mn-ea"/>
                        </a:rPr>
                        <a:t>承認 </a:t>
                      </a:r>
                      <a:r>
                        <a:rPr kumimoji="1" lang="en-US" altLang="ja-JP" sz="1100" b="1">
                          <a:solidFill>
                            <a:schemeClr val="tx1"/>
                          </a:solidFill>
                          <a:latin typeface="+mn-ea"/>
                          <a:ea typeface="+mn-ea"/>
                        </a:rPr>
                        <a:t>19</a:t>
                      </a:r>
                      <a:r>
                        <a:rPr kumimoji="1" lang="ja-JP" altLang="en-US" sz="1100" b="1" dirty="0">
                          <a:solidFill>
                            <a:schemeClr val="tx1"/>
                          </a:solidFill>
                          <a:latin typeface="+mn-ea"/>
                          <a:ea typeface="+mn-ea"/>
                        </a:rPr>
                        <a:t>商品（</a:t>
                      </a:r>
                      <a:r>
                        <a:rPr kumimoji="1" lang="en-US" altLang="ja-JP" sz="1100" b="1" dirty="0">
                          <a:solidFill>
                            <a:schemeClr val="tx1"/>
                          </a:solidFill>
                          <a:latin typeface="+mn-ea"/>
                          <a:ea typeface="+mn-ea"/>
                        </a:rPr>
                        <a:t>R4</a:t>
                      </a:r>
                      <a:r>
                        <a:rPr kumimoji="1" lang="ja-JP" altLang="en-US" sz="1100" b="1" dirty="0">
                          <a:solidFill>
                            <a:schemeClr val="tx1"/>
                          </a:solidFill>
                          <a:latin typeface="+mn-ea"/>
                          <a:ea typeface="+mn-ea"/>
                        </a:rPr>
                        <a:t>新規）</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11600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latin typeface="+mn-ea"/>
                          <a:ea typeface="+mn-ea"/>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課題</a:t>
                      </a: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p>
                    <a:p>
                      <a:pPr marL="174625" indent="-174625"/>
                      <a:r>
                        <a:rPr kumimoji="1" lang="ja-JP" altLang="en-US" sz="1100" b="1">
                          <a:solidFill>
                            <a:schemeClr val="tx1"/>
                          </a:solidFill>
                          <a:latin typeface="+mn-ea"/>
                          <a:ea typeface="+mn-ea"/>
                        </a:rPr>
                        <a:t>■</a:t>
                      </a:r>
                      <a:r>
                        <a:rPr kumimoji="1" lang="ja-JP" altLang="en-US" sz="1100" b="1" dirty="0">
                          <a:solidFill>
                            <a:schemeClr val="tx1"/>
                          </a:solidFill>
                          <a:latin typeface="+mn-ea"/>
                          <a:ea typeface="+mn-ea"/>
                        </a:rPr>
                        <a:t>全く朝食をとらない</a:t>
                      </a:r>
                      <a:r>
                        <a:rPr kumimoji="1" lang="ja-JP" altLang="en-US" sz="1100" b="1">
                          <a:solidFill>
                            <a:schemeClr val="tx1"/>
                          </a:solidFill>
                          <a:latin typeface="+mn-ea"/>
                          <a:ea typeface="+mn-ea"/>
                        </a:rPr>
                        <a:t>児童生徒への対応</a:t>
                      </a:r>
                      <a:endParaRPr kumimoji="1" lang="en-US" altLang="ja-JP" sz="1100" b="1">
                        <a:solidFill>
                          <a:schemeClr val="tx1"/>
                        </a:solidFill>
                        <a:latin typeface="+mn-ea"/>
                        <a:ea typeface="+mn-ea"/>
                      </a:endParaRPr>
                    </a:p>
                    <a:p>
                      <a:pPr marL="174625" indent="-174625"/>
                      <a:r>
                        <a:rPr kumimoji="1" lang="ja-JP" altLang="en-US" sz="1100" b="1">
                          <a:solidFill>
                            <a:schemeClr val="tx1"/>
                          </a:solidFill>
                          <a:latin typeface="+mn-ea"/>
                          <a:ea typeface="+mn-ea"/>
                        </a:rPr>
                        <a:t>■家庭における共食に関する効果的な啓発</a:t>
                      </a:r>
                      <a:endParaRPr kumimoji="1" lang="en-US" altLang="ja-JP" sz="1100" b="1">
                        <a:solidFill>
                          <a:schemeClr val="tx1"/>
                        </a:solidFill>
                        <a:latin typeface="+mn-ea"/>
                        <a:ea typeface="+mn-ea"/>
                      </a:endParaRPr>
                    </a:p>
                    <a:p>
                      <a:pPr marL="174625" indent="-174625"/>
                      <a:r>
                        <a:rPr kumimoji="1" lang="en-US" altLang="ja-JP" sz="1200" b="1" u="none">
                          <a:solidFill>
                            <a:schemeClr val="tx1"/>
                          </a:solidFill>
                          <a:latin typeface="+mn-ea"/>
                          <a:ea typeface="+mn-ea"/>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次年度の主な取組み</a:t>
                      </a: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a:ln>
                            <a:noFill/>
                          </a:ln>
                          <a:solidFill>
                            <a:schemeClr val="tx1"/>
                          </a:solidFill>
                          <a:effectLst/>
                          <a:uLnTx/>
                          <a:uFillTx/>
                          <a:latin typeface="游ゴシック" panose="020B0400000000000000" pitchFamily="50" charset="-128"/>
                          <a:ea typeface="+mn-ea"/>
                          <a:cs typeface="+mn-cs"/>
                        </a:rPr>
                        <a:t>■</a:t>
                      </a:r>
                      <a:r>
                        <a:rPr kumimoji="1" lang="ja-JP" altLang="en-US" sz="1100" b="1" i="0" u="none" strike="noStrike" kern="1200" cap="none" spc="0" normalizeH="0" baseline="0" noProof="0">
                          <a:ln>
                            <a:noFill/>
                          </a:ln>
                          <a:solidFill>
                            <a:schemeClr val="tx1"/>
                          </a:solidFill>
                          <a:effectLst/>
                          <a:uLnTx/>
                          <a:uFillTx/>
                          <a:latin typeface="+mn-ea"/>
                          <a:ea typeface="+mn-ea"/>
                          <a:cs typeface="+mn-cs"/>
                        </a:rPr>
                        <a:t>保護者や児童生徒への情報発信及び指導の好事例の収集・発信</a:t>
                      </a:r>
                      <a:endParaRPr kumimoji="1" lang="en-US" altLang="ja-JP" sz="1100" b="1" i="0" u="none" strike="noStrike" kern="1200" cap="none" spc="0" normalizeH="0" baseline="0" noProof="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a:solidFill>
                            <a:schemeClr val="tx1"/>
                          </a:solidFill>
                          <a:latin typeface="+mn-ea"/>
                          <a:ea typeface="+mn-ea"/>
                        </a:rPr>
                        <a:t>■</a:t>
                      </a:r>
                      <a:r>
                        <a:rPr kumimoji="1" lang="ja-JP" altLang="en-US" sz="1100" b="1" dirty="0">
                          <a:solidFill>
                            <a:schemeClr val="tx1"/>
                          </a:solidFill>
                          <a:latin typeface="+mn-ea"/>
                          <a:ea typeface="+mn-ea"/>
                        </a:rPr>
                        <a:t>共食にかかる啓発媒体の作成・活用、府健康アプリ「アスマイル」を活用した情報発信</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98682585"/>
                  </a:ext>
                </a:extLst>
              </a:tr>
              <a:tr h="46800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最終予算</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dirty="0">
                          <a:solidFill>
                            <a:schemeClr val="bg1"/>
                          </a:solidFill>
                          <a:latin typeface="游ゴシック" panose="020B0400000000000000" pitchFamily="50" charset="-128"/>
                          <a:ea typeface="游ゴシック" panose="020B0400000000000000" pitchFamily="50" charset="-128"/>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1" dirty="0">
                          <a:solidFill>
                            <a:schemeClr val="tx1"/>
                          </a:solidFill>
                          <a:latin typeface="+mn-ea"/>
                          <a:ea typeface="+mn-ea"/>
                        </a:rPr>
                        <a:t>健康・栄養対策費　</a:t>
                      </a:r>
                      <a:r>
                        <a:rPr kumimoji="1" lang="en-US" altLang="ja-JP" sz="1100" b="1" baseline="0" dirty="0">
                          <a:solidFill>
                            <a:schemeClr val="tx1"/>
                          </a:solidFill>
                          <a:latin typeface="+mn-ea"/>
                          <a:ea typeface="+mn-ea"/>
                        </a:rPr>
                        <a:t>5,869</a:t>
                      </a:r>
                      <a:r>
                        <a:rPr kumimoji="1" lang="ja-JP" altLang="en-US" sz="1100" b="1" baseline="0" dirty="0">
                          <a:solidFill>
                            <a:schemeClr val="tx1"/>
                          </a:solidFill>
                          <a:latin typeface="+mn-ea"/>
                          <a:ea typeface="+mn-ea"/>
                        </a:rPr>
                        <a:t>千円　</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9707954"/>
                  </a:ext>
                </a:extLst>
              </a:tr>
            </a:tbl>
          </a:graphicData>
        </a:graphic>
      </p:graphicFrame>
      <p:grpSp>
        <p:nvGrpSpPr>
          <p:cNvPr id="13" name="グループ化 12"/>
          <p:cNvGrpSpPr/>
          <p:nvPr/>
        </p:nvGrpSpPr>
        <p:grpSpPr>
          <a:xfrm>
            <a:off x="8345155" y="288576"/>
            <a:ext cx="1188525" cy="864000"/>
            <a:chOff x="8151251" y="1180677"/>
            <a:chExt cx="1188525" cy="864000"/>
          </a:xfrm>
        </p:grpSpPr>
        <p:sp>
          <p:nvSpPr>
            <p:cNvPr id="14" name="角丸四角形 13"/>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5" name="グループ化 14"/>
            <p:cNvGrpSpPr/>
            <p:nvPr/>
          </p:nvGrpSpPr>
          <p:grpSpPr>
            <a:xfrm>
              <a:off x="8220636" y="1252604"/>
              <a:ext cx="1060651" cy="720145"/>
              <a:chOff x="509841" y="2804129"/>
              <a:chExt cx="1112897" cy="770916"/>
            </a:xfrm>
          </p:grpSpPr>
          <p:sp>
            <p:nvSpPr>
              <p:cNvPr id="16" name="角丸四角形 15"/>
              <p:cNvSpPr/>
              <p:nvPr/>
            </p:nvSpPr>
            <p:spPr>
              <a:xfrm>
                <a:off x="509841" y="2804129"/>
                <a:ext cx="1097299"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本年度評価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7" name="直線コネクタ 16"/>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2" name="正方形/長方形 1"/>
          <p:cNvSpPr/>
          <p:nvPr/>
        </p:nvSpPr>
        <p:spPr>
          <a:xfrm>
            <a:off x="540000" y="324056"/>
            <a:ext cx="5952989" cy="338554"/>
          </a:xfrm>
          <a:prstGeom prst="rect">
            <a:avLst/>
          </a:prstGeom>
        </p:spPr>
        <p:txBody>
          <a:bodyPr wrap="square">
            <a:spAutoFit/>
          </a:bodyPr>
          <a:lstStyle/>
          <a:p>
            <a:pPr marL="174625" lvl="0" indent="-174625" defTabSz="914400">
              <a:defRPr/>
            </a:pPr>
            <a:r>
              <a:rPr kumimoji="1" lang="ja-JP" altLang="en-US" sz="1600" b="1" dirty="0">
                <a:latin typeface="+mn-ea"/>
              </a:rPr>
              <a:t>①家庭での健康的な食生活の実践を促す取組み　</a:t>
            </a:r>
            <a:r>
              <a:rPr kumimoji="1" lang="en-US" altLang="ja-JP" sz="1600" b="1" dirty="0">
                <a:latin typeface="+mn-ea"/>
              </a:rPr>
              <a:t>P31</a:t>
            </a:r>
            <a:r>
              <a:rPr kumimoji="1" lang="ja-JP" altLang="en-US" sz="1600" b="1" dirty="0">
                <a:latin typeface="+mn-ea"/>
              </a:rPr>
              <a:t> 　</a:t>
            </a:r>
            <a:endParaRPr kumimoji="1" lang="en-US" altLang="ja-JP" sz="1600" b="1" dirty="0">
              <a:latin typeface="+mn-ea"/>
            </a:endParaRPr>
          </a:p>
        </p:txBody>
      </p:sp>
      <p:sp>
        <p:nvSpPr>
          <p:cNvPr id="23" name="Rectangle 1"/>
          <p:cNvSpPr>
            <a:spLocks noChangeArrowheads="1"/>
          </p:cNvSpPr>
          <p:nvPr/>
        </p:nvSpPr>
        <p:spPr bwMode="auto">
          <a:xfrm>
            <a:off x="286447" y="123960"/>
            <a:ext cx="220125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a:latin typeface="+mn-ea"/>
                <a:cs typeface="Times New Roman" panose="02020603050405020304" pitchFamily="18" charset="0"/>
              </a:rPr>
              <a:t>【</a:t>
            </a:r>
            <a:r>
              <a:rPr lang="ja-JP" altLang="en-US" sz="1600" b="1" dirty="0">
                <a:latin typeface="+mn-ea"/>
                <a:cs typeface="Times New Roman" panose="02020603050405020304" pitchFamily="18" charset="0"/>
              </a:rPr>
              <a:t>具体的な取組み</a:t>
            </a:r>
            <a:r>
              <a:rPr kumimoji="0" lang="en-US" altLang="ja-JP" sz="1600" b="1" i="0" u="none" strike="noStrike" cap="none" normalizeH="0" baseline="0" dirty="0">
                <a:ln>
                  <a:noFill/>
                </a:ln>
                <a:solidFill>
                  <a:schemeClr val="tx1"/>
                </a:solidFill>
                <a:effectLst/>
                <a:latin typeface="+mn-ea"/>
                <a:cs typeface="Times New Roman" panose="02020603050405020304" pitchFamily="18" charset="0"/>
              </a:rPr>
              <a:t>】</a:t>
            </a:r>
            <a:endParaRPr kumimoji="0" lang="ja-JP" altLang="ja-JP" sz="3600" b="0" i="0" u="none" strike="noStrike" cap="none" normalizeH="0" baseline="0" dirty="0">
              <a:ln>
                <a:noFill/>
              </a:ln>
              <a:solidFill>
                <a:schemeClr val="tx1"/>
              </a:solidFill>
              <a:effectLst/>
              <a:latin typeface="+mn-ea"/>
            </a:endParaRPr>
          </a:p>
        </p:txBody>
      </p:sp>
      <p:graphicFrame>
        <p:nvGraphicFramePr>
          <p:cNvPr id="11" name="表 10"/>
          <p:cNvGraphicFramePr>
            <a:graphicFrameLocks noGrp="1"/>
          </p:cNvGraphicFramePr>
          <p:nvPr/>
        </p:nvGraphicFramePr>
        <p:xfrm>
          <a:off x="633000" y="3575009"/>
          <a:ext cx="8640001" cy="3079750"/>
        </p:xfrm>
        <a:graphic>
          <a:graphicData uri="http://schemas.openxmlformats.org/drawingml/2006/table">
            <a:tbl>
              <a:tblPr firstRow="1" bandRow="1">
                <a:tableStyleId>{5C22544A-7EE6-4342-B048-85BDC9FD1C3A}</a:tableStyleId>
              </a:tblPr>
              <a:tblGrid>
                <a:gridCol w="1259037">
                  <a:extLst>
                    <a:ext uri="{9D8B030D-6E8A-4147-A177-3AD203B41FA5}">
                      <a16:colId xmlns:a16="http://schemas.microsoft.com/office/drawing/2014/main" val="528851062"/>
                    </a:ext>
                  </a:extLst>
                </a:gridCol>
                <a:gridCol w="7380964">
                  <a:extLst>
                    <a:ext uri="{9D8B030D-6E8A-4147-A177-3AD203B41FA5}">
                      <a16:colId xmlns:a16="http://schemas.microsoft.com/office/drawing/2014/main" val="89849022"/>
                    </a:ext>
                  </a:extLst>
                </a:gridCol>
              </a:tblGrid>
              <a:tr h="144000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mn-lt"/>
                          <a:ea typeface="+mn-ea"/>
                          <a:cs typeface="+mn-cs"/>
                        </a:rPr>
                        <a:t>本年度の     </a:t>
                      </a:r>
                      <a:endParaRPr kumimoji="1" lang="en-US" altLang="ja-JP" sz="1600" b="1" i="0" u="none" strike="noStrike" kern="1200" cap="none" spc="0" normalizeH="0" baseline="0" noProof="0" dirty="0">
                        <a:ln>
                          <a:noFill/>
                        </a:ln>
                        <a:solidFill>
                          <a:schemeClr val="bg1"/>
                        </a:solidFill>
                        <a:effectLst/>
                        <a:uLnTx/>
                        <a:uFillTx/>
                        <a:latin typeface="+mn-lt"/>
                        <a:ea typeface="+mn-ea"/>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mn-lt"/>
                          <a:ea typeface="+mn-ea"/>
                          <a:cs typeface="+mn-cs"/>
                        </a:rPr>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u="none" dirty="0">
                          <a:solidFill>
                            <a:schemeClr val="tx1"/>
                          </a:solidFill>
                          <a:latin typeface="+mn-ea"/>
                          <a:ea typeface="+mn-ea"/>
                        </a:rPr>
                        <a:t>《</a:t>
                      </a:r>
                      <a:r>
                        <a:rPr kumimoji="1" lang="ja-JP" altLang="en-US" sz="1200" b="1" u="sng" dirty="0">
                          <a:solidFill>
                            <a:schemeClr val="tx1"/>
                          </a:solidFill>
                          <a:latin typeface="+mn-ea"/>
                          <a:ea typeface="+mn-ea"/>
                        </a:rPr>
                        <a:t>地域等での共食の推進</a:t>
                      </a:r>
                      <a:r>
                        <a:rPr kumimoji="1" lang="en-US" altLang="ja-JP" sz="1200" b="1" u="none" dirty="0">
                          <a:solidFill>
                            <a:schemeClr val="tx1"/>
                          </a:solidFill>
                          <a:latin typeface="+mn-ea"/>
                          <a:ea typeface="+mn-ea"/>
                        </a:rPr>
                        <a:t>》</a:t>
                      </a:r>
                    </a:p>
                    <a:p>
                      <a:pPr marL="174625" indent="-174625"/>
                      <a:r>
                        <a:rPr kumimoji="1" lang="ja-JP" altLang="en-US" sz="1100" b="1" u="none" dirty="0">
                          <a:solidFill>
                            <a:schemeClr val="tx1"/>
                          </a:solidFill>
                          <a:latin typeface="+mn-ea"/>
                          <a:ea typeface="+mn-ea"/>
                        </a:rPr>
                        <a:t>■大阪府栄養士会等による子ども料理教室の開催（</a:t>
                      </a:r>
                      <a:r>
                        <a:rPr kumimoji="1" lang="en-US" altLang="ja-JP" sz="1100" b="1" u="none" dirty="0">
                          <a:solidFill>
                            <a:schemeClr val="tx1"/>
                          </a:solidFill>
                          <a:latin typeface="+mn-ea"/>
                          <a:ea typeface="+mn-ea"/>
                        </a:rPr>
                        <a:t>1</a:t>
                      </a:r>
                      <a:r>
                        <a:rPr kumimoji="1" lang="ja-JP" altLang="en-US" sz="1100" b="1" u="none" dirty="0">
                          <a:solidFill>
                            <a:schemeClr val="tx1"/>
                          </a:solidFill>
                          <a:latin typeface="+mn-ea"/>
                          <a:ea typeface="+mn-ea"/>
                        </a:rPr>
                        <a:t>回）</a:t>
                      </a:r>
                      <a:endParaRPr kumimoji="1" lang="en-US" altLang="ja-JP" sz="1100" b="1" u="none" dirty="0">
                        <a:solidFill>
                          <a:schemeClr val="tx1"/>
                        </a:solidFill>
                        <a:latin typeface="+mn-ea"/>
                        <a:ea typeface="+mn-ea"/>
                      </a:endParaRPr>
                    </a:p>
                    <a:p>
                      <a:pPr marL="174625" indent="-174625"/>
                      <a:r>
                        <a:rPr kumimoji="1" lang="ja-JP" altLang="en-US" sz="1100" b="1" u="none">
                          <a:solidFill>
                            <a:schemeClr val="tx1"/>
                          </a:solidFill>
                          <a:latin typeface="+mn-ea"/>
                          <a:ea typeface="+mn-ea"/>
                        </a:rPr>
                        <a:t>■子ども食堂など居場所の整備を行う市町村を支援</a:t>
                      </a:r>
                      <a:endParaRPr kumimoji="1" lang="en-US" altLang="ja-JP" sz="1100" b="1" u="none">
                        <a:solidFill>
                          <a:schemeClr val="tx1"/>
                        </a:solidFill>
                        <a:latin typeface="+mn-ea"/>
                        <a:ea typeface="+mn-ea"/>
                      </a:endParaRPr>
                    </a:p>
                    <a:p>
                      <a:pPr marL="174625" indent="-174625"/>
                      <a:r>
                        <a:rPr kumimoji="1" lang="ja-JP" altLang="en-US" sz="1100" b="1" u="none">
                          <a:solidFill>
                            <a:schemeClr val="tx1"/>
                          </a:solidFill>
                          <a:latin typeface="+mn-ea"/>
                          <a:ea typeface="+mn-ea"/>
                        </a:rPr>
                        <a:t>　新子育て支援交付金の優先配分枠に、居場所づくり事業を位置づけ</a:t>
                      </a:r>
                      <a:endParaRPr kumimoji="1" lang="en-US" altLang="ja-JP" sz="1100" b="1" u="none">
                        <a:solidFill>
                          <a:schemeClr val="tx1"/>
                        </a:solidFill>
                        <a:latin typeface="+mn-ea"/>
                        <a:ea typeface="+mn-ea"/>
                      </a:endParaRPr>
                    </a:p>
                    <a:p>
                      <a:pPr marL="174625" indent="-174625"/>
                      <a:r>
                        <a:rPr kumimoji="1" lang="en-US" altLang="ja-JP" sz="1200" b="1" u="none">
                          <a:solidFill>
                            <a:schemeClr val="tx1"/>
                          </a:solidFill>
                          <a:latin typeface="+mn-ea"/>
                          <a:ea typeface="+mn-ea"/>
                        </a:rPr>
                        <a:t>《</a:t>
                      </a:r>
                      <a:r>
                        <a:rPr kumimoji="1" lang="ja-JP" altLang="en-US" sz="1200" b="1" u="sng" dirty="0">
                          <a:solidFill>
                            <a:schemeClr val="tx1"/>
                          </a:solidFill>
                          <a:latin typeface="+mn-ea"/>
                          <a:ea typeface="+mn-ea"/>
                        </a:rPr>
                        <a:t>身近な地域で相談できる体制の推進</a:t>
                      </a:r>
                      <a:r>
                        <a:rPr kumimoji="1" lang="en-US" altLang="ja-JP" sz="1200" b="1" u="none" dirty="0">
                          <a:solidFill>
                            <a:schemeClr val="tx1"/>
                          </a:solidFill>
                          <a:latin typeface="+mn-ea"/>
                          <a:ea typeface="+mn-ea"/>
                        </a:rPr>
                        <a:t>》</a:t>
                      </a:r>
                    </a:p>
                    <a:p>
                      <a:pPr marL="174625" indent="-174625"/>
                      <a:r>
                        <a:rPr kumimoji="1" lang="ja-JP" altLang="en-US" sz="1100" b="1" u="none" dirty="0">
                          <a:solidFill>
                            <a:schemeClr val="tx1"/>
                          </a:solidFill>
                          <a:latin typeface="+mn-ea"/>
                          <a:ea typeface="+mn-ea"/>
                        </a:rPr>
                        <a:t>■大阪府栄養士会と連携し、栄養ケアサービスを提供する拠点を整備</a:t>
                      </a:r>
                      <a:endParaRPr kumimoji="1" lang="en-US" altLang="ja-JP" sz="1100" b="1" u="none" dirty="0">
                        <a:solidFill>
                          <a:schemeClr val="tx1"/>
                        </a:solidFill>
                        <a:latin typeface="+mn-ea"/>
                        <a:ea typeface="+mn-ea"/>
                      </a:endParaRPr>
                    </a:p>
                    <a:p>
                      <a:pPr marL="174625" indent="-174625"/>
                      <a:r>
                        <a:rPr kumimoji="1" lang="ja-JP" altLang="en-US" sz="1100" b="1" u="none" dirty="0">
                          <a:solidFill>
                            <a:schemeClr val="tx1"/>
                          </a:solidFill>
                          <a:latin typeface="+mn-ea"/>
                          <a:ea typeface="+mn-ea"/>
                        </a:rPr>
                        <a:t>　登録栄養士数</a:t>
                      </a:r>
                      <a:r>
                        <a:rPr kumimoji="1" lang="en-US" altLang="ja-JP" sz="1100" b="1" u="none" dirty="0">
                          <a:solidFill>
                            <a:schemeClr val="tx1"/>
                          </a:solidFill>
                          <a:latin typeface="+mn-ea"/>
                          <a:ea typeface="+mn-ea"/>
                        </a:rPr>
                        <a:t>226</a:t>
                      </a:r>
                      <a:r>
                        <a:rPr kumimoji="1" lang="ja-JP" altLang="en-US" sz="1100" b="1" u="none" dirty="0">
                          <a:solidFill>
                            <a:schemeClr val="tx1"/>
                          </a:solidFill>
                          <a:latin typeface="+mn-ea"/>
                          <a:ea typeface="+mn-ea"/>
                        </a:rPr>
                        <a:t>名、大阪府栄養士会による無料栄養相談</a:t>
                      </a:r>
                      <a:r>
                        <a:rPr kumimoji="1" lang="ja-JP" altLang="en-US" sz="1100" b="1" u="none">
                          <a:solidFill>
                            <a:schemeClr val="tx1"/>
                          </a:solidFill>
                          <a:latin typeface="+mn-ea"/>
                          <a:ea typeface="+mn-ea"/>
                        </a:rPr>
                        <a:t>の実施</a:t>
                      </a:r>
                      <a:r>
                        <a:rPr kumimoji="1" lang="ja-JP" altLang="en-US" sz="1100" b="1" u="none" dirty="0">
                          <a:solidFill>
                            <a:schemeClr val="tx1"/>
                          </a:solidFill>
                          <a:latin typeface="+mn-ea"/>
                          <a:ea typeface="+mn-ea"/>
                        </a:rPr>
                        <a:t>（</a:t>
                      </a:r>
                      <a:r>
                        <a:rPr kumimoji="1" lang="en-US" altLang="ja-JP" sz="1100" b="1" u="none">
                          <a:solidFill>
                            <a:schemeClr val="tx1"/>
                          </a:solidFill>
                          <a:latin typeface="+mn-ea"/>
                          <a:ea typeface="+mn-ea"/>
                        </a:rPr>
                        <a:t>19</a:t>
                      </a:r>
                      <a:r>
                        <a:rPr kumimoji="1" lang="ja-JP" altLang="en-US" sz="1100" b="1" u="none">
                          <a:solidFill>
                            <a:schemeClr val="tx1"/>
                          </a:solidFill>
                          <a:latin typeface="+mn-ea"/>
                          <a:ea typeface="+mn-ea"/>
                        </a:rPr>
                        <a:t>回</a:t>
                      </a:r>
                      <a:r>
                        <a:rPr kumimoji="1" lang="ja-JP" altLang="en-US" sz="1100" b="1" u="none" dirty="0">
                          <a:solidFill>
                            <a:schemeClr val="tx1"/>
                          </a:solidFill>
                          <a:latin typeface="+mn-ea"/>
                          <a:ea typeface="+mn-ea"/>
                        </a:rPr>
                        <a:t>）</a:t>
                      </a:r>
                      <a:endParaRPr kumimoji="1" lang="en-US" altLang="ja-JP" sz="1100" b="1" u="none" dirty="0">
                        <a:solidFill>
                          <a:schemeClr val="tx1"/>
                        </a:solidFill>
                        <a:latin typeface="+mn-ea"/>
                        <a:ea typeface="+mn-ea"/>
                      </a:endParaRPr>
                    </a:p>
                    <a:p>
                      <a:pPr marL="174625" indent="-174625"/>
                      <a:r>
                        <a:rPr kumimoji="1" lang="ja-JP" altLang="en-US" sz="1100" b="1" u="none" dirty="0">
                          <a:solidFill>
                            <a:schemeClr val="tx1"/>
                          </a:solidFill>
                          <a:latin typeface="+mn-ea"/>
                          <a:ea typeface="+mn-ea"/>
                        </a:rPr>
                        <a:t>　日本栄養士会認定栄養ケア・ステーション</a:t>
                      </a:r>
                      <a:r>
                        <a:rPr kumimoji="1" lang="en-US" altLang="ja-JP" sz="1100" b="1" u="none" dirty="0">
                          <a:solidFill>
                            <a:schemeClr val="tx1"/>
                          </a:solidFill>
                          <a:latin typeface="+mn-ea"/>
                          <a:ea typeface="+mn-ea"/>
                        </a:rPr>
                        <a:t>21</a:t>
                      </a:r>
                      <a:r>
                        <a:rPr kumimoji="1" lang="ja-JP" altLang="en-US" sz="1100" b="1" u="none" dirty="0">
                          <a:solidFill>
                            <a:schemeClr val="tx1"/>
                          </a:solidFill>
                          <a:latin typeface="+mn-ea"/>
                          <a:ea typeface="+mn-ea"/>
                        </a:rPr>
                        <a:t>団体、大阪府栄養士会登録栄養ケアチーム</a:t>
                      </a:r>
                      <a:r>
                        <a:rPr kumimoji="1" lang="en-US" altLang="ja-JP" sz="1100" b="1" u="none" dirty="0">
                          <a:solidFill>
                            <a:schemeClr val="tx1"/>
                          </a:solidFill>
                          <a:latin typeface="+mn-ea"/>
                          <a:ea typeface="+mn-ea"/>
                        </a:rPr>
                        <a:t>15</a:t>
                      </a:r>
                      <a:r>
                        <a:rPr kumimoji="1" lang="ja-JP" altLang="en-US" sz="1100" b="1" u="none" dirty="0">
                          <a:solidFill>
                            <a:schemeClr val="tx1"/>
                          </a:solidFill>
                          <a:latin typeface="+mn-ea"/>
                          <a:ea typeface="+mn-ea"/>
                        </a:rPr>
                        <a:t>団体</a:t>
                      </a:r>
                      <a:endParaRPr kumimoji="1" lang="en-US" altLang="ja-JP" sz="1100" b="1" u="none"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11600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u="none" dirty="0">
                          <a:solidFill>
                            <a:schemeClr val="tx1"/>
                          </a:solidFill>
                          <a:latin typeface="+mn-ea"/>
                          <a:ea typeface="+mn-ea"/>
                        </a:rPr>
                        <a:t>《</a:t>
                      </a:r>
                      <a:r>
                        <a:rPr kumimoji="1" lang="ja-JP" altLang="en-US" sz="1200" b="1" u="sng" dirty="0">
                          <a:solidFill>
                            <a:schemeClr val="tx1"/>
                          </a:solidFill>
                          <a:latin typeface="+mn-ea"/>
                          <a:ea typeface="+mn-ea"/>
                        </a:rPr>
                        <a:t>課題</a:t>
                      </a:r>
                      <a:r>
                        <a:rPr kumimoji="1" lang="en-US" altLang="ja-JP" sz="1200" b="1" u="none" dirty="0">
                          <a:solidFill>
                            <a:schemeClr val="tx1"/>
                          </a:solidFill>
                          <a:latin typeface="+mn-ea"/>
                          <a:ea typeface="+mn-ea"/>
                        </a:rPr>
                        <a:t>》</a:t>
                      </a:r>
                      <a:endParaRPr kumimoji="1" lang="ja-JP" altLang="en-US" sz="1200" b="1" dirty="0">
                        <a:solidFill>
                          <a:schemeClr val="tx1"/>
                        </a:solidFill>
                        <a:latin typeface="+mn-ea"/>
                        <a:ea typeface="+mn-ea"/>
                      </a:endParaRPr>
                    </a:p>
                    <a:p>
                      <a:pPr marL="174625" indent="-174625"/>
                      <a:r>
                        <a:rPr kumimoji="1" lang="ja-JP" altLang="en-US" sz="1100" b="1" dirty="0">
                          <a:solidFill>
                            <a:schemeClr val="tx1"/>
                          </a:solidFill>
                          <a:latin typeface="+mn-ea"/>
                          <a:ea typeface="+mn-ea"/>
                        </a:rPr>
                        <a:t>■市町村及び関係団体と連携した共食の推進</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■栄養ケアサービスを提供する拠点の活用</a:t>
                      </a:r>
                    </a:p>
                    <a:p>
                      <a:pPr marL="174625" indent="-174625"/>
                      <a:r>
                        <a:rPr kumimoji="1" lang="en-US" altLang="ja-JP" sz="1200" b="1" u="none" dirty="0">
                          <a:solidFill>
                            <a:schemeClr val="tx1"/>
                          </a:solidFill>
                          <a:latin typeface="+mn-ea"/>
                          <a:ea typeface="+mn-ea"/>
                        </a:rPr>
                        <a:t>《</a:t>
                      </a:r>
                      <a:r>
                        <a:rPr kumimoji="1" lang="ja-JP" altLang="en-US" sz="1200" b="1" u="sng" dirty="0">
                          <a:solidFill>
                            <a:schemeClr val="tx1"/>
                          </a:solidFill>
                          <a:latin typeface="+mn-ea"/>
                          <a:ea typeface="+mn-ea"/>
                        </a:rPr>
                        <a:t>次年度の主な取組み</a:t>
                      </a:r>
                      <a:r>
                        <a:rPr kumimoji="1" lang="en-US" altLang="ja-JP" sz="1200" b="1" u="none" dirty="0">
                          <a:solidFill>
                            <a:schemeClr val="tx1"/>
                          </a:solidFill>
                          <a:latin typeface="+mn-ea"/>
                          <a:ea typeface="+mn-ea"/>
                        </a:rPr>
                        <a:t>》</a:t>
                      </a:r>
                      <a:endParaRPr kumimoji="1" lang="ja-JP" altLang="en-US" sz="1200" b="1" dirty="0">
                        <a:solidFill>
                          <a:schemeClr val="tx1"/>
                        </a:solidFill>
                        <a:latin typeface="+mn-ea"/>
                        <a:ea typeface="+mn-ea"/>
                      </a:endParaRPr>
                    </a:p>
                    <a:p>
                      <a:pPr marL="174625" indent="-174625"/>
                      <a:r>
                        <a:rPr kumimoji="1" lang="ja-JP" altLang="en-US" sz="1100" b="1" dirty="0">
                          <a:solidFill>
                            <a:schemeClr val="tx1"/>
                          </a:solidFill>
                          <a:latin typeface="+mn-ea"/>
                          <a:ea typeface="+mn-ea"/>
                        </a:rPr>
                        <a:t>■健診やイベント等の機会を活用し、共食を広く府民に啓発</a:t>
                      </a:r>
                    </a:p>
                    <a:p>
                      <a:pPr marL="174625" indent="-174625"/>
                      <a:r>
                        <a:rPr kumimoji="1" lang="ja-JP" altLang="en-US" sz="1100" b="1" dirty="0">
                          <a:solidFill>
                            <a:schemeClr val="tx1"/>
                          </a:solidFill>
                          <a:latin typeface="+mn-ea"/>
                          <a:ea typeface="+mn-ea"/>
                        </a:rPr>
                        <a:t>■在宅栄養ケアに関する医師会・栄養士会等関係機関との連携推進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98682585"/>
                  </a:ext>
                </a:extLst>
              </a:tr>
              <a:tr h="485814">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最終予算</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i="0" u="none" strike="noStrike" kern="1200" cap="none" spc="0" normalizeH="0" baseline="0" noProof="0" dirty="0">
                          <a:ln>
                            <a:noFill/>
                          </a:ln>
                          <a:solidFill>
                            <a:schemeClr val="bg1"/>
                          </a:solidFill>
                          <a:effectLst/>
                          <a:uLnTx/>
                          <a:uFillTx/>
                          <a:latin typeface="游ゴシック" panose="020B0400000000000000" pitchFamily="50" charset="-128"/>
                          <a:ea typeface="游ゴシック" panose="020B0400000000000000" pitchFamily="50" charset="-128"/>
                          <a:cs typeface="+mn-cs"/>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1" dirty="0">
                          <a:solidFill>
                            <a:schemeClr val="tx1"/>
                          </a:solidFill>
                          <a:latin typeface="+mn-ea"/>
                          <a:ea typeface="+mn-ea"/>
                        </a:rPr>
                        <a:t>健康・栄養対策費　</a:t>
                      </a:r>
                      <a:r>
                        <a:rPr kumimoji="1" lang="en-US" altLang="ja-JP" sz="1100" b="1" baseline="0" dirty="0">
                          <a:solidFill>
                            <a:schemeClr val="tx1"/>
                          </a:solidFill>
                          <a:latin typeface="+mn-ea"/>
                          <a:ea typeface="+mn-ea"/>
                        </a:rPr>
                        <a:t>5,869</a:t>
                      </a:r>
                      <a:r>
                        <a:rPr kumimoji="1" lang="ja-JP" altLang="en-US" sz="1100" b="1" baseline="0" dirty="0">
                          <a:solidFill>
                            <a:schemeClr val="tx1"/>
                          </a:solidFill>
                          <a:latin typeface="+mn-ea"/>
                          <a:ea typeface="+mn-ea"/>
                        </a:rPr>
                        <a:t>千円（再掲）</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9707954"/>
                  </a:ext>
                </a:extLst>
              </a:tr>
            </a:tbl>
          </a:graphicData>
        </a:graphic>
      </p:graphicFrame>
      <p:sp>
        <p:nvSpPr>
          <p:cNvPr id="12" name="正方形/長方形 11"/>
          <p:cNvSpPr/>
          <p:nvPr/>
        </p:nvSpPr>
        <p:spPr>
          <a:xfrm>
            <a:off x="569235" y="3295463"/>
            <a:ext cx="6988412" cy="338554"/>
          </a:xfrm>
          <a:prstGeom prst="rect">
            <a:avLst/>
          </a:prstGeom>
        </p:spPr>
        <p:txBody>
          <a:bodyPr wrap="square">
            <a:spAutoFit/>
          </a:bodyPr>
          <a:lstStyle/>
          <a:p>
            <a:pPr marL="174625" lvl="0" indent="-174625" defTabSz="914400">
              <a:defRPr/>
            </a:pPr>
            <a:r>
              <a:rPr kumimoji="1" lang="ja-JP" altLang="en-US" sz="1600" b="1" dirty="0">
                <a:latin typeface="+mn-ea"/>
              </a:rPr>
              <a:t>②多様な暮らしに対応した豊かな食体験につながる取組み　</a:t>
            </a:r>
            <a:r>
              <a:rPr kumimoji="1" lang="en-US" altLang="ja-JP" sz="1600" b="1" dirty="0">
                <a:latin typeface="+mn-ea"/>
              </a:rPr>
              <a:t>P32</a:t>
            </a:r>
            <a:endParaRPr kumimoji="1" lang="en-US" altLang="ja-JP" sz="1600" b="1" u="sng" dirty="0">
              <a:latin typeface="+mn-ea"/>
            </a:endParaRPr>
          </a:p>
        </p:txBody>
      </p:sp>
      <p:grpSp>
        <p:nvGrpSpPr>
          <p:cNvPr id="18" name="グループ化 17"/>
          <p:cNvGrpSpPr/>
          <p:nvPr/>
        </p:nvGrpSpPr>
        <p:grpSpPr>
          <a:xfrm>
            <a:off x="8344603" y="3283746"/>
            <a:ext cx="1188525" cy="864000"/>
            <a:chOff x="8151251" y="1209252"/>
            <a:chExt cx="1188525" cy="864000"/>
          </a:xfrm>
        </p:grpSpPr>
        <p:sp>
          <p:nvSpPr>
            <p:cNvPr id="19" name="角丸四角形 18"/>
            <p:cNvSpPr/>
            <p:nvPr/>
          </p:nvSpPr>
          <p:spPr>
            <a:xfrm>
              <a:off x="8151251" y="1209252"/>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20" name="グループ化 19"/>
            <p:cNvGrpSpPr/>
            <p:nvPr/>
          </p:nvGrpSpPr>
          <p:grpSpPr>
            <a:xfrm>
              <a:off x="8220636" y="1279108"/>
              <a:ext cx="1060651" cy="720145"/>
              <a:chOff x="509841" y="2832501"/>
              <a:chExt cx="1112897" cy="770916"/>
            </a:xfrm>
          </p:grpSpPr>
          <p:sp>
            <p:nvSpPr>
              <p:cNvPr id="21" name="角丸四角形 20"/>
              <p:cNvSpPr/>
              <p:nvPr/>
            </p:nvSpPr>
            <p:spPr>
              <a:xfrm>
                <a:off x="509841" y="2832501"/>
                <a:ext cx="1097299"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本年度評価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22" name="直線コネクタ 21"/>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25" name="スライド番号プレースホルダー 1">
            <a:extLst>
              <a:ext uri="{FF2B5EF4-FFF2-40B4-BE49-F238E27FC236}">
                <a16:creationId xmlns:a16="http://schemas.microsoft.com/office/drawing/2014/main" id="{47190D67-CA0C-4B33-A908-057E936401C5}"/>
              </a:ext>
            </a:extLst>
          </p:cNvPr>
          <p:cNvSpPr>
            <a:spLocks noGrp="1"/>
          </p:cNvSpPr>
          <p:nvPr>
            <p:ph type="sldNum" sz="quarter" idx="12"/>
          </p:nvPr>
        </p:nvSpPr>
        <p:spPr>
          <a:xfrm>
            <a:off x="9181750" y="6583675"/>
            <a:ext cx="720000" cy="216000"/>
          </a:xfrm>
        </p:spPr>
        <p:txBody>
          <a:bodyPr/>
          <a:lstStyle/>
          <a:p>
            <a:fld id="{4D1D0668-0C6C-4C7F-AAAF-C0078F4BF5F6}" type="slidenum">
              <a:rPr kumimoji="1" lang="ja-JP" altLang="en-US" smtClean="0"/>
              <a:t>64</a:t>
            </a:fld>
            <a:endParaRPr kumimoji="1" lang="ja-JP" altLang="en-US" dirty="0"/>
          </a:p>
        </p:txBody>
      </p:sp>
    </p:spTree>
    <p:extLst>
      <p:ext uri="{BB962C8B-B14F-4D97-AF65-F5344CB8AC3E}">
        <p14:creationId xmlns:p14="http://schemas.microsoft.com/office/powerpoint/2010/main" val="179905973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273000" y="144000"/>
            <a:ext cx="9360000" cy="651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9" name="表 8"/>
          <p:cNvGraphicFramePr>
            <a:graphicFrameLocks noGrp="1"/>
          </p:cNvGraphicFramePr>
          <p:nvPr/>
        </p:nvGraphicFramePr>
        <p:xfrm>
          <a:off x="629696" y="468000"/>
          <a:ext cx="8646609" cy="6112510"/>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464400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n-lt"/>
                          <a:ea typeface="+mn-ea"/>
                          <a:cs typeface="+mn-cs"/>
                        </a:rPr>
                        <a:t>本年度の     </a:t>
                      </a:r>
                      <a:endParaRPr kumimoji="1" lang="en-US" altLang="ja-JP" sz="1600" b="1" i="0" u="none" strike="noStrike" kern="1200" cap="none" spc="0" normalizeH="0" baseline="0" noProof="0" dirty="0">
                        <a:ln>
                          <a:noFill/>
                        </a:ln>
                        <a:solidFill>
                          <a:prstClr val="white"/>
                        </a:solidFill>
                        <a:effectLst/>
                        <a:uLnTx/>
                        <a:uFillTx/>
                        <a:latin typeface="+mn-lt"/>
                        <a:ea typeface="+mn-ea"/>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n-lt"/>
                          <a:ea typeface="+mn-ea"/>
                          <a:cs typeface="+mn-cs"/>
                        </a:rPr>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u="none" dirty="0">
                          <a:solidFill>
                            <a:schemeClr val="tx1"/>
                          </a:solidFill>
                          <a:latin typeface="+mn-ea"/>
                          <a:ea typeface="+mn-ea"/>
                        </a:rPr>
                        <a:t>《</a:t>
                      </a:r>
                      <a:r>
                        <a:rPr kumimoji="1" lang="ja-JP" altLang="en-US" sz="1200" b="1" u="sng" dirty="0">
                          <a:solidFill>
                            <a:schemeClr val="tx1"/>
                          </a:solidFill>
                          <a:latin typeface="+mn-ea"/>
                          <a:ea typeface="+mn-ea"/>
                        </a:rPr>
                        <a:t>外食や中食、給食施設における取組み</a:t>
                      </a:r>
                      <a:r>
                        <a:rPr kumimoji="1" lang="en-US" altLang="ja-JP" sz="1200" b="1" u="none" dirty="0">
                          <a:solidFill>
                            <a:schemeClr val="tx1"/>
                          </a:solidFill>
                          <a:latin typeface="+mn-ea"/>
                          <a:ea typeface="+mn-ea"/>
                        </a:rPr>
                        <a:t>》</a:t>
                      </a:r>
                    </a:p>
                    <a:p>
                      <a:pPr marL="174625" indent="-174625"/>
                      <a:r>
                        <a:rPr kumimoji="1" lang="ja-JP" altLang="en-US" sz="1100" b="1" u="none" dirty="0">
                          <a:solidFill>
                            <a:schemeClr val="tx1"/>
                          </a:solidFill>
                          <a:latin typeface="+mn-ea"/>
                          <a:ea typeface="+mn-ea"/>
                        </a:rPr>
                        <a:t>■大阪ヘルシー外食推進協議会と連携した取組み</a:t>
                      </a:r>
                      <a:endParaRPr kumimoji="1" lang="en-US" altLang="ja-JP" sz="1100" b="1" u="none" dirty="0">
                        <a:solidFill>
                          <a:schemeClr val="tx1"/>
                        </a:solidFill>
                        <a:latin typeface="+mn-ea"/>
                        <a:ea typeface="+mn-ea"/>
                      </a:endParaRPr>
                    </a:p>
                    <a:p>
                      <a:pPr marL="174625" indent="-174625"/>
                      <a:r>
                        <a:rPr kumimoji="1" lang="ja-JP" altLang="en-US" sz="1100" b="1" u="none" dirty="0">
                          <a:solidFill>
                            <a:schemeClr val="tx1"/>
                          </a:solidFill>
                          <a:latin typeface="+mn-ea"/>
                          <a:ea typeface="+mn-ea"/>
                        </a:rPr>
                        <a:t>　</a:t>
                      </a:r>
                      <a:r>
                        <a:rPr kumimoji="1" lang="ja-JP" altLang="en-US" sz="1100" b="1" u="none">
                          <a:solidFill>
                            <a:schemeClr val="tx1"/>
                          </a:solidFill>
                          <a:latin typeface="+mn-ea"/>
                          <a:ea typeface="+mn-ea"/>
                        </a:rPr>
                        <a:t>ヘルシー</a:t>
                      </a:r>
                      <a:r>
                        <a:rPr kumimoji="1" lang="ja-JP" altLang="en-US" sz="1100" b="1" u="none" dirty="0">
                          <a:solidFill>
                            <a:schemeClr val="tx1"/>
                          </a:solidFill>
                          <a:latin typeface="+mn-ea"/>
                          <a:ea typeface="+mn-ea"/>
                        </a:rPr>
                        <a:t>外食コンテスト</a:t>
                      </a:r>
                      <a:r>
                        <a:rPr kumimoji="1" lang="en-US" altLang="ja-JP" sz="1100" b="1" u="none" dirty="0">
                          <a:solidFill>
                            <a:schemeClr val="tx1"/>
                          </a:solidFill>
                          <a:latin typeface="+mn-ea"/>
                          <a:ea typeface="+mn-ea"/>
                        </a:rPr>
                        <a:t>2022</a:t>
                      </a:r>
                      <a:r>
                        <a:rPr kumimoji="1" lang="ja-JP" altLang="en-US" sz="1100" b="1" u="none" dirty="0">
                          <a:solidFill>
                            <a:schemeClr val="tx1"/>
                          </a:solidFill>
                          <a:latin typeface="+mn-ea"/>
                          <a:ea typeface="+mn-ea"/>
                        </a:rPr>
                        <a:t>の実施</a:t>
                      </a:r>
                      <a:endParaRPr kumimoji="1" lang="en-US" altLang="ja-JP" sz="1100" b="1" u="none" dirty="0">
                        <a:solidFill>
                          <a:schemeClr val="tx1"/>
                        </a:solidFill>
                        <a:latin typeface="+mn-ea"/>
                        <a:ea typeface="+mn-ea"/>
                      </a:endParaRPr>
                    </a:p>
                    <a:p>
                      <a:pPr marL="174625" indent="-174625"/>
                      <a:r>
                        <a:rPr kumimoji="1" lang="ja-JP" altLang="en-US" sz="1100" b="1" u="none">
                          <a:solidFill>
                            <a:schemeClr val="tx1"/>
                          </a:solidFill>
                          <a:latin typeface="+mn-ea"/>
                          <a:ea typeface="+mn-ea"/>
                        </a:rPr>
                        <a:t>　 募集期間 </a:t>
                      </a:r>
                      <a:r>
                        <a:rPr kumimoji="1" lang="en-US" altLang="ja-JP" sz="1100" b="1" u="none">
                          <a:solidFill>
                            <a:schemeClr val="tx1"/>
                          </a:solidFill>
                          <a:latin typeface="+mn-ea"/>
                          <a:ea typeface="+mn-ea"/>
                        </a:rPr>
                        <a:t>R4.8.17-10.4</a:t>
                      </a:r>
                      <a:r>
                        <a:rPr kumimoji="1" lang="ja-JP" altLang="en-US" sz="1100" b="1" u="none">
                          <a:solidFill>
                            <a:schemeClr val="tx1"/>
                          </a:solidFill>
                          <a:latin typeface="+mn-ea"/>
                          <a:ea typeface="+mn-ea"/>
                        </a:rPr>
                        <a:t>、応募数</a:t>
                      </a:r>
                      <a:r>
                        <a:rPr kumimoji="1" lang="en-US" altLang="ja-JP" sz="1100" b="1" u="none">
                          <a:solidFill>
                            <a:schemeClr val="tx1"/>
                          </a:solidFill>
                          <a:latin typeface="+mn-ea"/>
                          <a:ea typeface="+mn-ea"/>
                        </a:rPr>
                        <a:t>33</a:t>
                      </a:r>
                      <a:r>
                        <a:rPr kumimoji="1" lang="ja-JP" altLang="en-US" sz="1100" b="1" u="none">
                          <a:solidFill>
                            <a:schemeClr val="tx1"/>
                          </a:solidFill>
                          <a:latin typeface="+mn-ea"/>
                          <a:ea typeface="+mn-ea"/>
                        </a:rPr>
                        <a:t>メニュー</a:t>
                      </a:r>
                      <a:endParaRPr kumimoji="1" lang="en-US" altLang="ja-JP" sz="1100" b="1" u="none">
                        <a:solidFill>
                          <a:schemeClr val="tx1"/>
                        </a:solidFill>
                        <a:latin typeface="+mn-ea"/>
                        <a:ea typeface="+mn-ea"/>
                      </a:endParaRPr>
                    </a:p>
                    <a:p>
                      <a:pPr marL="174625" indent="-174625"/>
                      <a:r>
                        <a:rPr kumimoji="1" lang="ja-JP" altLang="en-US" sz="1100" b="1" u="none">
                          <a:solidFill>
                            <a:schemeClr val="tx1"/>
                          </a:solidFill>
                          <a:latin typeface="+mn-ea"/>
                          <a:ea typeface="+mn-ea"/>
                        </a:rPr>
                        <a:t>　 審査状況 ウェブによる人気投票（</a:t>
                      </a:r>
                      <a:r>
                        <a:rPr kumimoji="1" lang="en-US" altLang="ja-JP" sz="1100" b="1" u="none">
                          <a:solidFill>
                            <a:schemeClr val="tx1"/>
                          </a:solidFill>
                          <a:latin typeface="+mn-ea"/>
                          <a:ea typeface="+mn-ea"/>
                        </a:rPr>
                        <a:t>R4.11.1-12.10 2,191</a:t>
                      </a:r>
                      <a:r>
                        <a:rPr kumimoji="1" lang="ja-JP" altLang="en-US" sz="1100" b="1" u="none">
                          <a:solidFill>
                            <a:schemeClr val="tx1"/>
                          </a:solidFill>
                          <a:latin typeface="+mn-ea"/>
                          <a:ea typeface="+mn-ea"/>
                        </a:rPr>
                        <a:t>名の投票）</a:t>
                      </a:r>
                      <a:endParaRPr kumimoji="1" lang="en-US" altLang="ja-JP" sz="1100" b="1" u="none">
                        <a:solidFill>
                          <a:schemeClr val="tx1"/>
                        </a:solidFill>
                        <a:latin typeface="+mn-ea"/>
                        <a:ea typeface="+mn-ea"/>
                      </a:endParaRPr>
                    </a:p>
                    <a:p>
                      <a:pPr marL="174625" indent="-174625"/>
                      <a:r>
                        <a:rPr kumimoji="1" lang="ja-JP" altLang="en-US" sz="1100" b="1" u="none">
                          <a:solidFill>
                            <a:schemeClr val="tx1"/>
                          </a:solidFill>
                          <a:latin typeface="+mn-ea"/>
                          <a:ea typeface="+mn-ea"/>
                        </a:rPr>
                        <a:t>　 　　　　</a:t>
                      </a:r>
                      <a:r>
                        <a:rPr kumimoji="1" lang="ja-JP" altLang="en-US" sz="1100" b="1" u="none" baseline="0">
                          <a:solidFill>
                            <a:schemeClr val="tx1"/>
                          </a:solidFill>
                          <a:latin typeface="+mn-ea"/>
                          <a:ea typeface="+mn-ea"/>
                        </a:rPr>
                        <a:t> 及び協議会関係者による書類審査</a:t>
                      </a:r>
                      <a:r>
                        <a:rPr kumimoji="1" lang="ja-JP" altLang="en-US" sz="1100" b="1" u="none">
                          <a:solidFill>
                            <a:schemeClr val="tx1"/>
                          </a:solidFill>
                          <a:latin typeface="+mn-ea"/>
                          <a:ea typeface="+mn-ea"/>
                        </a:rPr>
                        <a:t>　</a:t>
                      </a:r>
                      <a:endParaRPr kumimoji="1" lang="en-US" altLang="ja-JP" sz="1100" b="1" u="none">
                        <a:solidFill>
                          <a:schemeClr val="tx1"/>
                        </a:solidFill>
                        <a:latin typeface="+mn-ea"/>
                        <a:ea typeface="+mn-ea"/>
                      </a:endParaRPr>
                    </a:p>
                    <a:p>
                      <a:pPr marL="174625" indent="-174625"/>
                      <a:r>
                        <a:rPr kumimoji="1" lang="ja-JP" altLang="en-US" sz="1100" b="1" u="none">
                          <a:solidFill>
                            <a:schemeClr val="tx1"/>
                          </a:solidFill>
                          <a:latin typeface="+mn-ea"/>
                          <a:ea typeface="+mn-ea"/>
                        </a:rPr>
                        <a:t>　 表彰式　 イベント「フードスタイル関西」の会場にて実施（</a:t>
                      </a:r>
                      <a:r>
                        <a:rPr kumimoji="1" lang="en-US" altLang="ja-JP" sz="1100" b="1" u="none">
                          <a:solidFill>
                            <a:schemeClr val="tx1"/>
                          </a:solidFill>
                          <a:latin typeface="+mn-ea"/>
                          <a:ea typeface="+mn-ea"/>
                        </a:rPr>
                        <a:t>R5.1.25</a:t>
                      </a:r>
                      <a:r>
                        <a:rPr kumimoji="1" lang="ja-JP" altLang="en-US" sz="1100" b="1" u="none">
                          <a:solidFill>
                            <a:schemeClr val="tx1"/>
                          </a:solidFill>
                          <a:latin typeface="+mn-ea"/>
                          <a:ea typeface="+mn-ea"/>
                        </a:rPr>
                        <a:t>）　</a:t>
                      </a:r>
                      <a:endParaRPr kumimoji="1" lang="en-US" altLang="ja-JP" sz="1100" b="1" u="none" dirty="0">
                        <a:solidFill>
                          <a:schemeClr val="tx1"/>
                        </a:solidFill>
                        <a:latin typeface="+mn-ea"/>
                        <a:ea typeface="+mn-ea"/>
                      </a:endParaRPr>
                    </a:p>
                    <a:p>
                      <a:pPr marL="174625" indent="-174625"/>
                      <a:r>
                        <a:rPr kumimoji="1" lang="ja-JP" altLang="en-US" sz="1100" b="1" u="none">
                          <a:solidFill>
                            <a:schemeClr val="tx1"/>
                          </a:solidFill>
                          <a:latin typeface="+mn-ea"/>
                          <a:ea typeface="+mn-ea"/>
                        </a:rPr>
                        <a:t>■</a:t>
                      </a:r>
                      <a:r>
                        <a:rPr kumimoji="1" lang="ja-JP" altLang="en-US" sz="1100" b="1" u="none" dirty="0">
                          <a:solidFill>
                            <a:schemeClr val="tx1"/>
                          </a:solidFill>
                          <a:latin typeface="+mn-ea"/>
                          <a:ea typeface="+mn-ea"/>
                        </a:rPr>
                        <a:t>企業と連携した取組み</a:t>
                      </a:r>
                      <a:endParaRPr kumimoji="1" lang="en-US" altLang="ja-JP" sz="1100" b="1" u="none" dirty="0">
                        <a:solidFill>
                          <a:schemeClr val="tx1"/>
                        </a:solidFill>
                        <a:latin typeface="+mn-ea"/>
                        <a:ea typeface="+mn-ea"/>
                      </a:endParaRPr>
                    </a:p>
                    <a:p>
                      <a:pPr marL="174625" indent="-174625"/>
                      <a:r>
                        <a:rPr kumimoji="1" lang="ja-JP" altLang="en-US" sz="1100" b="1" u="none">
                          <a:solidFill>
                            <a:schemeClr val="tx1"/>
                          </a:solidFill>
                          <a:latin typeface="+mn-ea"/>
                          <a:ea typeface="+mn-ea"/>
                        </a:rPr>
                        <a:t>・ほっかほっか</a:t>
                      </a:r>
                      <a:r>
                        <a:rPr kumimoji="1" lang="ja-JP" altLang="en-US" sz="1100" b="1" u="none" dirty="0">
                          <a:solidFill>
                            <a:schemeClr val="tx1"/>
                          </a:solidFill>
                          <a:latin typeface="+mn-ea"/>
                          <a:ea typeface="+mn-ea"/>
                        </a:rPr>
                        <a:t>亭総本部、すかいらーくグループ、セブンイレブンジャパン</a:t>
                      </a:r>
                      <a:endParaRPr kumimoji="1" lang="en-US" altLang="ja-JP" sz="1100" b="1" u="none" dirty="0">
                        <a:solidFill>
                          <a:schemeClr val="tx1"/>
                        </a:solidFill>
                        <a:latin typeface="+mn-ea"/>
                        <a:ea typeface="+mn-ea"/>
                      </a:endParaRPr>
                    </a:p>
                    <a:p>
                      <a:pPr marL="174625" indent="-174625"/>
                      <a:r>
                        <a:rPr kumimoji="1" lang="ja-JP" altLang="en-US" sz="1100" b="1" u="none" dirty="0">
                          <a:solidFill>
                            <a:schemeClr val="tx1"/>
                          </a:solidFill>
                          <a:latin typeface="+mn-ea"/>
                          <a:ea typeface="+mn-ea"/>
                        </a:rPr>
                        <a:t>　：企業単位で「うちのお店も健康づくり</a:t>
                      </a:r>
                      <a:r>
                        <a:rPr kumimoji="1" lang="ja-JP" altLang="en-US" sz="1100" b="1" u="none">
                          <a:solidFill>
                            <a:schemeClr val="tx1"/>
                          </a:solidFill>
                          <a:latin typeface="+mn-ea"/>
                          <a:ea typeface="+mn-ea"/>
                        </a:rPr>
                        <a:t>応援団の店</a:t>
                      </a:r>
                      <a:r>
                        <a:rPr kumimoji="1" lang="ja-JP" altLang="en-US" sz="1100" b="1" u="none" dirty="0">
                          <a:solidFill>
                            <a:schemeClr val="tx1"/>
                          </a:solidFill>
                          <a:latin typeface="+mn-ea"/>
                          <a:ea typeface="+mn-ea"/>
                        </a:rPr>
                        <a:t>」</a:t>
                      </a:r>
                      <a:r>
                        <a:rPr kumimoji="1" lang="ja-JP" altLang="en-US" sz="1100" b="1" u="none">
                          <a:solidFill>
                            <a:schemeClr val="tx1"/>
                          </a:solidFill>
                          <a:latin typeface="+mn-ea"/>
                          <a:ea typeface="+mn-ea"/>
                        </a:rPr>
                        <a:t>に登録。新規</a:t>
                      </a:r>
                      <a:r>
                        <a:rPr kumimoji="1" lang="ja-JP" altLang="en-US" sz="1100" b="1" u="none" dirty="0">
                          <a:solidFill>
                            <a:schemeClr val="tx1"/>
                          </a:solidFill>
                          <a:latin typeface="+mn-ea"/>
                          <a:ea typeface="+mn-ea"/>
                        </a:rPr>
                        <a:t>店舗を</a:t>
                      </a:r>
                      <a:r>
                        <a:rPr kumimoji="1" lang="ja-JP" altLang="en-US" sz="1100" b="1" u="none">
                          <a:solidFill>
                            <a:schemeClr val="tx1"/>
                          </a:solidFill>
                          <a:latin typeface="+mn-ea"/>
                          <a:ea typeface="+mn-ea"/>
                        </a:rPr>
                        <a:t>追加承認</a:t>
                      </a:r>
                      <a:endParaRPr kumimoji="1" lang="en-US" altLang="ja-JP" sz="1100" b="1" u="none">
                        <a:solidFill>
                          <a:schemeClr val="tx1"/>
                        </a:solidFill>
                        <a:latin typeface="+mn-ea"/>
                        <a:ea typeface="+mn-ea"/>
                      </a:endParaRPr>
                    </a:p>
                    <a:p>
                      <a:pPr marL="174625" indent="-174625"/>
                      <a:r>
                        <a:rPr kumimoji="1" lang="ja-JP" altLang="en-US" sz="1100" b="1" u="none">
                          <a:solidFill>
                            <a:schemeClr val="tx1"/>
                          </a:solidFill>
                          <a:latin typeface="+mn-ea"/>
                          <a:ea typeface="+mn-ea"/>
                        </a:rPr>
                        <a:t>・</a:t>
                      </a:r>
                      <a:r>
                        <a:rPr kumimoji="1" lang="ja-JP" altLang="en-US" sz="1100" b="1" u="none" dirty="0">
                          <a:solidFill>
                            <a:schemeClr val="tx1"/>
                          </a:solidFill>
                          <a:latin typeface="+mn-ea"/>
                          <a:ea typeface="+mn-ea"/>
                        </a:rPr>
                        <a:t>阪急百貨店：冷凍総菜を</a:t>
                      </a:r>
                      <a:r>
                        <a:rPr kumimoji="1" lang="en-US" altLang="ja-JP" sz="1100" b="1" u="none" dirty="0">
                          <a:solidFill>
                            <a:schemeClr val="tx1"/>
                          </a:solidFill>
                          <a:latin typeface="+mn-ea"/>
                          <a:ea typeface="+mn-ea"/>
                        </a:rPr>
                        <a:t>V.O.S.</a:t>
                      </a:r>
                      <a:r>
                        <a:rPr kumimoji="1" lang="ja-JP" altLang="en-US" sz="1100" b="1" u="none">
                          <a:solidFill>
                            <a:schemeClr val="tx1"/>
                          </a:solidFill>
                          <a:latin typeface="+mn-ea"/>
                          <a:ea typeface="+mn-ea"/>
                        </a:rPr>
                        <a:t>メニューに追加承認（</a:t>
                      </a:r>
                      <a:r>
                        <a:rPr kumimoji="1" lang="ja-JP" altLang="en-US" sz="1100" b="1" u="none" baseline="0">
                          <a:solidFill>
                            <a:schemeClr val="tx1"/>
                          </a:solidFill>
                          <a:latin typeface="+mn-ea"/>
                          <a:ea typeface="+mn-ea"/>
                        </a:rPr>
                        <a:t> </a:t>
                      </a:r>
                      <a:r>
                        <a:rPr kumimoji="1" lang="en-US" altLang="ja-JP" sz="1100" b="1" u="none">
                          <a:solidFill>
                            <a:schemeClr val="tx1"/>
                          </a:solidFill>
                          <a:latin typeface="+mn-ea"/>
                          <a:ea typeface="+mn-ea"/>
                        </a:rPr>
                        <a:t>9</a:t>
                      </a:r>
                      <a:r>
                        <a:rPr kumimoji="1" lang="ja-JP" altLang="en-US" sz="1100" b="1" u="none">
                          <a:solidFill>
                            <a:schemeClr val="tx1"/>
                          </a:solidFill>
                          <a:latin typeface="+mn-ea"/>
                          <a:ea typeface="+mn-ea"/>
                        </a:rPr>
                        <a:t>メニュー）</a:t>
                      </a:r>
                      <a:endParaRPr kumimoji="1" lang="en-US" altLang="ja-JP" sz="1100" b="1" u="none" dirty="0">
                        <a:solidFill>
                          <a:schemeClr val="tx1"/>
                        </a:solidFill>
                        <a:latin typeface="+mn-ea"/>
                        <a:ea typeface="+mn-ea"/>
                      </a:endParaRPr>
                    </a:p>
                    <a:p>
                      <a:pPr marL="174625" indent="-174625"/>
                      <a:r>
                        <a:rPr kumimoji="1" lang="ja-JP" altLang="en-US" sz="1100" b="1" dirty="0">
                          <a:solidFill>
                            <a:schemeClr val="tx1"/>
                          </a:solidFill>
                          <a:latin typeface="游ゴシック" panose="020B0400000000000000" pitchFamily="50" charset="-128"/>
                          <a:ea typeface="+mn-ea"/>
                        </a:rPr>
                        <a:t>■給食施設と連携した取組み</a:t>
                      </a:r>
                    </a:p>
                    <a:p>
                      <a:pPr marL="174625" indent="-174625"/>
                      <a:r>
                        <a:rPr kumimoji="1" lang="ja-JP" altLang="en-US" sz="1100" b="1" dirty="0">
                          <a:solidFill>
                            <a:schemeClr val="tx1"/>
                          </a:solidFill>
                          <a:latin typeface="游ゴシック" panose="020B0400000000000000" pitchFamily="50" charset="-128"/>
                          <a:ea typeface="+mn-ea"/>
                        </a:rPr>
                        <a:t>　</a:t>
                      </a:r>
                      <a:r>
                        <a:rPr kumimoji="1" lang="ja-JP" altLang="en-US" sz="1100" b="1">
                          <a:solidFill>
                            <a:schemeClr val="tx1"/>
                          </a:solidFill>
                          <a:latin typeface="游ゴシック" panose="020B0400000000000000" pitchFamily="50" charset="-128"/>
                          <a:ea typeface="+mn-ea"/>
                        </a:rPr>
                        <a:t>大学</a:t>
                      </a:r>
                      <a:r>
                        <a:rPr kumimoji="1" lang="ja-JP" altLang="en-US" sz="1100" b="1" dirty="0">
                          <a:solidFill>
                            <a:schemeClr val="tx1"/>
                          </a:solidFill>
                          <a:latin typeface="游ゴシック" panose="020B0400000000000000" pitchFamily="50" charset="-128"/>
                          <a:ea typeface="+mn-ea"/>
                        </a:rPr>
                        <a:t>と連携し、</a:t>
                      </a:r>
                      <a:r>
                        <a:rPr kumimoji="1" lang="ja-JP" altLang="en-US" sz="1100" b="1">
                          <a:solidFill>
                            <a:schemeClr val="tx1"/>
                          </a:solidFill>
                          <a:latin typeface="游ゴシック" panose="020B0400000000000000" pitchFamily="50" charset="-128"/>
                          <a:ea typeface="+mn-ea"/>
                        </a:rPr>
                        <a:t>学生食堂メニューを</a:t>
                      </a:r>
                      <a:r>
                        <a:rPr kumimoji="1" lang="en-US" altLang="ja-JP" sz="1100" b="1">
                          <a:solidFill>
                            <a:schemeClr val="tx1"/>
                          </a:solidFill>
                          <a:latin typeface="游ゴシック" panose="020B0400000000000000" pitchFamily="50" charset="-128"/>
                          <a:ea typeface="+mn-ea"/>
                        </a:rPr>
                        <a:t>V.O.S.</a:t>
                      </a:r>
                      <a:r>
                        <a:rPr kumimoji="1" lang="ja-JP" altLang="en-US" sz="1100" b="1">
                          <a:solidFill>
                            <a:schemeClr val="tx1"/>
                          </a:solidFill>
                          <a:latin typeface="游ゴシック" panose="020B0400000000000000" pitchFamily="50" charset="-128"/>
                          <a:ea typeface="+mn-ea"/>
                        </a:rPr>
                        <a:t>に承認</a:t>
                      </a:r>
                      <a:r>
                        <a:rPr kumimoji="1" lang="ja-JP" altLang="en-US" sz="1100" b="1" dirty="0">
                          <a:solidFill>
                            <a:schemeClr val="tx1"/>
                          </a:solidFill>
                          <a:latin typeface="游ゴシック" panose="020B0400000000000000" pitchFamily="50" charset="-128"/>
                          <a:ea typeface="+mn-ea"/>
                        </a:rPr>
                        <a:t>　</a:t>
                      </a:r>
                      <a:endParaRPr kumimoji="1" lang="en-US" altLang="ja-JP" sz="1100" b="1" dirty="0">
                        <a:solidFill>
                          <a:schemeClr val="tx1"/>
                        </a:solidFill>
                        <a:latin typeface="游ゴシック" panose="020B0400000000000000" pitchFamily="50" charset="-128"/>
                        <a:ea typeface="+mn-ea"/>
                      </a:endParaRPr>
                    </a:p>
                    <a:p>
                      <a:pPr marL="174625" indent="-174625"/>
                      <a:r>
                        <a:rPr kumimoji="1" lang="ja-JP" altLang="en-US" sz="1100" b="1">
                          <a:solidFill>
                            <a:schemeClr val="tx1"/>
                          </a:solidFill>
                          <a:latin typeface="游ゴシック" panose="020B0400000000000000" pitchFamily="50" charset="-128"/>
                          <a:ea typeface="+mn-ea"/>
                        </a:rPr>
                        <a:t>　 大手前大学</a:t>
                      </a:r>
                      <a:r>
                        <a:rPr kumimoji="1" lang="en-US" altLang="ja-JP" sz="1100" b="1">
                          <a:solidFill>
                            <a:schemeClr val="tx1"/>
                          </a:solidFill>
                          <a:latin typeface="游ゴシック" panose="020B0400000000000000" pitchFamily="50" charset="-128"/>
                          <a:ea typeface="+mn-ea"/>
                        </a:rPr>
                        <a:t>1</a:t>
                      </a:r>
                      <a:r>
                        <a:rPr kumimoji="1" lang="ja-JP" altLang="en-US" sz="1100" b="1">
                          <a:solidFill>
                            <a:schemeClr val="tx1"/>
                          </a:solidFill>
                          <a:latin typeface="游ゴシック" panose="020B0400000000000000" pitchFamily="50" charset="-128"/>
                          <a:ea typeface="+mn-ea"/>
                        </a:rPr>
                        <a:t>メニュー・近畿大学</a:t>
                      </a:r>
                      <a:r>
                        <a:rPr kumimoji="1" lang="en-US" altLang="ja-JP" sz="1100" b="1">
                          <a:solidFill>
                            <a:schemeClr val="tx1"/>
                          </a:solidFill>
                          <a:latin typeface="游ゴシック" panose="020B0400000000000000" pitchFamily="50" charset="-128"/>
                          <a:ea typeface="+mn-ea"/>
                        </a:rPr>
                        <a:t>6</a:t>
                      </a:r>
                      <a:r>
                        <a:rPr kumimoji="1" lang="ja-JP" altLang="en-US" sz="1100" b="1">
                          <a:solidFill>
                            <a:schemeClr val="tx1"/>
                          </a:solidFill>
                          <a:latin typeface="游ゴシック" panose="020B0400000000000000" pitchFamily="50" charset="-128"/>
                          <a:ea typeface="+mn-ea"/>
                        </a:rPr>
                        <a:t>メニュー・大阪工業大学</a:t>
                      </a:r>
                      <a:r>
                        <a:rPr kumimoji="1" lang="en-US" altLang="ja-JP" sz="1100" b="1">
                          <a:solidFill>
                            <a:schemeClr val="tx1"/>
                          </a:solidFill>
                          <a:latin typeface="游ゴシック" panose="020B0400000000000000" pitchFamily="50" charset="-128"/>
                          <a:ea typeface="+mn-ea"/>
                        </a:rPr>
                        <a:t>1</a:t>
                      </a:r>
                      <a:r>
                        <a:rPr kumimoji="1" lang="ja-JP" altLang="en-US" sz="1100" b="1">
                          <a:solidFill>
                            <a:schemeClr val="tx1"/>
                          </a:solidFill>
                          <a:latin typeface="游ゴシック" panose="020B0400000000000000" pitchFamily="50" charset="-128"/>
                          <a:ea typeface="+mn-ea"/>
                        </a:rPr>
                        <a:t>メニュー・大阪青山大学</a:t>
                      </a:r>
                      <a:r>
                        <a:rPr kumimoji="1" lang="en-US" altLang="ja-JP" sz="1100" b="1">
                          <a:solidFill>
                            <a:schemeClr val="tx1"/>
                          </a:solidFill>
                          <a:latin typeface="游ゴシック" panose="020B0400000000000000" pitchFamily="50" charset="-128"/>
                          <a:ea typeface="+mn-ea"/>
                        </a:rPr>
                        <a:t>1</a:t>
                      </a:r>
                      <a:r>
                        <a:rPr kumimoji="1" lang="ja-JP" altLang="en-US" sz="1100" b="1">
                          <a:solidFill>
                            <a:schemeClr val="tx1"/>
                          </a:solidFill>
                          <a:latin typeface="游ゴシック" panose="020B0400000000000000" pitchFamily="50" charset="-128"/>
                          <a:ea typeface="+mn-ea"/>
                        </a:rPr>
                        <a:t>メニュー</a:t>
                      </a:r>
                      <a:endParaRPr kumimoji="1" lang="en-US" altLang="ja-JP" sz="1100" b="1" dirty="0">
                        <a:solidFill>
                          <a:schemeClr val="tx1"/>
                        </a:solidFill>
                        <a:latin typeface="游ゴシック" panose="020B0400000000000000" pitchFamily="50" charset="-128"/>
                        <a:ea typeface="+mn-ea"/>
                      </a:endParaRPr>
                    </a:p>
                    <a:p>
                      <a:pPr marL="174625" indent="-174625"/>
                      <a:r>
                        <a:rPr kumimoji="1" lang="ja-JP" altLang="en-US" sz="1100" b="1" dirty="0">
                          <a:solidFill>
                            <a:schemeClr val="tx1"/>
                          </a:solidFill>
                          <a:latin typeface="游ゴシック" panose="020B0400000000000000" pitchFamily="50" charset="-128"/>
                          <a:ea typeface="+mn-ea"/>
                        </a:rPr>
                        <a:t>■地域に根差した</a:t>
                      </a:r>
                      <a:r>
                        <a:rPr kumimoji="1" lang="en-US" altLang="ja-JP" sz="1100" b="1" dirty="0">
                          <a:solidFill>
                            <a:schemeClr val="tx1"/>
                          </a:solidFill>
                          <a:latin typeface="游ゴシック" panose="020B0400000000000000" pitchFamily="50" charset="-128"/>
                          <a:ea typeface="+mn-ea"/>
                        </a:rPr>
                        <a:t>V.O.S.</a:t>
                      </a:r>
                      <a:r>
                        <a:rPr kumimoji="1" lang="ja-JP" altLang="en-US" sz="1100" b="1" dirty="0">
                          <a:solidFill>
                            <a:schemeClr val="tx1"/>
                          </a:solidFill>
                          <a:latin typeface="游ゴシック" panose="020B0400000000000000" pitchFamily="50" charset="-128"/>
                          <a:ea typeface="+mn-ea"/>
                        </a:rPr>
                        <a:t>の普及啓発</a:t>
                      </a:r>
                      <a:endParaRPr kumimoji="1" lang="en-US" altLang="ja-JP" sz="1100" b="1" dirty="0">
                        <a:solidFill>
                          <a:schemeClr val="tx1"/>
                        </a:solidFill>
                        <a:latin typeface="游ゴシック" panose="020B0400000000000000" pitchFamily="50" charset="-128"/>
                        <a:ea typeface="+mn-ea"/>
                      </a:endParaRPr>
                    </a:p>
                    <a:p>
                      <a:pPr marL="174625" indent="-174625"/>
                      <a:r>
                        <a:rPr kumimoji="1" lang="ja-JP" altLang="en-US" sz="1100" b="1">
                          <a:solidFill>
                            <a:schemeClr val="tx1"/>
                          </a:solidFill>
                          <a:latin typeface="游ゴシック" panose="020B0400000000000000" pitchFamily="50" charset="-128"/>
                          <a:ea typeface="+mn-ea"/>
                        </a:rPr>
                        <a:t>　「食べて元気に！</a:t>
                      </a:r>
                      <a:r>
                        <a:rPr kumimoji="1" lang="en-US" altLang="ja-JP" sz="1100" b="1">
                          <a:solidFill>
                            <a:schemeClr val="tx1"/>
                          </a:solidFill>
                          <a:latin typeface="游ゴシック" panose="020B0400000000000000" pitchFamily="50" charset="-128"/>
                          <a:ea typeface="+mn-ea"/>
                        </a:rPr>
                        <a:t>VO.S.&amp;</a:t>
                      </a:r>
                      <a:r>
                        <a:rPr kumimoji="1" lang="ja-JP" altLang="en-US" sz="1100" b="1">
                          <a:solidFill>
                            <a:schemeClr val="tx1"/>
                          </a:solidFill>
                          <a:latin typeface="游ゴシック" panose="020B0400000000000000" pitchFamily="50" charset="-128"/>
                          <a:ea typeface="+mn-ea"/>
                        </a:rPr>
                        <a:t>野菜たっぷりキャンペーン」の実施（</a:t>
                      </a:r>
                      <a:r>
                        <a:rPr kumimoji="1" lang="en-US" altLang="ja-JP" sz="1100" b="1">
                          <a:solidFill>
                            <a:schemeClr val="tx1"/>
                          </a:solidFill>
                          <a:latin typeface="游ゴシック" panose="020B0400000000000000" pitchFamily="50" charset="-128"/>
                          <a:ea typeface="+mn-ea"/>
                        </a:rPr>
                        <a:t>4</a:t>
                      </a:r>
                      <a:r>
                        <a:rPr kumimoji="1" lang="ja-JP" altLang="en-US" sz="1100" b="1">
                          <a:solidFill>
                            <a:schemeClr val="tx1"/>
                          </a:solidFill>
                          <a:latin typeface="游ゴシック" panose="020B0400000000000000" pitchFamily="50" charset="-128"/>
                          <a:ea typeface="+mn-ea"/>
                        </a:rPr>
                        <a:t>保健所）</a:t>
                      </a:r>
                      <a:endParaRPr kumimoji="1" lang="en-US" altLang="ja-JP" sz="1100" b="1" dirty="0">
                        <a:solidFill>
                          <a:schemeClr val="tx1"/>
                        </a:solidFill>
                        <a:latin typeface="游ゴシック" panose="020B0400000000000000" pitchFamily="50" charset="-128"/>
                        <a:ea typeface="+mn-ea"/>
                      </a:endParaRPr>
                    </a:p>
                    <a:p>
                      <a:pPr marL="174625" indent="-174625"/>
                      <a:r>
                        <a:rPr kumimoji="1" lang="ja-JP" altLang="en-US" sz="1100" b="1" dirty="0">
                          <a:solidFill>
                            <a:schemeClr val="tx1"/>
                          </a:solidFill>
                          <a:latin typeface="游ゴシック" panose="020B0400000000000000" pitchFamily="50" charset="-128"/>
                          <a:ea typeface="+mn-ea"/>
                        </a:rPr>
                        <a:t>■特定給食講演会の開催</a:t>
                      </a:r>
                      <a:endParaRPr kumimoji="1" lang="en-US" altLang="ja-JP" sz="1100" b="1" dirty="0">
                        <a:solidFill>
                          <a:schemeClr val="tx1"/>
                        </a:solidFill>
                        <a:latin typeface="游ゴシック" panose="020B0400000000000000" pitchFamily="50" charset="-128"/>
                        <a:ea typeface="+mn-ea"/>
                      </a:endParaRPr>
                    </a:p>
                    <a:p>
                      <a:pPr marL="174625" indent="-174625"/>
                      <a:r>
                        <a:rPr kumimoji="1" lang="ja-JP" altLang="en-US" sz="1100" b="1" dirty="0">
                          <a:solidFill>
                            <a:schemeClr val="tx1"/>
                          </a:solidFill>
                          <a:latin typeface="游ゴシック" panose="020B0400000000000000" pitchFamily="50" charset="-128"/>
                          <a:ea typeface="+mn-ea"/>
                        </a:rPr>
                        <a:t>　方法</a:t>
                      </a:r>
                      <a:r>
                        <a:rPr kumimoji="1" lang="ja-JP" altLang="en-US" sz="1100" b="1">
                          <a:solidFill>
                            <a:schemeClr val="tx1"/>
                          </a:solidFill>
                          <a:latin typeface="游ゴシック" panose="020B0400000000000000" pitchFamily="50" charset="-128"/>
                          <a:ea typeface="+mn-ea"/>
                        </a:rPr>
                        <a:t>　大阪府</a:t>
                      </a:r>
                      <a:r>
                        <a:rPr kumimoji="1" lang="ja-JP" altLang="en-US" sz="1100" b="1" dirty="0">
                          <a:solidFill>
                            <a:schemeClr val="tx1"/>
                          </a:solidFill>
                          <a:latin typeface="游ゴシック" panose="020B0400000000000000" pitchFamily="50" charset="-128"/>
                          <a:ea typeface="+mn-ea"/>
                        </a:rPr>
                        <a:t>公式</a:t>
                      </a:r>
                      <a:r>
                        <a:rPr kumimoji="1" lang="en-US" altLang="ja-JP" sz="1100" b="1" dirty="0">
                          <a:solidFill>
                            <a:schemeClr val="tx1"/>
                          </a:solidFill>
                          <a:latin typeface="游ゴシック" panose="020B0400000000000000" pitchFamily="50" charset="-128"/>
                          <a:ea typeface="+mn-ea"/>
                        </a:rPr>
                        <a:t>YouTube</a:t>
                      </a:r>
                      <a:r>
                        <a:rPr kumimoji="1" lang="ja-JP" altLang="en-US" sz="1100" b="1" dirty="0">
                          <a:solidFill>
                            <a:schemeClr val="tx1"/>
                          </a:solidFill>
                          <a:latin typeface="游ゴシック" panose="020B0400000000000000" pitchFamily="50" charset="-128"/>
                          <a:ea typeface="+mn-ea"/>
                        </a:rPr>
                        <a:t>チャンネルでの限定</a:t>
                      </a:r>
                      <a:r>
                        <a:rPr kumimoji="1" lang="ja-JP" altLang="en-US" sz="1100" b="1">
                          <a:solidFill>
                            <a:schemeClr val="tx1"/>
                          </a:solidFill>
                          <a:latin typeface="游ゴシック" panose="020B0400000000000000" pitchFamily="50" charset="-128"/>
                          <a:ea typeface="+mn-ea"/>
                        </a:rPr>
                        <a:t>公開（</a:t>
                      </a:r>
                      <a:r>
                        <a:rPr kumimoji="1" lang="en-US" altLang="ja-JP" sz="1100" b="1">
                          <a:solidFill>
                            <a:schemeClr val="tx1"/>
                          </a:solidFill>
                          <a:latin typeface="游ゴシック" panose="020B0400000000000000" pitchFamily="50" charset="-128"/>
                          <a:ea typeface="+mn-ea"/>
                        </a:rPr>
                        <a:t>R4.11.21-12.23</a:t>
                      </a:r>
                      <a:r>
                        <a:rPr kumimoji="1" lang="ja-JP" altLang="en-US" sz="1100" b="1">
                          <a:solidFill>
                            <a:schemeClr val="tx1"/>
                          </a:solidFill>
                          <a:latin typeface="游ゴシック" panose="020B0400000000000000" pitchFamily="50" charset="-128"/>
                          <a:ea typeface="+mn-ea"/>
                        </a:rPr>
                        <a:t>）</a:t>
                      </a:r>
                      <a:endParaRPr kumimoji="1" lang="en-US" altLang="ja-JP" sz="1100" b="1" dirty="0">
                        <a:solidFill>
                          <a:schemeClr val="tx1"/>
                        </a:solidFill>
                        <a:latin typeface="游ゴシック" panose="020B0400000000000000" pitchFamily="50" charset="-128"/>
                        <a:ea typeface="+mn-ea"/>
                      </a:endParaRPr>
                    </a:p>
                    <a:p>
                      <a:pPr marL="174625" indent="-174625"/>
                      <a:r>
                        <a:rPr kumimoji="1" lang="ja-JP" altLang="en-US" sz="1100" b="1" dirty="0">
                          <a:solidFill>
                            <a:schemeClr val="tx1"/>
                          </a:solidFill>
                          <a:latin typeface="游ゴシック" panose="020B0400000000000000" pitchFamily="50" charset="-128"/>
                          <a:ea typeface="+mn-ea"/>
                        </a:rPr>
                        <a:t>　内容</a:t>
                      </a:r>
                      <a:r>
                        <a:rPr kumimoji="1" lang="ja-JP" altLang="en-US" sz="1100" b="1">
                          <a:solidFill>
                            <a:schemeClr val="tx1"/>
                          </a:solidFill>
                          <a:latin typeface="游ゴシック" panose="020B0400000000000000" pitchFamily="50" charset="-128"/>
                          <a:ea typeface="+mn-ea"/>
                        </a:rPr>
                        <a:t>　講演</a:t>
                      </a:r>
                      <a:r>
                        <a:rPr kumimoji="1" lang="ja-JP" altLang="en-US" sz="1100" b="1" dirty="0">
                          <a:solidFill>
                            <a:schemeClr val="tx1"/>
                          </a:solidFill>
                          <a:latin typeface="游ゴシック" panose="020B0400000000000000" pitchFamily="50" charset="-128"/>
                          <a:ea typeface="+mn-ea"/>
                        </a:rPr>
                        <a:t>「</a:t>
                      </a:r>
                      <a:r>
                        <a:rPr kumimoji="1" lang="ja-JP" altLang="en-US" sz="1100" b="1">
                          <a:solidFill>
                            <a:schemeClr val="tx1"/>
                          </a:solidFill>
                          <a:latin typeface="游ゴシック" panose="020B0400000000000000" pitchFamily="50" charset="-128"/>
                          <a:ea typeface="+mn-ea"/>
                        </a:rPr>
                        <a:t>日本食品標準成分表</a:t>
                      </a:r>
                      <a:r>
                        <a:rPr kumimoji="1" lang="en-US" altLang="ja-JP" sz="1100" b="1" dirty="0">
                          <a:solidFill>
                            <a:schemeClr val="tx1"/>
                          </a:solidFill>
                          <a:latin typeface="游ゴシック" panose="020B0400000000000000" pitchFamily="50" charset="-128"/>
                          <a:ea typeface="+mn-ea"/>
                        </a:rPr>
                        <a:t>2020</a:t>
                      </a:r>
                      <a:r>
                        <a:rPr kumimoji="1" lang="ja-JP" altLang="en-US" sz="1100" b="1" dirty="0">
                          <a:solidFill>
                            <a:schemeClr val="tx1"/>
                          </a:solidFill>
                          <a:latin typeface="游ゴシック" panose="020B0400000000000000" pitchFamily="50" charset="-128"/>
                          <a:ea typeface="+mn-ea"/>
                        </a:rPr>
                        <a:t>年版（</a:t>
                      </a:r>
                      <a:r>
                        <a:rPr kumimoji="1" lang="ja-JP" altLang="en-US" sz="1100" b="1">
                          <a:solidFill>
                            <a:schemeClr val="tx1"/>
                          </a:solidFill>
                          <a:latin typeface="游ゴシック" panose="020B0400000000000000" pitchFamily="50" charset="-128"/>
                          <a:ea typeface="+mn-ea"/>
                        </a:rPr>
                        <a:t>八訂）」に</a:t>
                      </a:r>
                      <a:r>
                        <a:rPr kumimoji="1" lang="ja-JP" altLang="en-US" sz="1100" b="1" dirty="0">
                          <a:solidFill>
                            <a:schemeClr val="tx1"/>
                          </a:solidFill>
                          <a:latin typeface="游ゴシック" panose="020B0400000000000000" pitchFamily="50" charset="-128"/>
                          <a:ea typeface="+mn-ea"/>
                        </a:rPr>
                        <a:t>ついて、</a:t>
                      </a:r>
                      <a:r>
                        <a:rPr kumimoji="1" lang="ja-JP" altLang="en-US" sz="1100" b="1">
                          <a:solidFill>
                            <a:schemeClr val="tx1"/>
                          </a:solidFill>
                          <a:latin typeface="游ゴシック" panose="020B0400000000000000" pitchFamily="50" charset="-128"/>
                          <a:ea typeface="+mn-ea"/>
                        </a:rPr>
                        <a:t>情報提供　再生</a:t>
                      </a:r>
                      <a:r>
                        <a:rPr kumimoji="1" lang="ja-JP" altLang="en-US" sz="1100" b="1" dirty="0">
                          <a:solidFill>
                            <a:schemeClr val="tx1"/>
                          </a:solidFill>
                          <a:latin typeface="游ゴシック" panose="020B0400000000000000" pitchFamily="50" charset="-128"/>
                          <a:ea typeface="+mn-ea"/>
                        </a:rPr>
                        <a:t>回数　</a:t>
                      </a:r>
                      <a:r>
                        <a:rPr kumimoji="1" lang="en-US" altLang="ja-JP" sz="1100" b="1" dirty="0">
                          <a:solidFill>
                            <a:schemeClr val="tx1"/>
                          </a:solidFill>
                          <a:latin typeface="游ゴシック" panose="020B0400000000000000" pitchFamily="50" charset="-128"/>
                          <a:ea typeface="+mn-ea"/>
                        </a:rPr>
                        <a:t>3,813</a:t>
                      </a:r>
                      <a:r>
                        <a:rPr kumimoji="1" lang="ja-JP" altLang="en-US" sz="1100" b="1" dirty="0">
                          <a:solidFill>
                            <a:schemeClr val="tx1"/>
                          </a:solidFill>
                          <a:latin typeface="游ゴシック" panose="020B0400000000000000" pitchFamily="50" charset="-128"/>
                          <a:ea typeface="+mn-ea"/>
                        </a:rPr>
                        <a:t>回</a:t>
                      </a:r>
                      <a:endParaRPr kumimoji="1" lang="en-US" altLang="ja-JP" sz="1100" b="1" dirty="0">
                        <a:solidFill>
                          <a:schemeClr val="tx1"/>
                        </a:solidFill>
                        <a:latin typeface="游ゴシック" panose="020B0400000000000000" pitchFamily="50" charset="-128"/>
                        <a:ea typeface="+mn-ea"/>
                      </a:endParaRPr>
                    </a:p>
                    <a:p>
                      <a:pPr marL="174625" indent="-174625"/>
                      <a:r>
                        <a:rPr kumimoji="1" lang="en-US" altLang="ja-JP" sz="1200" b="1" u="none" dirty="0">
                          <a:solidFill>
                            <a:schemeClr val="tx1"/>
                          </a:solidFill>
                          <a:latin typeface="+mn-ea"/>
                          <a:ea typeface="+mn-ea"/>
                        </a:rPr>
                        <a:t>《</a:t>
                      </a:r>
                      <a:r>
                        <a:rPr kumimoji="1" lang="en-US" altLang="ja-JP" sz="1200" b="1" u="sng" dirty="0">
                          <a:solidFill>
                            <a:schemeClr val="tx1"/>
                          </a:solidFill>
                          <a:latin typeface="游ゴシック" panose="020B0400000000000000" pitchFamily="50" charset="-128"/>
                          <a:ea typeface="+mn-ea"/>
                        </a:rPr>
                        <a:t>SNS</a:t>
                      </a:r>
                      <a:r>
                        <a:rPr kumimoji="1" lang="ja-JP" altLang="en-US" sz="1200" b="1" u="sng" dirty="0">
                          <a:solidFill>
                            <a:schemeClr val="tx1"/>
                          </a:solidFill>
                          <a:latin typeface="游ゴシック" panose="020B0400000000000000" pitchFamily="50" charset="-128"/>
                          <a:ea typeface="+mn-ea"/>
                        </a:rPr>
                        <a:t>等を活用した情報発信</a:t>
                      </a:r>
                      <a:r>
                        <a:rPr kumimoji="1" lang="en-US" altLang="ja-JP" sz="1200" b="1" u="none" dirty="0">
                          <a:solidFill>
                            <a:schemeClr val="tx1"/>
                          </a:solidFill>
                          <a:latin typeface="游ゴシック" panose="020B0400000000000000" pitchFamily="50" charset="-128"/>
                          <a:ea typeface="+mn-ea"/>
                        </a:rPr>
                        <a:t>》</a:t>
                      </a:r>
                    </a:p>
                    <a:p>
                      <a:pPr marL="174625" indent="-174625"/>
                      <a:r>
                        <a:rPr kumimoji="1" lang="ja-JP" altLang="en-US" sz="1100" b="1" dirty="0">
                          <a:solidFill>
                            <a:schemeClr val="tx1"/>
                          </a:solidFill>
                          <a:latin typeface="游ゴシック" panose="020B0400000000000000" pitchFamily="50" charset="-128"/>
                          <a:ea typeface="+mn-ea"/>
                        </a:rPr>
                        <a:t>■若い世代に向けた食に関する情報発信</a:t>
                      </a:r>
                    </a:p>
                    <a:p>
                      <a:pPr marL="174625" indent="-174625"/>
                      <a:r>
                        <a:rPr kumimoji="1" lang="ja-JP" altLang="en-US" sz="1100" b="1" dirty="0">
                          <a:solidFill>
                            <a:schemeClr val="tx1"/>
                          </a:solidFill>
                          <a:latin typeface="游ゴシック" panose="020B0400000000000000" pitchFamily="50" charset="-128"/>
                          <a:ea typeface="+mn-ea"/>
                        </a:rPr>
                        <a:t>　健</a:t>
                      </a:r>
                      <a:r>
                        <a:rPr kumimoji="1" lang="ja-JP" altLang="en-US" sz="1100" b="1">
                          <a:solidFill>
                            <a:schemeClr val="tx1"/>
                          </a:solidFill>
                          <a:latin typeface="游ゴシック" panose="020B0400000000000000" pitchFamily="50" charset="-128"/>
                          <a:ea typeface="+mn-ea"/>
                        </a:rPr>
                        <a:t>活</a:t>
                      </a:r>
                      <a:r>
                        <a:rPr kumimoji="1" lang="en-US" altLang="ja-JP" sz="1100" b="1">
                          <a:solidFill>
                            <a:schemeClr val="tx1"/>
                          </a:solidFill>
                          <a:latin typeface="游ゴシック" panose="020B0400000000000000" pitchFamily="50" charset="-128"/>
                          <a:ea typeface="+mn-ea"/>
                        </a:rPr>
                        <a:t>Twitter56</a:t>
                      </a:r>
                      <a:r>
                        <a:rPr kumimoji="1" lang="ja-JP" altLang="en-US" sz="1100" b="1">
                          <a:solidFill>
                            <a:schemeClr val="tx1"/>
                          </a:solidFill>
                          <a:latin typeface="游ゴシック" panose="020B0400000000000000" pitchFamily="50" charset="-128"/>
                          <a:ea typeface="+mn-ea"/>
                        </a:rPr>
                        <a:t>回・</a:t>
                      </a:r>
                      <a:r>
                        <a:rPr kumimoji="1" lang="ja-JP" altLang="en-US" sz="1100" b="1" dirty="0">
                          <a:solidFill>
                            <a:schemeClr val="tx1"/>
                          </a:solidFill>
                          <a:latin typeface="游ゴシック" panose="020B0400000000000000" pitchFamily="50" charset="-128"/>
                          <a:ea typeface="+mn-ea"/>
                        </a:rPr>
                        <a:t>おおさか</a:t>
                      </a:r>
                      <a:r>
                        <a:rPr kumimoji="1" lang="ja-JP" altLang="en-US" sz="1100" b="1">
                          <a:solidFill>
                            <a:schemeClr val="tx1"/>
                          </a:solidFill>
                          <a:latin typeface="游ゴシック" panose="020B0400000000000000" pitchFamily="50" charset="-128"/>
                          <a:ea typeface="+mn-ea"/>
                        </a:rPr>
                        <a:t>食育通信</a:t>
                      </a:r>
                      <a:r>
                        <a:rPr kumimoji="1" lang="en-US" altLang="ja-JP" sz="1100" b="1">
                          <a:solidFill>
                            <a:schemeClr val="tx1"/>
                          </a:solidFill>
                          <a:latin typeface="游ゴシック" panose="020B0400000000000000" pitchFamily="50" charset="-128"/>
                          <a:ea typeface="+mn-ea"/>
                        </a:rPr>
                        <a:t>Facebook84</a:t>
                      </a:r>
                      <a:r>
                        <a:rPr kumimoji="1" lang="ja-JP" altLang="en-US" sz="1100" b="1">
                          <a:solidFill>
                            <a:schemeClr val="tx1"/>
                          </a:solidFill>
                          <a:latin typeface="游ゴシック" panose="020B0400000000000000" pitchFamily="50" charset="-128"/>
                          <a:ea typeface="+mn-ea"/>
                        </a:rPr>
                        <a:t>回・</a:t>
                      </a:r>
                      <a:r>
                        <a:rPr kumimoji="1" lang="ja-JP" altLang="en-US" sz="1100" b="1" dirty="0">
                          <a:solidFill>
                            <a:schemeClr val="tx1"/>
                          </a:solidFill>
                          <a:latin typeface="游ゴシック" panose="020B0400000000000000" pitchFamily="50" charset="-128"/>
                          <a:ea typeface="+mn-ea"/>
                        </a:rPr>
                        <a:t>も</a:t>
                      </a:r>
                      <a:r>
                        <a:rPr kumimoji="1" lang="ja-JP" altLang="en-US" sz="1100" b="1" err="1">
                          <a:solidFill>
                            <a:schemeClr val="tx1"/>
                          </a:solidFill>
                          <a:latin typeface="游ゴシック" panose="020B0400000000000000" pitchFamily="50" charset="-128"/>
                          <a:ea typeface="+mn-ea"/>
                        </a:rPr>
                        <a:t>ずやん</a:t>
                      </a:r>
                      <a:r>
                        <a:rPr kumimoji="1" lang="en-US" altLang="ja-JP" sz="1100" b="1">
                          <a:solidFill>
                            <a:schemeClr val="tx1"/>
                          </a:solidFill>
                          <a:latin typeface="游ゴシック" panose="020B0400000000000000" pitchFamily="50" charset="-128"/>
                          <a:ea typeface="+mn-ea"/>
                        </a:rPr>
                        <a:t>Twitter2</a:t>
                      </a:r>
                      <a:r>
                        <a:rPr kumimoji="1" lang="ja-JP" altLang="en-US" sz="1100" b="1">
                          <a:solidFill>
                            <a:schemeClr val="tx1"/>
                          </a:solidFill>
                          <a:latin typeface="游ゴシック" panose="020B0400000000000000" pitchFamily="50" charset="-128"/>
                          <a:ea typeface="+mn-ea"/>
                        </a:rPr>
                        <a:t>回</a:t>
                      </a:r>
                      <a:endParaRPr kumimoji="1" lang="en-US" altLang="ja-JP" sz="1100" b="1" dirty="0">
                        <a:solidFill>
                          <a:schemeClr val="tx1"/>
                        </a:solidFill>
                        <a:latin typeface="游ゴシック" panose="020B0400000000000000" pitchFamily="50" charset="-128"/>
                        <a:ea typeface="+mn-ea"/>
                      </a:endParaRPr>
                    </a:p>
                    <a:p>
                      <a:pPr marL="174625" indent="-174625"/>
                      <a:r>
                        <a:rPr kumimoji="1" lang="ja-JP" altLang="en-US" sz="1100" b="1" dirty="0">
                          <a:solidFill>
                            <a:schemeClr val="tx1"/>
                          </a:solidFill>
                          <a:latin typeface="游ゴシック" panose="020B0400000000000000" pitchFamily="50" charset="-128"/>
                          <a:ea typeface="+mn-ea"/>
                        </a:rPr>
                        <a:t>■</a:t>
                      </a:r>
                      <a:r>
                        <a:rPr kumimoji="1" lang="en-US" altLang="ja-JP" sz="1100" b="1" dirty="0">
                          <a:solidFill>
                            <a:schemeClr val="tx1"/>
                          </a:solidFill>
                          <a:latin typeface="游ゴシック" panose="020B0400000000000000" pitchFamily="50" charset="-128"/>
                          <a:ea typeface="+mn-ea"/>
                        </a:rPr>
                        <a:t>V.O.S.</a:t>
                      </a:r>
                      <a:r>
                        <a:rPr kumimoji="1" lang="ja-JP" altLang="en-US" sz="1100" b="1" dirty="0">
                          <a:solidFill>
                            <a:schemeClr val="tx1"/>
                          </a:solidFill>
                          <a:latin typeface="游ゴシック" panose="020B0400000000000000" pitchFamily="50" charset="-128"/>
                          <a:ea typeface="+mn-ea"/>
                        </a:rPr>
                        <a:t>の実践を促す情報発信</a:t>
                      </a:r>
                      <a:endParaRPr kumimoji="1" lang="en-US" altLang="ja-JP" sz="1100" b="1" dirty="0">
                        <a:solidFill>
                          <a:schemeClr val="tx1"/>
                        </a:solidFill>
                        <a:latin typeface="游ゴシック" panose="020B0400000000000000" pitchFamily="50" charset="-128"/>
                        <a:ea typeface="+mn-ea"/>
                      </a:endParaRPr>
                    </a:p>
                    <a:p>
                      <a:pPr marL="174625" indent="-174625"/>
                      <a:r>
                        <a:rPr kumimoji="1" lang="ja-JP" altLang="en-US" sz="1100" b="1" dirty="0">
                          <a:solidFill>
                            <a:schemeClr val="tx1"/>
                          </a:solidFill>
                          <a:latin typeface="游ゴシック" panose="020B0400000000000000" pitchFamily="50" charset="-128"/>
                          <a:ea typeface="+mn-ea"/>
                        </a:rPr>
                        <a:t>　府ホームページにおいて</a:t>
                      </a:r>
                      <a:r>
                        <a:rPr kumimoji="1" lang="en-US" altLang="ja-JP" sz="1100" b="1" dirty="0">
                          <a:solidFill>
                            <a:schemeClr val="tx1"/>
                          </a:solidFill>
                          <a:latin typeface="游ゴシック" panose="020B0400000000000000" pitchFamily="50" charset="-128"/>
                          <a:ea typeface="+mn-ea"/>
                        </a:rPr>
                        <a:t>V.O.S.</a:t>
                      </a:r>
                      <a:r>
                        <a:rPr kumimoji="1" lang="ja-JP" altLang="en-US" sz="1100" b="1" dirty="0">
                          <a:solidFill>
                            <a:schemeClr val="tx1"/>
                          </a:solidFill>
                          <a:latin typeface="游ゴシック" panose="020B0400000000000000" pitchFamily="50" charset="-128"/>
                          <a:ea typeface="+mn-ea"/>
                        </a:rPr>
                        <a:t>が食べられるお店や、政令中核市が承認するヘルシーなお店の情報を掲載</a:t>
                      </a:r>
                      <a:endParaRPr kumimoji="1" lang="en-US" altLang="ja-JP" sz="1100" b="1" dirty="0">
                        <a:solidFill>
                          <a:schemeClr val="tx1"/>
                        </a:solidFill>
                        <a:latin typeface="游ゴシック" panose="020B0400000000000000" pitchFamily="50" charset="-128"/>
                        <a:ea typeface="+mn-ea"/>
                      </a:endParaRPr>
                    </a:p>
                    <a:p>
                      <a:pPr marL="174625" indent="-174625"/>
                      <a:r>
                        <a:rPr kumimoji="1" lang="en-US" altLang="ja-JP" sz="1200" b="1" u="none" dirty="0">
                          <a:solidFill>
                            <a:schemeClr val="tx1"/>
                          </a:solidFill>
                          <a:latin typeface="+mn-ea"/>
                          <a:ea typeface="+mn-ea"/>
                        </a:rPr>
                        <a:t>《</a:t>
                      </a:r>
                      <a:r>
                        <a:rPr kumimoji="1" lang="ja-JP" altLang="en-US" sz="1200" b="1" u="sng" dirty="0">
                          <a:solidFill>
                            <a:schemeClr val="tx1"/>
                          </a:solidFill>
                          <a:latin typeface="游ゴシック" panose="020B0400000000000000" pitchFamily="50" charset="-128"/>
                          <a:ea typeface="+mn-ea"/>
                        </a:rPr>
                        <a:t>健康づくりに役立つ食品表示の活用を促す取組み</a:t>
                      </a:r>
                      <a:r>
                        <a:rPr kumimoji="1" lang="en-US" altLang="ja-JP" sz="1200" b="1" u="none" dirty="0">
                          <a:solidFill>
                            <a:schemeClr val="tx1"/>
                          </a:solidFill>
                          <a:latin typeface="游ゴシック" panose="020B0400000000000000" pitchFamily="50" charset="-128"/>
                          <a:ea typeface="+mn-ea"/>
                        </a:rPr>
                        <a:t>》</a:t>
                      </a:r>
                      <a:r>
                        <a:rPr kumimoji="1" lang="ja-JP" altLang="en-US" sz="1200" b="1" dirty="0">
                          <a:solidFill>
                            <a:schemeClr val="tx1"/>
                          </a:solidFill>
                          <a:latin typeface="游ゴシック" panose="020B0400000000000000" pitchFamily="50" charset="-128"/>
                          <a:ea typeface="+mn-ea"/>
                        </a:rPr>
                        <a:t>　</a:t>
                      </a:r>
                      <a:endParaRPr kumimoji="1" lang="en-US" altLang="ja-JP" sz="1200" b="1" dirty="0">
                        <a:solidFill>
                          <a:schemeClr val="tx1"/>
                        </a:solidFill>
                        <a:latin typeface="游ゴシック" panose="020B0400000000000000" pitchFamily="50" charset="-128"/>
                        <a:ea typeface="+mn-ea"/>
                      </a:endParaRPr>
                    </a:p>
                    <a:p>
                      <a:pPr marL="174625" indent="-174625"/>
                      <a:r>
                        <a:rPr kumimoji="1" lang="ja-JP" altLang="en-US" sz="1100" b="1" dirty="0">
                          <a:solidFill>
                            <a:schemeClr val="tx1"/>
                          </a:solidFill>
                          <a:latin typeface="游ゴシック" panose="020B0400000000000000" pitchFamily="50" charset="-128"/>
                          <a:ea typeface="+mn-ea"/>
                        </a:rPr>
                        <a:t>■大阪府消費者フェア</a:t>
                      </a:r>
                      <a:r>
                        <a:rPr kumimoji="1" lang="en-US" altLang="ja-JP" sz="1100" b="1">
                          <a:solidFill>
                            <a:schemeClr val="tx1"/>
                          </a:solidFill>
                          <a:latin typeface="游ゴシック" panose="020B0400000000000000" pitchFamily="50" charset="-128"/>
                          <a:ea typeface="+mn-ea"/>
                        </a:rPr>
                        <a:t>2022</a:t>
                      </a:r>
                      <a:r>
                        <a:rPr kumimoji="1" lang="ja-JP" altLang="en-US" sz="1100" b="1">
                          <a:solidFill>
                            <a:schemeClr val="tx1"/>
                          </a:solidFill>
                          <a:latin typeface="游ゴシック" panose="020B0400000000000000" pitchFamily="50" charset="-128"/>
                          <a:ea typeface="+mn-ea"/>
                        </a:rPr>
                        <a:t>での啓発</a:t>
                      </a:r>
                      <a:endParaRPr kumimoji="1" lang="en-US" altLang="ja-JP" sz="1100" b="1" dirty="0">
                        <a:solidFill>
                          <a:schemeClr val="tx1"/>
                        </a:solidFill>
                        <a:latin typeface="游ゴシック" panose="020B0400000000000000" pitchFamily="50" charset="-128"/>
                        <a:ea typeface="+mn-ea"/>
                      </a:endParaRPr>
                    </a:p>
                    <a:p>
                      <a:pPr marL="174625" indent="-174625"/>
                      <a:r>
                        <a:rPr kumimoji="1" lang="ja-JP" altLang="en-US" sz="1100" b="1" baseline="0" dirty="0">
                          <a:solidFill>
                            <a:schemeClr val="tx1"/>
                          </a:solidFill>
                          <a:latin typeface="游ゴシック" panose="020B0400000000000000" pitchFamily="50" charset="-128"/>
                          <a:ea typeface="+mn-ea"/>
                        </a:rPr>
                        <a:t>　</a:t>
                      </a:r>
                      <a:r>
                        <a:rPr kumimoji="1" lang="ja-JP" altLang="en-US" sz="1100" b="1">
                          <a:solidFill>
                            <a:schemeClr val="tx1"/>
                          </a:solidFill>
                          <a:latin typeface="游ゴシック" panose="020B0400000000000000" pitchFamily="50" charset="-128"/>
                          <a:ea typeface="+mn-ea"/>
                        </a:rPr>
                        <a:t>動画</a:t>
                      </a:r>
                      <a:r>
                        <a:rPr kumimoji="1" lang="ja-JP" altLang="en-US" sz="1100" b="1" dirty="0">
                          <a:solidFill>
                            <a:schemeClr val="tx1"/>
                          </a:solidFill>
                          <a:latin typeface="游ゴシック" panose="020B0400000000000000" pitchFamily="50" charset="-128"/>
                          <a:ea typeface="+mn-ea"/>
                        </a:rPr>
                        <a:t>にて食品表示の活用を啓発　</a:t>
                      </a:r>
                      <a:r>
                        <a:rPr kumimoji="1" lang="en-US" altLang="ja-JP" sz="1100" b="1" dirty="0">
                          <a:solidFill>
                            <a:schemeClr val="tx1"/>
                          </a:solidFill>
                          <a:latin typeface="游ゴシック" panose="020B0400000000000000" pitchFamily="50" charset="-128"/>
                          <a:ea typeface="+mn-ea"/>
                        </a:rPr>
                        <a:t>R4.11.5-12.9</a:t>
                      </a:r>
                      <a:r>
                        <a:rPr kumimoji="1" lang="ja-JP" altLang="en-US" sz="1100" b="1" dirty="0">
                          <a:solidFill>
                            <a:schemeClr val="tx1"/>
                          </a:solidFill>
                          <a:latin typeface="游ゴシック" panose="020B0400000000000000" pitchFamily="50" charset="-128"/>
                          <a:ea typeface="+mn-ea"/>
                        </a:rPr>
                        <a:t>　府民</a:t>
                      </a:r>
                      <a:r>
                        <a:rPr kumimoji="1" lang="en-US" altLang="ja-JP" sz="1100" b="1" dirty="0">
                          <a:solidFill>
                            <a:schemeClr val="tx1"/>
                          </a:solidFill>
                          <a:latin typeface="游ゴシック" panose="020B0400000000000000" pitchFamily="50" charset="-128"/>
                          <a:ea typeface="+mn-ea"/>
                        </a:rPr>
                        <a:t>4,178</a:t>
                      </a:r>
                      <a:r>
                        <a:rPr kumimoji="1" lang="ja-JP" altLang="en-US" sz="1100" b="1" dirty="0">
                          <a:solidFill>
                            <a:schemeClr val="tx1"/>
                          </a:solidFill>
                          <a:latin typeface="游ゴシック" panose="020B0400000000000000" pitchFamily="50" charset="-128"/>
                          <a:ea typeface="+mn-ea"/>
                        </a:rPr>
                        <a:t>名参加（</a:t>
                      </a:r>
                      <a:r>
                        <a:rPr kumimoji="1" lang="en-US" altLang="ja-JP" sz="1100" b="1" dirty="0">
                          <a:solidFill>
                            <a:schemeClr val="tx1"/>
                          </a:solidFill>
                          <a:latin typeface="游ゴシック" panose="020B0400000000000000" pitchFamily="50" charset="-128"/>
                          <a:ea typeface="+mn-ea"/>
                        </a:rPr>
                        <a:t>web</a:t>
                      </a:r>
                      <a:r>
                        <a:rPr kumimoji="1" lang="ja-JP" altLang="en-US" sz="1100" b="1" dirty="0">
                          <a:solidFill>
                            <a:schemeClr val="tx1"/>
                          </a:solidFill>
                          <a:latin typeface="游ゴシック" panose="020B0400000000000000" pitchFamily="50" charset="-128"/>
                          <a:ea typeface="+mn-ea"/>
                        </a:rPr>
                        <a:t>配信閲覧者数）</a:t>
                      </a:r>
                      <a:endParaRPr kumimoji="1" lang="en-US" altLang="ja-JP" sz="1100" b="1" dirty="0">
                        <a:solidFill>
                          <a:schemeClr val="tx1"/>
                        </a:solidFill>
                        <a:latin typeface="游ゴシック" panose="020B0400000000000000" pitchFamily="50" charset="-128"/>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93600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u="none" dirty="0">
                          <a:solidFill>
                            <a:schemeClr val="tx1"/>
                          </a:solidFill>
                          <a:latin typeface="+mn-ea"/>
                          <a:ea typeface="+mn-ea"/>
                        </a:rPr>
                        <a:t>《</a:t>
                      </a:r>
                      <a:r>
                        <a:rPr kumimoji="1" lang="ja-JP" altLang="en-US" sz="1200" b="1" u="sng" dirty="0">
                          <a:solidFill>
                            <a:schemeClr val="tx1"/>
                          </a:solidFill>
                          <a:latin typeface="+mn-ea"/>
                          <a:ea typeface="+mn-ea"/>
                        </a:rPr>
                        <a:t>課題</a:t>
                      </a:r>
                      <a:r>
                        <a:rPr kumimoji="1" lang="en-US" altLang="ja-JP" sz="1200" b="1" u="none" dirty="0">
                          <a:solidFill>
                            <a:schemeClr val="tx1"/>
                          </a:solidFill>
                          <a:latin typeface="+mn-ea"/>
                          <a:ea typeface="+mn-ea"/>
                        </a:rPr>
                        <a:t>》</a:t>
                      </a:r>
                      <a:endParaRPr kumimoji="1" lang="ja-JP" altLang="en-US" sz="1200" b="1" dirty="0">
                        <a:solidFill>
                          <a:schemeClr val="tx1"/>
                        </a:solidFill>
                        <a:latin typeface="+mn-ea"/>
                        <a:ea typeface="+mn-ea"/>
                      </a:endParaRPr>
                    </a:p>
                    <a:p>
                      <a:pPr marL="174625" indent="-174625"/>
                      <a:r>
                        <a:rPr kumimoji="1" lang="ja-JP" altLang="en-US" sz="1100" b="1" dirty="0">
                          <a:solidFill>
                            <a:schemeClr val="tx1"/>
                          </a:solidFill>
                          <a:latin typeface="+mn-ea"/>
                          <a:ea typeface="+mn-ea"/>
                        </a:rPr>
                        <a:t>■「うちのお店も健康づくり応援団の店」及び</a:t>
                      </a:r>
                      <a:r>
                        <a:rPr kumimoji="1" lang="en-US" altLang="ja-JP" sz="1100" b="1" dirty="0">
                          <a:solidFill>
                            <a:schemeClr val="tx1"/>
                          </a:solidFill>
                          <a:latin typeface="+mn-ea"/>
                          <a:ea typeface="+mn-ea"/>
                        </a:rPr>
                        <a:t>V.O.S.</a:t>
                      </a:r>
                      <a:r>
                        <a:rPr kumimoji="1" lang="ja-JP" altLang="en-US" sz="1100" b="1" dirty="0" err="1">
                          <a:solidFill>
                            <a:schemeClr val="tx1"/>
                          </a:solidFill>
                          <a:latin typeface="+mn-ea"/>
                          <a:ea typeface="+mn-ea"/>
                        </a:rPr>
                        <a:t>の拡</a:t>
                      </a:r>
                      <a:r>
                        <a:rPr kumimoji="1" lang="ja-JP" altLang="en-US" sz="1100" b="1" dirty="0">
                          <a:solidFill>
                            <a:schemeClr val="tx1"/>
                          </a:solidFill>
                          <a:latin typeface="+mn-ea"/>
                          <a:ea typeface="+mn-ea"/>
                        </a:rPr>
                        <a:t>大及び認知度向上</a:t>
                      </a:r>
                      <a:endParaRPr kumimoji="1" lang="en-US" altLang="ja-JP" sz="1100" b="1" dirty="0">
                        <a:solidFill>
                          <a:schemeClr val="tx1"/>
                        </a:solidFill>
                        <a:latin typeface="+mn-ea"/>
                        <a:ea typeface="+mn-ea"/>
                      </a:endParaRPr>
                    </a:p>
                    <a:p>
                      <a:pPr marL="174625" indent="-174625"/>
                      <a:r>
                        <a:rPr kumimoji="1" lang="en-US" altLang="ja-JP" sz="1200" b="1" u="none" dirty="0">
                          <a:solidFill>
                            <a:schemeClr val="tx1"/>
                          </a:solidFill>
                          <a:latin typeface="+mn-ea"/>
                          <a:ea typeface="+mn-ea"/>
                        </a:rPr>
                        <a:t>《</a:t>
                      </a:r>
                      <a:r>
                        <a:rPr kumimoji="1" lang="ja-JP" altLang="en-US" sz="1200" b="1" u="sng" dirty="0">
                          <a:solidFill>
                            <a:schemeClr val="tx1"/>
                          </a:solidFill>
                          <a:latin typeface="+mn-ea"/>
                          <a:ea typeface="+mn-ea"/>
                        </a:rPr>
                        <a:t>次年度の主な取組み</a:t>
                      </a:r>
                      <a:r>
                        <a:rPr kumimoji="1" lang="en-US" altLang="ja-JP" sz="1200" b="1" u="none" dirty="0">
                          <a:solidFill>
                            <a:schemeClr val="tx1"/>
                          </a:solidFill>
                          <a:latin typeface="+mn-ea"/>
                          <a:ea typeface="+mn-ea"/>
                        </a:rPr>
                        <a:t>》</a:t>
                      </a:r>
                    </a:p>
                    <a:p>
                      <a:pPr marL="174625" indent="-174625"/>
                      <a:r>
                        <a:rPr kumimoji="1" lang="ja-JP" altLang="en-US" sz="1100" b="1" u="none" dirty="0">
                          <a:solidFill>
                            <a:schemeClr val="tx1"/>
                          </a:solidFill>
                          <a:latin typeface="+mn-ea"/>
                          <a:ea typeface="+mn-ea"/>
                        </a:rPr>
                        <a:t>■波及効果の高い飲食店等と連携した事業推進</a:t>
                      </a:r>
                    </a:p>
                    <a:p>
                      <a:pPr marL="174625" indent="-174625"/>
                      <a:r>
                        <a:rPr kumimoji="1" lang="ja-JP" altLang="en-US" sz="1100" b="1" u="none" dirty="0">
                          <a:solidFill>
                            <a:schemeClr val="tx1"/>
                          </a:solidFill>
                          <a:latin typeface="+mn-ea"/>
                          <a:ea typeface="+mn-ea"/>
                        </a:rPr>
                        <a:t>■啓発媒体を活用した協力店舗（施設）の獲得と店頭（施設）での府民啓発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73720789"/>
                  </a:ext>
                </a:extLst>
              </a:tr>
              <a:tr h="46800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最終予算</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dirty="0">
                          <a:solidFill>
                            <a:schemeClr val="bg1"/>
                          </a:solidFill>
                          <a:latin typeface="游ゴシック" panose="020B0400000000000000" pitchFamily="50" charset="-128"/>
                          <a:ea typeface="游ゴシック" panose="020B0400000000000000" pitchFamily="50" charset="-128"/>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1" dirty="0">
                          <a:solidFill>
                            <a:schemeClr val="tx1"/>
                          </a:solidFill>
                          <a:latin typeface="+mn-ea"/>
                          <a:ea typeface="+mn-ea"/>
                        </a:rPr>
                        <a:t>健康・栄養対策費　</a:t>
                      </a:r>
                      <a:r>
                        <a:rPr kumimoji="1" lang="en-US" altLang="ja-JP" sz="1100" b="1" baseline="0" dirty="0">
                          <a:solidFill>
                            <a:schemeClr val="tx1"/>
                          </a:solidFill>
                          <a:latin typeface="+mn-ea"/>
                          <a:ea typeface="+mn-ea"/>
                        </a:rPr>
                        <a:t>5,869</a:t>
                      </a:r>
                      <a:r>
                        <a:rPr kumimoji="1" lang="ja-JP" altLang="en-US" sz="1100" b="1" dirty="0">
                          <a:solidFill>
                            <a:schemeClr val="tx1"/>
                          </a:solidFill>
                          <a:latin typeface="+mn-ea"/>
                          <a:ea typeface="+mn-ea"/>
                        </a:rPr>
                        <a:t>千円（再掲）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76657757"/>
                  </a:ext>
                </a:extLst>
              </a:tr>
            </a:tbl>
          </a:graphicData>
        </a:graphic>
      </p:graphicFrame>
      <p:sp>
        <p:nvSpPr>
          <p:cNvPr id="3" name="正方形/長方形 2"/>
          <p:cNvSpPr/>
          <p:nvPr/>
        </p:nvSpPr>
        <p:spPr>
          <a:xfrm>
            <a:off x="540000" y="156572"/>
            <a:ext cx="7620045" cy="338554"/>
          </a:xfrm>
          <a:prstGeom prst="rect">
            <a:avLst/>
          </a:prstGeom>
        </p:spPr>
        <p:txBody>
          <a:bodyPr wrap="square">
            <a:spAutoFit/>
          </a:bodyPr>
          <a:lstStyle/>
          <a:p>
            <a:pPr marL="174625" indent="-174625"/>
            <a:r>
              <a:rPr kumimoji="1" lang="ja-JP" altLang="en-US" sz="1600" b="1" dirty="0">
                <a:latin typeface="+mn-ea"/>
              </a:rPr>
              <a:t>③食品関連事業者等との連携による健康的な食生活の実践を促す取組み　</a:t>
            </a:r>
            <a:r>
              <a:rPr kumimoji="1" lang="en-US" altLang="ja-JP" sz="1600" b="1" dirty="0">
                <a:latin typeface="+mn-ea"/>
              </a:rPr>
              <a:t>P32</a:t>
            </a:r>
          </a:p>
        </p:txBody>
      </p:sp>
      <p:grpSp>
        <p:nvGrpSpPr>
          <p:cNvPr id="7" name="グループ化 6"/>
          <p:cNvGrpSpPr/>
          <p:nvPr/>
        </p:nvGrpSpPr>
        <p:grpSpPr>
          <a:xfrm>
            <a:off x="8346297" y="171159"/>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3" name="グループ化 12"/>
            <p:cNvGrpSpPr/>
            <p:nvPr/>
          </p:nvGrpSpPr>
          <p:grpSpPr>
            <a:xfrm>
              <a:off x="8222623" y="1257538"/>
              <a:ext cx="1058662" cy="720145"/>
              <a:chOff x="511927" y="2809411"/>
              <a:chExt cx="1110811" cy="770916"/>
            </a:xfrm>
          </p:grpSpPr>
          <p:sp>
            <p:nvSpPr>
              <p:cNvPr id="14" name="角丸四角形 13"/>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a:t>年度</a:t>
                </a:r>
                <a:r>
                  <a:rPr kumimoji="1" lang="ja-JP" altLang="en-US" sz="1200" b="1" dirty="0"/>
                  <a:t>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5" name="直線コネクタ 14"/>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4" name="テキスト ボックス 3"/>
          <p:cNvSpPr txBox="1"/>
          <p:nvPr/>
        </p:nvSpPr>
        <p:spPr>
          <a:xfrm>
            <a:off x="6355820" y="812139"/>
            <a:ext cx="1866899" cy="577081"/>
          </a:xfrm>
          <a:prstGeom prst="rect">
            <a:avLst/>
          </a:prstGeom>
          <a:noFill/>
          <a:ln>
            <a:solidFill>
              <a:schemeClr val="tx1"/>
            </a:solidFill>
          </a:ln>
        </p:spPr>
        <p:txBody>
          <a:bodyPr wrap="square" rtlCol="0">
            <a:spAutoFit/>
          </a:bodyPr>
          <a:lstStyle/>
          <a:p>
            <a:r>
              <a:rPr kumimoji="1" lang="en-US" altLang="ja-JP" sz="1050" b="1" dirty="0">
                <a:latin typeface="+mn-ea"/>
              </a:rPr>
              <a:t>R4 V.O.S.</a:t>
            </a:r>
            <a:r>
              <a:rPr kumimoji="1" lang="ja-JP" altLang="en-US" sz="1050" b="1" dirty="0">
                <a:latin typeface="+mn-ea"/>
              </a:rPr>
              <a:t>新規</a:t>
            </a:r>
            <a:r>
              <a:rPr kumimoji="1" lang="ja-JP" altLang="en-US" sz="1050" b="1">
                <a:latin typeface="+mn-ea"/>
              </a:rPr>
              <a:t>承認数 </a:t>
            </a:r>
            <a:r>
              <a:rPr kumimoji="1" lang="en-US" altLang="ja-JP" sz="1050" b="1">
                <a:latin typeface="+mn-ea"/>
              </a:rPr>
              <a:t>483</a:t>
            </a:r>
            <a:endParaRPr kumimoji="1" lang="en-US" altLang="ja-JP" sz="1050" b="1" dirty="0">
              <a:latin typeface="+mn-ea"/>
            </a:endParaRPr>
          </a:p>
          <a:p>
            <a:r>
              <a:rPr kumimoji="1" lang="ja-JP" altLang="en-US" sz="1050" b="1">
                <a:latin typeface="+mn-ea"/>
              </a:rPr>
              <a:t>・</a:t>
            </a:r>
            <a:r>
              <a:rPr kumimoji="1" lang="en-US" altLang="ja-JP" sz="1050" b="1">
                <a:latin typeface="+mn-ea"/>
              </a:rPr>
              <a:t>V.O.S.</a:t>
            </a:r>
            <a:r>
              <a:rPr kumimoji="1" lang="ja-JP" altLang="en-US" sz="1050" b="1">
                <a:latin typeface="+mn-ea"/>
              </a:rPr>
              <a:t>メニュー </a:t>
            </a:r>
            <a:r>
              <a:rPr kumimoji="1" lang="en-US" altLang="ja-JP" sz="1050" b="1">
                <a:latin typeface="+mn-ea"/>
              </a:rPr>
              <a:t>162</a:t>
            </a:r>
            <a:endParaRPr kumimoji="1" lang="en-US" altLang="ja-JP" sz="1050" b="1" dirty="0">
              <a:latin typeface="+mn-ea"/>
            </a:endParaRPr>
          </a:p>
          <a:p>
            <a:r>
              <a:rPr kumimoji="1" lang="ja-JP" altLang="en-US" sz="1050" b="1">
                <a:latin typeface="+mn-ea"/>
              </a:rPr>
              <a:t>・プレ</a:t>
            </a:r>
            <a:r>
              <a:rPr kumimoji="1" lang="en-US" altLang="ja-JP" sz="1050" b="1">
                <a:latin typeface="+mn-ea"/>
              </a:rPr>
              <a:t>V.O.S.</a:t>
            </a:r>
            <a:r>
              <a:rPr kumimoji="1" lang="ja-JP" altLang="en-US" sz="1050" b="1">
                <a:latin typeface="+mn-ea"/>
              </a:rPr>
              <a:t>　　 </a:t>
            </a:r>
            <a:r>
              <a:rPr kumimoji="1" lang="en-US" altLang="ja-JP" sz="1050" b="1">
                <a:latin typeface="+mn-ea"/>
              </a:rPr>
              <a:t>321</a:t>
            </a:r>
            <a:endParaRPr kumimoji="1" lang="ja-JP" altLang="en-US" b="1" dirty="0">
              <a:latin typeface="+mn-ea"/>
            </a:endParaRPr>
          </a:p>
        </p:txBody>
      </p:sp>
      <p:sp>
        <p:nvSpPr>
          <p:cNvPr id="17" name="スライド番号プレースホルダー 1">
            <a:extLst>
              <a:ext uri="{FF2B5EF4-FFF2-40B4-BE49-F238E27FC236}">
                <a16:creationId xmlns:a16="http://schemas.microsoft.com/office/drawing/2014/main" id="{B1F21390-93D3-4301-8791-FDEE15EA7D86}"/>
              </a:ext>
            </a:extLst>
          </p:cNvPr>
          <p:cNvSpPr>
            <a:spLocks noGrp="1"/>
          </p:cNvSpPr>
          <p:nvPr>
            <p:ph type="sldNum" sz="quarter" idx="12"/>
          </p:nvPr>
        </p:nvSpPr>
        <p:spPr>
          <a:xfrm>
            <a:off x="9181750" y="6583675"/>
            <a:ext cx="720000" cy="216000"/>
          </a:xfrm>
        </p:spPr>
        <p:txBody>
          <a:bodyPr/>
          <a:lstStyle/>
          <a:p>
            <a:fld id="{4D1D0668-0C6C-4C7F-AAAF-C0078F4BF5F6}" type="slidenum">
              <a:rPr kumimoji="1" lang="ja-JP" altLang="en-US" smtClean="0"/>
              <a:t>65</a:t>
            </a:fld>
            <a:endParaRPr kumimoji="1" lang="ja-JP" altLang="en-US" dirty="0"/>
          </a:p>
        </p:txBody>
      </p:sp>
    </p:spTree>
    <p:extLst>
      <p:ext uri="{BB962C8B-B14F-4D97-AF65-F5344CB8AC3E}">
        <p14:creationId xmlns:p14="http://schemas.microsoft.com/office/powerpoint/2010/main" val="285728898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273000" y="144000"/>
            <a:ext cx="9360000" cy="651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9" name="表 8"/>
          <p:cNvGraphicFramePr>
            <a:graphicFrameLocks noGrp="1"/>
          </p:cNvGraphicFramePr>
          <p:nvPr/>
        </p:nvGraphicFramePr>
        <p:xfrm>
          <a:off x="629695" y="468000"/>
          <a:ext cx="8646609" cy="6120001"/>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3850659">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n-lt"/>
                          <a:ea typeface="+mn-ea"/>
                          <a:cs typeface="+mn-cs"/>
                        </a:rPr>
                        <a:t>本年度の     </a:t>
                      </a:r>
                      <a:endParaRPr kumimoji="1" lang="en-US" altLang="ja-JP" sz="1600" b="1" i="0" u="none" strike="noStrike" kern="1200" cap="none" spc="0" normalizeH="0" baseline="0" noProof="0" dirty="0">
                        <a:ln>
                          <a:noFill/>
                        </a:ln>
                        <a:solidFill>
                          <a:prstClr val="white"/>
                        </a:solidFill>
                        <a:effectLst/>
                        <a:uLnTx/>
                        <a:uFillTx/>
                        <a:latin typeface="+mn-lt"/>
                        <a:ea typeface="+mn-ea"/>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n-lt"/>
                          <a:ea typeface="+mn-ea"/>
                          <a:cs typeface="+mn-cs"/>
                        </a:rPr>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u="none" dirty="0">
                          <a:solidFill>
                            <a:schemeClr val="tx1"/>
                          </a:solidFill>
                          <a:latin typeface="游ゴシック" panose="020B0400000000000000" pitchFamily="50" charset="-128"/>
                          <a:ea typeface="+mn-ea"/>
                        </a:rPr>
                        <a:t>《</a:t>
                      </a:r>
                      <a:r>
                        <a:rPr kumimoji="1" lang="ja-JP" altLang="en-US" sz="1200" b="1" u="sng" dirty="0">
                          <a:solidFill>
                            <a:schemeClr val="tx1"/>
                          </a:solidFill>
                          <a:latin typeface="游ゴシック" panose="020B0400000000000000" pitchFamily="50" charset="-128"/>
                          <a:ea typeface="+mn-ea"/>
                        </a:rPr>
                        <a:t>保育所･認定こども園・幼稚園における取組み</a:t>
                      </a:r>
                      <a:r>
                        <a:rPr kumimoji="1" lang="en-US" altLang="ja-JP" sz="1200" b="1" u="none" dirty="0">
                          <a:solidFill>
                            <a:schemeClr val="tx1"/>
                          </a:solidFill>
                          <a:latin typeface="游ゴシック" panose="020B0400000000000000" pitchFamily="50" charset="-128"/>
                          <a:ea typeface="+mn-ea"/>
                        </a:rPr>
                        <a:t>》</a:t>
                      </a:r>
                    </a:p>
                    <a:p>
                      <a:pPr marL="174625" indent="-174625"/>
                      <a:r>
                        <a:rPr kumimoji="1" lang="en-US" altLang="ja-JP" sz="1100" b="1" u="none" dirty="0">
                          <a:solidFill>
                            <a:schemeClr val="tx1"/>
                          </a:solidFill>
                          <a:latin typeface="游ゴシック" panose="020B0400000000000000" pitchFamily="50" charset="-128"/>
                          <a:ea typeface="+mn-ea"/>
                        </a:rPr>
                        <a:t> </a:t>
                      </a:r>
                      <a:r>
                        <a:rPr kumimoji="1" lang="ja-JP" altLang="en-US" sz="1100" b="1" u="none" dirty="0">
                          <a:solidFill>
                            <a:schemeClr val="tx1"/>
                          </a:solidFill>
                          <a:latin typeface="游ゴシック" panose="020B0400000000000000" pitchFamily="50" charset="-128"/>
                          <a:ea typeface="+mn-ea"/>
                        </a:rPr>
                        <a:t>■児童福祉施設研修会（食事提供関係）の開催</a:t>
                      </a:r>
                      <a:endParaRPr kumimoji="1" lang="en-US" altLang="ja-JP" sz="1100" b="1" u="none" dirty="0">
                        <a:solidFill>
                          <a:schemeClr val="tx1"/>
                        </a:solidFill>
                        <a:latin typeface="游ゴシック" panose="020B0400000000000000" pitchFamily="50" charset="-128"/>
                        <a:ea typeface="+mn-ea"/>
                      </a:endParaRPr>
                    </a:p>
                    <a:p>
                      <a:pPr marL="174625" indent="-174625"/>
                      <a:r>
                        <a:rPr kumimoji="1" lang="ja-JP" altLang="en-US" sz="1100" b="1" u="none" dirty="0">
                          <a:solidFill>
                            <a:schemeClr val="tx1"/>
                          </a:solidFill>
                          <a:latin typeface="游ゴシック" panose="020B0400000000000000" pitchFamily="50" charset="-128"/>
                          <a:ea typeface="+mn-ea"/>
                        </a:rPr>
                        <a:t>　</a:t>
                      </a:r>
                      <a:r>
                        <a:rPr kumimoji="1" lang="ja-JP" altLang="en-US" sz="1100" b="1" u="none">
                          <a:solidFill>
                            <a:schemeClr val="tx1"/>
                          </a:solidFill>
                          <a:latin typeface="游ゴシック" panose="020B0400000000000000" pitchFamily="50" charset="-128"/>
                          <a:ea typeface="+mn-ea"/>
                        </a:rPr>
                        <a:t>食育</a:t>
                      </a:r>
                      <a:r>
                        <a:rPr kumimoji="1" lang="ja-JP" altLang="en-US" sz="1100" b="1" u="none" dirty="0">
                          <a:solidFill>
                            <a:schemeClr val="tx1"/>
                          </a:solidFill>
                          <a:latin typeface="游ゴシック" panose="020B0400000000000000" pitchFamily="50" charset="-128"/>
                          <a:ea typeface="+mn-ea"/>
                        </a:rPr>
                        <a:t>に関する講演及び</a:t>
                      </a:r>
                      <a:r>
                        <a:rPr kumimoji="1" lang="ja-JP" altLang="en-US" sz="1100" b="1" u="none">
                          <a:solidFill>
                            <a:schemeClr val="tx1"/>
                          </a:solidFill>
                          <a:latin typeface="游ゴシック" panose="020B0400000000000000" pitchFamily="50" charset="-128"/>
                          <a:ea typeface="+mn-ea"/>
                        </a:rPr>
                        <a:t>実践報告</a:t>
                      </a:r>
                      <a:endParaRPr kumimoji="1" lang="en-US" altLang="ja-JP" sz="1100" b="1" u="none">
                        <a:solidFill>
                          <a:schemeClr val="tx1"/>
                        </a:solidFill>
                        <a:latin typeface="游ゴシック" panose="020B0400000000000000" pitchFamily="50" charset="-128"/>
                        <a:ea typeface="+mn-ea"/>
                      </a:endParaRPr>
                    </a:p>
                    <a:p>
                      <a:pPr marL="174625" indent="-174625"/>
                      <a:r>
                        <a:rPr kumimoji="1" lang="ja-JP" altLang="en-US" sz="1100" b="1" u="none">
                          <a:solidFill>
                            <a:schemeClr val="tx1"/>
                          </a:solidFill>
                          <a:latin typeface="游ゴシック" panose="020B0400000000000000" pitchFamily="50" charset="-128"/>
                          <a:ea typeface="+mn-ea"/>
                        </a:rPr>
                        <a:t>　 大阪府</a:t>
                      </a:r>
                      <a:r>
                        <a:rPr kumimoji="1" lang="ja-JP" altLang="en-US" sz="1100" b="1" u="none" dirty="0">
                          <a:solidFill>
                            <a:schemeClr val="tx1"/>
                          </a:solidFill>
                          <a:latin typeface="游ゴシック" panose="020B0400000000000000" pitchFamily="50" charset="-128"/>
                          <a:ea typeface="+mn-ea"/>
                        </a:rPr>
                        <a:t>公式</a:t>
                      </a:r>
                      <a:r>
                        <a:rPr kumimoji="1" lang="en-US" altLang="ja-JP" sz="1100" b="1" u="none" dirty="0">
                          <a:solidFill>
                            <a:schemeClr val="tx1"/>
                          </a:solidFill>
                          <a:latin typeface="游ゴシック" panose="020B0400000000000000" pitchFamily="50" charset="-128"/>
                          <a:ea typeface="+mn-ea"/>
                        </a:rPr>
                        <a:t>YouTube</a:t>
                      </a:r>
                      <a:r>
                        <a:rPr kumimoji="1" lang="ja-JP" altLang="en-US" sz="1100" b="1" u="none" dirty="0">
                          <a:solidFill>
                            <a:schemeClr val="tx1"/>
                          </a:solidFill>
                          <a:latin typeface="游ゴシック" panose="020B0400000000000000" pitchFamily="50" charset="-128"/>
                          <a:ea typeface="+mn-ea"/>
                        </a:rPr>
                        <a:t>チャンネルによる</a:t>
                      </a:r>
                      <a:r>
                        <a:rPr kumimoji="1" lang="ja-JP" altLang="en-US" sz="1100" b="1" u="none">
                          <a:solidFill>
                            <a:schemeClr val="tx1"/>
                          </a:solidFill>
                          <a:latin typeface="游ゴシック" panose="020B0400000000000000" pitchFamily="50" charset="-128"/>
                          <a:ea typeface="+mn-ea"/>
                        </a:rPr>
                        <a:t>動画配信 （</a:t>
                      </a:r>
                      <a:r>
                        <a:rPr kumimoji="1" lang="en-US" altLang="ja-JP" sz="1100" b="1" u="none">
                          <a:solidFill>
                            <a:schemeClr val="tx1"/>
                          </a:solidFill>
                          <a:latin typeface="游ゴシック" panose="020B0400000000000000" pitchFamily="50" charset="-128"/>
                          <a:ea typeface="+mn-ea"/>
                        </a:rPr>
                        <a:t>R4.12.18-R5.2.18</a:t>
                      </a:r>
                      <a:r>
                        <a:rPr kumimoji="1" lang="ja-JP" altLang="en-US" sz="1100" b="1" u="none" dirty="0">
                          <a:solidFill>
                            <a:schemeClr val="tx1"/>
                          </a:solidFill>
                          <a:latin typeface="游ゴシック" panose="020B0400000000000000" pitchFamily="50" charset="-128"/>
                          <a:ea typeface="+mn-ea"/>
                        </a:rPr>
                        <a:t>　視聴回数 延べ</a:t>
                      </a:r>
                      <a:r>
                        <a:rPr kumimoji="1" lang="en-US" altLang="ja-JP" sz="1100" b="1" u="none" dirty="0">
                          <a:solidFill>
                            <a:schemeClr val="tx1"/>
                          </a:solidFill>
                          <a:latin typeface="游ゴシック" panose="020B0400000000000000" pitchFamily="50" charset="-128"/>
                          <a:ea typeface="+mn-ea"/>
                        </a:rPr>
                        <a:t>2,522</a:t>
                      </a:r>
                      <a:r>
                        <a:rPr kumimoji="1" lang="ja-JP" altLang="en-US" sz="1100" b="1" u="none" dirty="0">
                          <a:solidFill>
                            <a:schemeClr val="tx1"/>
                          </a:solidFill>
                          <a:latin typeface="游ゴシック" panose="020B0400000000000000" pitchFamily="50" charset="-128"/>
                          <a:ea typeface="+mn-ea"/>
                        </a:rPr>
                        <a:t>回）</a:t>
                      </a:r>
                      <a:endParaRPr kumimoji="1" lang="en-US" altLang="ja-JP" sz="1100" b="1" u="none" dirty="0">
                        <a:solidFill>
                          <a:schemeClr val="tx1"/>
                        </a:solidFill>
                        <a:latin typeface="游ゴシック" panose="020B0400000000000000" pitchFamily="50" charset="-128"/>
                        <a:ea typeface="+mn-ea"/>
                      </a:endParaRPr>
                    </a:p>
                    <a:p>
                      <a:pPr marL="174625" indent="-174625"/>
                      <a:r>
                        <a:rPr kumimoji="1" lang="en-US" altLang="ja-JP" sz="1200" b="1" u="none" dirty="0">
                          <a:solidFill>
                            <a:schemeClr val="tx1"/>
                          </a:solidFill>
                          <a:latin typeface="游ゴシック" panose="020B0400000000000000" pitchFamily="50" charset="-128"/>
                          <a:ea typeface="+mn-ea"/>
                        </a:rPr>
                        <a:t>《</a:t>
                      </a:r>
                      <a:r>
                        <a:rPr kumimoji="1" lang="ja-JP" altLang="en-US" sz="1200" b="1" u="sng" dirty="0">
                          <a:solidFill>
                            <a:schemeClr val="tx1"/>
                          </a:solidFill>
                          <a:latin typeface="游ゴシック" panose="020B0400000000000000" pitchFamily="50" charset="-128"/>
                          <a:ea typeface="+mn-ea"/>
                        </a:rPr>
                        <a:t>小･中学校等における取組み</a:t>
                      </a:r>
                      <a:r>
                        <a:rPr kumimoji="1" lang="en-US" altLang="ja-JP" sz="1200" b="1" u="none" dirty="0">
                          <a:solidFill>
                            <a:schemeClr val="tx1"/>
                          </a:solidFill>
                          <a:latin typeface="游ゴシック" panose="020B0400000000000000" pitchFamily="50" charset="-128"/>
                          <a:ea typeface="+mn-ea"/>
                        </a:rPr>
                        <a:t>》</a:t>
                      </a:r>
                    </a:p>
                    <a:p>
                      <a:pPr marL="174625" indent="-174625"/>
                      <a:r>
                        <a:rPr kumimoji="1" lang="en-US" altLang="ja-JP" sz="1100" b="1" u="none" dirty="0">
                          <a:solidFill>
                            <a:schemeClr val="tx1"/>
                          </a:solidFill>
                          <a:latin typeface="游ゴシック" panose="020B0400000000000000" pitchFamily="50" charset="-128"/>
                          <a:ea typeface="+mn-ea"/>
                        </a:rPr>
                        <a:t>■</a:t>
                      </a:r>
                      <a:r>
                        <a:rPr kumimoji="1" lang="ja-JP" altLang="en-US" sz="1100" b="1" u="none" dirty="0">
                          <a:solidFill>
                            <a:schemeClr val="tx1"/>
                          </a:solidFill>
                          <a:latin typeface="游ゴシック" panose="020B0400000000000000" pitchFamily="50" charset="-128"/>
                          <a:ea typeface="+mn-ea"/>
                        </a:rPr>
                        <a:t>食育の普及啓発に向けた教職員対象研修の開催</a:t>
                      </a:r>
                      <a:endParaRPr kumimoji="1" lang="en-US" altLang="ja-JP" sz="1100" b="1" u="none" dirty="0">
                        <a:solidFill>
                          <a:schemeClr val="tx1"/>
                        </a:solidFill>
                        <a:latin typeface="游ゴシック" panose="020B0400000000000000" pitchFamily="50" charset="-128"/>
                        <a:ea typeface="+mn-ea"/>
                      </a:endParaRPr>
                    </a:p>
                    <a:p>
                      <a:pPr marL="174625" indent="-174625"/>
                      <a:r>
                        <a:rPr kumimoji="1" lang="ja-JP" altLang="en-US" sz="1100" b="1" u="none" baseline="0" dirty="0">
                          <a:solidFill>
                            <a:schemeClr val="tx1"/>
                          </a:solidFill>
                          <a:latin typeface="游ゴシック" panose="020B0400000000000000" pitchFamily="50" charset="-128"/>
                          <a:ea typeface="+mn-ea"/>
                        </a:rPr>
                        <a:t>　</a:t>
                      </a:r>
                      <a:r>
                        <a:rPr kumimoji="1" lang="ja-JP" altLang="en-US" sz="1100" b="1" u="none">
                          <a:solidFill>
                            <a:schemeClr val="tx1"/>
                          </a:solidFill>
                          <a:latin typeface="游ゴシック" panose="020B0400000000000000" pitchFamily="50" charset="-128"/>
                          <a:ea typeface="+mn-ea"/>
                        </a:rPr>
                        <a:t>大阪府</a:t>
                      </a:r>
                      <a:r>
                        <a:rPr kumimoji="1" lang="ja-JP" altLang="en-US" sz="1100" b="1" u="none" dirty="0">
                          <a:solidFill>
                            <a:schemeClr val="tx1"/>
                          </a:solidFill>
                          <a:latin typeface="游ゴシック" panose="020B0400000000000000" pitchFamily="50" charset="-128"/>
                          <a:ea typeface="+mn-ea"/>
                        </a:rPr>
                        <a:t>栄養教諭連絡協議会、学校給食･食育研究協議会、学校給食に</a:t>
                      </a:r>
                      <a:r>
                        <a:rPr kumimoji="1" lang="ja-JP" altLang="en-US" sz="1100" b="1" u="none">
                          <a:solidFill>
                            <a:schemeClr val="tx1"/>
                          </a:solidFill>
                          <a:latin typeface="游ゴシック" panose="020B0400000000000000" pitchFamily="50" charset="-128"/>
                          <a:ea typeface="+mn-ea"/>
                        </a:rPr>
                        <a:t>関する管理職研修会 </a:t>
                      </a:r>
                      <a:r>
                        <a:rPr kumimoji="1" lang="ja-JP" altLang="en-US" sz="1100" b="1" u="none" dirty="0">
                          <a:solidFill>
                            <a:schemeClr val="tx1"/>
                          </a:solidFill>
                          <a:latin typeface="游ゴシック" panose="020B0400000000000000" pitchFamily="50" charset="-128"/>
                          <a:ea typeface="+mn-ea"/>
                        </a:rPr>
                        <a:t>等</a:t>
                      </a:r>
                      <a:endParaRPr kumimoji="1" lang="en-US" altLang="ja-JP" sz="1100" b="1" u="none" dirty="0">
                        <a:solidFill>
                          <a:schemeClr val="tx1"/>
                        </a:solidFill>
                        <a:latin typeface="游ゴシック" panose="020B0400000000000000" pitchFamily="50" charset="-128"/>
                        <a:ea typeface="+mn-ea"/>
                      </a:endParaRPr>
                    </a:p>
                    <a:p>
                      <a:pPr marL="174625" indent="-174625"/>
                      <a:r>
                        <a:rPr kumimoji="1" lang="ja-JP" altLang="en-US" sz="1100" b="1" u="none" dirty="0">
                          <a:solidFill>
                            <a:schemeClr val="tx1"/>
                          </a:solidFill>
                          <a:latin typeface="游ゴシック" panose="020B0400000000000000" pitchFamily="50" charset="-128"/>
                          <a:ea typeface="+mn-ea"/>
                        </a:rPr>
                        <a:t>■家庭と連携した食育の推進</a:t>
                      </a:r>
                      <a:endParaRPr kumimoji="1" lang="en-US" altLang="ja-JP" sz="1100" b="1" u="none" dirty="0">
                        <a:solidFill>
                          <a:schemeClr val="tx1"/>
                        </a:solidFill>
                        <a:latin typeface="游ゴシック" panose="020B0400000000000000" pitchFamily="50" charset="-128"/>
                        <a:ea typeface="+mn-ea"/>
                      </a:endParaRPr>
                    </a:p>
                    <a:p>
                      <a:pPr marL="174625" indent="-174625"/>
                      <a:r>
                        <a:rPr kumimoji="1" lang="ja-JP" altLang="en-US" sz="1100" b="1" u="none" baseline="0" dirty="0">
                          <a:solidFill>
                            <a:schemeClr val="tx1"/>
                          </a:solidFill>
                          <a:latin typeface="游ゴシック" panose="020B0400000000000000" pitchFamily="50" charset="-128"/>
                          <a:ea typeface="+mn-ea"/>
                        </a:rPr>
                        <a:t>　</a:t>
                      </a:r>
                      <a:r>
                        <a:rPr kumimoji="1" lang="ja-JP" altLang="en-US" sz="1100" b="1" u="none" baseline="0">
                          <a:solidFill>
                            <a:schemeClr val="tx1"/>
                          </a:solidFill>
                          <a:latin typeface="游ゴシック" panose="020B0400000000000000" pitchFamily="50" charset="-128"/>
                          <a:ea typeface="+mn-ea"/>
                        </a:rPr>
                        <a:t>給食だより</a:t>
                      </a:r>
                      <a:r>
                        <a:rPr kumimoji="1" lang="ja-JP" altLang="en-US" sz="1100" b="1" u="none" baseline="0" dirty="0">
                          <a:solidFill>
                            <a:schemeClr val="tx1"/>
                          </a:solidFill>
                          <a:latin typeface="游ゴシック" panose="020B0400000000000000" pitchFamily="50" charset="-128"/>
                          <a:ea typeface="+mn-ea"/>
                        </a:rPr>
                        <a:t>や食育通信等で保護者や児童生徒へ啓発した好事例を紹介</a:t>
                      </a:r>
                      <a:endParaRPr kumimoji="1" lang="en-US" altLang="ja-JP" sz="1100" b="1" u="none" baseline="0" dirty="0">
                        <a:solidFill>
                          <a:schemeClr val="tx1"/>
                        </a:solidFill>
                        <a:latin typeface="游ゴシック" panose="020B0400000000000000" pitchFamily="50" charset="-128"/>
                        <a:ea typeface="+mn-ea"/>
                      </a:endParaRPr>
                    </a:p>
                    <a:p>
                      <a:pPr marL="174625" indent="-174625"/>
                      <a:r>
                        <a:rPr kumimoji="1" lang="en-US" altLang="ja-JP" sz="1200" b="1" u="none" dirty="0">
                          <a:solidFill>
                            <a:schemeClr val="tx1"/>
                          </a:solidFill>
                          <a:latin typeface="游ゴシック" panose="020B0400000000000000" pitchFamily="50" charset="-128"/>
                          <a:ea typeface="+mn-ea"/>
                        </a:rPr>
                        <a:t>《</a:t>
                      </a:r>
                      <a:r>
                        <a:rPr kumimoji="1" lang="ja-JP" altLang="en-US" sz="1200" b="1" u="sng" dirty="0">
                          <a:solidFill>
                            <a:schemeClr val="tx1"/>
                          </a:solidFill>
                          <a:latin typeface="游ゴシック" panose="020B0400000000000000" pitchFamily="50" charset="-128"/>
                          <a:ea typeface="+mn-ea"/>
                        </a:rPr>
                        <a:t>高等学校等における取組み</a:t>
                      </a:r>
                      <a:r>
                        <a:rPr kumimoji="1" lang="en-US" altLang="ja-JP" sz="1200" b="1" u="none" dirty="0">
                          <a:solidFill>
                            <a:schemeClr val="tx1"/>
                          </a:solidFill>
                          <a:latin typeface="游ゴシック" panose="020B0400000000000000" pitchFamily="50" charset="-128"/>
                          <a:ea typeface="+mn-ea"/>
                        </a:rPr>
                        <a:t>》</a:t>
                      </a:r>
                    </a:p>
                    <a:p>
                      <a:pPr marL="174625" indent="-174625"/>
                      <a:r>
                        <a:rPr kumimoji="1" lang="en-US" altLang="ja-JP" sz="1100" b="1" u="none" dirty="0">
                          <a:solidFill>
                            <a:schemeClr val="tx1"/>
                          </a:solidFill>
                          <a:latin typeface="游ゴシック" panose="020B0400000000000000" pitchFamily="50" charset="-128"/>
                          <a:ea typeface="+mn-ea"/>
                        </a:rPr>
                        <a:t>■</a:t>
                      </a:r>
                      <a:r>
                        <a:rPr kumimoji="1" lang="ja-JP" altLang="en-US" sz="1100" b="1" u="none" dirty="0">
                          <a:solidFill>
                            <a:schemeClr val="tx1"/>
                          </a:solidFill>
                          <a:latin typeface="游ゴシック" panose="020B0400000000000000" pitchFamily="50" charset="-128"/>
                          <a:ea typeface="+mn-ea"/>
                        </a:rPr>
                        <a:t>保健所が高校と連携して作成した食育プログラムを府ホームページに掲載（</a:t>
                      </a:r>
                      <a:r>
                        <a:rPr kumimoji="1" lang="en-US" altLang="ja-JP" sz="1100" b="1" u="none" dirty="0">
                          <a:solidFill>
                            <a:schemeClr val="tx1"/>
                          </a:solidFill>
                          <a:latin typeface="游ゴシック" panose="020B0400000000000000" pitchFamily="50" charset="-128"/>
                          <a:ea typeface="+mn-ea"/>
                        </a:rPr>
                        <a:t>11</a:t>
                      </a:r>
                      <a:r>
                        <a:rPr kumimoji="1" lang="ja-JP" altLang="en-US" sz="1100" b="1" u="none" dirty="0">
                          <a:solidFill>
                            <a:schemeClr val="tx1"/>
                          </a:solidFill>
                          <a:latin typeface="游ゴシック" panose="020B0400000000000000" pitchFamily="50" charset="-128"/>
                          <a:ea typeface="+mn-ea"/>
                        </a:rPr>
                        <a:t>事例）</a:t>
                      </a:r>
                      <a:endParaRPr kumimoji="1" lang="en-US" altLang="ja-JP" sz="1100" b="1" u="none" dirty="0">
                        <a:solidFill>
                          <a:schemeClr val="tx1"/>
                        </a:solidFill>
                        <a:latin typeface="游ゴシック" panose="020B0400000000000000" pitchFamily="50" charset="-128"/>
                        <a:ea typeface="+mn-ea"/>
                      </a:endParaRPr>
                    </a:p>
                    <a:p>
                      <a:pPr marL="174625" indent="-174625"/>
                      <a:r>
                        <a:rPr kumimoji="1" lang="en-US" altLang="ja-JP" sz="1200" b="1" u="none">
                          <a:solidFill>
                            <a:schemeClr val="tx1"/>
                          </a:solidFill>
                          <a:latin typeface="游ゴシック" panose="020B0400000000000000" pitchFamily="50" charset="-128"/>
                          <a:ea typeface="+mn-ea"/>
                        </a:rPr>
                        <a:t>《</a:t>
                      </a:r>
                      <a:r>
                        <a:rPr kumimoji="1" lang="ja-JP" altLang="en-US" sz="1200" b="1" u="sng" dirty="0">
                          <a:solidFill>
                            <a:schemeClr val="tx1"/>
                          </a:solidFill>
                          <a:latin typeface="游ゴシック" panose="020B0400000000000000" pitchFamily="50" charset="-128"/>
                          <a:ea typeface="+mn-ea"/>
                        </a:rPr>
                        <a:t>大学や職場等における取組み</a:t>
                      </a:r>
                      <a:r>
                        <a:rPr kumimoji="1" lang="en-US" altLang="ja-JP" sz="1200" b="1" u="none" dirty="0">
                          <a:solidFill>
                            <a:schemeClr val="tx1"/>
                          </a:solidFill>
                          <a:latin typeface="游ゴシック" panose="020B0400000000000000" pitchFamily="50" charset="-128"/>
                          <a:ea typeface="+mn-ea"/>
                        </a:rPr>
                        <a:t>》</a:t>
                      </a:r>
                    </a:p>
                    <a:p>
                      <a:pPr marL="174625" indent="-174625"/>
                      <a:r>
                        <a:rPr kumimoji="1" lang="ja-JP" altLang="en-US" sz="1100" b="1" u="none" dirty="0">
                          <a:solidFill>
                            <a:schemeClr val="tx1"/>
                          </a:solidFill>
                          <a:latin typeface="游ゴシック" panose="020B0400000000000000" pitchFamily="50" charset="-128"/>
                          <a:ea typeface="游ゴシック" panose="020B0400000000000000" pitchFamily="50" charset="-128"/>
                        </a:rPr>
                        <a:t>■</a:t>
                      </a:r>
                      <a:r>
                        <a:rPr kumimoji="1" lang="ja-JP" altLang="en-US" sz="1100" b="1" u="none" dirty="0">
                          <a:solidFill>
                            <a:schemeClr val="tx1"/>
                          </a:solidFill>
                          <a:latin typeface="游ゴシック" panose="020B0400000000000000" pitchFamily="50" charset="-128"/>
                          <a:ea typeface="+mn-ea"/>
                        </a:rPr>
                        <a:t>近畿大学と連携した栄養・食生活関連イベントの実施</a:t>
                      </a:r>
                      <a:endParaRPr kumimoji="1" lang="en-US" altLang="ja-JP" sz="1100" b="1" u="none" dirty="0">
                        <a:solidFill>
                          <a:schemeClr val="tx1"/>
                        </a:solidFill>
                        <a:latin typeface="游ゴシック" panose="020B0400000000000000" pitchFamily="50" charset="-128"/>
                        <a:ea typeface="+mn-ea"/>
                      </a:endParaRPr>
                    </a:p>
                    <a:p>
                      <a:pPr marL="174625" indent="-174625"/>
                      <a:r>
                        <a:rPr kumimoji="1" lang="ja-JP" altLang="en-US" sz="1100" b="1" u="none" dirty="0">
                          <a:solidFill>
                            <a:schemeClr val="tx1"/>
                          </a:solidFill>
                          <a:latin typeface="游ゴシック" panose="020B0400000000000000" pitchFamily="50" charset="-128"/>
                          <a:ea typeface="+mn-ea"/>
                        </a:rPr>
                        <a:t>　学生</a:t>
                      </a:r>
                      <a:r>
                        <a:rPr kumimoji="1" lang="en-US" altLang="ja-JP" sz="1100" b="1" u="none">
                          <a:solidFill>
                            <a:schemeClr val="tx1"/>
                          </a:solidFill>
                          <a:latin typeface="游ゴシック" panose="020B0400000000000000" pitchFamily="50" charset="-128"/>
                          <a:ea typeface="+mn-ea"/>
                        </a:rPr>
                        <a:t>51</a:t>
                      </a:r>
                      <a:r>
                        <a:rPr kumimoji="1" lang="ja-JP" altLang="en-US" sz="1100" b="1" u="none">
                          <a:solidFill>
                            <a:schemeClr val="tx1"/>
                          </a:solidFill>
                          <a:latin typeface="游ゴシック" panose="020B0400000000000000" pitchFamily="50" charset="-128"/>
                          <a:ea typeface="+mn-ea"/>
                        </a:rPr>
                        <a:t>名が参加。</a:t>
                      </a:r>
                      <a:r>
                        <a:rPr kumimoji="1" lang="en-US" altLang="ja-JP" sz="1100" b="1" u="none">
                          <a:solidFill>
                            <a:schemeClr val="tx1"/>
                          </a:solidFill>
                          <a:latin typeface="游ゴシック" panose="020B0400000000000000" pitchFamily="50" charset="-128"/>
                          <a:ea typeface="+mn-ea"/>
                        </a:rPr>
                        <a:t>V.O.S.</a:t>
                      </a:r>
                      <a:r>
                        <a:rPr kumimoji="1" lang="ja-JP" altLang="en-US" sz="1100" b="1" u="none">
                          <a:solidFill>
                            <a:schemeClr val="tx1"/>
                          </a:solidFill>
                          <a:latin typeface="游ゴシック" panose="020B0400000000000000" pitchFamily="50" charset="-128"/>
                          <a:ea typeface="+mn-ea"/>
                        </a:rPr>
                        <a:t>の調理</a:t>
                      </a:r>
                      <a:r>
                        <a:rPr kumimoji="1" lang="ja-JP" altLang="en-US" sz="1100" b="1" u="none" dirty="0">
                          <a:solidFill>
                            <a:schemeClr val="tx1"/>
                          </a:solidFill>
                          <a:latin typeface="游ゴシック" panose="020B0400000000000000" pitchFamily="50" charset="-128"/>
                          <a:ea typeface="+mn-ea"/>
                        </a:rPr>
                        <a:t>実演</a:t>
                      </a:r>
                      <a:r>
                        <a:rPr kumimoji="1" lang="ja-JP" altLang="en-US" sz="1100" b="1" u="none">
                          <a:solidFill>
                            <a:schemeClr val="tx1"/>
                          </a:solidFill>
                          <a:latin typeface="游ゴシック" panose="020B0400000000000000" pitchFamily="50" charset="-128"/>
                          <a:ea typeface="+mn-ea"/>
                        </a:rPr>
                        <a:t>・試食を実施</a:t>
                      </a:r>
                      <a:endParaRPr kumimoji="1" lang="en-US" altLang="ja-JP" sz="1100" b="1" u="none" dirty="0">
                        <a:solidFill>
                          <a:schemeClr val="tx1"/>
                        </a:solidFill>
                        <a:latin typeface="游ゴシック" panose="020B0400000000000000" pitchFamily="50" charset="-128"/>
                        <a:ea typeface="游ゴシック" panose="020B0400000000000000" pitchFamily="50" charset="-128"/>
                      </a:endParaRPr>
                    </a:p>
                    <a:p>
                      <a:pPr marL="174625" indent="-174625"/>
                      <a:r>
                        <a:rPr kumimoji="1" lang="en-US" altLang="ja-JP" sz="1100" b="1" u="none">
                          <a:solidFill>
                            <a:schemeClr val="tx1"/>
                          </a:solidFill>
                          <a:latin typeface="游ゴシック" panose="020B0400000000000000" pitchFamily="50" charset="-128"/>
                          <a:ea typeface="+mn-ea"/>
                        </a:rPr>
                        <a:t>■</a:t>
                      </a:r>
                      <a:r>
                        <a:rPr kumimoji="1" lang="ja-JP" altLang="en-US" sz="1100" b="1" u="none" dirty="0">
                          <a:solidFill>
                            <a:schemeClr val="tx1"/>
                          </a:solidFill>
                          <a:latin typeface="游ゴシック" panose="020B0400000000000000" pitchFamily="50" charset="-128"/>
                          <a:ea typeface="+mn-ea"/>
                        </a:rPr>
                        <a:t>管理栄養士養成施設と連携し、若い世代の食生活改善に向けた事業企画、啓発媒体</a:t>
                      </a:r>
                      <a:r>
                        <a:rPr kumimoji="1" lang="ja-JP" altLang="en-US" sz="1100" b="1" u="none">
                          <a:solidFill>
                            <a:schemeClr val="tx1"/>
                          </a:solidFill>
                          <a:latin typeface="游ゴシック" panose="020B0400000000000000" pitchFamily="50" charset="-128"/>
                          <a:ea typeface="+mn-ea"/>
                        </a:rPr>
                        <a:t>作成（</a:t>
                      </a:r>
                      <a:r>
                        <a:rPr kumimoji="1" lang="en-US" altLang="ja-JP" sz="1100" b="1" u="none">
                          <a:solidFill>
                            <a:schemeClr val="tx1"/>
                          </a:solidFill>
                          <a:latin typeface="游ゴシック" panose="020B0400000000000000" pitchFamily="50" charset="-128"/>
                          <a:ea typeface="+mn-ea"/>
                        </a:rPr>
                        <a:t>9</a:t>
                      </a:r>
                      <a:r>
                        <a:rPr kumimoji="1" lang="ja-JP" altLang="en-US" sz="1100" b="1" u="none">
                          <a:solidFill>
                            <a:schemeClr val="tx1"/>
                          </a:solidFill>
                          <a:latin typeface="游ゴシック" panose="020B0400000000000000" pitchFamily="50" charset="-128"/>
                          <a:ea typeface="+mn-ea"/>
                        </a:rPr>
                        <a:t>保健所</a:t>
                      </a:r>
                      <a:r>
                        <a:rPr kumimoji="1" lang="ja-JP" altLang="en-US" sz="1100" b="1" u="none" dirty="0">
                          <a:solidFill>
                            <a:schemeClr val="tx1"/>
                          </a:solidFill>
                          <a:latin typeface="游ゴシック" panose="020B0400000000000000" pitchFamily="50" charset="-128"/>
                          <a:ea typeface="+mn-ea"/>
                        </a:rPr>
                        <a:t>）</a:t>
                      </a:r>
                      <a:endParaRPr kumimoji="1" lang="en-US" altLang="ja-JP" sz="1100" b="1" u="none" dirty="0">
                        <a:solidFill>
                          <a:schemeClr val="tx1"/>
                        </a:solidFill>
                        <a:latin typeface="游ゴシック" panose="020B0400000000000000" pitchFamily="50" charset="-128"/>
                        <a:ea typeface="+mn-ea"/>
                      </a:endParaRPr>
                    </a:p>
                    <a:p>
                      <a:pPr marL="174625" indent="-174625"/>
                      <a:r>
                        <a:rPr kumimoji="1" lang="ja-JP" altLang="en-US" sz="1100" b="1" u="none" dirty="0">
                          <a:solidFill>
                            <a:schemeClr val="tx1"/>
                          </a:solidFill>
                          <a:latin typeface="游ゴシック" panose="020B0400000000000000" pitchFamily="50" charset="-128"/>
                          <a:ea typeface="+mn-ea"/>
                        </a:rPr>
                        <a:t>■食生活の取組みを含め、積極的に健康づくり活動を行う企業・団体を表彰する「健康づくりアワード」の実施</a:t>
                      </a:r>
                    </a:p>
                    <a:p>
                      <a:pPr marL="174625" indent="-174625"/>
                      <a:r>
                        <a:rPr kumimoji="1" lang="ja-JP" altLang="en-US" sz="1100" b="1" u="none" dirty="0">
                          <a:solidFill>
                            <a:schemeClr val="tx1"/>
                          </a:solidFill>
                          <a:latin typeface="游ゴシック" panose="020B0400000000000000" pitchFamily="50" charset="-128"/>
                          <a:ea typeface="+mn-ea"/>
                        </a:rPr>
                        <a:t>■商工会議所における集団健診の場を活用し、生活習慣病予防を</a:t>
                      </a:r>
                      <a:r>
                        <a:rPr kumimoji="1" lang="ja-JP" altLang="en-US" sz="1100" b="1" u="none">
                          <a:solidFill>
                            <a:schemeClr val="tx1"/>
                          </a:solidFill>
                          <a:latin typeface="游ゴシック" panose="020B0400000000000000" pitchFamily="50" charset="-128"/>
                          <a:ea typeface="+mn-ea"/>
                        </a:rPr>
                        <a:t>啓発（</a:t>
                      </a:r>
                      <a:r>
                        <a:rPr kumimoji="1" lang="en-US" altLang="ja-JP" sz="1100" b="1" u="none">
                          <a:solidFill>
                            <a:schemeClr val="tx1"/>
                          </a:solidFill>
                          <a:latin typeface="游ゴシック" panose="020B0400000000000000" pitchFamily="50" charset="-128"/>
                          <a:ea typeface="+mn-ea"/>
                        </a:rPr>
                        <a:t>2</a:t>
                      </a:r>
                      <a:r>
                        <a:rPr kumimoji="1" lang="ja-JP" altLang="en-US" sz="1100" b="1" u="none">
                          <a:solidFill>
                            <a:schemeClr val="tx1"/>
                          </a:solidFill>
                          <a:latin typeface="游ゴシック" panose="020B0400000000000000" pitchFamily="50" charset="-128"/>
                          <a:ea typeface="+mn-ea"/>
                        </a:rPr>
                        <a:t>保健所</a:t>
                      </a:r>
                      <a:r>
                        <a:rPr kumimoji="1" lang="ja-JP" altLang="en-US" sz="1100" b="1" u="none" dirty="0">
                          <a:solidFill>
                            <a:schemeClr val="tx1"/>
                          </a:solidFill>
                          <a:latin typeface="游ゴシック" panose="020B0400000000000000" pitchFamily="50" charset="-128"/>
                          <a:ea typeface="+mn-ea"/>
                        </a:rPr>
                        <a:t>）</a:t>
                      </a:r>
                    </a:p>
                    <a:p>
                      <a:pPr marL="174625" indent="-174625"/>
                      <a:r>
                        <a:rPr kumimoji="1" lang="en-US" altLang="ja-JP" sz="1200" b="1" u="none" dirty="0">
                          <a:solidFill>
                            <a:schemeClr val="tx1"/>
                          </a:solidFill>
                          <a:latin typeface="游ゴシック" panose="020B0400000000000000" pitchFamily="50" charset="-128"/>
                          <a:ea typeface="+mn-ea"/>
                        </a:rPr>
                        <a:t>《</a:t>
                      </a:r>
                      <a:r>
                        <a:rPr kumimoji="1" lang="ja-JP" altLang="en-US" sz="1200" b="1" u="none" dirty="0">
                          <a:solidFill>
                            <a:schemeClr val="tx1"/>
                          </a:solidFill>
                          <a:latin typeface="游ゴシック" panose="020B0400000000000000" pitchFamily="50" charset="-128"/>
                          <a:ea typeface="+mn-ea"/>
                        </a:rPr>
                        <a:t>高齢者の低栄養予防のための取組み</a:t>
                      </a:r>
                      <a:r>
                        <a:rPr kumimoji="1" lang="en-US" altLang="ja-JP" sz="1200" b="1" u="none" dirty="0">
                          <a:solidFill>
                            <a:schemeClr val="tx1"/>
                          </a:solidFill>
                          <a:latin typeface="游ゴシック" panose="020B0400000000000000" pitchFamily="50" charset="-128"/>
                          <a:ea typeface="+mn-ea"/>
                        </a:rPr>
                        <a:t>》</a:t>
                      </a:r>
                    </a:p>
                    <a:p>
                      <a:pPr marL="174625" indent="-174625"/>
                      <a:r>
                        <a:rPr kumimoji="1" lang="ja-JP" altLang="en-US" sz="1100" b="1" u="none" dirty="0">
                          <a:solidFill>
                            <a:schemeClr val="tx1"/>
                          </a:solidFill>
                          <a:latin typeface="游ゴシック" panose="020B0400000000000000" pitchFamily="50" charset="-128"/>
                          <a:ea typeface="+mn-ea"/>
                        </a:rPr>
                        <a:t>■高齢者の食支援を行う関係機関の育成を目的とした研修会の</a:t>
                      </a:r>
                      <a:r>
                        <a:rPr kumimoji="1" lang="ja-JP" altLang="en-US" sz="1100" b="1" u="none">
                          <a:solidFill>
                            <a:schemeClr val="tx1"/>
                          </a:solidFill>
                          <a:latin typeface="游ゴシック" panose="020B0400000000000000" pitchFamily="50" charset="-128"/>
                          <a:ea typeface="+mn-ea"/>
                        </a:rPr>
                        <a:t>開催（</a:t>
                      </a:r>
                      <a:r>
                        <a:rPr kumimoji="1" lang="en-US" altLang="ja-JP" sz="1100" b="1" u="none">
                          <a:solidFill>
                            <a:schemeClr val="tx1"/>
                          </a:solidFill>
                          <a:latin typeface="游ゴシック" panose="020B0400000000000000" pitchFamily="50" charset="-128"/>
                          <a:ea typeface="+mn-ea"/>
                        </a:rPr>
                        <a:t>2</a:t>
                      </a:r>
                      <a:r>
                        <a:rPr kumimoji="1" lang="ja-JP" altLang="en-US" sz="1100" b="1" u="none">
                          <a:solidFill>
                            <a:schemeClr val="tx1"/>
                          </a:solidFill>
                          <a:latin typeface="游ゴシック" panose="020B0400000000000000" pitchFamily="50" charset="-128"/>
                          <a:ea typeface="+mn-ea"/>
                        </a:rPr>
                        <a:t>保健所</a:t>
                      </a:r>
                      <a:r>
                        <a:rPr kumimoji="1" lang="ja-JP" altLang="en-US" sz="1100" b="1" u="none" dirty="0">
                          <a:solidFill>
                            <a:schemeClr val="tx1"/>
                          </a:solidFill>
                          <a:latin typeface="游ゴシック" panose="020B0400000000000000" pitchFamily="50" charset="-128"/>
                          <a:ea typeface="+mn-ea"/>
                        </a:rPr>
                        <a:t>）</a:t>
                      </a:r>
                      <a:endParaRPr kumimoji="1" lang="en-US" altLang="ja-JP" sz="1100" b="1" u="none" dirty="0">
                        <a:solidFill>
                          <a:schemeClr val="tx1"/>
                        </a:solidFill>
                        <a:latin typeface="游ゴシック" panose="020B0400000000000000" pitchFamily="50" charset="-128"/>
                        <a:ea typeface="+mn-ea"/>
                      </a:endParaRPr>
                    </a:p>
                    <a:p>
                      <a:pPr marL="174625" indent="-174625"/>
                      <a:r>
                        <a:rPr kumimoji="1" lang="ja-JP" altLang="en-US" sz="1100" b="1" u="none">
                          <a:solidFill>
                            <a:schemeClr val="tx1"/>
                          </a:solidFill>
                          <a:latin typeface="游ゴシック" panose="020B0400000000000000" pitchFamily="50" charset="-128"/>
                          <a:ea typeface="+mn-ea"/>
                        </a:rPr>
                        <a:t>■</a:t>
                      </a:r>
                      <a:r>
                        <a:rPr kumimoji="1" lang="ja-JP" altLang="en-US" sz="1100" b="1" u="none" dirty="0">
                          <a:solidFill>
                            <a:schemeClr val="tx1"/>
                          </a:solidFill>
                          <a:latin typeface="游ゴシック" panose="020B0400000000000000" pitchFamily="50" charset="-128"/>
                          <a:ea typeface="+mn-ea"/>
                        </a:rPr>
                        <a:t>高齢者への食支援を目的とした配食事業者の実態把握、市町村及び関係機関と</a:t>
                      </a:r>
                      <a:r>
                        <a:rPr kumimoji="1" lang="ja-JP" altLang="en-US" sz="1100" b="1" u="none">
                          <a:solidFill>
                            <a:schemeClr val="tx1"/>
                          </a:solidFill>
                          <a:latin typeface="游ゴシック" panose="020B0400000000000000" pitchFamily="50" charset="-128"/>
                          <a:ea typeface="+mn-ea"/>
                        </a:rPr>
                        <a:t>の共有（</a:t>
                      </a:r>
                      <a:r>
                        <a:rPr kumimoji="1" lang="en-US" altLang="ja-JP" sz="1100" b="1" u="none">
                          <a:solidFill>
                            <a:schemeClr val="tx1"/>
                          </a:solidFill>
                          <a:latin typeface="游ゴシック" panose="020B0400000000000000" pitchFamily="50" charset="-128"/>
                          <a:ea typeface="+mn-ea"/>
                        </a:rPr>
                        <a:t>5</a:t>
                      </a:r>
                      <a:r>
                        <a:rPr kumimoji="1" lang="ja-JP" altLang="en-US" sz="1100" b="1" u="none">
                          <a:solidFill>
                            <a:schemeClr val="tx1"/>
                          </a:solidFill>
                          <a:latin typeface="游ゴシック" panose="020B0400000000000000" pitchFamily="50" charset="-128"/>
                          <a:ea typeface="+mn-ea"/>
                        </a:rPr>
                        <a:t>保健所</a:t>
                      </a:r>
                      <a:r>
                        <a:rPr kumimoji="1" lang="ja-JP" altLang="en-US" sz="1100" b="1" u="none" dirty="0">
                          <a:solidFill>
                            <a:schemeClr val="tx1"/>
                          </a:solidFill>
                          <a:latin typeface="游ゴシック" panose="020B0400000000000000" pitchFamily="50" charset="-128"/>
                          <a:ea typeface="+mn-ea"/>
                        </a:rPr>
                        <a:t>）</a:t>
                      </a:r>
                      <a:endParaRPr kumimoji="1" lang="ja-JP" altLang="en-US" sz="1050" b="1" u="none" dirty="0">
                        <a:solidFill>
                          <a:schemeClr val="tx1"/>
                        </a:solidFill>
                        <a:latin typeface="游ゴシック" panose="020B0400000000000000" pitchFamily="50" charset="-128"/>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711307">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課題</a:t>
                      </a: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■動画配信による研修会の参加者意見の把握、評価</a:t>
                      </a:r>
                      <a:endPar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■より多くの学校で実施できる実践内容の収集と発信</a:t>
                      </a:r>
                      <a:endParaRPr kumimoji="1" lang="en-US" altLang="ja-JP" sz="1100" b="1"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■高等学校における主体的かつ継続的な食育の推進</a:t>
                      </a:r>
                      <a:endParaRPr kumimoji="1" lang="en-US" altLang="ja-JP" sz="1100" b="1"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1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次年度の主な取組み</a:t>
                      </a:r>
                      <a:r>
                        <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■電子申請システムによるアンケートの回収率を</a:t>
                      </a:r>
                      <a:r>
                        <a:rPr kumimoji="1" lang="ja-JP" altLang="en-US" sz="1100" b="1" i="0" u="none" strike="noStrike" kern="1200" cap="none" spc="0" normalizeH="0" baseline="0" noProof="0">
                          <a:ln>
                            <a:noFill/>
                          </a:ln>
                          <a:solidFill>
                            <a:schemeClr val="tx1"/>
                          </a:solidFill>
                          <a:effectLst/>
                          <a:uLnTx/>
                          <a:uFillTx/>
                          <a:latin typeface="游ゴシック" panose="020B0400000000000000" pitchFamily="50" charset="-128"/>
                          <a:ea typeface="+mn-ea"/>
                          <a:cs typeface="+mn-cs"/>
                        </a:rPr>
                        <a:t>上げる手法を検討</a:t>
                      </a:r>
                      <a:endPar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■他県の好事例も参考に、研修内容を精査し、質の向上を目指す</a:t>
                      </a:r>
                      <a:endPar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a:ln>
                            <a:noFill/>
                          </a:ln>
                          <a:solidFill>
                            <a:schemeClr val="tx1"/>
                          </a:solidFill>
                          <a:effectLst/>
                          <a:uLnTx/>
                          <a:uFillTx/>
                          <a:latin typeface="游ゴシック" panose="020B0400000000000000" pitchFamily="50" charset="-128"/>
                          <a:ea typeface="+mn-ea"/>
                          <a:cs typeface="+mn-cs"/>
                        </a:rPr>
                        <a:t>■</a:t>
                      </a: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特定給食施設等指導を利用者の健康づくりにつなげ、大学生のヘルスリテラシー向上を目的に実施する</a:t>
                      </a:r>
                      <a:endPar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■健康キャンパス・プロジェクトや、表彰事業の活用等により、職場等における食育の取組みを支援</a:t>
                      </a:r>
                      <a:endPar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4175442"/>
                  </a:ext>
                </a:extLst>
              </a:tr>
              <a:tr h="558035">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最終予算</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dirty="0">
                          <a:solidFill>
                            <a:schemeClr val="bg1"/>
                          </a:solidFill>
                          <a:latin typeface="游ゴシック" panose="020B0400000000000000" pitchFamily="50" charset="-128"/>
                          <a:ea typeface="游ゴシック" panose="020B0400000000000000" pitchFamily="50" charset="-128"/>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00" b="1" dirty="0">
                          <a:solidFill>
                            <a:schemeClr val="tx1"/>
                          </a:solidFill>
                          <a:latin typeface="+mn-ea"/>
                          <a:ea typeface="+mn-ea"/>
                        </a:rPr>
                        <a:t>健康・栄養対策費　　　</a:t>
                      </a:r>
                      <a:r>
                        <a:rPr kumimoji="1" lang="en-US" altLang="ja-JP" sz="1100" b="1" dirty="0">
                          <a:solidFill>
                            <a:schemeClr val="tx1"/>
                          </a:solidFill>
                          <a:latin typeface="+mn-ea"/>
                          <a:ea typeface="+mn-ea"/>
                        </a:rPr>
                        <a:t>5,869</a:t>
                      </a:r>
                      <a:r>
                        <a:rPr kumimoji="1" lang="ja-JP" altLang="en-US" sz="1100" b="1" dirty="0">
                          <a:solidFill>
                            <a:schemeClr val="tx1"/>
                          </a:solidFill>
                          <a:latin typeface="+mn-ea"/>
                          <a:ea typeface="+mn-ea"/>
                        </a:rPr>
                        <a:t>千円（再掲）　</a:t>
                      </a:r>
                      <a:endParaRPr kumimoji="1" lang="en-US" altLang="ja-JP" sz="1100" b="1" dirty="0">
                        <a:solidFill>
                          <a:schemeClr val="tx1"/>
                        </a:solidFill>
                        <a:latin typeface="+mn-ea"/>
                        <a:ea typeface="+mn-ea"/>
                      </a:endParaRPr>
                    </a:p>
                    <a:p>
                      <a:r>
                        <a:rPr kumimoji="1" lang="ja-JP" altLang="en-US" sz="1100" b="1" strike="noStrike" dirty="0">
                          <a:solidFill>
                            <a:schemeClr val="tx1"/>
                          </a:solidFill>
                          <a:latin typeface="+mn-ea"/>
                          <a:ea typeface="+mn-ea"/>
                        </a:rPr>
                        <a:t>健活会議関連推進事業　</a:t>
                      </a:r>
                      <a:r>
                        <a:rPr kumimoji="1" lang="en-US" altLang="ja-JP" sz="1100" b="1" strike="noStrike" dirty="0">
                          <a:solidFill>
                            <a:schemeClr val="tx1"/>
                          </a:solidFill>
                          <a:latin typeface="+mn-ea"/>
                          <a:ea typeface="+mn-ea"/>
                        </a:rPr>
                        <a:t>3,813</a:t>
                      </a:r>
                      <a:r>
                        <a:rPr kumimoji="1" lang="ja-JP" altLang="en-US" sz="1100" b="1" strike="noStrike" dirty="0">
                          <a:solidFill>
                            <a:schemeClr val="tx1"/>
                          </a:solidFill>
                          <a:latin typeface="+mn-ea"/>
                          <a:ea typeface="+mn-ea"/>
                        </a:rPr>
                        <a:t>千円</a:t>
                      </a:r>
                      <a:endParaRPr kumimoji="1" lang="ja-JP" altLang="en-US" sz="1100" b="1" strike="sngStrike"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33696306"/>
                  </a:ext>
                </a:extLst>
              </a:tr>
            </a:tbl>
          </a:graphicData>
        </a:graphic>
      </p:graphicFrame>
      <p:grpSp>
        <p:nvGrpSpPr>
          <p:cNvPr id="6" name="グループ化 5"/>
          <p:cNvGrpSpPr/>
          <p:nvPr/>
        </p:nvGrpSpPr>
        <p:grpSpPr>
          <a:xfrm>
            <a:off x="8346297" y="142657"/>
            <a:ext cx="1188525" cy="864000"/>
            <a:chOff x="8151251" y="1180677"/>
            <a:chExt cx="1188525" cy="864000"/>
          </a:xfrm>
        </p:grpSpPr>
        <p:sp>
          <p:nvSpPr>
            <p:cNvPr id="7" name="角丸四角形 6"/>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8" name="グループ化 7"/>
            <p:cNvGrpSpPr/>
            <p:nvPr/>
          </p:nvGrpSpPr>
          <p:grpSpPr>
            <a:xfrm>
              <a:off x="8222623" y="1257538"/>
              <a:ext cx="1058662" cy="720145"/>
              <a:chOff x="511927" y="2809411"/>
              <a:chExt cx="1110811" cy="770916"/>
            </a:xfrm>
          </p:grpSpPr>
          <p:sp>
            <p:nvSpPr>
              <p:cNvPr id="10" name="角丸四角形 9"/>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a:t>年度</a:t>
                </a:r>
                <a:r>
                  <a:rPr kumimoji="1" lang="ja-JP" altLang="en-US" sz="1200" b="1" dirty="0"/>
                  <a:t>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2" name="直線コネクタ 11"/>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3" name="正方形/長方形 2"/>
          <p:cNvSpPr/>
          <p:nvPr/>
        </p:nvSpPr>
        <p:spPr>
          <a:xfrm>
            <a:off x="540000" y="158400"/>
            <a:ext cx="5361319" cy="338554"/>
          </a:xfrm>
          <a:prstGeom prst="rect">
            <a:avLst/>
          </a:prstGeom>
        </p:spPr>
        <p:txBody>
          <a:bodyPr wrap="square">
            <a:spAutoFit/>
          </a:bodyPr>
          <a:lstStyle/>
          <a:p>
            <a:pPr marL="174625" indent="-174625"/>
            <a:r>
              <a:rPr kumimoji="1" lang="ja-JP" altLang="en-US" sz="1600" b="1" dirty="0">
                <a:latin typeface="游ゴシック" panose="020B0400000000000000" pitchFamily="50" charset="-128"/>
              </a:rPr>
              <a:t>④ライフステージに応じた取組み　</a:t>
            </a:r>
            <a:r>
              <a:rPr kumimoji="1" lang="en-US" altLang="ja-JP" sz="1600" b="1" dirty="0">
                <a:latin typeface="游ゴシック" panose="020B0400000000000000" pitchFamily="50" charset="-128"/>
              </a:rPr>
              <a:t>P33</a:t>
            </a:r>
          </a:p>
        </p:txBody>
      </p:sp>
      <p:sp>
        <p:nvSpPr>
          <p:cNvPr id="14" name="スライド番号プレースホルダー 1">
            <a:extLst>
              <a:ext uri="{FF2B5EF4-FFF2-40B4-BE49-F238E27FC236}">
                <a16:creationId xmlns:a16="http://schemas.microsoft.com/office/drawing/2014/main" id="{F46031DC-F426-4DD1-A349-28438441BEBF}"/>
              </a:ext>
            </a:extLst>
          </p:cNvPr>
          <p:cNvSpPr>
            <a:spLocks noGrp="1"/>
          </p:cNvSpPr>
          <p:nvPr>
            <p:ph type="sldNum" sz="quarter" idx="12"/>
          </p:nvPr>
        </p:nvSpPr>
        <p:spPr>
          <a:xfrm>
            <a:off x="9181750" y="6583675"/>
            <a:ext cx="720000" cy="216000"/>
          </a:xfrm>
        </p:spPr>
        <p:txBody>
          <a:bodyPr/>
          <a:lstStyle/>
          <a:p>
            <a:fld id="{4D1D0668-0C6C-4C7F-AAAF-C0078F4BF5F6}" type="slidenum">
              <a:rPr kumimoji="1" lang="ja-JP" altLang="en-US" smtClean="0"/>
              <a:t>66</a:t>
            </a:fld>
            <a:endParaRPr kumimoji="1" lang="ja-JP" altLang="en-US" dirty="0"/>
          </a:p>
        </p:txBody>
      </p:sp>
    </p:spTree>
    <p:extLst>
      <p:ext uri="{BB962C8B-B14F-4D97-AF65-F5344CB8AC3E}">
        <p14:creationId xmlns:p14="http://schemas.microsoft.com/office/powerpoint/2010/main" val="196194477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273000" y="144000"/>
            <a:ext cx="9360000" cy="651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540000" y="161728"/>
            <a:ext cx="8718118" cy="338554"/>
          </a:xfrm>
          <a:prstGeom prst="rect">
            <a:avLst/>
          </a:prstGeom>
          <a:noFill/>
        </p:spPr>
        <p:txBody>
          <a:bodyPr wrap="square" rtlCol="0">
            <a:spAutoFit/>
          </a:bodyPr>
          <a:lstStyle/>
          <a:p>
            <a:r>
              <a:rPr kumimoji="1" lang="ja-JP" altLang="en-US" sz="1600" b="1" dirty="0"/>
              <a:t>⑤歯と口の</a:t>
            </a:r>
            <a:r>
              <a:rPr kumimoji="1" lang="ja-JP" altLang="en-US" sz="1600" b="1" dirty="0">
                <a:latin typeface="+mn-ea"/>
              </a:rPr>
              <a:t>健康づくりの取組み　</a:t>
            </a:r>
            <a:r>
              <a:rPr kumimoji="1" lang="en-US" altLang="ja-JP" sz="1600" b="1" dirty="0">
                <a:latin typeface="+mn-ea"/>
              </a:rPr>
              <a:t>P34</a:t>
            </a:r>
            <a:endParaRPr kumimoji="1" lang="ja-JP" altLang="en-US" sz="1600" b="1" dirty="0">
              <a:latin typeface="+mn-ea"/>
            </a:endParaRPr>
          </a:p>
        </p:txBody>
      </p:sp>
      <p:graphicFrame>
        <p:nvGraphicFramePr>
          <p:cNvPr id="17" name="表 16"/>
          <p:cNvGraphicFramePr>
            <a:graphicFrameLocks noGrp="1"/>
          </p:cNvGraphicFramePr>
          <p:nvPr/>
        </p:nvGraphicFramePr>
        <p:xfrm>
          <a:off x="630000" y="468000"/>
          <a:ext cx="8640000" cy="6120000"/>
        </p:xfrm>
        <a:graphic>
          <a:graphicData uri="http://schemas.openxmlformats.org/drawingml/2006/table">
            <a:tbl>
              <a:tblPr firstRow="1" bandRow="1">
                <a:tableStyleId>{5C22544A-7EE6-4342-B048-85BDC9FD1C3A}</a:tableStyleId>
              </a:tblPr>
              <a:tblGrid>
                <a:gridCol w="1258439">
                  <a:extLst>
                    <a:ext uri="{9D8B030D-6E8A-4147-A177-3AD203B41FA5}">
                      <a16:colId xmlns:a16="http://schemas.microsoft.com/office/drawing/2014/main" val="528851062"/>
                    </a:ext>
                  </a:extLst>
                </a:gridCol>
                <a:gridCol w="7381561">
                  <a:extLst>
                    <a:ext uri="{9D8B030D-6E8A-4147-A177-3AD203B41FA5}">
                      <a16:colId xmlns:a16="http://schemas.microsoft.com/office/drawing/2014/main" val="89849022"/>
                    </a:ext>
                  </a:extLst>
                </a:gridCol>
              </a:tblGrid>
              <a:tr h="3324448">
                <a:tc>
                  <a:txBody>
                    <a:bodyPr/>
                    <a:lstStyle/>
                    <a:p>
                      <a:pPr>
                        <a:lnSpc>
                          <a:spcPts val="1600"/>
                        </a:lnSpc>
                      </a:pPr>
                      <a:r>
                        <a:rPr kumimoji="1" lang="ja-JP" altLang="en-US" sz="1600" baseline="0" dirty="0">
                          <a:latin typeface="+mn-ea"/>
                          <a:ea typeface="+mn-ea"/>
                        </a:rPr>
                        <a:t>本年度の     </a:t>
                      </a:r>
                      <a:endParaRPr kumimoji="1" lang="en-US" altLang="ja-JP" sz="1600" baseline="0" dirty="0">
                        <a:latin typeface="+mn-ea"/>
                        <a:ea typeface="+mn-ea"/>
                      </a:endParaRPr>
                    </a:p>
                    <a:p>
                      <a:pPr>
                        <a:lnSpc>
                          <a:spcPts val="1600"/>
                        </a:lnSpc>
                      </a:pPr>
                      <a:r>
                        <a:rPr kumimoji="1" lang="ja-JP" altLang="en-US" sz="1600" baseline="0" dirty="0">
                          <a:latin typeface="+mn-ea"/>
                          <a:ea typeface="+mn-ea"/>
                        </a:rPr>
                        <a:t>取組</a:t>
                      </a:r>
                      <a:endParaRPr kumimoji="1" lang="en-US" altLang="ja-JP"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baseline="0" dirty="0">
                          <a:solidFill>
                            <a:schemeClr val="tx1"/>
                          </a:solidFill>
                          <a:latin typeface="+mn-ea"/>
                          <a:ea typeface="+mn-ea"/>
                        </a:rPr>
                        <a:t>《</a:t>
                      </a:r>
                      <a:r>
                        <a:rPr kumimoji="1" lang="ja-JP" altLang="en-US" sz="1200" u="sng" baseline="0" dirty="0">
                          <a:solidFill>
                            <a:schemeClr val="tx1"/>
                          </a:solidFill>
                          <a:latin typeface="+mn-ea"/>
                          <a:ea typeface="+mn-ea"/>
                        </a:rPr>
                        <a:t>歯と口の健康に係る普及啓発</a:t>
                      </a:r>
                      <a:r>
                        <a:rPr kumimoji="1" lang="en-US" altLang="ja-JP" sz="1200" baseline="0" dirty="0">
                          <a:solidFill>
                            <a:schemeClr val="tx1"/>
                          </a:solidFill>
                          <a:latin typeface="+mn-ea"/>
                          <a:ea typeface="+mn-ea"/>
                        </a:rPr>
                        <a:t>》</a:t>
                      </a:r>
                      <a:endParaRPr kumimoji="1" lang="en-US" altLang="ja-JP" sz="1200" b="0"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■府ホームページや啓発資材等を活用した普及啓発</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・府ホームページを通じた歯と口の健康に関する情報発信</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・歯と口の健康づくり小読本の配布</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・公民連携の枠組みを活用した普及啓発（企業広報ツール・健康イベントでの連携）</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・府健康アプリ「アスマイル」を活用した普及啓発（歯磨きや健診受診、</a:t>
                      </a:r>
                      <a:r>
                        <a:rPr kumimoji="1" lang="ja-JP" altLang="en-US" sz="1100" b="1" baseline="0">
                          <a:solidFill>
                            <a:schemeClr val="tx1"/>
                          </a:solidFill>
                          <a:latin typeface="+mn-ea"/>
                          <a:ea typeface="+mn-ea"/>
                        </a:rPr>
                        <a:t>健康づくりイベントへの参加</a:t>
                      </a:r>
                      <a:r>
                        <a:rPr kumimoji="1" lang="ja-JP" altLang="en-US" sz="1100" b="1" baseline="0" dirty="0">
                          <a:solidFill>
                            <a:schemeClr val="tx1"/>
                          </a:solidFill>
                          <a:latin typeface="+mn-ea"/>
                          <a:ea typeface="+mn-ea"/>
                        </a:rPr>
                        <a:t>等に対する</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　インセンティブ付与、健康コラムに歯と口の話題掲載）</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■大阪府歯科口腔保健推進研修会</a:t>
                      </a:r>
                      <a:r>
                        <a:rPr kumimoji="1" lang="ja-JP" altLang="en-US" sz="1100" b="1" baseline="0">
                          <a:solidFill>
                            <a:schemeClr val="tx1"/>
                          </a:solidFill>
                          <a:latin typeface="+mn-ea"/>
                          <a:ea typeface="+mn-ea"/>
                        </a:rPr>
                        <a:t>の実施「</a:t>
                      </a:r>
                      <a:r>
                        <a:rPr kumimoji="1" lang="ja-JP" altLang="en-US" sz="1100" b="1" baseline="0" dirty="0">
                          <a:solidFill>
                            <a:schemeClr val="tx1"/>
                          </a:solidFill>
                          <a:latin typeface="+mn-ea"/>
                          <a:ea typeface="+mn-ea"/>
                        </a:rPr>
                        <a:t>歯科口腔保健における行動変容のための行動科学について」</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■「口腔保健支援センター」による市町村支援　</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■歯科医療サービス提供困難者への歯科保健医療推進事業</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　</a:t>
                      </a:r>
                      <a:r>
                        <a:rPr kumimoji="1" lang="ja-JP" altLang="en-US" sz="1100" b="1" baseline="0">
                          <a:solidFill>
                            <a:schemeClr val="tx1"/>
                          </a:solidFill>
                          <a:latin typeface="+mn-ea"/>
                          <a:ea typeface="+mn-ea"/>
                        </a:rPr>
                        <a:t>障</a:t>
                      </a:r>
                      <a:r>
                        <a:rPr kumimoji="1" lang="ja-JP" altLang="en-US" sz="1100" b="1" baseline="0" dirty="0">
                          <a:solidFill>
                            <a:schemeClr val="tx1"/>
                          </a:solidFill>
                          <a:latin typeface="+mn-ea"/>
                          <a:ea typeface="+mn-ea"/>
                        </a:rPr>
                        <a:t>がい者施設職員のための口腔スクリーニングツールの作成、研修会を開催（２医療圏）</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a:t>
                      </a:r>
                      <a:r>
                        <a:rPr kumimoji="1" lang="en-US" altLang="ja-JP" sz="1100" b="1" baseline="0" dirty="0">
                          <a:solidFill>
                            <a:schemeClr val="tx1"/>
                          </a:solidFill>
                          <a:latin typeface="+mn-ea"/>
                          <a:ea typeface="+mn-ea"/>
                        </a:rPr>
                        <a:t>8020</a:t>
                      </a:r>
                      <a:r>
                        <a:rPr kumimoji="1" lang="ja-JP" altLang="en-US" sz="1100" b="1" baseline="0" dirty="0">
                          <a:solidFill>
                            <a:schemeClr val="tx1"/>
                          </a:solidFill>
                          <a:latin typeface="+mn-ea"/>
                          <a:ea typeface="+mn-ea"/>
                        </a:rPr>
                        <a:t>運動特別推進事業（</a:t>
                      </a:r>
                      <a:r>
                        <a:rPr kumimoji="1" lang="en-US" altLang="ja-JP" sz="1100" b="1" baseline="0" dirty="0">
                          <a:solidFill>
                            <a:schemeClr val="tx1"/>
                          </a:solidFill>
                          <a:latin typeface="+mn-ea"/>
                          <a:ea typeface="+mn-ea"/>
                        </a:rPr>
                        <a:t>8020</a:t>
                      </a:r>
                      <a:r>
                        <a:rPr kumimoji="1" lang="ja-JP" altLang="en-US" sz="1100" b="1" baseline="0" dirty="0">
                          <a:solidFill>
                            <a:schemeClr val="tx1"/>
                          </a:solidFill>
                          <a:latin typeface="+mn-ea"/>
                          <a:ea typeface="+mn-ea"/>
                        </a:rPr>
                        <a:t>推進アンバサダー養成事業）</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　</a:t>
                      </a:r>
                      <a:r>
                        <a:rPr kumimoji="1" lang="ja-JP" altLang="en-US" sz="1100" b="1" baseline="0">
                          <a:solidFill>
                            <a:schemeClr val="tx1"/>
                          </a:solidFill>
                          <a:latin typeface="+mn-ea"/>
                          <a:ea typeface="+mn-ea"/>
                        </a:rPr>
                        <a:t>地域</a:t>
                      </a:r>
                      <a:r>
                        <a:rPr kumimoji="1" lang="ja-JP" altLang="en-US" sz="1100" b="1" baseline="0" dirty="0">
                          <a:solidFill>
                            <a:schemeClr val="tx1"/>
                          </a:solidFill>
                          <a:latin typeface="+mn-ea"/>
                          <a:ea typeface="+mn-ea"/>
                        </a:rPr>
                        <a:t>で活動する保健医療関係者のためのガイドラインと啓発資料の作成、研修会を開催（</a:t>
                      </a:r>
                      <a:r>
                        <a:rPr kumimoji="1" lang="en-US" altLang="ja-JP" sz="1100" b="1" baseline="0" dirty="0">
                          <a:solidFill>
                            <a:schemeClr val="tx1"/>
                          </a:solidFill>
                          <a:latin typeface="+mn-ea"/>
                          <a:ea typeface="+mn-ea"/>
                        </a:rPr>
                        <a:t>1</a:t>
                      </a:r>
                      <a:r>
                        <a:rPr kumimoji="1" lang="ja-JP" altLang="en-US" sz="1100" b="1" baseline="0" dirty="0">
                          <a:solidFill>
                            <a:schemeClr val="tx1"/>
                          </a:solidFill>
                          <a:latin typeface="+mn-ea"/>
                          <a:ea typeface="+mn-ea"/>
                        </a:rPr>
                        <a:t>医療圏で</a:t>
                      </a:r>
                      <a:r>
                        <a:rPr kumimoji="1" lang="en-US" altLang="ja-JP" sz="1100" b="1" baseline="0" dirty="0">
                          <a:solidFill>
                            <a:schemeClr val="tx1"/>
                          </a:solidFill>
                          <a:latin typeface="+mn-ea"/>
                          <a:ea typeface="+mn-ea"/>
                        </a:rPr>
                        <a:t>2</a:t>
                      </a:r>
                      <a:r>
                        <a:rPr kumimoji="1" lang="ja-JP" altLang="en-US" sz="1100" b="1" baseline="0" dirty="0">
                          <a:solidFill>
                            <a:schemeClr val="tx1"/>
                          </a:solidFill>
                          <a:latin typeface="+mn-ea"/>
                          <a:ea typeface="+mn-ea"/>
                        </a:rPr>
                        <a:t>回実施）</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■在宅療養者経口摂取支援チーム育成事業</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　摂食嚥下障害時に対応可能な歯科医師と歯科衛生士からなるチームを育成（</a:t>
                      </a:r>
                      <a:r>
                        <a:rPr kumimoji="1" lang="en-US" altLang="ja-JP" sz="1100" b="1" baseline="0" dirty="0">
                          <a:solidFill>
                            <a:schemeClr val="tx1"/>
                          </a:solidFill>
                          <a:latin typeface="+mn-ea"/>
                          <a:ea typeface="+mn-ea"/>
                        </a:rPr>
                        <a:t>13</a:t>
                      </a:r>
                      <a:r>
                        <a:rPr kumimoji="1" lang="ja-JP" altLang="en-US" sz="1100" b="1" baseline="0" dirty="0">
                          <a:solidFill>
                            <a:schemeClr val="tx1"/>
                          </a:solidFill>
                          <a:latin typeface="+mn-ea"/>
                          <a:ea typeface="+mn-ea"/>
                        </a:rPr>
                        <a:t>チーム）</a:t>
                      </a:r>
                      <a:endParaRPr kumimoji="1" lang="en-US" altLang="ja-JP" sz="1100" b="1" baseline="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■新しい生活様式に対応した口腔保健指導推進事業</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mn-ea"/>
                          <a:ea typeface="+mn-ea"/>
                        </a:rPr>
                        <a:t>　</a:t>
                      </a:r>
                      <a:r>
                        <a:rPr kumimoji="1" lang="ja-JP" altLang="en-US" sz="1100" b="1" baseline="0">
                          <a:solidFill>
                            <a:schemeClr val="tx1"/>
                          </a:solidFill>
                          <a:latin typeface="+mn-ea"/>
                          <a:ea typeface="+mn-ea"/>
                        </a:rPr>
                        <a:t>口</a:t>
                      </a:r>
                      <a:r>
                        <a:rPr kumimoji="1" lang="ja-JP" altLang="en-US" sz="1100" b="1" baseline="0" dirty="0">
                          <a:solidFill>
                            <a:schemeClr val="tx1"/>
                          </a:solidFill>
                          <a:latin typeface="+mn-ea"/>
                          <a:ea typeface="+mn-ea"/>
                        </a:rPr>
                        <a:t>の機能の維持・向上を図るための動画教材とリーフレットを作成し、デイサービス施設職員向け研修</a:t>
                      </a:r>
                      <a:r>
                        <a:rPr kumimoji="1" lang="ja-JP" altLang="en-US" sz="1100" b="1" baseline="0">
                          <a:solidFill>
                            <a:schemeClr val="tx1"/>
                          </a:solidFill>
                          <a:latin typeface="+mn-ea"/>
                          <a:ea typeface="+mn-ea"/>
                        </a:rPr>
                        <a:t>を実施</a:t>
                      </a:r>
                      <a:endParaRPr kumimoji="1" lang="en-US" altLang="ja-JP" sz="1100" b="1" baseline="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a:solidFill>
                            <a:schemeClr val="tx1"/>
                          </a:solidFill>
                          <a:latin typeface="+mn-ea"/>
                          <a:ea typeface="+mn-ea"/>
                        </a:rPr>
                        <a:t>　（</a:t>
                      </a:r>
                      <a:r>
                        <a:rPr kumimoji="1" lang="en-US" altLang="ja-JP" sz="1100" b="1" baseline="0" dirty="0">
                          <a:solidFill>
                            <a:schemeClr val="tx1"/>
                          </a:solidFill>
                          <a:latin typeface="+mn-ea"/>
                          <a:ea typeface="+mn-ea"/>
                        </a:rPr>
                        <a:t>16</a:t>
                      </a:r>
                      <a:r>
                        <a:rPr kumimoji="1" lang="ja-JP" altLang="en-US" sz="1100" b="1" baseline="0" dirty="0">
                          <a:solidFill>
                            <a:schemeClr val="tx1"/>
                          </a:solidFill>
                          <a:latin typeface="+mn-ea"/>
                          <a:ea typeface="+mn-ea"/>
                        </a:rPr>
                        <a:t>地域で実施）</a:t>
                      </a:r>
                      <a:endParaRPr kumimoji="1" lang="en-US" altLang="ja-JP" sz="1100" b="1" baseline="0" dirty="0">
                        <a:solidFill>
                          <a:schemeClr val="tx1"/>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775552">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baseline="0" dirty="0">
                          <a:solidFill>
                            <a:schemeClr val="bg1"/>
                          </a:solidFill>
                          <a:latin typeface="+mn-ea"/>
                          <a:ea typeface="+mn-ea"/>
                        </a:rPr>
                        <a:t>今後の</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baseline="0" dirty="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課題等</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■ホームページを閲覧しない府民に対する働きかけ</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■歯科保健の推進にかかる多職種との連携</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■高齢者や障がい者施設職員等に対する研修参加の働きかけ</a:t>
                      </a:r>
                      <a:endParaRPr kumimoji="1" lang="en-US" altLang="ja-JP" sz="1100" b="1" baseline="0" dirty="0">
                        <a:solidFill>
                          <a:schemeClr val="tx1"/>
                        </a:solidFill>
                        <a:latin typeface="+mn-ea"/>
                        <a:ea typeface="+mn-ea"/>
                      </a:endParaRPr>
                    </a:p>
                    <a:p>
                      <a:pPr marL="174625" indent="-174625">
                        <a:lnSpc>
                          <a:spcPct val="100000"/>
                        </a:lnSpc>
                      </a:pPr>
                      <a:r>
                        <a:rPr kumimoji="1" lang="en-US" altLang="ja-JP" sz="1200" b="1" baseline="0" dirty="0">
                          <a:solidFill>
                            <a:schemeClr val="tx1"/>
                          </a:solidFill>
                          <a:latin typeface="+mn-ea"/>
                          <a:ea typeface="+mn-ea"/>
                        </a:rPr>
                        <a:t>《</a:t>
                      </a:r>
                      <a:r>
                        <a:rPr kumimoji="1" lang="ja-JP" altLang="en-US" sz="1200" b="1" u="sng" baseline="0" dirty="0">
                          <a:solidFill>
                            <a:schemeClr val="tx1"/>
                          </a:solidFill>
                          <a:latin typeface="+mn-ea"/>
                          <a:ea typeface="+mn-ea"/>
                        </a:rPr>
                        <a:t>次年度の主な取組み</a:t>
                      </a:r>
                      <a:r>
                        <a:rPr kumimoji="1" lang="en-US" altLang="ja-JP" sz="1200" b="1" baseline="0" dirty="0">
                          <a:solidFill>
                            <a:schemeClr val="tx1"/>
                          </a:solidFill>
                          <a:latin typeface="+mn-ea"/>
                          <a:ea typeface="+mn-ea"/>
                        </a:rPr>
                        <a:t>》</a:t>
                      </a:r>
                    </a:p>
                    <a:p>
                      <a:pPr marL="174625" indent="-174625">
                        <a:lnSpc>
                          <a:spcPct val="100000"/>
                        </a:lnSpc>
                      </a:pPr>
                      <a:r>
                        <a:rPr kumimoji="1" lang="ja-JP" altLang="en-US" sz="1100" b="1" baseline="0" dirty="0">
                          <a:solidFill>
                            <a:schemeClr val="tx1"/>
                          </a:solidFill>
                          <a:latin typeface="+mn-ea"/>
                          <a:ea typeface="+mn-ea"/>
                        </a:rPr>
                        <a:t>■府健康アプリ「アスマイル」、府の広報媒体、公民連携の枠組みを活用し、幅広い世代の府民への啓発</a:t>
                      </a:r>
                    </a:p>
                    <a:p>
                      <a:pPr marL="174625" indent="-174625">
                        <a:lnSpc>
                          <a:spcPct val="100000"/>
                        </a:lnSpc>
                      </a:pPr>
                      <a:r>
                        <a:rPr kumimoji="1" lang="ja-JP" altLang="en-US" sz="1100" b="1" baseline="0" dirty="0">
                          <a:solidFill>
                            <a:schemeClr val="tx1"/>
                          </a:solidFill>
                          <a:latin typeface="+mn-ea"/>
                          <a:ea typeface="+mn-ea"/>
                        </a:rPr>
                        <a:t>■地域の多職種と連携して在宅療養者の経口摂取支援を行う歯科医師・歯科衛生士の育成</a:t>
                      </a:r>
                      <a:endParaRPr kumimoji="1" lang="en-US" altLang="ja-JP" sz="1100" b="1" baseline="0" dirty="0">
                        <a:solidFill>
                          <a:schemeClr val="tx1"/>
                        </a:solidFill>
                        <a:latin typeface="+mn-ea"/>
                        <a:ea typeface="+mn-ea"/>
                      </a:endParaRPr>
                    </a:p>
                    <a:p>
                      <a:pPr marL="174625" indent="-174625">
                        <a:lnSpc>
                          <a:spcPct val="100000"/>
                        </a:lnSpc>
                      </a:pPr>
                      <a:r>
                        <a:rPr kumimoji="1" lang="ja-JP" altLang="en-US" sz="1100" b="1" baseline="0" dirty="0">
                          <a:solidFill>
                            <a:schemeClr val="tx1"/>
                          </a:solidFill>
                          <a:latin typeface="+mn-ea"/>
                          <a:ea typeface="+mn-ea"/>
                        </a:rPr>
                        <a:t>■介護者に対する啓発・人材育成</a:t>
                      </a:r>
                    </a:p>
                    <a:p>
                      <a:pPr marL="174625" indent="-174625">
                        <a:lnSpc>
                          <a:spcPct val="100000"/>
                        </a:lnSpc>
                      </a:pPr>
                      <a:r>
                        <a:rPr kumimoji="1" lang="ja-JP" altLang="en-US" sz="1100" b="1" baseline="0" dirty="0">
                          <a:solidFill>
                            <a:schemeClr val="tx1"/>
                          </a:solidFill>
                          <a:latin typeface="+mn-ea"/>
                          <a:ea typeface="+mn-ea"/>
                        </a:rPr>
                        <a:t>■多職種と連携した歯科保健の取組みの推進</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102000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baseline="0" dirty="0">
                          <a:solidFill>
                            <a:schemeClr val="bg1"/>
                          </a:solidFill>
                          <a:latin typeface="+mn-ea"/>
                          <a:ea typeface="+mn-ea"/>
                        </a:rPr>
                        <a:t>最終予算</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200" b="1" baseline="0" dirty="0">
                          <a:solidFill>
                            <a:schemeClr val="bg1"/>
                          </a:solidFill>
                          <a:latin typeface="+mn-ea"/>
                          <a:ea typeface="+mn-ea"/>
                        </a:rPr>
                        <a:t>（主要事業）</a:t>
                      </a:r>
                      <a:endParaRPr kumimoji="1" lang="en-US" altLang="ja-JP" sz="1600" b="1" baseline="0" dirty="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zh-TW" altLang="en-US" sz="1100" b="1" baseline="0" dirty="0">
                          <a:solidFill>
                            <a:schemeClr val="tx1"/>
                          </a:solidFill>
                          <a:latin typeface="游ゴシック" panose="020B0400000000000000" pitchFamily="50" charset="-128"/>
                          <a:ea typeface="游ゴシック" panose="020B0400000000000000" pitchFamily="50" charset="-128"/>
                        </a:rPr>
                        <a:t>生涯歯科保健推進事業</a:t>
                      </a:r>
                      <a:r>
                        <a:rPr kumimoji="1" lang="ja-JP" altLang="en-US" sz="1100" b="1" baseline="0" dirty="0">
                          <a:solidFill>
                            <a:schemeClr val="tx1"/>
                          </a:solidFill>
                          <a:latin typeface="游ゴシック" panose="020B0400000000000000" pitchFamily="50" charset="-128"/>
                          <a:ea typeface="游ゴシック" panose="020B0400000000000000" pitchFamily="50" charset="-128"/>
                        </a:rPr>
                        <a:t>　　　</a:t>
                      </a:r>
                      <a:r>
                        <a:rPr kumimoji="1" lang="en-US" altLang="ja-JP" sz="1100" b="1" baseline="0" dirty="0">
                          <a:solidFill>
                            <a:schemeClr val="tx1"/>
                          </a:solidFill>
                          <a:latin typeface="游ゴシック" panose="020B0400000000000000" pitchFamily="50" charset="-128"/>
                          <a:ea typeface="游ゴシック" panose="020B0400000000000000" pitchFamily="50" charset="-128"/>
                        </a:rPr>
                        <a:t>1,777</a:t>
                      </a:r>
                      <a:r>
                        <a:rPr kumimoji="1" lang="zh-TW" altLang="en-US" sz="1100" b="1" baseline="0" dirty="0">
                          <a:solidFill>
                            <a:schemeClr val="tx1"/>
                          </a:solidFill>
                          <a:latin typeface="游ゴシック" panose="020B0400000000000000" pitchFamily="50" charset="-128"/>
                          <a:ea typeface="游ゴシック" panose="020B0400000000000000" pitchFamily="50" charset="-128"/>
                        </a:rPr>
                        <a:t>千円</a:t>
                      </a:r>
                      <a:r>
                        <a:rPr kumimoji="1" lang="ja-JP" altLang="en-US" sz="1100" b="1" baseline="0" dirty="0">
                          <a:solidFill>
                            <a:schemeClr val="tx1"/>
                          </a:solidFill>
                          <a:latin typeface="游ゴシック" panose="020B0400000000000000" pitchFamily="50" charset="-128"/>
                          <a:ea typeface="游ゴシック" panose="020B0400000000000000" pitchFamily="50" charset="-128"/>
                        </a:rPr>
                        <a:t>　</a:t>
                      </a:r>
                      <a:r>
                        <a:rPr kumimoji="1" lang="zh-TW" altLang="en-US" sz="1100" b="1" baseline="0" dirty="0">
                          <a:solidFill>
                            <a:schemeClr val="tx1"/>
                          </a:solidFill>
                          <a:latin typeface="游ゴシック" panose="020B0400000000000000" pitchFamily="50" charset="-128"/>
                          <a:ea typeface="游ゴシック" panose="020B0400000000000000" pitchFamily="50" charset="-128"/>
                        </a:rPr>
                        <a:t>大阪府歯科口腔保健計画推進事業</a:t>
                      </a:r>
                      <a:r>
                        <a:rPr kumimoji="1" lang="ja-JP" altLang="en-US" sz="1100" b="1" baseline="0" dirty="0">
                          <a:solidFill>
                            <a:schemeClr val="tx1"/>
                          </a:solidFill>
                          <a:latin typeface="游ゴシック" panose="020B0400000000000000" pitchFamily="50" charset="-128"/>
                          <a:ea typeface="游ゴシック" panose="020B0400000000000000" pitchFamily="50" charset="-128"/>
                        </a:rPr>
                        <a:t>　</a:t>
                      </a:r>
                      <a:r>
                        <a:rPr kumimoji="1" lang="en-US" altLang="ja-JP" sz="1100" b="1" baseline="0" dirty="0">
                          <a:solidFill>
                            <a:schemeClr val="tx1"/>
                          </a:solidFill>
                          <a:latin typeface="游ゴシック" panose="020B0400000000000000" pitchFamily="50" charset="-128"/>
                          <a:ea typeface="游ゴシック" panose="020B0400000000000000" pitchFamily="50" charset="-128"/>
                        </a:rPr>
                        <a:t>5,042</a:t>
                      </a:r>
                      <a:r>
                        <a:rPr kumimoji="1" lang="ja-JP" altLang="en-US" sz="1100" b="1" baseline="0" dirty="0">
                          <a:solidFill>
                            <a:schemeClr val="tx1"/>
                          </a:solidFill>
                          <a:latin typeface="游ゴシック" panose="020B0400000000000000" pitchFamily="50" charset="-128"/>
                          <a:ea typeface="游ゴシック" panose="020B0400000000000000" pitchFamily="50" charset="-128"/>
                        </a:rPr>
                        <a:t>千円</a:t>
                      </a:r>
                      <a:endParaRPr kumimoji="1" lang="en-US" altLang="ja-JP" sz="1100" b="1" baseline="0" dirty="0">
                        <a:solidFill>
                          <a:schemeClr val="tx1"/>
                        </a:solidFill>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100" b="1" baseline="0" dirty="0">
                          <a:solidFill>
                            <a:schemeClr val="tx1"/>
                          </a:solidFill>
                          <a:latin typeface="游ゴシック" panose="020B0400000000000000" pitchFamily="50" charset="-128"/>
                          <a:ea typeface="游ゴシック" panose="020B0400000000000000" pitchFamily="50" charset="-128"/>
                        </a:rPr>
                        <a:t>８０２０運動推進特別事業</a:t>
                      </a:r>
                      <a:r>
                        <a:rPr kumimoji="1" lang="ja-JP" altLang="en-US" sz="1100" b="1" baseline="0" dirty="0">
                          <a:solidFill>
                            <a:schemeClr val="tx1"/>
                          </a:solidFill>
                          <a:latin typeface="游ゴシック" panose="020B0400000000000000" pitchFamily="50" charset="-128"/>
                          <a:ea typeface="游ゴシック" panose="020B0400000000000000" pitchFamily="50" charset="-128"/>
                        </a:rPr>
                        <a:t>　</a:t>
                      </a:r>
                      <a:r>
                        <a:rPr kumimoji="1" lang="en-US" altLang="ja-JP" sz="1100" b="1" baseline="0" dirty="0">
                          <a:solidFill>
                            <a:schemeClr val="tx1"/>
                          </a:solidFill>
                          <a:latin typeface="游ゴシック" panose="020B0400000000000000" pitchFamily="50" charset="-128"/>
                          <a:ea typeface="游ゴシック" panose="020B0400000000000000" pitchFamily="50" charset="-128"/>
                        </a:rPr>
                        <a:t>2,041</a:t>
                      </a:r>
                      <a:r>
                        <a:rPr kumimoji="1" lang="zh-TW" altLang="en-US" sz="1100" b="1" baseline="0" dirty="0">
                          <a:solidFill>
                            <a:schemeClr val="tx1"/>
                          </a:solidFill>
                          <a:latin typeface="游ゴシック" panose="020B0400000000000000" pitchFamily="50" charset="-128"/>
                          <a:ea typeface="游ゴシック" panose="020B0400000000000000" pitchFamily="50" charset="-128"/>
                        </a:rPr>
                        <a:t>千円</a:t>
                      </a:r>
                      <a:r>
                        <a:rPr kumimoji="1" lang="ja-JP" altLang="en-US" sz="1100" b="1" baseline="0" dirty="0">
                          <a:solidFill>
                            <a:schemeClr val="tx1"/>
                          </a:solidFill>
                          <a:latin typeface="游ゴシック" panose="020B0400000000000000" pitchFamily="50" charset="-128"/>
                          <a:ea typeface="游ゴシック" panose="020B0400000000000000" pitchFamily="50" charset="-128"/>
                        </a:rPr>
                        <a:t>　歯科保健医療サービス提供困難者への歯科保健医療推進事業   </a:t>
                      </a:r>
                      <a:r>
                        <a:rPr kumimoji="1" lang="en-US" altLang="ja-JP" sz="1100" b="1" baseline="0" dirty="0">
                          <a:solidFill>
                            <a:schemeClr val="tx1"/>
                          </a:solidFill>
                          <a:latin typeface="游ゴシック" panose="020B0400000000000000" pitchFamily="50" charset="-128"/>
                          <a:ea typeface="+mn-ea"/>
                        </a:rPr>
                        <a:t>2,137</a:t>
                      </a:r>
                      <a:r>
                        <a:rPr kumimoji="1" lang="ja-JP" altLang="en-US" sz="1100" b="1" baseline="0" dirty="0">
                          <a:solidFill>
                            <a:schemeClr val="tx1"/>
                          </a:solidFill>
                          <a:latin typeface="游ゴシック" panose="020B0400000000000000" pitchFamily="50" charset="-128"/>
                          <a:ea typeface="+mn-ea"/>
                        </a:rPr>
                        <a:t>千円</a:t>
                      </a:r>
                      <a:endParaRPr kumimoji="1" lang="zh-TW" altLang="en-US" sz="1100" b="1" baseline="0" dirty="0">
                        <a:solidFill>
                          <a:schemeClr val="tx1"/>
                        </a:solidFill>
                        <a:latin typeface="游ゴシック" panose="020B0400000000000000" pitchFamily="50" charset="-128"/>
                        <a:ea typeface="游ゴシック" panose="020B0400000000000000" pitchFamily="50" charset="-128"/>
                      </a:endParaRPr>
                    </a:p>
                    <a:p>
                      <a:pPr>
                        <a:lnSpc>
                          <a:spcPct val="100000"/>
                        </a:lnSpc>
                      </a:pPr>
                      <a:r>
                        <a:rPr kumimoji="1" lang="ja-JP" altLang="en-US" sz="1100" b="1" baseline="0" dirty="0">
                          <a:solidFill>
                            <a:schemeClr val="tx1"/>
                          </a:solidFill>
                          <a:latin typeface="游ゴシック" panose="020B0400000000000000" pitchFamily="50" charset="-128"/>
                          <a:ea typeface="+mn-ea"/>
                        </a:rPr>
                        <a:t>在宅療養者経口摂取支援チーム育成事業　</a:t>
                      </a:r>
                      <a:r>
                        <a:rPr kumimoji="1" lang="en-US" altLang="ja-JP" sz="1100" b="1" baseline="0" dirty="0">
                          <a:solidFill>
                            <a:schemeClr val="tx1"/>
                          </a:solidFill>
                          <a:latin typeface="游ゴシック" panose="020B0400000000000000" pitchFamily="50" charset="-128"/>
                          <a:ea typeface="+mn-ea"/>
                        </a:rPr>
                        <a:t>3,210</a:t>
                      </a:r>
                      <a:r>
                        <a:rPr kumimoji="1" lang="ja-JP" altLang="en-US" sz="1100" b="1" baseline="0" dirty="0">
                          <a:solidFill>
                            <a:schemeClr val="tx1"/>
                          </a:solidFill>
                          <a:latin typeface="游ゴシック" panose="020B0400000000000000" pitchFamily="50" charset="-128"/>
                          <a:ea typeface="+mn-ea"/>
                        </a:rPr>
                        <a:t>千円　　</a:t>
                      </a:r>
                      <a:r>
                        <a:rPr kumimoji="1" lang="ja-JP" altLang="en-US" sz="1100" b="1" baseline="0" dirty="0" err="1">
                          <a:solidFill>
                            <a:schemeClr val="tx1"/>
                          </a:solidFill>
                          <a:latin typeface="游ゴシック" panose="020B0400000000000000" pitchFamily="50" charset="-128"/>
                          <a:ea typeface="+mn-ea"/>
                        </a:rPr>
                        <a:t>障がい</a:t>
                      </a:r>
                      <a:r>
                        <a:rPr kumimoji="1" lang="ja-JP" altLang="en-US" sz="1100" b="1" baseline="0" dirty="0">
                          <a:solidFill>
                            <a:schemeClr val="tx1"/>
                          </a:solidFill>
                          <a:latin typeface="游ゴシック" panose="020B0400000000000000" pitchFamily="50" charset="-128"/>
                          <a:ea typeface="+mn-ea"/>
                        </a:rPr>
                        <a:t>者歯科診療センター運営委託事業        </a:t>
                      </a:r>
                      <a:r>
                        <a:rPr kumimoji="1" lang="en-US" altLang="ja-JP" sz="1100" b="1" baseline="0" dirty="0">
                          <a:solidFill>
                            <a:schemeClr val="tx1"/>
                          </a:solidFill>
                          <a:latin typeface="游ゴシック" panose="020B0400000000000000" pitchFamily="50" charset="-128"/>
                          <a:ea typeface="+mn-ea"/>
                        </a:rPr>
                        <a:t>23,968</a:t>
                      </a:r>
                      <a:r>
                        <a:rPr kumimoji="1" lang="ja-JP" altLang="en-US" sz="1100" b="1" baseline="0" dirty="0">
                          <a:solidFill>
                            <a:schemeClr val="tx1"/>
                          </a:solidFill>
                          <a:latin typeface="游ゴシック" panose="020B0400000000000000" pitchFamily="50" charset="-128"/>
                          <a:ea typeface="+mn-ea"/>
                        </a:rPr>
                        <a:t>千円</a:t>
                      </a:r>
                      <a:endParaRPr kumimoji="1" lang="en-US" altLang="ja-JP" sz="1100" b="1" baseline="0" dirty="0">
                        <a:solidFill>
                          <a:schemeClr val="tx1"/>
                        </a:solidFill>
                        <a:latin typeface="游ゴシック" panose="020B0400000000000000" pitchFamily="50" charset="-128"/>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a:solidFill>
                            <a:schemeClr val="tx1"/>
                          </a:solidFill>
                          <a:latin typeface="游ゴシック" panose="020B0400000000000000" pitchFamily="50" charset="-128"/>
                          <a:ea typeface="+mn-ea"/>
                        </a:rPr>
                        <a:t>新しい生活様式に対応した口腔保健指導推進事業　</a:t>
                      </a:r>
                      <a:r>
                        <a:rPr kumimoji="1" lang="en-US" altLang="ja-JP" sz="1100" b="1" baseline="0" dirty="0">
                          <a:solidFill>
                            <a:schemeClr val="tx1"/>
                          </a:solidFill>
                          <a:latin typeface="游ゴシック" panose="020B0400000000000000" pitchFamily="50" charset="-128"/>
                          <a:ea typeface="+mn-ea"/>
                        </a:rPr>
                        <a:t>6,058</a:t>
                      </a:r>
                      <a:r>
                        <a:rPr kumimoji="1" lang="ja-JP" altLang="en-US" sz="1100" b="1" baseline="0" dirty="0">
                          <a:solidFill>
                            <a:schemeClr val="tx1"/>
                          </a:solidFill>
                          <a:latin typeface="游ゴシック" panose="020B0400000000000000" pitchFamily="50" charset="-128"/>
                          <a:ea typeface="+mn-ea"/>
                        </a:rPr>
                        <a:t>千円</a:t>
                      </a:r>
                      <a:endParaRPr kumimoji="1" lang="zh-TW" altLang="en-US" sz="1100" b="1" baseline="0" dirty="0">
                        <a:solidFill>
                          <a:schemeClr val="tx1"/>
                        </a:solidFill>
                        <a:latin typeface="游ゴシック" panose="020B0400000000000000" pitchFamily="50" charset="-128"/>
                        <a:ea typeface="游ゴシック" panose="020B0400000000000000" pitchFamily="50" charset="-128"/>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8355011" y="147451"/>
            <a:ext cx="1188525" cy="864000"/>
            <a:chOff x="8151251" y="1180677"/>
            <a:chExt cx="1188525" cy="864000"/>
          </a:xfrm>
        </p:grpSpPr>
        <p:sp>
          <p:nvSpPr>
            <p:cNvPr id="13" name="角丸四角形 12"/>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4" name="グループ化 13"/>
            <p:cNvGrpSpPr/>
            <p:nvPr/>
          </p:nvGrpSpPr>
          <p:grpSpPr>
            <a:xfrm>
              <a:off x="8222623" y="1257538"/>
              <a:ext cx="1058662" cy="720145"/>
              <a:chOff x="511927" y="2809411"/>
              <a:chExt cx="1110811" cy="770916"/>
            </a:xfrm>
          </p:grpSpPr>
          <p:sp>
            <p:nvSpPr>
              <p:cNvPr id="15" name="角丸四角形 14"/>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a:t>年度</a:t>
                </a:r>
                <a:r>
                  <a:rPr kumimoji="1" lang="ja-JP" altLang="en-US" sz="1200" b="1" dirty="0"/>
                  <a:t>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6" name="直線コネクタ 15"/>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9" name="スライド番号プレースホルダー 1">
            <a:extLst>
              <a:ext uri="{FF2B5EF4-FFF2-40B4-BE49-F238E27FC236}">
                <a16:creationId xmlns:a16="http://schemas.microsoft.com/office/drawing/2014/main" id="{127B6B81-BA93-42C8-855B-85E7AE195F3B}"/>
              </a:ext>
            </a:extLst>
          </p:cNvPr>
          <p:cNvSpPr>
            <a:spLocks noGrp="1"/>
          </p:cNvSpPr>
          <p:nvPr>
            <p:ph type="sldNum" sz="quarter" idx="12"/>
          </p:nvPr>
        </p:nvSpPr>
        <p:spPr>
          <a:xfrm>
            <a:off x="9181750" y="6583675"/>
            <a:ext cx="720000" cy="216000"/>
          </a:xfrm>
        </p:spPr>
        <p:txBody>
          <a:bodyPr/>
          <a:lstStyle/>
          <a:p>
            <a:fld id="{4D1D0668-0C6C-4C7F-AAAF-C0078F4BF5F6}" type="slidenum">
              <a:rPr kumimoji="1" lang="ja-JP" altLang="en-US" smtClean="0"/>
              <a:t>67</a:t>
            </a:fld>
            <a:endParaRPr kumimoji="1" lang="ja-JP" altLang="en-US" dirty="0"/>
          </a:p>
        </p:txBody>
      </p:sp>
    </p:spTree>
    <p:extLst>
      <p:ext uri="{BB962C8B-B14F-4D97-AF65-F5344CB8AC3E}">
        <p14:creationId xmlns:p14="http://schemas.microsoft.com/office/powerpoint/2010/main" val="324076507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273000" y="369573"/>
            <a:ext cx="9360000" cy="630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9" name="正方形/長方形 8"/>
          <p:cNvSpPr/>
          <p:nvPr/>
        </p:nvSpPr>
        <p:spPr>
          <a:xfrm>
            <a:off x="271467" y="156927"/>
            <a:ext cx="7404392" cy="432000"/>
          </a:xfrm>
          <a:prstGeom prst="rect">
            <a:avLst/>
          </a:prstGeom>
          <a:solidFill>
            <a:srgbClr val="002060"/>
          </a:solidFill>
        </p:spPr>
        <p:txBody>
          <a:bodyPr wrap="square" anchor="ctr">
            <a:sp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 </a:t>
            </a:r>
            <a:r>
              <a:rPr kumimoji="1" lang="ja-JP" altLang="en-US" sz="2000" b="1" dirty="0">
                <a:ln w="0"/>
                <a:solidFill>
                  <a:schemeClr val="bg1"/>
                </a:solidFill>
                <a:effectLst>
                  <a:outerShdw blurRad="38100" dist="19050" dir="2700000" algn="tl" rotWithShape="0">
                    <a:schemeClr val="dk1">
                      <a:alpha val="40000"/>
                    </a:schemeClr>
                  </a:outerShdw>
                </a:effectLst>
                <a:latin typeface="游ゴシック" panose="020B0400000000000000" pitchFamily="50" charset="-128"/>
                <a:ea typeface="游ゴシック" panose="020B0400000000000000" pitchFamily="50" charset="-128"/>
              </a:rPr>
              <a:t>（２）食の安全安心の取組み　</a:t>
            </a:r>
            <a:r>
              <a:rPr kumimoji="1" lang="ja-JP" altLang="en-US" b="1" dirty="0">
                <a:solidFill>
                  <a:schemeClr val="bg1"/>
                </a:solidFill>
                <a:latin typeface="游ゴシック" panose="020B0400000000000000" pitchFamily="50" charset="-128"/>
                <a:ea typeface="游ゴシック" panose="020B0400000000000000" pitchFamily="50" charset="-128"/>
              </a:rPr>
              <a:t>計画Ｐ</a:t>
            </a:r>
            <a:r>
              <a:rPr kumimoji="1" lang="en-US" altLang="ja-JP" b="1" dirty="0">
                <a:solidFill>
                  <a:schemeClr val="bg1"/>
                </a:solidFill>
                <a:latin typeface="游ゴシック" panose="020B0400000000000000" pitchFamily="50" charset="-128"/>
                <a:ea typeface="游ゴシック" panose="020B0400000000000000" pitchFamily="50" charset="-128"/>
              </a:rPr>
              <a:t>41</a:t>
            </a:r>
          </a:p>
        </p:txBody>
      </p:sp>
      <p:sp>
        <p:nvSpPr>
          <p:cNvPr id="4" name="正方形/長方形 3"/>
          <p:cNvSpPr/>
          <p:nvPr/>
        </p:nvSpPr>
        <p:spPr>
          <a:xfrm>
            <a:off x="260680" y="4109101"/>
            <a:ext cx="4809883" cy="220573"/>
          </a:xfrm>
          <a:prstGeom prst="rect">
            <a:avLst/>
          </a:prstGeom>
        </p:spPr>
        <p:txBody>
          <a:bodyPr wrap="square">
            <a:spAutoFit/>
          </a:bodyPr>
          <a:lstStyle/>
          <a:p>
            <a:pPr marL="269240" indent="90170">
              <a:lnSpc>
                <a:spcPts val="1000"/>
              </a:lnSpc>
              <a:spcAft>
                <a:spcPts val="0"/>
              </a:spcAft>
            </a:pPr>
            <a:r>
              <a:rPr lang="en-US" altLang="ja-JP" sz="1050" kern="100" dirty="0">
                <a:latin typeface="+mn-ea"/>
                <a:cs typeface="Times New Roman" panose="02020603050405020304" pitchFamily="18" charset="0"/>
              </a:rPr>
              <a:t>1  </a:t>
            </a:r>
            <a:r>
              <a:rPr lang="ja-JP" altLang="ja-JP" sz="1050" kern="100" dirty="0">
                <a:latin typeface="+mn-ea"/>
                <a:cs typeface="Times New Roman" panose="02020603050405020304" pitchFamily="18" charset="0"/>
              </a:rPr>
              <a:t>大阪府健康医療部</a:t>
            </a:r>
            <a:r>
              <a:rPr lang="ja-JP" altLang="en-US" sz="1050" kern="100" dirty="0">
                <a:latin typeface="+mn-ea"/>
                <a:cs typeface="Times New Roman" panose="02020603050405020304" pitchFamily="18" charset="0"/>
              </a:rPr>
              <a:t>生活衛生室</a:t>
            </a:r>
            <a:r>
              <a:rPr lang="ja-JP" altLang="ja-JP" sz="1050" kern="100" dirty="0">
                <a:latin typeface="+mn-ea"/>
                <a:cs typeface="Times New Roman" panose="02020603050405020304" pitchFamily="18" charset="0"/>
              </a:rPr>
              <a:t>食の安全推進課調べ</a:t>
            </a:r>
            <a:endParaRPr lang="ja-JP" altLang="ja-JP" sz="1400" kern="100" dirty="0">
              <a:effectLst/>
              <a:latin typeface="+mn-ea"/>
              <a:cs typeface="Times New Roman" panose="02020603050405020304" pitchFamily="18" charset="0"/>
            </a:endParaRPr>
          </a:p>
        </p:txBody>
      </p:sp>
      <p:graphicFrame>
        <p:nvGraphicFramePr>
          <p:cNvPr id="10" name="表 9"/>
          <p:cNvGraphicFramePr>
            <a:graphicFrameLocks noGrp="1"/>
          </p:cNvGraphicFramePr>
          <p:nvPr/>
        </p:nvGraphicFramePr>
        <p:xfrm>
          <a:off x="633001" y="3268045"/>
          <a:ext cx="8639999" cy="818325"/>
        </p:xfrm>
        <a:graphic>
          <a:graphicData uri="http://schemas.openxmlformats.org/drawingml/2006/table">
            <a:tbl>
              <a:tblPr firstRow="1" firstCol="1" bandRow="1">
                <a:tableStyleId>{5C22544A-7EE6-4342-B048-85BDC9FD1C3A}</a:tableStyleId>
              </a:tblPr>
              <a:tblGrid>
                <a:gridCol w="283031">
                  <a:extLst>
                    <a:ext uri="{9D8B030D-6E8A-4147-A177-3AD203B41FA5}">
                      <a16:colId xmlns:a16="http://schemas.microsoft.com/office/drawing/2014/main" val="20000"/>
                    </a:ext>
                  </a:extLst>
                </a:gridCol>
                <a:gridCol w="3769764">
                  <a:extLst>
                    <a:ext uri="{9D8B030D-6E8A-4147-A177-3AD203B41FA5}">
                      <a16:colId xmlns:a16="http://schemas.microsoft.com/office/drawing/2014/main" val="20001"/>
                    </a:ext>
                  </a:extLst>
                </a:gridCol>
                <a:gridCol w="1529068">
                  <a:extLst>
                    <a:ext uri="{9D8B030D-6E8A-4147-A177-3AD203B41FA5}">
                      <a16:colId xmlns:a16="http://schemas.microsoft.com/office/drawing/2014/main" val="20003"/>
                    </a:ext>
                  </a:extLst>
                </a:gridCol>
                <a:gridCol w="1529068">
                  <a:extLst>
                    <a:ext uri="{9D8B030D-6E8A-4147-A177-3AD203B41FA5}">
                      <a16:colId xmlns:a16="http://schemas.microsoft.com/office/drawing/2014/main" val="2204503950"/>
                    </a:ext>
                  </a:extLst>
                </a:gridCol>
                <a:gridCol w="1529068">
                  <a:extLst>
                    <a:ext uri="{9D8B030D-6E8A-4147-A177-3AD203B41FA5}">
                      <a16:colId xmlns:a16="http://schemas.microsoft.com/office/drawing/2014/main" val="20004"/>
                    </a:ext>
                  </a:extLst>
                </a:gridCol>
              </a:tblGrid>
              <a:tr h="183104">
                <a:tc>
                  <a:txBody>
                    <a:bodyPr/>
                    <a:lstStyle/>
                    <a:p>
                      <a:pPr algn="ctr" fontAlgn="auto">
                        <a:lnSpc>
                          <a:spcPts val="1600"/>
                        </a:lnSpc>
                        <a:spcAft>
                          <a:spcPts val="0"/>
                        </a:spcAft>
                      </a:pPr>
                      <a:r>
                        <a:rPr lang="en-US" sz="1200" b="1" dirty="0">
                          <a:effectLst/>
                          <a:latin typeface="+mn-ea"/>
                          <a:ea typeface="+mn-ea"/>
                        </a:rPr>
                        <a:t> </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sz="1200" b="1" dirty="0">
                          <a:effectLst/>
                          <a:latin typeface="+mn-ea"/>
                          <a:ea typeface="+mn-ea"/>
                        </a:rPr>
                        <a:t>個別目標</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b="1" dirty="0">
                          <a:effectLst/>
                          <a:latin typeface="+mn-ea"/>
                          <a:ea typeface="+mn-ea"/>
                        </a:rPr>
                        <a:t>計画策定時</a:t>
                      </a:r>
                      <a:r>
                        <a:rPr lang="ja-JP" sz="1200" b="1" dirty="0">
                          <a:effectLst/>
                          <a:latin typeface="+mn-ea"/>
                          <a:ea typeface="+mn-ea"/>
                        </a:rPr>
                        <a:t>の状況</a:t>
                      </a:r>
                      <a:endParaRPr lang="en-US" altLang="ja-JP" sz="1200" b="1" dirty="0">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200" b="1" dirty="0">
                          <a:effectLst/>
                          <a:latin typeface="+mn-ea"/>
                          <a:ea typeface="+mn-ea"/>
                        </a:rPr>
                        <a:t>現在の状況</a:t>
                      </a:r>
                      <a:endParaRPr lang="en-US" altLang="ja-JP" sz="1200" b="1" dirty="0">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b="1" dirty="0">
                          <a:effectLst/>
                          <a:latin typeface="+mn-ea"/>
                          <a:ea typeface="+mn-ea"/>
                        </a:rPr>
                        <a:t>2023</a:t>
                      </a:r>
                      <a:r>
                        <a:rPr lang="ja-JP" sz="1200" b="1" dirty="0">
                          <a:effectLst/>
                          <a:latin typeface="+mn-ea"/>
                          <a:ea typeface="+mn-ea"/>
                        </a:rPr>
                        <a:t>年度の目標</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623507">
                <a:tc>
                  <a:txBody>
                    <a:bodyPr/>
                    <a:lstStyle/>
                    <a:p>
                      <a:pPr algn="ctr" fontAlgn="auto">
                        <a:lnSpc>
                          <a:spcPts val="1600"/>
                        </a:lnSpc>
                        <a:spcAft>
                          <a:spcPts val="0"/>
                        </a:spcAft>
                      </a:pPr>
                      <a:r>
                        <a:rPr lang="en-US" altLang="ja-JP" sz="1200" b="1" dirty="0">
                          <a:effectLst/>
                          <a:latin typeface="+mn-ea"/>
                          <a:ea typeface="+mn-ea"/>
                        </a:rPr>
                        <a:t>1</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80"/>
                        </a:lnSpc>
                        <a:spcAft>
                          <a:spcPts val="0"/>
                        </a:spcAft>
                      </a:pPr>
                      <a:r>
                        <a:rPr lang="ja-JP" altLang="en-US" sz="1200" b="1" dirty="0">
                          <a:solidFill>
                            <a:srgbClr val="000000"/>
                          </a:solidFill>
                          <a:effectLst/>
                          <a:latin typeface="+mn-ea"/>
                          <a:ea typeface="+mn-ea"/>
                          <a:cs typeface="HG丸ｺﾞｼｯｸM-PRO"/>
                        </a:rPr>
                        <a:t>大阪府食の安全安心メールマガジンによる</a:t>
                      </a:r>
                      <a:endParaRPr lang="en-US" altLang="ja-JP" sz="1200" b="1" dirty="0">
                        <a:solidFill>
                          <a:srgbClr val="000000"/>
                        </a:solidFill>
                        <a:effectLst/>
                        <a:latin typeface="+mn-ea"/>
                        <a:ea typeface="+mn-ea"/>
                        <a:cs typeface="HG丸ｺﾞｼｯｸM-PRO"/>
                      </a:endParaRPr>
                    </a:p>
                    <a:p>
                      <a:pPr algn="l" fontAlgn="auto">
                        <a:lnSpc>
                          <a:spcPts val="1680"/>
                        </a:lnSpc>
                        <a:spcAft>
                          <a:spcPts val="0"/>
                        </a:spcAft>
                      </a:pPr>
                      <a:r>
                        <a:rPr lang="ja-JP" altLang="en-US" sz="1200" b="1" dirty="0">
                          <a:solidFill>
                            <a:srgbClr val="000000"/>
                          </a:solidFill>
                          <a:effectLst/>
                          <a:latin typeface="+mn-ea"/>
                          <a:ea typeface="+mn-ea"/>
                          <a:cs typeface="HG丸ｺﾞｼｯｸM-PRO"/>
                        </a:rPr>
                        <a:t>情報提供（総配信数）の増加</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80"/>
                        </a:lnSpc>
                        <a:spcAft>
                          <a:spcPts val="0"/>
                        </a:spcAft>
                      </a:pPr>
                      <a:r>
                        <a:rPr lang="en-US" altLang="ja-JP" sz="1200" b="1" dirty="0">
                          <a:effectLst/>
                          <a:latin typeface="+mn-ea"/>
                          <a:ea typeface="+mn-ea"/>
                        </a:rPr>
                        <a:t>130</a:t>
                      </a:r>
                      <a:r>
                        <a:rPr lang="ja-JP" altLang="en-US" sz="1200" b="1" dirty="0">
                          <a:effectLst/>
                          <a:latin typeface="+mn-ea"/>
                          <a:ea typeface="+mn-ea"/>
                        </a:rPr>
                        <a:t>万件</a:t>
                      </a:r>
                      <a:endParaRPr lang="en-US" altLang="ja-JP" sz="1200" b="1" dirty="0">
                        <a:effectLst/>
                        <a:latin typeface="+mn-ea"/>
                        <a:ea typeface="+mn-ea"/>
                      </a:endParaRPr>
                    </a:p>
                    <a:p>
                      <a:pPr algn="ctr" fontAlgn="auto">
                        <a:lnSpc>
                          <a:spcPts val="1680"/>
                        </a:lnSpc>
                        <a:spcAft>
                          <a:spcPts val="0"/>
                        </a:spcAft>
                      </a:pPr>
                      <a:r>
                        <a:rPr lang="ja-JP" altLang="en-US" sz="1200" b="1" dirty="0">
                          <a:solidFill>
                            <a:srgbClr val="000000"/>
                          </a:solidFill>
                          <a:effectLst/>
                          <a:latin typeface="+mn-ea"/>
                          <a:ea typeface="+mn-ea"/>
                          <a:cs typeface="HG丸ｺﾞｼｯｸM-PRO"/>
                        </a:rPr>
                        <a:t>（</a:t>
                      </a:r>
                      <a:r>
                        <a:rPr lang="en-US" altLang="ja-JP" sz="1200" b="1" dirty="0">
                          <a:solidFill>
                            <a:srgbClr val="000000"/>
                          </a:solidFill>
                          <a:effectLst/>
                          <a:latin typeface="+mn-ea"/>
                          <a:ea typeface="+mn-ea"/>
                          <a:cs typeface="HG丸ｺﾞｼｯｸM-PRO"/>
                        </a:rPr>
                        <a:t>H28</a:t>
                      </a:r>
                      <a:r>
                        <a:rPr lang="ja-JP" altLang="en-US" sz="1200" b="1" dirty="0">
                          <a:solidFill>
                            <a:srgbClr val="000000"/>
                          </a:solidFill>
                          <a:effectLst/>
                          <a:latin typeface="+mn-ea"/>
                          <a:ea typeface="+mn-ea"/>
                          <a:cs typeface="HG丸ｺﾞｼｯｸM-PRO"/>
                        </a:rPr>
                        <a:t>）</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80"/>
                        </a:lnSpc>
                        <a:spcAft>
                          <a:spcPts val="0"/>
                        </a:spcAft>
                      </a:pPr>
                      <a:r>
                        <a:rPr lang="en-US" altLang="ja-JP" sz="1200" b="1" dirty="0">
                          <a:solidFill>
                            <a:schemeClr val="tx1"/>
                          </a:solidFill>
                          <a:effectLst/>
                          <a:latin typeface="+mn-ea"/>
                          <a:ea typeface="+mn-ea"/>
                          <a:cs typeface="HG丸ｺﾞｼｯｸM-PRO"/>
                        </a:rPr>
                        <a:t>97</a:t>
                      </a:r>
                      <a:r>
                        <a:rPr lang="ja-JP" altLang="en-US" sz="1200" b="1" dirty="0">
                          <a:solidFill>
                            <a:schemeClr val="tx1"/>
                          </a:solidFill>
                          <a:effectLst/>
                          <a:latin typeface="+mn-ea"/>
                          <a:ea typeface="+mn-ea"/>
                          <a:cs typeface="HG丸ｺﾞｼｯｸM-PRO"/>
                        </a:rPr>
                        <a:t>万件</a:t>
                      </a:r>
                      <a:endParaRPr lang="en-US" altLang="ja-JP" sz="1200" b="1" dirty="0">
                        <a:solidFill>
                          <a:schemeClr val="tx1"/>
                        </a:solidFill>
                        <a:effectLst/>
                        <a:latin typeface="+mn-ea"/>
                        <a:ea typeface="+mn-ea"/>
                        <a:cs typeface="HG丸ｺﾞｼｯｸM-PRO"/>
                      </a:endParaRPr>
                    </a:p>
                    <a:p>
                      <a:pPr algn="ctr" fontAlgn="auto">
                        <a:lnSpc>
                          <a:spcPts val="1680"/>
                        </a:lnSpc>
                        <a:spcAft>
                          <a:spcPts val="0"/>
                        </a:spcAft>
                      </a:pPr>
                      <a:r>
                        <a:rPr lang="ja-JP" altLang="en-US" sz="1200" b="1" dirty="0">
                          <a:solidFill>
                            <a:schemeClr val="tx1"/>
                          </a:solidFill>
                          <a:effectLst/>
                          <a:latin typeface="+mn-ea"/>
                          <a:ea typeface="+mn-ea"/>
                          <a:cs typeface="HG丸ｺﾞｼｯｸM-PRO"/>
                        </a:rPr>
                        <a:t>（</a:t>
                      </a:r>
                      <a:r>
                        <a:rPr lang="en-US" altLang="ja-JP" sz="1200" b="1" dirty="0">
                          <a:solidFill>
                            <a:schemeClr val="tx1"/>
                          </a:solidFill>
                          <a:effectLst/>
                          <a:latin typeface="+mn-ea"/>
                          <a:ea typeface="+mn-ea"/>
                          <a:cs typeface="HG丸ｺﾞｼｯｸM-PRO"/>
                        </a:rPr>
                        <a:t>R4.12</a:t>
                      </a:r>
                      <a:r>
                        <a:rPr lang="ja-JP" altLang="en-US" sz="1200" b="1" dirty="0">
                          <a:solidFill>
                            <a:schemeClr val="tx1"/>
                          </a:solidFill>
                          <a:effectLst/>
                          <a:latin typeface="+mn-ea"/>
                          <a:ea typeface="+mn-ea"/>
                          <a:cs typeface="HG丸ｺﾞｼｯｸM-PRO"/>
                        </a:rPr>
                        <a:t>末）</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80"/>
                        </a:lnSpc>
                        <a:spcAft>
                          <a:spcPts val="0"/>
                        </a:spcAft>
                      </a:pPr>
                      <a:r>
                        <a:rPr lang="en-US" altLang="ja-JP" sz="1200" b="1" dirty="0">
                          <a:solidFill>
                            <a:schemeClr val="tx1"/>
                          </a:solidFill>
                          <a:effectLst/>
                          <a:latin typeface="+mn-ea"/>
                          <a:ea typeface="+mn-ea"/>
                          <a:cs typeface="HG丸ｺﾞｼｯｸM-PRO"/>
                        </a:rPr>
                        <a:t>230</a:t>
                      </a:r>
                      <a:r>
                        <a:rPr lang="ja-JP" altLang="en-US" sz="1200" b="1" dirty="0">
                          <a:solidFill>
                            <a:schemeClr val="tx1"/>
                          </a:solidFill>
                          <a:effectLst/>
                          <a:latin typeface="+mn-ea"/>
                          <a:ea typeface="+mn-ea"/>
                          <a:cs typeface="HG丸ｺﾞｼｯｸM-PRO"/>
                        </a:rPr>
                        <a:t>万件</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2" name="正方形/長方形 1"/>
          <p:cNvSpPr/>
          <p:nvPr/>
        </p:nvSpPr>
        <p:spPr>
          <a:xfrm>
            <a:off x="533642" y="1064977"/>
            <a:ext cx="8640000" cy="310341"/>
          </a:xfrm>
          <a:prstGeom prst="rect">
            <a:avLst/>
          </a:prstGeom>
        </p:spPr>
        <p:txBody>
          <a:bodyPr wrap="square">
            <a:spAutoFit/>
          </a:bodyPr>
          <a:lstStyle/>
          <a:p>
            <a:pPr marL="139700" indent="-139700" algn="just">
              <a:lnSpc>
                <a:spcPts val="1700"/>
              </a:lnSpc>
              <a:spcAft>
                <a:spcPts val="0"/>
              </a:spcAft>
            </a:pPr>
            <a:r>
              <a:rPr lang="ja-JP" altLang="ja-JP" sz="1200" b="1" kern="100" dirty="0">
                <a:latin typeface="游ゴシック" panose="020B0400000000000000" pitchFamily="50" charset="-128"/>
                <a:ea typeface="游ゴシック" panose="020B0400000000000000" pitchFamily="50" charset="-128"/>
                <a:cs typeface="Times New Roman" panose="02020603050405020304" pitchFamily="18" charset="0"/>
              </a:rPr>
              <a:t>▽食品の選び方や適切な調理・保管の方法等、食の安全安心に関する基礎的な知識を学び、その知識を踏まえて行動します。</a:t>
            </a:r>
            <a:endParaRPr lang="ja-JP" altLang="ja-JP" sz="11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12" name="正方形/長方形 11"/>
          <p:cNvSpPr/>
          <p:nvPr/>
        </p:nvSpPr>
        <p:spPr>
          <a:xfrm>
            <a:off x="282301" y="737689"/>
            <a:ext cx="3240000" cy="304333"/>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府民の行動目標</a:t>
            </a:r>
            <a:r>
              <a:rPr lang="en-US" altLang="ja-JP" sz="1600" b="1" dirty="0">
                <a:latin typeface="+mn-ea"/>
              </a:rPr>
              <a:t>】</a:t>
            </a:r>
            <a:endParaRPr lang="ja-JP" altLang="en-US" sz="1600" b="1" dirty="0">
              <a:latin typeface="+mn-ea"/>
            </a:endParaRPr>
          </a:p>
        </p:txBody>
      </p:sp>
      <p:graphicFrame>
        <p:nvGraphicFramePr>
          <p:cNvPr id="6" name="表 5"/>
          <p:cNvGraphicFramePr>
            <a:graphicFrameLocks noGrp="1"/>
          </p:cNvGraphicFramePr>
          <p:nvPr/>
        </p:nvGraphicFramePr>
        <p:xfrm>
          <a:off x="633000" y="1355545"/>
          <a:ext cx="8640001" cy="1296000"/>
        </p:xfrm>
        <a:graphic>
          <a:graphicData uri="http://schemas.openxmlformats.org/drawingml/2006/table">
            <a:tbl>
              <a:tblPr firstRow="1" firstCol="1" bandRow="1"/>
              <a:tblGrid>
                <a:gridCol w="551490">
                  <a:extLst>
                    <a:ext uri="{9D8B030D-6E8A-4147-A177-3AD203B41FA5}">
                      <a16:colId xmlns:a16="http://schemas.microsoft.com/office/drawing/2014/main" val="2813334177"/>
                    </a:ext>
                  </a:extLst>
                </a:gridCol>
                <a:gridCol w="1838298">
                  <a:extLst>
                    <a:ext uri="{9D8B030D-6E8A-4147-A177-3AD203B41FA5}">
                      <a16:colId xmlns:a16="http://schemas.microsoft.com/office/drawing/2014/main" val="2437283432"/>
                    </a:ext>
                  </a:extLst>
                </a:gridCol>
                <a:gridCol w="6250213">
                  <a:extLst>
                    <a:ext uri="{9D8B030D-6E8A-4147-A177-3AD203B41FA5}">
                      <a16:colId xmlns:a16="http://schemas.microsoft.com/office/drawing/2014/main" val="3745984960"/>
                    </a:ext>
                  </a:extLst>
                </a:gridCol>
              </a:tblGrid>
              <a:tr h="432000">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n-ea"/>
                          <a:ea typeface="+mn-ea"/>
                          <a:cs typeface="+mn-cs"/>
                        </a:rPr>
                        <a:t>ライフステ</a:t>
                      </a:r>
                      <a:r>
                        <a:rPr kumimoji="1" lang="ja-JP" altLang="en-US" sz="12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ー</a:t>
                      </a:r>
                      <a:r>
                        <a:rPr kumimoji="1" lang="ja-JP" altLang="en-US" sz="1200" b="1" i="0" u="none" strike="noStrike" kern="1200" cap="none" spc="0" normalizeH="0" baseline="0" noProof="0" dirty="0">
                          <a:ln>
                            <a:noFill/>
                          </a:ln>
                          <a:solidFill>
                            <a:prstClr val="white"/>
                          </a:solidFill>
                          <a:effectLst/>
                          <a:uLnTx/>
                          <a:uFillTx/>
                          <a:latin typeface="+mn-ea"/>
                          <a:ea typeface="+mn-ea"/>
                          <a:cs typeface="+mn-cs"/>
                        </a:rPr>
                        <a:t>ジに</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n-ea"/>
                          <a:ea typeface="+mn-ea"/>
                          <a:cs typeface="+mn-cs"/>
                        </a:rPr>
                        <a:t>応じた健康行動</a:t>
                      </a:r>
                      <a:endPar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68580" marR="685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a:lnSpc>
                          <a:spcPct val="100000"/>
                        </a:lnSpc>
                        <a:spcAft>
                          <a:spcPts val="0"/>
                        </a:spcAft>
                      </a:pPr>
                      <a:r>
                        <a:rPr lang="ja-JP" sz="1200" b="1" kern="100" dirty="0">
                          <a:solidFill>
                            <a:srgbClr val="000000"/>
                          </a:solidFill>
                          <a:effectLst/>
                          <a:latin typeface="+mn-ea"/>
                          <a:ea typeface="+mn-ea"/>
                          <a:cs typeface="Times New Roman" panose="02020603050405020304" pitchFamily="18" charset="0"/>
                        </a:rPr>
                        <a:t>乳幼児期～学齢期</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just">
                        <a:lnSpc>
                          <a:spcPct val="100000"/>
                        </a:lnSpc>
                        <a:spcAft>
                          <a:spcPts val="0"/>
                        </a:spcAft>
                      </a:pPr>
                      <a:r>
                        <a:rPr lang="ja-JP" sz="1200" b="1" kern="100" dirty="0">
                          <a:solidFill>
                            <a:srgbClr val="000000"/>
                          </a:solidFill>
                          <a:effectLst/>
                          <a:latin typeface="+mn-ea"/>
                          <a:ea typeface="+mn-ea"/>
                          <a:cs typeface="Times New Roman" panose="02020603050405020304" pitchFamily="18" charset="0"/>
                        </a:rPr>
                        <a:t>食の安全安心に関する正しい食習慣を身につけます。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499903395"/>
                  </a:ext>
                </a:extLst>
              </a:tr>
              <a:tr h="432000">
                <a:tc vMerge="1">
                  <a:txBody>
                    <a:bodyPr/>
                    <a:lstStyle/>
                    <a:p>
                      <a:pPr algn="ctr">
                        <a:lnSpc>
                          <a:spcPts val="1700"/>
                        </a:lnSpc>
                        <a:spcAft>
                          <a:spcPts val="0"/>
                        </a:spcAft>
                      </a:pP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ctr">
                        <a:lnSpc>
                          <a:spcPct val="100000"/>
                        </a:lnSpc>
                        <a:spcAft>
                          <a:spcPts val="0"/>
                        </a:spcAft>
                      </a:pPr>
                      <a:r>
                        <a:rPr lang="ja-JP" sz="1200" b="1" kern="100" dirty="0">
                          <a:effectLst/>
                          <a:latin typeface="+mn-ea"/>
                          <a:ea typeface="+mn-ea"/>
                          <a:cs typeface="Times New Roman" panose="02020603050405020304" pitchFamily="18" charset="0"/>
                        </a:rPr>
                        <a:t>青年期～成人期</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just">
                        <a:lnSpc>
                          <a:spcPct val="100000"/>
                        </a:lnSpc>
                        <a:spcAft>
                          <a:spcPts val="0"/>
                        </a:spcAft>
                      </a:pPr>
                      <a:r>
                        <a:rPr lang="ja-JP" sz="1200" b="1" kern="100" dirty="0">
                          <a:solidFill>
                            <a:srgbClr val="000000"/>
                          </a:solidFill>
                          <a:effectLst/>
                          <a:latin typeface="+mn-ea"/>
                          <a:ea typeface="+mn-ea"/>
                          <a:cs typeface="Times New Roman" panose="02020603050405020304" pitchFamily="18" charset="0"/>
                        </a:rPr>
                        <a:t>食の安全安心に関する知識と理解を深め、日常生活の中で実践します。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4230084923"/>
                  </a:ext>
                </a:extLst>
              </a:tr>
              <a:tr h="432000">
                <a:tc vMerge="1">
                  <a:txBody>
                    <a:bodyPr/>
                    <a:lstStyle/>
                    <a:p>
                      <a:pPr algn="ctr">
                        <a:spcAft>
                          <a:spcPts val="0"/>
                        </a:spcAft>
                      </a:pP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ctr">
                        <a:lnSpc>
                          <a:spcPct val="100000"/>
                        </a:lnSpc>
                        <a:spcAft>
                          <a:spcPts val="0"/>
                        </a:spcAft>
                      </a:pPr>
                      <a:r>
                        <a:rPr lang="ja-JP" sz="1200" b="1" kern="100" dirty="0">
                          <a:solidFill>
                            <a:srgbClr val="000000"/>
                          </a:solidFill>
                          <a:effectLst/>
                          <a:latin typeface="+mn-ea"/>
                          <a:ea typeface="+mn-ea"/>
                          <a:cs typeface="Times New Roman" panose="02020603050405020304" pitchFamily="18" charset="0"/>
                        </a:rPr>
                        <a:t>高齢期</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just">
                        <a:lnSpc>
                          <a:spcPct val="100000"/>
                        </a:lnSpc>
                        <a:spcAft>
                          <a:spcPts val="0"/>
                        </a:spcAft>
                      </a:pPr>
                      <a:r>
                        <a:rPr lang="ja-JP" sz="1200" b="1" kern="100" dirty="0">
                          <a:solidFill>
                            <a:srgbClr val="000000"/>
                          </a:solidFill>
                          <a:effectLst/>
                          <a:latin typeface="+mn-ea"/>
                          <a:ea typeface="+mn-ea"/>
                          <a:cs typeface="Times New Roman" panose="02020603050405020304" pitchFamily="18" charset="0"/>
                        </a:rPr>
                        <a:t>食の安全安心に関する知識と理解を深め、日常生活の中で実践するとともに、</a:t>
                      </a:r>
                      <a:endParaRPr lang="en-US" altLang="ja-JP" sz="1200" b="1" kern="100" dirty="0">
                        <a:solidFill>
                          <a:srgbClr val="000000"/>
                        </a:solidFill>
                        <a:effectLst/>
                        <a:latin typeface="+mn-ea"/>
                        <a:ea typeface="+mn-ea"/>
                        <a:cs typeface="Times New Roman" panose="02020603050405020304" pitchFamily="18" charset="0"/>
                      </a:endParaRPr>
                    </a:p>
                    <a:p>
                      <a:pPr algn="just">
                        <a:lnSpc>
                          <a:spcPct val="100000"/>
                        </a:lnSpc>
                        <a:spcAft>
                          <a:spcPts val="0"/>
                        </a:spcAft>
                      </a:pPr>
                      <a:r>
                        <a:rPr lang="ja-JP" sz="1200" b="1" kern="100" dirty="0">
                          <a:solidFill>
                            <a:srgbClr val="000000"/>
                          </a:solidFill>
                          <a:effectLst/>
                          <a:latin typeface="+mn-ea"/>
                          <a:ea typeface="+mn-ea"/>
                          <a:cs typeface="Times New Roman" panose="02020603050405020304" pitchFamily="18" charset="0"/>
                        </a:rPr>
                        <a:t>次世代に伝えます。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888198159"/>
                  </a:ext>
                </a:extLst>
              </a:tr>
            </a:tbl>
          </a:graphicData>
        </a:graphic>
      </p:graphicFrame>
      <p:sp>
        <p:nvSpPr>
          <p:cNvPr id="14" name="Rectangle 1"/>
          <p:cNvSpPr>
            <a:spLocks noChangeArrowheads="1"/>
          </p:cNvSpPr>
          <p:nvPr/>
        </p:nvSpPr>
        <p:spPr bwMode="auto">
          <a:xfrm>
            <a:off x="282301" y="2929893"/>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a:latin typeface="Meiryo UI" panose="020B0604030504040204" pitchFamily="50" charset="-128"/>
                <a:ea typeface="Meiryo UI" panose="020B0604030504040204" pitchFamily="50" charset="-128"/>
                <a:cs typeface="Times New Roman" panose="02020603050405020304" pitchFamily="18" charset="0"/>
              </a:rPr>
              <a:t>【</a:t>
            </a:r>
            <a:r>
              <a:rPr kumimoji="0" lang="ja-JP" altLang="en-US" sz="16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取組みの目標</a:t>
            </a:r>
            <a:r>
              <a:rPr kumimoji="0" lang="en-US" altLang="ja-JP" sz="16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kumimoji="0" lang="ja-JP" altLang="ja-JP" sz="36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graphicFrame>
        <p:nvGraphicFramePr>
          <p:cNvPr id="15" name="表 14"/>
          <p:cNvGraphicFramePr>
            <a:graphicFrameLocks noGrp="1"/>
          </p:cNvGraphicFramePr>
          <p:nvPr/>
        </p:nvGraphicFramePr>
        <p:xfrm>
          <a:off x="633000" y="4848959"/>
          <a:ext cx="8640000" cy="968185"/>
        </p:xfrm>
        <a:graphic>
          <a:graphicData uri="http://schemas.openxmlformats.org/drawingml/2006/table">
            <a:tbl>
              <a:tblPr firstRow="1" bandRow="1">
                <a:tableStyleId>{5C22544A-7EE6-4342-B048-85BDC9FD1C3A}</a:tableStyleId>
              </a:tblPr>
              <a:tblGrid>
                <a:gridCol w="8640000">
                  <a:extLst>
                    <a:ext uri="{9D8B030D-6E8A-4147-A177-3AD203B41FA5}">
                      <a16:colId xmlns:a16="http://schemas.microsoft.com/office/drawing/2014/main" val="1328953327"/>
                    </a:ext>
                  </a:extLst>
                </a:gridCol>
              </a:tblGrid>
              <a:tr h="968185">
                <a:tc>
                  <a:txBody>
                    <a:bodyPr/>
                    <a:lstStyle/>
                    <a:p>
                      <a:r>
                        <a:rPr kumimoji="1" lang="ja-JP" altLang="en-US" sz="1200" b="1" dirty="0">
                          <a:solidFill>
                            <a:schemeClr val="tx1"/>
                          </a:solidFill>
                          <a:latin typeface="+mn-ea"/>
                          <a:ea typeface="+mn-ea"/>
                        </a:rPr>
                        <a:t>▽流通している食品について、偽装表示や輸入食品の安全性、食品添加物の不適正使用等の理由で不安を感じる府民を</a:t>
                      </a:r>
                      <a:endParaRPr kumimoji="1" lang="en-US" altLang="ja-JP" sz="1200" b="1" dirty="0">
                        <a:solidFill>
                          <a:schemeClr val="tx1"/>
                        </a:solidFill>
                        <a:latin typeface="+mn-ea"/>
                        <a:ea typeface="+mn-ea"/>
                      </a:endParaRPr>
                    </a:p>
                    <a:p>
                      <a:r>
                        <a:rPr kumimoji="1" lang="ja-JP" altLang="en-US" sz="1200" b="1" dirty="0">
                          <a:solidFill>
                            <a:schemeClr val="tx1"/>
                          </a:solidFill>
                          <a:latin typeface="+mn-ea"/>
                          <a:ea typeface="+mn-ea"/>
                        </a:rPr>
                        <a:t>　減らしていくために、食の安全安心に対する取組みの推進が必要です。</a:t>
                      </a:r>
                    </a:p>
                    <a:p>
                      <a:r>
                        <a:rPr kumimoji="1" lang="ja-JP" altLang="en-US" sz="1200" b="1" dirty="0">
                          <a:solidFill>
                            <a:schemeClr val="tx1"/>
                          </a:solidFill>
                          <a:latin typeface="+mn-ea"/>
                          <a:ea typeface="+mn-ea"/>
                        </a:rPr>
                        <a:t>▽インターネット等で食に関する情報が溢れている中、食の安全安心に関する情報を適切にわかりやすく提供することや、</a:t>
                      </a:r>
                      <a:endParaRPr kumimoji="1" lang="en-US" altLang="ja-JP" sz="1200" b="1" dirty="0">
                        <a:solidFill>
                          <a:schemeClr val="tx1"/>
                        </a:solidFill>
                        <a:latin typeface="+mn-ea"/>
                        <a:ea typeface="+mn-ea"/>
                      </a:endParaRPr>
                    </a:p>
                    <a:p>
                      <a:r>
                        <a:rPr kumimoji="1" lang="ja-JP" altLang="en-US" sz="1200" b="1" dirty="0">
                          <a:solidFill>
                            <a:schemeClr val="tx1"/>
                          </a:solidFill>
                          <a:latin typeface="+mn-ea"/>
                          <a:ea typeface="+mn-ea"/>
                        </a:rPr>
                        <a:t>　府民一人ひとりが、正しい情報を選択する力を身につけ、安全安心な食生活を実践することが必要です。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13" name="Rectangle 1"/>
          <p:cNvSpPr>
            <a:spLocks noChangeArrowheads="1"/>
          </p:cNvSpPr>
          <p:nvPr/>
        </p:nvSpPr>
        <p:spPr bwMode="auto">
          <a:xfrm>
            <a:off x="282301" y="4513161"/>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a:latin typeface="+mn-ea"/>
                <a:cs typeface="Times New Roman" panose="02020603050405020304" pitchFamily="18" charset="0"/>
              </a:rPr>
              <a:t>【</a:t>
            </a:r>
            <a:r>
              <a:rPr kumimoji="0" lang="ja-JP" altLang="en-US" sz="1600" b="1" i="0" u="none" strike="noStrike" cap="none" normalizeH="0" baseline="0" dirty="0">
                <a:ln>
                  <a:noFill/>
                </a:ln>
                <a:solidFill>
                  <a:schemeClr val="tx1"/>
                </a:solidFill>
                <a:effectLst/>
                <a:latin typeface="+mn-ea"/>
                <a:cs typeface="Times New Roman" panose="02020603050405020304" pitchFamily="18" charset="0"/>
              </a:rPr>
              <a:t>現状と課題</a:t>
            </a:r>
            <a:r>
              <a:rPr kumimoji="0" lang="en-US" altLang="ja-JP" sz="1600" b="1" i="0" u="none" strike="noStrike" cap="none" normalizeH="0" baseline="0" dirty="0">
                <a:ln>
                  <a:noFill/>
                </a:ln>
                <a:solidFill>
                  <a:schemeClr val="tx1"/>
                </a:solidFill>
                <a:effectLst/>
                <a:latin typeface="+mn-ea"/>
                <a:cs typeface="Times New Roman" panose="02020603050405020304" pitchFamily="18" charset="0"/>
              </a:rPr>
              <a:t>】</a:t>
            </a:r>
            <a:endParaRPr kumimoji="0" lang="ja-JP" altLang="ja-JP" sz="3600" b="0" i="0" u="none" strike="noStrike" cap="none" normalizeH="0" baseline="0" dirty="0">
              <a:ln>
                <a:noFill/>
              </a:ln>
              <a:solidFill>
                <a:schemeClr val="tx1"/>
              </a:solidFill>
              <a:effectLst/>
              <a:latin typeface="+mn-ea"/>
            </a:endParaRPr>
          </a:p>
        </p:txBody>
      </p:sp>
      <p:sp>
        <p:nvSpPr>
          <p:cNvPr id="17" name="スライド番号プレースホルダー 1">
            <a:extLst>
              <a:ext uri="{FF2B5EF4-FFF2-40B4-BE49-F238E27FC236}">
                <a16:creationId xmlns:a16="http://schemas.microsoft.com/office/drawing/2014/main" id="{FA968976-DF6B-4624-AF5A-47891C569E7E}"/>
              </a:ext>
            </a:extLst>
          </p:cNvPr>
          <p:cNvSpPr>
            <a:spLocks noGrp="1"/>
          </p:cNvSpPr>
          <p:nvPr>
            <p:ph type="sldNum" sz="quarter" idx="12"/>
          </p:nvPr>
        </p:nvSpPr>
        <p:spPr>
          <a:xfrm>
            <a:off x="9181750" y="6583675"/>
            <a:ext cx="720000" cy="216000"/>
          </a:xfrm>
        </p:spPr>
        <p:txBody>
          <a:bodyPr/>
          <a:lstStyle/>
          <a:p>
            <a:fld id="{4D1D0668-0C6C-4C7F-AAAF-C0078F4BF5F6}" type="slidenum">
              <a:rPr kumimoji="1" lang="ja-JP" altLang="en-US" smtClean="0"/>
              <a:t>68</a:t>
            </a:fld>
            <a:endParaRPr kumimoji="1" lang="ja-JP" altLang="en-US" dirty="0"/>
          </a:p>
        </p:txBody>
      </p:sp>
    </p:spTree>
    <p:extLst>
      <p:ext uri="{BB962C8B-B14F-4D97-AF65-F5344CB8AC3E}">
        <p14:creationId xmlns:p14="http://schemas.microsoft.com/office/powerpoint/2010/main" val="417234765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73000" y="144000"/>
            <a:ext cx="9360000" cy="651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7" name="表 6"/>
          <p:cNvGraphicFramePr>
            <a:graphicFrameLocks noGrp="1"/>
          </p:cNvGraphicFramePr>
          <p:nvPr/>
        </p:nvGraphicFramePr>
        <p:xfrm>
          <a:off x="629696" y="468000"/>
          <a:ext cx="8646609" cy="6120000"/>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3935034">
                <a:tc>
                  <a:txBody>
                    <a:bodyPr/>
                    <a:lstStyle/>
                    <a:p>
                      <a:pPr>
                        <a:lnSpc>
                          <a:spcPts val="1600"/>
                        </a:lnSpc>
                      </a:pPr>
                      <a:r>
                        <a:rPr kumimoji="1" lang="ja-JP" altLang="en-US" sz="1600" baseline="0" dirty="0">
                          <a:latin typeface="+mn-ea"/>
                          <a:ea typeface="+mn-ea"/>
                        </a:rPr>
                        <a:t>本年度の     </a:t>
                      </a:r>
                      <a:endParaRPr kumimoji="1" lang="en-US" altLang="ja-JP" sz="1600" baseline="0" dirty="0">
                        <a:latin typeface="+mn-ea"/>
                        <a:ea typeface="+mn-ea"/>
                      </a:endParaRPr>
                    </a:p>
                    <a:p>
                      <a:pPr>
                        <a:lnSpc>
                          <a:spcPts val="1600"/>
                        </a:lnSpc>
                      </a:pPr>
                      <a:r>
                        <a:rPr kumimoji="1" lang="ja-JP" altLang="en-US" sz="1600" baseline="0" dirty="0">
                          <a:latin typeface="+mn-ea"/>
                          <a:ea typeface="+mn-ea"/>
                        </a:rPr>
                        <a:t>取組</a:t>
                      </a: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p>
                      <a:pPr>
                        <a:lnSpc>
                          <a:spcPct val="100000"/>
                        </a:lnSpc>
                      </a:pPr>
                      <a:endParaRPr kumimoji="1" lang="en-US" altLang="ja-JP" sz="1600" baseline="0" dirty="0">
                        <a:latin typeface="+mn-ea"/>
                        <a:ea typeface="+mn-ea"/>
                      </a:endParaRPr>
                    </a:p>
                  </a:txBody>
                  <a:tcPr marL="72000" marR="72000" marT="54000" marB="54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dirty="0">
                          <a:solidFill>
                            <a:schemeClr val="tx1"/>
                          </a:solidFill>
                          <a:latin typeface="+mn-ea"/>
                          <a:ea typeface="+mn-ea"/>
                        </a:rPr>
                        <a:t>《</a:t>
                      </a:r>
                      <a:r>
                        <a:rPr kumimoji="1" lang="ja-JP" altLang="en-US" sz="1200" b="1" u="sng" dirty="0">
                          <a:solidFill>
                            <a:schemeClr val="tx1"/>
                          </a:solidFill>
                          <a:latin typeface="+mn-ea"/>
                          <a:ea typeface="+mn-ea"/>
                        </a:rPr>
                        <a:t>正確でわかりやすい食の安全安心に関する情報の提供</a:t>
                      </a:r>
                      <a:r>
                        <a:rPr kumimoji="1" lang="en-US" altLang="ja-JP" sz="1200" b="1" dirty="0">
                          <a:solidFill>
                            <a:schemeClr val="tx1"/>
                          </a:solidFill>
                          <a:latin typeface="+mn-ea"/>
                          <a:ea typeface="+mn-ea"/>
                        </a:rPr>
                        <a:t>》</a:t>
                      </a:r>
                    </a:p>
                    <a:p>
                      <a:pPr marL="174625" indent="-174625"/>
                      <a:r>
                        <a:rPr kumimoji="1" lang="ja-JP" altLang="en-US" sz="1100" b="1" dirty="0">
                          <a:solidFill>
                            <a:schemeClr val="tx1"/>
                          </a:solidFill>
                          <a:latin typeface="+mn-ea"/>
                          <a:ea typeface="+mn-ea"/>
                        </a:rPr>
                        <a:t>■メールマガジンや</a:t>
                      </a:r>
                      <a:r>
                        <a:rPr kumimoji="1" lang="en-US" altLang="ja-JP" sz="1100" b="1" dirty="0">
                          <a:solidFill>
                            <a:schemeClr val="tx1"/>
                          </a:solidFill>
                          <a:latin typeface="+mn-ea"/>
                          <a:ea typeface="+mn-ea"/>
                        </a:rPr>
                        <a:t>Twitter</a:t>
                      </a:r>
                      <a:r>
                        <a:rPr kumimoji="1" lang="ja-JP" altLang="en-US" sz="1100" b="1" dirty="0">
                          <a:solidFill>
                            <a:schemeClr val="tx1"/>
                          </a:solidFill>
                          <a:latin typeface="+mn-ea"/>
                          <a:ea typeface="+mn-ea"/>
                        </a:rPr>
                        <a:t>等で食の安全安心に関する情報を配信 </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メールマガジン延べ</a:t>
                      </a:r>
                      <a:r>
                        <a:rPr kumimoji="1" lang="en-US" altLang="ja-JP" sz="1100" b="1" dirty="0">
                          <a:solidFill>
                            <a:schemeClr val="tx1"/>
                          </a:solidFill>
                          <a:latin typeface="+mn-ea"/>
                          <a:ea typeface="+mn-ea"/>
                        </a:rPr>
                        <a:t>97</a:t>
                      </a:r>
                      <a:r>
                        <a:rPr kumimoji="1" lang="ja-JP" altLang="en-US" sz="1100" b="1" dirty="0">
                          <a:solidFill>
                            <a:schemeClr val="tx1"/>
                          </a:solidFill>
                          <a:latin typeface="+mn-ea"/>
                          <a:ea typeface="+mn-ea"/>
                        </a:rPr>
                        <a:t>万件、大阪府公式</a:t>
                      </a:r>
                      <a:r>
                        <a:rPr kumimoji="1" lang="en-US" altLang="ja-JP" sz="1100" b="1" dirty="0">
                          <a:solidFill>
                            <a:schemeClr val="tx1"/>
                          </a:solidFill>
                          <a:latin typeface="+mn-ea"/>
                          <a:ea typeface="+mn-ea"/>
                        </a:rPr>
                        <a:t>Twitter27</a:t>
                      </a:r>
                      <a:r>
                        <a:rPr kumimoji="1" lang="ja-JP" altLang="en-US" sz="1100" b="1" dirty="0">
                          <a:solidFill>
                            <a:schemeClr val="tx1"/>
                          </a:solidFill>
                          <a:latin typeface="+mn-ea"/>
                          <a:ea typeface="+mn-ea"/>
                        </a:rPr>
                        <a:t>回配信</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■大阪府食の安全安心推進協議会情報発信評価検証部会にて、ホームページやメールマガジンの他、</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a:t>
                      </a:r>
                      <a:r>
                        <a:rPr kumimoji="1" lang="en-US" altLang="ja-JP" sz="1100" b="1" dirty="0">
                          <a:solidFill>
                            <a:schemeClr val="tx1"/>
                          </a:solidFill>
                          <a:latin typeface="+mn-ea"/>
                          <a:ea typeface="+mn-ea"/>
                        </a:rPr>
                        <a:t>Twitter</a:t>
                      </a:r>
                      <a:r>
                        <a:rPr kumimoji="1" lang="ja-JP" altLang="en-US" sz="1100" b="1" dirty="0">
                          <a:solidFill>
                            <a:schemeClr val="tx1"/>
                          </a:solidFill>
                          <a:latin typeface="+mn-ea"/>
                          <a:ea typeface="+mn-ea"/>
                        </a:rPr>
                        <a:t>を使用した情報提供の実施状況と小中学生向け食中毒予防出前授業等の評価と検証を実施</a:t>
                      </a:r>
                      <a:endParaRPr kumimoji="1" lang="en-US" altLang="ja-JP" sz="1100" b="1" dirty="0">
                        <a:solidFill>
                          <a:schemeClr val="tx1"/>
                        </a:solidFill>
                        <a:latin typeface="+mn-ea"/>
                        <a:ea typeface="+mn-ea"/>
                      </a:endParaRPr>
                    </a:p>
                    <a:p>
                      <a:pPr marL="174625" indent="-174625"/>
                      <a:r>
                        <a:rPr kumimoji="1" lang="en-US" altLang="ja-JP" sz="1100" b="1" dirty="0">
                          <a:solidFill>
                            <a:schemeClr val="tx1"/>
                          </a:solidFill>
                          <a:latin typeface="+mn-ea"/>
                          <a:ea typeface="+mn-ea"/>
                        </a:rPr>
                        <a:t>《</a:t>
                      </a:r>
                      <a:r>
                        <a:rPr kumimoji="1" lang="ja-JP" altLang="en-US" sz="1100" b="1" dirty="0">
                          <a:solidFill>
                            <a:schemeClr val="tx1"/>
                          </a:solidFill>
                          <a:latin typeface="+mn-ea"/>
                          <a:ea typeface="+mn-ea"/>
                        </a:rPr>
                        <a:t>食の安全安心について学べる機会の提供</a:t>
                      </a:r>
                      <a:r>
                        <a:rPr kumimoji="1" lang="en-US" altLang="ja-JP" sz="1100" b="1" dirty="0">
                          <a:solidFill>
                            <a:schemeClr val="tx1"/>
                          </a:solidFill>
                          <a:latin typeface="+mn-ea"/>
                          <a:ea typeface="+mn-ea"/>
                        </a:rPr>
                        <a:t>》</a:t>
                      </a:r>
                    </a:p>
                    <a:p>
                      <a:pPr marL="174625" indent="-174625"/>
                      <a:r>
                        <a:rPr kumimoji="1" lang="ja-JP" altLang="en-US" sz="1100" b="1" dirty="0">
                          <a:solidFill>
                            <a:schemeClr val="tx1"/>
                          </a:solidFill>
                          <a:latin typeface="+mn-ea"/>
                          <a:ea typeface="+mn-ea"/>
                        </a:rPr>
                        <a:t>■消費者に対して、食品衛生講習会等を実施（</a:t>
                      </a:r>
                      <a:r>
                        <a:rPr kumimoji="1" lang="en-US" altLang="ja-JP" sz="1100" b="1" dirty="0">
                          <a:solidFill>
                            <a:schemeClr val="tx1"/>
                          </a:solidFill>
                          <a:latin typeface="+mn-ea"/>
                          <a:ea typeface="+mn-ea"/>
                        </a:rPr>
                        <a:t>48</a:t>
                      </a:r>
                      <a:r>
                        <a:rPr kumimoji="1" lang="ja-JP" altLang="en-US" sz="1100" b="1" dirty="0">
                          <a:solidFill>
                            <a:schemeClr val="tx1"/>
                          </a:solidFill>
                          <a:latin typeface="+mn-ea"/>
                          <a:ea typeface="+mn-ea"/>
                        </a:rPr>
                        <a:t>回</a:t>
                      </a:r>
                      <a:r>
                        <a:rPr kumimoji="1" lang="en-US" altLang="ja-JP" sz="1100" b="1" dirty="0">
                          <a:solidFill>
                            <a:schemeClr val="tx1"/>
                          </a:solidFill>
                          <a:latin typeface="+mn-ea"/>
                          <a:ea typeface="+mn-ea"/>
                        </a:rPr>
                        <a:t>630</a:t>
                      </a:r>
                      <a:r>
                        <a:rPr kumimoji="1" lang="ja-JP" altLang="en-US" sz="1100" b="1" dirty="0">
                          <a:solidFill>
                            <a:schemeClr val="tx1"/>
                          </a:solidFill>
                          <a:latin typeface="+mn-ea"/>
                          <a:ea typeface="+mn-ea"/>
                        </a:rPr>
                        <a:t>名）</a:t>
                      </a:r>
                    </a:p>
                    <a:p>
                      <a:pPr marL="174625" indent="-174625"/>
                      <a:r>
                        <a:rPr kumimoji="1" lang="ja-JP" altLang="en-US" sz="1100" b="1" dirty="0">
                          <a:solidFill>
                            <a:schemeClr val="tx1"/>
                          </a:solidFill>
                          <a:latin typeface="+mn-ea"/>
                          <a:ea typeface="+mn-ea"/>
                        </a:rPr>
                        <a:t>■乳幼児、小児、児童、生徒やその保護者に講習等による啓発を実施（高校生</a:t>
                      </a:r>
                      <a:r>
                        <a:rPr kumimoji="1" lang="en-US" altLang="ja-JP" sz="1100" b="1" dirty="0">
                          <a:solidFill>
                            <a:schemeClr val="tx1"/>
                          </a:solidFill>
                          <a:latin typeface="+mn-ea"/>
                          <a:ea typeface="+mn-ea"/>
                        </a:rPr>
                        <a:t>1</a:t>
                      </a:r>
                      <a:r>
                        <a:rPr kumimoji="1" lang="ja-JP" altLang="en-US" sz="1100" b="1" dirty="0">
                          <a:solidFill>
                            <a:schemeClr val="tx1"/>
                          </a:solidFill>
                          <a:latin typeface="+mn-ea"/>
                          <a:ea typeface="+mn-ea"/>
                        </a:rPr>
                        <a:t>回 参加者</a:t>
                      </a:r>
                      <a:r>
                        <a:rPr kumimoji="1" lang="en-US" altLang="ja-JP" sz="1100" b="1" dirty="0">
                          <a:solidFill>
                            <a:schemeClr val="tx1"/>
                          </a:solidFill>
                          <a:latin typeface="+mn-ea"/>
                          <a:ea typeface="+mn-ea"/>
                        </a:rPr>
                        <a:t>35</a:t>
                      </a:r>
                      <a:r>
                        <a:rPr kumimoji="1" lang="ja-JP" altLang="en-US" sz="1100" b="1" dirty="0">
                          <a:solidFill>
                            <a:schemeClr val="tx1"/>
                          </a:solidFill>
                          <a:latin typeface="+mn-ea"/>
                          <a:ea typeface="+mn-ea"/>
                        </a:rPr>
                        <a:t>名）</a:t>
                      </a:r>
                    </a:p>
                    <a:p>
                      <a:pPr marL="174625" indent="-174625"/>
                      <a:r>
                        <a:rPr kumimoji="1" lang="ja-JP" altLang="en-US" sz="1100" b="1" dirty="0">
                          <a:solidFill>
                            <a:schemeClr val="tx1"/>
                          </a:solidFill>
                          <a:latin typeface="+mn-ea"/>
                          <a:ea typeface="+mn-ea"/>
                        </a:rPr>
                        <a:t>■生き物が食べ物になるまでの過程を知る食中毒予防・残食減少・命について考える出前授業を実施</a:t>
                      </a:r>
                      <a:endParaRPr kumimoji="1" lang="en-US" altLang="ja-JP" sz="1100" b="1" dirty="0">
                        <a:solidFill>
                          <a:schemeClr val="tx1"/>
                        </a:solidFill>
                        <a:latin typeface="+mn-ea"/>
                        <a:ea typeface="+mn-ea"/>
                      </a:endParaRPr>
                    </a:p>
                    <a:p>
                      <a:pPr marL="174625" indent="-174625"/>
                      <a:r>
                        <a:rPr kumimoji="1" lang="ja-JP" altLang="en-US" sz="1100" b="1" baseline="0" dirty="0">
                          <a:solidFill>
                            <a:schemeClr val="tx1"/>
                          </a:solidFill>
                          <a:latin typeface="+mn-ea"/>
                          <a:ea typeface="+mn-ea"/>
                        </a:rPr>
                        <a:t>　</a:t>
                      </a:r>
                      <a:r>
                        <a:rPr kumimoji="1" lang="ja-JP" altLang="en-US" sz="1100" b="1">
                          <a:solidFill>
                            <a:schemeClr val="tx1"/>
                          </a:solidFill>
                          <a:latin typeface="+mn-ea"/>
                          <a:ea typeface="+mn-ea"/>
                        </a:rPr>
                        <a:t>教員研修</a:t>
                      </a:r>
                      <a:r>
                        <a:rPr kumimoji="1" lang="en-US" altLang="ja-JP" sz="1100" b="1">
                          <a:solidFill>
                            <a:schemeClr val="tx1"/>
                          </a:solidFill>
                          <a:latin typeface="+mn-ea"/>
                          <a:ea typeface="+mn-ea"/>
                        </a:rPr>
                        <a:t>1</a:t>
                      </a:r>
                      <a:r>
                        <a:rPr kumimoji="1" lang="ja-JP" altLang="en-US" sz="1100" b="1">
                          <a:solidFill>
                            <a:schemeClr val="tx1"/>
                          </a:solidFill>
                          <a:latin typeface="+mn-ea"/>
                          <a:ea typeface="+mn-ea"/>
                        </a:rPr>
                        <a:t>回</a:t>
                      </a:r>
                      <a:r>
                        <a:rPr kumimoji="1" lang="ja-JP" altLang="en-US" sz="1100" b="1" dirty="0">
                          <a:solidFill>
                            <a:schemeClr val="tx1"/>
                          </a:solidFill>
                          <a:latin typeface="+mn-ea"/>
                          <a:ea typeface="+mn-ea"/>
                        </a:rPr>
                        <a:t>、中学校</a:t>
                      </a:r>
                      <a:r>
                        <a:rPr kumimoji="1" lang="en-US" altLang="ja-JP" sz="1100" b="1" dirty="0">
                          <a:solidFill>
                            <a:schemeClr val="tx1"/>
                          </a:solidFill>
                          <a:latin typeface="+mn-ea"/>
                          <a:ea typeface="+mn-ea"/>
                        </a:rPr>
                        <a:t>1</a:t>
                      </a:r>
                      <a:r>
                        <a:rPr kumimoji="1" lang="ja-JP" altLang="en-US" sz="1100" b="1" dirty="0">
                          <a:solidFill>
                            <a:schemeClr val="tx1"/>
                          </a:solidFill>
                          <a:latin typeface="+mn-ea"/>
                          <a:ea typeface="+mn-ea"/>
                        </a:rPr>
                        <a:t>回　計</a:t>
                      </a:r>
                      <a:r>
                        <a:rPr kumimoji="1" lang="en-US" altLang="ja-JP" sz="1100" b="1">
                          <a:solidFill>
                            <a:schemeClr val="tx1"/>
                          </a:solidFill>
                          <a:latin typeface="+mn-ea"/>
                          <a:ea typeface="+mn-ea"/>
                        </a:rPr>
                        <a:t>129</a:t>
                      </a:r>
                      <a:r>
                        <a:rPr kumimoji="1" lang="ja-JP" altLang="en-US" sz="1100" b="1">
                          <a:solidFill>
                            <a:schemeClr val="tx1"/>
                          </a:solidFill>
                          <a:latin typeface="+mn-ea"/>
                          <a:ea typeface="+mn-ea"/>
                        </a:rPr>
                        <a:t>名</a:t>
                      </a:r>
                      <a:endParaRPr kumimoji="1" lang="en-US" altLang="ja-JP" sz="1100" b="1" dirty="0">
                        <a:solidFill>
                          <a:schemeClr val="tx1"/>
                        </a:solidFill>
                        <a:latin typeface="+mn-ea"/>
                        <a:ea typeface="+mn-ea"/>
                      </a:endParaRPr>
                    </a:p>
                    <a:p>
                      <a:pPr marL="174625" indent="-174625"/>
                      <a:r>
                        <a:rPr kumimoji="1" lang="en-US" altLang="ja-JP" sz="1200" b="1" dirty="0">
                          <a:solidFill>
                            <a:schemeClr val="tx1"/>
                          </a:solidFill>
                          <a:latin typeface="+mn-ea"/>
                          <a:ea typeface="+mn-ea"/>
                        </a:rPr>
                        <a:t>《</a:t>
                      </a:r>
                      <a:r>
                        <a:rPr kumimoji="1" lang="ja-JP" altLang="en-US" sz="1200" b="1" u="sng" dirty="0">
                          <a:solidFill>
                            <a:schemeClr val="tx1"/>
                          </a:solidFill>
                          <a:latin typeface="+mn-ea"/>
                          <a:ea typeface="+mn-ea"/>
                        </a:rPr>
                        <a:t>食肉の生食による食中毒の予防啓発</a:t>
                      </a:r>
                      <a:r>
                        <a:rPr kumimoji="1" lang="en-US" altLang="ja-JP" sz="1100" b="1" dirty="0">
                          <a:solidFill>
                            <a:schemeClr val="tx1"/>
                          </a:solidFill>
                          <a:latin typeface="+mn-ea"/>
                          <a:ea typeface="+mn-ea"/>
                        </a:rPr>
                        <a:t>》</a:t>
                      </a:r>
                    </a:p>
                    <a:p>
                      <a:pPr marL="174625" indent="-174625"/>
                      <a:r>
                        <a:rPr kumimoji="1" lang="ja-JP" altLang="en-US" sz="1100" b="1" dirty="0">
                          <a:solidFill>
                            <a:schemeClr val="tx1"/>
                          </a:solidFill>
                          <a:latin typeface="+mn-ea"/>
                          <a:ea typeface="+mn-ea"/>
                        </a:rPr>
                        <a:t>■監視業務を通じ、事業者に食肉の十分な加熱について指導、食中毒予防ポスターの掲示やリーフレット配布</a:t>
                      </a:r>
                      <a:endParaRPr kumimoji="1" lang="en-US" altLang="ja-JP" sz="1100" b="1" dirty="0">
                        <a:solidFill>
                          <a:schemeClr val="tx1"/>
                        </a:solidFill>
                        <a:latin typeface="+mn-ea"/>
                        <a:ea typeface="+mn-ea"/>
                      </a:endParaRPr>
                    </a:p>
                    <a:p>
                      <a:pPr marL="174625" indent="-174625"/>
                      <a:r>
                        <a:rPr kumimoji="1" lang="en-US" altLang="ja-JP" sz="1200" b="1" dirty="0">
                          <a:solidFill>
                            <a:schemeClr val="tx1"/>
                          </a:solidFill>
                          <a:latin typeface="+mn-ea"/>
                          <a:ea typeface="+mn-ea"/>
                        </a:rPr>
                        <a:t>《</a:t>
                      </a:r>
                      <a:r>
                        <a:rPr kumimoji="1" lang="ja-JP" altLang="en-US" sz="1200" b="1" u="sng" dirty="0">
                          <a:solidFill>
                            <a:schemeClr val="tx1"/>
                          </a:solidFill>
                          <a:latin typeface="+mn-ea"/>
                          <a:ea typeface="+mn-ea"/>
                        </a:rPr>
                        <a:t>食品表示に関する基礎的知識の普及</a:t>
                      </a:r>
                      <a:r>
                        <a:rPr kumimoji="1" lang="en-US" altLang="ja-JP" sz="1200" b="1" dirty="0">
                          <a:solidFill>
                            <a:schemeClr val="tx1"/>
                          </a:solidFill>
                          <a:latin typeface="+mn-ea"/>
                          <a:ea typeface="+mn-ea"/>
                        </a:rPr>
                        <a:t>》</a:t>
                      </a:r>
                    </a:p>
                    <a:p>
                      <a:pPr marL="174625" indent="-174625"/>
                      <a:r>
                        <a:rPr kumimoji="1" lang="ja-JP" altLang="en-US" sz="1100" b="1" dirty="0">
                          <a:solidFill>
                            <a:schemeClr val="tx1"/>
                          </a:solidFill>
                          <a:latin typeface="+mn-ea"/>
                          <a:ea typeface="+mn-ea"/>
                        </a:rPr>
                        <a:t>■大阪府消費者フェア</a:t>
                      </a:r>
                      <a:r>
                        <a:rPr kumimoji="1" lang="en-US" altLang="ja-JP" sz="1100" b="1" dirty="0">
                          <a:solidFill>
                            <a:schemeClr val="tx1"/>
                          </a:solidFill>
                          <a:latin typeface="+mn-ea"/>
                          <a:ea typeface="+mn-ea"/>
                        </a:rPr>
                        <a:t>2022</a:t>
                      </a:r>
                      <a:r>
                        <a:rPr kumimoji="1" lang="ja-JP" altLang="en-US" sz="1100" b="1" dirty="0">
                          <a:solidFill>
                            <a:schemeClr val="tx1"/>
                          </a:solidFill>
                          <a:latin typeface="+mn-ea"/>
                          <a:ea typeface="+mn-ea"/>
                        </a:rPr>
                        <a:t>で動画等を用いた食品表示等に関する啓発を実施</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a:t>
                      </a:r>
                      <a:r>
                        <a:rPr kumimoji="1" lang="en-US" altLang="ja-JP" sz="1100" b="1" dirty="0">
                          <a:solidFill>
                            <a:schemeClr val="tx1"/>
                          </a:solidFill>
                          <a:latin typeface="+mn-ea"/>
                          <a:ea typeface="+mn-ea"/>
                        </a:rPr>
                        <a:t>R4.11.5-12.9</a:t>
                      </a:r>
                      <a:r>
                        <a:rPr kumimoji="1" lang="ja-JP" altLang="en-US" sz="1100" b="1" dirty="0">
                          <a:solidFill>
                            <a:schemeClr val="tx1"/>
                          </a:solidFill>
                          <a:latin typeface="+mn-ea"/>
                          <a:ea typeface="+mn-ea"/>
                        </a:rPr>
                        <a:t>　府民</a:t>
                      </a:r>
                      <a:r>
                        <a:rPr kumimoji="1" lang="en-US" altLang="ja-JP" sz="1100" b="1" dirty="0">
                          <a:solidFill>
                            <a:schemeClr val="tx1"/>
                          </a:solidFill>
                          <a:latin typeface="+mn-ea"/>
                          <a:ea typeface="+mn-ea"/>
                        </a:rPr>
                        <a:t>4,178</a:t>
                      </a:r>
                      <a:r>
                        <a:rPr kumimoji="1" lang="ja-JP" altLang="en-US" sz="1100" b="1" dirty="0">
                          <a:solidFill>
                            <a:schemeClr val="tx1"/>
                          </a:solidFill>
                          <a:latin typeface="+mn-ea"/>
                          <a:ea typeface="+mn-ea"/>
                        </a:rPr>
                        <a:t>名参加（</a:t>
                      </a:r>
                      <a:r>
                        <a:rPr kumimoji="1" lang="en-US" altLang="ja-JP" sz="1100" b="1" dirty="0">
                          <a:solidFill>
                            <a:schemeClr val="tx1"/>
                          </a:solidFill>
                          <a:latin typeface="+mn-ea"/>
                          <a:ea typeface="+mn-ea"/>
                        </a:rPr>
                        <a:t>web</a:t>
                      </a:r>
                      <a:r>
                        <a:rPr kumimoji="1" lang="ja-JP" altLang="en-US" sz="1100" b="1" dirty="0">
                          <a:solidFill>
                            <a:schemeClr val="tx1"/>
                          </a:solidFill>
                          <a:latin typeface="+mn-ea"/>
                          <a:ea typeface="+mn-ea"/>
                        </a:rPr>
                        <a:t>配信閲覧者数）</a:t>
                      </a:r>
                      <a:endParaRPr kumimoji="1" lang="en-US" altLang="ja-JP" sz="1100" b="1" dirty="0">
                        <a:solidFill>
                          <a:schemeClr val="tx1"/>
                        </a:solidFill>
                        <a:latin typeface="+mn-ea"/>
                        <a:ea typeface="+mn-ea"/>
                      </a:endParaRPr>
                    </a:p>
                    <a:p>
                      <a:pPr marL="174625" indent="-174625"/>
                      <a:r>
                        <a:rPr kumimoji="1" lang="en-US" altLang="ja-JP" sz="1100" b="1" dirty="0">
                          <a:solidFill>
                            <a:schemeClr val="tx1"/>
                          </a:solidFill>
                          <a:latin typeface="+mn-ea"/>
                          <a:ea typeface="+mn-ea"/>
                        </a:rPr>
                        <a:t>《</a:t>
                      </a:r>
                      <a:r>
                        <a:rPr kumimoji="1" lang="ja-JP" altLang="en-US" sz="1100" b="1" dirty="0">
                          <a:solidFill>
                            <a:schemeClr val="tx1"/>
                          </a:solidFill>
                          <a:latin typeface="+mn-ea"/>
                          <a:ea typeface="+mn-ea"/>
                        </a:rPr>
                        <a:t>リスクコミュニケーションの促進</a:t>
                      </a:r>
                      <a:r>
                        <a:rPr kumimoji="1" lang="en-US" altLang="ja-JP" sz="1100" b="1" dirty="0">
                          <a:solidFill>
                            <a:schemeClr val="tx1"/>
                          </a:solidFill>
                          <a:latin typeface="+mn-ea"/>
                          <a:ea typeface="+mn-ea"/>
                        </a:rPr>
                        <a:t>》</a:t>
                      </a:r>
                    </a:p>
                    <a:p>
                      <a:pPr marL="174625" indent="-174625"/>
                      <a:r>
                        <a:rPr kumimoji="1" lang="ja-JP" altLang="en-US" sz="1100" b="1" dirty="0">
                          <a:solidFill>
                            <a:schemeClr val="tx1"/>
                          </a:solidFill>
                          <a:latin typeface="+mn-ea"/>
                          <a:ea typeface="+mn-ea"/>
                        </a:rPr>
                        <a:t>■食の安全安心シンポジウム</a:t>
                      </a:r>
                      <a:r>
                        <a:rPr kumimoji="1" lang="ja-JP" altLang="en-US" sz="1100" b="1">
                          <a:solidFill>
                            <a:schemeClr val="tx1"/>
                          </a:solidFill>
                          <a:latin typeface="+mn-ea"/>
                          <a:ea typeface="+mn-ea"/>
                        </a:rPr>
                        <a:t>の開催</a:t>
                      </a:r>
                      <a:endParaRPr kumimoji="1" lang="en-US" altLang="ja-JP" sz="1100" b="1">
                        <a:solidFill>
                          <a:schemeClr val="tx1"/>
                        </a:solidFill>
                        <a:latin typeface="+mn-ea"/>
                        <a:ea typeface="+mn-ea"/>
                      </a:endParaRPr>
                    </a:p>
                    <a:p>
                      <a:pPr marL="174625" indent="-174625"/>
                      <a:r>
                        <a:rPr kumimoji="1" lang="ja-JP" altLang="en-US" sz="1100" b="1" baseline="0">
                          <a:solidFill>
                            <a:schemeClr val="tx1"/>
                          </a:solidFill>
                          <a:latin typeface="+mn-ea"/>
                          <a:ea typeface="+mn-ea"/>
                        </a:rPr>
                        <a:t>　</a:t>
                      </a:r>
                      <a:r>
                        <a:rPr kumimoji="1" lang="ja-JP" altLang="en-US" sz="1100" b="1">
                          <a:solidFill>
                            <a:schemeClr val="tx1"/>
                          </a:solidFill>
                          <a:latin typeface="+mn-ea"/>
                          <a:ea typeface="+mn-ea"/>
                        </a:rPr>
                        <a:t>「</a:t>
                      </a:r>
                      <a:r>
                        <a:rPr kumimoji="1" lang="ja-JP" altLang="en-US" sz="1100" b="1" dirty="0">
                          <a:solidFill>
                            <a:schemeClr val="tx1"/>
                          </a:solidFill>
                          <a:latin typeface="+mn-ea"/>
                          <a:ea typeface="+mn-ea"/>
                        </a:rPr>
                        <a:t>食品中の放射性物質のこれからを考える</a:t>
                      </a:r>
                      <a:r>
                        <a:rPr kumimoji="1" lang="ja-JP" altLang="en-US" sz="1100" b="1">
                          <a:solidFill>
                            <a:schemeClr val="tx1"/>
                          </a:solidFill>
                          <a:latin typeface="+mn-ea"/>
                          <a:ea typeface="+mn-ea"/>
                        </a:rPr>
                        <a:t>」（</a:t>
                      </a:r>
                      <a:r>
                        <a:rPr kumimoji="1" lang="en-US" altLang="ja-JP" sz="1100" b="1">
                          <a:solidFill>
                            <a:schemeClr val="tx1"/>
                          </a:solidFill>
                          <a:latin typeface="+mn-ea"/>
                          <a:ea typeface="+mn-ea"/>
                        </a:rPr>
                        <a:t>R4.12.14</a:t>
                      </a:r>
                      <a:r>
                        <a:rPr kumimoji="1" lang="ja-JP" altLang="en-US" sz="1100" b="1">
                          <a:solidFill>
                            <a:schemeClr val="tx1"/>
                          </a:solidFill>
                          <a:latin typeface="+mn-ea"/>
                          <a:ea typeface="+mn-ea"/>
                        </a:rPr>
                        <a:t>）（厚生労働省・</a:t>
                      </a:r>
                      <a:r>
                        <a:rPr kumimoji="1" lang="ja-JP" altLang="en-US" sz="1100" b="1" dirty="0">
                          <a:solidFill>
                            <a:schemeClr val="tx1"/>
                          </a:solidFill>
                          <a:latin typeface="+mn-ea"/>
                          <a:ea typeface="+mn-ea"/>
                        </a:rPr>
                        <a:t>消費者庁等主催、大阪府</a:t>
                      </a:r>
                      <a:r>
                        <a:rPr kumimoji="1" lang="ja-JP" altLang="en-US" sz="1100" b="1">
                          <a:solidFill>
                            <a:schemeClr val="tx1"/>
                          </a:solidFill>
                          <a:latin typeface="+mn-ea"/>
                          <a:ea typeface="+mn-ea"/>
                        </a:rPr>
                        <a:t>共催）</a:t>
                      </a:r>
                      <a:endParaRPr kumimoji="1" lang="en-US" altLang="ja-JP" sz="1100" b="1">
                        <a:solidFill>
                          <a:schemeClr val="tx1"/>
                        </a:solidFill>
                        <a:latin typeface="+mn-ea"/>
                        <a:ea typeface="+mn-ea"/>
                      </a:endParaRPr>
                    </a:p>
                    <a:p>
                      <a:pPr marL="174625" indent="-174625"/>
                      <a:r>
                        <a:rPr kumimoji="1" lang="ja-JP" altLang="en-US" sz="1100" b="1">
                          <a:solidFill>
                            <a:schemeClr val="tx1"/>
                          </a:solidFill>
                          <a:latin typeface="+mn-ea"/>
                          <a:ea typeface="+mn-ea"/>
                        </a:rPr>
                        <a:t>　「食物</a:t>
                      </a:r>
                      <a:r>
                        <a:rPr kumimoji="1" lang="ja-JP" altLang="en-US" sz="1100" b="1" dirty="0">
                          <a:solidFill>
                            <a:schemeClr val="tx1"/>
                          </a:solidFill>
                          <a:latin typeface="+mn-ea"/>
                          <a:ea typeface="+mn-ea"/>
                        </a:rPr>
                        <a:t>アレルギーについて考えよう</a:t>
                      </a:r>
                      <a:r>
                        <a:rPr kumimoji="1" lang="ja-JP" altLang="en-US" sz="1100" b="1">
                          <a:solidFill>
                            <a:schemeClr val="tx1"/>
                          </a:solidFill>
                          <a:latin typeface="+mn-ea"/>
                          <a:ea typeface="+mn-ea"/>
                        </a:rPr>
                        <a:t>」（</a:t>
                      </a:r>
                      <a:r>
                        <a:rPr kumimoji="1" lang="en-US" altLang="ja-JP" sz="1100" b="1">
                          <a:solidFill>
                            <a:schemeClr val="tx1"/>
                          </a:solidFill>
                          <a:latin typeface="+mn-ea"/>
                          <a:ea typeface="+mn-ea"/>
                        </a:rPr>
                        <a:t>R5.2.14</a:t>
                      </a:r>
                      <a:r>
                        <a:rPr kumimoji="1" lang="ja-JP" altLang="en-US" sz="1100" b="1">
                          <a:solidFill>
                            <a:schemeClr val="tx1"/>
                          </a:solidFill>
                          <a:latin typeface="+mn-ea"/>
                          <a:ea typeface="+mn-ea"/>
                        </a:rPr>
                        <a:t>）</a:t>
                      </a:r>
                      <a:r>
                        <a:rPr kumimoji="1" lang="ja-JP" altLang="en-US" sz="1100" b="1" dirty="0">
                          <a:solidFill>
                            <a:schemeClr val="tx1"/>
                          </a:solidFill>
                          <a:latin typeface="+mn-ea"/>
                          <a:ea typeface="+mn-ea"/>
                        </a:rPr>
                        <a:t>（大阪府主催）</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■様々な手法でのリスクコミュニケーション</a:t>
                      </a:r>
                      <a:r>
                        <a:rPr kumimoji="1" lang="ja-JP" altLang="en-US" sz="1100" b="1">
                          <a:solidFill>
                            <a:schemeClr val="tx1"/>
                          </a:solidFill>
                          <a:latin typeface="+mn-ea"/>
                          <a:ea typeface="+mn-ea"/>
                        </a:rPr>
                        <a:t>の実施</a:t>
                      </a:r>
                      <a:endParaRPr kumimoji="1" lang="en-US" altLang="ja-JP" sz="1100" b="1">
                        <a:solidFill>
                          <a:schemeClr val="tx1"/>
                        </a:solidFill>
                        <a:latin typeface="+mn-ea"/>
                        <a:ea typeface="+mn-ea"/>
                      </a:endParaRPr>
                    </a:p>
                    <a:p>
                      <a:pPr marL="174625" indent="-174625"/>
                      <a:r>
                        <a:rPr kumimoji="1" lang="ja-JP" altLang="en-US" sz="1100" b="1" baseline="0">
                          <a:solidFill>
                            <a:schemeClr val="tx1"/>
                          </a:solidFill>
                          <a:latin typeface="+mn-ea"/>
                          <a:ea typeface="+mn-ea"/>
                        </a:rPr>
                        <a:t>　</a:t>
                      </a:r>
                      <a:r>
                        <a:rPr kumimoji="1" lang="ja-JP" altLang="en-US" sz="1100" b="1">
                          <a:solidFill>
                            <a:schemeClr val="tx1"/>
                          </a:solidFill>
                          <a:latin typeface="+mn-ea"/>
                          <a:ea typeface="+mn-ea"/>
                        </a:rPr>
                        <a:t>大阪府食</a:t>
                      </a:r>
                      <a:r>
                        <a:rPr kumimoji="1" lang="ja-JP" altLang="en-US" sz="1100" b="1" dirty="0">
                          <a:solidFill>
                            <a:schemeClr val="tx1"/>
                          </a:solidFill>
                          <a:latin typeface="+mn-ea"/>
                          <a:ea typeface="+mn-ea"/>
                        </a:rPr>
                        <a:t>の安全安心推進計画の改定に</a:t>
                      </a:r>
                      <a:r>
                        <a:rPr kumimoji="1" lang="ja-JP" altLang="en-US" sz="1100" b="1">
                          <a:solidFill>
                            <a:schemeClr val="tx1"/>
                          </a:solidFill>
                          <a:latin typeface="+mn-ea"/>
                          <a:ea typeface="+mn-ea"/>
                        </a:rPr>
                        <a:t>あたり、食の安全安心の確保に関する府の取組みについて、</a:t>
                      </a:r>
                      <a:endParaRPr kumimoji="1" lang="en-US" altLang="ja-JP" sz="1100" b="1">
                        <a:solidFill>
                          <a:schemeClr val="tx1"/>
                        </a:solidFill>
                        <a:latin typeface="+mn-ea"/>
                        <a:ea typeface="+mn-ea"/>
                      </a:endParaRPr>
                    </a:p>
                    <a:p>
                      <a:pPr marL="174625" indent="-174625"/>
                      <a:r>
                        <a:rPr kumimoji="1" lang="ja-JP" altLang="en-US" sz="1100" b="1">
                          <a:solidFill>
                            <a:schemeClr val="tx1"/>
                          </a:solidFill>
                          <a:latin typeface="+mn-ea"/>
                          <a:ea typeface="+mn-ea"/>
                        </a:rPr>
                        <a:t>   消費者団体との意見交換を実施</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518367">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baseline="0" dirty="0">
                          <a:solidFill>
                            <a:schemeClr val="bg1"/>
                          </a:solidFill>
                          <a:latin typeface="+mn-ea"/>
                          <a:ea typeface="+mn-ea"/>
                        </a:rPr>
                        <a:t>今後の</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baseline="0" dirty="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課題</a:t>
                      </a: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■メールマガジンや</a:t>
                      </a:r>
                      <a:r>
                        <a:rPr kumimoji="1" lang="en-US" altLang="ja-JP" sz="1100" b="1" dirty="0">
                          <a:solidFill>
                            <a:schemeClr val="tx1"/>
                          </a:solidFill>
                          <a:latin typeface="+mn-ea"/>
                          <a:ea typeface="+mn-ea"/>
                        </a:rPr>
                        <a:t>Twitter</a:t>
                      </a:r>
                      <a:r>
                        <a:rPr kumimoji="1" lang="ja-JP" altLang="en-US" sz="1100" b="1" dirty="0">
                          <a:solidFill>
                            <a:schemeClr val="tx1"/>
                          </a:solidFill>
                          <a:latin typeface="+mn-ea"/>
                          <a:ea typeface="+mn-ea"/>
                        </a:rPr>
                        <a:t>等で発信した食の安全安心に関する情報に対する府民の反応確認等</a:t>
                      </a:r>
                      <a:endParaRPr kumimoji="1" lang="en-US" altLang="ja-JP" sz="1100" b="1"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　より具体な効果の検証</a:t>
                      </a:r>
                      <a:endParaRPr kumimoji="1" lang="en-US" altLang="ja-JP" sz="1100" b="1"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■食の安全性に対する知識について、対象者の年齢等に合わせたより理解しやすい学習内容の検討</a:t>
                      </a:r>
                      <a:endParaRPr kumimoji="1" lang="en-US" altLang="ja-JP" sz="1100" b="1"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次年度の主な取組み</a:t>
                      </a: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■府民に対する効果的効率的な啓発方法の検討、実施</a:t>
                      </a:r>
                      <a:endParaRPr kumimoji="1" lang="en-US" altLang="ja-JP" sz="1100" b="1"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■日常生活で実践できる授業内容の検討、実施</a:t>
                      </a:r>
                      <a:endParaRPr kumimoji="1" lang="en-US" altLang="ja-JP" sz="1100" b="1"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■ウェブ視聴等のオンラインツールを活用したリスクコミュニケーションの検討、実施</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13910495"/>
                  </a:ext>
                </a:extLst>
              </a:tr>
              <a:tr h="666599">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600" b="1" baseline="0" dirty="0">
                          <a:solidFill>
                            <a:schemeClr val="bg1"/>
                          </a:solidFill>
                          <a:latin typeface="+mn-ea"/>
                          <a:ea typeface="+mn-ea"/>
                        </a:rPr>
                        <a:t>最終予算</a:t>
                      </a:r>
                      <a:endParaRPr kumimoji="1" lang="en-US" altLang="ja-JP" sz="1600" b="1" baseline="0" dirty="0">
                        <a:solidFill>
                          <a:schemeClr val="bg1"/>
                        </a:solidFill>
                        <a:latin typeface="+mn-ea"/>
                        <a:ea typeface="+mn-ea"/>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b="1" baseline="0" dirty="0">
                          <a:solidFill>
                            <a:schemeClr val="bg1"/>
                          </a:solidFill>
                          <a:latin typeface="+mn-ea"/>
                          <a:ea typeface="+mn-ea"/>
                        </a:rPr>
                        <a:t>（主要事業）</a:t>
                      </a:r>
                      <a:endParaRPr kumimoji="1" lang="en-US" altLang="ja-JP" sz="1600" b="1" baseline="0" dirty="0">
                        <a:solidFill>
                          <a:schemeClr val="bg1"/>
                        </a:solidFill>
                        <a:latin typeface="+mn-ea"/>
                        <a:ea typeface="+mn-ea"/>
                      </a:endParaRPr>
                    </a:p>
                  </a:txBody>
                  <a:tcPr marL="54000" marR="18000" marT="54000" marB="54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zh-TW" altLang="en-US" sz="1100" b="1" dirty="0">
                          <a:solidFill>
                            <a:schemeClr val="tx1"/>
                          </a:solidFill>
                          <a:latin typeface="游ゴシック" panose="020B0400000000000000" pitchFamily="50" charset="-128"/>
                          <a:ea typeface="游ゴシック" panose="020B0400000000000000" pitchFamily="50" charset="-128"/>
                        </a:rPr>
                        <a:t>食中毒予防対策事業費</a:t>
                      </a:r>
                      <a:r>
                        <a:rPr kumimoji="1" lang="ja-JP" altLang="en-US" sz="1100" b="1" dirty="0">
                          <a:solidFill>
                            <a:schemeClr val="tx1"/>
                          </a:solidFill>
                          <a:latin typeface="游ゴシック" panose="020B0400000000000000" pitchFamily="50" charset="-128"/>
                          <a:ea typeface="游ゴシック" panose="020B0400000000000000" pitchFamily="50" charset="-128"/>
                        </a:rPr>
                        <a:t>　   </a:t>
                      </a:r>
                      <a:r>
                        <a:rPr kumimoji="1" lang="en-US" altLang="ja-JP" sz="1100" b="1" dirty="0">
                          <a:solidFill>
                            <a:schemeClr val="tx1"/>
                          </a:solidFill>
                          <a:latin typeface="游ゴシック" panose="020B0400000000000000" pitchFamily="50" charset="-128"/>
                          <a:ea typeface="+mn-ea"/>
                        </a:rPr>
                        <a:t>1,292</a:t>
                      </a:r>
                      <a:r>
                        <a:rPr kumimoji="1" lang="ja-JP" altLang="en-US" sz="1100" b="1" dirty="0">
                          <a:solidFill>
                            <a:schemeClr val="tx1"/>
                          </a:solidFill>
                          <a:latin typeface="游ゴシック" panose="020B0400000000000000" pitchFamily="50" charset="-128"/>
                          <a:ea typeface="游ゴシック" panose="020B0400000000000000" pitchFamily="50" charset="-128"/>
                        </a:rPr>
                        <a:t>千円</a:t>
                      </a:r>
                      <a:endParaRPr kumimoji="1" lang="en-US" altLang="ja-JP" sz="1100" b="1" dirty="0">
                        <a:solidFill>
                          <a:schemeClr val="tx1"/>
                        </a:solidFill>
                        <a:latin typeface="游ゴシック" panose="020B0400000000000000" pitchFamily="50" charset="-128"/>
                        <a:ea typeface="游ゴシック" panose="020B0400000000000000" pitchFamily="50" charset="-128"/>
                      </a:endParaRPr>
                    </a:p>
                    <a:p>
                      <a:r>
                        <a:rPr kumimoji="1" lang="zh-TW" altLang="en-US" sz="1100" b="1" dirty="0">
                          <a:solidFill>
                            <a:schemeClr val="tx1"/>
                          </a:solidFill>
                          <a:latin typeface="游ゴシック" panose="020B0400000000000000" pitchFamily="50" charset="-128"/>
                          <a:ea typeface="游ゴシック" panose="020B0400000000000000" pitchFamily="50" charset="-128"/>
                        </a:rPr>
                        <a:t>食品表示適正化推進事業</a:t>
                      </a:r>
                      <a:r>
                        <a:rPr kumimoji="1" lang="ja-JP" altLang="en-US" sz="1100" b="1" baseline="0" dirty="0">
                          <a:solidFill>
                            <a:schemeClr val="tx1"/>
                          </a:solidFill>
                          <a:latin typeface="游ゴシック" panose="020B0400000000000000" pitchFamily="50" charset="-128"/>
                          <a:ea typeface="游ゴシック" panose="020B0400000000000000" pitchFamily="50" charset="-128"/>
                        </a:rPr>
                        <a:t>   </a:t>
                      </a:r>
                      <a:r>
                        <a:rPr kumimoji="1" lang="en-US" altLang="ja-JP" sz="1100" b="1" dirty="0">
                          <a:solidFill>
                            <a:schemeClr val="tx1"/>
                          </a:solidFill>
                          <a:latin typeface="游ゴシック" panose="020B0400000000000000" pitchFamily="50" charset="-128"/>
                          <a:ea typeface="游ゴシック" panose="020B0400000000000000" pitchFamily="50" charset="-128"/>
                        </a:rPr>
                        <a:t>7,554</a:t>
                      </a:r>
                      <a:r>
                        <a:rPr kumimoji="1" lang="ja-JP" altLang="en-US" sz="1100" b="1" dirty="0">
                          <a:solidFill>
                            <a:schemeClr val="tx1"/>
                          </a:solidFill>
                          <a:latin typeface="游ゴシック" panose="020B0400000000000000" pitchFamily="50" charset="-128"/>
                          <a:ea typeface="游ゴシック" panose="020B0400000000000000" pitchFamily="50" charset="-128"/>
                        </a:rPr>
                        <a:t>千円</a:t>
                      </a:r>
                      <a:endParaRPr kumimoji="1" lang="en-US" altLang="ja-JP" sz="1100" b="1" dirty="0">
                        <a:solidFill>
                          <a:schemeClr val="tx1"/>
                        </a:solidFill>
                        <a:latin typeface="游ゴシック" panose="020B0400000000000000" pitchFamily="50" charset="-128"/>
                        <a:ea typeface="游ゴシック" panose="020B0400000000000000" pitchFamily="50" charset="-128"/>
                      </a:endParaRPr>
                    </a:p>
                    <a:p>
                      <a:r>
                        <a:rPr kumimoji="1" lang="ja-JP" altLang="en-US" sz="1100" b="1" dirty="0">
                          <a:solidFill>
                            <a:schemeClr val="tx1"/>
                          </a:solidFill>
                          <a:latin typeface="游ゴシック" panose="020B0400000000000000" pitchFamily="50" charset="-128"/>
                          <a:ea typeface="游ゴシック" panose="020B0400000000000000" pitchFamily="50" charset="-128"/>
                        </a:rPr>
                        <a:t>リスクコミュニケーション推進事業費　</a:t>
                      </a:r>
                      <a:r>
                        <a:rPr kumimoji="1" lang="en-US" altLang="ja-JP" sz="1100" b="1" dirty="0">
                          <a:solidFill>
                            <a:schemeClr val="tx1"/>
                          </a:solidFill>
                          <a:latin typeface="游ゴシック" panose="020B0400000000000000" pitchFamily="50" charset="-128"/>
                          <a:ea typeface="+mn-ea"/>
                        </a:rPr>
                        <a:t>158</a:t>
                      </a:r>
                      <a:r>
                        <a:rPr kumimoji="1" lang="ja-JP" altLang="en-US" sz="1100" b="1" dirty="0">
                          <a:solidFill>
                            <a:schemeClr val="tx1"/>
                          </a:solidFill>
                          <a:latin typeface="游ゴシック" panose="020B0400000000000000" pitchFamily="50" charset="-128"/>
                          <a:ea typeface="游ゴシック" panose="020B0400000000000000" pitchFamily="50" charset="-128"/>
                        </a:rPr>
                        <a:t>千円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87474262"/>
                  </a:ext>
                </a:extLst>
              </a:tr>
            </a:tbl>
          </a:graphicData>
        </a:graphic>
      </p:graphicFrame>
      <p:grpSp>
        <p:nvGrpSpPr>
          <p:cNvPr id="10" name="グループ化 9"/>
          <p:cNvGrpSpPr/>
          <p:nvPr/>
        </p:nvGrpSpPr>
        <p:grpSpPr>
          <a:xfrm>
            <a:off x="8347433" y="157619"/>
            <a:ext cx="1188525" cy="864000"/>
            <a:chOff x="8151251" y="1180677"/>
            <a:chExt cx="1188525" cy="864000"/>
          </a:xfrm>
        </p:grpSpPr>
        <p:sp>
          <p:nvSpPr>
            <p:cNvPr id="11" name="角丸四角形 10"/>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2" name="グループ化 11"/>
            <p:cNvGrpSpPr/>
            <p:nvPr/>
          </p:nvGrpSpPr>
          <p:grpSpPr>
            <a:xfrm>
              <a:off x="8222623" y="1257538"/>
              <a:ext cx="1058662" cy="720145"/>
              <a:chOff x="511927" y="2809411"/>
              <a:chExt cx="1110811" cy="770916"/>
            </a:xfrm>
          </p:grpSpPr>
          <p:sp>
            <p:nvSpPr>
              <p:cNvPr id="13" name="角丸四角形 12"/>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本年度評価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4" name="直線コネクタ 13"/>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9" name="Rectangle 1"/>
          <p:cNvSpPr>
            <a:spLocks noChangeArrowheads="1"/>
          </p:cNvSpPr>
          <p:nvPr/>
        </p:nvSpPr>
        <p:spPr bwMode="auto">
          <a:xfrm>
            <a:off x="288000" y="153496"/>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a:latin typeface="Meiryo UI" panose="020B0604030504040204" pitchFamily="50" charset="-128"/>
                <a:ea typeface="Meiryo UI" panose="020B0604030504040204" pitchFamily="50" charset="-128"/>
                <a:cs typeface="Times New Roman" panose="02020603050405020304" pitchFamily="18" charset="0"/>
              </a:rPr>
              <a:t>具体的な取組み</a:t>
            </a:r>
            <a:r>
              <a:rPr kumimoji="0" lang="en-US" altLang="ja-JP" sz="16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kumimoji="0" lang="ja-JP" altLang="ja-JP" sz="36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6" name="スライド番号プレースホルダー 1">
            <a:extLst>
              <a:ext uri="{FF2B5EF4-FFF2-40B4-BE49-F238E27FC236}">
                <a16:creationId xmlns:a16="http://schemas.microsoft.com/office/drawing/2014/main" id="{A9224450-295B-4502-98B6-70585F4190BF}"/>
              </a:ext>
            </a:extLst>
          </p:cNvPr>
          <p:cNvSpPr>
            <a:spLocks noGrp="1"/>
          </p:cNvSpPr>
          <p:nvPr>
            <p:ph type="sldNum" sz="quarter" idx="12"/>
          </p:nvPr>
        </p:nvSpPr>
        <p:spPr>
          <a:xfrm>
            <a:off x="9181750" y="6583675"/>
            <a:ext cx="720000" cy="216000"/>
          </a:xfrm>
        </p:spPr>
        <p:txBody>
          <a:bodyPr/>
          <a:lstStyle/>
          <a:p>
            <a:fld id="{4D1D0668-0C6C-4C7F-AAAF-C0078F4BF5F6}" type="slidenum">
              <a:rPr kumimoji="1" lang="ja-JP" altLang="en-US" smtClean="0"/>
              <a:t>69</a:t>
            </a:fld>
            <a:endParaRPr kumimoji="1" lang="ja-JP" altLang="en-US" dirty="0"/>
          </a:p>
        </p:txBody>
      </p:sp>
    </p:spTree>
    <p:extLst>
      <p:ext uri="{BB962C8B-B14F-4D97-AF65-F5344CB8AC3E}">
        <p14:creationId xmlns:p14="http://schemas.microsoft.com/office/powerpoint/2010/main" val="1601396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線コネクタ 5"/>
          <p:cNvCxnSpPr/>
          <p:nvPr/>
        </p:nvCxnSpPr>
        <p:spPr>
          <a:xfrm>
            <a:off x="187995" y="735604"/>
            <a:ext cx="9504000" cy="0"/>
          </a:xfrm>
          <a:prstGeom prst="line">
            <a:avLst/>
          </a:prstGeom>
          <a:ln w="38100" cap="rnd" cmpd="sng">
            <a:solidFill>
              <a:srgbClr val="009999"/>
            </a:solidFill>
            <a:headEnd type="none" w="sm" len="sm"/>
            <a:tailEnd type="none" w="sm" len="sm"/>
          </a:ln>
        </p:spPr>
        <p:style>
          <a:lnRef idx="1">
            <a:schemeClr val="accent1"/>
          </a:lnRef>
          <a:fillRef idx="0">
            <a:schemeClr val="accent1"/>
          </a:fillRef>
          <a:effectRef idx="0">
            <a:schemeClr val="accent1"/>
          </a:effectRef>
          <a:fontRef idx="minor">
            <a:schemeClr val="tx1"/>
          </a:fontRef>
        </p:style>
      </p:cxnSp>
      <p:graphicFrame>
        <p:nvGraphicFramePr>
          <p:cNvPr id="7" name="表 6"/>
          <p:cNvGraphicFramePr>
            <a:graphicFrameLocks noGrp="1"/>
          </p:cNvGraphicFramePr>
          <p:nvPr>
            <p:extLst>
              <p:ext uri="{D42A27DB-BD31-4B8C-83A1-F6EECF244321}">
                <p14:modId xmlns:p14="http://schemas.microsoft.com/office/powerpoint/2010/main" val="102212080"/>
              </p:ext>
            </p:extLst>
          </p:nvPr>
        </p:nvGraphicFramePr>
        <p:xfrm>
          <a:off x="491644" y="1165319"/>
          <a:ext cx="8640000" cy="4896000"/>
        </p:xfrm>
        <a:graphic>
          <a:graphicData uri="http://schemas.openxmlformats.org/drawingml/2006/table">
            <a:tbl>
              <a:tblPr firstRow="1" bandRow="1">
                <a:tableStyleId>{7DF18680-E054-41AD-8BC1-D1AEF772440D}</a:tableStyleId>
              </a:tblPr>
              <a:tblGrid>
                <a:gridCol w="432000">
                  <a:extLst>
                    <a:ext uri="{9D8B030D-6E8A-4147-A177-3AD203B41FA5}">
                      <a16:colId xmlns:a16="http://schemas.microsoft.com/office/drawing/2014/main" val="2823927590"/>
                    </a:ext>
                  </a:extLst>
                </a:gridCol>
                <a:gridCol w="3168000">
                  <a:extLst>
                    <a:ext uri="{9D8B030D-6E8A-4147-A177-3AD203B41FA5}">
                      <a16:colId xmlns:a16="http://schemas.microsoft.com/office/drawing/2014/main" val="397363977"/>
                    </a:ext>
                  </a:extLst>
                </a:gridCol>
                <a:gridCol w="1872000">
                  <a:extLst>
                    <a:ext uri="{9D8B030D-6E8A-4147-A177-3AD203B41FA5}">
                      <a16:colId xmlns:a16="http://schemas.microsoft.com/office/drawing/2014/main" val="2373180816"/>
                    </a:ext>
                  </a:extLst>
                </a:gridCol>
                <a:gridCol w="1872000">
                  <a:extLst>
                    <a:ext uri="{9D8B030D-6E8A-4147-A177-3AD203B41FA5}">
                      <a16:colId xmlns:a16="http://schemas.microsoft.com/office/drawing/2014/main" val="2941494014"/>
                    </a:ext>
                  </a:extLst>
                </a:gridCol>
                <a:gridCol w="1296000">
                  <a:extLst>
                    <a:ext uri="{9D8B030D-6E8A-4147-A177-3AD203B41FA5}">
                      <a16:colId xmlns:a16="http://schemas.microsoft.com/office/drawing/2014/main" val="673202617"/>
                    </a:ext>
                  </a:extLst>
                </a:gridCol>
              </a:tblGrid>
              <a:tr h="375650">
                <a:tc>
                  <a:txBody>
                    <a:bodyPr/>
                    <a:lstStyle/>
                    <a:p>
                      <a:pPr algn="ctr">
                        <a:lnSpc>
                          <a:spcPts val="1100"/>
                        </a:lnSpc>
                      </a:pPr>
                      <a:endParaRPr kumimoji="1" lang="ja-JP" altLang="en-US" sz="1050" b="1" spc="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ctr">
                        <a:lnSpc>
                          <a:spcPts val="1100"/>
                        </a:lnSpc>
                      </a:pPr>
                      <a:r>
                        <a:rPr kumimoji="1" lang="ja-JP" altLang="en-US" sz="1050" b="1" spc="0" dirty="0">
                          <a:latin typeface="游ゴシック" panose="020B0400000000000000" pitchFamily="50" charset="-128"/>
                          <a:ea typeface="游ゴシック" panose="020B0400000000000000" pitchFamily="50" charset="-128"/>
                        </a:rPr>
                        <a:t>項目</a:t>
                      </a:r>
                    </a:p>
                  </a:txBody>
                  <a:tcPr marL="36000" marR="36000" marT="36000" marB="36000" anchor="ctr"/>
                </a:tc>
                <a:tc>
                  <a:txBody>
                    <a:bodyPr/>
                    <a:lstStyle/>
                    <a:p>
                      <a:pPr algn="ctr">
                        <a:lnSpc>
                          <a:spcPts val="1100"/>
                        </a:lnSpc>
                      </a:pPr>
                      <a:r>
                        <a:rPr kumimoji="1" lang="ja-JP" altLang="en-US" sz="1050" b="1" spc="0" dirty="0">
                          <a:latin typeface="游ゴシック" panose="020B0400000000000000" pitchFamily="50" charset="-128"/>
                          <a:ea typeface="游ゴシック" panose="020B0400000000000000" pitchFamily="50" charset="-128"/>
                        </a:rPr>
                        <a:t>策定時の取組状況</a:t>
                      </a:r>
                    </a:p>
                  </a:txBody>
                  <a:tcPr marL="36000" marR="36000" marT="36000" marB="36000" anchor="ctr"/>
                </a:tc>
                <a:tc>
                  <a:txBody>
                    <a:bodyPr/>
                    <a:lstStyle/>
                    <a:p>
                      <a:pPr algn="ctr">
                        <a:lnSpc>
                          <a:spcPts val="1100"/>
                        </a:lnSpc>
                      </a:pPr>
                      <a:r>
                        <a:rPr kumimoji="1" lang="ja-JP" altLang="en-US" sz="1050" b="1" spc="0" dirty="0">
                          <a:latin typeface="游ゴシック" panose="020B0400000000000000" pitchFamily="50" charset="-128"/>
                          <a:ea typeface="游ゴシック" panose="020B0400000000000000" pitchFamily="50" charset="-128"/>
                        </a:rPr>
                        <a:t>現在の取組状況</a:t>
                      </a:r>
                    </a:p>
                  </a:txBody>
                  <a:tcPr marL="36000" marR="36000" marT="36000" marB="36000" anchor="ctr"/>
                </a:tc>
                <a:tc>
                  <a:txBody>
                    <a:bodyPr/>
                    <a:lstStyle/>
                    <a:p>
                      <a:pPr algn="ctr">
                        <a:lnSpc>
                          <a:spcPts val="1100"/>
                        </a:lnSpc>
                      </a:pPr>
                      <a:r>
                        <a:rPr kumimoji="1" lang="en-US" altLang="ja-JP" sz="1050" b="1" spc="0" dirty="0">
                          <a:latin typeface="游ゴシック" panose="020B0400000000000000" pitchFamily="50" charset="-128"/>
                          <a:ea typeface="游ゴシック" panose="020B0400000000000000" pitchFamily="50" charset="-128"/>
                        </a:rPr>
                        <a:t>2023</a:t>
                      </a:r>
                      <a:r>
                        <a:rPr kumimoji="1" lang="ja-JP" altLang="en-US" sz="1050" b="1" spc="0" dirty="0">
                          <a:latin typeface="游ゴシック" panose="020B0400000000000000" pitchFamily="50" charset="-128"/>
                          <a:ea typeface="游ゴシック" panose="020B0400000000000000" pitchFamily="50" charset="-128"/>
                        </a:rPr>
                        <a:t>年度目標</a:t>
                      </a:r>
                    </a:p>
                  </a:txBody>
                  <a:tcPr marL="36000" marR="36000" marT="36000" marB="36000" anchor="ctr"/>
                </a:tc>
                <a:extLst>
                  <a:ext uri="{0D108BD9-81ED-4DB2-BD59-A6C34878D82A}">
                    <a16:rowId xmlns:a16="http://schemas.microsoft.com/office/drawing/2014/main" val="402972347"/>
                  </a:ext>
                </a:extLst>
              </a:tr>
              <a:tr h="507360">
                <a:tc>
                  <a:txBody>
                    <a:bodyPr/>
                    <a:lstStyle/>
                    <a:p>
                      <a:pPr algn="ctr">
                        <a:lnSpc>
                          <a:spcPts val="1100"/>
                        </a:lnSpc>
                      </a:pPr>
                      <a:r>
                        <a:rPr kumimoji="1" lang="en-US" altLang="ja-JP" sz="1050" b="0" spc="0" dirty="0">
                          <a:latin typeface="游ゴシック" panose="020B0400000000000000" pitchFamily="50" charset="-128"/>
                          <a:ea typeface="游ゴシック" panose="020B0400000000000000" pitchFamily="50" charset="-128"/>
                        </a:rPr>
                        <a:t>1</a:t>
                      </a:r>
                      <a:endParaRPr kumimoji="1" lang="ja-JP" altLang="en-US" sz="1050" b="0" spc="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nSpc>
                          <a:spcPct val="100000"/>
                        </a:lnSpc>
                      </a:pPr>
                      <a:r>
                        <a:rPr kumimoji="1" lang="ja-JP" altLang="en-US" sz="1050" b="0" spc="0" dirty="0">
                          <a:latin typeface="游ゴシック" panose="020B0400000000000000" pitchFamily="50" charset="-128"/>
                          <a:ea typeface="游ゴシック" panose="020B0400000000000000" pitchFamily="50" charset="-128"/>
                          <a:cs typeface="メイリオ" panose="020B0604030504040204" pitchFamily="50" charset="-128"/>
                        </a:rPr>
                        <a:t>大阪府の健康寿命（男性</a:t>
                      </a:r>
                      <a:r>
                        <a:rPr kumimoji="1" lang="en-US" altLang="ja-JP" sz="1050" b="0" spc="0" dirty="0">
                          <a:latin typeface="游ゴシック" panose="020B0400000000000000" pitchFamily="50" charset="-128"/>
                          <a:ea typeface="游ゴシック" panose="020B0400000000000000" pitchFamily="50" charset="-128"/>
                          <a:cs typeface="メイリオ" panose="020B0604030504040204" pitchFamily="50" charset="-128"/>
                        </a:rPr>
                        <a:t>/</a:t>
                      </a:r>
                      <a:r>
                        <a:rPr kumimoji="1" lang="ja-JP" altLang="en-US" sz="1050" b="0" spc="0" dirty="0">
                          <a:latin typeface="游ゴシック" panose="020B0400000000000000" pitchFamily="50" charset="-128"/>
                          <a:ea typeface="游ゴシック" panose="020B0400000000000000" pitchFamily="50" charset="-128"/>
                          <a:cs typeface="メイリオ" panose="020B0604030504040204" pitchFamily="50" charset="-128"/>
                        </a:rPr>
                        <a:t>女性）</a:t>
                      </a:r>
                      <a:endParaRPr kumimoji="1" lang="en-US" altLang="ja-JP" sz="1050" b="0" spc="0" dirty="0">
                        <a:latin typeface="游ゴシック" panose="020B0400000000000000" pitchFamily="50" charset="-128"/>
                        <a:ea typeface="游ゴシック" panose="020B0400000000000000" pitchFamily="50" charset="-128"/>
                        <a:cs typeface="メイリオ" panose="020B0604030504040204" pitchFamily="50" charset="-128"/>
                      </a:endParaRPr>
                    </a:p>
                    <a:p>
                      <a:pPr>
                        <a:lnSpc>
                          <a:spcPct val="100000"/>
                        </a:lnSpc>
                      </a:pPr>
                      <a:r>
                        <a:rPr kumimoji="1" lang="ja-JP" altLang="en-US" sz="1050" b="0" spc="0" dirty="0">
                          <a:latin typeface="游ゴシック" panose="020B0400000000000000" pitchFamily="50" charset="-128"/>
                          <a:ea typeface="游ゴシック" panose="020B0400000000000000" pitchFamily="50" charset="-128"/>
                          <a:cs typeface="メイリオ" panose="020B0604030504040204" pitchFamily="50" charset="-128"/>
                        </a:rPr>
                        <a:t>（日常生活に制限のない期間）</a:t>
                      </a:r>
                    </a:p>
                  </a:txBody>
                  <a:tcPr marL="36000" marR="36000" marT="36000" marB="36000" anchor="ctr"/>
                </a:tc>
                <a:tc>
                  <a:txBody>
                    <a:bodyPr/>
                    <a:lstStyle/>
                    <a:p>
                      <a:pPr algn="ctr">
                        <a:lnSpc>
                          <a:spcPct val="100000"/>
                        </a:lnSpc>
                      </a:pPr>
                      <a:r>
                        <a:rPr kumimoji="1" lang="en-US" altLang="ja-JP" sz="1050" b="0" spc="0" dirty="0">
                          <a:latin typeface="游ゴシック" panose="020B0400000000000000" pitchFamily="50" charset="-128"/>
                          <a:ea typeface="游ゴシック" panose="020B0400000000000000" pitchFamily="50" charset="-128"/>
                          <a:cs typeface="メイリオ" panose="020B0604030504040204" pitchFamily="50" charset="-128"/>
                        </a:rPr>
                        <a:t>70.46</a:t>
                      </a:r>
                      <a:r>
                        <a:rPr kumimoji="1" lang="ja-JP" altLang="en-US" sz="1050" b="0" spc="0" dirty="0">
                          <a:latin typeface="游ゴシック" panose="020B0400000000000000" pitchFamily="50" charset="-128"/>
                          <a:ea typeface="游ゴシック" panose="020B0400000000000000" pitchFamily="50" charset="-128"/>
                          <a:cs typeface="メイリオ" panose="020B0604030504040204" pitchFamily="50" charset="-128"/>
                        </a:rPr>
                        <a:t>歳</a:t>
                      </a:r>
                      <a:r>
                        <a:rPr kumimoji="1" lang="en-US" altLang="ja-JP" sz="1050" b="0" spc="0" dirty="0">
                          <a:latin typeface="游ゴシック" panose="020B0400000000000000" pitchFamily="50" charset="-128"/>
                          <a:ea typeface="游ゴシック" panose="020B0400000000000000" pitchFamily="50" charset="-128"/>
                          <a:cs typeface="メイリオ" panose="020B0604030504040204" pitchFamily="50" charset="-128"/>
                        </a:rPr>
                        <a:t>/72.49</a:t>
                      </a:r>
                      <a:r>
                        <a:rPr kumimoji="1" lang="ja-JP" altLang="en-US" sz="1050" b="0" spc="0" dirty="0">
                          <a:latin typeface="游ゴシック" panose="020B0400000000000000" pitchFamily="50" charset="-128"/>
                          <a:ea typeface="游ゴシック" panose="020B0400000000000000" pitchFamily="50" charset="-128"/>
                          <a:cs typeface="メイリオ" panose="020B0604030504040204" pitchFamily="50" charset="-128"/>
                        </a:rPr>
                        <a:t>歳（</a:t>
                      </a:r>
                      <a:r>
                        <a:rPr kumimoji="1" lang="en-US" altLang="ja-JP" sz="1050" b="0" spc="0" dirty="0">
                          <a:latin typeface="游ゴシック" panose="020B0400000000000000" pitchFamily="50" charset="-128"/>
                          <a:ea typeface="游ゴシック" panose="020B0400000000000000" pitchFamily="50" charset="-128"/>
                          <a:cs typeface="メイリオ" panose="020B0604030504040204" pitchFamily="50" charset="-128"/>
                        </a:rPr>
                        <a:t>H25</a:t>
                      </a:r>
                      <a:r>
                        <a:rPr kumimoji="1" lang="ja-JP" altLang="en-US" sz="1050" b="0" spc="0" dirty="0">
                          <a:latin typeface="游ゴシック" panose="020B0400000000000000" pitchFamily="50" charset="-128"/>
                          <a:ea typeface="游ゴシック" panose="020B0400000000000000" pitchFamily="50" charset="-128"/>
                          <a:cs typeface="メイリオ" panose="020B0604030504040204" pitchFamily="50" charset="-128"/>
                        </a:rPr>
                        <a:t>）</a:t>
                      </a:r>
                    </a:p>
                  </a:txBody>
                  <a:tcPr marL="36000" marR="36000" marT="36000" marB="36000" anchor="ctr"/>
                </a:tc>
                <a:tc>
                  <a:txBody>
                    <a:bodyPr/>
                    <a:lstStyle/>
                    <a:p>
                      <a:pPr algn="ctr">
                        <a:lnSpc>
                          <a:spcPct val="100000"/>
                        </a:lnSpc>
                      </a:pPr>
                      <a:r>
                        <a:rPr kumimoji="1" lang="en-US" altLang="ja-JP" sz="1050" b="0"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71.88</a:t>
                      </a:r>
                      <a:r>
                        <a:rPr kumimoji="1" lang="ja-JP" altLang="en-US" sz="1050" b="0"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歳</a:t>
                      </a:r>
                      <a:r>
                        <a:rPr kumimoji="1" lang="en-US" altLang="ja-JP" sz="1050" b="0"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/74.78</a:t>
                      </a:r>
                      <a:r>
                        <a:rPr kumimoji="1" lang="ja-JP" altLang="en-US" sz="1050" b="0"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歳（</a:t>
                      </a:r>
                      <a:r>
                        <a:rPr kumimoji="1" lang="en-US" altLang="ja-JP" sz="1050" b="0"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R1</a:t>
                      </a:r>
                      <a:r>
                        <a:rPr kumimoji="1" lang="ja-JP" altLang="en-US" sz="1050" b="0" spc="0"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a:t>
                      </a:r>
                    </a:p>
                  </a:txBody>
                  <a:tcPr marL="36000" marR="36000" marT="36000" marB="36000" anchor="ctr"/>
                </a:tc>
                <a:tc>
                  <a:txBody>
                    <a:bodyPr/>
                    <a:lstStyle/>
                    <a:p>
                      <a:pPr algn="ctr">
                        <a:lnSpc>
                          <a:spcPct val="100000"/>
                        </a:lnSpc>
                      </a:pPr>
                      <a:r>
                        <a:rPr kumimoji="1" lang="en-US" altLang="ja-JP" sz="1050" b="0" spc="0" dirty="0">
                          <a:latin typeface="游ゴシック" panose="020B0400000000000000" pitchFamily="50" charset="-128"/>
                          <a:ea typeface="游ゴシック" panose="020B0400000000000000" pitchFamily="50" charset="-128"/>
                          <a:cs typeface="メイリオ" panose="020B0604030504040204" pitchFamily="50" charset="-128"/>
                        </a:rPr>
                        <a:t>H25</a:t>
                      </a:r>
                      <a:r>
                        <a:rPr kumimoji="1" lang="ja-JP" altLang="en-US" sz="1050" b="0" spc="0" dirty="0">
                          <a:latin typeface="游ゴシック" panose="020B0400000000000000" pitchFamily="50" charset="-128"/>
                          <a:ea typeface="游ゴシック" panose="020B0400000000000000" pitchFamily="50" charset="-128"/>
                          <a:cs typeface="メイリオ" panose="020B0604030504040204" pitchFamily="50" charset="-128"/>
                        </a:rPr>
                        <a:t>比</a:t>
                      </a:r>
                      <a:endParaRPr kumimoji="1" lang="en-US" altLang="ja-JP" sz="1050" b="0" spc="0" baseline="0" dirty="0">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pPr>
                      <a:r>
                        <a:rPr kumimoji="1" lang="en-US" altLang="ja-JP" sz="1050" b="0" spc="0" dirty="0">
                          <a:latin typeface="游ゴシック" panose="020B0400000000000000" pitchFamily="50" charset="-128"/>
                          <a:ea typeface="游ゴシック" panose="020B0400000000000000" pitchFamily="50" charset="-128"/>
                          <a:cs typeface="メイリオ" panose="020B0604030504040204" pitchFamily="50" charset="-128"/>
                        </a:rPr>
                        <a:t>2</a:t>
                      </a:r>
                      <a:r>
                        <a:rPr kumimoji="1" lang="ja-JP" altLang="en-US" sz="1050" b="0" spc="0" dirty="0">
                          <a:latin typeface="游ゴシック" panose="020B0400000000000000" pitchFamily="50" charset="-128"/>
                          <a:ea typeface="游ゴシック" panose="020B0400000000000000" pitchFamily="50" charset="-128"/>
                          <a:cs typeface="メイリオ" panose="020B0604030504040204" pitchFamily="50" charset="-128"/>
                        </a:rPr>
                        <a:t>歳以上延伸</a:t>
                      </a:r>
                    </a:p>
                  </a:txBody>
                  <a:tcPr marL="36000" marR="36000" marT="36000" marB="36000" anchor="ctr"/>
                </a:tc>
                <a:extLst>
                  <a:ext uri="{0D108BD9-81ED-4DB2-BD59-A6C34878D82A}">
                    <a16:rowId xmlns:a16="http://schemas.microsoft.com/office/drawing/2014/main" val="433328785"/>
                  </a:ext>
                </a:extLst>
              </a:tr>
              <a:tr h="716194">
                <a:tc>
                  <a:txBody>
                    <a:bodyPr/>
                    <a:lstStyle/>
                    <a:p>
                      <a:pPr algn="ctr">
                        <a:lnSpc>
                          <a:spcPts val="1100"/>
                        </a:lnSpc>
                      </a:pPr>
                      <a:r>
                        <a:rPr kumimoji="1" lang="en-US" altLang="ja-JP" sz="1050" b="0" spc="0" dirty="0">
                          <a:latin typeface="游ゴシック" panose="020B0400000000000000" pitchFamily="50" charset="-128"/>
                          <a:ea typeface="游ゴシック" panose="020B0400000000000000" pitchFamily="50" charset="-128"/>
                        </a:rPr>
                        <a:t>2</a:t>
                      </a:r>
                      <a:endParaRPr kumimoji="1" lang="ja-JP" altLang="en-US" sz="1050" b="0" spc="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ct val="100000"/>
                        </a:lnSpc>
                        <a:spcAft>
                          <a:spcPts val="0"/>
                        </a:spcAft>
                      </a:pP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府内市町村の健康寿命の差</a:t>
                      </a:r>
                      <a:endParaRPr lang="en-US" alt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（男性</a:t>
                      </a: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女性）</a:t>
                      </a:r>
                      <a:endParaRPr lang="en-US" alt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（日常生活動作が自立している期間）</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4.6/4.0</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H27</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altLang="ja-JP"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5.3/4.3</a:t>
                      </a:r>
                      <a:r>
                        <a:rPr lang="ja-JP" altLang="en-US"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altLang="ja-JP"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R2</a:t>
                      </a:r>
                      <a:r>
                        <a:rPr lang="ja-JP" altLang="en-US"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p>
                  </a:txBody>
                  <a:tcPr marL="36000" marR="36000" marT="36000" marB="36000" anchor="ctr"/>
                </a:tc>
                <a:tc>
                  <a:txBody>
                    <a:bodyPr/>
                    <a:lstStyle/>
                    <a:p>
                      <a:pPr algn="ctr">
                        <a:lnSpc>
                          <a:spcPct val="100000"/>
                        </a:lnSpc>
                        <a:spcAft>
                          <a:spcPts val="0"/>
                        </a:spcAft>
                      </a:pP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縮小</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extLst>
                  <a:ext uri="{0D108BD9-81ED-4DB2-BD59-A6C34878D82A}">
                    <a16:rowId xmlns:a16="http://schemas.microsoft.com/office/drawing/2014/main" val="3665784157"/>
                  </a:ext>
                </a:extLst>
              </a:tr>
              <a:tr h="659243">
                <a:tc>
                  <a:txBody>
                    <a:bodyPr/>
                    <a:lstStyle/>
                    <a:p>
                      <a:pPr algn="ctr">
                        <a:lnSpc>
                          <a:spcPts val="1100"/>
                        </a:lnSpc>
                      </a:pPr>
                      <a:r>
                        <a:rPr kumimoji="1" lang="en-US" altLang="ja-JP" sz="1050" b="0" spc="0" dirty="0">
                          <a:latin typeface="游ゴシック" panose="020B0400000000000000" pitchFamily="50" charset="-128"/>
                          <a:ea typeface="游ゴシック" panose="020B0400000000000000" pitchFamily="50" charset="-128"/>
                        </a:rPr>
                        <a:t>3</a:t>
                      </a:r>
                      <a:endParaRPr kumimoji="1" lang="ja-JP" altLang="en-US" sz="1050" b="0" spc="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ct val="100000"/>
                        </a:lnSpc>
                        <a:spcAft>
                          <a:spcPts val="0"/>
                        </a:spcAft>
                      </a:pP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がんの年齢調整死亡率</a:t>
                      </a:r>
                      <a:endParaRPr lang="en-US" alt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75</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歳未満）＊人口</a:t>
                      </a: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10</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万対</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79.9</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H29</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en-US" alt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altLang="en-US"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rPr>
                        <a:t>策定時は速報値</a:t>
                      </a:r>
                      <a:endParaRPr lang="ja-JP" alt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altLang="ja-JP"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71.5</a:t>
                      </a:r>
                      <a:r>
                        <a:rPr lang="ja-JP" altLang="en-US"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altLang="ja-JP"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R3</a:t>
                      </a:r>
                      <a:r>
                        <a:rPr lang="ja-JP" altLang="en-US"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en-US" altLang="ja-JP"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050" b="0" kern="0" spc="0" dirty="0">
                          <a:effectLst/>
                          <a:latin typeface="游ゴシック" panose="020B0400000000000000" pitchFamily="50" charset="-128"/>
                          <a:ea typeface="游ゴシック" panose="020B0400000000000000" pitchFamily="50" charset="-128"/>
                          <a:cs typeface="メイリオ" panose="020B0604030504040204" pitchFamily="50" charset="-128"/>
                        </a:rPr>
                        <a:t>72.3</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spcAft>
                          <a:spcPts val="0"/>
                        </a:spcAft>
                      </a:pPr>
                      <a:r>
                        <a:rPr lang="ja-JP" sz="1050" b="0" kern="0" spc="0" dirty="0">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050" b="0" kern="0" spc="0" dirty="0">
                          <a:effectLst/>
                          <a:latin typeface="游ゴシック" panose="020B0400000000000000" pitchFamily="50" charset="-128"/>
                          <a:ea typeface="游ゴシック" panose="020B0400000000000000" pitchFamily="50" charset="-128"/>
                          <a:cs typeface="メイリオ" panose="020B0604030504040204" pitchFamily="50" charset="-128"/>
                        </a:rPr>
                        <a:t>10</a:t>
                      </a:r>
                      <a:r>
                        <a:rPr lang="ja-JP" sz="1050" b="0" kern="0" spc="0" dirty="0">
                          <a:effectLst/>
                          <a:latin typeface="游ゴシック" panose="020B0400000000000000" pitchFamily="50" charset="-128"/>
                          <a:ea typeface="游ゴシック" panose="020B0400000000000000" pitchFamily="50" charset="-128"/>
                          <a:cs typeface="メイリオ" panose="020B0604030504040204" pitchFamily="50" charset="-128"/>
                        </a:rPr>
                        <a:t>年後に</a:t>
                      </a:r>
                      <a:r>
                        <a:rPr lang="en-US" sz="1050" b="0" kern="0" spc="0" dirty="0">
                          <a:effectLst/>
                          <a:latin typeface="游ゴシック" panose="020B0400000000000000" pitchFamily="50" charset="-128"/>
                          <a:ea typeface="游ゴシック" panose="020B0400000000000000" pitchFamily="50" charset="-128"/>
                          <a:cs typeface="メイリオ" panose="020B0604030504040204" pitchFamily="50" charset="-128"/>
                        </a:rPr>
                        <a:t>66.9</a:t>
                      </a:r>
                      <a:r>
                        <a:rPr lang="ja-JP" sz="1050" b="0" kern="0" spc="0" dirty="0">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extLst>
                  <a:ext uri="{0D108BD9-81ED-4DB2-BD59-A6C34878D82A}">
                    <a16:rowId xmlns:a16="http://schemas.microsoft.com/office/drawing/2014/main" val="3419077494"/>
                  </a:ext>
                </a:extLst>
              </a:tr>
              <a:tr h="507360">
                <a:tc>
                  <a:txBody>
                    <a:bodyPr/>
                    <a:lstStyle/>
                    <a:p>
                      <a:pPr algn="ctr">
                        <a:lnSpc>
                          <a:spcPts val="1100"/>
                        </a:lnSpc>
                      </a:pPr>
                      <a:r>
                        <a:rPr kumimoji="1" lang="en-US" altLang="ja-JP" sz="1050" b="0" spc="0" dirty="0">
                          <a:latin typeface="游ゴシック" panose="020B0400000000000000" pitchFamily="50" charset="-128"/>
                          <a:ea typeface="游ゴシック" panose="020B0400000000000000" pitchFamily="50" charset="-128"/>
                        </a:rPr>
                        <a:t>4</a:t>
                      </a:r>
                      <a:endParaRPr kumimoji="1" lang="ja-JP" altLang="en-US" sz="1050" b="0" spc="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ct val="100000"/>
                        </a:lnSpc>
                        <a:spcAft>
                          <a:spcPts val="0"/>
                        </a:spcAft>
                      </a:pP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心疾患の年齢調整死亡率</a:t>
                      </a:r>
                      <a:endParaRPr lang="en-US" alt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（男性</a:t>
                      </a: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女性）＊人口</a:t>
                      </a: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10</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万対</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72.9/37.6</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H27</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altLang="ja-JP"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altLang="en-US"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altLang="ja-JP"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altLang="en-US"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67.6/33.1</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extLst>
                  <a:ext uri="{0D108BD9-81ED-4DB2-BD59-A6C34878D82A}">
                    <a16:rowId xmlns:a16="http://schemas.microsoft.com/office/drawing/2014/main" val="2987449206"/>
                  </a:ext>
                </a:extLst>
              </a:tr>
              <a:tr h="507360">
                <a:tc>
                  <a:txBody>
                    <a:bodyPr/>
                    <a:lstStyle/>
                    <a:p>
                      <a:pPr algn="ctr">
                        <a:lnSpc>
                          <a:spcPts val="1100"/>
                        </a:lnSpc>
                      </a:pPr>
                      <a:r>
                        <a:rPr kumimoji="1" lang="en-US" altLang="ja-JP" sz="1050" b="0" spc="0" dirty="0">
                          <a:latin typeface="游ゴシック" panose="020B0400000000000000" pitchFamily="50" charset="-128"/>
                          <a:ea typeface="游ゴシック" panose="020B0400000000000000" pitchFamily="50" charset="-128"/>
                        </a:rPr>
                        <a:t>5</a:t>
                      </a:r>
                      <a:endParaRPr kumimoji="1" lang="ja-JP" altLang="en-US" sz="1050" b="0" spc="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ct val="100000"/>
                        </a:lnSpc>
                        <a:spcAft>
                          <a:spcPts val="0"/>
                        </a:spcAft>
                      </a:pP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脳血管疾患の年齢調整死亡率</a:t>
                      </a:r>
                      <a:endParaRPr lang="en-US" alt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（男性</a:t>
                      </a: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女性）＊人口</a:t>
                      </a: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10</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万対</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33.2/16.6</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H27</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altLang="ja-JP" sz="1050" b="0" kern="100" spc="0" dirty="0">
                          <a:solidFill>
                            <a:schemeClr val="tx1"/>
                          </a:solidFill>
                          <a:effectLst/>
                          <a:latin typeface="游ゴシック" panose="020B0400000000000000" pitchFamily="50" charset="-128"/>
                          <a:ea typeface="+mn-ea"/>
                          <a:cs typeface="メイリオ" panose="020B0604030504040204" pitchFamily="50" charset="-128"/>
                        </a:rPr>
                        <a:t>―</a:t>
                      </a:r>
                      <a:r>
                        <a:rPr lang="ja-JP" altLang="en-US" sz="1050" b="0" kern="100" spc="0" dirty="0">
                          <a:solidFill>
                            <a:schemeClr val="tx1"/>
                          </a:solidFill>
                          <a:effectLst/>
                          <a:latin typeface="游ゴシック" panose="020B0400000000000000" pitchFamily="50" charset="-128"/>
                          <a:ea typeface="+mn-ea"/>
                          <a:cs typeface="メイリオ" panose="020B0604030504040204" pitchFamily="50" charset="-128"/>
                        </a:rPr>
                        <a:t>（</a:t>
                      </a:r>
                      <a:r>
                        <a:rPr lang="en-US" altLang="ja-JP" sz="1050" b="0" kern="100" spc="0" dirty="0">
                          <a:solidFill>
                            <a:schemeClr val="tx1"/>
                          </a:solidFill>
                          <a:effectLst/>
                          <a:latin typeface="游ゴシック" panose="020B0400000000000000" pitchFamily="50" charset="-128"/>
                          <a:ea typeface="+mn-ea"/>
                          <a:cs typeface="メイリオ" panose="020B0604030504040204" pitchFamily="50" charset="-128"/>
                        </a:rPr>
                        <a:t>※</a:t>
                      </a:r>
                      <a:r>
                        <a:rPr lang="ja-JP" altLang="en-US" sz="1050" b="0" kern="100" spc="0" dirty="0">
                          <a:solidFill>
                            <a:schemeClr val="tx1"/>
                          </a:solidFill>
                          <a:effectLst/>
                          <a:latin typeface="游ゴシック" panose="020B0400000000000000" pitchFamily="50" charset="-128"/>
                          <a:ea typeface="+mn-ea"/>
                          <a:cs typeface="メイリオ" panose="020B0604030504040204" pitchFamily="50" charset="-128"/>
                        </a:rPr>
                        <a:t>）</a:t>
                      </a:r>
                      <a:endParaRPr lang="ja-JP" altLang="ja-JP" sz="1050" b="0" kern="100" spc="0" dirty="0">
                        <a:solidFill>
                          <a:schemeClr val="tx1"/>
                        </a:solidFill>
                        <a:effectLst/>
                        <a:latin typeface="游ゴシック" panose="020B0400000000000000" pitchFamily="50" charset="-128"/>
                        <a:ea typeface="+mn-ea"/>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26.5/12.0</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extLst>
                  <a:ext uri="{0D108BD9-81ED-4DB2-BD59-A6C34878D82A}">
                    <a16:rowId xmlns:a16="http://schemas.microsoft.com/office/drawing/2014/main" val="3400645202"/>
                  </a:ext>
                </a:extLst>
              </a:tr>
              <a:tr h="716194">
                <a:tc>
                  <a:txBody>
                    <a:bodyPr/>
                    <a:lstStyle/>
                    <a:p>
                      <a:pPr algn="ctr">
                        <a:lnSpc>
                          <a:spcPts val="1100"/>
                        </a:lnSpc>
                      </a:pPr>
                      <a:r>
                        <a:rPr kumimoji="1" lang="en-US" altLang="ja-JP" sz="1050" b="0" spc="0" dirty="0">
                          <a:latin typeface="游ゴシック" panose="020B0400000000000000" pitchFamily="50" charset="-128"/>
                          <a:ea typeface="游ゴシック" panose="020B0400000000000000" pitchFamily="50" charset="-128"/>
                        </a:rPr>
                        <a:t>6</a:t>
                      </a:r>
                      <a:endParaRPr kumimoji="1" lang="ja-JP" altLang="en-US" sz="1050" b="0" spc="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ct val="100000"/>
                        </a:lnSpc>
                        <a:spcAft>
                          <a:spcPts val="0"/>
                        </a:spcAft>
                      </a:pP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メタボリックシンドロームの</a:t>
                      </a:r>
                      <a:endParaRPr lang="en-US" alt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該当者及び予備群の減少率</a:t>
                      </a:r>
                      <a:endParaRPr lang="en-US" alt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（特定保健指導の対象者の減少率をいう。）</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ja-JP" sz="1050" b="0" kern="0" spc="0" baseline="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該当者及び予備群の割合</a:t>
                      </a:r>
                      <a:endParaRPr lang="en-US" altLang="ja-JP" sz="1050" b="0" kern="0" spc="0" baseline="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spcAft>
                          <a:spcPts val="0"/>
                        </a:spcAft>
                      </a:pP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13.7%/12.2%</a:t>
                      </a:r>
                    </a:p>
                    <a:p>
                      <a:pPr algn="ctr">
                        <a:lnSpc>
                          <a:spcPct val="100000"/>
                        </a:lnSpc>
                        <a:spcAft>
                          <a:spcPts val="0"/>
                        </a:spcAft>
                      </a:pPr>
                      <a:r>
                        <a:rPr lang="ja-JP" alt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H27</a:t>
                      </a:r>
                      <a:r>
                        <a:rPr lang="ja-JP" alt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en-US" alt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050" b="0" kern="0" spc="0" baseline="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該当者及び予備群の割合</a:t>
                      </a:r>
                      <a:endParaRPr lang="en-US" altLang="ja-JP"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spcAft>
                          <a:spcPts val="0"/>
                        </a:spcAft>
                      </a:pPr>
                      <a:r>
                        <a:rPr lang="en-US" altLang="ja-JP"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16.1%/13.3%</a:t>
                      </a:r>
                    </a:p>
                    <a:p>
                      <a:pPr algn="ctr">
                        <a:lnSpc>
                          <a:spcPct val="100000"/>
                        </a:lnSpc>
                        <a:spcAft>
                          <a:spcPts val="0"/>
                        </a:spcAft>
                      </a:pPr>
                      <a:r>
                        <a:rPr lang="en-US" altLang="ja-JP"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H20</a:t>
                      </a:r>
                      <a:r>
                        <a:rPr lang="ja-JP" altLang="en-US"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比</a:t>
                      </a:r>
                      <a:r>
                        <a:rPr lang="ja-JP" altLang="en-US" sz="1050" b="0" kern="100" spc="0" baseline="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 </a:t>
                      </a:r>
                      <a:r>
                        <a:rPr lang="ja-JP" altLang="en-US"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減少率　</a:t>
                      </a:r>
                      <a:r>
                        <a:rPr lang="en-US" altLang="ja-JP"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-3.9%</a:t>
                      </a:r>
                    </a:p>
                    <a:p>
                      <a:pPr algn="ctr">
                        <a:lnSpc>
                          <a:spcPct val="100000"/>
                        </a:lnSpc>
                        <a:spcAft>
                          <a:spcPts val="0"/>
                        </a:spcAft>
                      </a:pPr>
                      <a:r>
                        <a:rPr lang="ja-JP" altLang="en-US"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altLang="ja-JP"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R2</a:t>
                      </a:r>
                      <a:r>
                        <a:rPr lang="ja-JP" altLang="en-US"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H20</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比</a:t>
                      </a:r>
                      <a:endParaRPr lang="en-US" alt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spcAft>
                          <a:spcPts val="0"/>
                        </a:spcAft>
                      </a:pP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25%</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以上減少</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extLst>
                  <a:ext uri="{0D108BD9-81ED-4DB2-BD59-A6C34878D82A}">
                    <a16:rowId xmlns:a16="http://schemas.microsoft.com/office/drawing/2014/main" val="1451311182"/>
                  </a:ext>
                </a:extLst>
              </a:tr>
              <a:tr h="659243">
                <a:tc>
                  <a:txBody>
                    <a:bodyPr/>
                    <a:lstStyle/>
                    <a:p>
                      <a:pPr algn="ctr">
                        <a:lnSpc>
                          <a:spcPts val="1100"/>
                        </a:lnSpc>
                      </a:pPr>
                      <a:r>
                        <a:rPr kumimoji="1" lang="en-US" altLang="ja-JP" sz="1050" b="0" spc="0" dirty="0">
                          <a:latin typeface="游ゴシック" panose="020B0400000000000000" pitchFamily="50" charset="-128"/>
                          <a:ea typeface="游ゴシック" panose="020B0400000000000000" pitchFamily="50" charset="-128"/>
                        </a:rPr>
                        <a:t>7</a:t>
                      </a:r>
                      <a:endParaRPr kumimoji="1" lang="ja-JP" altLang="en-US" sz="1050" b="0" spc="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ct val="100000"/>
                        </a:lnSpc>
                        <a:spcAft>
                          <a:spcPts val="0"/>
                        </a:spcAft>
                      </a:pP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糖尿病性腎症による</a:t>
                      </a:r>
                      <a:endParaRPr lang="en-US" alt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年間新規透析導入患者数</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1,162</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人</a:t>
                      </a:r>
                      <a:r>
                        <a:rPr lang="ja-JP" alt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H27</a:t>
                      </a:r>
                      <a:r>
                        <a:rPr lang="ja-JP" alt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altLang="ja-JP"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1,040</a:t>
                      </a:r>
                      <a:r>
                        <a:rPr lang="ja-JP" altLang="en-US"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人（</a:t>
                      </a:r>
                      <a:r>
                        <a:rPr lang="en-US" altLang="ja-JP"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R3</a:t>
                      </a:r>
                      <a:r>
                        <a:rPr lang="ja-JP" altLang="en-US"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1,000</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人未満</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extLst>
                  <a:ext uri="{0D108BD9-81ED-4DB2-BD59-A6C34878D82A}">
                    <a16:rowId xmlns:a16="http://schemas.microsoft.com/office/drawing/2014/main" val="1892448983"/>
                  </a:ext>
                </a:extLst>
              </a:tr>
              <a:tr h="247396">
                <a:tc>
                  <a:txBody>
                    <a:bodyPr/>
                    <a:lstStyle/>
                    <a:p>
                      <a:pPr algn="ctr">
                        <a:lnSpc>
                          <a:spcPts val="1100"/>
                        </a:lnSpc>
                      </a:pPr>
                      <a:r>
                        <a:rPr kumimoji="1" lang="en-US" altLang="ja-JP" sz="1050" b="0" spc="0" dirty="0">
                          <a:latin typeface="游ゴシック" panose="020B0400000000000000" pitchFamily="50" charset="-128"/>
                          <a:ea typeface="游ゴシック" panose="020B0400000000000000" pitchFamily="50" charset="-128"/>
                        </a:rPr>
                        <a:t>8</a:t>
                      </a:r>
                      <a:endParaRPr kumimoji="1" lang="ja-JP" altLang="en-US" sz="1050" b="0" spc="0" dirty="0">
                        <a:latin typeface="游ゴシック" panose="020B0400000000000000" pitchFamily="50" charset="-128"/>
                        <a:ea typeface="游ゴシック" panose="020B0400000000000000" pitchFamily="50" charset="-128"/>
                      </a:endParaRPr>
                    </a:p>
                  </a:txBody>
                  <a:tcPr marL="36000" marR="36000" marT="36000" marB="36000" anchor="ctr"/>
                </a:tc>
                <a:tc>
                  <a:txBody>
                    <a:bodyPr/>
                    <a:lstStyle/>
                    <a:p>
                      <a:pPr algn="l">
                        <a:lnSpc>
                          <a:spcPct val="100000"/>
                        </a:lnSpc>
                        <a:spcAft>
                          <a:spcPts val="0"/>
                        </a:spcAft>
                      </a:pP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有訴者の割合</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31.75%</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H28</a:t>
                      </a: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altLang="ja-JP"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31.47%</a:t>
                      </a:r>
                      <a:r>
                        <a:rPr lang="ja-JP" altLang="en-US"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altLang="ja-JP"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R1</a:t>
                      </a:r>
                      <a:r>
                        <a:rPr lang="ja-JP" altLang="en-US" sz="1050" b="0" kern="100" spc="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p>
                  </a:txBody>
                  <a:tcPr marL="36000" marR="36000" marT="36000" marB="36000" anchor="ctr"/>
                </a:tc>
                <a:tc>
                  <a:txBody>
                    <a:bodyPr/>
                    <a:lstStyle/>
                    <a:p>
                      <a:pPr algn="ctr">
                        <a:lnSpc>
                          <a:spcPct val="100000"/>
                        </a:lnSpc>
                        <a:spcAft>
                          <a:spcPts val="0"/>
                        </a:spcAft>
                      </a:pPr>
                      <a:r>
                        <a:rPr lang="ja-JP" sz="1050" b="0" kern="0" spc="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減少</a:t>
                      </a:r>
                      <a:endParaRPr lang="ja-JP" sz="1050" b="0" kern="100" spc="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extLst>
                  <a:ext uri="{0D108BD9-81ED-4DB2-BD59-A6C34878D82A}">
                    <a16:rowId xmlns:a16="http://schemas.microsoft.com/office/drawing/2014/main" val="3262548432"/>
                  </a:ext>
                </a:extLst>
              </a:tr>
            </a:tbl>
          </a:graphicData>
        </a:graphic>
      </p:graphicFrame>
      <p:sp>
        <p:nvSpPr>
          <p:cNvPr id="3" name="スライド番号プレースホルダー 2"/>
          <p:cNvSpPr>
            <a:spLocks noGrp="1"/>
          </p:cNvSpPr>
          <p:nvPr>
            <p:ph type="sldNum" sz="quarter" idx="12"/>
          </p:nvPr>
        </p:nvSpPr>
        <p:spPr/>
        <p:txBody>
          <a:bodyPr/>
          <a:lstStyle/>
          <a:p>
            <a:fld id="{4D1D0668-0C6C-4C7F-AAAF-C0078F4BF5F6}" type="slidenum">
              <a:rPr kumimoji="1" lang="ja-JP" altLang="en-US" smtClean="0"/>
              <a:t>7</a:t>
            </a:fld>
            <a:endParaRPr kumimoji="1" lang="ja-JP" altLang="en-US"/>
          </a:p>
        </p:txBody>
      </p:sp>
      <p:sp>
        <p:nvSpPr>
          <p:cNvPr id="10" name="テキスト ボックス 9"/>
          <p:cNvSpPr txBox="1"/>
          <p:nvPr/>
        </p:nvSpPr>
        <p:spPr>
          <a:xfrm>
            <a:off x="220953" y="330676"/>
            <a:ext cx="6383507" cy="432000"/>
          </a:xfrm>
          <a:prstGeom prst="rect">
            <a:avLst/>
          </a:prstGeom>
          <a:noFill/>
        </p:spPr>
        <p:txBody>
          <a:bodyPr wrap="square" lIns="72000" tIns="72000" rIns="72000" bIns="72000" rtlCol="0" anchor="t">
            <a:noAutofit/>
          </a:bodyPr>
          <a:lstStyle/>
          <a:p>
            <a:r>
              <a:rPr lang="ja-JP" altLang="en-US" b="1" dirty="0">
                <a:latin typeface="游ゴシック" panose="020B0400000000000000" pitchFamily="50" charset="-128"/>
                <a:ea typeface="游ゴシック" panose="020B0400000000000000" pitchFamily="50" charset="-128"/>
              </a:rPr>
              <a:t>健康増進計画における目標の達成状況</a:t>
            </a:r>
          </a:p>
        </p:txBody>
      </p:sp>
      <p:sp>
        <p:nvSpPr>
          <p:cNvPr id="13" name="テキスト ボックス 12"/>
          <p:cNvSpPr txBox="1"/>
          <p:nvPr/>
        </p:nvSpPr>
        <p:spPr>
          <a:xfrm>
            <a:off x="117474" y="837656"/>
            <a:ext cx="2376000" cy="288000"/>
          </a:xfrm>
          <a:prstGeom prst="rect">
            <a:avLst/>
          </a:prstGeom>
          <a:noFill/>
        </p:spPr>
        <p:txBody>
          <a:bodyPr wrap="square" lIns="72000" tIns="72000" rIns="72000" bIns="72000" rtlCol="0" anchor="ctr">
            <a:noAutofit/>
          </a:bodyPr>
          <a:lstStyle/>
          <a:p>
            <a:r>
              <a:rPr lang="en-US" altLang="ja-JP" sz="1200" b="1" dirty="0">
                <a:latin typeface="游ゴシック" panose="020B0400000000000000" pitchFamily="50" charset="-128"/>
                <a:ea typeface="游ゴシック" panose="020B0400000000000000" pitchFamily="50" charset="-128"/>
              </a:rPr>
              <a:t>【</a:t>
            </a:r>
            <a:r>
              <a:rPr lang="ja-JP" altLang="en-US" sz="1200" b="1" dirty="0">
                <a:latin typeface="游ゴシック" panose="020B0400000000000000" pitchFamily="50" charset="-128"/>
                <a:ea typeface="游ゴシック" panose="020B0400000000000000" pitchFamily="50" charset="-128"/>
              </a:rPr>
              <a:t>府民の健康指標</a:t>
            </a:r>
            <a:r>
              <a:rPr lang="en-US" altLang="ja-JP" sz="1200" b="1" dirty="0">
                <a:latin typeface="游ゴシック" panose="020B0400000000000000" pitchFamily="50" charset="-128"/>
                <a:ea typeface="游ゴシック" panose="020B0400000000000000" pitchFamily="50" charset="-128"/>
              </a:rPr>
              <a:t>】</a:t>
            </a:r>
          </a:p>
        </p:txBody>
      </p:sp>
      <p:pic>
        <p:nvPicPr>
          <p:cNvPr id="9" name="図 8"/>
          <p:cNvPicPr>
            <a:picLocks noChangeAspect="1"/>
          </p:cNvPicPr>
          <p:nvPr/>
        </p:nvPicPr>
        <p:blipFill>
          <a:blip r:embed="rId2"/>
          <a:stretch>
            <a:fillRect/>
          </a:stretch>
        </p:blipFill>
        <p:spPr>
          <a:xfrm>
            <a:off x="8582603" y="358877"/>
            <a:ext cx="1100769" cy="360000"/>
          </a:xfrm>
          <a:prstGeom prst="rect">
            <a:avLst/>
          </a:prstGeom>
        </p:spPr>
      </p:pic>
      <p:sp>
        <p:nvSpPr>
          <p:cNvPr id="12" name="テキスト ボックス 11"/>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a:solidFill>
                  <a:schemeClr val="bg1"/>
                </a:solidFill>
                <a:latin typeface="游ゴシック" panose="020B0400000000000000" pitchFamily="50" charset="-128"/>
                <a:ea typeface="游ゴシック" panose="020B0400000000000000" pitchFamily="50" charset="-128"/>
              </a:rPr>
              <a:t>大阪府健康づくり推進条例第</a:t>
            </a:r>
            <a:r>
              <a:rPr lang="en-US" altLang="ja-JP" sz="1100" b="1" dirty="0">
                <a:solidFill>
                  <a:schemeClr val="bg1"/>
                </a:solidFill>
                <a:latin typeface="游ゴシック" panose="020B0400000000000000" pitchFamily="50" charset="-128"/>
                <a:ea typeface="游ゴシック" panose="020B0400000000000000" pitchFamily="50" charset="-128"/>
              </a:rPr>
              <a:t>19</a:t>
            </a:r>
            <a:r>
              <a:rPr lang="ja-JP" altLang="en-US" sz="1100" b="1" dirty="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a:solidFill>
                  <a:schemeClr val="bg1"/>
                </a:solidFill>
                <a:latin typeface="游ゴシック" panose="020B0400000000000000" pitchFamily="50" charset="-128"/>
                <a:ea typeface="游ゴシック" panose="020B0400000000000000" pitchFamily="50" charset="-128"/>
              </a:rPr>
              <a:t>〈</a:t>
            </a:r>
            <a:r>
              <a:rPr lang="ja-JP" altLang="en-US" sz="1100" b="1" dirty="0">
                <a:solidFill>
                  <a:schemeClr val="bg1"/>
                </a:solidFill>
                <a:latin typeface="游ゴシック" panose="020B0400000000000000" pitchFamily="50" charset="-128"/>
                <a:ea typeface="游ゴシック" panose="020B0400000000000000" pitchFamily="50" charset="-128"/>
              </a:rPr>
              <a:t>令和</a:t>
            </a:r>
            <a:r>
              <a:rPr lang="en-US" altLang="ja-JP" sz="1100" b="1" dirty="0">
                <a:solidFill>
                  <a:schemeClr val="bg1"/>
                </a:solidFill>
                <a:latin typeface="游ゴシック" panose="020B0400000000000000" pitchFamily="50" charset="-128"/>
                <a:ea typeface="游ゴシック" panose="020B0400000000000000" pitchFamily="50" charset="-128"/>
              </a:rPr>
              <a:t>4</a:t>
            </a:r>
            <a:r>
              <a:rPr lang="ja-JP" altLang="en-US" sz="1100" b="1" dirty="0">
                <a:solidFill>
                  <a:schemeClr val="bg1"/>
                </a:solidFill>
                <a:latin typeface="游ゴシック" panose="020B0400000000000000" pitchFamily="50" charset="-128"/>
                <a:ea typeface="游ゴシック" panose="020B0400000000000000" pitchFamily="50" charset="-128"/>
              </a:rPr>
              <a:t>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
        <p:nvSpPr>
          <p:cNvPr id="2" name="テキスト ボックス 1"/>
          <p:cNvSpPr txBox="1"/>
          <p:nvPr/>
        </p:nvSpPr>
        <p:spPr>
          <a:xfrm>
            <a:off x="491644" y="6100982"/>
            <a:ext cx="5385281" cy="253916"/>
          </a:xfrm>
          <a:prstGeom prst="rect">
            <a:avLst/>
          </a:prstGeom>
          <a:noFill/>
        </p:spPr>
        <p:txBody>
          <a:bodyPr wrap="square" rtlCol="0">
            <a:spAutoFit/>
          </a:bodyPr>
          <a:lstStyle/>
          <a:p>
            <a:r>
              <a:rPr kumimoji="1" lang="en-US" altLang="ja-JP" sz="1050" dirty="0"/>
              <a:t>※</a:t>
            </a:r>
            <a:r>
              <a:rPr kumimoji="1" lang="ja-JP" altLang="en-US" sz="1050" dirty="0"/>
              <a:t>令和 </a:t>
            </a:r>
            <a:r>
              <a:rPr kumimoji="1" lang="en-US" altLang="ja-JP" sz="1050" dirty="0"/>
              <a:t>5 </a:t>
            </a:r>
            <a:r>
              <a:rPr kumimoji="1" lang="ja-JP" altLang="en-US" sz="1050" dirty="0"/>
              <a:t>年 </a:t>
            </a:r>
            <a:r>
              <a:rPr kumimoji="1" lang="en-US" altLang="ja-JP" sz="1050" dirty="0"/>
              <a:t>12 </a:t>
            </a:r>
            <a:r>
              <a:rPr kumimoji="1" lang="ja-JP" altLang="en-US" sz="1050" dirty="0"/>
              <a:t>月頃 に 令和 </a:t>
            </a:r>
            <a:r>
              <a:rPr kumimoji="1" lang="en-US" altLang="ja-JP" sz="1050" dirty="0"/>
              <a:t>2 </a:t>
            </a:r>
            <a:r>
              <a:rPr kumimoji="1" lang="ja-JP" altLang="en-US" sz="1050" dirty="0"/>
              <a:t>年都道府県別年齢調整死亡率 が公表される予定</a:t>
            </a:r>
          </a:p>
        </p:txBody>
      </p:sp>
    </p:spTree>
    <p:extLst>
      <p:ext uri="{BB962C8B-B14F-4D97-AF65-F5344CB8AC3E}">
        <p14:creationId xmlns:p14="http://schemas.microsoft.com/office/powerpoint/2010/main" val="374464495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273000" y="358821"/>
            <a:ext cx="9360000" cy="630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Aft>
                <a:spcPts val="0"/>
              </a:spcAft>
            </a:pPr>
            <a:r>
              <a:rPr lang="en-US" altLang="ja-JP" sz="900" kern="100" dirty="0">
                <a:solidFill>
                  <a:srgbClr val="000000"/>
                </a:solidFill>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alt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9" name="正方形/長方形 8"/>
          <p:cNvSpPr/>
          <p:nvPr/>
        </p:nvSpPr>
        <p:spPr>
          <a:xfrm>
            <a:off x="272999" y="139956"/>
            <a:ext cx="7404392" cy="432000"/>
          </a:xfrm>
          <a:prstGeom prst="rect">
            <a:avLst/>
          </a:prstGeom>
          <a:solidFill>
            <a:srgbClr val="002060"/>
          </a:solidFill>
        </p:spPr>
        <p:txBody>
          <a:bodyPr wrap="square" anchor="ctr">
            <a:sp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latin typeface="游ゴシック" panose="020B0400000000000000" pitchFamily="50" charset="-128"/>
                <a:ea typeface="游ゴシック" panose="020B0400000000000000" pitchFamily="50" charset="-128"/>
              </a:rPr>
              <a:t>（３）</a:t>
            </a:r>
            <a:r>
              <a:rPr lang="ja-JP" altLang="en-US" sz="2000" b="1" dirty="0">
                <a:solidFill>
                  <a:schemeClr val="bg1"/>
                </a:solidFill>
                <a:latin typeface="游ゴシック" panose="020B0400000000000000" pitchFamily="50" charset="-128"/>
                <a:ea typeface="游ゴシック" panose="020B0400000000000000" pitchFamily="50" charset="-128"/>
              </a:rPr>
              <a:t>生産から消費までを通した食育の推進　</a:t>
            </a:r>
            <a:r>
              <a:rPr kumimoji="1" lang="ja-JP" altLang="en-US" b="1" dirty="0">
                <a:solidFill>
                  <a:schemeClr val="bg1"/>
                </a:solidFill>
                <a:latin typeface="游ゴシック" panose="020B0400000000000000" pitchFamily="50" charset="-128"/>
                <a:ea typeface="游ゴシック" panose="020B0400000000000000" pitchFamily="50" charset="-128"/>
              </a:rPr>
              <a:t>計画Ｐ</a:t>
            </a:r>
            <a:r>
              <a:rPr kumimoji="1" lang="en-US" altLang="ja-JP" b="1" dirty="0">
                <a:solidFill>
                  <a:schemeClr val="bg1"/>
                </a:solidFill>
                <a:latin typeface="游ゴシック" panose="020B0400000000000000" pitchFamily="50" charset="-128"/>
                <a:ea typeface="游ゴシック" panose="020B0400000000000000" pitchFamily="50" charset="-128"/>
              </a:rPr>
              <a:t>45</a:t>
            </a:r>
          </a:p>
        </p:txBody>
      </p:sp>
      <p:sp>
        <p:nvSpPr>
          <p:cNvPr id="14" name="正方形/長方形 13"/>
          <p:cNvSpPr/>
          <p:nvPr/>
        </p:nvSpPr>
        <p:spPr>
          <a:xfrm>
            <a:off x="517318" y="971163"/>
            <a:ext cx="8640000" cy="461665"/>
          </a:xfrm>
          <a:prstGeom prst="rect">
            <a:avLst/>
          </a:prstGeom>
        </p:spPr>
        <p:txBody>
          <a:bodyPr wrap="square">
            <a:spAutoFit/>
          </a:bodyPr>
          <a:lstStyle/>
          <a:p>
            <a:pPr marL="139700" indent="-139700" algn="just">
              <a:spcAft>
                <a:spcPts val="0"/>
              </a:spcAft>
            </a:pPr>
            <a:r>
              <a:rPr lang="ja-JP" altLang="ja-JP" sz="1200" b="1" kern="100" dirty="0">
                <a:latin typeface="+mn-ea"/>
                <a:cs typeface="Times New Roman" panose="02020603050405020304" pitchFamily="18" charset="0"/>
              </a:rPr>
              <a:t>▽生産から消費に至る食の循環を意識し、大阪でとれる農林水産物等を積極的に利用するとともに、食品ロスの削減に主体的に取り組み、地域や家庭で受け継がれてきた郷土料理、伝統食材等の食文化を次世代に伝えます。</a:t>
            </a:r>
            <a:endParaRPr lang="ja-JP" altLang="ja-JP" sz="1200" b="1" kern="100" dirty="0">
              <a:effectLst/>
              <a:latin typeface="+mn-ea"/>
              <a:cs typeface="Times New Roman" panose="02020603050405020304" pitchFamily="18" charset="0"/>
            </a:endParaRPr>
          </a:p>
        </p:txBody>
      </p:sp>
      <p:graphicFrame>
        <p:nvGraphicFramePr>
          <p:cNvPr id="15" name="表 14"/>
          <p:cNvGraphicFramePr>
            <a:graphicFrameLocks noGrp="1"/>
          </p:cNvGraphicFramePr>
          <p:nvPr/>
        </p:nvGraphicFramePr>
        <p:xfrm>
          <a:off x="633000" y="1414045"/>
          <a:ext cx="8640000" cy="1766975"/>
        </p:xfrm>
        <a:graphic>
          <a:graphicData uri="http://schemas.openxmlformats.org/drawingml/2006/table">
            <a:tbl>
              <a:tblPr firstRow="1" firstCol="1" bandRow="1"/>
              <a:tblGrid>
                <a:gridCol w="538037">
                  <a:extLst>
                    <a:ext uri="{9D8B030D-6E8A-4147-A177-3AD203B41FA5}">
                      <a16:colId xmlns:a16="http://schemas.microsoft.com/office/drawing/2014/main" val="2164378908"/>
                    </a:ext>
                  </a:extLst>
                </a:gridCol>
                <a:gridCol w="1432816">
                  <a:extLst>
                    <a:ext uri="{9D8B030D-6E8A-4147-A177-3AD203B41FA5}">
                      <a16:colId xmlns:a16="http://schemas.microsoft.com/office/drawing/2014/main" val="792606200"/>
                    </a:ext>
                  </a:extLst>
                </a:gridCol>
                <a:gridCol w="2130310">
                  <a:extLst>
                    <a:ext uri="{9D8B030D-6E8A-4147-A177-3AD203B41FA5}">
                      <a16:colId xmlns:a16="http://schemas.microsoft.com/office/drawing/2014/main" val="1299391930"/>
                    </a:ext>
                  </a:extLst>
                </a:gridCol>
                <a:gridCol w="2229821">
                  <a:extLst>
                    <a:ext uri="{9D8B030D-6E8A-4147-A177-3AD203B41FA5}">
                      <a16:colId xmlns:a16="http://schemas.microsoft.com/office/drawing/2014/main" val="2282382137"/>
                    </a:ext>
                  </a:extLst>
                </a:gridCol>
                <a:gridCol w="2309016">
                  <a:extLst>
                    <a:ext uri="{9D8B030D-6E8A-4147-A177-3AD203B41FA5}">
                      <a16:colId xmlns:a16="http://schemas.microsoft.com/office/drawing/2014/main" val="2361454761"/>
                    </a:ext>
                  </a:extLst>
                </a:gridCol>
              </a:tblGrid>
              <a:tr h="177181">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n-ea"/>
                          <a:ea typeface="+mn-ea"/>
                          <a:cs typeface="+mn-cs"/>
                        </a:rPr>
                        <a:t>ライフステ</a:t>
                      </a:r>
                      <a:r>
                        <a:rPr kumimoji="1" lang="ja-JP" altLang="en-US" sz="12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ー</a:t>
                      </a:r>
                      <a:r>
                        <a:rPr kumimoji="1" lang="ja-JP" altLang="en-US" sz="1200" b="1" i="0" u="none" strike="noStrike" kern="1200" cap="none" spc="0" normalizeH="0" baseline="0" noProof="0" dirty="0">
                          <a:ln>
                            <a:noFill/>
                          </a:ln>
                          <a:solidFill>
                            <a:prstClr val="white"/>
                          </a:solidFill>
                          <a:effectLst/>
                          <a:uLnTx/>
                          <a:uFillTx/>
                          <a:latin typeface="+mn-ea"/>
                          <a:ea typeface="+mn-ea"/>
                          <a:cs typeface="+mn-cs"/>
                        </a:rPr>
                        <a:t>ジに</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n-ea"/>
                          <a:ea typeface="+mn-ea"/>
                          <a:cs typeface="+mn-cs"/>
                        </a:rPr>
                        <a:t>応じた健康行動</a:t>
                      </a:r>
                      <a:endPar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68580" marR="68580" marT="0" marB="0" vert="eaVert">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a:lnSpc>
                          <a:spcPts val="1700"/>
                        </a:lnSpc>
                        <a:spcAft>
                          <a:spcPts val="0"/>
                        </a:spcAft>
                      </a:pPr>
                      <a:r>
                        <a:rPr lang="en-US" sz="1200" b="1" kern="100" dirty="0">
                          <a:solidFill>
                            <a:srgbClr val="000000"/>
                          </a:solidFill>
                          <a:effectLst/>
                          <a:latin typeface="+mn-ea"/>
                          <a:ea typeface="+mn-ea"/>
                          <a:cs typeface="Times New Roman" panose="02020603050405020304" pitchFamily="18" charset="0"/>
                        </a:rPr>
                        <a:t> </a:t>
                      </a:r>
                      <a:r>
                        <a:rPr lang="ja-JP" altLang="en-US" sz="1200" b="1" kern="100" dirty="0">
                          <a:solidFill>
                            <a:srgbClr val="000000"/>
                          </a:solidFill>
                          <a:effectLst/>
                          <a:latin typeface="+mn-ea"/>
                          <a:ea typeface="+mn-ea"/>
                          <a:cs typeface="Times New Roman" panose="02020603050405020304" pitchFamily="18" charset="0"/>
                        </a:rPr>
                        <a:t>項目</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110490" indent="-110490" algn="ctr">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地産地消</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86360" indent="-86360" algn="ctr">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食品ロス</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133350" indent="-133350" algn="ctr">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食文化</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441604021"/>
                  </a:ext>
                </a:extLst>
              </a:tr>
              <a:tr h="411181">
                <a:tc vMerge="1">
                  <a:txBody>
                    <a:bodyPr/>
                    <a:lstStyle/>
                    <a:p>
                      <a:pPr algn="ctr">
                        <a:lnSpc>
                          <a:spcPts val="1700"/>
                        </a:lnSpc>
                        <a:spcAft>
                          <a:spcPts val="0"/>
                        </a:spcAft>
                      </a:pP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ctr">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乳幼児期～学齢期</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a:lnSpc>
                          <a:spcPts val="1400"/>
                        </a:lnSpc>
                        <a:spcAft>
                          <a:spcPts val="0"/>
                        </a:spcAft>
                      </a:pPr>
                      <a:r>
                        <a:rPr lang="ja-JP" sz="1200" b="1" kern="100" spc="-10" dirty="0">
                          <a:solidFill>
                            <a:srgbClr val="000000"/>
                          </a:solidFill>
                          <a:effectLst/>
                          <a:latin typeface="+mn-ea"/>
                          <a:ea typeface="+mn-ea"/>
                          <a:cs typeface="Times New Roman" panose="02020603050405020304" pitchFamily="18" charset="0"/>
                        </a:rPr>
                        <a:t>大阪産（もん）について</a:t>
                      </a:r>
                      <a:endParaRPr lang="en-US" altLang="ja-JP" sz="1200" b="1" kern="100" spc="-10" dirty="0">
                        <a:solidFill>
                          <a:srgbClr val="000000"/>
                        </a:solidFill>
                        <a:effectLst/>
                        <a:latin typeface="+mn-ea"/>
                        <a:ea typeface="+mn-ea"/>
                        <a:cs typeface="Times New Roman" panose="02020603050405020304" pitchFamily="18" charset="0"/>
                      </a:endParaRPr>
                    </a:p>
                    <a:p>
                      <a:pPr algn="l">
                        <a:lnSpc>
                          <a:spcPts val="1400"/>
                        </a:lnSpc>
                        <a:spcAft>
                          <a:spcPts val="0"/>
                        </a:spcAft>
                      </a:pPr>
                      <a:r>
                        <a:rPr lang="ja-JP" sz="1200" b="1" kern="100" spc="-10" dirty="0">
                          <a:solidFill>
                            <a:srgbClr val="000000"/>
                          </a:solidFill>
                          <a:effectLst/>
                          <a:latin typeface="+mn-ea"/>
                          <a:ea typeface="+mn-ea"/>
                          <a:cs typeface="Times New Roman" panose="02020603050405020304" pitchFamily="18" charset="0"/>
                        </a:rPr>
                        <a:t>学びます。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a:lnSpc>
                          <a:spcPts val="1400"/>
                        </a:lnSpc>
                        <a:spcAft>
                          <a:spcPts val="0"/>
                        </a:spcAft>
                      </a:pPr>
                      <a:r>
                        <a:rPr lang="ja-JP" sz="1200" b="1" kern="100" spc="-20" dirty="0">
                          <a:effectLst/>
                          <a:latin typeface="+mn-ea"/>
                          <a:ea typeface="+mn-ea"/>
                          <a:cs typeface="Times New Roman" panose="02020603050405020304" pitchFamily="18" charset="0"/>
                        </a:rPr>
                        <a:t>食べ物を大切にする感謝の心を学びます。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a:lnSpc>
                          <a:spcPts val="1400"/>
                        </a:lnSpc>
                        <a:spcAft>
                          <a:spcPts val="0"/>
                        </a:spcAft>
                      </a:pPr>
                      <a:r>
                        <a:rPr lang="ja-JP" sz="1200" b="1" kern="100" spc="-20" dirty="0">
                          <a:solidFill>
                            <a:srgbClr val="000000"/>
                          </a:solidFill>
                          <a:effectLst/>
                          <a:latin typeface="+mn-ea"/>
                          <a:ea typeface="+mn-ea"/>
                          <a:cs typeface="Times New Roman" panose="02020603050405020304" pitchFamily="18" charset="0"/>
                        </a:rPr>
                        <a:t>地域や家庭で受け継がれてきた食文化を学びます。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479091187"/>
                  </a:ext>
                </a:extLst>
              </a:tr>
              <a:tr h="466221">
                <a:tc vMerge="1">
                  <a:txBody>
                    <a:bodyPr/>
                    <a:lstStyle/>
                    <a:p>
                      <a:pPr algn="ctr">
                        <a:lnSpc>
                          <a:spcPts val="1700"/>
                        </a:lnSpc>
                        <a:spcAft>
                          <a:spcPts val="0"/>
                        </a:spcAft>
                      </a:pP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ctr">
                        <a:lnSpc>
                          <a:spcPts val="1700"/>
                        </a:lnSpc>
                        <a:spcAft>
                          <a:spcPts val="0"/>
                        </a:spcAft>
                      </a:pPr>
                      <a:r>
                        <a:rPr lang="ja-JP" sz="1200" b="1" kern="100" dirty="0">
                          <a:effectLst/>
                          <a:latin typeface="+mn-ea"/>
                          <a:ea typeface="+mn-ea"/>
                          <a:cs typeface="Times New Roman" panose="02020603050405020304" pitchFamily="18" charset="0"/>
                        </a:rPr>
                        <a:t>青年期～成人期</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3">
                  <a:txBody>
                    <a:bodyPr/>
                    <a:lstStyle/>
                    <a:p>
                      <a:pPr algn="l">
                        <a:lnSpc>
                          <a:spcPts val="1400"/>
                        </a:lnSpc>
                        <a:spcAft>
                          <a:spcPts val="0"/>
                        </a:spcAft>
                      </a:pPr>
                      <a:r>
                        <a:rPr lang="ja-JP" sz="1200" b="1" kern="100" spc="-10" dirty="0">
                          <a:solidFill>
                            <a:srgbClr val="000000"/>
                          </a:solidFill>
                          <a:effectLst/>
                          <a:latin typeface="+mn-ea"/>
                          <a:ea typeface="+mn-ea"/>
                          <a:cs typeface="Times New Roman" panose="02020603050405020304" pitchFamily="18" charset="0"/>
                        </a:rPr>
                        <a:t>大阪産（もん）に触れる機会に参加し、積極的に利用します。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rowSpan="3">
                  <a:txBody>
                    <a:bodyPr/>
                    <a:lstStyle/>
                    <a:p>
                      <a:pPr algn="l">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食品ロスの現状や削減の必要性について認識を深め、食品ロスの削減に主体的に取り組みます。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rowSpan="2">
                  <a:txBody>
                    <a:bodyPr/>
                    <a:lstStyle/>
                    <a:p>
                      <a:pPr algn="l">
                        <a:lnSpc>
                          <a:spcPts val="1400"/>
                        </a:lnSpc>
                        <a:spcAft>
                          <a:spcPts val="0"/>
                        </a:spcAft>
                      </a:pPr>
                      <a:r>
                        <a:rPr lang="ja-JP" sz="1200" b="1" kern="100" spc="-20" dirty="0">
                          <a:solidFill>
                            <a:srgbClr val="000000"/>
                          </a:solidFill>
                          <a:effectLst/>
                          <a:latin typeface="+mn-ea"/>
                          <a:ea typeface="+mn-ea"/>
                          <a:cs typeface="Times New Roman" panose="02020603050405020304" pitchFamily="18" charset="0"/>
                        </a:rPr>
                        <a:t>地域や家庭で受け継がれてきた食文化に関心を持ち、日々の食事に取り入れるよう心がけます。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875542048"/>
                  </a:ext>
                </a:extLst>
              </a:tr>
              <a:tr h="100978">
                <a:tc vMerge="1">
                  <a:txBody>
                    <a:bodyPr/>
                    <a:lstStyle/>
                    <a:p>
                      <a:pPr algn="ctr">
                        <a:lnSpc>
                          <a:spcPts val="1700"/>
                        </a:lnSpc>
                        <a:spcAft>
                          <a:spcPts val="0"/>
                        </a:spcAft>
                      </a:pP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rowSpan="2">
                  <a:txBody>
                    <a:bodyPr/>
                    <a:lstStyle/>
                    <a:p>
                      <a:pPr algn="ctr">
                        <a:lnSpc>
                          <a:spcPts val="1700"/>
                        </a:lnSpc>
                        <a:spcAft>
                          <a:spcPts val="0"/>
                        </a:spcAft>
                      </a:pPr>
                      <a:r>
                        <a:rPr lang="ja-JP" sz="1200" b="1" kern="100" dirty="0">
                          <a:solidFill>
                            <a:srgbClr val="000000"/>
                          </a:solidFill>
                          <a:effectLst/>
                          <a:latin typeface="+mn-ea"/>
                          <a:ea typeface="+mn-ea"/>
                          <a:cs typeface="Times New Roman" panose="02020603050405020304" pitchFamily="18" charset="0"/>
                        </a:rPr>
                        <a:t>高齢期</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82816565"/>
                  </a:ext>
                </a:extLst>
              </a:tr>
              <a:tr h="584252">
                <a:tc vMerge="1">
                  <a:txBody>
                    <a:bodyPr/>
                    <a:lstStyle/>
                    <a:p>
                      <a:endParaRPr kumimoji="1" lang="ja-JP" altLang="en-US"/>
                    </a:p>
                  </a:txBody>
                  <a:tcPr/>
                </a:tc>
                <a:tc vMerge="1">
                  <a:txBody>
                    <a:bodyPr/>
                    <a:lstStyle/>
                    <a:p>
                      <a:pPr algn="ctr">
                        <a:lnSpc>
                          <a:spcPts val="1700"/>
                        </a:lnSpc>
                        <a:spcAft>
                          <a:spcPts val="0"/>
                        </a:spcAft>
                      </a:pP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vMerge="1">
                  <a:txBody>
                    <a:bodyPr/>
                    <a:lstStyle/>
                    <a:p>
                      <a:endParaRPr kumimoji="1" lang="ja-JP" altLang="en-US"/>
                    </a:p>
                  </a:txBody>
                  <a:tcPr/>
                </a:tc>
                <a:tc vMerge="1">
                  <a:txBody>
                    <a:bodyPr/>
                    <a:lstStyle/>
                    <a:p>
                      <a:endParaRPr kumimoji="1" lang="ja-JP" altLang="en-US"/>
                    </a:p>
                  </a:txBody>
                  <a:tcPr/>
                </a:tc>
                <a:tc>
                  <a:txBody>
                    <a:bodyPr/>
                    <a:lstStyle/>
                    <a:p>
                      <a:pPr algn="l">
                        <a:lnSpc>
                          <a:spcPts val="1400"/>
                        </a:lnSpc>
                        <a:spcAft>
                          <a:spcPts val="0"/>
                        </a:spcAft>
                      </a:pPr>
                      <a:r>
                        <a:rPr lang="ja-JP" sz="1200" b="1" kern="100" spc="-20" dirty="0">
                          <a:solidFill>
                            <a:srgbClr val="000000"/>
                          </a:solidFill>
                          <a:effectLst/>
                          <a:latin typeface="+mn-ea"/>
                          <a:ea typeface="+mn-ea"/>
                          <a:cs typeface="Times New Roman" panose="02020603050405020304" pitchFamily="18" charset="0"/>
                        </a:rPr>
                        <a:t>地域や家庭で受け継がれてきた食文化や食に対する感謝の気持ちの大切さを次世代に伝えます。</a:t>
                      </a:r>
                      <a:endParaRPr lang="ja-JP" sz="1200" b="1" kern="100" dirty="0">
                        <a:effectLst/>
                        <a:latin typeface="+mn-ea"/>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4119084793"/>
                  </a:ext>
                </a:extLst>
              </a:tr>
            </a:tbl>
          </a:graphicData>
        </a:graphic>
      </p:graphicFrame>
      <p:sp>
        <p:nvSpPr>
          <p:cNvPr id="16" name="正方形/長方形 15"/>
          <p:cNvSpPr/>
          <p:nvPr/>
        </p:nvSpPr>
        <p:spPr>
          <a:xfrm>
            <a:off x="281772" y="722265"/>
            <a:ext cx="3240000" cy="288000"/>
          </a:xfrm>
          <a:prstGeom prst="rect">
            <a:avLst/>
          </a:prstGeom>
        </p:spPr>
        <p:txBody>
          <a:bodyPr wrap="square" lIns="36000" tIns="72000" rIns="36000" bIns="36000" anchor="ctr">
            <a:noAutofit/>
          </a:bodyPr>
          <a:lstStyle/>
          <a:p>
            <a:r>
              <a:rPr lang="en-US" altLang="ja-JP" sz="1600" b="1" dirty="0">
                <a:latin typeface="+mn-ea"/>
              </a:rPr>
              <a:t>【</a:t>
            </a:r>
            <a:r>
              <a:rPr lang="ja-JP" altLang="en-US" sz="1600" b="1" dirty="0">
                <a:latin typeface="+mn-ea"/>
              </a:rPr>
              <a:t>府民の行動目標</a:t>
            </a:r>
            <a:r>
              <a:rPr lang="en-US" altLang="ja-JP" sz="1600" b="1" dirty="0">
                <a:latin typeface="+mn-ea"/>
              </a:rPr>
              <a:t>】</a:t>
            </a:r>
            <a:endParaRPr lang="ja-JP" altLang="en-US" sz="1600" b="1" dirty="0">
              <a:latin typeface="+mn-ea"/>
            </a:endParaRPr>
          </a:p>
        </p:txBody>
      </p:sp>
      <p:sp>
        <p:nvSpPr>
          <p:cNvPr id="12" name="Rectangle 1"/>
          <p:cNvSpPr>
            <a:spLocks noChangeArrowheads="1"/>
          </p:cNvSpPr>
          <p:nvPr/>
        </p:nvSpPr>
        <p:spPr bwMode="auto">
          <a:xfrm>
            <a:off x="281772" y="3216416"/>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a:latin typeface="+mn-ea"/>
                <a:cs typeface="Times New Roman" panose="02020603050405020304" pitchFamily="18" charset="0"/>
              </a:rPr>
              <a:t>【</a:t>
            </a:r>
            <a:r>
              <a:rPr kumimoji="0" lang="ja-JP" altLang="en-US" sz="1600" b="1" i="0" u="none" strike="noStrike" cap="none" normalizeH="0" baseline="0" dirty="0">
                <a:ln>
                  <a:noFill/>
                </a:ln>
                <a:solidFill>
                  <a:schemeClr val="tx1"/>
                </a:solidFill>
                <a:effectLst/>
                <a:latin typeface="+mn-ea"/>
                <a:cs typeface="Times New Roman" panose="02020603050405020304" pitchFamily="18" charset="0"/>
              </a:rPr>
              <a:t>取組みの目標</a:t>
            </a:r>
            <a:r>
              <a:rPr kumimoji="0" lang="en-US" altLang="ja-JP" sz="1600" b="1" i="0" u="none" strike="noStrike" cap="none" normalizeH="0" baseline="0" dirty="0">
                <a:ln>
                  <a:noFill/>
                </a:ln>
                <a:solidFill>
                  <a:schemeClr val="tx1"/>
                </a:solidFill>
                <a:effectLst/>
                <a:latin typeface="+mn-ea"/>
                <a:cs typeface="Times New Roman" panose="02020603050405020304" pitchFamily="18" charset="0"/>
              </a:rPr>
              <a:t>】</a:t>
            </a:r>
            <a:endParaRPr kumimoji="0" lang="ja-JP" altLang="ja-JP" sz="3600" b="0" i="0" u="none" strike="noStrike" cap="none" normalizeH="0" baseline="0" dirty="0">
              <a:ln>
                <a:noFill/>
              </a:ln>
              <a:solidFill>
                <a:schemeClr val="tx1"/>
              </a:solidFill>
              <a:effectLst/>
              <a:latin typeface="+mn-ea"/>
            </a:endParaRPr>
          </a:p>
        </p:txBody>
      </p:sp>
      <p:graphicFrame>
        <p:nvGraphicFramePr>
          <p:cNvPr id="13" name="表 12"/>
          <p:cNvGraphicFramePr>
            <a:graphicFrameLocks noGrp="1"/>
          </p:cNvGraphicFramePr>
          <p:nvPr/>
        </p:nvGraphicFramePr>
        <p:xfrm>
          <a:off x="633000" y="3502670"/>
          <a:ext cx="8639998" cy="1343494"/>
        </p:xfrm>
        <a:graphic>
          <a:graphicData uri="http://schemas.openxmlformats.org/drawingml/2006/table">
            <a:tbl>
              <a:tblPr firstRow="1" firstCol="1" bandRow="1">
                <a:tableStyleId>{5C22544A-7EE6-4342-B048-85BDC9FD1C3A}</a:tableStyleId>
              </a:tblPr>
              <a:tblGrid>
                <a:gridCol w="260521">
                  <a:extLst>
                    <a:ext uri="{9D8B030D-6E8A-4147-A177-3AD203B41FA5}">
                      <a16:colId xmlns:a16="http://schemas.microsoft.com/office/drawing/2014/main" val="20000"/>
                    </a:ext>
                  </a:extLst>
                </a:gridCol>
                <a:gridCol w="3383544">
                  <a:extLst>
                    <a:ext uri="{9D8B030D-6E8A-4147-A177-3AD203B41FA5}">
                      <a16:colId xmlns:a16="http://schemas.microsoft.com/office/drawing/2014/main" val="20001"/>
                    </a:ext>
                  </a:extLst>
                </a:gridCol>
                <a:gridCol w="1665311">
                  <a:extLst>
                    <a:ext uri="{9D8B030D-6E8A-4147-A177-3AD203B41FA5}">
                      <a16:colId xmlns:a16="http://schemas.microsoft.com/office/drawing/2014/main" val="20003"/>
                    </a:ext>
                  </a:extLst>
                </a:gridCol>
                <a:gridCol w="1665311">
                  <a:extLst>
                    <a:ext uri="{9D8B030D-6E8A-4147-A177-3AD203B41FA5}">
                      <a16:colId xmlns:a16="http://schemas.microsoft.com/office/drawing/2014/main" val="2204503950"/>
                    </a:ext>
                  </a:extLst>
                </a:gridCol>
                <a:gridCol w="1665311">
                  <a:extLst>
                    <a:ext uri="{9D8B030D-6E8A-4147-A177-3AD203B41FA5}">
                      <a16:colId xmlns:a16="http://schemas.microsoft.com/office/drawing/2014/main" val="20004"/>
                    </a:ext>
                  </a:extLst>
                </a:gridCol>
              </a:tblGrid>
              <a:tr h="47353">
                <a:tc>
                  <a:txBody>
                    <a:bodyPr/>
                    <a:lstStyle/>
                    <a:p>
                      <a:pPr algn="ctr" fontAlgn="auto">
                        <a:lnSpc>
                          <a:spcPct val="100000"/>
                        </a:lnSpc>
                        <a:spcAft>
                          <a:spcPts val="0"/>
                        </a:spcAft>
                      </a:pPr>
                      <a:r>
                        <a:rPr lang="en-US" sz="1400" b="0" dirty="0">
                          <a:effectLst/>
                          <a:latin typeface="Meiryo UI" panose="020B0604030504040204" pitchFamily="50" charset="-128"/>
                          <a:ea typeface="Meiryo UI" panose="020B0604030504040204" pitchFamily="50" charset="-128"/>
                        </a:rPr>
                        <a:t> </a:t>
                      </a:r>
                      <a:endParaRPr lang="ja-JP" sz="1400" b="0" dirty="0">
                        <a:solidFill>
                          <a:srgbClr val="000000"/>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ja-JP" sz="1200" b="1" dirty="0">
                          <a:effectLst/>
                          <a:latin typeface="+mn-ea"/>
                          <a:ea typeface="+mn-ea"/>
                        </a:rPr>
                        <a:t>個別目標</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ja-JP" altLang="en-US" sz="1200" b="1" dirty="0">
                          <a:effectLst/>
                          <a:latin typeface="+mn-ea"/>
                          <a:ea typeface="+mn-ea"/>
                        </a:rPr>
                        <a:t>計画策定時</a:t>
                      </a:r>
                      <a:r>
                        <a:rPr lang="ja-JP" sz="1200" b="1" dirty="0">
                          <a:effectLst/>
                          <a:latin typeface="+mn-ea"/>
                          <a:ea typeface="+mn-ea"/>
                        </a:rPr>
                        <a:t>の状況</a:t>
                      </a:r>
                      <a:endParaRPr lang="en-US" altLang="ja-JP" sz="1200" b="1" dirty="0">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200" b="1" dirty="0">
                          <a:effectLst/>
                          <a:latin typeface="+mn-ea"/>
                          <a:ea typeface="+mn-ea"/>
                        </a:rPr>
                        <a:t>現在の状況</a:t>
                      </a:r>
                      <a:endParaRPr lang="en-US" altLang="ja-JP" sz="1200" b="1" dirty="0">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en-US" sz="1200" b="1" dirty="0">
                          <a:effectLst/>
                          <a:latin typeface="+mn-ea"/>
                          <a:ea typeface="+mn-ea"/>
                        </a:rPr>
                        <a:t>2023</a:t>
                      </a:r>
                      <a:r>
                        <a:rPr lang="ja-JP" sz="1200" b="1" dirty="0">
                          <a:effectLst/>
                          <a:latin typeface="+mn-ea"/>
                          <a:ea typeface="+mn-ea"/>
                        </a:rPr>
                        <a:t>年度の目標</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540000">
                <a:tc>
                  <a:txBody>
                    <a:bodyPr/>
                    <a:lstStyle/>
                    <a:p>
                      <a:pPr algn="ctr" fontAlgn="auto">
                        <a:lnSpc>
                          <a:spcPct val="100000"/>
                        </a:lnSpc>
                        <a:spcAft>
                          <a:spcPts val="0"/>
                        </a:spcAft>
                      </a:pPr>
                      <a:r>
                        <a:rPr lang="ja-JP" sz="1400" b="0" dirty="0">
                          <a:effectLst/>
                          <a:latin typeface="Meiryo UI" panose="020B0604030504040204" pitchFamily="50" charset="-128"/>
                          <a:ea typeface="Meiryo UI" panose="020B0604030504040204" pitchFamily="50" charset="-128"/>
                        </a:rPr>
                        <a:t>１</a:t>
                      </a:r>
                      <a:endParaRPr lang="ja-JP" sz="1400" b="0" dirty="0">
                        <a:solidFill>
                          <a:srgbClr val="000000"/>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ct val="100000"/>
                        </a:lnSpc>
                        <a:spcAft>
                          <a:spcPts val="0"/>
                        </a:spcAft>
                      </a:pPr>
                      <a:r>
                        <a:rPr lang="ja-JP" altLang="en-US" sz="1200" b="1" dirty="0">
                          <a:solidFill>
                            <a:srgbClr val="000000"/>
                          </a:solidFill>
                          <a:effectLst/>
                          <a:latin typeface="+mn-ea"/>
                          <a:ea typeface="+mn-ea"/>
                          <a:cs typeface="HG丸ｺﾞｼｯｸM-PRO"/>
                        </a:rPr>
                        <a:t>大阪産（もん）を購入できる販売店や</a:t>
                      </a:r>
                      <a:endParaRPr lang="en-US" altLang="ja-JP" sz="1200" b="1" dirty="0">
                        <a:solidFill>
                          <a:srgbClr val="000000"/>
                        </a:solidFill>
                        <a:effectLst/>
                        <a:latin typeface="+mn-ea"/>
                        <a:ea typeface="+mn-ea"/>
                        <a:cs typeface="HG丸ｺﾞｼｯｸM-PRO"/>
                      </a:endParaRPr>
                    </a:p>
                    <a:p>
                      <a:pPr algn="l" fontAlgn="auto">
                        <a:lnSpc>
                          <a:spcPct val="100000"/>
                        </a:lnSpc>
                        <a:spcAft>
                          <a:spcPts val="0"/>
                        </a:spcAft>
                      </a:pPr>
                      <a:r>
                        <a:rPr lang="ja-JP" altLang="en-US" sz="1200" b="1" dirty="0">
                          <a:solidFill>
                            <a:srgbClr val="000000"/>
                          </a:solidFill>
                          <a:effectLst/>
                          <a:latin typeface="+mn-ea"/>
                          <a:ea typeface="+mn-ea"/>
                          <a:cs typeface="HG丸ｺﾞｼｯｸM-PRO"/>
                        </a:rPr>
                        <a:t>料理店の増加（大阪産（もん）ロゴマーク</a:t>
                      </a:r>
                      <a:endParaRPr lang="en-US" altLang="ja-JP" sz="1200" b="1" dirty="0">
                        <a:solidFill>
                          <a:srgbClr val="000000"/>
                        </a:solidFill>
                        <a:effectLst/>
                        <a:latin typeface="+mn-ea"/>
                        <a:ea typeface="+mn-ea"/>
                        <a:cs typeface="HG丸ｺﾞｼｯｸM-PRO"/>
                      </a:endParaRPr>
                    </a:p>
                    <a:p>
                      <a:pPr algn="l" fontAlgn="auto">
                        <a:lnSpc>
                          <a:spcPct val="100000"/>
                        </a:lnSpc>
                        <a:spcAft>
                          <a:spcPts val="0"/>
                        </a:spcAft>
                      </a:pPr>
                      <a:r>
                        <a:rPr lang="ja-JP" altLang="en-US" sz="1200" b="1" dirty="0">
                          <a:solidFill>
                            <a:srgbClr val="000000"/>
                          </a:solidFill>
                          <a:effectLst/>
                          <a:latin typeface="+mn-ea"/>
                          <a:ea typeface="+mn-ea"/>
                          <a:cs typeface="HG丸ｺﾞｼｯｸM-PRO"/>
                        </a:rPr>
                        <a:t>使用許可件数）</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dirty="0">
                          <a:effectLst/>
                          <a:latin typeface="+mn-ea"/>
                          <a:ea typeface="+mn-ea"/>
                        </a:rPr>
                        <a:t>385</a:t>
                      </a:r>
                      <a:r>
                        <a:rPr lang="ja-JP" altLang="en-US" sz="1200" b="1" dirty="0">
                          <a:effectLst/>
                          <a:latin typeface="+mn-ea"/>
                          <a:ea typeface="+mn-ea"/>
                        </a:rPr>
                        <a:t>件</a:t>
                      </a:r>
                      <a:r>
                        <a:rPr lang="ja-JP" altLang="en-US" sz="1200" b="1" dirty="0">
                          <a:solidFill>
                            <a:srgbClr val="000000"/>
                          </a:solidFill>
                          <a:effectLst/>
                          <a:latin typeface="+mn-ea"/>
                          <a:ea typeface="+mn-ea"/>
                          <a:cs typeface="HG丸ｺﾞｼｯｸM-PRO"/>
                        </a:rPr>
                        <a:t>（</a:t>
                      </a:r>
                      <a:r>
                        <a:rPr lang="en-US" altLang="ja-JP" sz="1200" b="1" dirty="0">
                          <a:solidFill>
                            <a:srgbClr val="000000"/>
                          </a:solidFill>
                          <a:effectLst/>
                          <a:latin typeface="+mn-ea"/>
                          <a:ea typeface="+mn-ea"/>
                          <a:cs typeface="HG丸ｺﾞｼｯｸM-PRO"/>
                        </a:rPr>
                        <a:t>H28</a:t>
                      </a:r>
                      <a:r>
                        <a:rPr lang="ja-JP" altLang="en-US" sz="1200" b="1" dirty="0">
                          <a:solidFill>
                            <a:srgbClr val="000000"/>
                          </a:solidFill>
                          <a:effectLst/>
                          <a:latin typeface="+mn-ea"/>
                          <a:ea typeface="+mn-ea"/>
                          <a:cs typeface="HG丸ｺﾞｼｯｸM-PRO"/>
                        </a:rPr>
                        <a:t>）</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dirty="0">
                          <a:solidFill>
                            <a:schemeClr val="tx1"/>
                          </a:solidFill>
                          <a:effectLst/>
                          <a:latin typeface="+mn-ea"/>
                          <a:ea typeface="+mn-ea"/>
                          <a:cs typeface="HG丸ｺﾞｼｯｸM-PRO"/>
                        </a:rPr>
                        <a:t>663</a:t>
                      </a:r>
                      <a:r>
                        <a:rPr lang="ja-JP" altLang="en-US" sz="1200" b="1" dirty="0">
                          <a:solidFill>
                            <a:schemeClr val="tx1"/>
                          </a:solidFill>
                          <a:effectLst/>
                          <a:latin typeface="+mn-ea"/>
                          <a:ea typeface="+mn-ea"/>
                          <a:cs typeface="HG丸ｺﾞｼｯｸM-PRO"/>
                        </a:rPr>
                        <a:t>件（</a:t>
                      </a:r>
                      <a:r>
                        <a:rPr lang="en-US" altLang="ja-JP" sz="1200" b="1" dirty="0">
                          <a:solidFill>
                            <a:schemeClr val="tx1"/>
                          </a:solidFill>
                          <a:effectLst/>
                          <a:latin typeface="+mn-ea"/>
                          <a:ea typeface="+mn-ea"/>
                          <a:cs typeface="HG丸ｺﾞｼｯｸM-PRO"/>
                        </a:rPr>
                        <a:t>R4.12</a:t>
                      </a:r>
                      <a:r>
                        <a:rPr lang="ja-JP" altLang="en-US" sz="1200" b="1" dirty="0">
                          <a:solidFill>
                            <a:schemeClr val="tx1"/>
                          </a:solidFill>
                          <a:effectLst/>
                          <a:latin typeface="+mn-ea"/>
                          <a:ea typeface="+mn-ea"/>
                          <a:cs typeface="HG丸ｺﾞｼｯｸM-PRO"/>
                        </a:rPr>
                        <a:t>末）</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dirty="0">
                          <a:solidFill>
                            <a:schemeClr val="tx1"/>
                          </a:solidFill>
                          <a:effectLst/>
                          <a:latin typeface="+mn-ea"/>
                          <a:ea typeface="+mn-ea"/>
                          <a:cs typeface="HG丸ｺﾞｼｯｸM-PRO"/>
                        </a:rPr>
                        <a:t>530</a:t>
                      </a:r>
                      <a:r>
                        <a:rPr lang="ja-JP" altLang="en-US" sz="1200" b="1" dirty="0">
                          <a:solidFill>
                            <a:schemeClr val="tx1"/>
                          </a:solidFill>
                          <a:effectLst/>
                          <a:latin typeface="+mn-ea"/>
                          <a:ea typeface="+mn-ea"/>
                          <a:cs typeface="HG丸ｺﾞｼｯｸM-PRO"/>
                        </a:rPr>
                        <a:t>件</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81494">
                <a:tc>
                  <a:txBody>
                    <a:bodyPr/>
                    <a:lstStyle/>
                    <a:p>
                      <a:pPr algn="ctr" fontAlgn="auto">
                        <a:lnSpc>
                          <a:spcPct val="100000"/>
                        </a:lnSpc>
                        <a:spcAft>
                          <a:spcPts val="0"/>
                        </a:spcAft>
                      </a:pPr>
                      <a:r>
                        <a:rPr lang="ja-JP" altLang="en-US" sz="1400" b="0" dirty="0">
                          <a:solidFill>
                            <a:schemeClr val="bg1"/>
                          </a:solidFill>
                          <a:effectLst/>
                          <a:latin typeface="Meiryo UI" panose="020B0604030504040204" pitchFamily="50" charset="-128"/>
                          <a:ea typeface="Meiryo UI" panose="020B0604030504040204" pitchFamily="50" charset="-128"/>
                          <a:cs typeface="HG丸ｺﾞｼｯｸM-PRO"/>
                        </a:rPr>
                        <a:t>２</a:t>
                      </a:r>
                      <a:endParaRPr lang="ja-JP" sz="1400" b="0" dirty="0">
                        <a:solidFill>
                          <a:schemeClr val="bg1"/>
                        </a:solidFill>
                        <a:effectLst/>
                        <a:latin typeface="Meiryo UI" panose="020B0604030504040204" pitchFamily="50" charset="-128"/>
                        <a:ea typeface="Meiryo UI" panose="020B0604030504040204" pitchFamily="50" charset="-128"/>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ct val="100000"/>
                        </a:lnSpc>
                        <a:spcAft>
                          <a:spcPts val="0"/>
                        </a:spcAft>
                      </a:pPr>
                      <a:r>
                        <a:rPr lang="ja-JP" altLang="en-US" sz="1200" b="1" dirty="0">
                          <a:solidFill>
                            <a:srgbClr val="000000"/>
                          </a:solidFill>
                          <a:effectLst/>
                          <a:latin typeface="+mn-ea"/>
                          <a:ea typeface="+mn-ea"/>
                          <a:cs typeface="HG丸ｺﾞｼｯｸM-PRO"/>
                        </a:rPr>
                        <a:t>郷土料理等の地域や家庭で受け継がれてきた</a:t>
                      </a:r>
                      <a:endParaRPr lang="en-US" altLang="ja-JP" sz="1200" b="1" dirty="0">
                        <a:solidFill>
                          <a:srgbClr val="000000"/>
                        </a:solidFill>
                        <a:effectLst/>
                        <a:latin typeface="+mn-ea"/>
                        <a:ea typeface="+mn-ea"/>
                        <a:cs typeface="HG丸ｺﾞｼｯｸM-PRO"/>
                      </a:endParaRPr>
                    </a:p>
                    <a:p>
                      <a:pPr algn="l" fontAlgn="auto">
                        <a:lnSpc>
                          <a:spcPct val="100000"/>
                        </a:lnSpc>
                        <a:spcAft>
                          <a:spcPts val="0"/>
                        </a:spcAft>
                      </a:pPr>
                      <a:r>
                        <a:rPr lang="ja-JP" altLang="en-US" sz="1200" b="1" dirty="0">
                          <a:solidFill>
                            <a:srgbClr val="000000"/>
                          </a:solidFill>
                          <a:effectLst/>
                          <a:latin typeface="+mn-ea"/>
                          <a:ea typeface="+mn-ea"/>
                          <a:cs typeface="HG丸ｺﾞｼｯｸM-PRO"/>
                        </a:rPr>
                        <a:t>料理や味、箸づかい等の食べ方・作法を継承し、伝えている府民の割合の増加</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dirty="0">
                          <a:solidFill>
                            <a:srgbClr val="000000"/>
                          </a:solidFill>
                          <a:effectLst/>
                          <a:latin typeface="+mn-ea"/>
                          <a:ea typeface="+mn-ea"/>
                          <a:cs typeface="HG丸ｺﾞｼｯｸM-PRO"/>
                        </a:rPr>
                        <a:t>21.9%</a:t>
                      </a:r>
                      <a:r>
                        <a:rPr lang="ja-JP" altLang="en-US" sz="1200" b="1" dirty="0">
                          <a:solidFill>
                            <a:srgbClr val="000000"/>
                          </a:solidFill>
                          <a:effectLst/>
                          <a:latin typeface="+mn-ea"/>
                          <a:ea typeface="+mn-ea"/>
                          <a:cs typeface="HG丸ｺﾞｼｯｸM-PRO"/>
                        </a:rPr>
                        <a:t>（</a:t>
                      </a:r>
                      <a:r>
                        <a:rPr lang="en-US" altLang="ja-JP" sz="1200" b="1" dirty="0">
                          <a:solidFill>
                            <a:srgbClr val="000000"/>
                          </a:solidFill>
                          <a:effectLst/>
                          <a:latin typeface="+mn-ea"/>
                          <a:ea typeface="+mn-ea"/>
                          <a:cs typeface="HG丸ｺﾞｼｯｸM-PRO"/>
                        </a:rPr>
                        <a:t>H28</a:t>
                      </a:r>
                      <a:r>
                        <a:rPr lang="ja-JP" altLang="en-US" sz="1200" b="1" dirty="0">
                          <a:solidFill>
                            <a:srgbClr val="000000"/>
                          </a:solidFill>
                          <a:effectLst/>
                          <a:latin typeface="+mn-ea"/>
                          <a:ea typeface="+mn-ea"/>
                          <a:cs typeface="HG丸ｺﾞｼｯｸM-PRO"/>
                        </a:rPr>
                        <a:t>）</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mn-ea"/>
                          <a:ea typeface="+mn-ea"/>
                        </a:rPr>
                        <a:t>14.4%</a:t>
                      </a:r>
                      <a:r>
                        <a:rPr lang="ja-JP" altLang="en-US" sz="1200" b="1" i="0" u="none" strike="noStrike" dirty="0">
                          <a:solidFill>
                            <a:schemeClr val="tx1"/>
                          </a:solidFill>
                          <a:effectLst/>
                          <a:latin typeface="+mn-ea"/>
                          <a:ea typeface="+mn-ea"/>
                        </a:rPr>
                        <a:t>（</a:t>
                      </a:r>
                      <a:r>
                        <a:rPr lang="en-US" altLang="ja-JP" sz="1200" b="1" i="0" u="none" strike="noStrike" dirty="0">
                          <a:solidFill>
                            <a:schemeClr val="tx1"/>
                          </a:solidFill>
                          <a:effectLst/>
                          <a:latin typeface="+mn-ea"/>
                          <a:ea typeface="+mn-ea"/>
                        </a:rPr>
                        <a:t>R3)</a:t>
                      </a:r>
                      <a:endParaRPr lang="ja-JP" altLang="en-US"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ct val="100000"/>
                        </a:lnSpc>
                        <a:spcAft>
                          <a:spcPts val="0"/>
                        </a:spcAft>
                      </a:pPr>
                      <a:r>
                        <a:rPr lang="en-US" altLang="ja-JP" sz="1200" b="1" dirty="0">
                          <a:solidFill>
                            <a:srgbClr val="000000"/>
                          </a:solidFill>
                          <a:effectLst/>
                          <a:latin typeface="+mn-ea"/>
                          <a:ea typeface="+mn-ea"/>
                          <a:cs typeface="HG丸ｺﾞｼｯｸM-PRO"/>
                        </a:rPr>
                        <a:t>30%</a:t>
                      </a:r>
                      <a:r>
                        <a:rPr lang="ja-JP" altLang="en-US" sz="1200" b="1" dirty="0">
                          <a:solidFill>
                            <a:srgbClr val="000000"/>
                          </a:solidFill>
                          <a:effectLst/>
                          <a:latin typeface="+mn-ea"/>
                          <a:ea typeface="+mn-ea"/>
                          <a:cs typeface="HG丸ｺﾞｼｯｸM-PRO"/>
                        </a:rPr>
                        <a:t>以上</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8" name="正方形/長方形 17"/>
          <p:cNvSpPr/>
          <p:nvPr/>
        </p:nvSpPr>
        <p:spPr>
          <a:xfrm>
            <a:off x="249419" y="4837124"/>
            <a:ext cx="8907899" cy="415498"/>
          </a:xfrm>
          <a:prstGeom prst="rect">
            <a:avLst/>
          </a:prstGeom>
        </p:spPr>
        <p:txBody>
          <a:bodyPr wrap="square">
            <a:spAutoFit/>
          </a:bodyPr>
          <a:lstStyle/>
          <a:p>
            <a:pPr marL="269240" indent="101600">
              <a:spcAft>
                <a:spcPts val="0"/>
              </a:spcAft>
            </a:pPr>
            <a:r>
              <a:rPr lang="en-US" altLang="ja-JP" sz="1050" kern="100" dirty="0">
                <a:latin typeface="+mn-ea"/>
                <a:cs typeface="Times New Roman" panose="02020603050405020304" pitchFamily="18" charset="0"/>
              </a:rPr>
              <a:t>1</a:t>
            </a:r>
            <a:r>
              <a:rPr lang="ja-JP" altLang="ja-JP" sz="1050" kern="100" dirty="0">
                <a:latin typeface="+mn-ea"/>
                <a:cs typeface="Times New Roman" panose="02020603050405020304" pitchFamily="18" charset="0"/>
              </a:rPr>
              <a:t>　大阪府環境農林水産部流通対策室調べ</a:t>
            </a:r>
            <a:endParaRPr lang="en-US" altLang="ja-JP" sz="1050" kern="100" dirty="0">
              <a:latin typeface="+mn-ea"/>
              <a:cs typeface="Times New Roman" panose="02020603050405020304" pitchFamily="18" charset="0"/>
            </a:endParaRPr>
          </a:p>
          <a:p>
            <a:pPr marL="269240" indent="101600" algn="just">
              <a:spcAft>
                <a:spcPts val="0"/>
              </a:spcAft>
            </a:pPr>
            <a:r>
              <a:rPr lang="en-US" altLang="ja-JP" sz="1050" kern="100" dirty="0">
                <a:latin typeface="+mn-ea"/>
                <a:cs typeface="Times New Roman" panose="02020603050405020304" pitchFamily="18" charset="0"/>
              </a:rPr>
              <a:t>2</a:t>
            </a:r>
            <a:r>
              <a:rPr lang="ja-JP" altLang="ja-JP" sz="1050" kern="100" dirty="0">
                <a:latin typeface="+mn-ea"/>
                <a:cs typeface="Times New Roman" panose="02020603050405020304" pitchFamily="18" charset="0"/>
              </a:rPr>
              <a:t>　「お口の健康」と「食育」に関するアンケート（大阪府）</a:t>
            </a:r>
            <a:r>
              <a:rPr lang="en-US" altLang="ja-JP" sz="1050" kern="100" dirty="0">
                <a:latin typeface="+mn-ea"/>
                <a:cs typeface="Times New Roman" panose="02020603050405020304" pitchFamily="18" charset="0"/>
              </a:rPr>
              <a:t>/</a:t>
            </a:r>
            <a:r>
              <a:rPr lang="ja-JP" altLang="en-US" sz="1050" kern="100" dirty="0">
                <a:latin typeface="+mn-ea"/>
                <a:cs typeface="Times New Roman" panose="02020603050405020304" pitchFamily="18" charset="0"/>
              </a:rPr>
              <a:t>健康に関する意識調査（大阪府）（計画策定時</a:t>
            </a:r>
            <a:r>
              <a:rPr lang="en-US" altLang="ja-JP" sz="1050" kern="100" dirty="0">
                <a:latin typeface="+mn-ea"/>
                <a:cs typeface="Times New Roman" panose="02020603050405020304" pitchFamily="18" charset="0"/>
              </a:rPr>
              <a:t>/</a:t>
            </a:r>
            <a:r>
              <a:rPr lang="ja-JP" altLang="en-US" sz="1050" kern="100" dirty="0">
                <a:latin typeface="+mn-ea"/>
                <a:cs typeface="Times New Roman" panose="02020603050405020304" pitchFamily="18" charset="0"/>
              </a:rPr>
              <a:t>現在）</a:t>
            </a:r>
            <a:endParaRPr lang="ja-JP" altLang="ja-JP" sz="1050" kern="100" dirty="0">
              <a:latin typeface="+mn-ea"/>
              <a:cs typeface="Times New Roman" panose="02020603050405020304" pitchFamily="18" charset="0"/>
            </a:endParaRPr>
          </a:p>
        </p:txBody>
      </p:sp>
      <p:graphicFrame>
        <p:nvGraphicFramePr>
          <p:cNvPr id="2" name="表 1"/>
          <p:cNvGraphicFramePr>
            <a:graphicFrameLocks noGrp="1"/>
          </p:cNvGraphicFramePr>
          <p:nvPr/>
        </p:nvGraphicFramePr>
        <p:xfrm>
          <a:off x="633000" y="5500047"/>
          <a:ext cx="8640000" cy="1005840"/>
        </p:xfrm>
        <a:graphic>
          <a:graphicData uri="http://schemas.openxmlformats.org/drawingml/2006/table">
            <a:tbl>
              <a:tblPr firstRow="1" bandRow="1">
                <a:tableStyleId>{5C22544A-7EE6-4342-B048-85BDC9FD1C3A}</a:tableStyleId>
              </a:tblPr>
              <a:tblGrid>
                <a:gridCol w="8640000">
                  <a:extLst>
                    <a:ext uri="{9D8B030D-6E8A-4147-A177-3AD203B41FA5}">
                      <a16:colId xmlns:a16="http://schemas.microsoft.com/office/drawing/2014/main" val="489255635"/>
                    </a:ext>
                  </a:extLst>
                </a:gridCol>
              </a:tblGrid>
              <a:tr h="952383">
                <a:tc>
                  <a:txBody>
                    <a:bodyPr/>
                    <a:lstStyle/>
                    <a:p>
                      <a:r>
                        <a:rPr kumimoji="1" lang="ja-JP" altLang="en-US" sz="1200" b="1" dirty="0">
                          <a:solidFill>
                            <a:schemeClr val="tx1"/>
                          </a:solidFill>
                          <a:latin typeface="+mn-ea"/>
                          <a:ea typeface="+mn-ea"/>
                        </a:rPr>
                        <a:t>▽府民が身近に生産から消費まで体験できる機会づくりを進めることが必要です。</a:t>
                      </a:r>
                    </a:p>
                    <a:p>
                      <a:r>
                        <a:rPr kumimoji="1" lang="ja-JP" altLang="en-US" sz="1200" b="1" dirty="0">
                          <a:solidFill>
                            <a:schemeClr val="tx1"/>
                          </a:solidFill>
                          <a:latin typeface="+mn-ea"/>
                          <a:ea typeface="+mn-ea"/>
                        </a:rPr>
                        <a:t>▽大阪産（もん）を実際に手にし、購入できる販売店や料理店等を増やし、地産地消、消費拡大を図ることが必要です。</a:t>
                      </a:r>
                    </a:p>
                    <a:p>
                      <a:r>
                        <a:rPr kumimoji="1" lang="ja-JP" altLang="en-US" sz="1200" b="1" dirty="0">
                          <a:solidFill>
                            <a:schemeClr val="tx1"/>
                          </a:solidFill>
                          <a:latin typeface="+mn-ea"/>
                          <a:ea typeface="+mn-ea"/>
                        </a:rPr>
                        <a:t>▽府民一人ひとりが食への感謝の気持ちを深めるとともに、食品ロスの現状や削減の必要性についても認識を深め、食品</a:t>
                      </a:r>
                      <a:endParaRPr kumimoji="1" lang="en-US" altLang="ja-JP" sz="1200" b="1" dirty="0">
                        <a:solidFill>
                          <a:schemeClr val="tx1"/>
                        </a:solidFill>
                        <a:latin typeface="+mn-ea"/>
                        <a:ea typeface="+mn-ea"/>
                      </a:endParaRPr>
                    </a:p>
                    <a:p>
                      <a:r>
                        <a:rPr kumimoji="1" lang="ja-JP" altLang="en-US" sz="1200" b="1" dirty="0">
                          <a:solidFill>
                            <a:schemeClr val="tx1"/>
                          </a:solidFill>
                          <a:latin typeface="+mn-ea"/>
                          <a:ea typeface="+mn-ea"/>
                        </a:rPr>
                        <a:t>　ロスの削減に主体的に取り組むことが必要です。</a:t>
                      </a:r>
                    </a:p>
                    <a:p>
                      <a:r>
                        <a:rPr kumimoji="1" lang="ja-JP" altLang="en-US" sz="1200" b="1" dirty="0">
                          <a:solidFill>
                            <a:schemeClr val="tx1"/>
                          </a:solidFill>
                          <a:latin typeface="+mn-ea"/>
                          <a:ea typeface="+mn-ea"/>
                        </a:rPr>
                        <a:t>▽伝統的な食文化に関する府民の関心と理解を深め、次世代に伝えていく取組みが必要です。</a:t>
                      </a:r>
                      <a:endParaRPr kumimoji="1" lang="ja-JP" altLang="en-US" sz="14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96656341"/>
                  </a:ext>
                </a:extLst>
              </a:tr>
            </a:tbl>
          </a:graphicData>
        </a:graphic>
      </p:graphicFrame>
      <p:sp>
        <p:nvSpPr>
          <p:cNvPr id="17" name="Rectangle 1"/>
          <p:cNvSpPr>
            <a:spLocks noChangeArrowheads="1"/>
          </p:cNvSpPr>
          <p:nvPr/>
        </p:nvSpPr>
        <p:spPr bwMode="auto">
          <a:xfrm>
            <a:off x="281772" y="5201633"/>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a:latin typeface="+mn-ea"/>
                <a:cs typeface="Times New Roman" panose="02020603050405020304" pitchFamily="18" charset="0"/>
              </a:rPr>
              <a:t>【</a:t>
            </a:r>
            <a:r>
              <a:rPr kumimoji="0" lang="ja-JP" altLang="en-US" sz="1600" b="1" i="0" u="none" strike="noStrike" cap="none" normalizeH="0" baseline="0" dirty="0">
                <a:ln>
                  <a:noFill/>
                </a:ln>
                <a:solidFill>
                  <a:schemeClr val="tx1"/>
                </a:solidFill>
                <a:effectLst/>
                <a:latin typeface="+mn-ea"/>
                <a:cs typeface="Times New Roman" panose="02020603050405020304" pitchFamily="18" charset="0"/>
              </a:rPr>
              <a:t>現状と課題</a:t>
            </a:r>
            <a:r>
              <a:rPr kumimoji="0" lang="en-US" altLang="ja-JP" sz="1600" b="1" i="0" u="none" strike="noStrike" cap="none" normalizeH="0" baseline="0" dirty="0">
                <a:ln>
                  <a:noFill/>
                </a:ln>
                <a:solidFill>
                  <a:schemeClr val="tx1"/>
                </a:solidFill>
                <a:effectLst/>
                <a:latin typeface="+mn-ea"/>
                <a:cs typeface="Times New Roman" panose="02020603050405020304" pitchFamily="18" charset="0"/>
              </a:rPr>
              <a:t>】</a:t>
            </a:r>
            <a:endParaRPr kumimoji="0" lang="ja-JP" altLang="ja-JP" sz="3600" b="0" i="0" u="none" strike="noStrike" cap="none" normalizeH="0" baseline="0" dirty="0">
              <a:ln>
                <a:noFill/>
              </a:ln>
              <a:solidFill>
                <a:schemeClr val="tx1"/>
              </a:solidFill>
              <a:effectLst/>
              <a:latin typeface="+mn-ea"/>
            </a:endParaRPr>
          </a:p>
        </p:txBody>
      </p:sp>
      <p:sp>
        <p:nvSpPr>
          <p:cNvPr id="20" name="スライド番号プレースホルダー 1">
            <a:extLst>
              <a:ext uri="{FF2B5EF4-FFF2-40B4-BE49-F238E27FC236}">
                <a16:creationId xmlns:a16="http://schemas.microsoft.com/office/drawing/2014/main" id="{2DCD09E1-833A-4282-9EF9-4D4FCF1AACA1}"/>
              </a:ext>
            </a:extLst>
          </p:cNvPr>
          <p:cNvSpPr>
            <a:spLocks noGrp="1"/>
          </p:cNvSpPr>
          <p:nvPr>
            <p:ph type="sldNum" sz="quarter" idx="12"/>
          </p:nvPr>
        </p:nvSpPr>
        <p:spPr>
          <a:xfrm>
            <a:off x="9181750" y="6583675"/>
            <a:ext cx="720000" cy="216000"/>
          </a:xfrm>
        </p:spPr>
        <p:txBody>
          <a:bodyPr/>
          <a:lstStyle/>
          <a:p>
            <a:fld id="{4D1D0668-0C6C-4C7F-AAAF-C0078F4BF5F6}" type="slidenum">
              <a:rPr kumimoji="1" lang="ja-JP" altLang="en-US" smtClean="0"/>
              <a:t>70</a:t>
            </a:fld>
            <a:endParaRPr kumimoji="1" lang="ja-JP" altLang="en-US" dirty="0"/>
          </a:p>
        </p:txBody>
      </p:sp>
    </p:spTree>
    <p:extLst>
      <p:ext uri="{BB962C8B-B14F-4D97-AF65-F5344CB8AC3E}">
        <p14:creationId xmlns:p14="http://schemas.microsoft.com/office/powerpoint/2010/main" val="118998979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273000" y="144000"/>
            <a:ext cx="9360000" cy="651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ja-JP" b="1"/>
              <a:t>現状･課題</a:t>
            </a:r>
            <a:endParaRPr lang="ja-JP" altLang="ja-JP"/>
          </a:p>
          <a:p>
            <a:pPr fontAlgn="ctr"/>
            <a:r>
              <a:rPr kumimoji="1" lang="ja-JP" altLang="ja-JP" b="1"/>
              <a:t>▽府民が身近に生産から消費まで体験できる機会づくりを進めることが必要です。</a:t>
            </a:r>
            <a:endParaRPr lang="ja-JP" altLang="ja-JP"/>
          </a:p>
          <a:p>
            <a:pPr fontAlgn="ctr"/>
            <a:r>
              <a:rPr kumimoji="1" lang="ja-JP" altLang="ja-JP" b="1"/>
              <a:t>▽大阪産（もん）を実際に手にし、購入できる販売店や料理店等を増やし、地産地消、消費拡大を図ることが必要です。</a:t>
            </a:r>
            <a:endParaRPr lang="ja-JP" altLang="ja-JP"/>
          </a:p>
          <a:p>
            <a:pPr fontAlgn="ctr"/>
            <a:r>
              <a:rPr kumimoji="1" lang="ja-JP" altLang="ja-JP" b="1"/>
              <a:t>▽府民一人ひとりが食への感謝の気持ちを深めるとともに、食品ロスの現状や削減の必要性についても認識を深め、食品ロスの削減に主体的に取り組むことが必要です。</a:t>
            </a:r>
            <a:endParaRPr lang="ja-JP" altLang="ja-JP"/>
          </a:p>
          <a:p>
            <a:pPr fontAlgn="ctr"/>
            <a:r>
              <a:rPr kumimoji="1" lang="ja-JP" altLang="ja-JP" b="1"/>
              <a:t>▽伝統的な食文化に関する府民の関心と理解を深め、次世代に伝えていく取組みが必要です。</a:t>
            </a:r>
            <a:endParaRPr lang="ja-JP" altLang="ja-JP"/>
          </a:p>
        </p:txBody>
      </p:sp>
      <p:graphicFrame>
        <p:nvGraphicFramePr>
          <p:cNvPr id="9" name="表 8"/>
          <p:cNvGraphicFramePr>
            <a:graphicFrameLocks noGrp="1"/>
          </p:cNvGraphicFramePr>
          <p:nvPr/>
        </p:nvGraphicFramePr>
        <p:xfrm>
          <a:off x="629696" y="802875"/>
          <a:ext cx="8646609" cy="5652000"/>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3846366">
                <a:tc>
                  <a:txBody>
                    <a:bodyPr/>
                    <a:lstStyle/>
                    <a:p>
                      <a:pPr>
                        <a:lnSpc>
                          <a:spcPts val="1600"/>
                        </a:lnSpc>
                      </a:pPr>
                      <a:r>
                        <a:rPr kumimoji="1" lang="ja-JP" altLang="en-US" sz="1600" dirty="0"/>
                        <a:t> </a:t>
                      </a:r>
                      <a:r>
                        <a:rPr kumimoji="1" lang="ja-JP" altLang="en-US" sz="1600" dirty="0">
                          <a:solidFill>
                            <a:schemeClr val="bg1"/>
                          </a:solidFill>
                        </a:rPr>
                        <a:t>本年度の     </a:t>
                      </a:r>
                      <a:endParaRPr kumimoji="1" lang="en-US" altLang="ja-JP" sz="1600" dirty="0">
                        <a:solidFill>
                          <a:schemeClr val="bg1"/>
                        </a:solidFill>
                      </a:endParaRPr>
                    </a:p>
                    <a:p>
                      <a:pPr>
                        <a:lnSpc>
                          <a:spcPts val="1600"/>
                        </a:lnSpc>
                      </a:pPr>
                      <a:r>
                        <a:rPr kumimoji="1" lang="en-US" altLang="ja-JP" sz="1600" dirty="0">
                          <a:solidFill>
                            <a:schemeClr val="bg1"/>
                          </a:solidFill>
                        </a:rPr>
                        <a:t> </a:t>
                      </a:r>
                      <a:r>
                        <a:rPr kumimoji="1" lang="ja-JP" altLang="en-US" sz="1600" dirty="0">
                          <a:solidFill>
                            <a:schemeClr val="bg1"/>
                          </a:solidFill>
                        </a:rPr>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dirty="0">
                          <a:solidFill>
                            <a:schemeClr val="tx1"/>
                          </a:solidFill>
                        </a:rPr>
                        <a:t>《</a:t>
                      </a:r>
                      <a:r>
                        <a:rPr kumimoji="1" lang="ja-JP" altLang="en-US" sz="1200" b="1" u="sng" dirty="0">
                          <a:solidFill>
                            <a:schemeClr val="tx1"/>
                          </a:solidFill>
                          <a:latin typeface="+mn-ea"/>
                          <a:ea typeface="+mn-ea"/>
                        </a:rPr>
                        <a:t>食の生産・流通に関する体験・交流の促進</a:t>
                      </a:r>
                      <a:r>
                        <a:rPr kumimoji="1" lang="en-US" altLang="ja-JP" sz="1200" b="1" dirty="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■直売所で開設支援に係るチラシを作成・配布、開催する販売イベント等について</a:t>
                      </a:r>
                      <a:r>
                        <a:rPr kumimoji="1" lang="en-US" altLang="ja-JP" sz="1100" b="1" dirty="0">
                          <a:solidFill>
                            <a:schemeClr val="tx1"/>
                          </a:solidFill>
                          <a:latin typeface="+mn-ea"/>
                          <a:ea typeface="+mn-ea"/>
                        </a:rPr>
                        <a:t>Facebook</a:t>
                      </a:r>
                      <a:r>
                        <a:rPr kumimoji="1" lang="ja-JP" altLang="en-US" sz="1100" b="1" dirty="0">
                          <a:solidFill>
                            <a:schemeClr val="tx1"/>
                          </a:solidFill>
                          <a:latin typeface="+mn-ea"/>
                          <a:ea typeface="+mn-ea"/>
                        </a:rPr>
                        <a:t>で情報発信</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■出前魚講習会の開催</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・府企画室推進課、阪南市役所と連携し、阪南市立上荘小学校にて</a:t>
                      </a:r>
                      <a:r>
                        <a:rPr kumimoji="1" lang="en-US" altLang="ja-JP" sz="1100" b="1" dirty="0">
                          <a:solidFill>
                            <a:schemeClr val="tx1"/>
                          </a:solidFill>
                          <a:latin typeface="+mn-ea"/>
                          <a:ea typeface="+mn-ea"/>
                        </a:rPr>
                        <a:t>SDG</a:t>
                      </a:r>
                      <a:r>
                        <a:rPr kumimoji="1" lang="ja-JP" altLang="en-US" sz="1100" b="1" dirty="0">
                          <a:solidFill>
                            <a:schemeClr val="tx1"/>
                          </a:solidFill>
                          <a:latin typeface="+mn-ea"/>
                          <a:ea typeface="+mn-ea"/>
                        </a:rPr>
                        <a:t>ｓ出前講座</a:t>
                      </a:r>
                      <a:r>
                        <a:rPr kumimoji="1" lang="en-US" altLang="ja-JP" sz="1100" b="1" dirty="0">
                          <a:solidFill>
                            <a:schemeClr val="tx1"/>
                          </a:solidFill>
                          <a:latin typeface="+mn-ea"/>
                          <a:ea typeface="+mn-ea"/>
                        </a:rPr>
                        <a:t>(</a:t>
                      </a:r>
                      <a:r>
                        <a:rPr kumimoji="1" lang="ja-JP" altLang="en-US" sz="1100" b="1" dirty="0">
                          <a:solidFill>
                            <a:schemeClr val="tx1"/>
                          </a:solidFill>
                          <a:latin typeface="+mn-ea"/>
                          <a:ea typeface="+mn-ea"/>
                        </a:rPr>
                        <a:t>大阪湾のお魚と漁業）を実施</a:t>
                      </a:r>
                    </a:p>
                    <a:p>
                      <a:pPr marL="174625" indent="-174625"/>
                      <a:r>
                        <a:rPr kumimoji="1" lang="ja-JP" altLang="en-US" sz="1100" b="1" dirty="0">
                          <a:solidFill>
                            <a:schemeClr val="tx1"/>
                          </a:solidFill>
                          <a:latin typeface="+mn-ea"/>
                          <a:ea typeface="+mn-ea"/>
                        </a:rPr>
                        <a:t>・大阪城南女子短期大学総合保育学科にて出前魚講習会（魚の三枚おろし）を開催</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■地場産物を活用した食育教材ポータルサイトの作成</a:t>
                      </a:r>
                    </a:p>
                    <a:p>
                      <a:pPr marL="174625" indent="-174625"/>
                      <a:r>
                        <a:rPr kumimoji="1" lang="ja-JP" altLang="en-US" sz="1100" b="1" dirty="0">
                          <a:solidFill>
                            <a:schemeClr val="tx1"/>
                          </a:solidFill>
                          <a:latin typeface="+mn-ea"/>
                          <a:ea typeface="+mn-ea"/>
                        </a:rPr>
                        <a:t>　</a:t>
                      </a:r>
                      <a:r>
                        <a:rPr kumimoji="1" lang="ja-JP" altLang="en-US" sz="1100" b="1">
                          <a:solidFill>
                            <a:schemeClr val="tx1"/>
                          </a:solidFill>
                          <a:latin typeface="+mn-ea"/>
                          <a:ea typeface="+mn-ea"/>
                        </a:rPr>
                        <a:t>各市町村</a:t>
                      </a:r>
                      <a:r>
                        <a:rPr kumimoji="1" lang="ja-JP" altLang="en-US" sz="1100" b="1" dirty="0">
                          <a:solidFill>
                            <a:schemeClr val="tx1"/>
                          </a:solidFill>
                          <a:latin typeface="+mn-ea"/>
                          <a:ea typeface="+mn-ea"/>
                        </a:rPr>
                        <a:t>で実践された地場産物を活用した食育教材を収集し、多くの学校で活用できるように活用例と</a:t>
                      </a:r>
                      <a:r>
                        <a:rPr kumimoji="1" lang="ja-JP" altLang="en-US" sz="1100" b="1">
                          <a:solidFill>
                            <a:schemeClr val="tx1"/>
                          </a:solidFill>
                          <a:latin typeface="+mn-ea"/>
                          <a:ea typeface="+mn-ea"/>
                        </a:rPr>
                        <a:t>とも</a:t>
                      </a:r>
                      <a:endParaRPr kumimoji="1" lang="en-US" altLang="ja-JP" sz="1100" b="1">
                        <a:solidFill>
                          <a:schemeClr val="tx1"/>
                        </a:solidFill>
                        <a:latin typeface="+mn-ea"/>
                        <a:ea typeface="+mn-ea"/>
                      </a:endParaRPr>
                    </a:p>
                    <a:p>
                      <a:pPr marL="174625" indent="-174625"/>
                      <a:r>
                        <a:rPr kumimoji="1" lang="ja-JP" altLang="en-US" sz="1100" b="1">
                          <a:solidFill>
                            <a:schemeClr val="tx1"/>
                          </a:solidFill>
                          <a:latin typeface="+mn-ea"/>
                          <a:ea typeface="+mn-ea"/>
                        </a:rPr>
                        <a:t>　ウェブサイト</a:t>
                      </a:r>
                      <a:r>
                        <a:rPr kumimoji="1" lang="ja-JP" altLang="en-US" sz="1100" b="1" dirty="0">
                          <a:solidFill>
                            <a:schemeClr val="tx1"/>
                          </a:solidFill>
                          <a:latin typeface="+mn-ea"/>
                          <a:ea typeface="+mn-ea"/>
                        </a:rPr>
                        <a:t>に掲載</a:t>
                      </a:r>
                      <a:endParaRPr kumimoji="1" lang="en-US" altLang="ja-JP" sz="1100" b="1" dirty="0">
                        <a:solidFill>
                          <a:schemeClr val="tx1"/>
                        </a:solidFill>
                        <a:latin typeface="+mn-ea"/>
                        <a:ea typeface="+mn-ea"/>
                      </a:endParaRPr>
                    </a:p>
                    <a:p>
                      <a:pPr marL="174625" indent="-174625"/>
                      <a:r>
                        <a:rPr kumimoji="1" lang="en-US" altLang="ja-JP" sz="1200" b="1" dirty="0">
                          <a:solidFill>
                            <a:schemeClr val="tx1"/>
                          </a:solidFill>
                          <a:latin typeface="+mn-ea"/>
                          <a:ea typeface="+mn-ea"/>
                        </a:rPr>
                        <a:t>《</a:t>
                      </a:r>
                      <a:r>
                        <a:rPr kumimoji="1" lang="ja-JP" altLang="en-US" sz="1200" b="1" u="sng" dirty="0">
                          <a:solidFill>
                            <a:schemeClr val="tx1"/>
                          </a:solidFill>
                          <a:latin typeface="+mn-ea"/>
                          <a:ea typeface="+mn-ea"/>
                        </a:rPr>
                        <a:t>大阪産農水産物の利用促進及び消費拡大</a:t>
                      </a:r>
                      <a:r>
                        <a:rPr kumimoji="1" lang="en-US" altLang="ja-JP" sz="1200" b="1" dirty="0">
                          <a:solidFill>
                            <a:schemeClr val="tx1"/>
                          </a:solidFill>
                          <a:latin typeface="+mn-ea"/>
                          <a:ea typeface="+mn-ea"/>
                        </a:rPr>
                        <a:t>》</a:t>
                      </a:r>
                    </a:p>
                    <a:p>
                      <a:pPr marL="174625" indent="-174625"/>
                      <a:r>
                        <a:rPr kumimoji="1" lang="ja-JP" altLang="en-US" sz="1100" b="1" dirty="0">
                          <a:solidFill>
                            <a:schemeClr val="tx1"/>
                          </a:solidFill>
                          <a:latin typeface="+mn-ea"/>
                          <a:ea typeface="+mn-ea"/>
                        </a:rPr>
                        <a:t>■大阪産（もん）を購入できる販売店や料理店等の拡大　</a:t>
                      </a:r>
                      <a:r>
                        <a:rPr kumimoji="1" lang="en-US" altLang="ja-JP" sz="1100" b="1" dirty="0">
                          <a:solidFill>
                            <a:schemeClr val="tx1"/>
                          </a:solidFill>
                          <a:latin typeface="+mn-ea"/>
                          <a:ea typeface="+mn-ea"/>
                        </a:rPr>
                        <a:t>663</a:t>
                      </a:r>
                      <a:r>
                        <a:rPr kumimoji="1" lang="ja-JP" altLang="en-US" sz="1100" b="1" dirty="0">
                          <a:solidFill>
                            <a:schemeClr val="tx1"/>
                          </a:solidFill>
                          <a:latin typeface="+mn-ea"/>
                          <a:ea typeface="+mn-ea"/>
                        </a:rPr>
                        <a:t>件（</a:t>
                      </a:r>
                      <a:r>
                        <a:rPr kumimoji="1" lang="en-US" altLang="ja-JP" sz="1100" b="1" dirty="0">
                          <a:solidFill>
                            <a:schemeClr val="tx1"/>
                          </a:solidFill>
                          <a:latin typeface="+mn-ea"/>
                          <a:ea typeface="+mn-ea"/>
                        </a:rPr>
                        <a:t>R4.12</a:t>
                      </a:r>
                      <a:r>
                        <a:rPr kumimoji="1" lang="ja-JP" altLang="en-US" sz="1100" b="1" dirty="0">
                          <a:solidFill>
                            <a:schemeClr val="tx1"/>
                          </a:solidFill>
                          <a:latin typeface="+mn-ea"/>
                          <a:ea typeface="+mn-ea"/>
                        </a:rPr>
                        <a:t>末）</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■大阪産（もん）のＰＲと利用促進のため、ホームページ、大阪産（もん）</a:t>
                      </a:r>
                      <a:r>
                        <a:rPr kumimoji="1" lang="en-US" altLang="ja-JP" sz="1100" b="1" dirty="0">
                          <a:solidFill>
                            <a:schemeClr val="tx1"/>
                          </a:solidFill>
                          <a:latin typeface="+mn-ea"/>
                          <a:ea typeface="+mn-ea"/>
                        </a:rPr>
                        <a:t>Facebook</a:t>
                      </a:r>
                      <a:r>
                        <a:rPr kumimoji="1" lang="ja-JP" altLang="en-US" sz="1100" b="1" dirty="0" err="1">
                          <a:solidFill>
                            <a:schemeClr val="tx1"/>
                          </a:solidFill>
                          <a:latin typeface="+mn-ea"/>
                          <a:ea typeface="+mn-ea"/>
                        </a:rPr>
                        <a:t>、</a:t>
                      </a:r>
                      <a:r>
                        <a:rPr kumimoji="1" lang="ja-JP" altLang="en-US" sz="1100" b="1" dirty="0">
                          <a:solidFill>
                            <a:schemeClr val="tx1"/>
                          </a:solidFill>
                          <a:latin typeface="+mn-ea"/>
                          <a:ea typeface="+mn-ea"/>
                        </a:rPr>
                        <a:t>大阪産（もん）</a:t>
                      </a:r>
                      <a:r>
                        <a:rPr kumimoji="1" lang="en-US" altLang="ja-JP" sz="1100" b="1" dirty="0">
                          <a:solidFill>
                            <a:schemeClr val="tx1"/>
                          </a:solidFill>
                          <a:latin typeface="+mn-ea"/>
                          <a:ea typeface="+mn-ea"/>
                        </a:rPr>
                        <a:t>Twitter</a:t>
                      </a:r>
                    </a:p>
                    <a:p>
                      <a:pPr marL="174625" indent="-174625"/>
                      <a:r>
                        <a:rPr kumimoji="1" lang="ja-JP" altLang="en-US" sz="1100" b="1" dirty="0">
                          <a:solidFill>
                            <a:schemeClr val="tx1"/>
                          </a:solidFill>
                          <a:latin typeface="+mn-ea"/>
                          <a:ea typeface="+mn-ea"/>
                        </a:rPr>
                        <a:t>　大阪産（もん）ファン通信、イベント等を活用した情報発信</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■市町村や民間団体等が実施する地産地消、食文化継承等の食育活動への補助</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（事業実施主体者</a:t>
                      </a:r>
                      <a:r>
                        <a:rPr kumimoji="1" lang="en-US" altLang="ja-JP" sz="1100" b="1" dirty="0">
                          <a:solidFill>
                            <a:schemeClr val="tx1"/>
                          </a:solidFill>
                          <a:latin typeface="+mn-ea"/>
                          <a:ea typeface="+mn-ea"/>
                        </a:rPr>
                        <a:t>6</a:t>
                      </a:r>
                      <a:r>
                        <a:rPr kumimoji="1" lang="ja-JP" altLang="en-US" sz="1100" b="1" dirty="0">
                          <a:solidFill>
                            <a:schemeClr val="tx1"/>
                          </a:solidFill>
                          <a:latin typeface="+mn-ea"/>
                          <a:ea typeface="+mn-ea"/>
                        </a:rPr>
                        <a:t>者、新型コロナウイルス感染症の影響により</a:t>
                      </a:r>
                      <a:r>
                        <a:rPr kumimoji="1" lang="en-US" altLang="ja-JP" sz="1100" b="1" dirty="0">
                          <a:solidFill>
                            <a:schemeClr val="tx1"/>
                          </a:solidFill>
                          <a:latin typeface="+mn-ea"/>
                          <a:ea typeface="+mn-ea"/>
                        </a:rPr>
                        <a:t>1</a:t>
                      </a:r>
                      <a:r>
                        <a:rPr kumimoji="1" lang="ja-JP" altLang="en-US" sz="1100" b="1" dirty="0">
                          <a:solidFill>
                            <a:schemeClr val="tx1"/>
                          </a:solidFill>
                          <a:latin typeface="+mn-ea"/>
                          <a:ea typeface="+mn-ea"/>
                        </a:rPr>
                        <a:t>者が中止）</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■「大阪の魚と漁業を</a:t>
                      </a:r>
                      <a:r>
                        <a:rPr kumimoji="1" lang="en-US" altLang="ja-JP" sz="1100" b="1" dirty="0">
                          <a:solidFill>
                            <a:schemeClr val="tx1"/>
                          </a:solidFill>
                          <a:latin typeface="+mn-ea"/>
                          <a:ea typeface="+mn-ea"/>
                        </a:rPr>
                        <a:t>10</a:t>
                      </a:r>
                      <a:r>
                        <a:rPr kumimoji="1" lang="ja-JP" altLang="en-US" sz="1100" b="1" dirty="0">
                          <a:solidFill>
                            <a:schemeClr val="tx1"/>
                          </a:solidFill>
                          <a:latin typeface="+mn-ea"/>
                          <a:ea typeface="+mn-ea"/>
                        </a:rPr>
                        <a:t>倍楽しむ本」「大阪の畜産えぇもん</a:t>
                      </a:r>
                      <a:r>
                        <a:rPr kumimoji="1" lang="en-US" altLang="ja-JP" sz="1100" b="1" dirty="0">
                          <a:solidFill>
                            <a:schemeClr val="tx1"/>
                          </a:solidFill>
                          <a:latin typeface="+mn-ea"/>
                          <a:ea typeface="+mn-ea"/>
                        </a:rPr>
                        <a:t>BOOK</a:t>
                      </a:r>
                      <a:r>
                        <a:rPr kumimoji="1" lang="ja-JP" altLang="en-US" sz="1100" b="1" dirty="0">
                          <a:solidFill>
                            <a:schemeClr val="tx1"/>
                          </a:solidFill>
                          <a:latin typeface="+mn-ea"/>
                          <a:ea typeface="+mn-ea"/>
                        </a:rPr>
                        <a:t>」等を活用した情報発信</a:t>
                      </a:r>
                      <a:endParaRPr kumimoji="1" lang="en-US" altLang="ja-JP" sz="1100" b="1" dirty="0">
                        <a:solidFill>
                          <a:schemeClr val="tx1"/>
                        </a:solidFill>
                        <a:latin typeface="+mn-ea"/>
                        <a:ea typeface="+mn-ea"/>
                      </a:endParaRPr>
                    </a:p>
                    <a:p>
                      <a:pPr marL="174625" indent="-174625"/>
                      <a:r>
                        <a:rPr kumimoji="1" lang="en-US" altLang="ja-JP" sz="1200" b="1" dirty="0">
                          <a:solidFill>
                            <a:schemeClr val="tx1"/>
                          </a:solidFill>
                          <a:latin typeface="+mn-ea"/>
                          <a:ea typeface="+mn-ea"/>
                        </a:rPr>
                        <a:t>《</a:t>
                      </a:r>
                      <a:r>
                        <a:rPr kumimoji="1" lang="ja-JP" altLang="en-US" sz="1200" b="1" u="sng" dirty="0">
                          <a:solidFill>
                            <a:schemeClr val="tx1"/>
                          </a:solidFill>
                          <a:latin typeface="+mn-ea"/>
                          <a:ea typeface="+mn-ea"/>
                        </a:rPr>
                        <a:t>大阪産農林水産物を府民が身近に触れられる場の情報発信</a:t>
                      </a:r>
                      <a:r>
                        <a:rPr kumimoji="1" lang="en-US" altLang="ja-JP" sz="1200" b="1" dirty="0">
                          <a:solidFill>
                            <a:schemeClr val="tx1"/>
                          </a:solidFill>
                          <a:latin typeface="+mn-ea"/>
                          <a:ea typeface="+mn-ea"/>
                        </a:rPr>
                        <a:t>》</a:t>
                      </a:r>
                    </a:p>
                    <a:p>
                      <a:pPr marL="174625" indent="-174625"/>
                      <a:r>
                        <a:rPr kumimoji="1" lang="ja-JP" altLang="en-US" sz="1100" b="1" dirty="0">
                          <a:solidFill>
                            <a:schemeClr val="tx1"/>
                          </a:solidFill>
                          <a:latin typeface="+mn-ea"/>
                          <a:ea typeface="+mn-ea"/>
                        </a:rPr>
                        <a:t>■府内の朝市・直売所、農業体験農園（もぎとり園）及び農に親しむ施設について、府のホームページに掲載</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■魚庭の大漁旗デザインコンクールの開催</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大阪湾に対する関心を高めるため、小学生を対象に実施　応募</a:t>
                      </a:r>
                      <a:r>
                        <a:rPr kumimoji="1" lang="zh-CN" altLang="en-US" sz="1100" b="1" dirty="0">
                          <a:solidFill>
                            <a:schemeClr val="tx1"/>
                          </a:solidFill>
                          <a:latin typeface="游ゴシック" panose="020B0400000000000000" pitchFamily="50" charset="-128"/>
                          <a:ea typeface="游ゴシック" panose="020B0400000000000000" pitchFamily="50" charset="-128"/>
                        </a:rPr>
                        <a:t>総数</a:t>
                      </a:r>
                      <a:r>
                        <a:rPr kumimoji="1" lang="en-US" altLang="ja-JP" sz="1100" b="1" dirty="0">
                          <a:solidFill>
                            <a:schemeClr val="tx1"/>
                          </a:solidFill>
                          <a:latin typeface="游ゴシック" panose="020B0400000000000000" pitchFamily="50" charset="-128"/>
                          <a:ea typeface="游ゴシック" panose="020B0400000000000000" pitchFamily="50" charset="-128"/>
                        </a:rPr>
                        <a:t>197</a:t>
                      </a:r>
                      <a:r>
                        <a:rPr kumimoji="1" lang="zh-CN" altLang="en-US" sz="1100" b="1" dirty="0">
                          <a:solidFill>
                            <a:schemeClr val="tx1"/>
                          </a:solidFill>
                          <a:latin typeface="游ゴシック" panose="020B0400000000000000" pitchFamily="50" charset="-128"/>
                          <a:ea typeface="游ゴシック" panose="020B0400000000000000" pitchFamily="50" charset="-128"/>
                        </a:rPr>
                        <a:t>作品</a:t>
                      </a:r>
                      <a:endParaRPr kumimoji="1" lang="en-US" altLang="zh-CN" sz="1100" b="1" dirty="0">
                        <a:solidFill>
                          <a:schemeClr val="tx1"/>
                        </a:solidFill>
                        <a:latin typeface="游ゴシック" panose="020B0400000000000000" pitchFamily="50" charset="-128"/>
                        <a:ea typeface="游ゴシック" panose="020B0400000000000000" pitchFamily="50" charset="-128"/>
                      </a:endParaRPr>
                    </a:p>
                    <a:p>
                      <a:pPr marL="174625" indent="-174625"/>
                      <a:r>
                        <a:rPr kumimoji="1" lang="ja-JP" altLang="en-US" sz="1100" b="1" dirty="0">
                          <a:solidFill>
                            <a:schemeClr val="tx1"/>
                          </a:solidFill>
                          <a:latin typeface="游ゴシック" panose="020B0400000000000000" pitchFamily="50" charset="-128"/>
                          <a:ea typeface="+mn-ea"/>
                        </a:rPr>
                        <a:t>■魚庭の海づくり大会の開催（</a:t>
                      </a:r>
                      <a:r>
                        <a:rPr kumimoji="1" lang="en-US" altLang="ja-JP" sz="1100" b="1" dirty="0">
                          <a:solidFill>
                            <a:schemeClr val="tx1"/>
                          </a:solidFill>
                          <a:latin typeface="游ゴシック" panose="020B0400000000000000" pitchFamily="50" charset="-128"/>
                          <a:ea typeface="+mn-ea"/>
                        </a:rPr>
                        <a:t>R4.10.23</a:t>
                      </a:r>
                      <a:r>
                        <a:rPr kumimoji="1" lang="ja-JP" altLang="en-US" sz="1100" b="1" dirty="0">
                          <a:solidFill>
                            <a:schemeClr val="tx1"/>
                          </a:solidFill>
                          <a:latin typeface="游ゴシック" panose="020B0400000000000000" pitchFamily="50" charset="-128"/>
                          <a:ea typeface="+mn-ea"/>
                        </a:rPr>
                        <a:t>）来場者約</a:t>
                      </a:r>
                      <a:r>
                        <a:rPr kumimoji="1" lang="en-US" altLang="ja-JP" sz="1100" b="1" dirty="0">
                          <a:solidFill>
                            <a:schemeClr val="tx1"/>
                          </a:solidFill>
                          <a:latin typeface="游ゴシック" panose="020B0400000000000000" pitchFamily="50" charset="-128"/>
                          <a:ea typeface="+mn-ea"/>
                        </a:rPr>
                        <a:t>10,000</a:t>
                      </a:r>
                      <a:r>
                        <a:rPr kumimoji="1" lang="ja-JP" altLang="en-US" sz="1100" b="1" dirty="0">
                          <a:solidFill>
                            <a:schemeClr val="tx1"/>
                          </a:solidFill>
                          <a:latin typeface="游ゴシック" panose="020B0400000000000000" pitchFamily="50" charset="-128"/>
                          <a:ea typeface="+mn-ea"/>
                        </a:rPr>
                        <a:t>人</a:t>
                      </a:r>
                      <a:endParaRPr kumimoji="1" lang="en-US" altLang="ja-JP" sz="1100" b="1"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232330">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課題</a:t>
                      </a: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100" b="1" i="0" u="none" strike="noStrike" kern="1200" cap="none" spc="0" normalizeH="0" baseline="0" noProof="0" dirty="0">
                          <a:ln>
                            <a:noFill/>
                          </a:ln>
                          <a:solidFill>
                            <a:schemeClr val="tx1"/>
                          </a:solidFill>
                          <a:effectLst/>
                          <a:uLnTx/>
                          <a:uFillTx/>
                          <a:latin typeface="+mn-ea"/>
                          <a:ea typeface="+mn-ea"/>
                          <a:cs typeface="+mn-cs"/>
                        </a:rPr>
                        <a:t>コロナ禍における</a:t>
                      </a:r>
                      <a:r>
                        <a:rPr kumimoji="1" lang="ja-JP" altLang="en-US" sz="1100" b="1" dirty="0">
                          <a:solidFill>
                            <a:schemeClr val="tx1"/>
                          </a:solidFill>
                          <a:latin typeface="+mn-ea"/>
                          <a:ea typeface="+mn-ea"/>
                        </a:rPr>
                        <a:t>体験の場の提供、イベントの開催</a:t>
                      </a:r>
                      <a:endParaRPr kumimoji="1" lang="en-US" altLang="ja-JP" sz="1100" b="1"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次年度の主な取組み</a:t>
                      </a: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■出前講習会の開催</a:t>
                      </a:r>
                      <a:endPar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■大阪産（もん）の店舗での利用拡大</a:t>
                      </a:r>
                      <a:endPar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■イベント等の機会を活用した府内畜産物の認知度向上と</a:t>
                      </a:r>
                      <a:r>
                        <a:rPr kumimoji="1" lang="ja-JP" altLang="en-US" sz="1100" b="1" i="0" u="none" strike="noStrike" kern="1200" cap="none" spc="0" normalizeH="0" baseline="0" noProof="0">
                          <a:ln>
                            <a:noFill/>
                          </a:ln>
                          <a:solidFill>
                            <a:schemeClr val="tx1"/>
                          </a:solidFill>
                          <a:effectLst/>
                          <a:uLnTx/>
                          <a:uFillTx/>
                          <a:latin typeface="游ゴシック" panose="020B0400000000000000" pitchFamily="50" charset="-128"/>
                          <a:ea typeface="+mn-ea"/>
                          <a:cs typeface="+mn-cs"/>
                        </a:rPr>
                        <a:t>魅力発信</a:t>
                      </a: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　</a:t>
                      </a:r>
                      <a:endPar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86039942"/>
                  </a:ext>
                </a:extLst>
              </a:tr>
              <a:tr h="573304">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600" b="1" dirty="0">
                          <a:solidFill>
                            <a:schemeClr val="bg1"/>
                          </a:solidFill>
                        </a:rPr>
                        <a:t> 最終予算　　</a:t>
                      </a:r>
                      <a:endParaRPr kumimoji="1" lang="en-US" altLang="ja-JP" sz="1600" b="1" dirty="0">
                        <a:solidFill>
                          <a:schemeClr val="bg1"/>
                        </a:solidFill>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zh-TW" altLang="en-US" sz="12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00" b="1" dirty="0">
                          <a:solidFill>
                            <a:schemeClr val="tx1"/>
                          </a:solidFill>
                          <a:latin typeface="+mn-ea"/>
                          <a:ea typeface="+mn-ea"/>
                        </a:rPr>
                        <a:t>大阪産</a:t>
                      </a:r>
                      <a:r>
                        <a:rPr kumimoji="1" lang="en-US" altLang="ja-JP" sz="1100" b="1" dirty="0">
                          <a:solidFill>
                            <a:schemeClr val="tx1"/>
                          </a:solidFill>
                          <a:latin typeface="+mn-ea"/>
                          <a:ea typeface="+mn-ea"/>
                        </a:rPr>
                        <a:t>(</a:t>
                      </a:r>
                      <a:r>
                        <a:rPr kumimoji="1" lang="ja-JP" altLang="en-US" sz="1100" b="1" dirty="0">
                          <a:solidFill>
                            <a:schemeClr val="tx1"/>
                          </a:solidFill>
                          <a:latin typeface="+mn-ea"/>
                          <a:ea typeface="+mn-ea"/>
                        </a:rPr>
                        <a:t>もん</a:t>
                      </a:r>
                      <a:r>
                        <a:rPr kumimoji="1" lang="en-US" altLang="ja-JP" sz="1100" b="1" dirty="0">
                          <a:solidFill>
                            <a:schemeClr val="tx1"/>
                          </a:solidFill>
                          <a:latin typeface="+mn-ea"/>
                          <a:ea typeface="+mn-ea"/>
                        </a:rPr>
                        <a:t>)</a:t>
                      </a:r>
                      <a:r>
                        <a:rPr kumimoji="1" lang="ja-JP" altLang="en-US" sz="1100" b="1" dirty="0">
                          <a:solidFill>
                            <a:schemeClr val="tx1"/>
                          </a:solidFill>
                          <a:latin typeface="+mn-ea"/>
                          <a:ea typeface="+mn-ea"/>
                        </a:rPr>
                        <a:t>グローバルブランド化促進事業費　</a:t>
                      </a:r>
                      <a:r>
                        <a:rPr kumimoji="1" lang="en-US" altLang="ja-JP" sz="1100" b="1" dirty="0">
                          <a:solidFill>
                            <a:schemeClr val="tx1"/>
                          </a:solidFill>
                          <a:latin typeface="+mn-ea"/>
                          <a:ea typeface="+mn-ea"/>
                        </a:rPr>
                        <a:t>90,079</a:t>
                      </a:r>
                      <a:r>
                        <a:rPr kumimoji="1" lang="ja-JP" altLang="en-US" sz="1100" b="1" dirty="0">
                          <a:solidFill>
                            <a:schemeClr val="tx1"/>
                          </a:solidFill>
                          <a:latin typeface="+mn-ea"/>
                          <a:ea typeface="+mn-ea"/>
                        </a:rPr>
                        <a:t>千円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97835777"/>
                  </a:ext>
                </a:extLst>
              </a:tr>
            </a:tbl>
          </a:graphicData>
        </a:graphic>
      </p:graphicFrame>
      <p:sp>
        <p:nvSpPr>
          <p:cNvPr id="2" name="テキスト ボックス 1"/>
          <p:cNvSpPr txBox="1"/>
          <p:nvPr/>
        </p:nvSpPr>
        <p:spPr>
          <a:xfrm>
            <a:off x="558186" y="485484"/>
            <a:ext cx="8718118" cy="338554"/>
          </a:xfrm>
          <a:prstGeom prst="rect">
            <a:avLst/>
          </a:prstGeom>
          <a:noFill/>
        </p:spPr>
        <p:txBody>
          <a:bodyPr wrap="square" rtlCol="0">
            <a:spAutoFit/>
          </a:bodyPr>
          <a:lstStyle/>
          <a:p>
            <a:r>
              <a:rPr kumimoji="1" lang="ja-JP" altLang="en-US" sz="1600" b="1" dirty="0">
                <a:latin typeface="+mn-ea"/>
              </a:rPr>
              <a:t>①地産地消の推進　</a:t>
            </a:r>
            <a:r>
              <a:rPr kumimoji="1" lang="en-US" altLang="ja-JP" sz="1600" b="1" dirty="0">
                <a:latin typeface="+mn-ea"/>
              </a:rPr>
              <a:t>P45</a:t>
            </a:r>
            <a:r>
              <a:rPr kumimoji="1" lang="ja-JP" altLang="en-US" sz="1600" b="1" dirty="0">
                <a:latin typeface="+mn-ea"/>
              </a:rPr>
              <a:t>　</a:t>
            </a:r>
          </a:p>
        </p:txBody>
      </p:sp>
      <p:grpSp>
        <p:nvGrpSpPr>
          <p:cNvPr id="7" name="グループ化 6"/>
          <p:cNvGrpSpPr/>
          <p:nvPr/>
        </p:nvGrpSpPr>
        <p:grpSpPr>
          <a:xfrm>
            <a:off x="8346172" y="262517"/>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3" name="グループ化 12"/>
            <p:cNvGrpSpPr/>
            <p:nvPr/>
          </p:nvGrpSpPr>
          <p:grpSpPr>
            <a:xfrm>
              <a:off x="8222623" y="1257538"/>
              <a:ext cx="1058662" cy="720145"/>
              <a:chOff x="511927" y="2809411"/>
              <a:chExt cx="1110811" cy="770916"/>
            </a:xfrm>
          </p:grpSpPr>
          <p:sp>
            <p:nvSpPr>
              <p:cNvPr id="14" name="角丸四角形 13"/>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a:t>年度</a:t>
                </a:r>
                <a:r>
                  <a:rPr kumimoji="1" lang="ja-JP" altLang="en-US" sz="1200" b="1" dirty="0"/>
                  <a:t>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5" name="直線コネクタ 14"/>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6" name="Rectangle 1"/>
          <p:cNvSpPr>
            <a:spLocks noChangeArrowheads="1"/>
          </p:cNvSpPr>
          <p:nvPr/>
        </p:nvSpPr>
        <p:spPr bwMode="auto">
          <a:xfrm>
            <a:off x="288000" y="180000"/>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a:latin typeface="Meiryo UI" panose="020B0604030504040204" pitchFamily="50" charset="-128"/>
                <a:ea typeface="Meiryo UI" panose="020B0604030504040204" pitchFamily="50" charset="-128"/>
                <a:cs typeface="Times New Roman" panose="02020603050405020304" pitchFamily="18" charset="0"/>
              </a:rPr>
              <a:t>具体的な取組み</a:t>
            </a:r>
            <a:r>
              <a:rPr kumimoji="0" lang="en-US" altLang="ja-JP" sz="16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kumimoji="0" lang="ja-JP" altLang="ja-JP" sz="36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8" name="スライド番号プレースホルダー 1">
            <a:extLst>
              <a:ext uri="{FF2B5EF4-FFF2-40B4-BE49-F238E27FC236}">
                <a16:creationId xmlns:a16="http://schemas.microsoft.com/office/drawing/2014/main" id="{1BCC43A5-EEE6-44AD-8F4B-E26FA22434CE}"/>
              </a:ext>
            </a:extLst>
          </p:cNvPr>
          <p:cNvSpPr>
            <a:spLocks noGrp="1"/>
          </p:cNvSpPr>
          <p:nvPr>
            <p:ph type="sldNum" sz="quarter" idx="12"/>
          </p:nvPr>
        </p:nvSpPr>
        <p:spPr>
          <a:xfrm>
            <a:off x="9181750" y="6583675"/>
            <a:ext cx="720000" cy="216000"/>
          </a:xfrm>
        </p:spPr>
        <p:txBody>
          <a:bodyPr/>
          <a:lstStyle/>
          <a:p>
            <a:fld id="{4D1D0668-0C6C-4C7F-AAAF-C0078F4BF5F6}" type="slidenum">
              <a:rPr kumimoji="1" lang="ja-JP" altLang="en-US" smtClean="0"/>
              <a:t>71</a:t>
            </a:fld>
            <a:endParaRPr kumimoji="1" lang="ja-JP" altLang="en-US" dirty="0"/>
          </a:p>
        </p:txBody>
      </p:sp>
    </p:spTree>
    <p:extLst>
      <p:ext uri="{BB962C8B-B14F-4D97-AF65-F5344CB8AC3E}">
        <p14:creationId xmlns:p14="http://schemas.microsoft.com/office/powerpoint/2010/main" val="368662746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273000" y="144000"/>
            <a:ext cx="9360000" cy="651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9" name="表 8"/>
          <p:cNvGraphicFramePr>
            <a:graphicFrameLocks noGrp="1"/>
          </p:cNvGraphicFramePr>
          <p:nvPr/>
        </p:nvGraphicFramePr>
        <p:xfrm>
          <a:off x="629696" y="540000"/>
          <a:ext cx="8630215" cy="2757331"/>
        </p:xfrm>
        <a:graphic>
          <a:graphicData uri="http://schemas.openxmlformats.org/drawingml/2006/table">
            <a:tbl>
              <a:tblPr firstRow="1" bandRow="1">
                <a:tableStyleId>{5C22544A-7EE6-4342-B048-85BDC9FD1C3A}</a:tableStyleId>
              </a:tblPr>
              <a:tblGrid>
                <a:gridCol w="1272862">
                  <a:extLst>
                    <a:ext uri="{9D8B030D-6E8A-4147-A177-3AD203B41FA5}">
                      <a16:colId xmlns:a16="http://schemas.microsoft.com/office/drawing/2014/main" val="528851062"/>
                    </a:ext>
                  </a:extLst>
                </a:gridCol>
                <a:gridCol w="7357353">
                  <a:extLst>
                    <a:ext uri="{9D8B030D-6E8A-4147-A177-3AD203B41FA5}">
                      <a16:colId xmlns:a16="http://schemas.microsoft.com/office/drawing/2014/main" val="89849022"/>
                    </a:ext>
                  </a:extLst>
                </a:gridCol>
              </a:tblGrid>
              <a:tr h="1493617">
                <a:tc>
                  <a:txBody>
                    <a:bodyPr/>
                    <a:lstStyle/>
                    <a:p>
                      <a:pPr>
                        <a:lnSpc>
                          <a:spcPts val="1600"/>
                        </a:lnSpc>
                      </a:pPr>
                      <a:r>
                        <a:rPr kumimoji="1" lang="ja-JP" altLang="en-US" sz="1600" dirty="0"/>
                        <a:t> 本年度の     </a:t>
                      </a:r>
                      <a:endParaRPr kumimoji="1" lang="en-US" altLang="ja-JP" sz="1600" dirty="0"/>
                    </a:p>
                    <a:p>
                      <a:pPr>
                        <a:lnSpc>
                          <a:spcPts val="1600"/>
                        </a:lnSpc>
                      </a:pPr>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1" dirty="0">
                          <a:solidFill>
                            <a:schemeClr val="tx1"/>
                          </a:solidFill>
                          <a:latin typeface="+mn-ea"/>
                          <a:ea typeface="+mn-ea"/>
                        </a:rPr>
                        <a:t>■「食品ロス削減ワーキングチーム」関係部局等との連携により、担当部局で保育所・学校等での</a:t>
                      </a:r>
                    </a:p>
                    <a:p>
                      <a:pPr marL="174625" indent="-174625"/>
                      <a:r>
                        <a:rPr kumimoji="1" lang="ja-JP" altLang="en-US" sz="1100" b="1" dirty="0">
                          <a:solidFill>
                            <a:schemeClr val="tx1"/>
                          </a:solidFill>
                          <a:latin typeface="+mn-ea"/>
                          <a:ea typeface="+mn-ea"/>
                        </a:rPr>
                        <a:t>　 食育、イベント等の体験活動を通じた食品ロスへの理解促進</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■「もったいないやん へらそう食品ロス」ポータルサイトを活用し、次代まで食品ロス削減を</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a:t>
                      </a:r>
                      <a:r>
                        <a:rPr kumimoji="1" lang="en-US" altLang="ja-JP" sz="1100" b="1" dirty="0">
                          <a:solidFill>
                            <a:schemeClr val="tx1"/>
                          </a:solidFill>
                          <a:latin typeface="+mn-ea"/>
                          <a:ea typeface="+mn-ea"/>
                        </a:rPr>
                        <a:t> </a:t>
                      </a:r>
                      <a:r>
                        <a:rPr kumimoji="1" lang="ja-JP" altLang="en-US" sz="1100" b="1" dirty="0">
                          <a:solidFill>
                            <a:schemeClr val="tx1"/>
                          </a:solidFill>
                          <a:latin typeface="+mn-ea"/>
                          <a:ea typeface="+mn-ea"/>
                        </a:rPr>
                        <a:t>実践・啓発するボランティア「もったいないやん活動隊」の募集、養成講座</a:t>
                      </a:r>
                      <a:r>
                        <a:rPr kumimoji="1" lang="ja-JP" altLang="en-US" sz="1100" b="1">
                          <a:solidFill>
                            <a:schemeClr val="tx1"/>
                          </a:solidFill>
                          <a:latin typeface="+mn-ea"/>
                          <a:ea typeface="+mn-ea"/>
                        </a:rPr>
                        <a:t>の実施</a:t>
                      </a:r>
                      <a:endParaRPr kumimoji="1" lang="ja-JP" altLang="en-US"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■「大阪府食品ロス削減推進計画」に基づく市町村や事業者と連携した普及啓発の取組みを推進</a:t>
                      </a:r>
                    </a:p>
                    <a:p>
                      <a:pPr marL="174625" indent="-174625"/>
                      <a:r>
                        <a:rPr kumimoji="1" lang="ja-JP" altLang="en-US" sz="1100" b="1" dirty="0">
                          <a:solidFill>
                            <a:schemeClr val="tx1"/>
                          </a:solidFill>
                          <a:latin typeface="+mn-ea"/>
                          <a:ea typeface="+mn-ea"/>
                        </a:rPr>
                        <a:t>■府食ロス計画に基づき、事業者と連携した普及啓発の取組みを推進するため、事業者、消費者、</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学識経験者等で構成する「食品ロス削減ネットワーク懇話会」を開催</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589954">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次年度の主</a:t>
                      </a:r>
                      <a:r>
                        <a:rPr kumimoji="1" lang="ja-JP" altLang="en-US" sz="1200" b="1" i="0" u="sng" strike="noStrike" kern="1200" cap="none" spc="0" normalizeH="0" baseline="0" noProof="0">
                          <a:ln>
                            <a:noFill/>
                          </a:ln>
                          <a:solidFill>
                            <a:schemeClr val="tx1"/>
                          </a:solidFill>
                          <a:effectLst/>
                          <a:uLnTx/>
                          <a:uFillTx/>
                          <a:latin typeface="游ゴシック" panose="020B0400000000000000" pitchFamily="50" charset="-128"/>
                          <a:ea typeface="+mn-ea"/>
                          <a:cs typeface="+mn-cs"/>
                        </a:rPr>
                        <a:t>な取組み</a:t>
                      </a:r>
                      <a:r>
                        <a:rPr kumimoji="1" lang="en-US" altLang="ja-JP" sz="1200" b="1" i="0" u="none" strike="noStrike" kern="1200" cap="none" spc="0" normalizeH="0" baseline="0" noProof="0">
                          <a:ln>
                            <a:noFill/>
                          </a:ln>
                          <a:solidFill>
                            <a:schemeClr val="tx1"/>
                          </a:solidFill>
                          <a:effectLst/>
                          <a:uLnTx/>
                          <a:uFillTx/>
                          <a:latin typeface="游ゴシック" panose="020B0400000000000000" pitchFamily="50" charset="-128"/>
                          <a:ea typeface="+mn-ea"/>
                          <a:cs typeface="+mn-cs"/>
                        </a:rPr>
                        <a:t>》</a:t>
                      </a:r>
                      <a:endPar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■地域で普及啓発活動を推進するため、食品ロス削減ポータルサイトを積極的に活用し、食品ロス削減について</a:t>
                      </a:r>
                      <a:endParaRPr kumimoji="1" lang="en-US" altLang="ja-JP" sz="1100" b="1"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　発信・啓発できる人材を育成</a:t>
                      </a:r>
                      <a:endParaRPr kumimoji="1" lang="en-US" altLang="ja-JP" sz="1100" b="1"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■「もったいないやん活動隊」を育成し、啓発機会を創出</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409189">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最終予算　　</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dirty="0">
                          <a:solidFill>
                            <a:schemeClr val="bg1"/>
                          </a:solidFill>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00" b="1" dirty="0">
                          <a:solidFill>
                            <a:schemeClr val="tx1"/>
                          </a:solidFill>
                          <a:latin typeface="游ゴシック" panose="020B0400000000000000" pitchFamily="50" charset="-128"/>
                          <a:ea typeface="+mn-ea"/>
                        </a:rPr>
                        <a:t>消費者行動促進支援事業　</a:t>
                      </a:r>
                      <a:r>
                        <a:rPr kumimoji="1" lang="en-US" altLang="ja-JP" sz="1100" b="1" dirty="0">
                          <a:solidFill>
                            <a:schemeClr val="tx1"/>
                          </a:solidFill>
                          <a:latin typeface="游ゴシック" panose="020B0400000000000000" pitchFamily="50" charset="-128"/>
                          <a:ea typeface="+mn-ea"/>
                        </a:rPr>
                        <a:t>3,020</a:t>
                      </a:r>
                      <a:r>
                        <a:rPr kumimoji="1" lang="ja-JP" altLang="en-US" sz="1100" b="1" dirty="0">
                          <a:solidFill>
                            <a:schemeClr val="tx1"/>
                          </a:solidFill>
                          <a:latin typeface="游ゴシック" panose="020B0400000000000000" pitchFamily="50" charset="-128"/>
                          <a:ea typeface="+mn-ea"/>
                        </a:rPr>
                        <a:t>千円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2" name="テキスト ボックス 1"/>
          <p:cNvSpPr txBox="1"/>
          <p:nvPr/>
        </p:nvSpPr>
        <p:spPr>
          <a:xfrm>
            <a:off x="272836" y="189000"/>
            <a:ext cx="2804208" cy="338554"/>
          </a:xfrm>
          <a:prstGeom prst="rect">
            <a:avLst/>
          </a:prstGeom>
          <a:noFill/>
        </p:spPr>
        <p:txBody>
          <a:bodyPr wrap="square" rtlCol="0">
            <a:spAutoFit/>
          </a:bodyPr>
          <a:lstStyle/>
          <a:p>
            <a:r>
              <a:rPr kumimoji="1" lang="ja-JP" altLang="en-US" sz="1600" b="1" dirty="0"/>
              <a:t>②食品ロスの削減　</a:t>
            </a:r>
            <a:r>
              <a:rPr kumimoji="1" lang="en-US" altLang="ja-JP" sz="1600" b="1" dirty="0">
                <a:latin typeface="+mn-ea"/>
              </a:rPr>
              <a:t>P46</a:t>
            </a:r>
            <a:endParaRPr kumimoji="1" lang="ja-JP" altLang="en-US" sz="1600" b="1" dirty="0">
              <a:latin typeface="+mn-ea"/>
            </a:endParaRPr>
          </a:p>
        </p:txBody>
      </p:sp>
      <p:grpSp>
        <p:nvGrpSpPr>
          <p:cNvPr id="7" name="グループ化 6"/>
          <p:cNvGrpSpPr/>
          <p:nvPr/>
        </p:nvGrpSpPr>
        <p:grpSpPr>
          <a:xfrm>
            <a:off x="8354955" y="247950"/>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3" name="グループ化 12"/>
            <p:cNvGrpSpPr/>
            <p:nvPr/>
          </p:nvGrpSpPr>
          <p:grpSpPr>
            <a:xfrm>
              <a:off x="8222623" y="1257538"/>
              <a:ext cx="1058662" cy="720145"/>
              <a:chOff x="511927" y="2809411"/>
              <a:chExt cx="1110811" cy="770916"/>
            </a:xfrm>
          </p:grpSpPr>
          <p:sp>
            <p:nvSpPr>
              <p:cNvPr id="14" name="角丸四角形 13"/>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a:t>年度</a:t>
                </a:r>
                <a:r>
                  <a:rPr kumimoji="1" lang="ja-JP" altLang="en-US" sz="1200" b="1" dirty="0"/>
                  <a:t>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5" name="直線コネクタ 14"/>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graphicFrame>
        <p:nvGraphicFramePr>
          <p:cNvPr id="16" name="表 15"/>
          <p:cNvGraphicFramePr>
            <a:graphicFrameLocks noGrp="1"/>
          </p:cNvGraphicFramePr>
          <p:nvPr/>
        </p:nvGraphicFramePr>
        <p:xfrm>
          <a:off x="613302" y="3549689"/>
          <a:ext cx="8646609" cy="2941870"/>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1008162">
                <a:tc>
                  <a:txBody>
                    <a:bodyPr/>
                    <a:lstStyle/>
                    <a:p>
                      <a:pPr>
                        <a:lnSpc>
                          <a:spcPts val="1600"/>
                        </a:lnSpc>
                      </a:pPr>
                      <a:r>
                        <a:rPr kumimoji="1" lang="ja-JP" altLang="en-US" sz="1600" dirty="0"/>
                        <a:t> 本年度の     </a:t>
                      </a:r>
                      <a:endParaRPr kumimoji="1" lang="en-US" altLang="ja-JP" sz="1600" dirty="0"/>
                    </a:p>
                    <a:p>
                      <a:pPr>
                        <a:lnSpc>
                          <a:spcPts val="1600"/>
                        </a:lnSpc>
                      </a:pPr>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1" dirty="0">
                          <a:solidFill>
                            <a:schemeClr val="tx1"/>
                          </a:solidFill>
                          <a:latin typeface="+mn-ea"/>
                          <a:ea typeface="+mn-ea"/>
                        </a:rPr>
                        <a:t>■全国学校給食週間での取組み実施</a:t>
                      </a:r>
                      <a:endParaRPr kumimoji="1" lang="en-US" altLang="ja-JP" sz="1100" b="1" dirty="0">
                        <a:solidFill>
                          <a:schemeClr val="tx1"/>
                        </a:solidFill>
                        <a:latin typeface="+mn-ea"/>
                        <a:ea typeface="+mn-ea"/>
                      </a:endParaRPr>
                    </a:p>
                    <a:p>
                      <a:pPr marL="174625" indent="-174625"/>
                      <a:r>
                        <a:rPr kumimoji="1" lang="ja-JP" altLang="en-US" sz="1100" b="1" baseline="0" dirty="0">
                          <a:solidFill>
                            <a:schemeClr val="tx1"/>
                          </a:solidFill>
                          <a:latin typeface="+mn-ea"/>
                          <a:ea typeface="+mn-ea"/>
                        </a:rPr>
                        <a:t>　</a:t>
                      </a:r>
                      <a:r>
                        <a:rPr kumimoji="1" lang="ja-JP" altLang="en-US" sz="1100" b="1">
                          <a:solidFill>
                            <a:schemeClr val="tx1"/>
                          </a:solidFill>
                          <a:latin typeface="+mn-ea"/>
                          <a:ea typeface="+mn-ea"/>
                        </a:rPr>
                        <a:t>市町村</a:t>
                      </a:r>
                      <a:r>
                        <a:rPr kumimoji="1" lang="ja-JP" altLang="en-US" sz="1100" b="1" dirty="0">
                          <a:solidFill>
                            <a:schemeClr val="tx1"/>
                          </a:solidFill>
                          <a:latin typeface="+mn-ea"/>
                          <a:ea typeface="+mn-ea"/>
                        </a:rPr>
                        <a:t>及び府立学校で地域の食材や郷土料理等を取り入れた給食献立を実施</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■食育の日（毎月</a:t>
                      </a:r>
                      <a:r>
                        <a:rPr kumimoji="1" lang="en-US" altLang="ja-JP" sz="1100" b="1" dirty="0">
                          <a:solidFill>
                            <a:schemeClr val="tx1"/>
                          </a:solidFill>
                          <a:latin typeface="+mn-ea"/>
                          <a:ea typeface="+mn-ea"/>
                        </a:rPr>
                        <a:t>19</a:t>
                      </a:r>
                      <a:r>
                        <a:rPr kumimoji="1" lang="ja-JP" altLang="en-US" sz="1100" b="1" dirty="0">
                          <a:solidFill>
                            <a:schemeClr val="tx1"/>
                          </a:solidFill>
                          <a:latin typeface="+mn-ea"/>
                          <a:ea typeface="+mn-ea"/>
                        </a:rPr>
                        <a:t>日）での取組み実施</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a:t>
                      </a:r>
                      <a:r>
                        <a:rPr kumimoji="1" lang="ja-JP" altLang="en-US" sz="1100" b="1">
                          <a:solidFill>
                            <a:schemeClr val="tx1"/>
                          </a:solidFill>
                          <a:latin typeface="+mn-ea"/>
                          <a:ea typeface="+mn-ea"/>
                        </a:rPr>
                        <a:t>給食</a:t>
                      </a:r>
                      <a:r>
                        <a:rPr kumimoji="1" lang="ja-JP" altLang="en-US" sz="1100" b="1" dirty="0">
                          <a:solidFill>
                            <a:schemeClr val="tx1"/>
                          </a:solidFill>
                          <a:latin typeface="+mn-ea"/>
                          <a:ea typeface="+mn-ea"/>
                        </a:rPr>
                        <a:t>献立の工夫</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■大阪府食生活改善連絡協議会との連携</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・協議会が行う日本型食生活の普及啓発活動への支援</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・魚庭の海づくり</a:t>
                      </a:r>
                      <a:r>
                        <a:rPr kumimoji="1" lang="ja-JP" altLang="en-US" sz="1100" b="1">
                          <a:solidFill>
                            <a:schemeClr val="tx1"/>
                          </a:solidFill>
                          <a:latin typeface="+mn-ea"/>
                          <a:ea typeface="+mn-ea"/>
                        </a:rPr>
                        <a:t>大会（</a:t>
                      </a:r>
                      <a:r>
                        <a:rPr kumimoji="1" lang="en-US" altLang="ja-JP" sz="1100" b="1">
                          <a:solidFill>
                            <a:schemeClr val="tx1"/>
                          </a:solidFill>
                          <a:latin typeface="+mn-ea"/>
                          <a:ea typeface="+mn-ea"/>
                        </a:rPr>
                        <a:t>R4.10.23</a:t>
                      </a:r>
                      <a:r>
                        <a:rPr kumimoji="1" lang="ja-JP" altLang="en-US" sz="1100" b="1">
                          <a:solidFill>
                            <a:schemeClr val="tx1"/>
                          </a:solidFill>
                          <a:latin typeface="+mn-ea"/>
                          <a:ea typeface="+mn-ea"/>
                        </a:rPr>
                        <a:t>）</a:t>
                      </a:r>
                      <a:r>
                        <a:rPr kumimoji="1" lang="ja-JP" altLang="en-US" sz="1100" b="1" dirty="0">
                          <a:solidFill>
                            <a:schemeClr val="tx1"/>
                          </a:solidFill>
                          <a:latin typeface="+mn-ea"/>
                          <a:ea typeface="+mn-ea"/>
                        </a:rPr>
                        <a:t>において、郷土食冊子を配付 </a:t>
                      </a:r>
                      <a:r>
                        <a:rPr kumimoji="1" lang="en-US" altLang="ja-JP" sz="1100" b="1" dirty="0">
                          <a:solidFill>
                            <a:schemeClr val="tx1"/>
                          </a:solidFill>
                          <a:latin typeface="+mn-ea"/>
                          <a:ea typeface="+mn-ea"/>
                        </a:rPr>
                        <a:t>200</a:t>
                      </a:r>
                      <a:r>
                        <a:rPr kumimoji="1" lang="ja-JP" altLang="en-US" sz="1100" b="1" dirty="0">
                          <a:solidFill>
                            <a:schemeClr val="tx1"/>
                          </a:solidFill>
                          <a:latin typeface="+mn-ea"/>
                          <a:ea typeface="+mn-ea"/>
                        </a:rPr>
                        <a:t>部</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18800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課題</a:t>
                      </a: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■関係団体の取組把握、連携強化</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次年度の主な取組み</a:t>
                      </a: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■好事例を共有し、地域の食材や郷土料理を取り入れた給食献立を実施</a:t>
                      </a:r>
                      <a:endPar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■地場産物を活用した食育教材ポータルサイトの啓発</a:t>
                      </a:r>
                      <a:endParaRPr kumimoji="1" lang="en-US" altLang="ja-JP"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■食文化の継承に向け、</a:t>
                      </a:r>
                      <a:r>
                        <a:rPr kumimoji="1" lang="en-US" altLang="ja-JP" sz="1100" b="1" dirty="0">
                          <a:solidFill>
                            <a:schemeClr val="tx1"/>
                          </a:solidFill>
                          <a:latin typeface="+mn-ea"/>
                          <a:ea typeface="+mn-ea"/>
                        </a:rPr>
                        <a:t>SNS</a:t>
                      </a:r>
                      <a:r>
                        <a:rPr kumimoji="1" lang="ja-JP" altLang="en-US" sz="1100" b="1" dirty="0">
                          <a:solidFill>
                            <a:schemeClr val="tx1"/>
                          </a:solidFill>
                          <a:latin typeface="+mn-ea"/>
                          <a:ea typeface="+mn-ea"/>
                        </a:rPr>
                        <a:t>等を活用した情報発信を行うとともに、関係団体の取組みを支援</a:t>
                      </a: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　</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465368">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最終予算</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00" b="1" dirty="0">
                          <a:latin typeface="+mn-ea"/>
                          <a:ea typeface="+mn-ea"/>
                        </a:rPr>
                        <a:t>健康・栄養</a:t>
                      </a:r>
                      <a:r>
                        <a:rPr kumimoji="1" lang="ja-JP" altLang="en-US" sz="1100" b="1" dirty="0">
                          <a:solidFill>
                            <a:schemeClr val="tx1"/>
                          </a:solidFill>
                          <a:latin typeface="+mn-ea"/>
                          <a:ea typeface="+mn-ea"/>
                        </a:rPr>
                        <a:t>対策費　</a:t>
                      </a:r>
                      <a:r>
                        <a:rPr kumimoji="1" lang="en-US" altLang="ja-JP" sz="1100" b="1" dirty="0">
                          <a:solidFill>
                            <a:schemeClr val="tx1"/>
                          </a:solidFill>
                          <a:latin typeface="+mn-ea"/>
                          <a:ea typeface="+mn-ea"/>
                        </a:rPr>
                        <a:t>5,869</a:t>
                      </a:r>
                      <a:r>
                        <a:rPr kumimoji="1" lang="ja-JP" altLang="en-US" sz="1100" b="1" dirty="0">
                          <a:solidFill>
                            <a:schemeClr val="tx1"/>
                          </a:solidFill>
                          <a:latin typeface="+mn-ea"/>
                          <a:ea typeface="+mn-ea"/>
                        </a:rPr>
                        <a:t>千円（再掲）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17" name="テキスト ボックス 16"/>
          <p:cNvSpPr txBox="1"/>
          <p:nvPr/>
        </p:nvSpPr>
        <p:spPr>
          <a:xfrm>
            <a:off x="269453" y="3257550"/>
            <a:ext cx="2681080" cy="338554"/>
          </a:xfrm>
          <a:prstGeom prst="rect">
            <a:avLst/>
          </a:prstGeom>
          <a:noFill/>
        </p:spPr>
        <p:txBody>
          <a:bodyPr wrap="square" rtlCol="0">
            <a:spAutoFit/>
          </a:bodyPr>
          <a:lstStyle/>
          <a:p>
            <a:r>
              <a:rPr kumimoji="1" lang="ja-JP" altLang="en-US" sz="1600" b="1" dirty="0"/>
              <a:t>③</a:t>
            </a:r>
            <a:r>
              <a:rPr lang="ja-JP" altLang="en-US" sz="1600" b="1" dirty="0"/>
              <a:t>食文化の継承　</a:t>
            </a:r>
            <a:r>
              <a:rPr lang="en-US" altLang="ja-JP" sz="1600" b="1" dirty="0">
                <a:latin typeface="+mn-ea"/>
              </a:rPr>
              <a:t>P46</a:t>
            </a:r>
            <a:r>
              <a:rPr lang="ja-JP" altLang="en-US" sz="1600" b="1" dirty="0">
                <a:latin typeface="+mn-ea"/>
              </a:rPr>
              <a:t> </a:t>
            </a:r>
            <a:endParaRPr kumimoji="1" lang="ja-JP" altLang="en-US" sz="1600" b="1" dirty="0">
              <a:latin typeface="+mn-ea"/>
            </a:endParaRPr>
          </a:p>
        </p:txBody>
      </p:sp>
      <p:sp>
        <p:nvSpPr>
          <p:cNvPr id="19" name="スライド番号プレースホルダー 1">
            <a:extLst>
              <a:ext uri="{FF2B5EF4-FFF2-40B4-BE49-F238E27FC236}">
                <a16:creationId xmlns:a16="http://schemas.microsoft.com/office/drawing/2014/main" id="{3D5F2EE1-6DC4-4DAD-AD6B-0042545F6D05}"/>
              </a:ext>
            </a:extLst>
          </p:cNvPr>
          <p:cNvSpPr>
            <a:spLocks noGrp="1"/>
          </p:cNvSpPr>
          <p:nvPr>
            <p:ph type="sldNum" sz="quarter" idx="12"/>
          </p:nvPr>
        </p:nvSpPr>
        <p:spPr>
          <a:xfrm>
            <a:off x="9181750" y="6583675"/>
            <a:ext cx="720000" cy="216000"/>
          </a:xfrm>
        </p:spPr>
        <p:txBody>
          <a:bodyPr/>
          <a:lstStyle/>
          <a:p>
            <a:fld id="{4D1D0668-0C6C-4C7F-AAAF-C0078F4BF5F6}" type="slidenum">
              <a:rPr kumimoji="1" lang="ja-JP" altLang="en-US" smtClean="0"/>
              <a:t>72</a:t>
            </a:fld>
            <a:endParaRPr kumimoji="1" lang="ja-JP" altLang="en-US" dirty="0"/>
          </a:p>
        </p:txBody>
      </p:sp>
    </p:spTree>
    <p:extLst>
      <p:ext uri="{BB962C8B-B14F-4D97-AF65-F5344CB8AC3E}">
        <p14:creationId xmlns:p14="http://schemas.microsoft.com/office/powerpoint/2010/main" val="243407311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273000" y="916309"/>
            <a:ext cx="9360000" cy="5832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latin typeface="Meiryo UI" panose="020B0604030504040204" pitchFamily="50" charset="-128"/>
                <a:ea typeface="Meiryo UI" panose="020B0604030504040204" pitchFamily="50" charset="-128"/>
              </a:rPr>
              <a:t>２　食育を支える社会環境整備　</a:t>
            </a:r>
          </a:p>
        </p:txBody>
      </p:sp>
      <p:sp>
        <p:nvSpPr>
          <p:cNvPr id="10" name="正方形/長方形 9"/>
          <p:cNvSpPr/>
          <p:nvPr/>
        </p:nvSpPr>
        <p:spPr>
          <a:xfrm>
            <a:off x="273000" y="688626"/>
            <a:ext cx="7404392" cy="432000"/>
          </a:xfrm>
          <a:prstGeom prst="rect">
            <a:avLst/>
          </a:prstGeom>
          <a:solidFill>
            <a:srgbClr val="002060"/>
          </a:solidFill>
        </p:spPr>
        <p:txBody>
          <a:bodyPr wrap="square" anchor="ctr">
            <a:sp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 </a:t>
            </a:r>
            <a:r>
              <a:rPr kumimoji="1" lang="ja-JP" altLang="en-US" sz="2000" b="1" dirty="0">
                <a:ln w="0"/>
                <a:solidFill>
                  <a:schemeClr val="bg1"/>
                </a:solidFill>
                <a:effectLst>
                  <a:outerShdw blurRad="38100" dist="19050" dir="2700000" algn="tl" rotWithShape="0">
                    <a:schemeClr val="dk1">
                      <a:alpha val="40000"/>
                    </a:schemeClr>
                  </a:outerShdw>
                </a:effectLst>
                <a:latin typeface="+mn-ea"/>
              </a:rPr>
              <a:t>（１）多様な主体による食育推進運動の展開　</a:t>
            </a:r>
            <a:r>
              <a:rPr kumimoji="1" lang="ja-JP" altLang="en-US" b="1" dirty="0">
                <a:ln w="0"/>
                <a:solidFill>
                  <a:schemeClr val="bg1"/>
                </a:solidFill>
                <a:effectLst>
                  <a:outerShdw blurRad="38100" dist="19050" dir="2700000" algn="tl" rotWithShape="0">
                    <a:schemeClr val="dk1">
                      <a:alpha val="40000"/>
                    </a:schemeClr>
                  </a:outerShdw>
                </a:effectLst>
                <a:latin typeface="+mn-ea"/>
              </a:rPr>
              <a:t>計画</a:t>
            </a:r>
            <a:r>
              <a:rPr kumimoji="1" lang="en-US" altLang="ja-JP" b="1" dirty="0">
                <a:ln w="0"/>
                <a:solidFill>
                  <a:schemeClr val="bg1"/>
                </a:solidFill>
                <a:effectLst>
                  <a:outerShdw blurRad="38100" dist="19050" dir="2700000" algn="tl" rotWithShape="0">
                    <a:schemeClr val="dk1">
                      <a:alpha val="40000"/>
                    </a:schemeClr>
                  </a:outerShdw>
                </a:effectLst>
                <a:latin typeface="+mn-ea"/>
              </a:rPr>
              <a:t>P51</a:t>
            </a:r>
            <a:r>
              <a:rPr kumimoji="1" lang="ja-JP" altLang="en-US" sz="2000" b="1" dirty="0">
                <a:ln w="0"/>
                <a:solidFill>
                  <a:schemeClr val="bg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　　</a:t>
            </a:r>
            <a:r>
              <a:rPr kumimoji="1" lang="ja-JP" altLang="en-US" sz="2000" b="1" dirty="0">
                <a:ln w="0"/>
                <a:solidFill>
                  <a:schemeClr val="bg1"/>
                </a:solidFill>
                <a:effectLst>
                  <a:outerShdw blurRad="38100" dist="19050" dir="2700000" algn="tl" rotWithShape="0">
                    <a:schemeClr val="dk1">
                      <a:alpha val="40000"/>
                    </a:schemeClr>
                  </a:outerShdw>
                </a:effectLst>
              </a:rPr>
              <a:t>　</a:t>
            </a:r>
            <a:endParaRPr kumimoji="1" lang="en-US" altLang="ja-JP" b="1" dirty="0">
              <a:solidFill>
                <a:schemeClr val="bg1"/>
              </a:solidFill>
            </a:endParaRPr>
          </a:p>
        </p:txBody>
      </p:sp>
      <p:sp>
        <p:nvSpPr>
          <p:cNvPr id="4" name="正方形/長方形 3"/>
          <p:cNvSpPr/>
          <p:nvPr/>
        </p:nvSpPr>
        <p:spPr>
          <a:xfrm>
            <a:off x="313743" y="3306168"/>
            <a:ext cx="9099985" cy="553998"/>
          </a:xfrm>
          <a:prstGeom prst="rect">
            <a:avLst/>
          </a:prstGeom>
        </p:spPr>
        <p:txBody>
          <a:bodyPr wrap="square">
            <a:spAutoFit/>
          </a:bodyPr>
          <a:lstStyle/>
          <a:p>
            <a:pPr marL="269240" indent="90170" algn="just">
              <a:spcAft>
                <a:spcPts val="0"/>
              </a:spcAft>
            </a:pPr>
            <a:r>
              <a:rPr lang="en-US" altLang="ja-JP" sz="1000" kern="100" dirty="0">
                <a:latin typeface="+mn-ea"/>
                <a:cs typeface="Times New Roman" panose="02020603050405020304" pitchFamily="18" charset="0"/>
              </a:rPr>
              <a:t>1</a:t>
            </a:r>
            <a:r>
              <a:rPr lang="ja-JP" altLang="ja-JP" sz="1000" kern="100" dirty="0">
                <a:latin typeface="+mn-ea"/>
                <a:cs typeface="Times New Roman" panose="02020603050405020304" pitchFamily="18" charset="0"/>
              </a:rPr>
              <a:t>　「お口の健康」と「食育」に関するアンケート（大阪府）</a:t>
            </a:r>
            <a:r>
              <a:rPr lang="en-US" altLang="ja-JP" sz="1000" kern="100" dirty="0">
                <a:latin typeface="+mn-ea"/>
                <a:cs typeface="Times New Roman" panose="02020603050405020304" pitchFamily="18" charset="0"/>
              </a:rPr>
              <a:t>/</a:t>
            </a:r>
            <a:r>
              <a:rPr lang="ja-JP" altLang="en-US" sz="1000" kern="100" dirty="0">
                <a:latin typeface="+mn-ea"/>
                <a:cs typeface="Times New Roman" panose="02020603050405020304" pitchFamily="18" charset="0"/>
              </a:rPr>
              <a:t>健康に関する意識調査（大阪府）（計画策定時</a:t>
            </a:r>
            <a:r>
              <a:rPr lang="en-US" altLang="ja-JP" sz="1000" kern="100" dirty="0">
                <a:latin typeface="+mn-ea"/>
                <a:cs typeface="Times New Roman" panose="02020603050405020304" pitchFamily="18" charset="0"/>
              </a:rPr>
              <a:t>/</a:t>
            </a:r>
            <a:r>
              <a:rPr lang="ja-JP" altLang="en-US" sz="1000" kern="100" dirty="0">
                <a:latin typeface="+mn-ea"/>
                <a:cs typeface="Times New Roman" panose="02020603050405020304" pitchFamily="18" charset="0"/>
              </a:rPr>
              <a:t>現在）</a:t>
            </a:r>
            <a:endParaRPr lang="en-US" altLang="ja-JP" sz="1000" kern="100" dirty="0">
              <a:latin typeface="+mn-ea"/>
              <a:cs typeface="Times New Roman" panose="02020603050405020304" pitchFamily="18" charset="0"/>
            </a:endParaRPr>
          </a:p>
          <a:p>
            <a:pPr marL="269240" indent="90170" algn="just">
              <a:spcAft>
                <a:spcPts val="0"/>
              </a:spcAft>
            </a:pPr>
            <a:r>
              <a:rPr lang="en-US" altLang="ja-JP" sz="1000" kern="100" dirty="0">
                <a:latin typeface="+mn-ea"/>
                <a:cs typeface="Times New Roman" panose="02020603050405020304" pitchFamily="18" charset="0"/>
              </a:rPr>
              <a:t>2</a:t>
            </a:r>
            <a:r>
              <a:rPr lang="ja-JP" altLang="ja-JP" sz="1000" kern="100" dirty="0">
                <a:latin typeface="+mn-ea"/>
                <a:cs typeface="Times New Roman" panose="02020603050405020304" pitchFamily="18" charset="0"/>
              </a:rPr>
              <a:t>　大阪府健康医療部</a:t>
            </a:r>
            <a:r>
              <a:rPr lang="ja-JP" altLang="en-US" sz="1000" kern="100" dirty="0">
                <a:latin typeface="+mn-ea"/>
                <a:cs typeface="Times New Roman" panose="02020603050405020304" pitchFamily="18" charset="0"/>
              </a:rPr>
              <a:t>健康推進</a:t>
            </a:r>
            <a:r>
              <a:rPr lang="ja-JP" altLang="ja-JP" sz="1000" kern="100" dirty="0">
                <a:latin typeface="+mn-ea"/>
                <a:cs typeface="Times New Roman" panose="02020603050405020304" pitchFamily="18" charset="0"/>
              </a:rPr>
              <a:t>室調べ</a:t>
            </a:r>
            <a:endParaRPr lang="en-US" altLang="ja-JP" sz="1000" kern="100" dirty="0">
              <a:latin typeface="+mn-ea"/>
              <a:cs typeface="Times New Roman" panose="02020603050405020304" pitchFamily="18" charset="0"/>
            </a:endParaRPr>
          </a:p>
          <a:p>
            <a:pPr marL="269240" indent="90170" algn="just">
              <a:spcAft>
                <a:spcPts val="0"/>
              </a:spcAft>
            </a:pPr>
            <a:r>
              <a:rPr lang="en-US" altLang="ja-JP" sz="1000" kern="100" dirty="0">
                <a:latin typeface="+mn-ea"/>
                <a:cs typeface="Times New Roman" panose="02020603050405020304" pitchFamily="18" charset="0"/>
              </a:rPr>
              <a:t>3</a:t>
            </a:r>
            <a:r>
              <a:rPr lang="ja-JP" altLang="ja-JP" sz="1000" kern="100" dirty="0">
                <a:latin typeface="+mn-ea"/>
                <a:cs typeface="Times New Roman" panose="02020603050405020304" pitchFamily="18" charset="0"/>
              </a:rPr>
              <a:t>　大阪府健康医療部</a:t>
            </a:r>
            <a:r>
              <a:rPr lang="ja-JP" altLang="en-US" sz="1000" kern="100" dirty="0">
                <a:latin typeface="+mn-ea"/>
                <a:cs typeface="Times New Roman" panose="02020603050405020304" pitchFamily="18" charset="0"/>
              </a:rPr>
              <a:t>健康推進室</a:t>
            </a:r>
            <a:r>
              <a:rPr lang="ja-JP" altLang="ja-JP" sz="1000" kern="100" dirty="0">
                <a:latin typeface="+mn-ea"/>
                <a:cs typeface="Times New Roman" panose="02020603050405020304" pitchFamily="18" charset="0"/>
              </a:rPr>
              <a:t>調</a:t>
            </a:r>
            <a:r>
              <a:rPr lang="ja-JP" altLang="en-US" sz="1000" kern="100" dirty="0">
                <a:latin typeface="+mn-ea"/>
                <a:cs typeface="Times New Roman" panose="02020603050405020304" pitchFamily="18" charset="0"/>
              </a:rPr>
              <a:t>べ</a:t>
            </a:r>
            <a:endParaRPr lang="ja-JP" altLang="ja-JP" sz="2400" kern="100" dirty="0">
              <a:effectLst/>
              <a:latin typeface="+mn-ea"/>
              <a:cs typeface="Times New Roman" panose="02020603050405020304" pitchFamily="18" charset="0"/>
            </a:endParaRPr>
          </a:p>
        </p:txBody>
      </p:sp>
      <p:graphicFrame>
        <p:nvGraphicFramePr>
          <p:cNvPr id="14" name="表 13"/>
          <p:cNvGraphicFramePr>
            <a:graphicFrameLocks noGrp="1"/>
          </p:cNvGraphicFramePr>
          <p:nvPr/>
        </p:nvGraphicFramePr>
        <p:xfrm>
          <a:off x="633000" y="1606528"/>
          <a:ext cx="8640001" cy="1686804"/>
        </p:xfrm>
        <a:graphic>
          <a:graphicData uri="http://schemas.openxmlformats.org/drawingml/2006/table">
            <a:tbl>
              <a:tblPr firstRow="1" firstCol="1" bandRow="1">
                <a:tableStyleId>{5C22544A-7EE6-4342-B048-85BDC9FD1C3A}</a:tableStyleId>
              </a:tblPr>
              <a:tblGrid>
                <a:gridCol w="364134">
                  <a:extLst>
                    <a:ext uri="{9D8B030D-6E8A-4147-A177-3AD203B41FA5}">
                      <a16:colId xmlns:a16="http://schemas.microsoft.com/office/drawing/2014/main" val="20000"/>
                    </a:ext>
                  </a:extLst>
                </a:gridCol>
                <a:gridCol w="3513967">
                  <a:extLst>
                    <a:ext uri="{9D8B030D-6E8A-4147-A177-3AD203B41FA5}">
                      <a16:colId xmlns:a16="http://schemas.microsoft.com/office/drawing/2014/main" val="20001"/>
                    </a:ext>
                  </a:extLst>
                </a:gridCol>
                <a:gridCol w="1587300">
                  <a:extLst>
                    <a:ext uri="{9D8B030D-6E8A-4147-A177-3AD203B41FA5}">
                      <a16:colId xmlns:a16="http://schemas.microsoft.com/office/drawing/2014/main" val="20003"/>
                    </a:ext>
                  </a:extLst>
                </a:gridCol>
                <a:gridCol w="1587300">
                  <a:extLst>
                    <a:ext uri="{9D8B030D-6E8A-4147-A177-3AD203B41FA5}">
                      <a16:colId xmlns:a16="http://schemas.microsoft.com/office/drawing/2014/main" val="2204503950"/>
                    </a:ext>
                  </a:extLst>
                </a:gridCol>
                <a:gridCol w="1587300">
                  <a:extLst>
                    <a:ext uri="{9D8B030D-6E8A-4147-A177-3AD203B41FA5}">
                      <a16:colId xmlns:a16="http://schemas.microsoft.com/office/drawing/2014/main" val="20004"/>
                    </a:ext>
                  </a:extLst>
                </a:gridCol>
              </a:tblGrid>
              <a:tr h="303351">
                <a:tc>
                  <a:txBody>
                    <a:bodyPr/>
                    <a:lstStyle/>
                    <a:p>
                      <a:pPr algn="ctr" fontAlgn="auto">
                        <a:lnSpc>
                          <a:spcPct val="100000"/>
                        </a:lnSpc>
                        <a:spcAft>
                          <a:spcPts val="0"/>
                        </a:spcAft>
                      </a:pPr>
                      <a:r>
                        <a:rPr lang="en-US" sz="1200" b="0" dirty="0">
                          <a:solidFill>
                            <a:schemeClr val="tx1"/>
                          </a:solidFill>
                          <a:effectLst/>
                          <a:latin typeface="+mn-ea"/>
                          <a:ea typeface="+mn-ea"/>
                        </a:rPr>
                        <a:t> </a:t>
                      </a:r>
                      <a:endParaRPr lang="ja-JP" sz="1200" b="0"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ja-JP" sz="1200" b="1" dirty="0">
                          <a:solidFill>
                            <a:schemeClr val="bg1"/>
                          </a:solidFill>
                          <a:effectLst/>
                          <a:latin typeface="+mn-ea"/>
                          <a:ea typeface="+mn-ea"/>
                        </a:rPr>
                        <a:t>個別目標</a:t>
                      </a:r>
                      <a:endParaRPr lang="ja-JP" sz="1200" b="1" dirty="0">
                        <a:solidFill>
                          <a:schemeClr val="bg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ja-JP" altLang="en-US" sz="1200" b="1" dirty="0">
                          <a:solidFill>
                            <a:schemeClr val="bg1"/>
                          </a:solidFill>
                          <a:effectLst/>
                          <a:latin typeface="+mn-ea"/>
                          <a:ea typeface="+mn-ea"/>
                        </a:rPr>
                        <a:t>計画策定時</a:t>
                      </a:r>
                      <a:r>
                        <a:rPr lang="ja-JP" sz="1200" b="1" dirty="0">
                          <a:solidFill>
                            <a:schemeClr val="bg1"/>
                          </a:solidFill>
                          <a:effectLst/>
                          <a:latin typeface="+mn-ea"/>
                          <a:ea typeface="+mn-ea"/>
                        </a:rPr>
                        <a:t>の状況</a:t>
                      </a:r>
                      <a:endParaRPr lang="en-US" altLang="ja-JP" sz="1200" b="1" dirty="0">
                        <a:solidFill>
                          <a:schemeClr val="bg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200" b="1" dirty="0">
                          <a:solidFill>
                            <a:schemeClr val="bg1"/>
                          </a:solidFill>
                          <a:effectLst/>
                          <a:latin typeface="+mn-ea"/>
                          <a:ea typeface="+mn-ea"/>
                        </a:rPr>
                        <a:t>現在の状況</a:t>
                      </a:r>
                      <a:endParaRPr lang="en-US" altLang="ja-JP" sz="1200" b="1" dirty="0">
                        <a:solidFill>
                          <a:schemeClr val="bg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ct val="100000"/>
                        </a:lnSpc>
                        <a:spcAft>
                          <a:spcPts val="0"/>
                        </a:spcAft>
                      </a:pPr>
                      <a:r>
                        <a:rPr lang="en-US" sz="1200" b="1" dirty="0">
                          <a:solidFill>
                            <a:schemeClr val="bg1"/>
                          </a:solidFill>
                          <a:effectLst/>
                          <a:latin typeface="+mn-ea"/>
                          <a:ea typeface="+mn-ea"/>
                        </a:rPr>
                        <a:t>2023</a:t>
                      </a:r>
                      <a:r>
                        <a:rPr lang="ja-JP" sz="1200" b="1" dirty="0">
                          <a:solidFill>
                            <a:schemeClr val="bg1"/>
                          </a:solidFill>
                          <a:effectLst/>
                          <a:latin typeface="+mn-ea"/>
                          <a:ea typeface="+mn-ea"/>
                        </a:rPr>
                        <a:t>年度の目標</a:t>
                      </a:r>
                      <a:endParaRPr lang="ja-JP" sz="1200" b="1" dirty="0">
                        <a:solidFill>
                          <a:schemeClr val="bg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461151">
                <a:tc>
                  <a:txBody>
                    <a:bodyPr/>
                    <a:lstStyle/>
                    <a:p>
                      <a:pPr algn="ctr" fontAlgn="auto">
                        <a:lnSpc>
                          <a:spcPct val="100000"/>
                        </a:lnSpc>
                        <a:spcAft>
                          <a:spcPts val="0"/>
                        </a:spcAft>
                      </a:pPr>
                      <a:r>
                        <a:rPr lang="en-US" altLang="ja-JP" sz="1200" b="0" dirty="0">
                          <a:solidFill>
                            <a:schemeClr val="bg1"/>
                          </a:solidFill>
                          <a:effectLst/>
                          <a:latin typeface="+mn-ea"/>
                          <a:ea typeface="+mn-ea"/>
                        </a:rPr>
                        <a:t>1</a:t>
                      </a:r>
                      <a:endParaRPr lang="ja-JP" sz="1200" b="0" dirty="0">
                        <a:solidFill>
                          <a:schemeClr val="bg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ct val="100000"/>
                        </a:lnSpc>
                        <a:spcAft>
                          <a:spcPts val="0"/>
                        </a:spcAft>
                      </a:pPr>
                      <a:r>
                        <a:rPr lang="ja-JP" altLang="en-US" sz="1200" b="1" dirty="0">
                          <a:solidFill>
                            <a:schemeClr val="tx1"/>
                          </a:solidFill>
                          <a:effectLst/>
                          <a:latin typeface="+mn-ea"/>
                          <a:ea typeface="+mn-ea"/>
                          <a:cs typeface="HG丸ｺﾞｼｯｸM-PRO"/>
                        </a:rPr>
                        <a:t>食育に関心を持っている府民の割合の増加</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mn-ea"/>
                          <a:ea typeface="+mn-ea"/>
                        </a:rPr>
                        <a:t>54.4%</a:t>
                      </a:r>
                      <a:r>
                        <a:rPr lang="ja-JP" altLang="en-US" sz="1200" b="1" i="0" u="none" strike="noStrike" dirty="0">
                          <a:solidFill>
                            <a:schemeClr val="tx1"/>
                          </a:solidFill>
                          <a:effectLst/>
                          <a:latin typeface="+mn-ea"/>
                          <a:ea typeface="+mn-ea"/>
                        </a:rPr>
                        <a:t>（</a:t>
                      </a:r>
                      <a:r>
                        <a:rPr lang="en-US" altLang="ja-JP" sz="1200" b="1" i="0" u="none" strike="noStrike" dirty="0">
                          <a:solidFill>
                            <a:schemeClr val="tx1"/>
                          </a:solidFill>
                          <a:effectLst/>
                          <a:latin typeface="+mn-ea"/>
                          <a:ea typeface="+mn-ea"/>
                        </a:rPr>
                        <a:t>H28</a:t>
                      </a:r>
                      <a:r>
                        <a:rPr lang="ja-JP" altLang="en-US" sz="1200" b="1" i="0" u="none" strike="noStrike" dirty="0">
                          <a:solidFill>
                            <a:schemeClr val="tx1"/>
                          </a:solidFill>
                          <a:effectLst/>
                          <a:latin typeface="+mn-ea"/>
                          <a:ea typeface="+mn-ea"/>
                        </a:rPr>
                        <a:t>）</a:t>
                      </a:r>
                      <a:endParaRPr lang="en-US" altLang="ja-JP"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mn-ea"/>
                          <a:ea typeface="+mn-ea"/>
                        </a:rPr>
                        <a:t>58.9%</a:t>
                      </a:r>
                      <a:r>
                        <a:rPr lang="ja-JP" altLang="en-US" sz="1200" b="1" i="0" u="none" strike="noStrike" dirty="0">
                          <a:solidFill>
                            <a:schemeClr val="tx1"/>
                          </a:solidFill>
                          <a:effectLst/>
                          <a:latin typeface="+mn-ea"/>
                          <a:ea typeface="+mn-ea"/>
                        </a:rPr>
                        <a:t>（</a:t>
                      </a:r>
                      <a:r>
                        <a:rPr lang="en-US" altLang="ja-JP" sz="1200" b="1" i="0" u="none" strike="noStrike" dirty="0">
                          <a:solidFill>
                            <a:schemeClr val="tx1"/>
                          </a:solidFill>
                          <a:effectLst/>
                          <a:latin typeface="+mn-ea"/>
                          <a:ea typeface="+mn-ea"/>
                        </a:rPr>
                        <a:t>R3)</a:t>
                      </a:r>
                      <a:endParaRPr lang="ja-JP" altLang="en-US"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1" i="0" u="none" strike="noStrike" dirty="0">
                          <a:solidFill>
                            <a:schemeClr val="tx1"/>
                          </a:solidFill>
                          <a:effectLst/>
                          <a:latin typeface="+mn-ea"/>
                          <a:ea typeface="+mn-ea"/>
                        </a:rPr>
                        <a:t>70</a:t>
                      </a:r>
                      <a:r>
                        <a:rPr lang="ja-JP" altLang="en-US" sz="1200" b="1" i="0" u="none" strike="noStrike" dirty="0">
                          <a:solidFill>
                            <a:schemeClr val="tx1"/>
                          </a:solidFill>
                          <a:effectLst/>
                          <a:latin typeface="+mn-ea"/>
                          <a:ea typeface="+mn-ea"/>
                        </a:rPr>
                        <a:t>％以上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61151">
                <a:tc>
                  <a:txBody>
                    <a:bodyPr/>
                    <a:lstStyle/>
                    <a:p>
                      <a:pPr algn="ctr" fontAlgn="auto">
                        <a:lnSpc>
                          <a:spcPct val="100000"/>
                        </a:lnSpc>
                        <a:spcAft>
                          <a:spcPts val="0"/>
                        </a:spcAft>
                      </a:pPr>
                      <a:r>
                        <a:rPr lang="en-US" altLang="ja-JP" sz="1200" b="0" dirty="0">
                          <a:solidFill>
                            <a:schemeClr val="bg1"/>
                          </a:solidFill>
                          <a:effectLst/>
                          <a:latin typeface="+mn-ea"/>
                          <a:ea typeface="+mn-ea"/>
                          <a:cs typeface="HG丸ｺﾞｼｯｸM-PRO"/>
                        </a:rPr>
                        <a:t>2</a:t>
                      </a:r>
                      <a:endParaRPr lang="ja-JP" sz="1200" b="0" dirty="0">
                        <a:solidFill>
                          <a:schemeClr val="bg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ct val="100000"/>
                        </a:lnSpc>
                        <a:spcAft>
                          <a:spcPts val="0"/>
                        </a:spcAft>
                      </a:pPr>
                      <a:r>
                        <a:rPr lang="ja-JP" altLang="en-US" sz="1200" b="1" dirty="0">
                          <a:solidFill>
                            <a:schemeClr val="tx1"/>
                          </a:solidFill>
                          <a:effectLst/>
                          <a:latin typeface="+mn-ea"/>
                          <a:ea typeface="+mn-ea"/>
                          <a:cs typeface="HG丸ｺﾞｼｯｸM-PRO"/>
                        </a:rPr>
                        <a:t>食育推進計画を策定・実施している</a:t>
                      </a:r>
                      <a:endParaRPr lang="en-US" altLang="ja-JP" sz="1200" b="1" dirty="0">
                        <a:solidFill>
                          <a:schemeClr val="tx1"/>
                        </a:solidFill>
                        <a:effectLst/>
                        <a:latin typeface="+mn-ea"/>
                        <a:ea typeface="+mn-ea"/>
                        <a:cs typeface="HG丸ｺﾞｼｯｸM-PRO"/>
                      </a:endParaRPr>
                    </a:p>
                    <a:p>
                      <a:pPr algn="l" fontAlgn="auto">
                        <a:lnSpc>
                          <a:spcPct val="100000"/>
                        </a:lnSpc>
                        <a:spcAft>
                          <a:spcPts val="0"/>
                        </a:spcAft>
                      </a:pPr>
                      <a:r>
                        <a:rPr lang="ja-JP" altLang="en-US" sz="1200" b="1" dirty="0">
                          <a:solidFill>
                            <a:schemeClr val="tx1"/>
                          </a:solidFill>
                          <a:effectLst/>
                          <a:latin typeface="+mn-ea"/>
                          <a:ea typeface="+mn-ea"/>
                          <a:cs typeface="HG丸ｺﾞｼｯｸM-PRO"/>
                        </a:rPr>
                        <a:t>市町村の割合の増加</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mn-ea"/>
                          <a:ea typeface="+mn-ea"/>
                        </a:rPr>
                        <a:t>93.0%</a:t>
                      </a:r>
                      <a:r>
                        <a:rPr lang="ja-JP" altLang="en-US" sz="1200" b="1" i="0" u="none" strike="noStrike" dirty="0">
                          <a:solidFill>
                            <a:schemeClr val="tx1"/>
                          </a:solidFill>
                          <a:effectLst/>
                          <a:latin typeface="+mn-ea"/>
                          <a:ea typeface="+mn-ea"/>
                        </a:rPr>
                        <a:t>（</a:t>
                      </a:r>
                      <a:r>
                        <a:rPr lang="en-US" altLang="ja-JP" sz="1200" b="1" i="0" u="none" strike="noStrike" dirty="0">
                          <a:solidFill>
                            <a:schemeClr val="tx1"/>
                          </a:solidFill>
                          <a:effectLst/>
                          <a:latin typeface="+mn-ea"/>
                          <a:ea typeface="+mn-ea"/>
                        </a:rPr>
                        <a:t>H29</a:t>
                      </a:r>
                      <a:r>
                        <a:rPr lang="ja-JP" altLang="en-US" sz="1200" b="1" i="0" u="none" strike="noStrike" dirty="0">
                          <a:solidFill>
                            <a:schemeClr val="tx1"/>
                          </a:solidFill>
                          <a:effectLst/>
                          <a:latin typeface="+mn-ea"/>
                          <a:ea typeface="+mn-ea"/>
                        </a:rPr>
                        <a:t>）</a:t>
                      </a:r>
                      <a:endParaRPr lang="en-US" altLang="ja-JP"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a:solidFill>
                            <a:schemeClr val="tx1"/>
                          </a:solidFill>
                          <a:effectLst/>
                          <a:latin typeface="+mn-ea"/>
                          <a:ea typeface="+mn-ea"/>
                        </a:rPr>
                        <a:t>95.3%</a:t>
                      </a:r>
                      <a:r>
                        <a:rPr lang="ja-JP" altLang="en-US" sz="1200" b="1" i="0" u="none" strike="noStrike" dirty="0">
                          <a:solidFill>
                            <a:schemeClr val="tx1"/>
                          </a:solidFill>
                          <a:effectLst/>
                          <a:latin typeface="+mn-ea"/>
                          <a:ea typeface="+mn-ea"/>
                        </a:rPr>
                        <a:t>（</a:t>
                      </a:r>
                      <a:r>
                        <a:rPr lang="en-US" altLang="ja-JP" sz="1200" b="1" i="0" u="none" strike="noStrike" dirty="0">
                          <a:solidFill>
                            <a:schemeClr val="tx1"/>
                          </a:solidFill>
                          <a:effectLst/>
                          <a:latin typeface="+mn-ea"/>
                          <a:ea typeface="+mn-ea"/>
                        </a:rPr>
                        <a:t>R4</a:t>
                      </a:r>
                      <a:r>
                        <a:rPr lang="ja-JP" altLang="en-US" sz="1200" b="1" i="0" u="none" strike="noStrike" dirty="0">
                          <a:solidFill>
                            <a:schemeClr val="tx1"/>
                          </a:solidFill>
                          <a:effectLst/>
                          <a:latin typeface="+mn-ea"/>
                          <a:ea typeface="+mn-ea"/>
                        </a:rPr>
                        <a:t>）</a:t>
                      </a:r>
                      <a:endParaRPr lang="en-US" altLang="ja-JP"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mn-ea"/>
                          <a:ea typeface="+mn-ea"/>
                        </a:rPr>
                        <a:t>100</a:t>
                      </a:r>
                      <a:r>
                        <a:rPr lang="ja-JP" altLang="en-US" sz="1200" b="1" i="0" u="none" strike="noStrike" dirty="0">
                          <a:solidFill>
                            <a:schemeClr val="tx1"/>
                          </a:solidFill>
                          <a:effectLst/>
                          <a:latin typeface="+mn-ea"/>
                          <a:ea typeface="+mn-ea"/>
                        </a:rPr>
                        <a:t>％</a:t>
                      </a:r>
                      <a:endParaRPr lang="en-US"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461151">
                <a:tc>
                  <a:txBody>
                    <a:bodyPr/>
                    <a:lstStyle/>
                    <a:p>
                      <a:pPr algn="ctr" fontAlgn="auto">
                        <a:lnSpc>
                          <a:spcPct val="100000"/>
                        </a:lnSpc>
                        <a:spcAft>
                          <a:spcPts val="0"/>
                        </a:spcAft>
                      </a:pPr>
                      <a:r>
                        <a:rPr lang="en-US" altLang="ja-JP" sz="1200" b="0" dirty="0">
                          <a:solidFill>
                            <a:schemeClr val="bg1"/>
                          </a:solidFill>
                          <a:effectLst/>
                          <a:latin typeface="+mn-ea"/>
                          <a:ea typeface="+mn-ea"/>
                          <a:cs typeface="HG丸ｺﾞｼｯｸM-PRO"/>
                        </a:rPr>
                        <a:t>3</a:t>
                      </a:r>
                      <a:endParaRPr lang="ja-JP" sz="1200" b="0" dirty="0">
                        <a:solidFill>
                          <a:schemeClr val="bg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ct val="100000"/>
                        </a:lnSpc>
                        <a:spcAft>
                          <a:spcPts val="0"/>
                        </a:spcAft>
                      </a:pPr>
                      <a:r>
                        <a:rPr lang="ja-JP" altLang="en-US" sz="1200" b="1" dirty="0">
                          <a:solidFill>
                            <a:schemeClr val="tx1"/>
                          </a:solidFill>
                          <a:effectLst/>
                          <a:latin typeface="+mn-ea"/>
                          <a:ea typeface="+mn-ea"/>
                          <a:cs typeface="HG丸ｺﾞｼｯｸM-PRO"/>
                        </a:rPr>
                        <a:t>食育推進に携わるボランティアの増加</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mn-ea"/>
                          <a:ea typeface="+mn-ea"/>
                        </a:rPr>
                        <a:t>5,622</a:t>
                      </a:r>
                      <a:r>
                        <a:rPr lang="ja-JP" altLang="en-US" sz="1200" b="1" i="0" u="none" strike="noStrike" dirty="0">
                          <a:solidFill>
                            <a:schemeClr val="tx1"/>
                          </a:solidFill>
                          <a:effectLst/>
                          <a:latin typeface="+mn-ea"/>
                          <a:ea typeface="+mn-ea"/>
                        </a:rPr>
                        <a:t>人（</a:t>
                      </a:r>
                      <a:r>
                        <a:rPr lang="en-US" altLang="ja-JP" sz="1200" b="1" i="0" u="none" strike="noStrike" dirty="0">
                          <a:solidFill>
                            <a:schemeClr val="tx1"/>
                          </a:solidFill>
                          <a:effectLst/>
                          <a:latin typeface="+mn-ea"/>
                          <a:ea typeface="+mn-ea"/>
                        </a:rPr>
                        <a:t>H28</a:t>
                      </a:r>
                      <a:r>
                        <a:rPr lang="ja-JP" altLang="en-US" sz="1200" b="1" i="0" u="none" strike="noStrike" dirty="0">
                          <a:solidFill>
                            <a:schemeClr val="tx1"/>
                          </a:solidFill>
                          <a:effectLst/>
                          <a:latin typeface="+mn-ea"/>
                          <a:ea typeface="+mn-ea"/>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ja-JP" sz="1200" b="1" i="0" u="none" strike="noStrike" dirty="0">
                          <a:solidFill>
                            <a:schemeClr val="tx1"/>
                          </a:solidFill>
                          <a:effectLst/>
                          <a:latin typeface="+mn-ea"/>
                          <a:ea typeface="+mn-ea"/>
                        </a:rPr>
                        <a:t>4,753</a:t>
                      </a:r>
                      <a:r>
                        <a:rPr lang="ja-JP" altLang="en-US" sz="1200" b="1" i="0" u="none" strike="noStrike" dirty="0">
                          <a:solidFill>
                            <a:schemeClr val="tx1"/>
                          </a:solidFill>
                          <a:effectLst/>
                          <a:latin typeface="+mn-ea"/>
                          <a:ea typeface="+mn-ea"/>
                        </a:rPr>
                        <a:t>人（</a:t>
                      </a:r>
                      <a:r>
                        <a:rPr lang="en-US" altLang="ja-JP" sz="1200" b="1" i="0" u="none" strike="noStrike" dirty="0">
                          <a:solidFill>
                            <a:schemeClr val="tx1"/>
                          </a:solidFill>
                          <a:effectLst/>
                          <a:latin typeface="+mn-ea"/>
                          <a:ea typeface="+mn-ea"/>
                        </a:rPr>
                        <a:t>R3</a:t>
                      </a:r>
                      <a:r>
                        <a:rPr lang="ja-JP" altLang="en-US" sz="1200" b="1" i="0" u="none" strike="noStrike" dirty="0">
                          <a:solidFill>
                            <a:schemeClr val="tx1"/>
                          </a:solidFill>
                          <a:effectLst/>
                          <a:latin typeface="+mn-ea"/>
                          <a:ea typeface="+mn-ea"/>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ja-JP" altLang="en-US" sz="1200" b="1" i="0" u="none" strike="noStrike" dirty="0">
                          <a:solidFill>
                            <a:schemeClr val="tx1"/>
                          </a:solidFill>
                          <a:effectLst/>
                          <a:latin typeface="+mn-ea"/>
                          <a:ea typeface="+mn-ea"/>
                        </a:rPr>
                        <a:t>増加</a:t>
                      </a:r>
                      <a:endParaRPr lang="en-US" sz="1200" b="1"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Rectangle 1"/>
          <p:cNvSpPr>
            <a:spLocks noChangeArrowheads="1"/>
          </p:cNvSpPr>
          <p:nvPr/>
        </p:nvSpPr>
        <p:spPr bwMode="auto">
          <a:xfrm>
            <a:off x="286447" y="1259158"/>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a:latin typeface="+mn-ea"/>
                <a:cs typeface="Times New Roman" panose="02020603050405020304" pitchFamily="18" charset="0"/>
              </a:rPr>
              <a:t>【</a:t>
            </a:r>
            <a:r>
              <a:rPr kumimoji="0" lang="ja-JP" altLang="en-US" sz="1600" b="1" i="0" u="none" strike="noStrike" cap="none" normalizeH="0" baseline="0" dirty="0">
                <a:ln>
                  <a:noFill/>
                </a:ln>
                <a:solidFill>
                  <a:schemeClr val="tx1"/>
                </a:solidFill>
                <a:effectLst/>
                <a:latin typeface="+mn-ea"/>
                <a:cs typeface="Times New Roman" panose="02020603050405020304" pitchFamily="18" charset="0"/>
              </a:rPr>
              <a:t>取組みの目標</a:t>
            </a:r>
            <a:r>
              <a:rPr kumimoji="0" lang="en-US" altLang="ja-JP" sz="1600" b="1" i="0" u="none" strike="noStrike" cap="none" normalizeH="0" baseline="0" dirty="0">
                <a:ln>
                  <a:noFill/>
                </a:ln>
                <a:solidFill>
                  <a:schemeClr val="tx1"/>
                </a:solidFill>
                <a:effectLst/>
                <a:latin typeface="+mn-ea"/>
                <a:cs typeface="Times New Roman" panose="02020603050405020304" pitchFamily="18" charset="0"/>
              </a:rPr>
              <a:t>】</a:t>
            </a:r>
            <a:endParaRPr kumimoji="0" lang="ja-JP" altLang="ja-JP" sz="3600" b="0" i="0" u="none" strike="noStrike" cap="none" normalizeH="0" baseline="0" dirty="0">
              <a:ln>
                <a:noFill/>
              </a:ln>
              <a:solidFill>
                <a:schemeClr val="tx1"/>
              </a:solidFill>
              <a:effectLst/>
              <a:latin typeface="+mn-ea"/>
            </a:endParaRPr>
          </a:p>
        </p:txBody>
      </p:sp>
      <p:sp>
        <p:nvSpPr>
          <p:cNvPr id="15" name="スライド番号プレースホルダー 1">
            <a:extLst>
              <a:ext uri="{FF2B5EF4-FFF2-40B4-BE49-F238E27FC236}">
                <a16:creationId xmlns:a16="http://schemas.microsoft.com/office/drawing/2014/main" id="{8DFEAD0E-E9DF-4378-B971-FCC7778F3F87}"/>
              </a:ext>
            </a:extLst>
          </p:cNvPr>
          <p:cNvSpPr>
            <a:spLocks noGrp="1"/>
          </p:cNvSpPr>
          <p:nvPr>
            <p:ph type="sldNum" sz="quarter" idx="12"/>
          </p:nvPr>
        </p:nvSpPr>
        <p:spPr>
          <a:xfrm>
            <a:off x="9181750" y="6583675"/>
            <a:ext cx="720000" cy="216000"/>
          </a:xfrm>
        </p:spPr>
        <p:txBody>
          <a:bodyPr/>
          <a:lstStyle/>
          <a:p>
            <a:fld id="{4D1D0668-0C6C-4C7F-AAAF-C0078F4BF5F6}" type="slidenum">
              <a:rPr kumimoji="1" lang="ja-JP" altLang="en-US" smtClean="0"/>
              <a:t>73</a:t>
            </a:fld>
            <a:endParaRPr kumimoji="1" lang="ja-JP" altLang="en-US" dirty="0"/>
          </a:p>
        </p:txBody>
      </p:sp>
    </p:spTree>
    <p:extLst>
      <p:ext uri="{BB962C8B-B14F-4D97-AF65-F5344CB8AC3E}">
        <p14:creationId xmlns:p14="http://schemas.microsoft.com/office/powerpoint/2010/main" val="280876149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273000" y="144000"/>
            <a:ext cx="9360000" cy="651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9" name="表 8"/>
          <p:cNvGraphicFramePr>
            <a:graphicFrameLocks noGrp="1"/>
          </p:cNvGraphicFramePr>
          <p:nvPr/>
        </p:nvGraphicFramePr>
        <p:xfrm>
          <a:off x="629695" y="576000"/>
          <a:ext cx="8646609" cy="5976000"/>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4310001">
                <a:tc>
                  <a:txBody>
                    <a:bodyPr/>
                    <a:lstStyle/>
                    <a:p>
                      <a:pPr>
                        <a:lnSpc>
                          <a:spcPts val="1600"/>
                        </a:lnSpc>
                      </a:pPr>
                      <a:r>
                        <a:rPr kumimoji="1" lang="ja-JP" altLang="en-US" sz="1600" dirty="0"/>
                        <a:t> 本年度の     </a:t>
                      </a:r>
                      <a:endParaRPr kumimoji="1" lang="en-US" altLang="ja-JP" sz="1600" dirty="0"/>
                    </a:p>
                    <a:p>
                      <a:pPr>
                        <a:lnSpc>
                          <a:spcPts val="1600"/>
                        </a:lnSpc>
                      </a:pPr>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200" b="1" dirty="0">
                          <a:solidFill>
                            <a:schemeClr val="tx1"/>
                          </a:solidFill>
                          <a:latin typeface="+mn-ea"/>
                          <a:ea typeface="+mn-ea"/>
                        </a:rPr>
                        <a:t>《</a:t>
                      </a:r>
                      <a:r>
                        <a:rPr kumimoji="1" lang="ja-JP" altLang="en-US" sz="1200" b="1" u="sng" dirty="0">
                          <a:solidFill>
                            <a:schemeClr val="tx1"/>
                          </a:solidFill>
                          <a:latin typeface="+mn-ea"/>
                          <a:ea typeface="+mn-ea"/>
                        </a:rPr>
                        <a:t>食育を府民運動とする機運を高める取組み</a:t>
                      </a:r>
                      <a:r>
                        <a:rPr kumimoji="1" lang="en-US" altLang="ja-JP" sz="1200" b="1" dirty="0">
                          <a:solidFill>
                            <a:schemeClr val="tx1"/>
                          </a:solidFill>
                          <a:latin typeface="+mn-ea"/>
                          <a:ea typeface="+mn-ea"/>
                        </a:rPr>
                        <a:t>》</a:t>
                      </a:r>
                    </a:p>
                    <a:p>
                      <a:pPr marL="174625" indent="-174625"/>
                      <a:r>
                        <a:rPr kumimoji="1" lang="ja-JP" altLang="en-US" sz="1100" b="1" dirty="0">
                          <a:solidFill>
                            <a:schemeClr val="tx1"/>
                          </a:solidFill>
                          <a:latin typeface="+mn-ea"/>
                          <a:ea typeface="+mn-ea"/>
                        </a:rPr>
                        <a:t>■</a:t>
                      </a:r>
                      <a:r>
                        <a:rPr kumimoji="1" lang="en-US" altLang="ja-JP" sz="1100" b="1" dirty="0">
                          <a:solidFill>
                            <a:schemeClr val="tx1"/>
                          </a:solidFill>
                          <a:latin typeface="+mn-ea"/>
                          <a:ea typeface="+mn-ea"/>
                        </a:rPr>
                        <a:t>SNS</a:t>
                      </a:r>
                      <a:r>
                        <a:rPr kumimoji="1" lang="ja-JP" altLang="en-US" sz="1100" b="1" dirty="0">
                          <a:solidFill>
                            <a:schemeClr val="tx1"/>
                          </a:solidFill>
                          <a:latin typeface="+mn-ea"/>
                          <a:ea typeface="+mn-ea"/>
                        </a:rPr>
                        <a:t>を活用した食育に関する情報発信</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健</a:t>
                      </a:r>
                      <a:r>
                        <a:rPr kumimoji="1" lang="ja-JP" altLang="en-US" sz="1100" b="1">
                          <a:solidFill>
                            <a:schemeClr val="tx1"/>
                          </a:solidFill>
                          <a:latin typeface="+mn-ea"/>
                          <a:ea typeface="+mn-ea"/>
                        </a:rPr>
                        <a:t>活</a:t>
                      </a:r>
                      <a:r>
                        <a:rPr kumimoji="1" lang="en-US" altLang="ja-JP" sz="1100" b="1">
                          <a:solidFill>
                            <a:schemeClr val="tx1"/>
                          </a:solidFill>
                          <a:latin typeface="+mn-ea"/>
                          <a:ea typeface="+mn-ea"/>
                        </a:rPr>
                        <a:t>Twitter56</a:t>
                      </a:r>
                      <a:r>
                        <a:rPr kumimoji="1" lang="ja-JP" altLang="en-US" sz="1100" b="1">
                          <a:solidFill>
                            <a:schemeClr val="tx1"/>
                          </a:solidFill>
                          <a:latin typeface="+mn-ea"/>
                          <a:ea typeface="+mn-ea"/>
                        </a:rPr>
                        <a:t>回・</a:t>
                      </a:r>
                      <a:r>
                        <a:rPr kumimoji="1" lang="ja-JP" altLang="en-US" sz="1100" b="1" dirty="0">
                          <a:solidFill>
                            <a:schemeClr val="tx1"/>
                          </a:solidFill>
                          <a:latin typeface="+mn-ea"/>
                          <a:ea typeface="+mn-ea"/>
                        </a:rPr>
                        <a:t>おおさか食育</a:t>
                      </a:r>
                      <a:r>
                        <a:rPr kumimoji="1" lang="ja-JP" altLang="en-US" sz="1100" b="1">
                          <a:solidFill>
                            <a:schemeClr val="tx1"/>
                          </a:solidFill>
                          <a:latin typeface="+mn-ea"/>
                          <a:ea typeface="+mn-ea"/>
                        </a:rPr>
                        <a:t>通信</a:t>
                      </a:r>
                      <a:r>
                        <a:rPr kumimoji="1" lang="en-US" altLang="ja-JP" sz="1100" b="1">
                          <a:solidFill>
                            <a:schemeClr val="tx1"/>
                          </a:solidFill>
                          <a:latin typeface="+mn-ea"/>
                          <a:ea typeface="+mn-ea"/>
                        </a:rPr>
                        <a:t>Facebook84</a:t>
                      </a:r>
                      <a:r>
                        <a:rPr kumimoji="1" lang="ja-JP" altLang="en-US" sz="1100" b="1">
                          <a:solidFill>
                            <a:schemeClr val="tx1"/>
                          </a:solidFill>
                          <a:latin typeface="+mn-ea"/>
                          <a:ea typeface="+mn-ea"/>
                        </a:rPr>
                        <a:t>回・</a:t>
                      </a:r>
                      <a:r>
                        <a:rPr kumimoji="1" lang="ja-JP" altLang="en-US" sz="1100" b="1" dirty="0">
                          <a:solidFill>
                            <a:schemeClr val="tx1"/>
                          </a:solidFill>
                          <a:latin typeface="+mn-ea"/>
                          <a:ea typeface="+mn-ea"/>
                        </a:rPr>
                        <a:t>も</a:t>
                      </a:r>
                      <a:r>
                        <a:rPr kumimoji="1" lang="ja-JP" altLang="en-US" sz="1100" b="1" err="1">
                          <a:solidFill>
                            <a:schemeClr val="tx1"/>
                          </a:solidFill>
                          <a:latin typeface="+mn-ea"/>
                          <a:ea typeface="+mn-ea"/>
                        </a:rPr>
                        <a:t>ずやん</a:t>
                      </a:r>
                      <a:r>
                        <a:rPr kumimoji="1" lang="en-US" altLang="ja-JP" sz="1100" b="1">
                          <a:solidFill>
                            <a:schemeClr val="tx1"/>
                          </a:solidFill>
                          <a:latin typeface="+mn-ea"/>
                          <a:ea typeface="+mn-ea"/>
                        </a:rPr>
                        <a:t>Twitter2</a:t>
                      </a:r>
                      <a:r>
                        <a:rPr kumimoji="1" lang="ja-JP" altLang="en-US" sz="1100" b="1">
                          <a:solidFill>
                            <a:schemeClr val="tx1"/>
                          </a:solidFill>
                          <a:latin typeface="+mn-ea"/>
                          <a:ea typeface="+mn-ea"/>
                        </a:rPr>
                        <a:t>回</a:t>
                      </a:r>
                      <a:endParaRPr kumimoji="1" lang="en-US" altLang="ja-JP" sz="1100" b="1" dirty="0">
                        <a:solidFill>
                          <a:schemeClr val="tx1"/>
                        </a:solidFill>
                        <a:latin typeface="+mn-ea"/>
                        <a:ea typeface="+mn-ea"/>
                      </a:endParaRPr>
                    </a:p>
                    <a:p>
                      <a:pPr marL="174625" indent="-174625"/>
                      <a:r>
                        <a:rPr kumimoji="1" lang="en-US" altLang="ja-JP" sz="1200" b="1" dirty="0">
                          <a:solidFill>
                            <a:schemeClr val="tx1"/>
                          </a:solidFill>
                          <a:latin typeface="+mn-ea"/>
                          <a:ea typeface="+mn-ea"/>
                        </a:rPr>
                        <a:t>《</a:t>
                      </a:r>
                      <a:r>
                        <a:rPr kumimoji="1" lang="ja-JP" altLang="en-US" sz="1200" b="1" u="sng" dirty="0">
                          <a:solidFill>
                            <a:schemeClr val="tx1"/>
                          </a:solidFill>
                          <a:latin typeface="+mn-ea"/>
                          <a:ea typeface="+mn-ea"/>
                        </a:rPr>
                        <a:t>「大阪府食育推進強化月間」及び「野菜バリバリ朝食モリモリ推進の日」の取組みの充実</a:t>
                      </a:r>
                      <a:r>
                        <a:rPr kumimoji="1" lang="en-US" altLang="ja-JP" sz="1200" b="1" dirty="0">
                          <a:solidFill>
                            <a:schemeClr val="tx1"/>
                          </a:solidFill>
                          <a:latin typeface="+mn-ea"/>
                          <a:ea typeface="+mn-ea"/>
                        </a:rPr>
                        <a:t>》</a:t>
                      </a:r>
                    </a:p>
                    <a:p>
                      <a:pPr marL="174625" indent="-174625"/>
                      <a:r>
                        <a:rPr kumimoji="1" lang="ja-JP" altLang="en-US" sz="1100" b="1" dirty="0">
                          <a:solidFill>
                            <a:schemeClr val="tx1"/>
                          </a:solidFill>
                          <a:latin typeface="+mn-ea"/>
                          <a:ea typeface="+mn-ea"/>
                        </a:rPr>
                        <a:t>■府健康アプリ「アスマイル」を活用した食育に関する情報発信</a:t>
                      </a:r>
                      <a:endParaRPr kumimoji="1" lang="en-US" altLang="ja-JP" sz="1100" b="1" dirty="0">
                        <a:solidFill>
                          <a:schemeClr val="tx1"/>
                        </a:solidFill>
                        <a:latin typeface="+mn-ea"/>
                        <a:ea typeface="+mn-ea"/>
                      </a:endParaRPr>
                    </a:p>
                    <a:p>
                      <a:pPr marL="174625" indent="-174625"/>
                      <a:r>
                        <a:rPr kumimoji="1" lang="ja-JP" altLang="en-US" sz="1100" b="1">
                          <a:solidFill>
                            <a:schemeClr val="tx1"/>
                          </a:solidFill>
                          <a:latin typeface="+mn-ea"/>
                          <a:ea typeface="+mn-ea"/>
                        </a:rPr>
                        <a:t>　大阪府食育推進強化</a:t>
                      </a:r>
                      <a:r>
                        <a:rPr kumimoji="1" lang="ja-JP" altLang="en-US" sz="1100" b="1" dirty="0">
                          <a:solidFill>
                            <a:schemeClr val="tx1"/>
                          </a:solidFill>
                          <a:latin typeface="+mn-ea"/>
                          <a:ea typeface="+mn-ea"/>
                        </a:rPr>
                        <a:t>月間及び各月の食育の日に食生活の改善を促すコラムを配信（</a:t>
                      </a:r>
                      <a:r>
                        <a:rPr kumimoji="1" lang="en-US" altLang="ja-JP" sz="1100" b="1" dirty="0">
                          <a:solidFill>
                            <a:schemeClr val="tx1"/>
                          </a:solidFill>
                          <a:latin typeface="+mn-ea"/>
                          <a:ea typeface="+mn-ea"/>
                        </a:rPr>
                        <a:t>11</a:t>
                      </a:r>
                      <a:r>
                        <a:rPr kumimoji="1" lang="ja-JP" altLang="en-US" sz="1100" b="1" dirty="0">
                          <a:solidFill>
                            <a:schemeClr val="tx1"/>
                          </a:solidFill>
                          <a:latin typeface="+mn-ea"/>
                          <a:ea typeface="+mn-ea"/>
                        </a:rPr>
                        <a:t>回）</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■企業連携による啓発</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・味の素：メニューブックに大阪府市からのメッセージ、</a:t>
                      </a:r>
                      <a:r>
                        <a:rPr kumimoji="1" lang="en-US" altLang="ja-JP" sz="1100" b="1" dirty="0">
                          <a:solidFill>
                            <a:schemeClr val="tx1"/>
                          </a:solidFill>
                          <a:latin typeface="+mn-ea"/>
                          <a:ea typeface="+mn-ea"/>
                        </a:rPr>
                        <a:t>V.O.S.</a:t>
                      </a:r>
                      <a:r>
                        <a:rPr kumimoji="1" lang="ja-JP" altLang="en-US" sz="1100" b="1" dirty="0">
                          <a:solidFill>
                            <a:schemeClr val="tx1"/>
                          </a:solidFill>
                          <a:latin typeface="+mn-ea"/>
                          <a:ea typeface="+mn-ea"/>
                        </a:rPr>
                        <a:t>レシピを掲載し関係店舗にて啓発</a:t>
                      </a:r>
                    </a:p>
                    <a:p>
                      <a:pPr marL="174625" indent="-174625"/>
                      <a:r>
                        <a:rPr kumimoji="1" lang="ja-JP" altLang="en-US" sz="1100" b="1" dirty="0">
                          <a:solidFill>
                            <a:schemeClr val="tx1"/>
                          </a:solidFill>
                          <a:latin typeface="+mn-ea"/>
                          <a:ea typeface="+mn-ea"/>
                        </a:rPr>
                        <a:t>・キユーピー：</a:t>
                      </a:r>
                      <a:r>
                        <a:rPr kumimoji="1" lang="en-US" altLang="ja-JP" sz="1100" b="1" dirty="0">
                          <a:solidFill>
                            <a:schemeClr val="tx1"/>
                          </a:solidFill>
                          <a:latin typeface="+mn-ea"/>
                          <a:ea typeface="+mn-ea"/>
                        </a:rPr>
                        <a:t>H2O</a:t>
                      </a:r>
                      <a:r>
                        <a:rPr kumimoji="1" lang="ja-JP" altLang="en-US" sz="1100" b="1" dirty="0">
                          <a:solidFill>
                            <a:schemeClr val="tx1"/>
                          </a:solidFill>
                          <a:latin typeface="+mn-ea"/>
                          <a:ea typeface="+mn-ea"/>
                        </a:rPr>
                        <a:t>ホールディングスの協力に</a:t>
                      </a:r>
                      <a:r>
                        <a:rPr kumimoji="1" lang="ja-JP" altLang="en-US" sz="1100" b="1">
                          <a:solidFill>
                            <a:schemeClr val="tx1"/>
                          </a:solidFill>
                          <a:latin typeface="+mn-ea"/>
                          <a:ea typeface="+mn-ea"/>
                        </a:rPr>
                        <a:t>より、阪急オアシス吹田</a:t>
                      </a:r>
                      <a:r>
                        <a:rPr kumimoji="1" lang="en-US" altLang="ja-JP" sz="1100" b="1">
                          <a:solidFill>
                            <a:schemeClr val="tx1"/>
                          </a:solidFill>
                          <a:latin typeface="+mn-ea"/>
                          <a:ea typeface="+mn-ea"/>
                        </a:rPr>
                        <a:t>SST</a:t>
                      </a:r>
                      <a:r>
                        <a:rPr kumimoji="1" lang="ja-JP" altLang="en-US" sz="1100" b="1">
                          <a:solidFill>
                            <a:schemeClr val="tx1"/>
                          </a:solidFill>
                          <a:latin typeface="+mn-ea"/>
                          <a:ea typeface="+mn-ea"/>
                        </a:rPr>
                        <a:t>店の店内イベントにて、</a:t>
                      </a:r>
                      <a:endParaRPr kumimoji="1" lang="en-US" altLang="ja-JP" sz="1100" b="1">
                        <a:solidFill>
                          <a:schemeClr val="tx1"/>
                        </a:solidFill>
                        <a:latin typeface="+mn-ea"/>
                        <a:ea typeface="+mn-ea"/>
                      </a:endParaRPr>
                    </a:p>
                    <a:p>
                      <a:pPr marL="174625" indent="-174625"/>
                      <a:r>
                        <a:rPr kumimoji="1" lang="ja-JP" altLang="en-US" sz="1100" b="1">
                          <a:solidFill>
                            <a:schemeClr val="tx1"/>
                          </a:solidFill>
                          <a:latin typeface="+mn-ea"/>
                          <a:ea typeface="+mn-ea"/>
                        </a:rPr>
                        <a:t>　 同社商品を使った</a:t>
                      </a:r>
                      <a:r>
                        <a:rPr kumimoji="1" lang="en-US" altLang="ja-JP" sz="1100" b="1">
                          <a:solidFill>
                            <a:schemeClr val="tx1"/>
                          </a:solidFill>
                          <a:latin typeface="+mn-ea"/>
                          <a:ea typeface="+mn-ea"/>
                        </a:rPr>
                        <a:t>V.O.S.</a:t>
                      </a:r>
                      <a:r>
                        <a:rPr kumimoji="1" lang="ja-JP" altLang="en-US" sz="1100" b="1">
                          <a:solidFill>
                            <a:schemeClr val="tx1"/>
                          </a:solidFill>
                          <a:latin typeface="+mn-ea"/>
                          <a:ea typeface="+mn-ea"/>
                        </a:rPr>
                        <a:t>レシピを実演紹介</a:t>
                      </a:r>
                      <a:endParaRPr kumimoji="1" lang="en-US" altLang="ja-JP" sz="1100" b="1">
                        <a:solidFill>
                          <a:schemeClr val="tx1"/>
                        </a:solidFill>
                        <a:latin typeface="+mn-ea"/>
                        <a:ea typeface="+mn-ea"/>
                      </a:endParaRPr>
                    </a:p>
                    <a:p>
                      <a:pPr marL="174625" indent="-174625"/>
                      <a:r>
                        <a:rPr kumimoji="1" lang="ja-JP" altLang="en-US" sz="1100" b="1">
                          <a:solidFill>
                            <a:schemeClr val="tx1"/>
                          </a:solidFill>
                          <a:latin typeface="+mn-ea"/>
                          <a:ea typeface="+mn-ea"/>
                        </a:rPr>
                        <a:t>・</a:t>
                      </a:r>
                      <a:r>
                        <a:rPr kumimoji="1" lang="ja-JP" altLang="en-US" sz="1100" b="1" dirty="0">
                          <a:solidFill>
                            <a:schemeClr val="tx1"/>
                          </a:solidFill>
                          <a:latin typeface="+mn-ea"/>
                          <a:ea typeface="+mn-ea"/>
                        </a:rPr>
                        <a:t>ほっかほっか亭総本部のデジタルサイネージを活用した食育の啓発</a:t>
                      </a:r>
                    </a:p>
                    <a:p>
                      <a:pPr marL="174625" indent="-174625"/>
                      <a:r>
                        <a:rPr kumimoji="1" lang="ja-JP" altLang="en-US" sz="1100" b="1">
                          <a:solidFill>
                            <a:schemeClr val="tx1"/>
                          </a:solidFill>
                          <a:latin typeface="+mn-ea"/>
                          <a:ea typeface="+mn-ea"/>
                        </a:rPr>
                        <a:t>■</a:t>
                      </a:r>
                      <a:r>
                        <a:rPr kumimoji="1" lang="ja-JP" altLang="en-US" sz="1100" b="1" dirty="0">
                          <a:solidFill>
                            <a:schemeClr val="tx1"/>
                          </a:solidFill>
                          <a:latin typeface="+mn-ea"/>
                          <a:ea typeface="+mn-ea"/>
                        </a:rPr>
                        <a:t>市町村広報に記事掲載</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a:t>
                      </a:r>
                      <a:r>
                        <a:rPr kumimoji="1" lang="ja-JP" altLang="en-US" sz="1100" b="1" baseline="0" dirty="0">
                          <a:solidFill>
                            <a:schemeClr val="tx1"/>
                          </a:solidFill>
                          <a:latin typeface="+mn-ea"/>
                          <a:ea typeface="+mn-ea"/>
                        </a:rPr>
                        <a:t>  </a:t>
                      </a:r>
                      <a:r>
                        <a:rPr kumimoji="1" lang="ja-JP" altLang="en-US" sz="1100" b="1" dirty="0">
                          <a:solidFill>
                            <a:schemeClr val="tx1"/>
                          </a:solidFill>
                          <a:latin typeface="+mn-ea"/>
                          <a:ea typeface="+mn-ea"/>
                        </a:rPr>
                        <a:t>保健所管内市町の</a:t>
                      </a:r>
                      <a:r>
                        <a:rPr kumimoji="1" lang="en-US" altLang="ja-JP" sz="1100" b="1" dirty="0">
                          <a:solidFill>
                            <a:schemeClr val="tx1"/>
                          </a:solidFill>
                          <a:latin typeface="+mn-ea"/>
                          <a:ea typeface="+mn-ea"/>
                        </a:rPr>
                        <a:t>8</a:t>
                      </a:r>
                      <a:r>
                        <a:rPr kumimoji="1" lang="ja-JP" altLang="en-US" sz="1100" b="1" dirty="0">
                          <a:solidFill>
                            <a:schemeClr val="tx1"/>
                          </a:solidFill>
                          <a:latin typeface="+mn-ea"/>
                          <a:ea typeface="+mn-ea"/>
                        </a:rPr>
                        <a:t>月広報に</a:t>
                      </a:r>
                      <a:r>
                        <a:rPr kumimoji="1" lang="en-US" altLang="ja-JP" sz="1100" b="1" dirty="0">
                          <a:solidFill>
                            <a:schemeClr val="tx1"/>
                          </a:solidFill>
                          <a:latin typeface="+mn-ea"/>
                          <a:ea typeface="+mn-ea"/>
                        </a:rPr>
                        <a:t>V.O.S.</a:t>
                      </a:r>
                      <a:r>
                        <a:rPr kumimoji="1" lang="ja-JP" altLang="en-US" sz="1100" b="1" dirty="0">
                          <a:solidFill>
                            <a:schemeClr val="tx1"/>
                          </a:solidFill>
                          <a:latin typeface="+mn-ea"/>
                          <a:ea typeface="+mn-ea"/>
                        </a:rPr>
                        <a:t>メニュー啓発記事を</a:t>
                      </a:r>
                      <a:r>
                        <a:rPr kumimoji="1" lang="ja-JP" altLang="en-US" sz="1100" b="1">
                          <a:solidFill>
                            <a:schemeClr val="tx1"/>
                          </a:solidFill>
                          <a:latin typeface="+mn-ea"/>
                          <a:ea typeface="+mn-ea"/>
                        </a:rPr>
                        <a:t>掲載（</a:t>
                      </a:r>
                      <a:r>
                        <a:rPr kumimoji="1" lang="en-US" altLang="ja-JP" sz="1100" b="1">
                          <a:solidFill>
                            <a:schemeClr val="tx1"/>
                          </a:solidFill>
                          <a:latin typeface="+mn-ea"/>
                          <a:ea typeface="+mn-ea"/>
                        </a:rPr>
                        <a:t>1</a:t>
                      </a:r>
                      <a:r>
                        <a:rPr kumimoji="1" lang="ja-JP" altLang="en-US" sz="1100" b="1">
                          <a:solidFill>
                            <a:schemeClr val="tx1"/>
                          </a:solidFill>
                          <a:latin typeface="+mn-ea"/>
                          <a:ea typeface="+mn-ea"/>
                        </a:rPr>
                        <a:t>保健所</a:t>
                      </a:r>
                      <a:r>
                        <a:rPr kumimoji="1" lang="ja-JP" altLang="en-US" sz="1100" b="1" dirty="0">
                          <a:solidFill>
                            <a:schemeClr val="tx1"/>
                          </a:solidFill>
                          <a:latin typeface="+mn-ea"/>
                          <a:ea typeface="+mn-ea"/>
                        </a:rPr>
                        <a:t>）</a:t>
                      </a:r>
                      <a:endParaRPr kumimoji="1" lang="en-US" altLang="ja-JP" sz="1100" b="1" dirty="0">
                        <a:solidFill>
                          <a:schemeClr val="tx1"/>
                        </a:solidFill>
                        <a:latin typeface="+mn-ea"/>
                        <a:ea typeface="+mn-ea"/>
                      </a:endParaRPr>
                    </a:p>
                    <a:p>
                      <a:pPr marL="174625" indent="-174625"/>
                      <a:r>
                        <a:rPr kumimoji="1" lang="en-US" altLang="ja-JP" sz="1200" b="1" dirty="0">
                          <a:solidFill>
                            <a:schemeClr val="tx1"/>
                          </a:solidFill>
                          <a:latin typeface="+mn-ea"/>
                          <a:ea typeface="+mn-ea"/>
                        </a:rPr>
                        <a:t>《</a:t>
                      </a:r>
                      <a:r>
                        <a:rPr kumimoji="1" lang="ja-JP" altLang="en-US" sz="1200" b="1" u="sng" dirty="0">
                          <a:solidFill>
                            <a:schemeClr val="tx1"/>
                          </a:solidFill>
                          <a:latin typeface="+mn-ea"/>
                          <a:ea typeface="+mn-ea"/>
                        </a:rPr>
                        <a:t>市町村食育推進計画の策定促進と施策の推進</a:t>
                      </a:r>
                      <a:r>
                        <a:rPr kumimoji="1" lang="en-US" altLang="ja-JP" sz="1200" b="1" dirty="0">
                          <a:solidFill>
                            <a:schemeClr val="tx1"/>
                          </a:solidFill>
                          <a:latin typeface="+mn-ea"/>
                          <a:ea typeface="+mn-ea"/>
                        </a:rPr>
                        <a:t>》</a:t>
                      </a:r>
                    </a:p>
                    <a:p>
                      <a:pPr marL="174625" indent="-174625"/>
                      <a:r>
                        <a:rPr kumimoji="1" lang="ja-JP" altLang="en-US" sz="1200" b="1" dirty="0">
                          <a:solidFill>
                            <a:schemeClr val="tx1"/>
                          </a:solidFill>
                          <a:latin typeface="+mn-ea"/>
                          <a:ea typeface="+mn-ea"/>
                        </a:rPr>
                        <a:t>■保健所での取組み</a:t>
                      </a:r>
                      <a:endParaRPr kumimoji="1" lang="en-US" altLang="ja-JP" sz="1200" b="1" dirty="0">
                        <a:solidFill>
                          <a:schemeClr val="tx1"/>
                        </a:solidFill>
                        <a:latin typeface="+mn-ea"/>
                        <a:ea typeface="+mn-ea"/>
                      </a:endParaRPr>
                    </a:p>
                    <a:p>
                      <a:pPr marL="174625" indent="-174625"/>
                      <a:r>
                        <a:rPr kumimoji="1" lang="ja-JP" altLang="en-US" sz="1100" b="1" dirty="0">
                          <a:solidFill>
                            <a:schemeClr val="tx1"/>
                          </a:solidFill>
                          <a:latin typeface="+mn-ea"/>
                          <a:ea typeface="+mn-ea"/>
                        </a:rPr>
                        <a:t>・市町村に対し、計画の策定及び改定を支援</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a:t>
                      </a:r>
                      <a:r>
                        <a:rPr kumimoji="1" lang="zh-TW" altLang="en-US" sz="1100" b="1" dirty="0">
                          <a:solidFill>
                            <a:schemeClr val="tx1"/>
                          </a:solidFill>
                          <a:latin typeface="游ゴシック" panose="020B0400000000000000" pitchFamily="50" charset="-128"/>
                          <a:ea typeface="游ゴシック" panose="020B0400000000000000" pitchFamily="50" charset="-128"/>
                        </a:rPr>
                        <a:t>市町</a:t>
                      </a:r>
                      <a:r>
                        <a:rPr kumimoji="1" lang="ja-JP" altLang="en-US" sz="1100" b="1" dirty="0">
                          <a:solidFill>
                            <a:schemeClr val="tx1"/>
                          </a:solidFill>
                          <a:latin typeface="游ゴシック" panose="020B0400000000000000" pitchFamily="50" charset="-128"/>
                          <a:ea typeface="游ゴシック" panose="020B0400000000000000" pitchFamily="50" charset="-128"/>
                        </a:rPr>
                        <a:t>村</a:t>
                      </a:r>
                      <a:r>
                        <a:rPr kumimoji="1" lang="zh-TW" altLang="en-US" sz="1100" b="1" dirty="0">
                          <a:solidFill>
                            <a:schemeClr val="tx1"/>
                          </a:solidFill>
                          <a:latin typeface="游ゴシック" panose="020B0400000000000000" pitchFamily="50" charset="-128"/>
                          <a:ea typeface="游ゴシック" panose="020B0400000000000000" pitchFamily="50" charset="-128"/>
                        </a:rPr>
                        <a:t>栄養事業担当者連絡会議</a:t>
                      </a:r>
                      <a:r>
                        <a:rPr kumimoji="1" lang="ja-JP" altLang="en-US" sz="1100" b="1" dirty="0">
                          <a:solidFill>
                            <a:schemeClr val="tx1"/>
                          </a:solidFill>
                          <a:latin typeface="游ゴシック" panose="020B0400000000000000" pitchFamily="50" charset="-128"/>
                          <a:ea typeface="游ゴシック" panose="020B0400000000000000" pitchFamily="50" charset="-128"/>
                        </a:rPr>
                        <a:t>の開催</a:t>
                      </a:r>
                      <a:endParaRPr kumimoji="1" lang="en-US" altLang="ja-JP" sz="1100" b="1" dirty="0">
                        <a:solidFill>
                          <a:schemeClr val="tx1"/>
                        </a:solidFill>
                        <a:latin typeface="游ゴシック" panose="020B0400000000000000" pitchFamily="50" charset="-128"/>
                        <a:ea typeface="游ゴシック" panose="020B0400000000000000" pitchFamily="50" charset="-128"/>
                      </a:endParaRPr>
                    </a:p>
                    <a:p>
                      <a:pPr marL="174625" indent="-174625"/>
                      <a:r>
                        <a:rPr kumimoji="1" lang="ja-JP" altLang="en-US" sz="1100" b="1" dirty="0">
                          <a:solidFill>
                            <a:schemeClr val="tx1"/>
                          </a:solidFill>
                          <a:latin typeface="+mn-ea"/>
                          <a:ea typeface="+mn-ea"/>
                        </a:rPr>
                        <a:t>・地域の優先的な課題の把握、地域の特性を踏まえた取組みを推進する仕組みづくりを検討</a:t>
                      </a:r>
                      <a:endParaRPr kumimoji="1" lang="en-US" altLang="ja-JP" sz="1100" b="1" dirty="0">
                        <a:solidFill>
                          <a:schemeClr val="tx1"/>
                        </a:solidFill>
                        <a:latin typeface="+mn-ea"/>
                        <a:ea typeface="+mn-ea"/>
                      </a:endParaRPr>
                    </a:p>
                    <a:p>
                      <a:pPr marL="174625" indent="-174625"/>
                      <a:r>
                        <a:rPr kumimoji="1" lang="en-US" altLang="ja-JP" sz="1200" b="1" dirty="0">
                          <a:solidFill>
                            <a:schemeClr val="tx1"/>
                          </a:solidFill>
                          <a:latin typeface="+mn-ea"/>
                          <a:ea typeface="+mn-ea"/>
                        </a:rPr>
                        <a:t>《</a:t>
                      </a:r>
                      <a:r>
                        <a:rPr kumimoji="1" lang="ja-JP" altLang="en-US" sz="1200" b="1" u="sng" dirty="0">
                          <a:solidFill>
                            <a:schemeClr val="tx1"/>
                          </a:solidFill>
                          <a:latin typeface="+mn-ea"/>
                          <a:ea typeface="+mn-ea"/>
                        </a:rPr>
                        <a:t>食に関するボランティア等が行う食育活動への支援</a:t>
                      </a:r>
                      <a:r>
                        <a:rPr kumimoji="1" lang="en-US" altLang="ja-JP" sz="1200" b="1" dirty="0">
                          <a:solidFill>
                            <a:schemeClr val="tx1"/>
                          </a:solidFill>
                          <a:latin typeface="+mn-ea"/>
                          <a:ea typeface="+mn-ea"/>
                        </a:rPr>
                        <a:t>》</a:t>
                      </a:r>
                    </a:p>
                    <a:p>
                      <a:pPr marL="174625" indent="-174625"/>
                      <a:r>
                        <a:rPr kumimoji="1" lang="ja-JP" altLang="en-US" sz="1100" b="1" dirty="0">
                          <a:solidFill>
                            <a:schemeClr val="tx1"/>
                          </a:solidFill>
                          <a:latin typeface="+mn-ea"/>
                          <a:ea typeface="+mn-ea"/>
                        </a:rPr>
                        <a:t>■食生活改善推進員リーダー研修会</a:t>
                      </a:r>
                      <a:r>
                        <a:rPr kumimoji="1" lang="ja-JP" altLang="en-US" sz="1100" b="1">
                          <a:solidFill>
                            <a:schemeClr val="tx1"/>
                          </a:solidFill>
                          <a:latin typeface="+mn-ea"/>
                          <a:ea typeface="+mn-ea"/>
                        </a:rPr>
                        <a:t>の開催（</a:t>
                      </a:r>
                      <a:r>
                        <a:rPr kumimoji="1" lang="en-US" altLang="ja-JP" sz="1100" b="1">
                          <a:solidFill>
                            <a:schemeClr val="tx1"/>
                          </a:solidFill>
                          <a:latin typeface="+mn-ea"/>
                          <a:ea typeface="+mn-ea"/>
                        </a:rPr>
                        <a:t>R5.2.17</a:t>
                      </a:r>
                      <a:r>
                        <a:rPr kumimoji="1" lang="ja-JP" altLang="en-US" sz="1100" b="1">
                          <a:solidFill>
                            <a:schemeClr val="tx1"/>
                          </a:solidFill>
                          <a:latin typeface="+mn-ea"/>
                          <a:ea typeface="+mn-ea"/>
                        </a:rPr>
                        <a:t>）</a:t>
                      </a:r>
                      <a:endParaRPr kumimoji="1" lang="en-US" altLang="ja-JP" sz="1100" b="1">
                        <a:solidFill>
                          <a:schemeClr val="tx1"/>
                        </a:solidFill>
                        <a:latin typeface="+mn-ea"/>
                        <a:ea typeface="+mn-ea"/>
                      </a:endParaRPr>
                    </a:p>
                    <a:p>
                      <a:pPr marL="174625" indent="-174625"/>
                      <a:r>
                        <a:rPr kumimoji="1" lang="ja-JP" altLang="en-US" sz="1100" b="1">
                          <a:solidFill>
                            <a:schemeClr val="tx1"/>
                          </a:solidFill>
                          <a:latin typeface="+mn-ea"/>
                          <a:ea typeface="+mn-ea"/>
                        </a:rPr>
                        <a:t>　食生活改善推進員及び行政関係者　</a:t>
                      </a:r>
                      <a:r>
                        <a:rPr kumimoji="1" lang="en-US" altLang="ja-JP" sz="1100" b="1">
                          <a:solidFill>
                            <a:schemeClr val="tx1"/>
                          </a:solidFill>
                          <a:latin typeface="+mn-ea"/>
                          <a:ea typeface="+mn-ea"/>
                        </a:rPr>
                        <a:t>55</a:t>
                      </a:r>
                      <a:r>
                        <a:rPr kumimoji="1" lang="ja-JP" altLang="en-US" sz="1100" b="1">
                          <a:solidFill>
                            <a:schemeClr val="tx1"/>
                          </a:solidFill>
                          <a:latin typeface="+mn-ea"/>
                          <a:ea typeface="+mn-ea"/>
                        </a:rPr>
                        <a:t>名参加</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■保健所での取組み</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・地域活動栄養士会や食生活改善推進協議会の支援</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・養成施設と連携した地域での食育活動の検討</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999601">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課題</a:t>
                      </a: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endParaRPr kumimoji="1" lang="ja-JP" altLang="en-US"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■関係機関、団体による取組みの活性化</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次年度の主な取組み</a:t>
                      </a:r>
                      <a:r>
                        <a:rPr kumimoji="1" lang="en-US" altLang="ja-JP" sz="1200" b="1"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■市町村に向けて、食育の取組みの充実を図れるよう、情報提供や技術的支援を実施</a:t>
                      </a:r>
                      <a:endParaRPr kumimoji="1" lang="en-US" altLang="ja-JP" sz="1100" b="1"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■関係機関・団体による取組みを支援するとともに、各団体の連携・協働を推進</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16429319"/>
                  </a:ext>
                </a:extLst>
              </a:tr>
              <a:tr h="666398">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最終予算</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00" b="1" dirty="0">
                          <a:solidFill>
                            <a:schemeClr val="tx1"/>
                          </a:solidFill>
                          <a:latin typeface="+mn-ea"/>
                          <a:ea typeface="+mn-ea"/>
                        </a:rPr>
                        <a:t>健康・栄養対策費　</a:t>
                      </a:r>
                      <a:r>
                        <a:rPr kumimoji="1" lang="en-US" altLang="ja-JP" sz="1100" b="1" dirty="0">
                          <a:solidFill>
                            <a:schemeClr val="tx1"/>
                          </a:solidFill>
                          <a:latin typeface="+mn-ea"/>
                          <a:ea typeface="+mn-ea"/>
                        </a:rPr>
                        <a:t>5,869</a:t>
                      </a:r>
                      <a:r>
                        <a:rPr kumimoji="1" lang="ja-JP" altLang="en-US" sz="1100" b="1" dirty="0">
                          <a:solidFill>
                            <a:schemeClr val="tx1"/>
                          </a:solidFill>
                          <a:latin typeface="+mn-ea"/>
                          <a:ea typeface="+mn-ea"/>
                        </a:rPr>
                        <a:t>千円（再掲）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46691801"/>
                  </a:ext>
                </a:extLst>
              </a:tr>
            </a:tbl>
          </a:graphicData>
        </a:graphic>
      </p:graphicFrame>
      <p:grpSp>
        <p:nvGrpSpPr>
          <p:cNvPr id="6" name="グループ化 5"/>
          <p:cNvGrpSpPr/>
          <p:nvPr/>
        </p:nvGrpSpPr>
        <p:grpSpPr>
          <a:xfrm>
            <a:off x="8346062" y="258752"/>
            <a:ext cx="1188525" cy="864000"/>
            <a:chOff x="8151251" y="1180677"/>
            <a:chExt cx="1188525" cy="864000"/>
          </a:xfrm>
        </p:grpSpPr>
        <p:sp>
          <p:nvSpPr>
            <p:cNvPr id="7" name="角丸四角形 6"/>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0" name="グループ化 9"/>
            <p:cNvGrpSpPr/>
            <p:nvPr/>
          </p:nvGrpSpPr>
          <p:grpSpPr>
            <a:xfrm>
              <a:off x="8222623" y="1257538"/>
              <a:ext cx="1058662" cy="720145"/>
              <a:chOff x="511927" y="2809411"/>
              <a:chExt cx="1110811" cy="770916"/>
            </a:xfrm>
          </p:grpSpPr>
          <p:sp>
            <p:nvSpPr>
              <p:cNvPr id="13" name="角丸四角形 12"/>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本年度評価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4" name="直線コネクタ 13"/>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5" name="Rectangle 1"/>
          <p:cNvSpPr>
            <a:spLocks noChangeArrowheads="1"/>
          </p:cNvSpPr>
          <p:nvPr/>
        </p:nvSpPr>
        <p:spPr bwMode="auto">
          <a:xfrm>
            <a:off x="288000" y="180000"/>
            <a:ext cx="32834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b="1"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a:latin typeface="Meiryo UI" panose="020B0604030504040204" pitchFamily="50" charset="-128"/>
                <a:ea typeface="Meiryo UI" panose="020B0604030504040204" pitchFamily="50" charset="-128"/>
                <a:cs typeface="Times New Roman" panose="02020603050405020304" pitchFamily="18" charset="0"/>
              </a:rPr>
              <a:t>具体的な取組み</a:t>
            </a:r>
            <a:r>
              <a:rPr kumimoji="0" lang="en-US" altLang="ja-JP" sz="16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kumimoji="0" lang="ja-JP" altLang="ja-JP" sz="36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7" name="スライド番号プレースホルダー 1">
            <a:extLst>
              <a:ext uri="{FF2B5EF4-FFF2-40B4-BE49-F238E27FC236}">
                <a16:creationId xmlns:a16="http://schemas.microsoft.com/office/drawing/2014/main" id="{ABAACE35-47A2-4D11-9E49-A67B75AD6FFE}"/>
              </a:ext>
            </a:extLst>
          </p:cNvPr>
          <p:cNvSpPr>
            <a:spLocks noGrp="1"/>
          </p:cNvSpPr>
          <p:nvPr>
            <p:ph type="sldNum" sz="quarter" idx="12"/>
          </p:nvPr>
        </p:nvSpPr>
        <p:spPr>
          <a:xfrm>
            <a:off x="9181750" y="6583675"/>
            <a:ext cx="720000" cy="216000"/>
          </a:xfrm>
        </p:spPr>
        <p:txBody>
          <a:bodyPr/>
          <a:lstStyle/>
          <a:p>
            <a:fld id="{4D1D0668-0C6C-4C7F-AAAF-C0078F4BF5F6}" type="slidenum">
              <a:rPr kumimoji="1" lang="ja-JP" altLang="en-US" smtClean="0"/>
              <a:t>74</a:t>
            </a:fld>
            <a:endParaRPr kumimoji="1" lang="ja-JP" altLang="en-US" dirty="0"/>
          </a:p>
        </p:txBody>
      </p:sp>
    </p:spTree>
    <p:extLst>
      <p:ext uri="{BB962C8B-B14F-4D97-AF65-F5344CB8AC3E}">
        <p14:creationId xmlns:p14="http://schemas.microsoft.com/office/powerpoint/2010/main" val="130636581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273000" y="388184"/>
            <a:ext cx="9360000" cy="630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9" name="表 8"/>
          <p:cNvGraphicFramePr>
            <a:graphicFrameLocks noGrp="1"/>
          </p:cNvGraphicFramePr>
          <p:nvPr/>
        </p:nvGraphicFramePr>
        <p:xfrm>
          <a:off x="629695" y="812764"/>
          <a:ext cx="8646609" cy="5544000"/>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528851062"/>
                    </a:ext>
                  </a:extLst>
                </a:gridCol>
                <a:gridCol w="7386609">
                  <a:extLst>
                    <a:ext uri="{9D8B030D-6E8A-4147-A177-3AD203B41FA5}">
                      <a16:colId xmlns:a16="http://schemas.microsoft.com/office/drawing/2014/main" val="89849022"/>
                    </a:ext>
                  </a:extLst>
                </a:gridCol>
              </a:tblGrid>
              <a:tr h="2283779">
                <a:tc>
                  <a:txBody>
                    <a:bodyPr/>
                    <a:lstStyle/>
                    <a:p>
                      <a:pPr>
                        <a:lnSpc>
                          <a:spcPts val="1600"/>
                        </a:lnSpc>
                      </a:pPr>
                      <a:r>
                        <a:rPr kumimoji="1" lang="ja-JP" altLang="en-US" sz="1600" dirty="0"/>
                        <a:t> 本年度の     </a:t>
                      </a:r>
                      <a:endParaRPr kumimoji="1" lang="en-US" altLang="ja-JP" sz="1600" dirty="0"/>
                    </a:p>
                    <a:p>
                      <a:pPr>
                        <a:lnSpc>
                          <a:spcPts val="1600"/>
                        </a:lnSpc>
                      </a:pPr>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ja-JP" altLang="en-US" sz="1100" b="1" dirty="0">
                          <a:solidFill>
                            <a:schemeClr val="tx1"/>
                          </a:solidFill>
                          <a:latin typeface="+mn-ea"/>
                          <a:ea typeface="+mn-ea"/>
                        </a:rPr>
                        <a:t>■「大阪府食育推進ネットワーク会議」において、</a:t>
                      </a:r>
                      <a:r>
                        <a:rPr kumimoji="1" lang="ja-JP" altLang="en-US" sz="1100" b="1">
                          <a:solidFill>
                            <a:schemeClr val="tx1"/>
                          </a:solidFill>
                          <a:latin typeface="+mn-ea"/>
                          <a:ea typeface="+mn-ea"/>
                        </a:rPr>
                        <a:t>各団体活動を活性化</a:t>
                      </a:r>
                      <a:endParaRPr kumimoji="1" lang="ja-JP" altLang="en-US"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a:t>
                      </a:r>
                      <a:r>
                        <a:rPr kumimoji="1" lang="en-US" altLang="ja-JP" sz="1100" b="1" dirty="0">
                          <a:solidFill>
                            <a:schemeClr val="tx1"/>
                          </a:solidFill>
                          <a:latin typeface="+mn-ea"/>
                          <a:ea typeface="+mn-ea"/>
                        </a:rPr>
                        <a:t>SNS</a:t>
                      </a:r>
                      <a:r>
                        <a:rPr kumimoji="1" lang="ja-JP" altLang="en-US" sz="1100" b="1" dirty="0">
                          <a:solidFill>
                            <a:schemeClr val="tx1"/>
                          </a:solidFill>
                          <a:latin typeface="+mn-ea"/>
                          <a:ea typeface="+mn-ea"/>
                        </a:rPr>
                        <a:t>等による各団体が行う取組みの</a:t>
                      </a:r>
                      <a:r>
                        <a:rPr kumimoji="1" lang="en-US" altLang="ja-JP" sz="1100" b="1" dirty="0">
                          <a:solidFill>
                            <a:schemeClr val="tx1"/>
                          </a:solidFill>
                          <a:latin typeface="+mn-ea"/>
                          <a:ea typeface="+mn-ea"/>
                        </a:rPr>
                        <a:t>PR</a:t>
                      </a:r>
                    </a:p>
                    <a:p>
                      <a:pPr marL="174625" indent="-174625"/>
                      <a:r>
                        <a:rPr kumimoji="1" lang="ja-JP" altLang="en-US" sz="1100" b="1" dirty="0">
                          <a:solidFill>
                            <a:schemeClr val="tx1"/>
                          </a:solidFill>
                          <a:latin typeface="+mn-ea"/>
                          <a:ea typeface="+mn-ea"/>
                        </a:rPr>
                        <a:t>　おおさか食育通信</a:t>
                      </a:r>
                      <a:r>
                        <a:rPr kumimoji="1" lang="en-US" altLang="ja-JP" sz="1100" b="1" dirty="0">
                          <a:solidFill>
                            <a:schemeClr val="tx1"/>
                          </a:solidFill>
                          <a:latin typeface="+mn-ea"/>
                          <a:ea typeface="+mn-ea"/>
                        </a:rPr>
                        <a:t>Facebook</a:t>
                      </a:r>
                      <a:r>
                        <a:rPr kumimoji="1" lang="ja-JP" altLang="en-US" sz="1100" b="1" dirty="0">
                          <a:solidFill>
                            <a:schemeClr val="tx1"/>
                          </a:solidFill>
                          <a:latin typeface="+mn-ea"/>
                          <a:ea typeface="+mn-ea"/>
                        </a:rPr>
                        <a:t>「大阪府食育推進ネットワーク会議からの</a:t>
                      </a:r>
                      <a:r>
                        <a:rPr kumimoji="1" lang="ja-JP" altLang="en-US" sz="1100" b="1">
                          <a:solidFill>
                            <a:schemeClr val="tx1"/>
                          </a:solidFill>
                          <a:latin typeface="+mn-ea"/>
                          <a:ea typeface="+mn-ea"/>
                        </a:rPr>
                        <a:t>つぶやき」</a:t>
                      </a:r>
                      <a:r>
                        <a:rPr kumimoji="1" lang="en-US" altLang="ja-JP" sz="1100" b="1">
                          <a:solidFill>
                            <a:schemeClr val="tx1"/>
                          </a:solidFill>
                          <a:latin typeface="+mn-ea"/>
                          <a:ea typeface="+mn-ea"/>
                        </a:rPr>
                        <a:t>5</a:t>
                      </a:r>
                      <a:r>
                        <a:rPr kumimoji="1" lang="ja-JP" altLang="en-US" sz="1100" b="1">
                          <a:solidFill>
                            <a:schemeClr val="tx1"/>
                          </a:solidFill>
                          <a:latin typeface="+mn-ea"/>
                          <a:ea typeface="+mn-ea"/>
                        </a:rPr>
                        <a:t>団体</a:t>
                      </a:r>
                      <a:r>
                        <a:rPr kumimoji="1" lang="en-US" altLang="ja-JP" sz="1100" b="1">
                          <a:solidFill>
                            <a:schemeClr val="tx1"/>
                          </a:solidFill>
                          <a:latin typeface="+mn-ea"/>
                          <a:ea typeface="+mn-ea"/>
                        </a:rPr>
                        <a:t>12</a:t>
                      </a:r>
                      <a:r>
                        <a:rPr kumimoji="1" lang="ja-JP" altLang="en-US" sz="1100" b="1">
                          <a:solidFill>
                            <a:schemeClr val="tx1"/>
                          </a:solidFill>
                          <a:latin typeface="+mn-ea"/>
                          <a:ea typeface="+mn-ea"/>
                        </a:rPr>
                        <a:t>回</a:t>
                      </a:r>
                      <a:endParaRPr kumimoji="1" lang="ja-JP" altLang="en-US"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・のぼりやファイル等の啓発媒体を活用し、参画団体等が主催する事業で食育啓発</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活用状況　のぼり延べ</a:t>
                      </a:r>
                      <a:r>
                        <a:rPr kumimoji="1" lang="en-US" altLang="ja-JP" sz="1100" b="1" dirty="0">
                          <a:solidFill>
                            <a:schemeClr val="tx1"/>
                          </a:solidFill>
                          <a:latin typeface="+mn-ea"/>
                          <a:ea typeface="+mn-ea"/>
                        </a:rPr>
                        <a:t>2</a:t>
                      </a:r>
                      <a:r>
                        <a:rPr kumimoji="1" lang="ja-JP" altLang="en-US" sz="1100" b="1" dirty="0">
                          <a:solidFill>
                            <a:schemeClr val="tx1"/>
                          </a:solidFill>
                          <a:latin typeface="+mn-ea"/>
                          <a:ea typeface="+mn-ea"/>
                        </a:rPr>
                        <a:t>団体、クリアファイル延べ</a:t>
                      </a:r>
                      <a:r>
                        <a:rPr kumimoji="1" lang="en-US" altLang="ja-JP" sz="1100" b="1" dirty="0">
                          <a:solidFill>
                            <a:schemeClr val="tx1"/>
                          </a:solidFill>
                          <a:latin typeface="+mn-ea"/>
                          <a:ea typeface="+mn-ea"/>
                        </a:rPr>
                        <a:t>3</a:t>
                      </a:r>
                      <a:r>
                        <a:rPr kumimoji="1" lang="ja-JP" altLang="en-US" sz="1100" b="1" dirty="0">
                          <a:solidFill>
                            <a:schemeClr val="tx1"/>
                          </a:solidFill>
                          <a:latin typeface="+mn-ea"/>
                          <a:ea typeface="+mn-ea"/>
                        </a:rPr>
                        <a:t>団体</a:t>
                      </a:r>
                      <a:r>
                        <a:rPr kumimoji="1" lang="en-US" altLang="ja-JP" sz="1100" b="1" dirty="0">
                          <a:solidFill>
                            <a:schemeClr val="tx1"/>
                          </a:solidFill>
                          <a:latin typeface="+mn-ea"/>
                          <a:ea typeface="+mn-ea"/>
                        </a:rPr>
                        <a:t>860</a:t>
                      </a:r>
                      <a:r>
                        <a:rPr kumimoji="1" lang="ja-JP" altLang="en-US" sz="1100" b="1" dirty="0">
                          <a:solidFill>
                            <a:schemeClr val="tx1"/>
                          </a:solidFill>
                          <a:latin typeface="+mn-ea"/>
                          <a:ea typeface="+mn-ea"/>
                        </a:rPr>
                        <a:t>枚</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■大阪府食育推進ネットワーク会議による食育</a:t>
                      </a:r>
                      <a:r>
                        <a:rPr kumimoji="1" lang="ja-JP" altLang="en-US" sz="1100" b="1">
                          <a:solidFill>
                            <a:schemeClr val="tx1"/>
                          </a:solidFill>
                          <a:latin typeface="+mn-ea"/>
                          <a:ea typeface="+mn-ea"/>
                        </a:rPr>
                        <a:t>イベントの開催</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「健活ワクワク </a:t>
                      </a:r>
                      <a:r>
                        <a:rPr kumimoji="1" lang="en-US" altLang="ja-JP" sz="1100" b="1" dirty="0">
                          <a:solidFill>
                            <a:schemeClr val="tx1"/>
                          </a:solidFill>
                          <a:latin typeface="+mn-ea"/>
                          <a:ea typeface="+mn-ea"/>
                        </a:rPr>
                        <a:t>EXPO in OSAKA</a:t>
                      </a:r>
                      <a:r>
                        <a:rPr kumimoji="1" lang="ja-JP" altLang="en-US" sz="1100" b="1" dirty="0">
                          <a:solidFill>
                            <a:schemeClr val="tx1"/>
                          </a:solidFill>
                          <a:latin typeface="+mn-ea"/>
                          <a:ea typeface="+mn-ea"/>
                        </a:rPr>
                        <a:t>」第</a:t>
                      </a:r>
                      <a:r>
                        <a:rPr kumimoji="1" lang="en-US" altLang="ja-JP" sz="1100" b="1" dirty="0">
                          <a:solidFill>
                            <a:schemeClr val="tx1"/>
                          </a:solidFill>
                          <a:latin typeface="+mn-ea"/>
                          <a:ea typeface="+mn-ea"/>
                        </a:rPr>
                        <a:t>1</a:t>
                      </a:r>
                      <a:r>
                        <a:rPr kumimoji="1" lang="ja-JP" altLang="en-US" sz="1100" b="1" dirty="0">
                          <a:solidFill>
                            <a:schemeClr val="tx1"/>
                          </a:solidFill>
                          <a:latin typeface="+mn-ea"/>
                          <a:ea typeface="+mn-ea"/>
                        </a:rPr>
                        <a:t>弾（</a:t>
                      </a:r>
                      <a:r>
                        <a:rPr kumimoji="1" lang="en-US" altLang="ja-JP" sz="1100" b="1" dirty="0">
                          <a:solidFill>
                            <a:schemeClr val="tx1"/>
                          </a:solidFill>
                          <a:latin typeface="+mn-ea"/>
                          <a:ea typeface="+mn-ea"/>
                        </a:rPr>
                        <a:t>R4.10.8</a:t>
                      </a:r>
                      <a:r>
                        <a:rPr kumimoji="1" lang="ja-JP" altLang="en-US" sz="1100" b="1" dirty="0">
                          <a:solidFill>
                            <a:schemeClr val="tx1"/>
                          </a:solidFill>
                          <a:latin typeface="+mn-ea"/>
                          <a:ea typeface="+mn-ea"/>
                        </a:rPr>
                        <a:t>） </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会場　　阪急百貨店うめだ本店</a:t>
                      </a:r>
                      <a:r>
                        <a:rPr kumimoji="1" lang="en-US" altLang="ja-JP" sz="1100" b="1" dirty="0">
                          <a:solidFill>
                            <a:schemeClr val="tx1"/>
                          </a:solidFill>
                          <a:latin typeface="+mn-ea"/>
                          <a:ea typeface="+mn-ea"/>
                        </a:rPr>
                        <a:t>9</a:t>
                      </a:r>
                      <a:r>
                        <a:rPr kumimoji="1" lang="ja-JP" altLang="en-US" sz="1100" b="1" dirty="0">
                          <a:solidFill>
                            <a:schemeClr val="tx1"/>
                          </a:solidFill>
                          <a:latin typeface="+mn-ea"/>
                          <a:ea typeface="+mn-ea"/>
                        </a:rPr>
                        <a:t>階うめだホール</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参加企業・団体</a:t>
                      </a:r>
                      <a:r>
                        <a:rPr kumimoji="1" lang="ja-JP" altLang="en-US" sz="1100" b="1">
                          <a:solidFill>
                            <a:schemeClr val="tx1"/>
                          </a:solidFill>
                          <a:latin typeface="+mn-ea"/>
                          <a:ea typeface="+mn-ea"/>
                        </a:rPr>
                        <a:t>　</a:t>
                      </a:r>
                      <a:r>
                        <a:rPr kumimoji="1" lang="en-US" altLang="ja-JP" sz="1100" b="1">
                          <a:solidFill>
                            <a:schemeClr val="tx1"/>
                          </a:solidFill>
                          <a:latin typeface="+mn-ea"/>
                          <a:ea typeface="+mn-ea"/>
                        </a:rPr>
                        <a:t>8</a:t>
                      </a:r>
                      <a:r>
                        <a:rPr kumimoji="1" lang="ja-JP" altLang="en-US" sz="1100" b="1">
                          <a:solidFill>
                            <a:schemeClr val="tx1"/>
                          </a:solidFill>
                          <a:latin typeface="+mn-ea"/>
                          <a:ea typeface="+mn-ea"/>
                        </a:rPr>
                        <a:t>企業・</a:t>
                      </a:r>
                      <a:r>
                        <a:rPr kumimoji="1" lang="en-US" altLang="ja-JP" sz="1100" b="1">
                          <a:solidFill>
                            <a:schemeClr val="tx1"/>
                          </a:solidFill>
                          <a:latin typeface="+mn-ea"/>
                          <a:ea typeface="+mn-ea"/>
                        </a:rPr>
                        <a:t>7</a:t>
                      </a:r>
                      <a:r>
                        <a:rPr kumimoji="1" lang="ja-JP" altLang="en-US" sz="1100" b="1">
                          <a:solidFill>
                            <a:schemeClr val="tx1"/>
                          </a:solidFill>
                          <a:latin typeface="+mn-ea"/>
                          <a:ea typeface="+mn-ea"/>
                        </a:rPr>
                        <a:t>団体</a:t>
                      </a:r>
                      <a:endParaRPr kumimoji="1" lang="en-US" altLang="ja-JP" sz="1100" b="1" dirty="0">
                        <a:solidFill>
                          <a:schemeClr val="tx1"/>
                        </a:solidFill>
                        <a:latin typeface="+mn-ea"/>
                        <a:ea typeface="+mn-ea"/>
                      </a:endParaRPr>
                    </a:p>
                    <a:p>
                      <a:pPr marL="174625" indent="-174625"/>
                      <a:r>
                        <a:rPr kumimoji="1" lang="ja-JP" altLang="en-US" sz="1100" b="1" dirty="0">
                          <a:solidFill>
                            <a:schemeClr val="tx1"/>
                          </a:solidFill>
                          <a:latin typeface="+mn-ea"/>
                          <a:ea typeface="+mn-ea"/>
                        </a:rPr>
                        <a:t>　　参加者　約</a:t>
                      </a:r>
                      <a:r>
                        <a:rPr kumimoji="1" lang="en-US" altLang="ja-JP" sz="1100" b="1" dirty="0">
                          <a:solidFill>
                            <a:schemeClr val="tx1"/>
                          </a:solidFill>
                          <a:latin typeface="+mn-ea"/>
                          <a:ea typeface="+mn-ea"/>
                        </a:rPr>
                        <a:t>1,000</a:t>
                      </a:r>
                      <a:r>
                        <a:rPr kumimoji="1" lang="ja-JP" altLang="en-US" sz="1100" b="1" dirty="0">
                          <a:solidFill>
                            <a:schemeClr val="tx1"/>
                          </a:solidFill>
                          <a:latin typeface="+mn-ea"/>
                          <a:ea typeface="+mn-ea"/>
                        </a:rPr>
                        <a:t>名</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2231627">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課題</a:t>
                      </a:r>
                      <a:r>
                        <a:rPr kumimoji="1" lang="en-US" altLang="ja-JP" sz="1200" b="1"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a:t>
                      </a:r>
                      <a:endParaRPr kumimoji="1" lang="ja-JP" altLang="en-US" sz="1200" b="1"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■大阪府食育推進ネットワーク会議の活性化</a:t>
                      </a:r>
                      <a:endParaRPr kumimoji="1" lang="en-US" altLang="ja-JP" sz="1100" b="1"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■企業等との連携強化</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a:t>
                      </a:r>
                      <a:r>
                        <a:rPr kumimoji="1" lang="ja-JP" altLang="en-US" sz="1200" b="1" i="0" u="sng"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次年度の主な取組み</a:t>
                      </a:r>
                      <a:r>
                        <a:rPr kumimoji="1" lang="en-US" altLang="ja-JP" sz="1200" b="1"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■大阪府食育推進ネットワーク会議と連携し、食育</a:t>
                      </a:r>
                      <a:r>
                        <a:rPr kumimoji="1" lang="ja-JP" altLang="en-US" sz="1100" b="1" i="0" u="none" strike="noStrike" kern="1200" cap="none" spc="0" normalizeH="0" baseline="0" noProof="0">
                          <a:ln>
                            <a:noFill/>
                          </a:ln>
                          <a:solidFill>
                            <a:prstClr val="black"/>
                          </a:solidFill>
                          <a:effectLst/>
                          <a:uLnTx/>
                          <a:uFillTx/>
                          <a:latin typeface="游ゴシック" panose="020B0400000000000000" pitchFamily="50" charset="-128"/>
                          <a:ea typeface="+mn-ea"/>
                          <a:cs typeface="+mn-cs"/>
                        </a:rPr>
                        <a:t>を推進</a:t>
                      </a:r>
                      <a:endParaRPr kumimoji="1" lang="en-US" altLang="ja-JP" sz="1100" b="1"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・食育イベントの開催</a:t>
                      </a:r>
                      <a:endParaRPr kumimoji="1" lang="en-US" altLang="ja-JP" sz="1100" b="1"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・共通の啓発媒体を活用し、府及び各参画団体が実施するイベント等で食育啓発</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a:t>
                      </a:r>
                      <a:r>
                        <a:rPr kumimoji="1" lang="en-US" altLang="ja-JP" sz="1100" b="1"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SNS</a:t>
                      </a:r>
                      <a:r>
                        <a:rPr kumimoji="1" lang="ja-JP" altLang="en-US" sz="1100" b="1"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の活用による情報発信　等</a:t>
                      </a:r>
                      <a:endParaRPr kumimoji="1" lang="en-US" altLang="ja-JP" sz="1100" b="1"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■企業等との連携を強化</a:t>
                      </a:r>
                      <a:endParaRPr kumimoji="1" lang="en-US" altLang="ja-JP" sz="1100" b="1"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　食育を府民運動として推進することに賛同する団体・企業等を増やし、連携事業</a:t>
                      </a:r>
                      <a:r>
                        <a:rPr kumimoji="1" lang="ja-JP" altLang="en-US" sz="1100" b="1">
                          <a:solidFill>
                            <a:schemeClr val="tx1"/>
                          </a:solidFill>
                          <a:latin typeface="+mn-ea"/>
                          <a:ea typeface="+mn-ea"/>
                        </a:rPr>
                        <a:t>を実施</a:t>
                      </a:r>
                      <a:endParaRPr kumimoji="1" lang="en-US" altLang="ja-JP" sz="11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1028594">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1" dirty="0">
                          <a:solidFill>
                            <a:schemeClr val="bg1"/>
                          </a:solidFill>
                        </a:rPr>
                        <a:t> 最終予算</a:t>
                      </a:r>
                      <a:endParaRPr kumimoji="1" lang="en-US" altLang="ja-JP" sz="1600" b="1" dirty="0">
                        <a:solidFill>
                          <a:schemeClr val="bg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zh-TW" altLang="en-US" sz="12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（主要事業）</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00" b="1" dirty="0">
                          <a:solidFill>
                            <a:schemeClr val="tx1"/>
                          </a:solidFill>
                          <a:latin typeface="+mn-ea"/>
                          <a:ea typeface="+mn-ea"/>
                        </a:rPr>
                        <a:t>健康・栄養対策費　</a:t>
                      </a:r>
                      <a:r>
                        <a:rPr kumimoji="1" lang="en-US" altLang="ja-JP" sz="1100" b="1" dirty="0">
                          <a:solidFill>
                            <a:schemeClr val="tx1"/>
                          </a:solidFill>
                          <a:latin typeface="+mn-ea"/>
                          <a:ea typeface="+mn-ea"/>
                        </a:rPr>
                        <a:t>5,869</a:t>
                      </a:r>
                      <a:r>
                        <a:rPr kumimoji="1" lang="ja-JP" altLang="en-US" sz="1100" b="1" dirty="0">
                          <a:solidFill>
                            <a:schemeClr val="tx1"/>
                          </a:solidFill>
                          <a:latin typeface="+mn-ea"/>
                          <a:ea typeface="+mn-ea"/>
                        </a:rPr>
                        <a:t>千円（再掲）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13" name="正方形/長方形 12"/>
          <p:cNvSpPr/>
          <p:nvPr/>
        </p:nvSpPr>
        <p:spPr>
          <a:xfrm>
            <a:off x="271478" y="155467"/>
            <a:ext cx="7404392" cy="432000"/>
          </a:xfrm>
          <a:prstGeom prst="rect">
            <a:avLst/>
          </a:prstGeom>
          <a:solidFill>
            <a:srgbClr val="002060"/>
          </a:solidFill>
        </p:spPr>
        <p:txBody>
          <a:bodyPr wrap="square" anchor="ctr">
            <a:spAutoFit/>
          </a:bodyPr>
          <a:lstStyle/>
          <a:p>
            <a:pPr>
              <a:lnSpc>
                <a:spcPts val="2000"/>
              </a:lnSpc>
            </a:pPr>
            <a:r>
              <a:rPr kumimoji="1" lang="ja-JP" altLang="en-US" sz="2000" b="1" dirty="0">
                <a:solidFill>
                  <a:schemeClr val="bg1"/>
                </a:solidFill>
                <a:latin typeface="游ゴシック" panose="020B0400000000000000" pitchFamily="50" charset="-128"/>
                <a:ea typeface="游ゴシック" panose="020B0400000000000000" pitchFamily="50" charset="-128"/>
              </a:rPr>
              <a:t>（２）多様な主体が参画したネットワークの強化　</a:t>
            </a:r>
            <a:r>
              <a:rPr kumimoji="1" lang="ja-JP" altLang="en-US" b="1" dirty="0">
                <a:solidFill>
                  <a:schemeClr val="bg1"/>
                </a:solidFill>
                <a:latin typeface="游ゴシック" panose="020B0400000000000000" pitchFamily="50" charset="-128"/>
                <a:ea typeface="游ゴシック" panose="020B0400000000000000" pitchFamily="50" charset="-128"/>
              </a:rPr>
              <a:t>計画</a:t>
            </a:r>
            <a:r>
              <a:rPr kumimoji="1" lang="en-US" altLang="ja-JP" b="1" dirty="0">
                <a:solidFill>
                  <a:schemeClr val="bg1"/>
                </a:solidFill>
                <a:latin typeface="游ゴシック" panose="020B0400000000000000" pitchFamily="50" charset="-128"/>
                <a:ea typeface="游ゴシック" panose="020B0400000000000000" pitchFamily="50" charset="-128"/>
              </a:rPr>
              <a:t>P52</a:t>
            </a:r>
            <a:r>
              <a:rPr kumimoji="1" lang="en-US" altLang="ja-JP" sz="2000" b="1" dirty="0">
                <a:solidFill>
                  <a:schemeClr val="bg1"/>
                </a:solidFill>
                <a:latin typeface="游ゴシック" panose="020B0400000000000000" pitchFamily="50" charset="-128"/>
                <a:ea typeface="游ゴシック" panose="020B0400000000000000" pitchFamily="50" charset="-128"/>
              </a:rPr>
              <a:t> </a:t>
            </a:r>
            <a:r>
              <a:rPr kumimoji="1" lang="ja-JP" altLang="en-US" sz="2000" b="1" dirty="0">
                <a:solidFill>
                  <a:schemeClr val="bg1"/>
                </a:solidFill>
                <a:latin typeface="Meiryo UI" panose="020B0604030504040204" pitchFamily="50" charset="-128"/>
                <a:ea typeface="Meiryo UI" panose="020B0604030504040204" pitchFamily="50" charset="-128"/>
              </a:rPr>
              <a:t>　　　</a:t>
            </a:r>
            <a:endParaRPr kumimoji="1" lang="en-US" altLang="ja-JP" sz="2000" b="1" dirty="0">
              <a:solidFill>
                <a:schemeClr val="bg1"/>
              </a:solidFill>
              <a:latin typeface="Meiryo UI" panose="020B0604030504040204" pitchFamily="50" charset="-128"/>
              <a:ea typeface="Meiryo UI" panose="020B0604030504040204" pitchFamily="50" charset="-128"/>
            </a:endParaRPr>
          </a:p>
        </p:txBody>
      </p:sp>
      <p:grpSp>
        <p:nvGrpSpPr>
          <p:cNvPr id="7" name="グループ化 6"/>
          <p:cNvGrpSpPr/>
          <p:nvPr/>
        </p:nvGrpSpPr>
        <p:grpSpPr>
          <a:xfrm>
            <a:off x="8345639" y="501173"/>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4" name="グループ化 13"/>
            <p:cNvGrpSpPr/>
            <p:nvPr/>
          </p:nvGrpSpPr>
          <p:grpSpPr>
            <a:xfrm>
              <a:off x="8222623" y="1257537"/>
              <a:ext cx="1058662" cy="720145"/>
              <a:chOff x="511927" y="2809410"/>
              <a:chExt cx="1110811" cy="770916"/>
            </a:xfrm>
          </p:grpSpPr>
          <p:sp>
            <p:nvSpPr>
              <p:cNvPr id="15" name="角丸四角形 14"/>
              <p:cNvSpPr/>
              <p:nvPr/>
            </p:nvSpPr>
            <p:spPr>
              <a:xfrm>
                <a:off x="511927" y="2809410"/>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本年度評価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6" name="直線コネクタ 15"/>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8" name="スライド番号プレースホルダー 1">
            <a:extLst>
              <a:ext uri="{FF2B5EF4-FFF2-40B4-BE49-F238E27FC236}">
                <a16:creationId xmlns:a16="http://schemas.microsoft.com/office/drawing/2014/main" id="{DCC14A08-64DD-4809-90E9-D43CAFF26A06}"/>
              </a:ext>
            </a:extLst>
          </p:cNvPr>
          <p:cNvSpPr>
            <a:spLocks noGrp="1"/>
          </p:cNvSpPr>
          <p:nvPr>
            <p:ph type="sldNum" sz="quarter" idx="12"/>
          </p:nvPr>
        </p:nvSpPr>
        <p:spPr>
          <a:xfrm>
            <a:off x="9181750" y="6583675"/>
            <a:ext cx="720000" cy="216000"/>
          </a:xfrm>
        </p:spPr>
        <p:txBody>
          <a:bodyPr/>
          <a:lstStyle/>
          <a:p>
            <a:fld id="{4D1D0668-0C6C-4C7F-AAAF-C0078F4BF5F6}" type="slidenum">
              <a:rPr kumimoji="1" lang="ja-JP" altLang="en-US" smtClean="0"/>
              <a:t>75</a:t>
            </a:fld>
            <a:endParaRPr kumimoji="1" lang="ja-JP" altLang="en-US" dirty="0"/>
          </a:p>
        </p:txBody>
      </p:sp>
    </p:spTree>
    <p:extLst>
      <p:ext uri="{BB962C8B-B14F-4D97-AF65-F5344CB8AC3E}">
        <p14:creationId xmlns:p14="http://schemas.microsoft.com/office/powerpoint/2010/main" val="40591087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線コネクタ 5"/>
          <p:cNvCxnSpPr/>
          <p:nvPr/>
        </p:nvCxnSpPr>
        <p:spPr>
          <a:xfrm>
            <a:off x="187995" y="735604"/>
            <a:ext cx="9504000" cy="0"/>
          </a:xfrm>
          <a:prstGeom prst="line">
            <a:avLst/>
          </a:prstGeom>
          <a:ln w="38100" cap="rnd" cmpd="sng">
            <a:solidFill>
              <a:srgbClr val="009999"/>
            </a:solidFill>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220953" y="330676"/>
            <a:ext cx="6383507" cy="432000"/>
          </a:xfrm>
          <a:prstGeom prst="rect">
            <a:avLst/>
          </a:prstGeom>
          <a:noFill/>
        </p:spPr>
        <p:txBody>
          <a:bodyPr wrap="square" lIns="72000" tIns="72000" rIns="72000" bIns="72000" rtlCol="0" anchor="t">
            <a:noAutofit/>
          </a:bodyPr>
          <a:lstStyle/>
          <a:p>
            <a:r>
              <a:rPr lang="ja-JP" altLang="en-US" b="1" dirty="0">
                <a:latin typeface="游ゴシック" panose="020B0400000000000000" pitchFamily="50" charset="-128"/>
                <a:ea typeface="游ゴシック" panose="020B0400000000000000" pitchFamily="50" charset="-128"/>
              </a:rPr>
              <a:t>健康増進計画における施策の実施状況</a:t>
            </a:r>
          </a:p>
        </p:txBody>
      </p:sp>
      <p:sp>
        <p:nvSpPr>
          <p:cNvPr id="13" name="テキスト ボックス 12"/>
          <p:cNvSpPr txBox="1"/>
          <p:nvPr/>
        </p:nvSpPr>
        <p:spPr>
          <a:xfrm>
            <a:off x="820218" y="2199083"/>
            <a:ext cx="4824000" cy="1969057"/>
          </a:xfrm>
          <a:prstGeom prst="roundRect">
            <a:avLst>
              <a:gd name="adj" fmla="val 2706"/>
            </a:avLst>
          </a:prstGeom>
          <a:solidFill>
            <a:schemeClr val="accent5">
              <a:lumMod val="20000"/>
              <a:lumOff val="80000"/>
            </a:schemeClr>
          </a:solidFill>
          <a:ln w="12700">
            <a:noFill/>
          </a:ln>
        </p:spPr>
        <p:txBody>
          <a:bodyPr wrap="square" lIns="108000" tIns="72000" rIns="72000" bIns="72000" rtlCol="0" anchor="t">
            <a:noAutofit/>
          </a:bodyPr>
          <a:lstStyle/>
          <a:p>
            <a:r>
              <a:rPr lang="ja-JP" altLang="en-US" sz="1000" b="1" dirty="0">
                <a:latin typeface="游ゴシック" panose="020B0400000000000000" pitchFamily="50" charset="-128"/>
                <a:ea typeface="游ゴシック" panose="020B0400000000000000" pitchFamily="50" charset="-128"/>
              </a:rPr>
              <a:t>＜審議会開催状況＞</a:t>
            </a:r>
            <a:endParaRPr lang="en-US" altLang="ja-JP" sz="1000" b="1"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r>
              <a:rPr lang="ja-JP" altLang="en-US" sz="1000" u="sng" dirty="0">
                <a:latin typeface="游ゴシック" panose="020B0400000000000000" pitchFamily="50" charset="-128"/>
                <a:ea typeface="游ゴシック" panose="020B0400000000000000" pitchFamily="50" charset="-128"/>
              </a:rPr>
              <a:t>令和</a:t>
            </a:r>
            <a:r>
              <a:rPr lang="en-US" altLang="ja-JP" sz="1000" u="sng" dirty="0">
                <a:latin typeface="游ゴシック" panose="020B0400000000000000" pitchFamily="50" charset="-128"/>
                <a:ea typeface="游ゴシック" panose="020B0400000000000000" pitchFamily="50" charset="-128"/>
              </a:rPr>
              <a:t>4</a:t>
            </a:r>
            <a:r>
              <a:rPr lang="ja-JP" altLang="en-US" sz="1000" u="sng" dirty="0">
                <a:latin typeface="游ゴシック" panose="020B0400000000000000" pitchFamily="50" charset="-128"/>
                <a:ea typeface="游ゴシック" panose="020B0400000000000000" pitchFamily="50" charset="-128"/>
              </a:rPr>
              <a:t>年度　大阪府地域職域連携推進協議会</a:t>
            </a:r>
            <a:endParaRPr lang="en-US" altLang="ja-JP" sz="1000" u="sng"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　日時　　令和</a:t>
            </a:r>
            <a:r>
              <a:rPr lang="en-US" altLang="ja-JP" sz="1000" dirty="0">
                <a:latin typeface="游ゴシック" panose="020B0400000000000000" pitchFamily="50" charset="-128"/>
                <a:ea typeface="游ゴシック" panose="020B0400000000000000" pitchFamily="50" charset="-128"/>
              </a:rPr>
              <a:t>5</a:t>
            </a:r>
            <a:r>
              <a:rPr lang="ja-JP" altLang="en-US" sz="1000" dirty="0">
                <a:latin typeface="游ゴシック" panose="020B0400000000000000" pitchFamily="50" charset="-128"/>
                <a:ea typeface="游ゴシック" panose="020B0400000000000000" pitchFamily="50" charset="-128"/>
              </a:rPr>
              <a:t>年</a:t>
            </a:r>
            <a:r>
              <a:rPr lang="en-US" altLang="ja-JP" sz="1000" dirty="0">
                <a:latin typeface="游ゴシック" panose="020B0400000000000000" pitchFamily="50" charset="-128"/>
                <a:ea typeface="游ゴシック" panose="020B0400000000000000" pitchFamily="50" charset="-128"/>
              </a:rPr>
              <a:t>3</a:t>
            </a:r>
            <a:r>
              <a:rPr lang="ja-JP" altLang="en-US" sz="1000" dirty="0">
                <a:latin typeface="游ゴシック" panose="020B0400000000000000" pitchFamily="50" charset="-128"/>
                <a:ea typeface="游ゴシック" panose="020B0400000000000000" pitchFamily="50" charset="-128"/>
              </a:rPr>
              <a:t>月</a:t>
            </a:r>
            <a:r>
              <a:rPr lang="en-US" altLang="ja-JP" sz="1000" dirty="0">
                <a:latin typeface="游ゴシック" panose="020B0400000000000000" pitchFamily="50" charset="-128"/>
                <a:ea typeface="游ゴシック" panose="020B0400000000000000" pitchFamily="50" charset="-128"/>
              </a:rPr>
              <a:t>22</a:t>
            </a:r>
            <a:r>
              <a:rPr lang="ja-JP" altLang="en-US" sz="1000" dirty="0">
                <a:latin typeface="游ゴシック" panose="020B0400000000000000" pitchFamily="50" charset="-128"/>
                <a:ea typeface="游ゴシック" panose="020B0400000000000000" pitchFamily="50" charset="-128"/>
              </a:rPr>
              <a:t>日</a:t>
            </a:r>
            <a:endParaRPr lang="en-US" altLang="ja-JP" sz="10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　議題　　（１）第３次大阪府健康増進計画の令和４年度の進捗状況について</a:t>
            </a:r>
          </a:p>
          <a:p>
            <a:r>
              <a:rPr lang="ja-JP" altLang="en-US" sz="1000" dirty="0">
                <a:latin typeface="游ゴシック" panose="020B0400000000000000" pitchFamily="50" charset="-128"/>
                <a:ea typeface="游ゴシック" panose="020B0400000000000000" pitchFamily="50" charset="-128"/>
              </a:rPr>
              <a:t>                 （２）第３次大阪府健康増進計画の最終評価に向けて</a:t>
            </a:r>
          </a:p>
          <a:p>
            <a:r>
              <a:rPr lang="ja-JP" altLang="en-US" sz="1000" dirty="0">
                <a:latin typeface="游ゴシック" panose="020B0400000000000000" pitchFamily="50" charset="-128"/>
                <a:ea typeface="游ゴシック" panose="020B0400000000000000" pitchFamily="50" charset="-128"/>
              </a:rPr>
              <a:t>                 （３）第４次大阪府健康増進計画の策定に向けて</a:t>
            </a:r>
          </a:p>
          <a:p>
            <a:r>
              <a:rPr lang="ja-JP" altLang="en-US" sz="1000" dirty="0">
                <a:latin typeface="游ゴシック" panose="020B0400000000000000" pitchFamily="50" charset="-128"/>
                <a:ea typeface="游ゴシック" panose="020B0400000000000000" pitchFamily="50" charset="-128"/>
              </a:rPr>
              <a:t>                 （４）地域職域連携の効果的な展開に向けて</a:t>
            </a:r>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a:p>
            <a:r>
              <a:rPr lang="en-US" altLang="ja-JP" sz="1000" dirty="0">
                <a:latin typeface="游ゴシック" panose="020B0400000000000000" pitchFamily="50" charset="-128"/>
                <a:ea typeface="游ゴシック" panose="020B0400000000000000" pitchFamily="50" charset="-128"/>
                <a:hlinkClick r:id="rId2"/>
              </a:rPr>
              <a:t>http://www.pref.osaka.lg.jp/kenkozukuri/jyunkannki/chiikisyokuiki.html</a:t>
            </a:r>
            <a:endParaRPr lang="en-US" altLang="ja-JP" sz="1000" dirty="0">
              <a:latin typeface="游ゴシック" panose="020B0400000000000000" pitchFamily="50" charset="-128"/>
              <a:ea typeface="游ゴシック" panose="020B0400000000000000" pitchFamily="50" charset="-128"/>
            </a:endParaRPr>
          </a:p>
          <a:p>
            <a:endParaRPr lang="en-US" altLang="ja-JP" sz="1000" dirty="0">
              <a:latin typeface="游ゴシック" panose="020B0400000000000000" pitchFamily="50" charset="-128"/>
              <a:ea typeface="游ゴシック" panose="020B0400000000000000" pitchFamily="50" charset="-128"/>
            </a:endParaRPr>
          </a:p>
        </p:txBody>
      </p:sp>
      <p:sp>
        <p:nvSpPr>
          <p:cNvPr id="14" name="テキスト ボックス 13"/>
          <p:cNvSpPr txBox="1"/>
          <p:nvPr/>
        </p:nvSpPr>
        <p:spPr>
          <a:xfrm>
            <a:off x="265198" y="915414"/>
            <a:ext cx="9360000" cy="1152000"/>
          </a:xfrm>
          <a:prstGeom prst="roundRect">
            <a:avLst>
              <a:gd name="adj" fmla="val 0"/>
            </a:avLst>
          </a:prstGeom>
          <a:noFill/>
          <a:ln w="12700">
            <a:noFill/>
          </a:ln>
        </p:spPr>
        <p:txBody>
          <a:bodyPr wrap="square" lIns="72000" tIns="72000" rIns="72000" bIns="72000" rtlCol="0" anchor="t">
            <a:noAutofit/>
          </a:bodyPr>
          <a:lstStyle/>
          <a:p>
            <a:r>
              <a:rPr lang="ja-JP" altLang="en-US" sz="1200" dirty="0">
                <a:latin typeface="游ゴシック" panose="020B0400000000000000" pitchFamily="50" charset="-128"/>
                <a:ea typeface="游ゴシック" panose="020B0400000000000000" pitchFamily="50" charset="-128"/>
              </a:rPr>
              <a:t>　健康増進計画の審議会である大阪府地域職域連携推進協議会において、健康づくりに関する施策の実施状況（本年度の取組み及び今後の取組み予定等）をとりまとめた進捗管理票を審議・承認いただきました。</a:t>
            </a:r>
          </a:p>
          <a:p>
            <a:endParaRPr lang="ja-JP" altLang="en-US" sz="1200" dirty="0">
              <a:latin typeface="游ゴシック" panose="020B0400000000000000" pitchFamily="50" charset="-128"/>
              <a:ea typeface="游ゴシック" panose="020B0400000000000000" pitchFamily="50" charset="-128"/>
            </a:endParaRPr>
          </a:p>
          <a:p>
            <a:r>
              <a:rPr lang="ja-JP" altLang="en-US" sz="1200" dirty="0">
                <a:latin typeface="游ゴシック" panose="020B0400000000000000" pitchFamily="50" charset="-128"/>
                <a:ea typeface="游ゴシック" panose="020B0400000000000000" pitchFamily="50" charset="-128"/>
              </a:rPr>
              <a:t>　本年度における「健康増進計画における施策の実施状況」の報告資料として、当該進捗管理票を掲載します。</a:t>
            </a:r>
          </a:p>
        </p:txBody>
      </p:sp>
      <p:graphicFrame>
        <p:nvGraphicFramePr>
          <p:cNvPr id="18" name="表 17"/>
          <p:cNvGraphicFramePr>
            <a:graphicFrameLocks noGrp="1"/>
          </p:cNvGraphicFramePr>
          <p:nvPr>
            <p:extLst>
              <p:ext uri="{D42A27DB-BD31-4B8C-83A1-F6EECF244321}">
                <p14:modId xmlns:p14="http://schemas.microsoft.com/office/powerpoint/2010/main" val="2397919852"/>
              </p:ext>
            </p:extLst>
          </p:nvPr>
        </p:nvGraphicFramePr>
        <p:xfrm>
          <a:off x="5958840" y="2179463"/>
          <a:ext cx="3369672" cy="4610632"/>
        </p:xfrm>
        <a:graphic>
          <a:graphicData uri="http://schemas.openxmlformats.org/drawingml/2006/table">
            <a:tbl>
              <a:tblPr firstRow="1" bandRow="1">
                <a:tableStyleId>{5940675A-B579-460E-94D1-54222C63F5DA}</a:tableStyleId>
              </a:tblPr>
              <a:tblGrid>
                <a:gridCol w="2527254">
                  <a:extLst>
                    <a:ext uri="{9D8B030D-6E8A-4147-A177-3AD203B41FA5}">
                      <a16:colId xmlns:a16="http://schemas.microsoft.com/office/drawing/2014/main" val="2555586693"/>
                    </a:ext>
                  </a:extLst>
                </a:gridCol>
                <a:gridCol w="842418">
                  <a:extLst>
                    <a:ext uri="{9D8B030D-6E8A-4147-A177-3AD203B41FA5}">
                      <a16:colId xmlns:a16="http://schemas.microsoft.com/office/drawing/2014/main" val="3536010129"/>
                    </a:ext>
                  </a:extLst>
                </a:gridCol>
              </a:tblGrid>
              <a:tr h="160552">
                <a:tc>
                  <a:txBody>
                    <a:bodyPr/>
                    <a:lstStyle/>
                    <a:p>
                      <a:pPr algn="ctr"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職　　名</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氏　　名</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3797500543"/>
                  </a:ext>
                </a:extLst>
              </a:tr>
              <a:tr h="274774">
                <a:tc>
                  <a:txBody>
                    <a:bodyPr/>
                    <a:lstStyle/>
                    <a:p>
                      <a:pPr algn="l" fontAlgn="ctr"/>
                      <a:r>
                        <a:rPr lang="ja-JP" altLang="en-US" sz="800" b="0" i="0" u="none" strike="noStrike" dirty="0">
                          <a:solidFill>
                            <a:srgbClr val="000000"/>
                          </a:solidFill>
                          <a:effectLst/>
                          <a:latin typeface="游ゴシック" panose="020B0400000000000000" pitchFamily="50" charset="-128"/>
                          <a:ea typeface="+mn-ea"/>
                        </a:rPr>
                        <a:t>独立行政法人労働者健康安全機構</a:t>
                      </a:r>
                      <a:endParaRPr lang="en-US" altLang="ja-JP" sz="800" b="0" i="0" u="none" strike="noStrike" dirty="0">
                        <a:solidFill>
                          <a:srgbClr val="000000"/>
                        </a:solidFill>
                        <a:effectLst/>
                        <a:latin typeface="游ゴシック" panose="020B0400000000000000" pitchFamily="50" charset="-128"/>
                        <a:ea typeface="+mn-ea"/>
                      </a:endParaRPr>
                    </a:p>
                    <a:p>
                      <a:pPr algn="l" fontAlgn="ctr"/>
                      <a:r>
                        <a:rPr lang="ja-JP" altLang="en-US" sz="800" b="0" i="0" u="none" strike="noStrike" dirty="0">
                          <a:solidFill>
                            <a:srgbClr val="000000"/>
                          </a:solidFill>
                          <a:effectLst/>
                          <a:latin typeface="游ゴシック" panose="020B0400000000000000" pitchFamily="50" charset="-128"/>
                          <a:ea typeface="+mn-ea"/>
                        </a:rPr>
                        <a:t>大阪産業保健総合支援センター　副所長</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浅田　雅彦</a:t>
                      </a:r>
                      <a:endPar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30741214"/>
                  </a:ext>
                </a:extLst>
              </a:tr>
              <a:tr h="15506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游ゴシック" panose="020B0400000000000000" pitchFamily="50" charset="-128"/>
                          <a:ea typeface="+mn-ea"/>
                        </a:rPr>
                        <a:t>国立研究開発法人国立国際医療研究センター</a:t>
                      </a:r>
                      <a:endParaRPr lang="en-US" altLang="ja-JP" sz="800" b="0" i="0" u="none" strike="noStrike" dirty="0">
                        <a:solidFill>
                          <a:srgbClr val="000000"/>
                        </a:solidFill>
                        <a:effectLst/>
                        <a:latin typeface="游ゴシック" panose="020B0400000000000000" pitchFamily="50" charset="-128"/>
                        <a:ea typeface="+mn-ea"/>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国際医療協力局</a:t>
                      </a:r>
                      <a:endPar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グローバルヘルス政策研究センター　センター長</a:t>
                      </a:r>
                      <a:endParaRPr lang="zh-CN"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游ゴシック" panose="020B0400000000000000" pitchFamily="50" charset="-128"/>
                          <a:ea typeface="+mn-ea"/>
                        </a:rPr>
                        <a:t>磯　博康</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2593767"/>
                  </a:ext>
                </a:extLst>
              </a:tr>
              <a:tr h="158400">
                <a:tc>
                  <a:txBody>
                    <a:bodyPr/>
                    <a:lstStyle/>
                    <a:p>
                      <a:pPr algn="l" fontAlgn="ctr"/>
                      <a:r>
                        <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rPr>
                        <a:t>大阪府国民健康保険団体連合会</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　</a:t>
                      </a:r>
                      <a:r>
                        <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rPr>
                        <a:t>総務部長</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游ゴシック" panose="020B0400000000000000" pitchFamily="50" charset="-128"/>
                          <a:ea typeface="+mn-ea"/>
                        </a:rPr>
                        <a:t>乾　尚秀</a:t>
                      </a:r>
                      <a:endParaRPr lang="en-US" altLang="ja-JP" sz="800" b="0" i="0" u="none" strike="noStrike" dirty="0">
                        <a:solidFill>
                          <a:srgbClr val="000000"/>
                        </a:solidFill>
                        <a:effectLst/>
                        <a:latin typeface="游ゴシック" panose="020B0400000000000000" pitchFamily="50" charset="-128"/>
                        <a:ea typeface="+mn-ea"/>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1678305"/>
                  </a:ext>
                </a:extLst>
              </a:tr>
              <a:tr h="274774">
                <a:tc>
                  <a:txBody>
                    <a:bodyPr/>
                    <a:lstStyle/>
                    <a:p>
                      <a:pPr algn="l" fontAlgn="ctr"/>
                      <a:r>
                        <a:rPr lang="ja-JP" altLang="en-US" sz="800" b="0" i="0" u="none" strike="noStrike" dirty="0">
                          <a:solidFill>
                            <a:srgbClr val="000000"/>
                          </a:solidFill>
                          <a:effectLst/>
                          <a:latin typeface="游ゴシック" panose="020B0400000000000000" pitchFamily="50" charset="-128"/>
                          <a:ea typeface="+mn-ea"/>
                        </a:rPr>
                        <a:t>公益財団法人大阪府レクリエーション協会</a:t>
                      </a:r>
                    </a:p>
                    <a:p>
                      <a:pPr algn="l" fontAlgn="ctr"/>
                      <a:r>
                        <a:rPr lang="ja-JP" altLang="en-US" sz="800" b="0" i="0" u="none" strike="noStrike" dirty="0">
                          <a:solidFill>
                            <a:srgbClr val="000000"/>
                          </a:solidFill>
                          <a:effectLst/>
                          <a:latin typeface="游ゴシック" panose="020B0400000000000000" pitchFamily="50" charset="-128"/>
                          <a:ea typeface="+mn-ea"/>
                        </a:rPr>
                        <a:t>常務理事兼事務局長</a:t>
                      </a:r>
                      <a:endParaRPr lang="en-US" altLang="ja-JP" sz="800" b="0" i="0" u="none" strike="noStrike" dirty="0">
                        <a:solidFill>
                          <a:srgbClr val="000000"/>
                        </a:solidFill>
                        <a:effectLst/>
                        <a:latin typeface="游ゴシック" panose="020B0400000000000000" pitchFamily="50" charset="-128"/>
                        <a:ea typeface="+mn-ea"/>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mn-ea"/>
                        </a:rPr>
                        <a:t>猪野　守</a:t>
                      </a:r>
                      <a:endPar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8775845"/>
                  </a:ext>
                </a:extLst>
              </a:tr>
              <a:tr h="155061">
                <a:tc>
                  <a:txBody>
                    <a:bodyPr/>
                    <a:lstStyle/>
                    <a:p>
                      <a:pPr algn="l" fontAlgn="ctr"/>
                      <a:r>
                        <a:rPr lang="ja-JP" altLang="en-US" sz="800" b="0" i="0" u="none" strike="noStrike" dirty="0">
                          <a:solidFill>
                            <a:srgbClr val="000000"/>
                          </a:solidFill>
                          <a:effectLst/>
                          <a:latin typeface="游ゴシック" panose="020B0400000000000000" pitchFamily="50" charset="-128"/>
                          <a:ea typeface="+mn-ea"/>
                        </a:rPr>
                        <a:t>大阪ヘルシー外食推進協議会　会長</a:t>
                      </a:r>
                      <a:endParaRPr lang="en-US" altLang="ja-JP" sz="800" b="0" i="0" u="none" strike="noStrike" dirty="0">
                        <a:solidFill>
                          <a:srgbClr val="000000"/>
                        </a:solidFill>
                        <a:effectLst/>
                        <a:latin typeface="游ゴシック" panose="020B0400000000000000" pitchFamily="50" charset="-128"/>
                        <a:ea typeface="+mn-ea"/>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井上　正典</a:t>
                      </a:r>
                      <a:endPar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96072504"/>
                  </a:ext>
                </a:extLst>
              </a:tr>
              <a:tr h="155061">
                <a:tc>
                  <a:txBody>
                    <a:bodyPr/>
                    <a:lstStyle/>
                    <a:p>
                      <a:pPr algn="l" fontAlgn="ctr"/>
                      <a:r>
                        <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rPr>
                        <a:t>健康保険組合連合会大阪連合会</a:t>
                      </a:r>
                      <a:r>
                        <a:rPr lang="ja-JP" altLang="en-US" sz="800" b="0" i="0" u="none" strike="noStrike" dirty="0">
                          <a:solidFill>
                            <a:srgbClr val="000000"/>
                          </a:solidFill>
                          <a:effectLst/>
                          <a:latin typeface="游ゴシック" panose="020B0400000000000000" pitchFamily="50" charset="-128"/>
                          <a:ea typeface="+mn-ea"/>
                        </a:rPr>
                        <a:t>　専務理事</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游ゴシック" panose="020B0400000000000000" pitchFamily="50" charset="-128"/>
                          <a:ea typeface="+mn-ea"/>
                        </a:rPr>
                        <a:t>川隅　正尋</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68100314"/>
                  </a:ext>
                </a:extLst>
              </a:tr>
              <a:tr h="15506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rPr>
                        <a:t>大阪府市長会（</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交野市</a:t>
                      </a:r>
                      <a:r>
                        <a:rPr lang="ja-JP" altLang="en-US" sz="800" b="0" i="0" u="none" strike="noStrike" dirty="0">
                          <a:solidFill>
                            <a:srgbClr val="000000"/>
                          </a:solidFill>
                          <a:effectLst/>
                          <a:latin typeface="游ゴシック" panose="020B0400000000000000" pitchFamily="50" charset="-128"/>
                          <a:ea typeface="+mn-ea"/>
                        </a:rPr>
                        <a:t>　市民部次長兼医療保険課長</a:t>
                      </a:r>
                      <a:r>
                        <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北井　多栄子　</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3891324"/>
                  </a:ext>
                </a:extLst>
              </a:tr>
              <a:tr h="15506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CN" altLang="en-US" sz="800" b="0" i="0" u="none" strike="noStrike" dirty="0">
                          <a:solidFill>
                            <a:srgbClr val="000000"/>
                          </a:solidFill>
                          <a:effectLst/>
                          <a:latin typeface="游ゴシック" panose="020B0400000000000000" pitchFamily="50" charset="-128"/>
                          <a:ea typeface="游ゴシック" panose="020B0400000000000000" pitchFamily="50" charset="-128"/>
                        </a:rPr>
                        <a:t>全国健康保険協会大阪支部</a:t>
                      </a:r>
                      <a:r>
                        <a:rPr lang="ja-JP" altLang="en-US" sz="800" b="0" i="0" u="none" strike="noStrike" dirty="0">
                          <a:solidFill>
                            <a:srgbClr val="000000"/>
                          </a:solidFill>
                          <a:effectLst/>
                          <a:latin typeface="游ゴシック" panose="020B0400000000000000" pitchFamily="50" charset="-128"/>
                          <a:ea typeface="+mn-ea"/>
                        </a:rPr>
                        <a:t>　支部長</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游ゴシック" panose="020B0400000000000000" pitchFamily="50" charset="-128"/>
                          <a:ea typeface="+mn-ea"/>
                        </a:rPr>
                        <a:t>小村　俊一</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48352075"/>
                  </a:ext>
                </a:extLst>
              </a:tr>
              <a:tr h="15506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CN" altLang="en-US" sz="800" b="0" i="0" u="none" strike="noStrike" dirty="0">
                          <a:solidFill>
                            <a:srgbClr val="000000"/>
                          </a:solidFill>
                          <a:effectLst/>
                          <a:latin typeface="游ゴシック" panose="020B0400000000000000" pitchFamily="50" charset="-128"/>
                          <a:ea typeface="游ゴシック" panose="020B0400000000000000" pitchFamily="50" charset="-128"/>
                        </a:rPr>
                        <a:t>一般社団法人大阪府医師会</a:t>
                      </a:r>
                      <a:r>
                        <a:rPr lang="ja-JP" altLang="en-US" sz="800" b="0" i="0" u="none" strike="noStrike" dirty="0">
                          <a:solidFill>
                            <a:srgbClr val="000000"/>
                          </a:solidFill>
                          <a:effectLst/>
                          <a:latin typeface="游ゴシック" panose="020B0400000000000000" pitchFamily="50" charset="-128"/>
                          <a:ea typeface="+mn-ea"/>
                        </a:rPr>
                        <a:t>　</a:t>
                      </a:r>
                      <a:r>
                        <a:rPr lang="zh-CN" altLang="en-US" sz="800" b="0" i="0" u="none" strike="noStrike" dirty="0">
                          <a:solidFill>
                            <a:srgbClr val="000000"/>
                          </a:solidFill>
                          <a:effectLst/>
                          <a:latin typeface="游ゴシック" panose="020B0400000000000000" pitchFamily="50" charset="-128"/>
                          <a:ea typeface="游ゴシック" panose="020B0400000000000000" pitchFamily="50" charset="-128"/>
                        </a:rPr>
                        <a:t>理事</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游ゴシック" panose="020B0400000000000000" pitchFamily="50" charset="-128"/>
                          <a:ea typeface="+mn-ea"/>
                        </a:rPr>
                        <a:t>澤井　貞子</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57132206"/>
                  </a:ext>
                </a:extLst>
              </a:tr>
              <a:tr h="15506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株式会社朝日</a:t>
                      </a:r>
                      <a:r>
                        <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rPr>
                        <a:t>新聞</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社</a:t>
                      </a:r>
                      <a:r>
                        <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rPr>
                        <a:t>大阪本社</a:t>
                      </a:r>
                      <a:r>
                        <a:rPr lang="ja-JP" altLang="en-US" sz="800" b="0" i="0" u="none" strike="noStrike" dirty="0">
                          <a:solidFill>
                            <a:srgbClr val="000000"/>
                          </a:solidFill>
                          <a:effectLst/>
                          <a:latin typeface="游ゴシック" panose="020B0400000000000000" pitchFamily="50" charset="-128"/>
                          <a:ea typeface="+mn-ea"/>
                        </a:rPr>
                        <a:t>　大阪社会部長</a:t>
                      </a:r>
                      <a:endPar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游ゴシック" panose="020B0400000000000000" pitchFamily="50" charset="-128"/>
                          <a:ea typeface="+mn-ea"/>
                        </a:rPr>
                        <a:t>田村　隆昭</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3995112"/>
                  </a:ext>
                </a:extLst>
              </a:tr>
              <a:tr h="15506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游ゴシック" panose="020B0400000000000000" pitchFamily="50" charset="-128"/>
                          <a:ea typeface="+mn-ea"/>
                        </a:rPr>
                        <a:t>大阪府町村長会</a:t>
                      </a:r>
                      <a:endParaRPr lang="en-US" altLang="ja-JP" sz="800" b="0" i="0" u="none" strike="noStrike" dirty="0">
                        <a:solidFill>
                          <a:srgbClr val="000000"/>
                        </a:solidFill>
                        <a:effectLst/>
                        <a:latin typeface="游ゴシック" panose="020B0400000000000000" pitchFamily="50" charset="-128"/>
                        <a:ea typeface="+mn-ea"/>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游ゴシック" panose="020B0400000000000000" pitchFamily="50" charset="-128"/>
                          <a:ea typeface="+mn-ea"/>
                        </a:rPr>
                        <a:t>（河南町　健康福祉部副理事兼健康づくり推進課長）</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mn-ea"/>
                        </a:rPr>
                        <a:t>辻󠄀元　哲夫</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89853577"/>
                  </a:ext>
                </a:extLst>
              </a:tr>
              <a:tr h="15506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rPr>
                        <a:t>大阪労働局</a:t>
                      </a:r>
                      <a:r>
                        <a:rPr lang="ja-JP" altLang="en-US" sz="800" b="0" i="0" u="none" strike="noStrike" dirty="0">
                          <a:solidFill>
                            <a:srgbClr val="000000"/>
                          </a:solidFill>
                          <a:effectLst/>
                          <a:latin typeface="游ゴシック" panose="020B0400000000000000" pitchFamily="50" charset="-128"/>
                          <a:ea typeface="+mn-ea"/>
                        </a:rPr>
                        <a:t>　副</a:t>
                      </a:r>
                      <a:r>
                        <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rPr>
                        <a:t>主任労働衛生専門官</a:t>
                      </a:r>
                      <a:endParaRPr lang="en-US" altLang="zh-TW"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游ゴシック" panose="020B0400000000000000" pitchFamily="50" charset="-128"/>
                          <a:ea typeface="+mn-ea"/>
                        </a:rPr>
                        <a:t>手柴　理章</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1975783"/>
                  </a:ext>
                </a:extLst>
              </a:tr>
              <a:tr h="155061">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一般社団法人大阪府薬剤師会　副会長</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道明　雅代</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485332"/>
                  </a:ext>
                </a:extLst>
              </a:tr>
              <a:tr h="15506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游ゴシック" panose="020B0400000000000000" pitchFamily="50" charset="-128"/>
                          <a:ea typeface="+mn-ea"/>
                        </a:rPr>
                        <a:t>公益財団法人フィットネス</a:t>
                      </a:r>
                      <a:r>
                        <a:rPr lang="en-US" altLang="ja-JP" sz="800" b="0" i="0" u="none" strike="noStrike" dirty="0">
                          <a:solidFill>
                            <a:srgbClr val="000000"/>
                          </a:solidFill>
                          <a:effectLst/>
                          <a:latin typeface="游ゴシック" panose="020B0400000000000000" pitchFamily="50" charset="-128"/>
                          <a:ea typeface="+mn-ea"/>
                        </a:rPr>
                        <a:t>21</a:t>
                      </a:r>
                      <a:r>
                        <a:rPr lang="ja-JP" altLang="en-US" sz="800" b="0" i="0" u="none" strike="noStrike" dirty="0">
                          <a:solidFill>
                            <a:srgbClr val="000000"/>
                          </a:solidFill>
                          <a:effectLst/>
                          <a:latin typeface="游ゴシック" panose="020B0400000000000000" pitchFamily="50" charset="-128"/>
                          <a:ea typeface="+mn-ea"/>
                        </a:rPr>
                        <a:t>事業団</a:t>
                      </a:r>
                      <a:endParaRPr lang="en-US" altLang="ja-JP" sz="800" b="0" i="0" u="none" strike="noStrike" dirty="0">
                        <a:solidFill>
                          <a:srgbClr val="000000"/>
                        </a:solidFill>
                        <a:effectLst/>
                        <a:latin typeface="游ゴシック" panose="020B0400000000000000" pitchFamily="50" charset="-128"/>
                        <a:ea typeface="+mn-ea"/>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游ゴシック" panose="020B0400000000000000" pitchFamily="50" charset="-128"/>
                          <a:ea typeface="+mn-ea"/>
                        </a:rPr>
                        <a:t>大阪府立障がい者交流促進センター事業次長</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游ゴシック" panose="020B0400000000000000" pitchFamily="50" charset="-128"/>
                          <a:ea typeface="+mn-ea"/>
                        </a:rPr>
                        <a:t>中村　行伸</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51053298"/>
                  </a:ext>
                </a:extLst>
              </a:tr>
              <a:tr h="15506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rPr>
                        <a:t>公益社団法人大阪府看護協会</a:t>
                      </a:r>
                      <a:r>
                        <a:rPr lang="ja-JP" altLang="en-US" sz="800" b="0" i="0" u="none" strike="noStrike" dirty="0">
                          <a:solidFill>
                            <a:srgbClr val="000000"/>
                          </a:solidFill>
                          <a:effectLst/>
                          <a:latin typeface="游ゴシック" panose="020B0400000000000000" pitchFamily="50" charset="-128"/>
                          <a:ea typeface="+mn-ea"/>
                        </a:rPr>
                        <a:t>　会長</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游ゴシック" panose="020B0400000000000000" pitchFamily="50" charset="-128"/>
                          <a:ea typeface="+mn-ea"/>
                        </a:rPr>
                        <a:t>弘川　摩子</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93305553"/>
                  </a:ext>
                </a:extLst>
              </a:tr>
              <a:tr h="15506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游ゴシック" panose="020B0400000000000000" pitchFamily="50" charset="-128"/>
                          <a:ea typeface="+mn-ea"/>
                        </a:rPr>
                        <a:t>公益社団法人大阪府栄養士会　会長</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游ゴシック" panose="020B0400000000000000" pitchFamily="50" charset="-128"/>
                          <a:ea typeface="+mn-ea"/>
                        </a:rPr>
                        <a:t>藤原　政嘉</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39143257"/>
                  </a:ext>
                </a:extLst>
              </a:tr>
              <a:tr h="274774">
                <a:tc>
                  <a:txBody>
                    <a:bodyPr/>
                    <a:lstStyle/>
                    <a:p>
                      <a:pPr algn="l" fontAlgn="ctr"/>
                      <a:r>
                        <a:rPr lang="ja-JP" altLang="en-US" sz="800" b="0" i="0" u="none" strike="noStrike" dirty="0">
                          <a:solidFill>
                            <a:srgbClr val="000000"/>
                          </a:solidFill>
                          <a:effectLst/>
                          <a:latin typeface="游ゴシック" panose="020B0400000000000000" pitchFamily="50" charset="-128"/>
                          <a:ea typeface="+mn-ea"/>
                        </a:rPr>
                        <a:t>大阪市立総合医療センター</a:t>
                      </a:r>
                      <a:endParaRPr lang="en-US" altLang="ja-JP" sz="800" b="0" i="0" u="none" strike="noStrike" dirty="0">
                        <a:solidFill>
                          <a:srgbClr val="000000"/>
                        </a:solidFill>
                        <a:effectLst/>
                        <a:latin typeface="游ゴシック" panose="020B0400000000000000" pitchFamily="50" charset="-128"/>
                        <a:ea typeface="+mn-ea"/>
                      </a:endParaRPr>
                    </a:p>
                    <a:p>
                      <a:pPr algn="l" fontAlgn="ctr"/>
                      <a:r>
                        <a:rPr lang="ja-JP" altLang="en-US" sz="800" b="0" i="0" u="none" strike="noStrike" dirty="0">
                          <a:solidFill>
                            <a:srgbClr val="000000"/>
                          </a:solidFill>
                          <a:effectLst/>
                          <a:latin typeface="游ゴシック" panose="020B0400000000000000" pitchFamily="50" charset="-128"/>
                          <a:ea typeface="+mn-ea"/>
                        </a:rPr>
                        <a:t>糖尿病内分泌センター長　糖尿病内科部長</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游ゴシック" panose="020B0400000000000000" pitchFamily="50" charset="-128"/>
                          <a:ea typeface="+mn-ea"/>
                        </a:rPr>
                        <a:t>細井　雅之</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7463408"/>
                  </a:ext>
                </a:extLst>
              </a:tr>
              <a:tr h="155061">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大阪医科薬科大学　医学部教授</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本庄　かおり</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4026417"/>
                  </a:ext>
                </a:extLst>
              </a:tr>
              <a:tr h="274774">
                <a:tc>
                  <a:txBody>
                    <a:bodyPr/>
                    <a:lstStyle/>
                    <a:p>
                      <a:pPr algn="l" fontAlgn="ctr"/>
                      <a:r>
                        <a:rPr lang="ja-JP" altLang="en-US" sz="800" b="0" i="0" u="none" strike="noStrike" dirty="0">
                          <a:solidFill>
                            <a:srgbClr val="000000"/>
                          </a:solidFill>
                          <a:effectLst/>
                          <a:latin typeface="游ゴシック" panose="020B0400000000000000" pitchFamily="50" charset="-128"/>
                          <a:ea typeface="+mn-ea"/>
                        </a:rPr>
                        <a:t>地方独立行政法人大阪府立病院機構</a:t>
                      </a:r>
                      <a:endParaRPr lang="en-US" altLang="ja-JP" sz="800" b="0" i="0" u="none" strike="noStrike" dirty="0">
                        <a:solidFill>
                          <a:srgbClr val="000000"/>
                        </a:solidFill>
                        <a:effectLst/>
                        <a:latin typeface="游ゴシック" panose="020B0400000000000000" pitchFamily="50" charset="-128"/>
                        <a:ea typeface="+mn-ea"/>
                      </a:endParaRPr>
                    </a:p>
                    <a:p>
                      <a:pPr algn="l" fontAlgn="ctr"/>
                      <a:r>
                        <a:rPr lang="ja-JP" altLang="en-US" sz="800" b="0" i="0" u="none" strike="noStrike" dirty="0">
                          <a:solidFill>
                            <a:srgbClr val="000000"/>
                          </a:solidFill>
                          <a:effectLst/>
                          <a:latin typeface="游ゴシック" panose="020B0400000000000000" pitchFamily="50" charset="-128"/>
                          <a:ea typeface="+mn-ea"/>
                        </a:rPr>
                        <a:t>大阪国際がんセンター　がん対策センター所長</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游ゴシック" panose="020B0400000000000000" pitchFamily="50" charset="-128"/>
                          <a:ea typeface="+mn-ea"/>
                        </a:rPr>
                        <a:t>宮代　勲</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83523967"/>
                  </a:ext>
                </a:extLst>
              </a:tr>
              <a:tr h="15506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TW" altLang="en-US" sz="800" b="0" i="0" u="none" strike="noStrike" dirty="0">
                          <a:solidFill>
                            <a:srgbClr val="000000"/>
                          </a:solidFill>
                          <a:effectLst/>
                          <a:latin typeface="游ゴシック" panose="020B0400000000000000" pitchFamily="50" charset="-128"/>
                          <a:ea typeface="游ゴシック" panose="020B0400000000000000" pitchFamily="50" charset="-128"/>
                        </a:rPr>
                        <a:t>大阪府食生活改善連絡協議会</a:t>
                      </a:r>
                      <a:r>
                        <a:rPr lang="ja-JP" altLang="en-US" sz="800" b="0" i="0" u="none" strike="noStrike" dirty="0">
                          <a:solidFill>
                            <a:srgbClr val="000000"/>
                          </a:solidFill>
                          <a:effectLst/>
                          <a:latin typeface="游ゴシック" panose="020B0400000000000000" pitchFamily="50" charset="-128"/>
                          <a:ea typeface="+mn-ea"/>
                        </a:rPr>
                        <a:t>　会長</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森　知子</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1511315"/>
                  </a:ext>
                </a:extLst>
              </a:tr>
              <a:tr h="15506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CN" altLang="en-US" sz="800" b="0" i="0" u="none" strike="noStrike" dirty="0">
                          <a:solidFill>
                            <a:srgbClr val="000000"/>
                          </a:solidFill>
                          <a:effectLst/>
                          <a:latin typeface="游ゴシック" panose="020B0400000000000000" pitchFamily="50" charset="-128"/>
                          <a:ea typeface="游ゴシック" panose="020B0400000000000000" pitchFamily="50" charset="-128"/>
                        </a:rPr>
                        <a:t>社会福祉法人大阪府社会福祉協議会</a:t>
                      </a:r>
                      <a:r>
                        <a:rPr lang="ja-JP" altLang="en-US" sz="800" b="0" i="0" u="none" strike="noStrike" dirty="0">
                          <a:solidFill>
                            <a:srgbClr val="000000"/>
                          </a:solidFill>
                          <a:effectLst/>
                          <a:latin typeface="游ゴシック" panose="020B0400000000000000" pitchFamily="50" charset="-128"/>
                          <a:ea typeface="+mn-ea"/>
                        </a:rPr>
                        <a:t>　事務局長</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游ゴシック" panose="020B0400000000000000" pitchFamily="50" charset="-128"/>
                          <a:ea typeface="+mn-ea"/>
                        </a:rPr>
                        <a:t>森垣　学</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4480961"/>
                  </a:ext>
                </a:extLst>
              </a:tr>
              <a:tr h="148637">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一般社団法人大阪府歯科医師会　常務理事</a:t>
                      </a:r>
                      <a:endParaRPr lang="en-US" altLang="zh-TW"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山本　道也</a:t>
                      </a:r>
                    </a:p>
                  </a:txBody>
                  <a:tcPr marL="36000" marR="36000" marT="18000" marB="18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26034874"/>
                  </a:ext>
                </a:extLst>
              </a:tr>
            </a:tbl>
          </a:graphicData>
        </a:graphic>
      </p:graphicFrame>
      <p:sp>
        <p:nvSpPr>
          <p:cNvPr id="20" name="テキスト ボックス 19"/>
          <p:cNvSpPr txBox="1"/>
          <p:nvPr/>
        </p:nvSpPr>
        <p:spPr>
          <a:xfrm>
            <a:off x="7467488" y="1965665"/>
            <a:ext cx="1944000" cy="216000"/>
          </a:xfrm>
          <a:prstGeom prst="roundRect">
            <a:avLst>
              <a:gd name="adj" fmla="val 0"/>
            </a:avLst>
          </a:prstGeom>
          <a:noFill/>
          <a:ln w="12700">
            <a:noFill/>
          </a:ln>
        </p:spPr>
        <p:txBody>
          <a:bodyPr wrap="square" lIns="36000" tIns="36000" rIns="36000" bIns="36000" rtlCol="0" anchor="ctr">
            <a:noAutofit/>
          </a:bodyPr>
          <a:lstStyle/>
          <a:p>
            <a:pPr algn="r"/>
            <a:r>
              <a:rPr lang="ja-JP" altLang="en-US" sz="800" dirty="0">
                <a:latin typeface="游ゴシック" panose="020B0400000000000000" pitchFamily="50" charset="-128"/>
                <a:ea typeface="游ゴシック" panose="020B0400000000000000" pitchFamily="50" charset="-128"/>
              </a:rPr>
              <a:t>令和５年３月現在（敬称略、五十音順）</a:t>
            </a:r>
            <a:endParaRPr lang="en-US" altLang="ja-JP" sz="800" dirty="0">
              <a:latin typeface="游ゴシック" panose="020B0400000000000000" pitchFamily="50" charset="-128"/>
              <a:ea typeface="游ゴシック" panose="020B0400000000000000" pitchFamily="50" charset="-128"/>
            </a:endParaRPr>
          </a:p>
        </p:txBody>
      </p:sp>
      <p:sp>
        <p:nvSpPr>
          <p:cNvPr id="3" name="スライド番号プレースホルダー 2"/>
          <p:cNvSpPr>
            <a:spLocks noGrp="1"/>
          </p:cNvSpPr>
          <p:nvPr>
            <p:ph type="sldNum" sz="quarter" idx="12"/>
          </p:nvPr>
        </p:nvSpPr>
        <p:spPr/>
        <p:txBody>
          <a:bodyPr/>
          <a:lstStyle/>
          <a:p>
            <a:fld id="{4D1D0668-0C6C-4C7F-AAAF-C0078F4BF5F6}" type="slidenum">
              <a:rPr kumimoji="1" lang="ja-JP" altLang="en-US" smtClean="0"/>
              <a:t>8</a:t>
            </a:fld>
            <a:endParaRPr kumimoji="1" lang="ja-JP" altLang="en-US"/>
          </a:p>
        </p:txBody>
      </p:sp>
      <p:pic>
        <p:nvPicPr>
          <p:cNvPr id="12" name="図 11"/>
          <p:cNvPicPr>
            <a:picLocks noChangeAspect="1"/>
          </p:cNvPicPr>
          <p:nvPr/>
        </p:nvPicPr>
        <p:blipFill>
          <a:blip r:embed="rId3"/>
          <a:stretch>
            <a:fillRect/>
          </a:stretch>
        </p:blipFill>
        <p:spPr>
          <a:xfrm>
            <a:off x="8582603" y="358877"/>
            <a:ext cx="1100769" cy="360000"/>
          </a:xfrm>
          <a:prstGeom prst="rect">
            <a:avLst/>
          </a:prstGeom>
        </p:spPr>
      </p:pic>
      <p:sp>
        <p:nvSpPr>
          <p:cNvPr id="16" name="テキスト ボックス 15"/>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a:solidFill>
                  <a:schemeClr val="bg1"/>
                </a:solidFill>
                <a:latin typeface="游ゴシック" panose="020B0400000000000000" pitchFamily="50" charset="-128"/>
                <a:ea typeface="游ゴシック" panose="020B0400000000000000" pitchFamily="50" charset="-128"/>
              </a:rPr>
              <a:t>大阪府健康づくり推進条例第</a:t>
            </a:r>
            <a:r>
              <a:rPr lang="en-US" altLang="ja-JP" sz="1100" b="1" dirty="0">
                <a:solidFill>
                  <a:schemeClr val="bg1"/>
                </a:solidFill>
                <a:latin typeface="游ゴシック" panose="020B0400000000000000" pitchFamily="50" charset="-128"/>
                <a:ea typeface="游ゴシック" panose="020B0400000000000000" pitchFamily="50" charset="-128"/>
              </a:rPr>
              <a:t>19</a:t>
            </a:r>
            <a:r>
              <a:rPr lang="ja-JP" altLang="en-US" sz="1100" b="1" dirty="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a:solidFill>
                  <a:schemeClr val="bg1"/>
                </a:solidFill>
                <a:latin typeface="游ゴシック" panose="020B0400000000000000" pitchFamily="50" charset="-128"/>
                <a:ea typeface="游ゴシック" panose="020B0400000000000000" pitchFamily="50" charset="-128"/>
              </a:rPr>
              <a:t>〈</a:t>
            </a:r>
            <a:r>
              <a:rPr lang="ja-JP" altLang="en-US" sz="1100" b="1" dirty="0">
                <a:solidFill>
                  <a:schemeClr val="bg1"/>
                </a:solidFill>
                <a:latin typeface="游ゴシック" panose="020B0400000000000000" pitchFamily="50" charset="-128"/>
                <a:ea typeface="游ゴシック" panose="020B0400000000000000" pitchFamily="50" charset="-128"/>
              </a:rPr>
              <a:t>令和</a:t>
            </a:r>
            <a:r>
              <a:rPr lang="en-US" altLang="ja-JP" sz="1100" b="1" dirty="0">
                <a:solidFill>
                  <a:schemeClr val="bg1"/>
                </a:solidFill>
                <a:latin typeface="游ゴシック" panose="020B0400000000000000" pitchFamily="50" charset="-128"/>
                <a:ea typeface="游ゴシック" panose="020B0400000000000000" pitchFamily="50" charset="-128"/>
              </a:rPr>
              <a:t>4</a:t>
            </a:r>
            <a:r>
              <a:rPr lang="ja-JP" altLang="en-US" sz="1100" b="1" dirty="0">
                <a:solidFill>
                  <a:schemeClr val="bg1"/>
                </a:solidFill>
                <a:latin typeface="游ゴシック" panose="020B0400000000000000" pitchFamily="50" charset="-128"/>
                <a:ea typeface="游ゴシック" panose="020B0400000000000000" pitchFamily="50" charset="-128"/>
              </a:rPr>
              <a:t>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654137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線コネクタ 5"/>
          <p:cNvCxnSpPr/>
          <p:nvPr/>
        </p:nvCxnSpPr>
        <p:spPr>
          <a:xfrm>
            <a:off x="187995" y="735604"/>
            <a:ext cx="9504000" cy="0"/>
          </a:xfrm>
          <a:prstGeom prst="line">
            <a:avLst/>
          </a:prstGeom>
          <a:ln w="38100" cap="rnd" cmpd="sng">
            <a:solidFill>
              <a:srgbClr val="009999"/>
            </a:solidFill>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220953" y="330676"/>
            <a:ext cx="6383507" cy="432000"/>
          </a:xfrm>
          <a:prstGeom prst="rect">
            <a:avLst/>
          </a:prstGeom>
          <a:noFill/>
        </p:spPr>
        <p:txBody>
          <a:bodyPr wrap="square" lIns="72000" tIns="72000" rIns="72000" bIns="72000" rtlCol="0" anchor="t">
            <a:noAutofit/>
          </a:bodyPr>
          <a:lstStyle/>
          <a:p>
            <a:r>
              <a:rPr lang="ja-JP" altLang="en-US" b="1" dirty="0">
                <a:latin typeface="游ゴシック" panose="020B0400000000000000" pitchFamily="50" charset="-128"/>
                <a:ea typeface="游ゴシック" panose="020B0400000000000000" pitchFamily="50" charset="-128"/>
              </a:rPr>
              <a:t>健康増進計画における施策の実施状況</a:t>
            </a:r>
          </a:p>
        </p:txBody>
      </p:sp>
      <p:sp>
        <p:nvSpPr>
          <p:cNvPr id="15" name="テキスト ボックス 14"/>
          <p:cNvSpPr txBox="1"/>
          <p:nvPr/>
        </p:nvSpPr>
        <p:spPr>
          <a:xfrm>
            <a:off x="373611" y="1019984"/>
            <a:ext cx="3024000" cy="3672000"/>
          </a:xfrm>
          <a:prstGeom prst="roundRect">
            <a:avLst>
              <a:gd name="adj" fmla="val 0"/>
            </a:avLst>
          </a:prstGeom>
          <a:noFill/>
          <a:ln w="12700">
            <a:noFill/>
          </a:ln>
        </p:spPr>
        <p:txBody>
          <a:bodyPr wrap="square" lIns="72000" tIns="72000" rIns="72000" bIns="72000" rtlCol="0" anchor="t">
            <a:noAutofit/>
          </a:bodyPr>
          <a:lstStyle/>
          <a:p>
            <a:endParaRPr lang="ja-JP" altLang="en-US"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（趣旨）</a:t>
            </a:r>
          </a:p>
          <a:p>
            <a:r>
              <a:rPr lang="ja-JP" altLang="en-US" sz="800" dirty="0">
                <a:latin typeface="游ゴシック" panose="020B0400000000000000" pitchFamily="50" charset="-128"/>
                <a:ea typeface="游ゴシック" panose="020B0400000000000000" pitchFamily="50" charset="-128"/>
              </a:rPr>
              <a:t>第一条　この条例は、法律若しくはこれに基づく政令又は他の</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条例に定めるもののほか、府が設置する執行機関の附属機関</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について、地方自治法</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昭和二十二年法律第六十七号</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第百三</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十八条の四第三項、第二百二条の三第一項及び第二百三条の</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二第四項の規定に基づき、その設置、担任する事務、委員</a:t>
            </a:r>
            <a:r>
              <a:rPr lang="ja-JP" altLang="en-US" sz="800" dirty="0" err="1">
                <a:latin typeface="游ゴシック" panose="020B0400000000000000" pitchFamily="50" charset="-128"/>
                <a:ea typeface="游ゴシック" panose="020B0400000000000000" pitchFamily="50" charset="-128"/>
              </a:rPr>
              <a:t>そ</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の他の構成員</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以下「委員等」という。</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の報酬及び費用弁償</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並びにその支給方法その他附属機関に関し必要な事項を定め</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a:t>
            </a:r>
            <a:r>
              <a:rPr lang="ja-JP" altLang="en-US" sz="800" dirty="0" err="1">
                <a:latin typeface="游ゴシック" panose="020B0400000000000000" pitchFamily="50" charset="-128"/>
                <a:ea typeface="游ゴシック" panose="020B0400000000000000" pitchFamily="50" charset="-128"/>
              </a:rPr>
              <a:t>る</a:t>
            </a:r>
            <a:r>
              <a:rPr lang="ja-JP" altLang="en-US" sz="800" dirty="0">
                <a:latin typeface="游ゴシック" panose="020B0400000000000000" pitchFamily="50" charset="-128"/>
                <a:ea typeface="游ゴシック" panose="020B0400000000000000" pitchFamily="50" charset="-128"/>
              </a:rPr>
              <a:t>ものとする。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（設置）</a:t>
            </a:r>
          </a:p>
          <a:p>
            <a:r>
              <a:rPr lang="ja-JP" altLang="en-US" sz="800" dirty="0">
                <a:latin typeface="游ゴシック" panose="020B0400000000000000" pitchFamily="50" charset="-128"/>
                <a:ea typeface="游ゴシック" panose="020B0400000000000000" pitchFamily="50" charset="-128"/>
              </a:rPr>
              <a:t>第二条　執行機関の附属機関として、別表第一に掲げる附属機</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関を置く。</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（中略）</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別表第一</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第二条関係</a:t>
            </a:r>
            <a:r>
              <a:rPr lang="en-US" altLang="ja-JP" sz="800" dirty="0">
                <a:latin typeface="游ゴシック" panose="020B0400000000000000" pitchFamily="50" charset="-128"/>
                <a:ea typeface="游ゴシック" panose="020B0400000000000000" pitchFamily="50" charset="-128"/>
              </a:rPr>
              <a:t>)</a:t>
            </a:r>
          </a:p>
          <a:p>
            <a:r>
              <a:rPr lang="ja-JP" altLang="en-US" sz="800" dirty="0">
                <a:latin typeface="游ゴシック" panose="020B0400000000000000" pitchFamily="50" charset="-128"/>
                <a:ea typeface="游ゴシック" panose="020B0400000000000000" pitchFamily="50" charset="-128"/>
              </a:rPr>
              <a:t>一　知事の附属機関</a:t>
            </a:r>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（中略）</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附則</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平成二九年条例第八九号</a:t>
            </a:r>
            <a:r>
              <a:rPr lang="en-US" altLang="ja-JP" sz="800" dirty="0">
                <a:latin typeface="游ゴシック" panose="020B0400000000000000" pitchFamily="50" charset="-128"/>
                <a:ea typeface="游ゴシック" panose="020B0400000000000000" pitchFamily="50" charset="-128"/>
              </a:rPr>
              <a:t>)</a:t>
            </a:r>
          </a:p>
          <a:p>
            <a:r>
              <a:rPr lang="ja-JP" altLang="en-US" sz="800" dirty="0">
                <a:latin typeface="游ゴシック" panose="020B0400000000000000" pitchFamily="50" charset="-128"/>
                <a:ea typeface="游ゴシック" panose="020B0400000000000000" pitchFamily="50" charset="-128"/>
              </a:rPr>
              <a:t>この条例は、公布の日から施行する。</a:t>
            </a:r>
          </a:p>
        </p:txBody>
      </p:sp>
      <p:graphicFrame>
        <p:nvGraphicFramePr>
          <p:cNvPr id="16" name="表 15"/>
          <p:cNvGraphicFramePr>
            <a:graphicFrameLocks noGrp="1"/>
          </p:cNvGraphicFramePr>
          <p:nvPr>
            <p:extLst>
              <p:ext uri="{D42A27DB-BD31-4B8C-83A1-F6EECF244321}">
                <p14:modId xmlns:p14="http://schemas.microsoft.com/office/powerpoint/2010/main" val="2016200024"/>
              </p:ext>
            </p:extLst>
          </p:nvPr>
        </p:nvGraphicFramePr>
        <p:xfrm>
          <a:off x="437893" y="3578601"/>
          <a:ext cx="2880000" cy="1260000"/>
        </p:xfrm>
        <a:graphic>
          <a:graphicData uri="http://schemas.openxmlformats.org/drawingml/2006/table">
            <a:tbl>
              <a:tblPr firstRow="1" bandRow="1">
                <a:tableStyleId>{5940675A-B579-460E-94D1-54222C63F5DA}</a:tableStyleId>
              </a:tblPr>
              <a:tblGrid>
                <a:gridCol w="864000">
                  <a:extLst>
                    <a:ext uri="{9D8B030D-6E8A-4147-A177-3AD203B41FA5}">
                      <a16:colId xmlns:a16="http://schemas.microsoft.com/office/drawing/2014/main" val="1618736453"/>
                    </a:ext>
                  </a:extLst>
                </a:gridCol>
                <a:gridCol w="2016000">
                  <a:extLst>
                    <a:ext uri="{9D8B030D-6E8A-4147-A177-3AD203B41FA5}">
                      <a16:colId xmlns:a16="http://schemas.microsoft.com/office/drawing/2014/main" val="2555586693"/>
                    </a:ext>
                  </a:extLst>
                </a:gridCol>
              </a:tblGrid>
              <a:tr h="180000">
                <a:tc>
                  <a:txBody>
                    <a:bodyPr/>
                    <a:lstStyle/>
                    <a:p>
                      <a:pPr algn="ctr"/>
                      <a:r>
                        <a:rPr kumimoji="1" lang="ja-JP" altLang="en-US" sz="800" dirty="0">
                          <a:latin typeface="游ゴシック" panose="020B0400000000000000" pitchFamily="50" charset="-128"/>
                          <a:ea typeface="游ゴシック" panose="020B0400000000000000" pitchFamily="50" charset="-128"/>
                        </a:rPr>
                        <a:t>名称</a:t>
                      </a: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800" dirty="0">
                          <a:latin typeface="游ゴシック" panose="020B0400000000000000" pitchFamily="50" charset="-128"/>
                          <a:ea typeface="游ゴシック" panose="020B0400000000000000" pitchFamily="50" charset="-128"/>
                        </a:rPr>
                        <a:t>担任する事務</a:t>
                      </a: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97500543"/>
                  </a:ext>
                </a:extLst>
              </a:tr>
              <a:tr h="180000">
                <a:tc>
                  <a:txBody>
                    <a:bodyPr/>
                    <a:lstStyle/>
                    <a:p>
                      <a:pPr algn="ctr"/>
                      <a:r>
                        <a:rPr kumimoji="1" lang="ja-JP" altLang="en-US" sz="800" dirty="0">
                          <a:latin typeface="游ゴシック" panose="020B0400000000000000" pitchFamily="50" charset="-128"/>
                          <a:ea typeface="游ゴシック" panose="020B0400000000000000" pitchFamily="50" charset="-128"/>
                        </a:rPr>
                        <a:t>（中略）</a:t>
                      </a: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800" dirty="0">
                          <a:latin typeface="游ゴシック" panose="020B0400000000000000" pitchFamily="50" charset="-128"/>
                          <a:ea typeface="游ゴシック" panose="020B0400000000000000" pitchFamily="50" charset="-128"/>
                        </a:rPr>
                        <a:t>（中略）</a:t>
                      </a: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30741214"/>
                  </a:ext>
                </a:extLst>
              </a:tr>
              <a:tr h="720000">
                <a:tc>
                  <a:txBody>
                    <a:bodyPr/>
                    <a:lstStyle/>
                    <a:p>
                      <a:pPr algn="l"/>
                      <a:r>
                        <a:rPr kumimoji="1" lang="zh-TW" altLang="en-US" sz="800" dirty="0">
                          <a:latin typeface="游ゴシック" panose="020B0400000000000000" pitchFamily="50" charset="-128"/>
                          <a:ea typeface="游ゴシック" panose="020B0400000000000000" pitchFamily="50" charset="-128"/>
                        </a:rPr>
                        <a:t>大阪府地域職域連携推進協議会</a:t>
                      </a:r>
                      <a:endParaRPr kumimoji="1" lang="ja-JP" altLang="en-US" sz="800" dirty="0">
                        <a:latin typeface="游ゴシック" panose="020B0400000000000000" pitchFamily="50" charset="-128"/>
                        <a:ea typeface="游ゴシック" panose="020B0400000000000000" pitchFamily="50" charset="-128"/>
                      </a:endParaRPr>
                    </a:p>
                  </a:txBody>
                  <a:tcPr marL="36000" marR="36000" marT="18000" marB="18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r>
                        <a:rPr kumimoji="1" lang="ja-JP" altLang="en-US" sz="800" spc="-50" baseline="0" dirty="0">
                          <a:latin typeface="游ゴシック" panose="020B0400000000000000" pitchFamily="50" charset="-128"/>
                          <a:ea typeface="游ゴシック" panose="020B0400000000000000" pitchFamily="50" charset="-128"/>
                        </a:rPr>
                        <a:t>生涯にわたる地域及び職域における健康の増進に関する計画の策定及びその推進に関する施策並びに大阪府健康づくり推進条例第四条第一項の目標の達成状況の評価についての調査審議に関する事務</a:t>
                      </a:r>
                    </a:p>
                  </a:txBody>
                  <a:tcPr marL="36000" marR="36000" marT="18000" marB="18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1678305"/>
                  </a:ext>
                </a:extLst>
              </a:tr>
              <a:tr h="180000">
                <a:tc>
                  <a:txBody>
                    <a:bodyPr/>
                    <a:lstStyle/>
                    <a:p>
                      <a:pPr algn="ctr"/>
                      <a:r>
                        <a:rPr kumimoji="1" lang="ja-JP" altLang="en-US" sz="800" dirty="0">
                          <a:latin typeface="游ゴシック" panose="020B0400000000000000" pitchFamily="50" charset="-128"/>
                          <a:ea typeface="游ゴシック" panose="020B0400000000000000" pitchFamily="50" charset="-128"/>
                        </a:rPr>
                        <a:t>（中略）</a:t>
                      </a: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800" dirty="0">
                          <a:latin typeface="游ゴシック" panose="020B0400000000000000" pitchFamily="50" charset="-128"/>
                          <a:ea typeface="游ゴシック" panose="020B0400000000000000" pitchFamily="50" charset="-128"/>
                        </a:rPr>
                        <a:t>（中略）</a:t>
                      </a:r>
                    </a:p>
                  </a:txBody>
                  <a:tcPr marL="36000" marR="36000" marT="18000" marB="1800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4382657"/>
                  </a:ext>
                </a:extLst>
              </a:tr>
            </a:tbl>
          </a:graphicData>
        </a:graphic>
      </p:graphicFrame>
      <p:cxnSp>
        <p:nvCxnSpPr>
          <p:cNvPr id="17" name="直線コネクタ 16"/>
          <p:cNvCxnSpPr/>
          <p:nvPr/>
        </p:nvCxnSpPr>
        <p:spPr>
          <a:xfrm>
            <a:off x="3603383" y="1093677"/>
            <a:ext cx="0" cy="5400000"/>
          </a:xfrm>
          <a:prstGeom prst="line">
            <a:avLst/>
          </a:prstGeom>
          <a:ln>
            <a:solidFill>
              <a:schemeClr val="bg2">
                <a:lumMod val="25000"/>
              </a:schemeClr>
            </a:solidFill>
            <a:prstDash val="dash"/>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3749662" y="1019984"/>
            <a:ext cx="2880000" cy="3672000"/>
          </a:xfrm>
          <a:prstGeom prst="roundRect">
            <a:avLst>
              <a:gd name="adj" fmla="val 0"/>
            </a:avLst>
          </a:prstGeom>
          <a:noFill/>
          <a:ln w="12700">
            <a:noFill/>
          </a:ln>
        </p:spPr>
        <p:txBody>
          <a:bodyPr wrap="square" lIns="72000" tIns="72000" rIns="72000" bIns="72000" rtlCol="0" anchor="t">
            <a:noAutofit/>
          </a:bodyPr>
          <a:lstStyle/>
          <a:p>
            <a:endParaRPr lang="ja-JP" altLang="en-US" sz="800" b="1" dirty="0">
              <a:latin typeface="游ゴシック" panose="020B0400000000000000" pitchFamily="50" charset="-128"/>
              <a:ea typeface="游ゴシック" panose="020B0400000000000000" pitchFamily="50" charset="-128"/>
            </a:endParaRP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（趣旨）</a:t>
            </a:r>
          </a:p>
          <a:p>
            <a:r>
              <a:rPr lang="ja-JP" altLang="en-US" sz="800" dirty="0">
                <a:latin typeface="游ゴシック" panose="020B0400000000000000" pitchFamily="50" charset="-128"/>
                <a:ea typeface="游ゴシック" panose="020B0400000000000000" pitchFamily="50" charset="-128"/>
              </a:rPr>
              <a:t>第一条　この規則は、大阪府附属機関条例</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昭和二十七年大</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阪府条例第三十九号</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第六条の規定に基づき、大阪府地域</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職域連携推進協議会</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以下「協議会」という。</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の組織、</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委員及び専門委員</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以下「委員等」という。</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の報酬及び</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費用弁償の額その他協議会に関し必要な事項を定めるも</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のとする。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（組織）</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第二条　協議会は、委員三十人以内で組織する。</a:t>
            </a:r>
          </a:p>
          <a:p>
            <a:r>
              <a:rPr lang="ja-JP" altLang="en-US" sz="800" dirty="0">
                <a:latin typeface="游ゴシック" panose="020B0400000000000000" pitchFamily="50" charset="-128"/>
                <a:ea typeface="游ゴシック" panose="020B0400000000000000" pitchFamily="50" charset="-128"/>
              </a:rPr>
              <a:t>２　委員は、次に掲げる者のうちから、知事が任命する。</a:t>
            </a:r>
          </a:p>
          <a:p>
            <a:r>
              <a:rPr lang="ja-JP" altLang="en-US" sz="800" dirty="0">
                <a:latin typeface="游ゴシック" panose="020B0400000000000000" pitchFamily="50" charset="-128"/>
                <a:ea typeface="游ゴシック" panose="020B0400000000000000" pitchFamily="50" charset="-128"/>
              </a:rPr>
              <a:t>　一　学識経験のある者</a:t>
            </a:r>
          </a:p>
          <a:p>
            <a:r>
              <a:rPr lang="ja-JP" altLang="en-US" sz="800" dirty="0">
                <a:latin typeface="游ゴシック" panose="020B0400000000000000" pitchFamily="50" charset="-128"/>
                <a:ea typeface="游ゴシック" panose="020B0400000000000000" pitchFamily="50" charset="-128"/>
              </a:rPr>
              <a:t>　二　医療関係団体の代表者</a:t>
            </a:r>
          </a:p>
          <a:p>
            <a:r>
              <a:rPr lang="ja-JP" altLang="en-US" sz="800" dirty="0">
                <a:latin typeface="游ゴシック" panose="020B0400000000000000" pitchFamily="50" charset="-128"/>
                <a:ea typeface="游ゴシック" panose="020B0400000000000000" pitchFamily="50" charset="-128"/>
              </a:rPr>
              <a:t>　三　健康保険組合その他の医療保険者の代表者</a:t>
            </a:r>
          </a:p>
          <a:p>
            <a:r>
              <a:rPr lang="ja-JP" altLang="en-US" sz="800" dirty="0">
                <a:latin typeface="游ゴシック" panose="020B0400000000000000" pitchFamily="50" charset="-128"/>
                <a:ea typeface="游ゴシック" panose="020B0400000000000000" pitchFamily="50" charset="-128"/>
              </a:rPr>
              <a:t>　四　地域又は職域の代表者</a:t>
            </a:r>
          </a:p>
          <a:p>
            <a:r>
              <a:rPr lang="ja-JP" altLang="en-US" sz="800" dirty="0">
                <a:latin typeface="游ゴシック" panose="020B0400000000000000" pitchFamily="50" charset="-128"/>
                <a:ea typeface="游ゴシック" panose="020B0400000000000000" pitchFamily="50" charset="-128"/>
              </a:rPr>
              <a:t>　五　関係行政機関の職員</a:t>
            </a:r>
          </a:p>
          <a:p>
            <a:r>
              <a:rPr lang="ja-JP" altLang="en-US" sz="800" dirty="0">
                <a:latin typeface="游ゴシック" panose="020B0400000000000000" pitchFamily="50" charset="-128"/>
                <a:ea typeface="游ゴシック" panose="020B0400000000000000" pitchFamily="50" charset="-128"/>
              </a:rPr>
              <a:t>　六　前各号に掲げる者のほか、知事が適当と認める者</a:t>
            </a:r>
          </a:p>
          <a:p>
            <a:r>
              <a:rPr lang="ja-JP" altLang="en-US" sz="800" dirty="0">
                <a:latin typeface="游ゴシック" panose="020B0400000000000000" pitchFamily="50" charset="-128"/>
                <a:ea typeface="游ゴシック" panose="020B0400000000000000" pitchFamily="50" charset="-128"/>
              </a:rPr>
              <a:t>３　委員</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関係行政機関の職員のうちから任命された委員を</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除く。</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の任期は、二年とする。ただし、補欠の委員の任</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期は、前任者の残任期間とする。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（専門委員）</a:t>
            </a:r>
          </a:p>
          <a:p>
            <a:r>
              <a:rPr lang="ja-JP" altLang="en-US" sz="800" dirty="0">
                <a:latin typeface="游ゴシック" panose="020B0400000000000000" pitchFamily="50" charset="-128"/>
                <a:ea typeface="游ゴシック" panose="020B0400000000000000" pitchFamily="50" charset="-128"/>
              </a:rPr>
              <a:t>第三条　協議会に、専門の事項を調査審議させるため必要</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があるときは、専門委員若干人を置くことができる。</a:t>
            </a:r>
          </a:p>
          <a:p>
            <a:r>
              <a:rPr lang="ja-JP" altLang="en-US" sz="800" dirty="0">
                <a:latin typeface="游ゴシック" panose="020B0400000000000000" pitchFamily="50" charset="-128"/>
                <a:ea typeface="游ゴシック" panose="020B0400000000000000" pitchFamily="50" charset="-128"/>
              </a:rPr>
              <a:t>２　専門委員は、知事が任命する。</a:t>
            </a:r>
          </a:p>
          <a:p>
            <a:r>
              <a:rPr lang="ja-JP" altLang="en-US" sz="800" dirty="0">
                <a:latin typeface="游ゴシック" panose="020B0400000000000000" pitchFamily="50" charset="-128"/>
                <a:ea typeface="游ゴシック" panose="020B0400000000000000" pitchFamily="50" charset="-128"/>
              </a:rPr>
              <a:t>３　専門委員は、当該専門の事項に関する調査審議が終了</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したときは、解任されるものとする。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（会長）</a:t>
            </a:r>
          </a:p>
          <a:p>
            <a:r>
              <a:rPr lang="ja-JP" altLang="en-US" sz="800" dirty="0">
                <a:latin typeface="游ゴシック" panose="020B0400000000000000" pitchFamily="50" charset="-128"/>
                <a:ea typeface="游ゴシック" panose="020B0400000000000000" pitchFamily="50" charset="-128"/>
              </a:rPr>
              <a:t>第四条　協議会に会長を置き、委員の互選によってこれを</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定める。</a:t>
            </a:r>
          </a:p>
          <a:p>
            <a:r>
              <a:rPr lang="ja-JP" altLang="en-US" sz="800" dirty="0">
                <a:latin typeface="游ゴシック" panose="020B0400000000000000" pitchFamily="50" charset="-128"/>
                <a:ea typeface="游ゴシック" panose="020B0400000000000000" pitchFamily="50" charset="-128"/>
              </a:rPr>
              <a:t>２　会長は、会務を総理する。</a:t>
            </a:r>
          </a:p>
          <a:p>
            <a:r>
              <a:rPr lang="ja-JP" altLang="en-US" sz="800" dirty="0">
                <a:latin typeface="游ゴシック" panose="020B0400000000000000" pitchFamily="50" charset="-128"/>
                <a:ea typeface="游ゴシック" panose="020B0400000000000000" pitchFamily="50" charset="-128"/>
              </a:rPr>
              <a:t>３　会長に事故があるときは、会長があらかじめ指名する</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委員が、その職務を代理する。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（会議）</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第五条　協議会の会議は、会長が招集し、会長がその議長</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となる。</a:t>
            </a:r>
          </a:p>
          <a:p>
            <a:r>
              <a:rPr lang="ja-JP" altLang="en-US" sz="800" dirty="0">
                <a:latin typeface="游ゴシック" panose="020B0400000000000000" pitchFamily="50" charset="-128"/>
                <a:ea typeface="游ゴシック" panose="020B0400000000000000" pitchFamily="50" charset="-128"/>
              </a:rPr>
              <a:t>２　協議会は、委員の過半数が出席しなければ会議を開く</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ことができない。</a:t>
            </a:r>
          </a:p>
          <a:p>
            <a:r>
              <a:rPr lang="ja-JP" altLang="en-US" sz="800" dirty="0">
                <a:latin typeface="游ゴシック" panose="020B0400000000000000" pitchFamily="50" charset="-128"/>
                <a:ea typeface="游ゴシック" panose="020B0400000000000000" pitchFamily="50" charset="-128"/>
              </a:rPr>
              <a:t>３　協議会の議事は、出席委員の過半数で決し、可否同数</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のときは、議長の決するところによる。</a:t>
            </a:r>
          </a:p>
        </p:txBody>
      </p:sp>
      <p:sp>
        <p:nvSpPr>
          <p:cNvPr id="21" name="テキスト ボックス 20"/>
          <p:cNvSpPr txBox="1"/>
          <p:nvPr/>
        </p:nvSpPr>
        <p:spPr>
          <a:xfrm>
            <a:off x="6679841" y="1019984"/>
            <a:ext cx="2880000" cy="3672000"/>
          </a:xfrm>
          <a:prstGeom prst="roundRect">
            <a:avLst>
              <a:gd name="adj" fmla="val 0"/>
            </a:avLst>
          </a:prstGeom>
          <a:noFill/>
          <a:ln w="12700">
            <a:noFill/>
          </a:ln>
        </p:spPr>
        <p:txBody>
          <a:bodyPr wrap="square" lIns="72000" tIns="72000" rIns="72000" bIns="72000" rtlCol="0" anchor="t">
            <a:noAutofit/>
          </a:bodyPr>
          <a:lstStyle/>
          <a:p>
            <a:endParaRPr lang="en-US" altLang="ja-JP" sz="800" dirty="0">
              <a:latin typeface="游ゴシック" panose="020B0400000000000000" pitchFamily="50" charset="-128"/>
              <a:ea typeface="游ゴシック" panose="020B0400000000000000" pitchFamily="50" charset="-128"/>
            </a:endParaRP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（部会）</a:t>
            </a:r>
          </a:p>
          <a:p>
            <a:r>
              <a:rPr lang="ja-JP" altLang="en-US" sz="800" dirty="0">
                <a:latin typeface="游ゴシック" panose="020B0400000000000000" pitchFamily="50" charset="-128"/>
                <a:ea typeface="游ゴシック" panose="020B0400000000000000" pitchFamily="50" charset="-128"/>
              </a:rPr>
              <a:t>第六条　協議会に、必要に応じて部会を置くことができる。</a:t>
            </a:r>
          </a:p>
          <a:p>
            <a:r>
              <a:rPr lang="ja-JP" altLang="en-US" sz="800" dirty="0">
                <a:latin typeface="游ゴシック" panose="020B0400000000000000" pitchFamily="50" charset="-128"/>
                <a:ea typeface="游ゴシック" panose="020B0400000000000000" pitchFamily="50" charset="-128"/>
              </a:rPr>
              <a:t>２　部会に属する委員等は、会長が指名する。</a:t>
            </a:r>
          </a:p>
          <a:p>
            <a:r>
              <a:rPr lang="ja-JP" altLang="en-US" sz="800" dirty="0">
                <a:latin typeface="游ゴシック" panose="020B0400000000000000" pitchFamily="50" charset="-128"/>
                <a:ea typeface="游ゴシック" panose="020B0400000000000000" pitchFamily="50" charset="-128"/>
              </a:rPr>
              <a:t>３　部会に部会長を置き、会長が指名する委員がこれに当</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たる。</a:t>
            </a:r>
          </a:p>
          <a:p>
            <a:r>
              <a:rPr lang="ja-JP" altLang="en-US" sz="800" dirty="0">
                <a:latin typeface="游ゴシック" panose="020B0400000000000000" pitchFamily="50" charset="-128"/>
                <a:ea typeface="游ゴシック" panose="020B0400000000000000" pitchFamily="50" charset="-128"/>
              </a:rPr>
              <a:t>４　部会長は、部会の会務を掌理し、部会における審議の</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状況及び結果を協議会に報告する。</a:t>
            </a:r>
          </a:p>
          <a:p>
            <a:r>
              <a:rPr lang="ja-JP" altLang="en-US" sz="800" dirty="0">
                <a:latin typeface="游ゴシック" panose="020B0400000000000000" pitchFamily="50" charset="-128"/>
                <a:ea typeface="游ゴシック" panose="020B0400000000000000" pitchFamily="50" charset="-128"/>
              </a:rPr>
              <a:t>５　前条の規定にかかわらず、協議会は、その定めるとこ</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ろにより、部会の決議をもって協議会の決議とすること</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ができる。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（報酬）</a:t>
            </a:r>
          </a:p>
          <a:p>
            <a:r>
              <a:rPr lang="ja-JP" altLang="en-US" sz="800" dirty="0">
                <a:latin typeface="游ゴシック" panose="020B0400000000000000" pitchFamily="50" charset="-128"/>
                <a:ea typeface="游ゴシック" panose="020B0400000000000000" pitchFamily="50" charset="-128"/>
              </a:rPr>
              <a:t>第七条　委員等の報酬の額は、日額八千三百円とする。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（費用弁償）</a:t>
            </a:r>
          </a:p>
          <a:p>
            <a:r>
              <a:rPr lang="ja-JP" altLang="en-US" sz="800" dirty="0">
                <a:latin typeface="游ゴシック" panose="020B0400000000000000" pitchFamily="50" charset="-128"/>
                <a:ea typeface="游ゴシック" panose="020B0400000000000000" pitchFamily="50" charset="-128"/>
              </a:rPr>
              <a:t>第八条　委員等の費用弁償の額は、職員の旅費に関する条</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例</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昭和四十年大阪府条例第三十七号</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による指定職等の</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職務にある者以外の者の額相当額とする。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（庶務）</a:t>
            </a:r>
          </a:p>
          <a:p>
            <a:r>
              <a:rPr lang="ja-JP" altLang="en-US" sz="800" dirty="0">
                <a:latin typeface="游ゴシック" panose="020B0400000000000000" pitchFamily="50" charset="-128"/>
                <a:ea typeface="游ゴシック" panose="020B0400000000000000" pitchFamily="50" charset="-128"/>
              </a:rPr>
              <a:t>第九条　協議会の庶務は、健康医療部において行う。</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（委任）</a:t>
            </a:r>
          </a:p>
          <a:p>
            <a:r>
              <a:rPr lang="ja-JP" altLang="en-US" sz="800" dirty="0">
                <a:latin typeface="游ゴシック" panose="020B0400000000000000" pitchFamily="50" charset="-128"/>
                <a:ea typeface="游ゴシック" panose="020B0400000000000000" pitchFamily="50" charset="-128"/>
              </a:rPr>
              <a:t>第十条　この規則に定めるもののほか、協議会の運営に関</a:t>
            </a:r>
            <a:endParaRPr lang="en-US" altLang="ja-JP"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　し必要な事項は、会長が定める。</a:t>
            </a:r>
          </a:p>
          <a:p>
            <a:endParaRPr lang="ja-JP" altLang="en-US" sz="800" dirty="0">
              <a:latin typeface="游ゴシック" panose="020B0400000000000000" pitchFamily="50" charset="-128"/>
              <a:ea typeface="游ゴシック" panose="020B0400000000000000" pitchFamily="50" charset="-128"/>
            </a:endParaRPr>
          </a:p>
          <a:p>
            <a:r>
              <a:rPr lang="ja-JP" altLang="en-US" sz="800" dirty="0">
                <a:latin typeface="游ゴシック" panose="020B0400000000000000" pitchFamily="50" charset="-128"/>
                <a:ea typeface="游ゴシック" panose="020B0400000000000000" pitchFamily="50" charset="-128"/>
              </a:rPr>
              <a:t>附則</a:t>
            </a:r>
            <a:r>
              <a:rPr lang="en-US" altLang="ja-JP" sz="800" dirty="0">
                <a:latin typeface="游ゴシック" panose="020B0400000000000000" pitchFamily="50" charset="-128"/>
                <a:ea typeface="游ゴシック" panose="020B0400000000000000" pitchFamily="50" charset="-128"/>
              </a:rPr>
              <a:t>(</a:t>
            </a:r>
            <a:r>
              <a:rPr lang="ja-JP" altLang="en-US" sz="800" dirty="0">
                <a:latin typeface="游ゴシック" panose="020B0400000000000000" pitchFamily="50" charset="-128"/>
                <a:ea typeface="游ゴシック" panose="020B0400000000000000" pitchFamily="50" charset="-128"/>
              </a:rPr>
              <a:t>平成二八年規則第八二号</a:t>
            </a:r>
            <a:r>
              <a:rPr lang="en-US" altLang="ja-JP" sz="800" dirty="0">
                <a:latin typeface="游ゴシック" panose="020B0400000000000000" pitchFamily="50" charset="-128"/>
                <a:ea typeface="游ゴシック" panose="020B0400000000000000" pitchFamily="50" charset="-128"/>
              </a:rPr>
              <a:t>)</a:t>
            </a:r>
          </a:p>
          <a:p>
            <a:r>
              <a:rPr lang="ja-JP" altLang="en-US" sz="800" dirty="0">
                <a:latin typeface="游ゴシック" panose="020B0400000000000000" pitchFamily="50" charset="-128"/>
                <a:ea typeface="游ゴシック" panose="020B0400000000000000" pitchFamily="50" charset="-128"/>
              </a:rPr>
              <a:t>この規則は、平成二十八年四月一日から施行する。</a:t>
            </a:r>
          </a:p>
        </p:txBody>
      </p:sp>
      <p:sp>
        <p:nvSpPr>
          <p:cNvPr id="22" name="テキスト ボックス 21"/>
          <p:cNvSpPr txBox="1"/>
          <p:nvPr/>
        </p:nvSpPr>
        <p:spPr>
          <a:xfrm>
            <a:off x="3749662" y="1019984"/>
            <a:ext cx="3744000" cy="216000"/>
          </a:xfrm>
          <a:prstGeom prst="roundRect">
            <a:avLst>
              <a:gd name="adj" fmla="val 0"/>
            </a:avLst>
          </a:prstGeom>
          <a:noFill/>
          <a:ln w="12700">
            <a:noFill/>
          </a:ln>
        </p:spPr>
        <p:txBody>
          <a:bodyPr wrap="square" lIns="72000" tIns="72000" rIns="72000" bIns="72000" rtlCol="0" anchor="t">
            <a:noAutofit/>
          </a:bodyPr>
          <a:lstStyle/>
          <a:p>
            <a:r>
              <a:rPr lang="ja-JP" altLang="en-US" sz="800" b="1" dirty="0">
                <a:latin typeface="游ゴシック" panose="020B0400000000000000" pitchFamily="50" charset="-128"/>
                <a:ea typeface="游ゴシック" panose="020B0400000000000000" pitchFamily="50" charset="-128"/>
              </a:rPr>
              <a:t>大阪府地域職域連携推進協議会規則（平成二十四年大阪府規則第百九十二号）</a:t>
            </a:r>
          </a:p>
        </p:txBody>
      </p:sp>
      <p:sp>
        <p:nvSpPr>
          <p:cNvPr id="23" name="テキスト ボックス 22"/>
          <p:cNvSpPr txBox="1"/>
          <p:nvPr/>
        </p:nvSpPr>
        <p:spPr>
          <a:xfrm>
            <a:off x="373611" y="1019984"/>
            <a:ext cx="3024000" cy="288000"/>
          </a:xfrm>
          <a:prstGeom prst="roundRect">
            <a:avLst>
              <a:gd name="adj" fmla="val 0"/>
            </a:avLst>
          </a:prstGeom>
          <a:noFill/>
          <a:ln w="12700">
            <a:noFill/>
          </a:ln>
        </p:spPr>
        <p:txBody>
          <a:bodyPr wrap="none" lIns="72000" tIns="72000" rIns="72000" bIns="72000" rtlCol="0" anchor="t">
            <a:noAutofit/>
          </a:bodyPr>
          <a:lstStyle/>
          <a:p>
            <a:pPr algn="ctr"/>
            <a:r>
              <a:rPr lang="ja-JP" altLang="en-US" sz="800" b="1" dirty="0">
                <a:latin typeface="游ゴシック" panose="020B0400000000000000" pitchFamily="50" charset="-128"/>
                <a:ea typeface="游ゴシック" panose="020B0400000000000000" pitchFamily="50" charset="-128"/>
              </a:rPr>
              <a:t>大阪府附属機関条例（昭和二十七年大阪府条例第三十九号）（抄）</a:t>
            </a:r>
            <a:endParaRPr lang="ja-JP" altLang="en-US" sz="800" dirty="0">
              <a:latin typeface="游ゴシック" panose="020B0400000000000000" pitchFamily="50" charset="-128"/>
              <a:ea typeface="游ゴシック" panose="020B0400000000000000" pitchFamily="50" charset="-128"/>
            </a:endParaRPr>
          </a:p>
        </p:txBody>
      </p:sp>
      <p:sp>
        <p:nvSpPr>
          <p:cNvPr id="3" name="スライド番号プレースホルダー 2"/>
          <p:cNvSpPr>
            <a:spLocks noGrp="1"/>
          </p:cNvSpPr>
          <p:nvPr>
            <p:ph type="sldNum" sz="quarter" idx="12"/>
          </p:nvPr>
        </p:nvSpPr>
        <p:spPr/>
        <p:txBody>
          <a:bodyPr/>
          <a:lstStyle/>
          <a:p>
            <a:fld id="{4D1D0668-0C6C-4C7F-AAAF-C0078F4BF5F6}" type="slidenum">
              <a:rPr kumimoji="1" lang="ja-JP" altLang="en-US" smtClean="0"/>
              <a:t>9</a:t>
            </a:fld>
            <a:endParaRPr kumimoji="1" lang="ja-JP" altLang="en-US"/>
          </a:p>
        </p:txBody>
      </p:sp>
      <p:pic>
        <p:nvPicPr>
          <p:cNvPr id="14" name="図 13"/>
          <p:cNvPicPr>
            <a:picLocks noChangeAspect="1"/>
          </p:cNvPicPr>
          <p:nvPr/>
        </p:nvPicPr>
        <p:blipFill>
          <a:blip r:embed="rId2"/>
          <a:stretch>
            <a:fillRect/>
          </a:stretch>
        </p:blipFill>
        <p:spPr>
          <a:xfrm>
            <a:off x="8582603" y="358877"/>
            <a:ext cx="1100769" cy="360000"/>
          </a:xfrm>
          <a:prstGeom prst="rect">
            <a:avLst/>
          </a:prstGeom>
        </p:spPr>
      </p:pic>
      <p:sp>
        <p:nvSpPr>
          <p:cNvPr id="19" name="テキスト ボックス 18"/>
          <p:cNvSpPr txBox="1"/>
          <p:nvPr/>
        </p:nvSpPr>
        <p:spPr>
          <a:xfrm>
            <a:off x="5249494" y="96723"/>
            <a:ext cx="4608000" cy="216000"/>
          </a:xfrm>
          <a:prstGeom prst="roundRect">
            <a:avLst>
              <a:gd name="adj" fmla="val 50000"/>
            </a:avLst>
          </a:prstGeom>
          <a:solidFill>
            <a:srgbClr val="009999"/>
          </a:solidFill>
        </p:spPr>
        <p:txBody>
          <a:bodyPr wrap="none" lIns="72000" tIns="43200" rIns="36000" bIns="36000" rtlCol="0" anchor="ctr">
            <a:noAutofit/>
          </a:bodyPr>
          <a:lstStyle/>
          <a:p>
            <a:pPr algn="ctr"/>
            <a:r>
              <a:rPr lang="ja-JP" altLang="en-US" sz="1100" b="1" dirty="0">
                <a:solidFill>
                  <a:schemeClr val="bg1"/>
                </a:solidFill>
                <a:latin typeface="游ゴシック" panose="020B0400000000000000" pitchFamily="50" charset="-128"/>
                <a:ea typeface="游ゴシック" panose="020B0400000000000000" pitchFamily="50" charset="-128"/>
              </a:rPr>
              <a:t>大阪府健康づくり推進条例第</a:t>
            </a:r>
            <a:r>
              <a:rPr lang="en-US" altLang="ja-JP" sz="1100" b="1" dirty="0">
                <a:solidFill>
                  <a:schemeClr val="bg1"/>
                </a:solidFill>
                <a:latin typeface="游ゴシック" panose="020B0400000000000000" pitchFamily="50" charset="-128"/>
                <a:ea typeface="游ゴシック" panose="020B0400000000000000" pitchFamily="50" charset="-128"/>
              </a:rPr>
              <a:t>19</a:t>
            </a:r>
            <a:r>
              <a:rPr lang="ja-JP" altLang="en-US" sz="1100" b="1" dirty="0">
                <a:solidFill>
                  <a:schemeClr val="bg1"/>
                </a:solidFill>
                <a:latin typeface="游ゴシック" panose="020B0400000000000000" pitchFamily="50" charset="-128"/>
                <a:ea typeface="游ゴシック" panose="020B0400000000000000" pitchFamily="50" charset="-128"/>
              </a:rPr>
              <a:t>条に基づく年次報告書</a:t>
            </a:r>
            <a:r>
              <a:rPr lang="en-US" altLang="ja-JP" sz="1100" b="1" dirty="0">
                <a:solidFill>
                  <a:schemeClr val="bg1"/>
                </a:solidFill>
                <a:latin typeface="游ゴシック" panose="020B0400000000000000" pitchFamily="50" charset="-128"/>
                <a:ea typeface="游ゴシック" panose="020B0400000000000000" pitchFamily="50" charset="-128"/>
              </a:rPr>
              <a:t>〈</a:t>
            </a:r>
            <a:r>
              <a:rPr lang="ja-JP" altLang="en-US" sz="1100" b="1" dirty="0">
                <a:solidFill>
                  <a:schemeClr val="bg1"/>
                </a:solidFill>
                <a:latin typeface="游ゴシック" panose="020B0400000000000000" pitchFamily="50" charset="-128"/>
                <a:ea typeface="游ゴシック" panose="020B0400000000000000" pitchFamily="50" charset="-128"/>
              </a:rPr>
              <a:t>令和</a:t>
            </a:r>
            <a:r>
              <a:rPr lang="en-US" altLang="ja-JP" sz="1100" b="1" dirty="0">
                <a:solidFill>
                  <a:schemeClr val="bg1"/>
                </a:solidFill>
                <a:latin typeface="游ゴシック" panose="020B0400000000000000" pitchFamily="50" charset="-128"/>
                <a:ea typeface="游ゴシック" panose="020B0400000000000000" pitchFamily="50" charset="-128"/>
              </a:rPr>
              <a:t>4</a:t>
            </a:r>
            <a:r>
              <a:rPr lang="ja-JP" altLang="en-US" sz="1100" b="1" dirty="0">
                <a:solidFill>
                  <a:schemeClr val="bg1"/>
                </a:solidFill>
                <a:latin typeface="游ゴシック" panose="020B0400000000000000" pitchFamily="50" charset="-128"/>
                <a:ea typeface="游ゴシック" panose="020B0400000000000000" pitchFamily="50" charset="-128"/>
              </a:rPr>
              <a:t>年度</a:t>
            </a:r>
            <a:r>
              <a:rPr lang="en-US" altLang="ja-JP" sz="1100" b="1" dirty="0">
                <a:solidFill>
                  <a:schemeClr val="bg1"/>
                </a:solidFill>
                <a:latin typeface="游ゴシック" panose="020B0400000000000000" pitchFamily="50" charset="-128"/>
                <a:ea typeface="游ゴシック" panose="020B0400000000000000" pitchFamily="50" charset="-128"/>
              </a:rPr>
              <a:t>〉</a:t>
            </a:r>
            <a:endParaRPr lang="ja-JP" altLang="en-US" sz="11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340316967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29009</Words>
  <Application>Microsoft Office PowerPoint</Application>
  <PresentationFormat>A4 210 x 297 mm</PresentationFormat>
  <Paragraphs>3266</Paragraphs>
  <Slides>75</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75</vt:i4>
      </vt:variant>
    </vt:vector>
  </HeadingPairs>
  <TitlesOfParts>
    <vt:vector size="85" baseType="lpstr">
      <vt:lpstr>HG丸ｺﾞｼｯｸM-PRO</vt:lpstr>
      <vt:lpstr>HG創英角ｺﾞｼｯｸUB</vt:lpstr>
      <vt:lpstr>Meiryo UI</vt:lpstr>
      <vt:lpstr>ＭＳ ゴシック</vt:lpstr>
      <vt:lpstr>游ゴシック</vt:lpstr>
      <vt:lpstr>Arial</vt:lpstr>
      <vt:lpstr>Calibri</vt:lpstr>
      <vt:lpstr>Calibri Light</vt:lpstr>
      <vt:lpstr>Century</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2024-06-20T06:07:11Z</dcterms:created>
  <dcterms:modified xsi:type="dcterms:W3CDTF">2024-06-20T06:07:17Z</dcterms:modified>
</cp:coreProperties>
</file>