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8"/>
  </p:notesMasterIdLst>
  <p:sldIdLst>
    <p:sldId id="278" r:id="rId2"/>
    <p:sldId id="282" r:id="rId3"/>
    <p:sldId id="319" r:id="rId4"/>
    <p:sldId id="386" r:id="rId5"/>
    <p:sldId id="264" r:id="rId6"/>
    <p:sldId id="283" r:id="rId7"/>
    <p:sldId id="270" r:id="rId8"/>
    <p:sldId id="271" r:id="rId9"/>
    <p:sldId id="269" r:id="rId10"/>
    <p:sldId id="287" r:id="rId11"/>
    <p:sldId id="292" r:id="rId12"/>
    <p:sldId id="32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39" r:id="rId40"/>
    <p:sldId id="340" r:id="rId41"/>
    <p:sldId id="382" r:id="rId42"/>
    <p:sldId id="342" r:id="rId43"/>
    <p:sldId id="343" r:id="rId44"/>
    <p:sldId id="344" r:id="rId45"/>
    <p:sldId id="345" r:id="rId46"/>
    <p:sldId id="346" r:id="rId47"/>
    <p:sldId id="347" r:id="rId48"/>
    <p:sldId id="348" r:id="rId49"/>
    <p:sldId id="349" r:id="rId50"/>
    <p:sldId id="351" r:id="rId51"/>
    <p:sldId id="352" r:id="rId52"/>
    <p:sldId id="383" r:id="rId53"/>
    <p:sldId id="355" r:id="rId54"/>
    <p:sldId id="356" r:id="rId55"/>
    <p:sldId id="357" r:id="rId56"/>
    <p:sldId id="358"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77" r:id="rId73"/>
    <p:sldId id="378" r:id="rId74"/>
    <p:sldId id="379" r:id="rId75"/>
    <p:sldId id="380" r:id="rId76"/>
    <p:sldId id="381" r:id="rId7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898989"/>
    <a:srgbClr val="009999"/>
    <a:srgbClr val="00CC5C"/>
    <a:srgbClr val="0078D2"/>
    <a:srgbClr val="FF3B3B"/>
    <a:srgbClr val="FFC5C5"/>
    <a:srgbClr val="89CCFF"/>
    <a:srgbClr val="89FFBE"/>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3" autoAdjust="0"/>
    <p:restoredTop sz="94434" autoAdjust="0"/>
  </p:normalViewPr>
  <p:slideViewPr>
    <p:cSldViewPr snapToGrid="0">
      <p:cViewPr varScale="1">
        <p:scale>
          <a:sx n="73" d="100"/>
          <a:sy n="73" d="100"/>
        </p:scale>
        <p:origin x="1242" y="66"/>
      </p:cViewPr>
      <p:guideLst/>
    </p:cSldViewPr>
  </p:slideViewPr>
  <p:notesTextViewPr>
    <p:cViewPr>
      <p:scale>
        <a:sx n="1" d="1"/>
        <a:sy n="1" d="1"/>
      </p:scale>
      <p:origin x="0" y="0"/>
    </p:cViewPr>
  </p:notesTextViewPr>
  <p:sorterViewPr>
    <p:cViewPr>
      <p:scale>
        <a:sx n="90" d="100"/>
        <a:sy n="90" d="100"/>
      </p:scale>
      <p:origin x="0" y="-174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5DE92D3-5CD3-44A1-981F-518E00180008}" type="datetimeFigureOut">
              <a:rPr kumimoji="1" lang="ja-JP" altLang="en-US" smtClean="0"/>
              <a:t>2022/4/14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0229602-1221-4332-B972-97B9CC53B4E3}" type="slidenum">
              <a:rPr kumimoji="1" lang="ja-JP" altLang="en-US" smtClean="0"/>
              <a:t>‹#›</a:t>
            </a:fld>
            <a:endParaRPr kumimoji="1" lang="ja-JP" altLang="en-US"/>
          </a:p>
        </p:txBody>
      </p:sp>
    </p:spTree>
    <p:extLst>
      <p:ext uri="{BB962C8B-B14F-4D97-AF65-F5344CB8AC3E}">
        <p14:creationId xmlns:p14="http://schemas.microsoft.com/office/powerpoint/2010/main" val="2170990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229602-1221-4332-B972-97B9CC53B4E3}" type="slidenum">
              <a:rPr kumimoji="1" lang="ja-JP" altLang="en-US" smtClean="0"/>
              <a:t>1</a:t>
            </a:fld>
            <a:endParaRPr kumimoji="1" lang="ja-JP" altLang="en-US" dirty="0"/>
          </a:p>
        </p:txBody>
      </p:sp>
    </p:spTree>
    <p:extLst>
      <p:ext uri="{BB962C8B-B14F-4D97-AF65-F5344CB8AC3E}">
        <p14:creationId xmlns:p14="http://schemas.microsoft.com/office/powerpoint/2010/main" val="127796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229602-1221-4332-B972-97B9CC53B4E3}" type="slidenum">
              <a:rPr kumimoji="1" lang="ja-JP" altLang="en-US" smtClean="0"/>
              <a:t>68</a:t>
            </a:fld>
            <a:endParaRPr kumimoji="1" lang="ja-JP" altLang="en-US"/>
          </a:p>
        </p:txBody>
      </p:sp>
    </p:spTree>
    <p:extLst>
      <p:ext uri="{BB962C8B-B14F-4D97-AF65-F5344CB8AC3E}">
        <p14:creationId xmlns:p14="http://schemas.microsoft.com/office/powerpoint/2010/main" val="218223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A1AD5EF-7A62-4E60-B60B-5DF5B3DD5AF0}" type="datetime1">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17553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7242D-6B6F-468D-939B-BBB3252E87D8}" type="datetime1">
              <a:rPr kumimoji="1" lang="ja-JP" altLang="en-US" smtClean="0"/>
              <a:t>2022/4/14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3936840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8090F-2DD5-4F38-A2FD-4D6A4CA0FCE0}" type="datetime1">
              <a:rPr kumimoji="1" lang="ja-JP" altLang="en-US" smtClean="0"/>
              <a:t>2022/4/14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181750" y="6583675"/>
            <a:ext cx="720000" cy="216000"/>
          </a:xfrm>
          <a:prstGeom prst="rect">
            <a:avLst/>
          </a:prstGeom>
        </p:spPr>
        <p:txBody>
          <a:bodyPr vert="horz" lIns="91440" tIns="45720" rIns="91440" bIns="45720" rtlCol="0" anchor="ctr"/>
          <a:lstStyle>
            <a:lvl1pPr algn="r">
              <a:defRPr sz="1200">
                <a:solidFill>
                  <a:schemeClr val="tx1">
                    <a:tint val="75000"/>
                  </a:schemeClr>
                </a:solidFill>
                <a:latin typeface="HG創英角ｺﾞｼｯｸUB" panose="020B0909000000000000" pitchFamily="49" charset="-128"/>
                <a:ea typeface="HG創英角ｺﾞｼｯｸUB" panose="020B0909000000000000" pitchFamily="49" charset="-128"/>
              </a:defRPr>
            </a:lvl1pPr>
          </a:lstStyle>
          <a:p>
            <a:fld id="{4D1D0668-0C6C-4C7F-AAAF-C0078F4BF5F6}" type="slidenum">
              <a:rPr kumimoji="1" lang="ja-JP" altLang="en-US" smtClean="0"/>
              <a:pPr/>
              <a:t>‹#›</a:t>
            </a:fld>
            <a:endParaRPr kumimoji="1" lang="ja-JP" altLang="en-US"/>
          </a:p>
        </p:txBody>
      </p:sp>
    </p:spTree>
    <p:extLst>
      <p:ext uri="{BB962C8B-B14F-4D97-AF65-F5344CB8AC3E}">
        <p14:creationId xmlns:p14="http://schemas.microsoft.com/office/powerpoint/2010/main" val="3326398858"/>
      </p:ext>
    </p:extLst>
  </p:cSld>
  <p:clrMap bg1="lt1" tx1="dk1" bg2="lt2" tx2="dk2" accent1="accent1" accent2="accent2" accent3="accent3" accent4="accent4" accent5="accent5" accent6="accent6" hlink="hlink" folHlink="folHlink"/>
  <p:sldLayoutIdLst>
    <p:sldLayoutId id="2147483685" r:id="rId1"/>
    <p:sldLayoutId id="214748369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hanokenkou/shikashingikai.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syokuiku/syokuikusingikai.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jyunkannki/chiikisyokuiki.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509029"/>
            <a:ext cx="9360000" cy="1440000"/>
          </a:xfrm>
          <a:prstGeom prst="rect">
            <a:avLst/>
          </a:prstGeom>
          <a:noFill/>
        </p:spPr>
        <p:txBody>
          <a:bodyPr wrap="square" lIns="72000" tIns="72000" rIns="72000" bIns="72000" rtlCol="0" anchor="t">
            <a:noAutofit/>
          </a:bodyPr>
          <a:lstStyle/>
          <a:p>
            <a:pPr algn="ctr">
              <a:lnSpc>
                <a:spcPct val="150000"/>
              </a:lnSpc>
            </a:pPr>
            <a:r>
              <a:rPr lang="ja-JP" altLang="en-US" sz="2800" dirty="0" smtClean="0">
                <a:latin typeface="HG創英角ｺﾞｼｯｸUB" panose="020B0909000000000000" pitchFamily="49" charset="-128"/>
                <a:ea typeface="HG創英角ｺﾞｼｯｸUB" panose="020B0909000000000000" pitchFamily="49" charset="-128"/>
              </a:rPr>
              <a:t>大阪府</a:t>
            </a:r>
            <a:r>
              <a:rPr lang="ja-JP" altLang="en-US" sz="2800" dirty="0">
                <a:latin typeface="HG創英角ｺﾞｼｯｸUB" panose="020B0909000000000000" pitchFamily="49" charset="-128"/>
                <a:ea typeface="HG創英角ｺﾞｼｯｸUB" panose="020B0909000000000000" pitchFamily="49" charset="-128"/>
              </a:rPr>
              <a:t>健康づくり推進</a:t>
            </a:r>
            <a:r>
              <a:rPr lang="ja-JP" altLang="en-US" sz="2800" dirty="0" smtClean="0">
                <a:latin typeface="HG創英角ｺﾞｼｯｸUB" panose="020B0909000000000000" pitchFamily="49" charset="-128"/>
                <a:ea typeface="HG創英角ｺﾞｼｯｸUB" panose="020B0909000000000000" pitchFamily="49" charset="-128"/>
              </a:rPr>
              <a:t>条例第</a:t>
            </a:r>
            <a:r>
              <a:rPr lang="en-US" altLang="ja-JP" sz="2800" dirty="0">
                <a:latin typeface="HG創英角ｺﾞｼｯｸUB" panose="020B0909000000000000" pitchFamily="49" charset="-128"/>
                <a:ea typeface="HG創英角ｺﾞｼｯｸUB" panose="020B0909000000000000" pitchFamily="49" charset="-128"/>
              </a:rPr>
              <a:t>19</a:t>
            </a:r>
            <a:r>
              <a:rPr lang="ja-JP" altLang="en-US" sz="2800" dirty="0" smtClean="0">
                <a:latin typeface="HG創英角ｺﾞｼｯｸUB" panose="020B0909000000000000" pitchFamily="49" charset="-128"/>
                <a:ea typeface="HG創英角ｺﾞｼｯｸUB" panose="020B0909000000000000" pitchFamily="49" charset="-128"/>
              </a:rPr>
              <a:t>条に基づく年次</a:t>
            </a:r>
            <a:r>
              <a:rPr lang="ja-JP" altLang="en-US" sz="2800" dirty="0">
                <a:latin typeface="HG創英角ｺﾞｼｯｸUB" panose="020B0909000000000000" pitchFamily="49" charset="-128"/>
                <a:ea typeface="HG創英角ｺﾞｼｯｸUB" panose="020B0909000000000000" pitchFamily="49" charset="-128"/>
              </a:rPr>
              <a:t>報告書</a:t>
            </a:r>
          </a:p>
          <a:p>
            <a:pPr algn="ctr">
              <a:lnSpc>
                <a:spcPct val="150000"/>
              </a:lnSpc>
            </a:pPr>
            <a:r>
              <a:rPr lang="en-US" altLang="ja-JP" sz="2600" dirty="0" smtClean="0">
                <a:latin typeface="HG創英角ｺﾞｼｯｸUB" panose="020B0909000000000000" pitchFamily="49" charset="-128"/>
                <a:ea typeface="HG創英角ｺﾞｼｯｸUB" panose="020B0909000000000000" pitchFamily="49" charset="-128"/>
              </a:rPr>
              <a:t>〈</a:t>
            </a:r>
            <a:r>
              <a:rPr lang="ja-JP" altLang="en-US" sz="2600" dirty="0" smtClean="0">
                <a:latin typeface="HG創英角ｺﾞｼｯｸUB" panose="020B0909000000000000" pitchFamily="49" charset="-128"/>
                <a:ea typeface="HG創英角ｺﾞｼｯｸUB" panose="020B0909000000000000" pitchFamily="49" charset="-128"/>
              </a:rPr>
              <a:t>令和３年度</a:t>
            </a:r>
            <a:r>
              <a:rPr lang="en-US" altLang="ja-JP" sz="2600" dirty="0">
                <a:latin typeface="HG創英角ｺﾞｼｯｸUB" panose="020B0909000000000000" pitchFamily="49" charset="-128"/>
                <a:ea typeface="HG創英角ｺﾞｼｯｸUB" panose="020B0909000000000000" pitchFamily="49" charset="-128"/>
              </a:rPr>
              <a:t>〉</a:t>
            </a:r>
            <a:endParaRPr lang="ja-JP" altLang="en-US" sz="2600" dirty="0">
              <a:latin typeface="HG創英角ｺﾞｼｯｸUB" panose="020B0909000000000000" pitchFamily="49" charset="-128"/>
              <a:ea typeface="HG創英角ｺﾞｼｯｸUB" panose="020B0909000000000000" pitchFamily="49" charset="-128"/>
            </a:endParaRPr>
          </a:p>
        </p:txBody>
      </p:sp>
      <p:cxnSp>
        <p:nvCxnSpPr>
          <p:cNvPr id="6" name="直線コネクタ 5"/>
          <p:cNvCxnSpPr/>
          <p:nvPr/>
        </p:nvCxnSpPr>
        <p:spPr>
          <a:xfrm>
            <a:off x="270457" y="3254865"/>
            <a:ext cx="9360000" cy="0"/>
          </a:xfrm>
          <a:prstGeom prst="line">
            <a:avLst/>
          </a:prstGeom>
          <a:ln w="76200" cap="rnd" cmpd="thickThin">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70457" y="6029815"/>
            <a:ext cx="9360000" cy="504000"/>
          </a:xfrm>
          <a:prstGeom prst="rect">
            <a:avLst/>
          </a:prstGeom>
          <a:noFill/>
        </p:spPr>
        <p:txBody>
          <a:bodyPr wrap="square" lIns="72000" tIns="72000" rIns="72000" bIns="72000" rtlCol="0" anchor="ctr">
            <a:noAutofit/>
          </a:bodyPr>
          <a:lstStyle/>
          <a:p>
            <a:pPr algn="ctr"/>
            <a:r>
              <a:rPr lang="ja-JP" altLang="en-US" dirty="0" smtClean="0">
                <a:latin typeface="HG創英角ｺﾞｼｯｸUB" panose="020B0909000000000000" pitchFamily="49" charset="-128"/>
                <a:ea typeface="HG創英角ｺﾞｼｯｸUB" panose="020B0909000000000000" pitchFamily="49" charset="-128"/>
              </a:rPr>
              <a:t>大阪府 健康医療部 健康推進室 健康づくり課</a:t>
            </a:r>
            <a:endParaRPr lang="ja-JP" altLang="en-US"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861" y="5046953"/>
            <a:ext cx="1174300" cy="1440000"/>
          </a:xfrm>
          <a:prstGeom prst="rect">
            <a:avLst/>
          </a:prstGeom>
        </p:spPr>
      </p:pic>
      <p:sp>
        <p:nvSpPr>
          <p:cNvPr id="4" name="テキスト ボックス 3"/>
          <p:cNvSpPr txBox="1"/>
          <p:nvPr/>
        </p:nvSpPr>
        <p:spPr>
          <a:xfrm>
            <a:off x="4145528" y="5747853"/>
            <a:ext cx="1867436" cy="369332"/>
          </a:xfrm>
          <a:prstGeom prst="rect">
            <a:avLst/>
          </a:prstGeom>
          <a:noFill/>
        </p:spPr>
        <p:txBody>
          <a:bodyPr wrap="square" rtlCol="0">
            <a:spAutoFit/>
          </a:bodyPr>
          <a:lstStyle/>
          <a:p>
            <a:r>
              <a:rPr kumimoji="1" lang="ja-JP" altLang="en-US" dirty="0" smtClean="0">
                <a:latin typeface="HG創英角ｺﾞｼｯｸUB" panose="020B0909000000000000" pitchFamily="49" charset="-128"/>
                <a:ea typeface="HG創英角ｺﾞｼｯｸUB" panose="020B0909000000000000" pitchFamily="49" charset="-128"/>
              </a:rPr>
              <a:t>令和</a:t>
            </a:r>
            <a:r>
              <a:rPr kumimoji="1" lang="en-US" altLang="ja-JP" dirty="0">
                <a:latin typeface="HG創英角ｺﾞｼｯｸUB" panose="020B0909000000000000" pitchFamily="49" charset="-128"/>
                <a:ea typeface="HG創英角ｺﾞｼｯｸUB" panose="020B0909000000000000" pitchFamily="49" charset="-128"/>
              </a:rPr>
              <a:t>4</a:t>
            </a:r>
            <a:r>
              <a:rPr kumimoji="1" lang="ja-JP" altLang="en-US" dirty="0" smtClean="0">
                <a:latin typeface="HG創英角ｺﾞｼｯｸUB" panose="020B0909000000000000" pitchFamily="49" charset="-128"/>
                <a:ea typeface="HG創英角ｺﾞｼｯｸUB" panose="020B0909000000000000" pitchFamily="49" charset="-128"/>
              </a:rPr>
              <a:t>年</a:t>
            </a:r>
            <a:r>
              <a:rPr kumimoji="1" lang="en-US" altLang="ja-JP" dirty="0" smtClean="0">
                <a:latin typeface="HG創英角ｺﾞｼｯｸUB" panose="020B0909000000000000" pitchFamily="49" charset="-128"/>
                <a:ea typeface="HG創英角ｺﾞｼｯｸUB" panose="020B0909000000000000" pitchFamily="49" charset="-128"/>
              </a:rPr>
              <a:t>4</a:t>
            </a:r>
            <a:r>
              <a:rPr kumimoji="1" lang="ja-JP" altLang="en-US" dirty="0" smtClean="0">
                <a:latin typeface="HG創英角ｺﾞｼｯｸUB" panose="020B0909000000000000" pitchFamily="49" charset="-128"/>
                <a:ea typeface="HG創英角ｺﾞｼｯｸUB" panose="020B0909000000000000" pitchFamily="49" charset="-128"/>
              </a:rPr>
              <a:t>月</a:t>
            </a: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076844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条例に定めるもの</a:t>
            </a:r>
            <a:r>
              <a:rPr lang="ja-JP" altLang="en-US" sz="800" dirty="0">
                <a:latin typeface="游ゴシック" panose="020B0400000000000000" pitchFamily="50" charset="-128"/>
                <a:ea typeface="游ゴシック" panose="020B0400000000000000" pitchFamily="50" charset="-128"/>
              </a:rPr>
              <a:t>のほか、府が設置する執行機関の附属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昭和</a:t>
            </a:r>
            <a:r>
              <a:rPr lang="ja-JP" altLang="en-US" sz="800" dirty="0">
                <a:latin typeface="游ゴシック" panose="020B0400000000000000" pitchFamily="50" charset="-128"/>
                <a:ea typeface="游ゴシック" panose="020B0400000000000000" pitchFamily="50" charset="-128"/>
              </a:rPr>
              <a:t>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第百三</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十八条</a:t>
            </a:r>
            <a:r>
              <a:rPr lang="ja-JP" altLang="en-US" sz="800" dirty="0">
                <a:latin typeface="游ゴシック" panose="020B0400000000000000" pitchFamily="50" charset="-128"/>
                <a:ea typeface="游ゴシック" panose="020B0400000000000000" pitchFamily="50" charset="-128"/>
              </a:rPr>
              <a:t>の四</a:t>
            </a:r>
            <a:r>
              <a:rPr lang="ja-JP" altLang="en-US" sz="800" dirty="0" smtClean="0">
                <a:latin typeface="游ゴシック" panose="020B0400000000000000" pitchFamily="50" charset="-128"/>
                <a:ea typeface="游ゴシック" panose="020B0400000000000000" pitchFamily="50" charset="-128"/>
              </a:rPr>
              <a:t>第三項、第二百二条</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三第一項</a:t>
            </a:r>
            <a:r>
              <a:rPr lang="ja-JP" altLang="en-US" sz="800" dirty="0">
                <a:latin typeface="游ゴシック" panose="020B0400000000000000" pitchFamily="50" charset="-128"/>
                <a:ea typeface="游ゴシック" panose="020B0400000000000000" pitchFamily="50" charset="-128"/>
              </a:rPr>
              <a:t>及び第二百三条</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二</a:t>
            </a:r>
            <a:r>
              <a:rPr lang="ja-JP" altLang="en-US" sz="800" dirty="0">
                <a:latin typeface="游ゴシック" panose="020B0400000000000000" pitchFamily="50" charset="-128"/>
                <a:ea typeface="游ゴシック" panose="020B0400000000000000" pitchFamily="50" charset="-128"/>
              </a:rPr>
              <a:t>第四項の規定に</a:t>
            </a:r>
            <a:r>
              <a:rPr lang="ja-JP" altLang="en-US" sz="800" dirty="0" smtClean="0">
                <a:latin typeface="游ゴシック" panose="020B0400000000000000" pitchFamily="50" charset="-128"/>
                <a:ea typeface="游ゴシック" panose="020B0400000000000000" pitchFamily="50" charset="-128"/>
              </a:rPr>
              <a:t>基づき、その</a:t>
            </a:r>
            <a:r>
              <a:rPr lang="ja-JP" altLang="en-US" sz="800" dirty="0">
                <a:latin typeface="游ゴシック" panose="020B0400000000000000" pitchFamily="50" charset="-128"/>
                <a:ea typeface="游ゴシック" panose="020B0400000000000000" pitchFamily="50" charset="-128"/>
              </a:rPr>
              <a:t>設置</a:t>
            </a:r>
            <a:r>
              <a:rPr lang="ja-JP" altLang="en-US" sz="800" dirty="0" smtClean="0">
                <a:latin typeface="游ゴシック" panose="020B0400000000000000" pitchFamily="50" charset="-128"/>
                <a:ea typeface="游ゴシック" panose="020B0400000000000000" pitchFamily="50" charset="-128"/>
              </a:rPr>
              <a:t>、担任</a:t>
            </a:r>
            <a:r>
              <a:rPr lang="ja-JP" altLang="en-US" sz="800" dirty="0">
                <a:latin typeface="游ゴシック" panose="020B0400000000000000" pitchFamily="50" charset="-128"/>
                <a:ea typeface="游ゴシック" panose="020B0400000000000000" pitchFamily="50" charset="-128"/>
              </a:rPr>
              <a:t>する事務</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err="1" smtClean="0">
                <a:latin typeface="游ゴシック" panose="020B0400000000000000" pitchFamily="50" charset="-128"/>
                <a:ea typeface="游ゴシック" panose="020B0400000000000000" pitchFamily="50" charset="-128"/>
              </a:rPr>
              <a:t>そ</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報酬及び</a:t>
            </a:r>
            <a:r>
              <a:rPr lang="ja-JP" altLang="en-US" sz="800" dirty="0">
                <a:latin typeface="游ゴシック" panose="020B0400000000000000" pitchFamily="50" charset="-128"/>
                <a:ea typeface="游ゴシック" panose="020B0400000000000000" pitchFamily="50" charset="-128"/>
              </a:rPr>
              <a:t>費用</a:t>
            </a:r>
            <a:r>
              <a:rPr lang="ja-JP" altLang="en-US" sz="800" dirty="0" smtClean="0">
                <a:latin typeface="游ゴシック" panose="020B0400000000000000" pitchFamily="50" charset="-128"/>
                <a:ea typeface="游ゴシック" panose="020B0400000000000000" pitchFamily="50" charset="-128"/>
              </a:rPr>
              <a:t>弁償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並びにその</a:t>
            </a:r>
            <a:r>
              <a:rPr lang="ja-JP" altLang="en-US" sz="800" dirty="0">
                <a:latin typeface="游ゴシック" panose="020B0400000000000000" pitchFamily="50" charset="-128"/>
                <a:ea typeface="游ゴシック" panose="020B0400000000000000" pitchFamily="50" charset="-128"/>
              </a:rPr>
              <a:t>支給方法</a:t>
            </a:r>
            <a:r>
              <a:rPr lang="ja-JP" altLang="en-US" sz="800" dirty="0" smtClean="0">
                <a:latin typeface="游ゴシック" panose="020B0400000000000000" pitchFamily="50" charset="-128"/>
                <a:ea typeface="游ゴシック" panose="020B0400000000000000" pitchFamily="50" charset="-128"/>
              </a:rPr>
              <a:t>その他附属</a:t>
            </a:r>
            <a:r>
              <a:rPr lang="ja-JP" altLang="en-US" sz="800" dirty="0">
                <a:latin typeface="游ゴシック" panose="020B0400000000000000" pitchFamily="50" charset="-128"/>
                <a:ea typeface="游ゴシック" panose="020B0400000000000000" pitchFamily="50" charset="-128"/>
              </a:rPr>
              <a:t>機関に</a:t>
            </a:r>
            <a:r>
              <a:rPr lang="ja-JP" altLang="en-US" sz="800" dirty="0" smtClean="0">
                <a:latin typeface="游ゴシック" panose="020B0400000000000000" pitchFamily="50" charset="-128"/>
                <a:ea typeface="游ゴシック" panose="020B0400000000000000" pitchFamily="50" charset="-128"/>
              </a:rPr>
              <a:t>関し必要</a:t>
            </a:r>
            <a:r>
              <a:rPr lang="ja-JP" altLang="en-US" sz="800" dirty="0">
                <a:latin typeface="游ゴシック" panose="020B0400000000000000" pitchFamily="50" charset="-128"/>
                <a:ea typeface="游ゴシック" panose="020B0400000000000000" pitchFamily="50" charset="-128"/>
              </a:rPr>
              <a:t>な事項</a:t>
            </a:r>
            <a:r>
              <a:rPr lang="ja-JP" altLang="en-US" sz="800" dirty="0" smtClean="0">
                <a:latin typeface="游ゴシック" panose="020B0400000000000000" pitchFamily="50" charset="-128"/>
                <a:ea typeface="游ゴシック" panose="020B0400000000000000" pitchFamily="50" charset="-128"/>
              </a:rPr>
              <a:t>を定め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smtClean="0">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a:t>
            </a:r>
            <a:r>
              <a:rPr lang="ja-JP" altLang="en-US" sz="800" dirty="0" smtClean="0">
                <a:latin typeface="游ゴシック" panose="020B0400000000000000" pitchFamily="50" charset="-128"/>
                <a:ea typeface="游ゴシック" panose="020B0400000000000000" pitchFamily="50" charset="-128"/>
              </a:rPr>
              <a:t>附属機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関を置く</a:t>
            </a:r>
            <a:r>
              <a:rPr lang="ja-JP" altLang="en-US" sz="800" dirty="0">
                <a:latin typeface="游ゴシック" panose="020B0400000000000000" pitchFamily="50" charset="-128"/>
                <a:ea typeface="游ゴシック" panose="020B0400000000000000" pitchFamily="50" charset="-128"/>
              </a:rPr>
              <a:t>。</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016200024"/>
              </p:ext>
            </p:extLst>
          </p:nvPr>
        </p:nvGraphicFramePr>
        <p:xfrm>
          <a:off x="437893" y="3578601"/>
          <a:ext cx="2880000" cy="126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名称</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担任する事務</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720000">
                <a:tc>
                  <a:txBody>
                    <a:bodyPr/>
                    <a:lstStyle/>
                    <a:p>
                      <a:pPr algn="l"/>
                      <a:r>
                        <a:rPr kumimoji="1" lang="zh-TW" altLang="en-US" sz="800" dirty="0" smtClean="0">
                          <a:latin typeface="游ゴシック" panose="020B0400000000000000" pitchFamily="50" charset="-128"/>
                          <a:ea typeface="游ゴシック" panose="020B0400000000000000" pitchFamily="50" charset="-128"/>
                        </a:rPr>
                        <a:t>大阪府地域職域連携推進協議会</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smtClean="0">
                          <a:latin typeface="游ゴシック" panose="020B0400000000000000" pitchFamily="50" charset="-128"/>
                          <a:ea typeface="游ゴシック" panose="020B0400000000000000" pitchFamily="50" charset="-128"/>
                        </a:rPr>
                        <a:t>生涯にわたる地域及び職域における健康の増進に関する計画の策定及びその推進に関する施策並びに大阪府健康づくり推進条例第四条第一項の目標の達成状況の評価についての調査審議に関する事務</a:t>
                      </a:r>
                      <a:endParaRPr kumimoji="1" lang="ja-JP" altLang="en-US" sz="800" spc="-50" baseline="0" dirty="0">
                        <a:latin typeface="游ゴシック" panose="020B0400000000000000" pitchFamily="50" charset="-128"/>
                        <a:ea typeface="游ゴシック" panose="020B0400000000000000" pitchFamily="50" charset="-128"/>
                      </a:endParaRP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7" name="直線コネクタ 16"/>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昭和二十七年</a:t>
            </a:r>
            <a:r>
              <a:rPr lang="ja-JP" altLang="en-US" sz="800" dirty="0" smtClean="0">
                <a:latin typeface="游ゴシック" panose="020B0400000000000000" pitchFamily="50" charset="-128"/>
                <a:ea typeface="游ゴシック" panose="020B0400000000000000" pitchFamily="50" charset="-128"/>
              </a:rPr>
              <a:t>大</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阪府条例第三十九号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第六条の規定に基づき、大阪府</a:t>
            </a:r>
            <a:r>
              <a:rPr lang="ja-JP" altLang="en-US" sz="800" dirty="0" smtClean="0">
                <a:latin typeface="游ゴシック" panose="020B0400000000000000" pitchFamily="50" charset="-128"/>
                <a:ea typeface="游ゴシック" panose="020B0400000000000000" pitchFamily="50" charset="-128"/>
              </a:rPr>
              <a:t>地域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職域連携</a:t>
            </a:r>
            <a:r>
              <a:rPr lang="ja-JP" altLang="en-US" sz="800" dirty="0">
                <a:latin typeface="游ゴシック" panose="020B0400000000000000" pitchFamily="50" charset="-128"/>
                <a:ea typeface="游ゴシック" panose="020B0400000000000000" pitchFamily="50" charset="-128"/>
              </a:rPr>
              <a:t>推進協議会</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以下</a:t>
            </a:r>
            <a:r>
              <a:rPr lang="ja-JP" altLang="en-US" sz="800" dirty="0">
                <a:latin typeface="游ゴシック" panose="020B0400000000000000" pitchFamily="50" charset="-128"/>
                <a:ea typeface="游ゴシック" panose="020B0400000000000000" pitchFamily="50" charset="-128"/>
              </a:rPr>
              <a:t>「協議会」という。</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の組織</a:t>
            </a:r>
            <a:r>
              <a:rPr lang="ja-JP" altLang="en-US" sz="800" dirty="0" smtClean="0">
                <a:latin typeface="游ゴシック" panose="020B0400000000000000" pitchFamily="50" charset="-128"/>
                <a:ea typeface="游ゴシック" panose="020B0400000000000000" pitchFamily="50" charset="-128"/>
              </a:rPr>
              <a:t>、</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委員及び専門</a:t>
            </a:r>
            <a:r>
              <a:rPr lang="ja-JP" altLang="en-US" sz="800" dirty="0">
                <a:latin typeface="游ゴシック" panose="020B0400000000000000" pitchFamily="50" charset="-128"/>
                <a:ea typeface="游ゴシック" panose="020B0400000000000000" pitchFamily="50" charset="-128"/>
              </a:rPr>
              <a:t>委員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以下「委員等」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の報酬</a:t>
            </a:r>
            <a:r>
              <a:rPr lang="ja-JP" altLang="en-US" sz="800" dirty="0" smtClean="0">
                <a:latin typeface="游ゴシック" panose="020B0400000000000000" pitchFamily="50" charset="-128"/>
                <a:ea typeface="游ゴシック" panose="020B0400000000000000" pitchFamily="50" charset="-128"/>
              </a:rPr>
              <a:t>及び</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費用</a:t>
            </a:r>
            <a:r>
              <a:rPr lang="ja-JP" altLang="en-US" sz="800" dirty="0">
                <a:latin typeface="游ゴシック" panose="020B0400000000000000" pitchFamily="50" charset="-128"/>
                <a:ea typeface="游ゴシック" panose="020B0400000000000000" pitchFamily="50" charset="-128"/>
              </a:rPr>
              <a:t>弁償の</a:t>
            </a:r>
            <a:r>
              <a:rPr lang="ja-JP" altLang="en-US" sz="800" dirty="0" smtClean="0">
                <a:latin typeface="游ゴシック" panose="020B0400000000000000" pitchFamily="50" charset="-128"/>
                <a:ea typeface="游ゴシック" panose="020B0400000000000000" pitchFamily="50" charset="-128"/>
              </a:rPr>
              <a:t>額その他協</a:t>
            </a:r>
            <a:r>
              <a:rPr lang="ja-JP" altLang="en-US" sz="800" dirty="0">
                <a:latin typeface="游ゴシック" panose="020B0400000000000000" pitchFamily="50" charset="-128"/>
                <a:ea typeface="游ゴシック" panose="020B0400000000000000" pitchFamily="50" charset="-128"/>
              </a:rPr>
              <a:t>議会に関し必要な事項を</a:t>
            </a:r>
            <a:r>
              <a:rPr lang="ja-JP" altLang="en-US" sz="800" dirty="0" smtClean="0">
                <a:latin typeface="游ゴシック" panose="020B0400000000000000" pitchFamily="50" charset="-128"/>
                <a:ea typeface="游ゴシック" panose="020B0400000000000000" pitchFamily="50" charset="-128"/>
              </a:rPr>
              <a:t>定めるも</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（組織</a:t>
            </a:r>
            <a:r>
              <a:rPr lang="ja-JP" altLang="en-US" sz="800" dirty="0">
                <a:latin typeface="游ゴシック" panose="020B0400000000000000" pitchFamily="50" charset="-128"/>
                <a:ea typeface="游ゴシック" panose="020B0400000000000000" pitchFamily="50" charset="-128"/>
              </a:rPr>
              <a:t>）</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第二条　協議会は、委員三十人以内で組織する。</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委員は、次に掲げる者のうちから、知事が任命する。</a:t>
            </a:r>
          </a:p>
          <a:p>
            <a:r>
              <a:rPr lang="ja-JP" altLang="en-US" sz="800" dirty="0" smtClean="0">
                <a:latin typeface="游ゴシック" panose="020B0400000000000000" pitchFamily="50" charset="-128"/>
                <a:ea typeface="游ゴシック" panose="020B0400000000000000" pitchFamily="50" charset="-128"/>
              </a:rPr>
              <a:t>　一</a:t>
            </a:r>
            <a:r>
              <a:rPr lang="ja-JP" altLang="en-US" sz="800" dirty="0">
                <a:latin typeface="游ゴシック" panose="020B0400000000000000" pitchFamily="50" charset="-128"/>
                <a:ea typeface="游ゴシック" panose="020B0400000000000000" pitchFamily="50" charset="-128"/>
              </a:rPr>
              <a:t>　学識経験のある者</a:t>
            </a:r>
          </a:p>
          <a:p>
            <a:r>
              <a:rPr lang="ja-JP" altLang="en-US" sz="800" dirty="0" smtClean="0">
                <a:latin typeface="游ゴシック" panose="020B0400000000000000" pitchFamily="50" charset="-128"/>
                <a:ea typeface="游ゴシック" panose="020B0400000000000000" pitchFamily="50" charset="-128"/>
              </a:rPr>
              <a:t>　二</a:t>
            </a:r>
            <a:r>
              <a:rPr lang="ja-JP" altLang="en-US" sz="800" dirty="0">
                <a:latin typeface="游ゴシック" panose="020B0400000000000000" pitchFamily="50" charset="-128"/>
                <a:ea typeface="游ゴシック" panose="020B0400000000000000" pitchFamily="50" charset="-128"/>
              </a:rPr>
              <a:t>　医療関係団体の代表者</a:t>
            </a:r>
          </a:p>
          <a:p>
            <a:r>
              <a:rPr lang="ja-JP" altLang="en-US" sz="800" dirty="0" smtClean="0">
                <a:latin typeface="游ゴシック" panose="020B0400000000000000" pitchFamily="50" charset="-128"/>
                <a:ea typeface="游ゴシック" panose="020B0400000000000000" pitchFamily="50" charset="-128"/>
              </a:rPr>
              <a:t>　三</a:t>
            </a:r>
            <a:r>
              <a:rPr lang="ja-JP" altLang="en-US" sz="800" dirty="0">
                <a:latin typeface="游ゴシック" panose="020B0400000000000000" pitchFamily="50" charset="-128"/>
                <a:ea typeface="游ゴシック" panose="020B0400000000000000" pitchFamily="50" charset="-128"/>
              </a:rPr>
              <a:t>　健康保険組合その他の医療保険者の代表者</a:t>
            </a:r>
          </a:p>
          <a:p>
            <a:r>
              <a:rPr lang="ja-JP" altLang="en-US" sz="800" dirty="0" smtClean="0">
                <a:latin typeface="游ゴシック" panose="020B0400000000000000" pitchFamily="50" charset="-128"/>
                <a:ea typeface="游ゴシック" panose="020B0400000000000000" pitchFamily="50" charset="-128"/>
              </a:rPr>
              <a:t>　四</a:t>
            </a:r>
            <a:r>
              <a:rPr lang="ja-JP" altLang="en-US" sz="800" dirty="0">
                <a:latin typeface="游ゴシック" panose="020B0400000000000000" pitchFamily="50" charset="-128"/>
                <a:ea typeface="游ゴシック" panose="020B0400000000000000" pitchFamily="50" charset="-128"/>
              </a:rPr>
              <a:t>　地域又は職域の代表者</a:t>
            </a:r>
          </a:p>
          <a:p>
            <a:r>
              <a:rPr lang="ja-JP" altLang="en-US" sz="800" dirty="0" smtClean="0">
                <a:latin typeface="游ゴシック" panose="020B0400000000000000" pitchFamily="50" charset="-128"/>
                <a:ea typeface="游ゴシック" panose="020B0400000000000000" pitchFamily="50" charset="-128"/>
              </a:rPr>
              <a:t>　五</a:t>
            </a:r>
            <a:r>
              <a:rPr lang="ja-JP" altLang="en-US" sz="800" dirty="0">
                <a:latin typeface="游ゴシック" panose="020B0400000000000000" pitchFamily="50" charset="-128"/>
                <a:ea typeface="游ゴシック" panose="020B0400000000000000" pitchFamily="50" charset="-128"/>
              </a:rPr>
              <a:t>　関係行政機関の職員</a:t>
            </a:r>
          </a:p>
          <a:p>
            <a:r>
              <a:rPr lang="ja-JP" altLang="en-US" sz="800" dirty="0" smtClean="0">
                <a:latin typeface="游ゴシック" panose="020B0400000000000000" pitchFamily="50" charset="-128"/>
                <a:ea typeface="游ゴシック" panose="020B0400000000000000" pitchFamily="50" charset="-128"/>
              </a:rPr>
              <a:t>　六</a:t>
            </a:r>
            <a:r>
              <a:rPr lang="ja-JP" altLang="en-US" sz="800" dirty="0">
                <a:latin typeface="游ゴシック" panose="020B0400000000000000" pitchFamily="50" charset="-128"/>
                <a:ea typeface="游ゴシック" panose="020B0400000000000000" pitchFamily="50" charset="-128"/>
              </a:rPr>
              <a:t>　前各号に掲げる者のほか、知事が適当と認める者</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委員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関係行政機関の職員のうちから任命された委員</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除く</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任期</a:t>
            </a:r>
            <a:r>
              <a:rPr lang="ja-JP" altLang="en-US" sz="800" dirty="0">
                <a:latin typeface="游ゴシック" panose="020B0400000000000000" pitchFamily="50" charset="-128"/>
                <a:ea typeface="游ゴシック" panose="020B0400000000000000" pitchFamily="50" charset="-128"/>
              </a:rPr>
              <a:t>は、二年とする。ただし、補欠の委員の</a:t>
            </a:r>
            <a:r>
              <a:rPr lang="ja-JP" altLang="en-US" sz="800" dirty="0" smtClean="0">
                <a:latin typeface="游ゴシック" panose="020B0400000000000000" pitchFamily="50" charset="-128"/>
                <a:ea typeface="游ゴシック" panose="020B0400000000000000" pitchFamily="50" charset="-128"/>
              </a:rPr>
              <a:t>任</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期</a:t>
            </a:r>
            <a:r>
              <a:rPr lang="ja-JP" altLang="en-US" sz="800" dirty="0">
                <a:latin typeface="游ゴシック" panose="020B0400000000000000" pitchFamily="50" charset="-128"/>
                <a:ea typeface="游ゴシック" panose="020B0400000000000000" pitchFamily="50" charset="-128"/>
              </a:rPr>
              <a:t>は</a:t>
            </a:r>
            <a:r>
              <a:rPr lang="ja-JP" altLang="en-US" sz="800" dirty="0" smtClean="0">
                <a:latin typeface="游ゴシック" panose="020B0400000000000000" pitchFamily="50" charset="-128"/>
                <a:ea typeface="游ゴシック" panose="020B0400000000000000" pitchFamily="50" charset="-128"/>
              </a:rPr>
              <a:t>、前任者</a:t>
            </a:r>
            <a:r>
              <a:rPr lang="ja-JP" altLang="en-US" sz="800" dirty="0">
                <a:latin typeface="游ゴシック" panose="020B0400000000000000" pitchFamily="50" charset="-128"/>
                <a:ea typeface="游ゴシック" panose="020B0400000000000000" pitchFamily="50" charset="-128"/>
              </a:rPr>
              <a:t>の残任</a:t>
            </a:r>
            <a:r>
              <a:rPr lang="ja-JP" altLang="en-US" sz="800" dirty="0" smtClean="0">
                <a:latin typeface="游ゴシック" panose="020B0400000000000000" pitchFamily="50" charset="-128"/>
                <a:ea typeface="游ゴシック" panose="020B0400000000000000" pitchFamily="50" charset="-128"/>
              </a:rPr>
              <a:t>期間と</a:t>
            </a:r>
            <a:r>
              <a:rPr lang="ja-JP" altLang="en-US" sz="800" dirty="0">
                <a:latin typeface="游ゴシック" panose="020B0400000000000000" pitchFamily="50" charset="-128"/>
                <a:ea typeface="游ゴシック" panose="020B0400000000000000" pitchFamily="50" charset="-128"/>
              </a:rPr>
              <a:t>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協議会に、専門の事項を調査審議させるため</a:t>
            </a:r>
            <a:r>
              <a:rPr lang="ja-JP" altLang="en-US" sz="800" dirty="0" smtClean="0">
                <a:latin typeface="游ゴシック" panose="020B0400000000000000" pitchFamily="50" charset="-128"/>
                <a:ea typeface="游ゴシック" panose="020B0400000000000000" pitchFamily="50" charset="-128"/>
              </a:rPr>
              <a:t>必要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がある</a:t>
            </a:r>
            <a:r>
              <a:rPr lang="ja-JP" altLang="en-US" sz="800" dirty="0">
                <a:latin typeface="游ゴシック" panose="020B0400000000000000" pitchFamily="50" charset="-128"/>
                <a:ea typeface="游ゴシック" panose="020B0400000000000000" pitchFamily="50" charset="-128"/>
              </a:rPr>
              <a:t>ときは</a:t>
            </a:r>
            <a:r>
              <a:rPr lang="ja-JP" altLang="en-US" sz="800" dirty="0" smtClean="0">
                <a:latin typeface="游ゴシック" panose="020B0400000000000000" pitchFamily="50" charset="-128"/>
                <a:ea typeface="游ゴシック" panose="020B0400000000000000" pitchFamily="50" charset="-128"/>
              </a:rPr>
              <a:t>、専門</a:t>
            </a:r>
            <a:r>
              <a:rPr lang="ja-JP" altLang="en-US" sz="800" dirty="0">
                <a:latin typeface="游ゴシック" panose="020B0400000000000000" pitchFamily="50" charset="-128"/>
                <a:ea typeface="游ゴシック" panose="020B0400000000000000" pitchFamily="50" charset="-128"/>
              </a:rPr>
              <a:t>委員若干人を置くことができる。</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専門委員は、知事が任命する。</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専門委員は、当該専門の事項に関する調査審議が</a:t>
            </a:r>
            <a:r>
              <a:rPr lang="ja-JP" altLang="en-US" sz="800" dirty="0" smtClean="0">
                <a:latin typeface="游ゴシック" panose="020B0400000000000000" pitchFamily="50" charset="-128"/>
                <a:ea typeface="游ゴシック" panose="020B0400000000000000" pitchFamily="50" charset="-128"/>
              </a:rPr>
              <a:t>終了</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したとき</a:t>
            </a:r>
            <a:r>
              <a:rPr lang="ja-JP" altLang="en-US" sz="800" dirty="0">
                <a:latin typeface="游ゴシック" panose="020B0400000000000000" pitchFamily="50" charset="-128"/>
                <a:ea typeface="游ゴシック" panose="020B0400000000000000" pitchFamily="50" charset="-128"/>
              </a:rPr>
              <a:t>は</a:t>
            </a:r>
            <a:r>
              <a:rPr lang="ja-JP" altLang="en-US" sz="800" dirty="0" smtClean="0">
                <a:latin typeface="游ゴシック" panose="020B0400000000000000" pitchFamily="50" charset="-128"/>
                <a:ea typeface="游ゴシック" panose="020B0400000000000000" pitchFamily="50" charset="-128"/>
              </a:rPr>
              <a:t>、解任</a:t>
            </a:r>
            <a:r>
              <a:rPr lang="ja-JP" altLang="en-US" sz="800" dirty="0">
                <a:latin typeface="游ゴシック" panose="020B0400000000000000" pitchFamily="50" charset="-128"/>
                <a:ea typeface="游ゴシック" panose="020B0400000000000000" pitchFamily="50" charset="-128"/>
              </a:rPr>
              <a:t>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協議会に会長を置き、委員の互選によってこれ</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会長は、会務を総理する。</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会長に事故があるときは、会長があらかじめ指名</a:t>
            </a:r>
            <a:r>
              <a:rPr lang="ja-JP" altLang="en-US" sz="800" dirty="0" smtClean="0">
                <a:latin typeface="游ゴシック" panose="020B0400000000000000" pitchFamily="50" charset="-128"/>
                <a:ea typeface="游ゴシック" panose="020B0400000000000000" pitchFamily="50" charset="-128"/>
              </a:rPr>
              <a:t>する</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委員が</a:t>
            </a:r>
            <a:r>
              <a:rPr lang="ja-JP" altLang="en-US"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その職務</a:t>
            </a:r>
            <a:r>
              <a:rPr lang="ja-JP" altLang="en-US" sz="800" dirty="0">
                <a:latin typeface="游ゴシック" panose="020B0400000000000000" pitchFamily="50" charset="-128"/>
                <a:ea typeface="游ゴシック" panose="020B0400000000000000" pitchFamily="50" charset="-128"/>
              </a:rPr>
              <a:t>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会議）</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第五条　協議会の会議は、会長が招集し、会長がその</a:t>
            </a:r>
            <a:r>
              <a:rPr lang="ja-JP" altLang="en-US" sz="800" dirty="0" smtClean="0">
                <a:latin typeface="游ゴシック" panose="020B0400000000000000" pitchFamily="50" charset="-128"/>
                <a:ea typeface="游ゴシック" panose="020B0400000000000000" pitchFamily="50" charset="-128"/>
              </a:rPr>
              <a:t>議長</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となる</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協議会は、委員の過半数が出席しなければ会議を</a:t>
            </a:r>
            <a:r>
              <a:rPr lang="ja-JP" altLang="en-US" sz="800" dirty="0" smtClean="0">
                <a:latin typeface="游ゴシック" panose="020B0400000000000000" pitchFamily="50" charset="-128"/>
                <a:ea typeface="游ゴシック" panose="020B0400000000000000" pitchFamily="50" charset="-128"/>
              </a:rPr>
              <a:t>開く</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ことができない</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協議会の議事は、出席委員の過半数で決し、可否</a:t>
            </a:r>
            <a:r>
              <a:rPr lang="ja-JP" altLang="en-US" sz="800" dirty="0" smtClean="0">
                <a:latin typeface="游ゴシック" panose="020B0400000000000000" pitchFamily="50" charset="-128"/>
                <a:ea typeface="游ゴシック" panose="020B0400000000000000" pitchFamily="50" charset="-128"/>
              </a:rPr>
              <a:t>同数</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のとき</a:t>
            </a:r>
            <a:r>
              <a:rPr lang="ja-JP" altLang="en-US" sz="800" dirty="0">
                <a:latin typeface="游ゴシック" panose="020B0400000000000000" pitchFamily="50" charset="-128"/>
                <a:ea typeface="游ゴシック" panose="020B0400000000000000" pitchFamily="50" charset="-128"/>
              </a:rPr>
              <a:t>は、</a:t>
            </a:r>
            <a:r>
              <a:rPr lang="ja-JP" altLang="en-US" sz="800" dirty="0" smtClean="0">
                <a:latin typeface="游ゴシック" panose="020B0400000000000000" pitchFamily="50" charset="-128"/>
                <a:ea typeface="游ゴシック" panose="020B0400000000000000" pitchFamily="50" charset="-128"/>
              </a:rPr>
              <a:t>議長の</a:t>
            </a:r>
            <a:r>
              <a:rPr lang="ja-JP" altLang="en-US" sz="800" dirty="0">
                <a:latin typeface="游ゴシック" panose="020B0400000000000000" pitchFamily="50" charset="-128"/>
                <a:ea typeface="游ゴシック" panose="020B0400000000000000" pitchFamily="50" charset="-128"/>
              </a:rPr>
              <a:t>決するところによる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smtClean="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協議会に、必要に応じて部会を置くことができる。</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部会に属する委員等は、会長が指名する。</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部会に部会長を置き、会長が指名する委員がこれに</a:t>
            </a:r>
            <a:r>
              <a:rPr lang="ja-JP" altLang="en-US" sz="800" dirty="0" smtClean="0">
                <a:latin typeface="游ゴシック" panose="020B0400000000000000" pitchFamily="50" charset="-128"/>
                <a:ea typeface="游ゴシック" panose="020B0400000000000000" pitchFamily="50" charset="-128"/>
              </a:rPr>
              <a:t>当</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たる</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４</a:t>
            </a:r>
            <a:r>
              <a:rPr lang="ja-JP" altLang="en-US" sz="800" dirty="0">
                <a:latin typeface="游ゴシック" panose="020B0400000000000000" pitchFamily="50" charset="-128"/>
                <a:ea typeface="游ゴシック" panose="020B0400000000000000" pitchFamily="50" charset="-128"/>
              </a:rPr>
              <a:t>　部会長は、部会の会務を掌理し、部会における審議</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状況及び結果を</a:t>
            </a:r>
            <a:r>
              <a:rPr lang="ja-JP" altLang="en-US" sz="800" dirty="0">
                <a:latin typeface="游ゴシック" panose="020B0400000000000000" pitchFamily="50" charset="-128"/>
                <a:ea typeface="游ゴシック" panose="020B0400000000000000" pitchFamily="50" charset="-128"/>
              </a:rPr>
              <a:t>協議会に報告する。</a:t>
            </a:r>
          </a:p>
          <a:p>
            <a:r>
              <a:rPr lang="ja-JP" altLang="en-US" sz="800" dirty="0" smtClean="0">
                <a:latin typeface="游ゴシック" panose="020B0400000000000000" pitchFamily="50" charset="-128"/>
                <a:ea typeface="游ゴシック" panose="020B0400000000000000" pitchFamily="50" charset="-128"/>
              </a:rPr>
              <a:t>５</a:t>
            </a:r>
            <a:r>
              <a:rPr lang="ja-JP" altLang="en-US" sz="800" dirty="0">
                <a:latin typeface="游ゴシック" panose="020B0400000000000000" pitchFamily="50" charset="-128"/>
                <a:ea typeface="游ゴシック" panose="020B0400000000000000" pitchFamily="50" charset="-128"/>
              </a:rPr>
              <a:t>　前条の規定にかかわらず、協議会は、その定める</a:t>
            </a:r>
            <a:r>
              <a:rPr lang="ja-JP" altLang="en-US" sz="800" dirty="0" smtClean="0">
                <a:latin typeface="游ゴシック" panose="020B0400000000000000" pitchFamily="50" charset="-128"/>
                <a:ea typeface="游ゴシック" panose="020B0400000000000000" pitchFamily="50" charset="-128"/>
              </a:rPr>
              <a:t>とこ</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ろにより</a:t>
            </a:r>
            <a:r>
              <a:rPr lang="ja-JP" altLang="en-US"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部会</a:t>
            </a:r>
            <a:r>
              <a:rPr lang="ja-JP" altLang="en-US" sz="800" dirty="0">
                <a:latin typeface="游ゴシック" panose="020B0400000000000000" pitchFamily="50" charset="-128"/>
                <a:ea typeface="游ゴシック" panose="020B0400000000000000" pitchFamily="50" charset="-128"/>
              </a:rPr>
              <a:t>の決議をもって協議会の決議とする</a:t>
            </a:r>
            <a:r>
              <a:rPr lang="ja-JP" altLang="en-US" sz="800" dirty="0" smtClean="0">
                <a:latin typeface="游ゴシック" panose="020B0400000000000000" pitchFamily="50" charset="-128"/>
                <a:ea typeface="游ゴシック" panose="020B0400000000000000" pitchFamily="50" charset="-128"/>
              </a:rPr>
              <a:t>こと</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a:t>
            </a:r>
            <a:r>
              <a:rPr lang="ja-JP" altLang="en-US" sz="800" dirty="0">
                <a:latin typeface="游ゴシック" panose="020B0400000000000000" pitchFamily="50" charset="-128"/>
                <a:ea typeface="游ゴシック" panose="020B0400000000000000" pitchFamily="50" charset="-128"/>
              </a:rPr>
              <a:t>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a:t>
            </a:r>
            <a:r>
              <a:rPr lang="ja-JP" altLang="en-US" sz="800" dirty="0" smtClean="0">
                <a:latin typeface="游ゴシック" panose="020B0400000000000000" pitchFamily="50" charset="-128"/>
                <a:ea typeface="游ゴシック" panose="020B0400000000000000" pitchFamily="50" charset="-128"/>
              </a:rPr>
              <a:t>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例</a:t>
            </a:r>
            <a:r>
              <a:rPr lang="en-US" altLang="ja-JP"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a:t>
            </a:r>
            <a:r>
              <a:rPr lang="ja-JP" altLang="en-US" sz="800" dirty="0" smtClean="0">
                <a:latin typeface="游ゴシック" panose="020B0400000000000000" pitchFamily="50" charset="-128"/>
                <a:ea typeface="游ゴシック" panose="020B0400000000000000" pitchFamily="50" charset="-128"/>
              </a:rPr>
              <a:t>四十年</a:t>
            </a:r>
            <a:r>
              <a:rPr lang="ja-JP" altLang="en-US" sz="800" dirty="0">
                <a:latin typeface="游ゴシック" panose="020B0400000000000000" pitchFamily="50" charset="-128"/>
                <a:ea typeface="游ゴシック" panose="020B0400000000000000" pitchFamily="50" charset="-128"/>
              </a:rPr>
              <a:t>大阪府条例第三十七号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による指定職等</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職務にある</a:t>
            </a:r>
            <a:r>
              <a:rPr lang="ja-JP" altLang="en-US" sz="800" dirty="0">
                <a:latin typeface="游ゴシック" panose="020B0400000000000000" pitchFamily="50" charset="-128"/>
                <a:ea typeface="游ゴシック" panose="020B0400000000000000" pitchFamily="50" charset="-128"/>
              </a:rPr>
              <a:t>者以外の者</a:t>
            </a:r>
            <a:r>
              <a:rPr lang="ja-JP" altLang="en-US" sz="800" dirty="0" smtClean="0">
                <a:latin typeface="游ゴシック" panose="020B0400000000000000" pitchFamily="50" charset="-128"/>
                <a:ea typeface="游ゴシック" panose="020B0400000000000000" pitchFamily="50" charset="-128"/>
              </a:rPr>
              <a:t>の額</a:t>
            </a:r>
            <a:r>
              <a:rPr lang="ja-JP" altLang="en-US" sz="800" dirty="0">
                <a:latin typeface="游ゴシック" panose="020B0400000000000000" pitchFamily="50" charset="-128"/>
                <a:ea typeface="游ゴシック" panose="020B0400000000000000" pitchFamily="50" charset="-128"/>
              </a:rPr>
              <a:t>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協議会の庶務は、健康医療部において行う。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この規則に定めるもののほか、協議会の運営に</a:t>
            </a:r>
            <a:r>
              <a:rPr lang="ja-JP" altLang="en-US" sz="800" dirty="0" smtClean="0">
                <a:latin typeface="游ゴシック" panose="020B0400000000000000" pitchFamily="50" charset="-128"/>
                <a:ea typeface="游ゴシック" panose="020B0400000000000000" pitchFamily="50" charset="-128"/>
              </a:rPr>
              <a:t>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し必要</a:t>
            </a:r>
            <a:r>
              <a:rPr lang="ja-JP" altLang="en-US" sz="800" dirty="0">
                <a:latin typeface="游ゴシック" panose="020B0400000000000000" pitchFamily="50" charset="-128"/>
                <a:ea typeface="游ゴシック" panose="020B0400000000000000" pitchFamily="50" charset="-128"/>
              </a:rPr>
              <a:t>な</a:t>
            </a:r>
            <a:r>
              <a:rPr lang="ja-JP" altLang="en-US" sz="800" dirty="0" smtClean="0">
                <a:latin typeface="游ゴシック" panose="020B0400000000000000" pitchFamily="50" charset="-128"/>
                <a:ea typeface="游ゴシック" panose="020B0400000000000000" pitchFamily="50" charset="-128"/>
              </a:rPr>
              <a:t>事項は</a:t>
            </a:r>
            <a:r>
              <a:rPr lang="ja-JP" altLang="en-US" sz="800" dirty="0">
                <a:latin typeface="游ゴシック" panose="020B0400000000000000" pitchFamily="50" charset="-128"/>
                <a:ea typeface="游ゴシック" panose="020B0400000000000000" pitchFamily="50" charset="-128"/>
              </a:rPr>
              <a:t>、会長が定める。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平成二八年規則第八二号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ja-JP" altLang="en-US" sz="800" b="1" dirty="0">
                <a:latin typeface="游ゴシック" panose="020B0400000000000000" pitchFamily="50" charset="-128"/>
                <a:ea typeface="游ゴシック" panose="020B0400000000000000" pitchFamily="50" charset="-128"/>
              </a:rPr>
              <a:t>大阪府地域職域連携推進協議会規則（平成二十四年大阪府規則第百九十二号</a:t>
            </a:r>
            <a:r>
              <a:rPr lang="ja-JP" altLang="en-US" sz="800" b="1" dirty="0" smtClean="0">
                <a:latin typeface="游ゴシック" panose="020B0400000000000000" pitchFamily="50" charset="-128"/>
                <a:ea typeface="游ゴシック" panose="020B0400000000000000" pitchFamily="50" charset="-128"/>
              </a:rPr>
              <a:t>）</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a:t>
            </a:r>
            <a:r>
              <a:rPr lang="ja-JP" altLang="en-US" sz="800" b="1" dirty="0" smtClean="0">
                <a:latin typeface="游ゴシック" panose="020B0400000000000000" pitchFamily="50" charset="-128"/>
                <a:ea typeface="游ゴシック" panose="020B0400000000000000" pitchFamily="50" charset="-128"/>
              </a:rPr>
              <a:t>条例（</a:t>
            </a:r>
            <a:r>
              <a:rPr lang="ja-JP" altLang="en-US" sz="800" b="1" dirty="0">
                <a:latin typeface="游ゴシック" panose="020B0400000000000000" pitchFamily="50" charset="-128"/>
                <a:ea typeface="游ゴシック" panose="020B0400000000000000" pitchFamily="50" charset="-128"/>
              </a:rPr>
              <a:t>昭和二十七年大阪府条例第三十九号</a:t>
            </a:r>
            <a:r>
              <a:rPr lang="ja-JP" altLang="en-US" sz="800" b="1" dirty="0" smtClean="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抄</a:t>
            </a:r>
            <a:r>
              <a:rPr lang="ja-JP" altLang="en-US" sz="800" b="1"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10</a:t>
            </a:fld>
            <a:endParaRPr kumimoji="1" lang="ja-JP" altLang="en-US"/>
          </a:p>
        </p:txBody>
      </p:sp>
      <p:pic>
        <p:nvPicPr>
          <p:cNvPr id="14" name="図 13"/>
          <p:cNvPicPr>
            <a:picLocks noChangeAspect="1"/>
          </p:cNvPicPr>
          <p:nvPr/>
        </p:nvPicPr>
        <p:blipFill>
          <a:blip r:embed="rId2"/>
          <a:stretch>
            <a:fillRect/>
          </a:stretch>
        </p:blipFill>
        <p:spPr>
          <a:xfrm>
            <a:off x="8582603" y="358877"/>
            <a:ext cx="1100769" cy="360000"/>
          </a:xfrm>
          <a:prstGeom prst="rect">
            <a:avLst/>
          </a:prstGeom>
        </p:spPr>
      </p:pic>
      <p:sp>
        <p:nvSpPr>
          <p:cNvPr id="19" name="テキスト ボックス 18"/>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316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smtClean="0">
                <a:solidFill>
                  <a:prstClr val="black"/>
                </a:solidFill>
                <a:latin typeface="游ゴシック" panose="020B0400000000000000" pitchFamily="50" charset="-128"/>
                <a:ea typeface="游ゴシック" panose="020B0400000000000000" pitchFamily="50" charset="-128"/>
              </a:rPr>
              <a:t>第</a:t>
            </a:r>
            <a:r>
              <a:rPr kumimoji="1" lang="ja-JP" altLang="en-US" sz="2200" b="1" dirty="0">
                <a:solidFill>
                  <a:prstClr val="black"/>
                </a:solidFill>
                <a:latin typeface="游ゴシック" panose="020B0400000000000000" pitchFamily="50" charset="-128"/>
                <a:ea typeface="游ゴシック" panose="020B0400000000000000" pitchFamily="50" charset="-128"/>
              </a:rPr>
              <a:t>３</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次</a:t>
            </a:r>
            <a:r>
              <a:rPr kumimoji="1" lang="zh-TW" altLang="en-US" sz="2200" b="1" dirty="0">
                <a:solidFill>
                  <a:prstClr val="black"/>
                </a:solidFill>
                <a:latin typeface="游ゴシック" panose="020B0400000000000000" pitchFamily="50" charset="-128"/>
                <a:ea typeface="游ゴシック" panose="020B0400000000000000" pitchFamily="50" charset="-128"/>
              </a:rPr>
              <a:t>大阪府健康増進</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計画</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　令和</a:t>
            </a:r>
            <a:r>
              <a:rPr kumimoji="1" lang="ja-JP" altLang="en-US" sz="2200" b="1" dirty="0" smtClean="0">
                <a:solidFill>
                  <a:schemeClr val="tx1"/>
                </a:solidFill>
                <a:latin typeface="游ゴシック" panose="020B0400000000000000" pitchFamily="50" charset="-128"/>
                <a:ea typeface="游ゴシック" panose="020B0400000000000000" pitchFamily="50" charset="-128"/>
              </a:rPr>
              <a:t>３年</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度　</a:t>
            </a:r>
            <a:r>
              <a:rPr kumimoji="1" lang="en-US" altLang="zh-TW" sz="2200" b="1" dirty="0" smtClean="0">
                <a:solidFill>
                  <a:prstClr val="black"/>
                </a:solidFill>
                <a:latin typeface="游ゴシック" panose="020B0400000000000000" pitchFamily="50" charset="-128"/>
                <a:ea typeface="游ゴシック" panose="020B0400000000000000" pitchFamily="50" charset="-128"/>
              </a:rPr>
              <a:t>PDCA</a:t>
            </a:r>
            <a:r>
              <a:rPr kumimoji="1" lang="zh-TW" altLang="en-US" sz="2200" b="1" dirty="0">
                <a:solidFill>
                  <a:prstClr val="black"/>
                </a:solidFill>
                <a:latin typeface="游ゴシック" panose="020B0400000000000000" pitchFamily="50" charset="-128"/>
                <a:ea typeface="游ゴシック" panose="020B0400000000000000" pitchFamily="50" charset="-128"/>
              </a:rPr>
              <a:t>進捗</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管理票</a:t>
            </a:r>
            <a:endParaRPr kumimoji="1" lang="zh-TW" altLang="en-US" sz="2200" b="1"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11</a:t>
            </a:fld>
            <a:endParaRPr kumimoji="1" lang="ja-JP" altLang="en-US"/>
          </a:p>
        </p:txBody>
      </p:sp>
      <p:pic>
        <p:nvPicPr>
          <p:cNvPr id="6" name="図 5"/>
          <p:cNvPicPr>
            <a:picLocks noChangeAspect="1"/>
          </p:cNvPicPr>
          <p:nvPr/>
        </p:nvPicPr>
        <p:blipFill>
          <a:blip r:embed="rId2"/>
          <a:stretch>
            <a:fillRect/>
          </a:stretch>
        </p:blipFill>
        <p:spPr>
          <a:xfrm>
            <a:off x="8582603" y="358877"/>
            <a:ext cx="1100769" cy="360000"/>
          </a:xfrm>
          <a:prstGeom prst="rect">
            <a:avLst/>
          </a:prstGeom>
        </p:spPr>
      </p:pic>
      <p:sp>
        <p:nvSpPr>
          <p:cNvPr id="8" name="テキスト ボックス 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77220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zh-TW"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第</a:t>
            </a:r>
            <a:r>
              <a:rPr kumimoji="1" lang="en-US" altLang="zh-TW"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zh-TW"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次</a:t>
            </a:r>
            <a:r>
              <a:rPr kumimoji="1" lang="zh-TW" altLang="en-US" sz="2200" b="1"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大阪府健康</a:t>
            </a:r>
            <a:r>
              <a:rPr kumimoji="1" lang="zh-TW"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増進計画</a:t>
            </a:r>
            <a:r>
              <a:rPr kumimoji="1" lang="ja-JP"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（概要）</a:t>
            </a:r>
            <a:endParaRPr kumimoji="1" lang="ja-JP" altLang="en-US" sz="2200" b="1"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12</a:t>
            </a:fld>
            <a:endParaRPr kumimoji="1" lang="ja-JP" altLang="en-US"/>
          </a:p>
        </p:txBody>
      </p:sp>
      <p:pic>
        <p:nvPicPr>
          <p:cNvPr id="15" name="図 14"/>
          <p:cNvPicPr>
            <a:picLocks noChangeAspect="1"/>
          </p:cNvPicPr>
          <p:nvPr/>
        </p:nvPicPr>
        <p:blipFill>
          <a:blip r:embed="rId2"/>
          <a:stretch>
            <a:fillRect/>
          </a:stretch>
        </p:blipFill>
        <p:spPr>
          <a:xfrm>
            <a:off x="8536240" y="74033"/>
            <a:ext cx="1320923" cy="432000"/>
          </a:xfrm>
          <a:prstGeom prst="rect">
            <a:avLst/>
          </a:prstGeom>
        </p:spPr>
      </p:pic>
      <p:sp>
        <p:nvSpPr>
          <p:cNvPr id="16" name="正方形/長方形 15"/>
          <p:cNvSpPr/>
          <p:nvPr/>
        </p:nvSpPr>
        <p:spPr>
          <a:xfrm>
            <a:off x="216793" y="786518"/>
            <a:ext cx="9432000" cy="4932000"/>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7" name="正方形/長方形 16"/>
          <p:cNvSpPr/>
          <p:nvPr/>
        </p:nvSpPr>
        <p:spPr>
          <a:xfrm>
            <a:off x="286012" y="845087"/>
            <a:ext cx="9288000" cy="720000"/>
          </a:xfrm>
          <a:prstGeom prst="rect">
            <a:avLst/>
          </a:prstGeom>
        </p:spPr>
        <p:txBody>
          <a:bodyPr wrap="square" lIns="36000" tIns="72000" rIns="36000" bIns="36000">
            <a:noAutofit/>
          </a:bodyPr>
          <a:lstStyle/>
          <a:p>
            <a:r>
              <a:rPr lang="en-US" altLang="ja-JP" sz="1300" b="1" dirty="0" smtClean="0">
                <a:latin typeface="+mn-ea"/>
              </a:rPr>
              <a:t>▽</a:t>
            </a:r>
            <a:r>
              <a:rPr lang="ja-JP" altLang="en-US" sz="1300" b="1" dirty="0" smtClean="0">
                <a:latin typeface="+mn-ea"/>
              </a:rPr>
              <a:t> 本計画</a:t>
            </a:r>
            <a:r>
              <a:rPr lang="ja-JP" altLang="en-US" sz="1300" b="1" dirty="0">
                <a:latin typeface="+mn-ea"/>
              </a:rPr>
              <a:t>では、基本目標として「健康寿命の延伸」、「健康格差の縮小」を掲げ、その実現に向けて、“</a:t>
            </a:r>
            <a:r>
              <a:rPr lang="en-US" altLang="ja-JP" sz="1300" b="1" dirty="0">
                <a:latin typeface="+mn-ea"/>
              </a:rPr>
              <a:t>3</a:t>
            </a:r>
            <a:r>
              <a:rPr lang="ja-JP" altLang="en-US" sz="1300" b="1" dirty="0" err="1">
                <a:latin typeface="+mn-ea"/>
              </a:rPr>
              <a:t>つの</a:t>
            </a:r>
            <a:r>
              <a:rPr lang="ja-JP" altLang="en-US" sz="1300" b="1" dirty="0" smtClean="0">
                <a:latin typeface="+mn-ea"/>
              </a:rPr>
              <a:t>基本方針</a:t>
            </a:r>
            <a:r>
              <a:rPr lang="ja-JP" altLang="en-US" sz="1300" b="1" dirty="0">
                <a:latin typeface="+mn-ea"/>
              </a:rPr>
              <a:t>”</a:t>
            </a:r>
            <a:r>
              <a:rPr lang="ja-JP" altLang="en-US" sz="1300" b="1" dirty="0" smtClean="0">
                <a:latin typeface="+mn-ea"/>
              </a:rPr>
              <a:t>の</a:t>
            </a:r>
            <a:endParaRPr lang="en-US" altLang="ja-JP" sz="1300" b="1" dirty="0" smtClean="0">
              <a:latin typeface="+mn-ea"/>
            </a:endParaRPr>
          </a:p>
          <a:p>
            <a:r>
              <a:rPr lang="ja-JP" altLang="en-US" sz="1300" b="1" dirty="0">
                <a:latin typeface="+mn-ea"/>
              </a:rPr>
              <a:t>　</a:t>
            </a:r>
            <a:r>
              <a:rPr lang="ja-JP" altLang="en-US" sz="1300" b="1" dirty="0" smtClean="0">
                <a:latin typeface="+mn-ea"/>
              </a:rPr>
              <a:t> もと、“</a:t>
            </a:r>
            <a:r>
              <a:rPr lang="ja-JP" altLang="en-US" sz="1300" b="1" dirty="0">
                <a:latin typeface="+mn-ea"/>
              </a:rPr>
              <a:t>府民・行政等がめざす目標等”に沿って、</a:t>
            </a:r>
            <a:r>
              <a:rPr lang="en-US" altLang="ja-JP" sz="1300" b="1" dirty="0">
                <a:latin typeface="+mn-ea"/>
              </a:rPr>
              <a:t>『11</a:t>
            </a:r>
            <a:r>
              <a:rPr lang="ja-JP" altLang="en-US" sz="1300" b="1" dirty="0">
                <a:latin typeface="+mn-ea"/>
              </a:rPr>
              <a:t>分野の重点取組み</a:t>
            </a:r>
            <a:r>
              <a:rPr lang="en-US" altLang="ja-JP" sz="1300" b="1" dirty="0">
                <a:latin typeface="+mn-ea"/>
              </a:rPr>
              <a:t>』</a:t>
            </a:r>
            <a:r>
              <a:rPr lang="ja-JP" altLang="en-US" sz="1300" b="1" dirty="0">
                <a:latin typeface="+mn-ea"/>
              </a:rPr>
              <a:t>を</a:t>
            </a:r>
            <a:r>
              <a:rPr lang="ja-JP" altLang="en-US" sz="1300" b="1" dirty="0" smtClean="0">
                <a:latin typeface="+mn-ea"/>
              </a:rPr>
              <a:t>推進</a:t>
            </a:r>
            <a:endParaRPr lang="ja-JP" altLang="en-US" sz="1300" b="1" dirty="0">
              <a:latin typeface="+mn-ea"/>
            </a:endParaRPr>
          </a:p>
          <a:p>
            <a:endParaRPr lang="en-US" altLang="ja-JP" sz="500" dirty="0" smtClean="0">
              <a:latin typeface="+mn-ea"/>
            </a:endParaRPr>
          </a:p>
          <a:p>
            <a:r>
              <a:rPr lang="ja-JP" altLang="en-US" sz="1100" dirty="0" smtClean="0">
                <a:latin typeface="+mn-ea"/>
              </a:rPr>
              <a:t>　</a:t>
            </a:r>
            <a:r>
              <a:rPr lang="en-US" altLang="ja-JP" sz="1100" dirty="0" smtClean="0">
                <a:latin typeface="+mn-ea"/>
              </a:rPr>
              <a:t>※ </a:t>
            </a:r>
            <a:r>
              <a:rPr lang="ja-JP" altLang="en-US" sz="1100" dirty="0" smtClean="0">
                <a:latin typeface="+mn-ea"/>
              </a:rPr>
              <a:t>計画</a:t>
            </a:r>
            <a:r>
              <a:rPr lang="ja-JP" altLang="en-US" sz="1100" dirty="0">
                <a:latin typeface="+mn-ea"/>
              </a:rPr>
              <a:t>期間は、</a:t>
            </a:r>
            <a:r>
              <a:rPr lang="en-US" altLang="ja-JP" sz="1100" dirty="0">
                <a:latin typeface="+mn-ea"/>
              </a:rPr>
              <a:t>2018</a:t>
            </a:r>
            <a:r>
              <a:rPr lang="ja-JP" altLang="en-US" sz="1100" dirty="0">
                <a:latin typeface="+mn-ea"/>
              </a:rPr>
              <a:t>年度～</a:t>
            </a:r>
            <a:r>
              <a:rPr lang="en-US" altLang="ja-JP" sz="1100" dirty="0">
                <a:latin typeface="+mn-ea"/>
              </a:rPr>
              <a:t>2023</a:t>
            </a:r>
            <a:r>
              <a:rPr lang="ja-JP" altLang="en-US" sz="1100" dirty="0">
                <a:latin typeface="+mn-ea"/>
              </a:rPr>
              <a:t>年度</a:t>
            </a:r>
            <a:r>
              <a:rPr lang="en-US" altLang="ja-JP" sz="1100" dirty="0">
                <a:latin typeface="+mn-ea"/>
              </a:rPr>
              <a:t>(6</a:t>
            </a:r>
            <a:r>
              <a:rPr lang="ja-JP" altLang="en-US" sz="1100" dirty="0">
                <a:latin typeface="+mn-ea"/>
              </a:rPr>
              <a:t>年間</a:t>
            </a:r>
            <a:r>
              <a:rPr lang="en-US" altLang="ja-JP" sz="1100" dirty="0">
                <a:latin typeface="+mn-ea"/>
              </a:rPr>
              <a:t>)</a:t>
            </a:r>
            <a:r>
              <a:rPr lang="ja-JP" altLang="en-US" sz="1100" dirty="0">
                <a:latin typeface="+mn-ea"/>
              </a:rPr>
              <a:t>で、府民の健康指標の向上・改善をめざす。</a:t>
            </a:r>
          </a:p>
        </p:txBody>
      </p:sp>
      <p:sp>
        <p:nvSpPr>
          <p:cNvPr id="18" name="角丸四角形 17"/>
          <p:cNvSpPr/>
          <p:nvPr/>
        </p:nvSpPr>
        <p:spPr>
          <a:xfrm>
            <a:off x="409420" y="1676219"/>
            <a:ext cx="9072000" cy="756000"/>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r>
              <a:rPr lang="en-US" altLang="ja-JP" sz="1300" b="1" dirty="0" smtClean="0">
                <a:latin typeface="+mn-ea"/>
              </a:rPr>
              <a:t>【</a:t>
            </a:r>
            <a:r>
              <a:rPr lang="ja-JP" altLang="en-US" sz="1300" b="1" dirty="0" smtClean="0">
                <a:latin typeface="+mn-ea"/>
              </a:rPr>
              <a:t>基本目標</a:t>
            </a:r>
            <a:r>
              <a:rPr lang="en-US" altLang="ja-JP" sz="1300" b="1" dirty="0" smtClean="0">
                <a:latin typeface="+mn-ea"/>
              </a:rPr>
              <a:t>】</a:t>
            </a:r>
            <a:endParaRPr lang="en-US" altLang="ja-JP" sz="1300" b="1" dirty="0">
              <a:latin typeface="+mn-ea"/>
            </a:endParaRPr>
          </a:p>
          <a:p>
            <a:r>
              <a:rPr lang="en-US" altLang="ja-JP" sz="1200" b="1" dirty="0">
                <a:latin typeface="+mn-ea"/>
              </a:rPr>
              <a:t>●</a:t>
            </a:r>
            <a:r>
              <a:rPr lang="ja-JP" altLang="en-US" sz="1200" b="1" dirty="0">
                <a:latin typeface="+mn-ea"/>
              </a:rPr>
              <a:t>健康寿命の延伸・・・生活習慣病の予防対策等の強化など、府民のライフステージに応じた府民の主体的な健康づくりを推進　</a:t>
            </a:r>
          </a:p>
          <a:p>
            <a:r>
              <a:rPr lang="ja-JP" altLang="en-US" sz="1200" b="1" dirty="0">
                <a:latin typeface="+mn-ea"/>
              </a:rPr>
              <a:t>●健康格差の縮小・・・市町村の健康指標の状況や健康課題などに応じた効果的な施策を展開</a:t>
            </a:r>
          </a:p>
        </p:txBody>
      </p:sp>
      <p:sp>
        <p:nvSpPr>
          <p:cNvPr id="19" name="角丸四角形 18"/>
          <p:cNvSpPr/>
          <p:nvPr/>
        </p:nvSpPr>
        <p:spPr>
          <a:xfrm>
            <a:off x="409420" y="2511006"/>
            <a:ext cx="9072000" cy="2484000"/>
          </a:xfrm>
          <a:prstGeom prst="roundRect">
            <a:avLst>
              <a:gd name="adj" fmla="val 2418"/>
            </a:avLst>
          </a:prstGeom>
          <a:solidFill>
            <a:schemeClr val="bg1"/>
          </a:solidFill>
          <a:ln w="19050">
            <a:solidFill>
              <a:srgbClr val="2F528F"/>
            </a:solidFill>
          </a:ln>
        </p:spPr>
        <p:txBody>
          <a:bodyPr wrap="square" lIns="72000" tIns="72000" rIns="72000" bIns="72000" anchor="ctr">
            <a:noAutofit/>
          </a:bodyPr>
          <a:lstStyle/>
          <a:p>
            <a:r>
              <a:rPr lang="en-US" altLang="ja-JP" sz="1300" b="1" dirty="0" smtClean="0">
                <a:latin typeface="+mn-ea"/>
              </a:rPr>
              <a:t>【</a:t>
            </a:r>
            <a:r>
              <a:rPr lang="ja-JP" altLang="en-US" sz="1300" b="1" dirty="0" smtClean="0">
                <a:latin typeface="+mn-ea"/>
              </a:rPr>
              <a:t>基本方針</a:t>
            </a:r>
            <a:r>
              <a:rPr lang="en-US" altLang="ja-JP" sz="1300" b="1" dirty="0">
                <a:latin typeface="+mn-ea"/>
              </a:rPr>
              <a:t>】</a:t>
            </a:r>
            <a:endParaRPr lang="en-US" altLang="ja-JP" sz="1300" b="1" dirty="0" smtClean="0">
              <a:latin typeface="+mn-ea"/>
            </a:endParaRPr>
          </a:p>
          <a:p>
            <a:endParaRPr lang="en-US" altLang="ja-JP" sz="1200" b="1" dirty="0">
              <a:latin typeface="+mn-ea"/>
            </a:endParaRPr>
          </a:p>
          <a:p>
            <a:endParaRPr lang="en-US" altLang="ja-JP" sz="1200" b="1" dirty="0" smtClean="0">
              <a:latin typeface="+mn-ea"/>
            </a:endParaRPr>
          </a:p>
          <a:p>
            <a:endParaRPr lang="en-US" altLang="ja-JP" sz="1200" b="1" dirty="0">
              <a:latin typeface="+mn-ea"/>
            </a:endParaRPr>
          </a:p>
          <a:p>
            <a:endParaRPr lang="en-US" altLang="ja-JP" sz="1200" b="1" dirty="0" smtClean="0">
              <a:latin typeface="+mn-ea"/>
            </a:endParaRPr>
          </a:p>
          <a:p>
            <a:endParaRPr lang="en-US" altLang="ja-JP" sz="800" b="1" dirty="0">
              <a:latin typeface="+mn-ea"/>
            </a:endParaRPr>
          </a:p>
          <a:p>
            <a:r>
              <a:rPr lang="en-US" altLang="ja-JP" sz="1300" b="1" dirty="0" smtClean="0">
                <a:latin typeface="+mn-ea"/>
              </a:rPr>
              <a:t>【</a:t>
            </a:r>
            <a:r>
              <a:rPr lang="ja-JP" altLang="en-US" sz="1300" b="1" dirty="0" smtClean="0">
                <a:latin typeface="+mn-ea"/>
              </a:rPr>
              <a:t>府民</a:t>
            </a:r>
            <a:r>
              <a:rPr lang="ja-JP" altLang="en-US" sz="1300" b="1" dirty="0">
                <a:latin typeface="+mn-ea"/>
              </a:rPr>
              <a:t>・行政等みんなでめざす</a:t>
            </a:r>
            <a:r>
              <a:rPr lang="ja-JP" altLang="en-US" sz="1300" b="1" dirty="0" smtClean="0">
                <a:latin typeface="+mn-ea"/>
              </a:rPr>
              <a:t>目標</a:t>
            </a:r>
            <a:r>
              <a:rPr lang="en-US" altLang="ja-JP" sz="1300" b="1" dirty="0" smtClean="0">
                <a:latin typeface="+mn-ea"/>
              </a:rPr>
              <a:t>】</a:t>
            </a:r>
            <a:endParaRPr lang="en-US" altLang="ja-JP" sz="1300" b="1" dirty="0">
              <a:latin typeface="+mn-ea"/>
            </a:endParaRPr>
          </a:p>
          <a:p>
            <a:r>
              <a:rPr lang="ja-JP" altLang="en-US" sz="1200" b="1" dirty="0" smtClean="0">
                <a:latin typeface="+mn-ea"/>
              </a:rPr>
              <a:t>●</a:t>
            </a:r>
            <a:r>
              <a:rPr lang="ja-JP" altLang="en-US" sz="1200" b="1" dirty="0">
                <a:latin typeface="+mn-ea"/>
              </a:rPr>
              <a:t>「健康への関心度を高めます」、「朝食欠食率を低くします」、「習慣的に運動に取り組む府民を増やします</a:t>
            </a:r>
            <a:r>
              <a:rPr lang="ja-JP" altLang="en-US" sz="1200" b="1" dirty="0" smtClean="0">
                <a:latin typeface="+mn-ea"/>
              </a:rPr>
              <a:t>」など</a:t>
            </a:r>
            <a:r>
              <a:rPr lang="en-US" altLang="ja-JP" sz="1200" b="1" dirty="0">
                <a:latin typeface="+mn-ea"/>
              </a:rPr>
              <a:t>11</a:t>
            </a:r>
            <a:r>
              <a:rPr lang="ja-JP" altLang="en-US" sz="1200" b="1" dirty="0">
                <a:latin typeface="+mn-ea"/>
              </a:rPr>
              <a:t>項目</a:t>
            </a:r>
            <a:r>
              <a:rPr lang="ja-JP" altLang="en-US" sz="1200" b="1" dirty="0" smtClean="0">
                <a:latin typeface="+mn-ea"/>
              </a:rPr>
              <a:t>の</a:t>
            </a:r>
            <a:endParaRPr lang="en-US" altLang="ja-JP" sz="1200" b="1" dirty="0" smtClean="0">
              <a:latin typeface="+mn-ea"/>
            </a:endParaRPr>
          </a:p>
          <a:p>
            <a:r>
              <a:rPr lang="ja-JP" altLang="en-US" sz="1200" b="1" dirty="0">
                <a:latin typeface="+mn-ea"/>
              </a:rPr>
              <a:t>　</a:t>
            </a:r>
            <a:r>
              <a:rPr lang="ja-JP" altLang="en-US" sz="1200" b="1" dirty="0" smtClean="0">
                <a:latin typeface="+mn-ea"/>
              </a:rPr>
              <a:t>目標</a:t>
            </a:r>
            <a:r>
              <a:rPr lang="ja-JP" altLang="en-US" sz="1200" b="1" dirty="0">
                <a:latin typeface="+mn-ea"/>
              </a:rPr>
              <a:t>を</a:t>
            </a:r>
            <a:r>
              <a:rPr lang="ja-JP" altLang="en-US" sz="1200" b="1" dirty="0" smtClean="0">
                <a:latin typeface="+mn-ea"/>
              </a:rPr>
              <a:t>設定　（</a:t>
            </a:r>
            <a:r>
              <a:rPr lang="ja-JP" altLang="en-US" sz="1200" b="1" dirty="0">
                <a:latin typeface="+mn-ea"/>
              </a:rPr>
              <a:t>＊本目標に沿って「府民の行動目標」、「行政等が取り組む数値目標」を設定</a:t>
            </a:r>
            <a:r>
              <a:rPr lang="ja-JP" altLang="en-US" sz="1200" b="1" dirty="0" smtClean="0">
                <a:latin typeface="+mn-ea"/>
              </a:rPr>
              <a:t>）</a:t>
            </a:r>
            <a:endParaRPr lang="en-US" altLang="ja-JP" sz="1200" b="1" dirty="0" smtClean="0">
              <a:latin typeface="+mn-ea"/>
            </a:endParaRPr>
          </a:p>
          <a:p>
            <a:endParaRPr lang="en-US" altLang="ja-JP" sz="800" b="1" dirty="0" smtClean="0">
              <a:latin typeface="+mn-ea"/>
            </a:endParaRPr>
          </a:p>
          <a:p>
            <a:r>
              <a:rPr lang="en-US" altLang="ja-JP" sz="1300" b="1" dirty="0" smtClean="0">
                <a:latin typeface="+mn-ea"/>
              </a:rPr>
              <a:t>【11</a:t>
            </a:r>
            <a:r>
              <a:rPr lang="ja-JP" altLang="en-US" sz="1300" b="1" dirty="0">
                <a:latin typeface="+mn-ea"/>
              </a:rPr>
              <a:t>分野の重点</a:t>
            </a:r>
            <a:r>
              <a:rPr lang="ja-JP" altLang="en-US" sz="1300" b="1" dirty="0" smtClean="0">
                <a:latin typeface="+mn-ea"/>
              </a:rPr>
              <a:t>取組み</a:t>
            </a:r>
            <a:r>
              <a:rPr lang="en-US" altLang="ja-JP" sz="1300" b="1" dirty="0" smtClean="0">
                <a:latin typeface="+mn-ea"/>
              </a:rPr>
              <a:t>】</a:t>
            </a:r>
            <a:endParaRPr lang="en-US" altLang="ja-JP" sz="1300" b="1" dirty="0">
              <a:latin typeface="+mn-ea"/>
            </a:endParaRPr>
          </a:p>
          <a:p>
            <a:r>
              <a:rPr lang="ja-JP" altLang="en-US" sz="1200" b="1" dirty="0">
                <a:latin typeface="+mn-ea"/>
              </a:rPr>
              <a:t>●これらの目標達成に向けて、</a:t>
            </a:r>
            <a:r>
              <a:rPr lang="ja-JP" altLang="en-US" sz="1200" b="1" dirty="0" smtClean="0">
                <a:latin typeface="+mn-ea"/>
              </a:rPr>
              <a:t>「１ 生活</a:t>
            </a:r>
            <a:r>
              <a:rPr lang="ja-JP" altLang="en-US" sz="1200" b="1" dirty="0">
                <a:latin typeface="+mn-ea"/>
              </a:rPr>
              <a:t>習慣病の予防」、</a:t>
            </a:r>
            <a:r>
              <a:rPr lang="ja-JP" altLang="en-US" sz="1200" b="1" dirty="0" smtClean="0">
                <a:latin typeface="+mn-ea"/>
              </a:rPr>
              <a:t>「２ 生活</a:t>
            </a:r>
            <a:r>
              <a:rPr lang="ja-JP" altLang="en-US" sz="1200" b="1" dirty="0">
                <a:latin typeface="+mn-ea"/>
              </a:rPr>
              <a:t>習慣病の早期発見・重症化予防」、</a:t>
            </a:r>
            <a:r>
              <a:rPr lang="ja-JP" altLang="en-US" sz="1200" b="1" dirty="0" smtClean="0">
                <a:latin typeface="+mn-ea"/>
              </a:rPr>
              <a:t>「３ 府民</a:t>
            </a:r>
            <a:r>
              <a:rPr lang="ja-JP" altLang="en-US" sz="1200" b="1" dirty="0">
                <a:latin typeface="+mn-ea"/>
              </a:rPr>
              <a:t>の健康を</a:t>
            </a:r>
            <a:r>
              <a:rPr lang="ja-JP" altLang="en-US" sz="1200" b="1" dirty="0" smtClean="0">
                <a:latin typeface="+mn-ea"/>
              </a:rPr>
              <a:t>支える</a:t>
            </a:r>
            <a:endParaRPr lang="en-US" altLang="ja-JP" sz="1200" b="1" dirty="0" smtClean="0">
              <a:latin typeface="+mn-ea"/>
            </a:endParaRPr>
          </a:p>
          <a:p>
            <a:r>
              <a:rPr lang="ja-JP" altLang="en-US" sz="1200" b="1" dirty="0">
                <a:latin typeface="+mn-ea"/>
              </a:rPr>
              <a:t>　</a:t>
            </a:r>
            <a:r>
              <a:rPr lang="ja-JP" altLang="en-US" sz="1200" b="1" dirty="0" smtClean="0">
                <a:latin typeface="+mn-ea"/>
              </a:rPr>
              <a:t>社会環境整備</a:t>
            </a:r>
            <a:r>
              <a:rPr lang="ja-JP" altLang="en-US" sz="1200" b="1" dirty="0">
                <a:latin typeface="+mn-ea"/>
              </a:rPr>
              <a:t>」を進めるため、府民・行政・事業者など多様な主体の連携・協働により、</a:t>
            </a:r>
            <a:r>
              <a:rPr lang="en-US" altLang="ja-JP" sz="1200" b="1" dirty="0">
                <a:latin typeface="+mn-ea"/>
              </a:rPr>
              <a:t>『11</a:t>
            </a:r>
            <a:r>
              <a:rPr lang="ja-JP" altLang="en-US" sz="1200" b="1" dirty="0">
                <a:latin typeface="+mn-ea"/>
              </a:rPr>
              <a:t>分野の重点的取組み</a:t>
            </a:r>
            <a:r>
              <a:rPr lang="en-US" altLang="ja-JP" sz="1200" b="1" dirty="0">
                <a:latin typeface="+mn-ea"/>
              </a:rPr>
              <a:t>』</a:t>
            </a:r>
            <a:r>
              <a:rPr lang="ja-JP" altLang="en-US" sz="1200" b="1" dirty="0">
                <a:latin typeface="+mn-ea"/>
              </a:rPr>
              <a:t>を</a:t>
            </a:r>
            <a:r>
              <a:rPr lang="ja-JP" altLang="en-US" sz="1200" b="1" dirty="0" smtClean="0">
                <a:latin typeface="+mn-ea"/>
              </a:rPr>
              <a:t>推進</a:t>
            </a:r>
            <a:endParaRPr lang="ja-JP" altLang="en-US" sz="1200" b="1" dirty="0">
              <a:latin typeface="+mn-ea"/>
            </a:endParaRPr>
          </a:p>
        </p:txBody>
      </p:sp>
      <p:sp>
        <p:nvSpPr>
          <p:cNvPr id="20" name="正方形/長方形 19"/>
          <p:cNvSpPr/>
          <p:nvPr/>
        </p:nvSpPr>
        <p:spPr>
          <a:xfrm>
            <a:off x="286012" y="5073460"/>
            <a:ext cx="9288000" cy="576000"/>
          </a:xfrm>
          <a:prstGeom prst="rect">
            <a:avLst/>
          </a:prstGeom>
        </p:spPr>
        <p:txBody>
          <a:bodyPr wrap="square" lIns="36000" tIns="72000" rIns="36000" bIns="36000">
            <a:noAutofit/>
          </a:bodyPr>
          <a:lstStyle/>
          <a:p>
            <a:r>
              <a:rPr lang="ja-JP" altLang="en-US" sz="1300" b="1" dirty="0" smtClean="0">
                <a:latin typeface="+mn-ea"/>
              </a:rPr>
              <a:t>▽ 「</a:t>
            </a:r>
            <a:r>
              <a:rPr lang="ja-JP" altLang="en-US" sz="1300" b="1" dirty="0">
                <a:latin typeface="+mn-ea"/>
              </a:rPr>
              <a:t>大阪府健康づくり推進条例（</a:t>
            </a:r>
            <a:r>
              <a:rPr lang="en-US" altLang="ja-JP" sz="1300" b="1" dirty="0">
                <a:latin typeface="+mn-ea"/>
              </a:rPr>
              <a:t>H30.10.30</a:t>
            </a:r>
            <a:r>
              <a:rPr lang="ja-JP" altLang="en-US" sz="1300" b="1" dirty="0">
                <a:latin typeface="+mn-ea"/>
              </a:rPr>
              <a:t>施行）」において重点取組みを位置づけ（</a:t>
            </a:r>
            <a:r>
              <a:rPr lang="en-US" altLang="ja-JP" sz="1300" b="1" dirty="0">
                <a:latin typeface="+mn-ea"/>
              </a:rPr>
              <a:t>§12</a:t>
            </a:r>
            <a:r>
              <a:rPr lang="ja-JP" altLang="en-US" sz="1300" b="1" dirty="0">
                <a:latin typeface="+mn-ea"/>
              </a:rPr>
              <a:t>～</a:t>
            </a:r>
            <a:r>
              <a:rPr lang="en-US" altLang="ja-JP" sz="1300" b="1" dirty="0">
                <a:latin typeface="+mn-ea"/>
              </a:rPr>
              <a:t>§16</a:t>
            </a:r>
            <a:r>
              <a:rPr lang="ja-JP" altLang="en-US" sz="1300" b="1" dirty="0" smtClean="0">
                <a:latin typeface="+mn-ea"/>
              </a:rPr>
              <a:t>）</a:t>
            </a:r>
            <a:endParaRPr lang="ja-JP" altLang="en-US" sz="1300" b="1" dirty="0">
              <a:latin typeface="+mn-ea"/>
            </a:endParaRPr>
          </a:p>
          <a:p>
            <a:endParaRPr lang="en-US" altLang="ja-JP" sz="500" dirty="0" smtClean="0">
              <a:latin typeface="+mn-ea"/>
            </a:endParaRPr>
          </a:p>
          <a:p>
            <a:r>
              <a:rPr lang="ja-JP" altLang="en-US" sz="1100" dirty="0" smtClean="0">
                <a:latin typeface="+mn-ea"/>
              </a:rPr>
              <a:t>　</a:t>
            </a:r>
            <a:r>
              <a:rPr lang="en-US" altLang="ja-JP" sz="1100" dirty="0" smtClean="0">
                <a:latin typeface="+mn-ea"/>
              </a:rPr>
              <a:t>※ </a:t>
            </a:r>
            <a:r>
              <a:rPr lang="ja-JP" altLang="en-US" sz="1100" dirty="0">
                <a:latin typeface="+mn-ea"/>
              </a:rPr>
              <a:t>多様な</a:t>
            </a:r>
            <a:r>
              <a:rPr lang="ja-JP" altLang="en-US" sz="1100" dirty="0" smtClean="0">
                <a:latin typeface="+mn-ea"/>
              </a:rPr>
              <a:t>主体の</a:t>
            </a:r>
            <a:r>
              <a:rPr lang="ja-JP" altLang="en-US" sz="1100" dirty="0">
                <a:latin typeface="+mn-ea"/>
              </a:rPr>
              <a:t>連携・協働による“オール大阪体制”を構築し</a:t>
            </a:r>
            <a:r>
              <a:rPr lang="ja-JP" altLang="en-US" sz="1100" dirty="0" smtClean="0">
                <a:latin typeface="+mn-ea"/>
              </a:rPr>
              <a:t>、健康づくり</a:t>
            </a:r>
            <a:r>
              <a:rPr lang="ja-JP" altLang="en-US" sz="1100" dirty="0">
                <a:latin typeface="+mn-ea"/>
              </a:rPr>
              <a:t>の推進に関する施策を推進。</a:t>
            </a:r>
          </a:p>
        </p:txBody>
      </p:sp>
      <p:graphicFrame>
        <p:nvGraphicFramePr>
          <p:cNvPr id="21" name="表 20"/>
          <p:cNvGraphicFramePr>
            <a:graphicFrameLocks noGrp="1"/>
          </p:cNvGraphicFramePr>
          <p:nvPr>
            <p:extLst>
              <p:ext uri="{D42A27DB-BD31-4B8C-83A1-F6EECF244321}">
                <p14:modId xmlns:p14="http://schemas.microsoft.com/office/powerpoint/2010/main" val="2129055109"/>
              </p:ext>
            </p:extLst>
          </p:nvPr>
        </p:nvGraphicFramePr>
        <p:xfrm>
          <a:off x="562953" y="2842703"/>
          <a:ext cx="8784000" cy="646920"/>
        </p:xfrm>
        <a:graphic>
          <a:graphicData uri="http://schemas.openxmlformats.org/drawingml/2006/table">
            <a:tbl>
              <a:tblPr firstRow="1" bandRow="1">
                <a:tableStyleId>{5940675A-B579-460E-94D1-54222C63F5DA}</a:tableStyleId>
              </a:tblPr>
              <a:tblGrid>
                <a:gridCol w="2880000">
                  <a:extLst>
                    <a:ext uri="{9D8B030D-6E8A-4147-A177-3AD203B41FA5}">
                      <a16:colId xmlns:a16="http://schemas.microsoft.com/office/drawing/2014/main" val="4073086637"/>
                    </a:ext>
                  </a:extLst>
                </a:gridCol>
                <a:gridCol w="3024000">
                  <a:extLst>
                    <a:ext uri="{9D8B030D-6E8A-4147-A177-3AD203B41FA5}">
                      <a16:colId xmlns:a16="http://schemas.microsoft.com/office/drawing/2014/main" val="111291063"/>
                    </a:ext>
                  </a:extLst>
                </a:gridCol>
                <a:gridCol w="2880000">
                  <a:extLst>
                    <a:ext uri="{9D8B030D-6E8A-4147-A177-3AD203B41FA5}">
                      <a16:colId xmlns:a16="http://schemas.microsoft.com/office/drawing/2014/main" val="520564120"/>
                    </a:ext>
                  </a:extLst>
                </a:gridCol>
              </a:tblGrid>
              <a:tr h="130315">
                <a:tc>
                  <a:txBody>
                    <a:bodyPr/>
                    <a:lstStyle/>
                    <a:p>
                      <a:pPr algn="ctr"/>
                      <a:r>
                        <a:rPr kumimoji="1" lang="ja-JP" altLang="en-US" sz="1100" b="1" dirty="0" smtClean="0">
                          <a:solidFill>
                            <a:schemeClr val="tx1"/>
                          </a:solidFill>
                        </a:rPr>
                        <a:t>生活習慣病の予防、早期発見、重症化予防</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100" b="1" dirty="0" smtClean="0">
                          <a:solidFill>
                            <a:schemeClr val="tx1"/>
                          </a:solidFill>
                        </a:rPr>
                        <a:t>ライフステージに応じた取組み</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100" b="1" dirty="0" smtClean="0">
                          <a:solidFill>
                            <a:schemeClr val="tx1"/>
                          </a:solidFill>
                        </a:rPr>
                        <a:t>府民の健康づくりを支える社会環境整備</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63311713"/>
                  </a:ext>
                </a:extLst>
              </a:tr>
              <a:tr h="221477">
                <a:tc>
                  <a:txBody>
                    <a:bodyPr/>
                    <a:lstStyle/>
                    <a:p>
                      <a:r>
                        <a:rPr kumimoji="1" lang="ja-JP" altLang="en-US" sz="1100" b="0" baseline="0" dirty="0" smtClean="0">
                          <a:solidFill>
                            <a:schemeClr val="tx1"/>
                          </a:solidFill>
                        </a:rPr>
                        <a:t>   </a:t>
                      </a:r>
                      <a:r>
                        <a:rPr kumimoji="1" lang="ja-JP" altLang="en-US" sz="1100" b="0" dirty="0" smtClean="0">
                          <a:solidFill>
                            <a:schemeClr val="tx1"/>
                          </a:solidFill>
                        </a:rPr>
                        <a:t>生活習慣が大きく関与する生活習慣病は</a:t>
                      </a:r>
                      <a:endParaRPr kumimoji="1" lang="en-US" altLang="ja-JP" sz="1100" b="0" dirty="0" smtClean="0">
                        <a:solidFill>
                          <a:schemeClr val="tx1"/>
                        </a:solidFill>
                      </a:endParaRPr>
                    </a:p>
                    <a:p>
                      <a:r>
                        <a:rPr kumimoji="1" lang="ja-JP" altLang="en-US" sz="1100" b="0" baseline="0" dirty="0" smtClean="0">
                          <a:solidFill>
                            <a:schemeClr val="tx1"/>
                          </a:solidFill>
                        </a:rPr>
                        <a:t>   </a:t>
                      </a:r>
                      <a:r>
                        <a:rPr kumimoji="1" lang="ja-JP" altLang="en-US" sz="1100" b="0" dirty="0" smtClean="0">
                          <a:solidFill>
                            <a:schemeClr val="tx1"/>
                          </a:solidFill>
                        </a:rPr>
                        <a:t>府民の死因の半数以上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rPr>
                        <a:t>若い世代から働く世代、高齢者に至る各世代</a:t>
                      </a:r>
                      <a:endParaRPr kumimoji="1" lang="en-US" altLang="ja-JP" sz="1100" b="0" dirty="0" smtClean="0">
                        <a:solidFill>
                          <a:schemeClr val="tx1"/>
                        </a:solidFill>
                      </a:endParaRPr>
                    </a:p>
                    <a:p>
                      <a:r>
                        <a:rPr kumimoji="1" lang="ja-JP" altLang="en-US" sz="1100" b="0" dirty="0" smtClean="0">
                          <a:solidFill>
                            <a:schemeClr val="tx1"/>
                          </a:solidFill>
                        </a:rPr>
                        <a:t>の身体的特性等を踏まえた健康づくりが重要</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baseline="0" dirty="0" smtClean="0">
                          <a:solidFill>
                            <a:schemeClr val="tx1"/>
                          </a:solidFill>
                        </a:rPr>
                        <a:t>   </a:t>
                      </a:r>
                      <a:r>
                        <a:rPr kumimoji="1" lang="ja-JP" altLang="en-US" sz="1100" b="0" dirty="0" smtClean="0">
                          <a:solidFill>
                            <a:schemeClr val="tx1"/>
                          </a:solidFill>
                        </a:rPr>
                        <a:t>府民の自主的な健康行動を誘導する社会</a:t>
                      </a:r>
                      <a:endParaRPr kumimoji="1" lang="en-US" altLang="ja-JP" sz="1100" b="0" dirty="0" smtClean="0">
                        <a:solidFill>
                          <a:schemeClr val="tx1"/>
                        </a:solidFill>
                      </a:endParaRPr>
                    </a:p>
                    <a:p>
                      <a:r>
                        <a:rPr kumimoji="1" lang="ja-JP" altLang="en-US" sz="1100" b="0" dirty="0" smtClean="0">
                          <a:solidFill>
                            <a:schemeClr val="tx1"/>
                          </a:solidFill>
                        </a:rPr>
                        <a:t>   環境の整備が重要</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sp>
        <p:nvSpPr>
          <p:cNvPr id="22" name="角丸四角形 21"/>
          <p:cNvSpPr/>
          <p:nvPr/>
        </p:nvSpPr>
        <p:spPr>
          <a:xfrm>
            <a:off x="586844" y="5981197"/>
            <a:ext cx="8712000" cy="576000"/>
          </a:xfrm>
          <a:prstGeom prst="roundRect">
            <a:avLst>
              <a:gd name="adj" fmla="val 11145"/>
            </a:avLst>
          </a:prstGeom>
          <a:solidFill>
            <a:schemeClr val="bg1"/>
          </a:solidFill>
          <a:ln w="19050">
            <a:solidFill>
              <a:srgbClr val="2F528F"/>
            </a:solidFill>
            <a:prstDash val="sysDash"/>
          </a:ln>
        </p:spPr>
        <p:txBody>
          <a:bodyPr wrap="square" lIns="72000" tIns="72000" rIns="72000" bIns="72000" anchor="ctr">
            <a:noAutofit/>
          </a:bodyPr>
          <a:lstStyle/>
          <a:p>
            <a:r>
              <a:rPr lang="en-US" altLang="ja-JP" sz="1300" b="1" dirty="0" smtClean="0">
                <a:latin typeface="+mn-ea"/>
              </a:rPr>
              <a:t>【</a:t>
            </a:r>
            <a:r>
              <a:rPr lang="ja-JP" altLang="en-US" sz="1300" b="1" dirty="0">
                <a:latin typeface="+mn-ea"/>
              </a:rPr>
              <a:t>府民の健康指標の向上・</a:t>
            </a:r>
            <a:r>
              <a:rPr lang="ja-JP" altLang="en-US" sz="1300" b="1" dirty="0" smtClean="0">
                <a:latin typeface="+mn-ea"/>
              </a:rPr>
              <a:t>改善</a:t>
            </a:r>
            <a:r>
              <a:rPr lang="en-US" altLang="ja-JP" sz="1300" b="1" dirty="0" smtClean="0">
                <a:latin typeface="+mn-ea"/>
              </a:rPr>
              <a:t>】</a:t>
            </a:r>
            <a:endParaRPr lang="en-US" altLang="ja-JP" sz="1300" b="1" dirty="0">
              <a:latin typeface="+mn-ea"/>
            </a:endParaRPr>
          </a:p>
          <a:p>
            <a:r>
              <a:rPr lang="ja-JP" altLang="en-US" sz="1200" b="1" dirty="0">
                <a:latin typeface="+mn-ea"/>
              </a:rPr>
              <a:t> ●健康寿命</a:t>
            </a:r>
            <a:r>
              <a:rPr lang="en-US" altLang="ja-JP" sz="1200" b="1" dirty="0">
                <a:latin typeface="+mn-ea"/>
              </a:rPr>
              <a:t>2</a:t>
            </a:r>
            <a:r>
              <a:rPr lang="ja-JP" altLang="en-US" sz="1200" b="1" dirty="0">
                <a:latin typeface="+mn-ea"/>
              </a:rPr>
              <a:t>歳以上</a:t>
            </a:r>
            <a:r>
              <a:rPr lang="ja-JP" altLang="en-US" sz="1200" b="1" dirty="0" smtClean="0">
                <a:latin typeface="+mn-ea"/>
              </a:rPr>
              <a:t>延伸　●</a:t>
            </a:r>
            <a:r>
              <a:rPr lang="ja-JP" altLang="en-US" sz="1200" b="1" dirty="0">
                <a:latin typeface="+mn-ea"/>
              </a:rPr>
              <a:t>市町村の健康寿命の差を</a:t>
            </a:r>
            <a:r>
              <a:rPr lang="ja-JP" altLang="en-US" sz="1200" b="1" dirty="0" smtClean="0">
                <a:latin typeface="+mn-ea"/>
              </a:rPr>
              <a:t>縮小　●</a:t>
            </a:r>
            <a:r>
              <a:rPr lang="en-US" altLang="ja-JP" sz="1200" b="1" dirty="0">
                <a:latin typeface="+mn-ea"/>
              </a:rPr>
              <a:t>75</a:t>
            </a:r>
            <a:r>
              <a:rPr lang="ja-JP" altLang="en-US" sz="1200" b="1" dirty="0">
                <a:latin typeface="+mn-ea"/>
              </a:rPr>
              <a:t>歳未満のがんの年齢調整死亡率</a:t>
            </a:r>
            <a:r>
              <a:rPr lang="en-US" altLang="ja-JP" sz="1200" b="1" dirty="0">
                <a:latin typeface="+mn-ea"/>
              </a:rPr>
              <a:t>(</a:t>
            </a:r>
            <a:r>
              <a:rPr lang="ja-JP" altLang="en-US" sz="1200" b="1" dirty="0">
                <a:latin typeface="+mn-ea"/>
              </a:rPr>
              <a:t>人口</a:t>
            </a:r>
            <a:r>
              <a:rPr lang="en-US" altLang="ja-JP" sz="1200" b="1" dirty="0">
                <a:latin typeface="+mn-ea"/>
              </a:rPr>
              <a:t>10</a:t>
            </a:r>
            <a:r>
              <a:rPr lang="ja-JP" altLang="en-US" sz="1200" b="1" dirty="0">
                <a:latin typeface="+mn-ea"/>
              </a:rPr>
              <a:t>万対</a:t>
            </a:r>
            <a:r>
              <a:rPr lang="en-US" altLang="ja-JP" sz="1200" b="1" dirty="0">
                <a:latin typeface="+mn-ea"/>
              </a:rPr>
              <a:t>)</a:t>
            </a:r>
            <a:r>
              <a:rPr lang="ja-JP" altLang="en-US" sz="1200" b="1" dirty="0">
                <a:latin typeface="+mn-ea"/>
              </a:rPr>
              <a:t>の</a:t>
            </a:r>
            <a:r>
              <a:rPr lang="ja-JP" altLang="en-US" sz="1200" b="1" dirty="0" smtClean="0">
                <a:latin typeface="+mn-ea"/>
              </a:rPr>
              <a:t>改善　等</a:t>
            </a:r>
            <a:endParaRPr lang="ja-JP" altLang="en-US" sz="1200" b="1" dirty="0">
              <a:latin typeface="+mn-ea"/>
            </a:endParaRPr>
          </a:p>
        </p:txBody>
      </p:sp>
      <p:sp>
        <p:nvSpPr>
          <p:cNvPr id="23" name="二等辺三角形 22"/>
          <p:cNvSpPr>
            <a:spLocks noChangeArrowheads="1"/>
          </p:cNvSpPr>
          <p:nvPr/>
        </p:nvSpPr>
        <p:spPr bwMode="auto">
          <a:xfrm flipV="1">
            <a:off x="1870551" y="5781483"/>
            <a:ext cx="1440000" cy="144000"/>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sp>
        <p:nvSpPr>
          <p:cNvPr id="24" name="二等辺三角形 22"/>
          <p:cNvSpPr>
            <a:spLocks noChangeArrowheads="1"/>
          </p:cNvSpPr>
          <p:nvPr/>
        </p:nvSpPr>
        <p:spPr bwMode="auto">
          <a:xfrm flipV="1">
            <a:off x="6595368" y="5781483"/>
            <a:ext cx="1440000" cy="144000"/>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sp>
        <p:nvSpPr>
          <p:cNvPr id="25" name="二等辺三角形 22"/>
          <p:cNvSpPr>
            <a:spLocks noChangeArrowheads="1"/>
          </p:cNvSpPr>
          <p:nvPr/>
        </p:nvSpPr>
        <p:spPr bwMode="auto">
          <a:xfrm flipV="1">
            <a:off x="4232960" y="5781483"/>
            <a:ext cx="1440000" cy="144000"/>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spTree>
    <p:extLst>
      <p:ext uri="{BB962C8B-B14F-4D97-AF65-F5344CB8AC3E}">
        <p14:creationId xmlns:p14="http://schemas.microsoft.com/office/powerpoint/2010/main" val="179670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zh-TW"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第</a:t>
            </a:r>
            <a:r>
              <a:rPr kumimoji="1" lang="en-US" altLang="zh-TW"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zh-TW"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次</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大阪府健康</a:t>
            </a:r>
            <a:r>
              <a:rPr kumimoji="1" lang="zh-TW"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増進計画</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11</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分野</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の重点</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取組み）</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13</a:t>
            </a:fld>
            <a:endParaRPr kumimoji="1" lang="ja-JP" altLang="en-US"/>
          </a:p>
        </p:txBody>
      </p:sp>
      <p:pic>
        <p:nvPicPr>
          <p:cNvPr id="19" name="図 18"/>
          <p:cNvPicPr>
            <a:picLocks noChangeAspect="1"/>
          </p:cNvPicPr>
          <p:nvPr/>
        </p:nvPicPr>
        <p:blipFill>
          <a:blip r:embed="rId2"/>
          <a:stretch>
            <a:fillRect/>
          </a:stretch>
        </p:blipFill>
        <p:spPr>
          <a:xfrm>
            <a:off x="8536240" y="74033"/>
            <a:ext cx="1320923" cy="432000"/>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983" y="6032821"/>
            <a:ext cx="528651" cy="648000"/>
          </a:xfrm>
          <a:prstGeom prst="rect">
            <a:avLst/>
          </a:prstGeom>
        </p:spPr>
      </p:pic>
      <p:sp>
        <p:nvSpPr>
          <p:cNvPr id="18" name="正方形/長方形 17"/>
          <p:cNvSpPr/>
          <p:nvPr/>
        </p:nvSpPr>
        <p:spPr>
          <a:xfrm>
            <a:off x="216793" y="4097242"/>
            <a:ext cx="5976000" cy="183600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smtClean="0">
                <a:solidFill>
                  <a:schemeClr val="bg1"/>
                </a:solidFill>
              </a:rPr>
              <a:t>２</a:t>
            </a:r>
            <a:r>
              <a:rPr kumimoji="1" lang="ja-JP" altLang="en-US" sz="1400" b="1" dirty="0">
                <a:solidFill>
                  <a:schemeClr val="bg1"/>
                </a:solidFill>
              </a:rPr>
              <a:t>　生活習慣病の早期発見・重症化予防</a:t>
            </a:r>
          </a:p>
        </p:txBody>
      </p:sp>
      <p:sp>
        <p:nvSpPr>
          <p:cNvPr id="20" name="正方形/長方形 19"/>
          <p:cNvSpPr/>
          <p:nvPr/>
        </p:nvSpPr>
        <p:spPr>
          <a:xfrm>
            <a:off x="6408793" y="4095302"/>
            <a:ext cx="3240000" cy="183600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smtClean="0">
                <a:solidFill>
                  <a:schemeClr val="bg1"/>
                </a:solidFill>
              </a:rPr>
              <a:t>３　府民</a:t>
            </a:r>
            <a:r>
              <a:rPr kumimoji="1" lang="ja-JP" altLang="en-US" sz="1400" b="1" dirty="0">
                <a:solidFill>
                  <a:schemeClr val="bg1"/>
                </a:solidFill>
              </a:rPr>
              <a:t>の健康を支える社会環境</a:t>
            </a:r>
            <a:r>
              <a:rPr kumimoji="1" lang="ja-JP" altLang="en-US" sz="1400" b="1" dirty="0" smtClean="0">
                <a:solidFill>
                  <a:schemeClr val="bg1"/>
                </a:solidFill>
              </a:rPr>
              <a:t>整備</a:t>
            </a:r>
            <a:endParaRPr kumimoji="1" lang="ja-JP" altLang="en-US" sz="1400" b="1" dirty="0">
              <a:solidFill>
                <a:schemeClr val="bg1"/>
              </a:solidFill>
            </a:endParaRPr>
          </a:p>
        </p:txBody>
      </p:sp>
      <p:sp>
        <p:nvSpPr>
          <p:cNvPr id="21" name="正方形/長方形 20"/>
          <p:cNvSpPr/>
          <p:nvPr/>
        </p:nvSpPr>
        <p:spPr>
          <a:xfrm>
            <a:off x="216793" y="786518"/>
            <a:ext cx="9432000" cy="316800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smtClean="0">
                <a:solidFill>
                  <a:schemeClr val="bg1"/>
                </a:solidFill>
              </a:rPr>
              <a:t>１　生活習慣病の予防（生活習慣の改善）</a:t>
            </a:r>
            <a:endParaRPr kumimoji="1" lang="en-US" altLang="ja-JP" sz="1400" b="1" dirty="0">
              <a:solidFill>
                <a:schemeClr val="bg1"/>
              </a:solidFill>
            </a:endParaRPr>
          </a:p>
        </p:txBody>
      </p:sp>
      <p:graphicFrame>
        <p:nvGraphicFramePr>
          <p:cNvPr id="22" name="表 21"/>
          <p:cNvGraphicFramePr>
            <a:graphicFrameLocks noGrp="1"/>
          </p:cNvGraphicFramePr>
          <p:nvPr>
            <p:extLst>
              <p:ext uri="{D42A27DB-BD31-4B8C-83A1-F6EECF244321}">
                <p14:modId xmlns:p14="http://schemas.microsoft.com/office/powerpoint/2010/main" val="2279897348"/>
              </p:ext>
            </p:extLst>
          </p:nvPr>
        </p:nvGraphicFramePr>
        <p:xfrm>
          <a:off x="328135" y="1150894"/>
          <a:ext cx="9216000" cy="1572360"/>
        </p:xfrm>
        <a:graphic>
          <a:graphicData uri="http://schemas.openxmlformats.org/drawingml/2006/table">
            <a:tbl>
              <a:tblPr firstRow="1" bandRow="1">
                <a:tableStyleId>{5940675A-B579-460E-94D1-54222C63F5DA}</a:tableStyleId>
              </a:tblPr>
              <a:tblGrid>
                <a:gridCol w="2304000">
                  <a:extLst>
                    <a:ext uri="{9D8B030D-6E8A-4147-A177-3AD203B41FA5}">
                      <a16:colId xmlns:a16="http://schemas.microsoft.com/office/drawing/2014/main" val="4073086637"/>
                    </a:ext>
                  </a:extLst>
                </a:gridCol>
                <a:gridCol w="2304000">
                  <a:extLst>
                    <a:ext uri="{9D8B030D-6E8A-4147-A177-3AD203B41FA5}">
                      <a16:colId xmlns:a16="http://schemas.microsoft.com/office/drawing/2014/main" val="111291063"/>
                    </a:ext>
                  </a:extLst>
                </a:gridCol>
                <a:gridCol w="2304000">
                  <a:extLst>
                    <a:ext uri="{9D8B030D-6E8A-4147-A177-3AD203B41FA5}">
                      <a16:colId xmlns:a16="http://schemas.microsoft.com/office/drawing/2014/main" val="3290605964"/>
                    </a:ext>
                  </a:extLst>
                </a:gridCol>
                <a:gridCol w="2304000">
                  <a:extLst>
                    <a:ext uri="{9D8B030D-6E8A-4147-A177-3AD203B41FA5}">
                      <a16:colId xmlns:a16="http://schemas.microsoft.com/office/drawing/2014/main" val="520564120"/>
                    </a:ext>
                  </a:extLst>
                </a:gridCol>
              </a:tblGrid>
              <a:tr h="0">
                <a:tc>
                  <a:txBody>
                    <a:bodyPr/>
                    <a:lstStyle/>
                    <a:p>
                      <a:pPr algn="ctr"/>
                      <a:r>
                        <a:rPr kumimoji="1" lang="ja-JP" altLang="en-US" sz="1200" b="1" dirty="0" smtClean="0">
                          <a:solidFill>
                            <a:schemeClr val="tx1"/>
                          </a:solidFill>
                        </a:rPr>
                        <a:t>❶</a:t>
                      </a:r>
                      <a:r>
                        <a:rPr kumimoji="1" lang="ja-JP" altLang="en-US" sz="1200" b="1" baseline="0" dirty="0" smtClean="0">
                          <a:solidFill>
                            <a:schemeClr val="tx1"/>
                          </a:solidFill>
                        </a:rPr>
                        <a:t> </a:t>
                      </a:r>
                      <a:r>
                        <a:rPr kumimoji="1" lang="ja-JP" altLang="en-US" sz="1200" b="1" dirty="0" smtClean="0">
                          <a:solidFill>
                            <a:schemeClr val="tx1"/>
                          </a:solidFill>
                        </a:rPr>
                        <a:t>ヘルスリテラシー</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❷ 栄養・食生活</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❸ 身体活動・運動</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❹ 休養・睡眠</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221477">
                <a:tc>
                  <a:txBody>
                    <a:bodyPr/>
                    <a:lstStyle/>
                    <a:p>
                      <a:r>
                        <a:rPr kumimoji="1" lang="en-US" altLang="ja-JP" sz="1100" b="1" baseline="0" dirty="0" smtClean="0">
                          <a:solidFill>
                            <a:schemeClr val="tx1"/>
                          </a:solidFill>
                        </a:rPr>
                        <a:t>▼</a:t>
                      </a:r>
                      <a:r>
                        <a:rPr kumimoji="1" lang="ja-JP" altLang="en-US" sz="1100" b="1" baseline="0" dirty="0" smtClean="0">
                          <a:solidFill>
                            <a:schemeClr val="tx1"/>
                          </a:solidFill>
                        </a:rPr>
                        <a:t>学校や大学、職場等における</a:t>
                      </a:r>
                      <a:endParaRPr kumimoji="1" lang="en-US" altLang="ja-JP" sz="1100" b="1" baseline="0" dirty="0" smtClean="0">
                        <a:solidFill>
                          <a:schemeClr val="tx1"/>
                        </a:solidFill>
                      </a:endParaRPr>
                    </a:p>
                    <a:p>
                      <a:r>
                        <a:rPr kumimoji="1" lang="ja-JP" altLang="en-US" sz="1100" b="1" baseline="0" dirty="0" smtClean="0">
                          <a:solidFill>
                            <a:schemeClr val="tx1"/>
                          </a:solidFill>
                        </a:rPr>
                        <a:t>　健康教育の推進</a:t>
                      </a:r>
                      <a:endParaRPr kumimoji="1" lang="en-US" altLang="ja-JP" sz="1100" b="1" baseline="0" dirty="0" smtClean="0">
                        <a:solidFill>
                          <a:schemeClr val="tx1"/>
                        </a:solidFill>
                      </a:endParaRPr>
                    </a:p>
                    <a:p>
                      <a:r>
                        <a:rPr kumimoji="1" lang="ja-JP" altLang="en-US" sz="1100" b="1" baseline="0" dirty="0" smtClean="0">
                          <a:solidFill>
                            <a:schemeClr val="tx1"/>
                          </a:solidFill>
                        </a:rPr>
                        <a:t>▼女性のヘルスリテラシー向上</a:t>
                      </a:r>
                      <a:endParaRPr kumimoji="1" lang="en-US" altLang="ja-JP" sz="1100" b="1" baseline="0" dirty="0" smtClean="0">
                        <a:solidFill>
                          <a:schemeClr val="tx1"/>
                        </a:solidFill>
                      </a:endParaRPr>
                    </a:p>
                    <a:p>
                      <a:r>
                        <a:rPr kumimoji="1" lang="en-US" altLang="ja-JP" sz="1100" b="1" baseline="0" dirty="0" smtClean="0">
                          <a:solidFill>
                            <a:schemeClr val="tx1"/>
                          </a:solidFill>
                        </a:rPr>
                        <a:t>▼</a:t>
                      </a:r>
                      <a:r>
                        <a:rPr kumimoji="1" lang="ja-JP" altLang="en-US" sz="1100" b="1" baseline="0" dirty="0" smtClean="0">
                          <a:solidFill>
                            <a:schemeClr val="tx1"/>
                          </a:solidFill>
                        </a:rPr>
                        <a:t>中小企業における「健康経営」</a:t>
                      </a:r>
                      <a:endParaRPr kumimoji="1" lang="en-US" altLang="ja-JP" sz="1100" b="1" baseline="0" dirty="0" smtClean="0">
                        <a:solidFill>
                          <a:schemeClr val="tx1"/>
                        </a:solidFill>
                      </a:endParaRPr>
                    </a:p>
                    <a:p>
                      <a:r>
                        <a:rPr kumimoji="1" lang="ja-JP" altLang="en-US" sz="1100" b="1" baseline="0" dirty="0" smtClean="0">
                          <a:solidFill>
                            <a:schemeClr val="tx1"/>
                          </a:solidFill>
                        </a:rPr>
                        <a:t>　の普及</a:t>
                      </a:r>
                      <a:endParaRPr kumimoji="1" lang="en-US" altLang="ja-JP" sz="1100" b="1" baseline="0" dirty="0" smtClean="0">
                        <a:solidFill>
                          <a:schemeClr val="tx1"/>
                        </a:solidFill>
                      </a:endParaRPr>
                    </a:p>
                    <a:p>
                      <a:r>
                        <a:rPr kumimoji="1" lang="en-US" altLang="ja-JP" sz="1100" b="1" baseline="0" dirty="0" smtClean="0">
                          <a:solidFill>
                            <a:schemeClr val="tx1"/>
                          </a:solidFill>
                        </a:rPr>
                        <a:t>▼</a:t>
                      </a:r>
                      <a:r>
                        <a:rPr kumimoji="1" lang="ja-JP" altLang="en-US" sz="1100" b="1" baseline="0" dirty="0" smtClean="0">
                          <a:solidFill>
                            <a:schemeClr val="tx1"/>
                          </a:solidFill>
                        </a:rPr>
                        <a:t>ヘルスリテラシー・健康づくり</a:t>
                      </a:r>
                      <a:endParaRPr kumimoji="1" lang="en-US" altLang="ja-JP" sz="1100" b="1" baseline="0" dirty="0" smtClean="0">
                        <a:solidFill>
                          <a:schemeClr val="tx1"/>
                        </a:solidFill>
                      </a:endParaRPr>
                    </a:p>
                    <a:p>
                      <a:r>
                        <a:rPr kumimoji="1" lang="ja-JP" altLang="en-US" sz="1100" b="1" baseline="0" dirty="0" smtClean="0">
                          <a:solidFill>
                            <a:schemeClr val="tx1"/>
                          </a:solidFill>
                        </a:rPr>
                        <a:t>　の機運醸成</a:t>
                      </a:r>
                      <a:endParaRPr kumimoji="1" lang="en-US" altLang="ja-JP" sz="1100" b="1" baseline="0"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1" dirty="0" smtClean="0">
                          <a:solidFill>
                            <a:schemeClr val="tx1"/>
                          </a:solidFill>
                        </a:rPr>
                        <a:t>▼</a:t>
                      </a:r>
                      <a:r>
                        <a:rPr kumimoji="1" lang="ja-JP" altLang="en-US" sz="1100" b="1" dirty="0" smtClean="0">
                          <a:solidFill>
                            <a:schemeClr val="tx1"/>
                          </a:solidFill>
                        </a:rPr>
                        <a:t>地域における栄養相談への支援、</a:t>
                      </a:r>
                      <a:endParaRPr kumimoji="1" lang="en-US" altLang="ja-JP" sz="1100" b="1" dirty="0" smtClean="0">
                        <a:solidFill>
                          <a:schemeClr val="tx1"/>
                        </a:solidFill>
                      </a:endParaRPr>
                    </a:p>
                    <a:p>
                      <a:r>
                        <a:rPr kumimoji="1" lang="ja-JP" altLang="en-US" sz="1100" b="1" dirty="0" smtClean="0">
                          <a:solidFill>
                            <a:schemeClr val="tx1"/>
                          </a:solidFill>
                        </a:rPr>
                        <a:t>　栄養管理の質の向上</a:t>
                      </a:r>
                      <a:endParaRPr kumimoji="1" lang="en-US" altLang="ja-JP" sz="1100" b="1" dirty="0" smtClean="0">
                        <a:solidFill>
                          <a:schemeClr val="tx1"/>
                        </a:solidFill>
                      </a:endParaRPr>
                    </a:p>
                    <a:p>
                      <a:r>
                        <a:rPr kumimoji="1" lang="ja-JP" altLang="en-US" sz="1100" b="1" dirty="0" smtClean="0">
                          <a:solidFill>
                            <a:schemeClr val="tx1"/>
                          </a:solidFill>
                        </a:rPr>
                        <a:t>▼大学や企業等との連携による</a:t>
                      </a:r>
                      <a:endParaRPr kumimoji="1" lang="en-US" altLang="ja-JP" sz="1100" b="1" dirty="0" smtClean="0">
                        <a:solidFill>
                          <a:schemeClr val="tx1"/>
                        </a:solidFill>
                      </a:endParaRPr>
                    </a:p>
                    <a:p>
                      <a:r>
                        <a:rPr kumimoji="1" lang="ja-JP" altLang="en-US" sz="1100" b="1" dirty="0" smtClean="0">
                          <a:solidFill>
                            <a:schemeClr val="tx1"/>
                          </a:solidFill>
                        </a:rPr>
                        <a:t>　食生活の改善</a:t>
                      </a:r>
                      <a:endParaRPr kumimoji="1" lang="en-US" altLang="ja-JP" sz="1100" b="1" dirty="0" smtClean="0">
                        <a:solidFill>
                          <a:schemeClr val="tx1"/>
                        </a:solidFill>
                      </a:endParaRPr>
                    </a:p>
                    <a:p>
                      <a:r>
                        <a:rPr kumimoji="1" lang="en-US" altLang="ja-JP" sz="1100" b="1" dirty="0" smtClean="0">
                          <a:solidFill>
                            <a:schemeClr val="tx1"/>
                          </a:solidFill>
                        </a:rPr>
                        <a:t>▼</a:t>
                      </a:r>
                      <a:r>
                        <a:rPr kumimoji="1" lang="ja-JP" altLang="en-US" sz="1100" b="1" dirty="0" smtClean="0">
                          <a:solidFill>
                            <a:schemeClr val="tx1"/>
                          </a:solidFill>
                        </a:rPr>
                        <a:t>「食育」など食生活の改善に</a:t>
                      </a:r>
                      <a:endParaRPr kumimoji="1" lang="en-US" altLang="ja-JP" sz="1100" b="1" dirty="0" smtClean="0">
                        <a:solidFill>
                          <a:schemeClr val="tx1"/>
                        </a:solidFill>
                      </a:endParaRPr>
                    </a:p>
                    <a:p>
                      <a:r>
                        <a:rPr kumimoji="1" lang="ja-JP" altLang="en-US" sz="1100" b="1" dirty="0" smtClean="0">
                          <a:solidFill>
                            <a:schemeClr val="tx1"/>
                          </a:solidFill>
                        </a:rPr>
                        <a:t>　向けた普及啓発</a:t>
                      </a:r>
                      <a:endParaRPr kumimoji="1" lang="en-US" altLang="ja-JP" sz="1100" b="1"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1" dirty="0" smtClean="0">
                          <a:solidFill>
                            <a:schemeClr val="tx1"/>
                          </a:solidFill>
                        </a:rPr>
                        <a:t>▼</a:t>
                      </a:r>
                      <a:r>
                        <a:rPr kumimoji="1" lang="ja-JP" altLang="en-US" sz="1100" b="1" dirty="0" smtClean="0">
                          <a:solidFill>
                            <a:schemeClr val="tx1"/>
                          </a:solidFill>
                        </a:rPr>
                        <a:t>学校や大学、地域における運動</a:t>
                      </a:r>
                      <a:endParaRPr kumimoji="1" lang="en-US" altLang="ja-JP" sz="1100" b="1" dirty="0" smtClean="0">
                        <a:solidFill>
                          <a:schemeClr val="tx1"/>
                        </a:solidFill>
                      </a:endParaRPr>
                    </a:p>
                    <a:p>
                      <a:r>
                        <a:rPr kumimoji="1" lang="ja-JP" altLang="en-US" sz="1100" b="1" dirty="0" smtClean="0">
                          <a:solidFill>
                            <a:schemeClr val="tx1"/>
                          </a:solidFill>
                        </a:rPr>
                        <a:t>　・体力づくり</a:t>
                      </a:r>
                      <a:endParaRPr kumimoji="1" lang="en-US" altLang="ja-JP" sz="1100" b="1" dirty="0" smtClean="0">
                        <a:solidFill>
                          <a:schemeClr val="tx1"/>
                        </a:solidFill>
                      </a:endParaRPr>
                    </a:p>
                    <a:p>
                      <a:r>
                        <a:rPr kumimoji="1" lang="ja-JP" altLang="en-US" sz="1100" b="1" dirty="0" smtClean="0">
                          <a:solidFill>
                            <a:schemeClr val="tx1"/>
                          </a:solidFill>
                        </a:rPr>
                        <a:t>▼高齢者の運動機会の創出</a:t>
                      </a:r>
                      <a:endParaRPr kumimoji="1" lang="en-US" altLang="ja-JP" sz="1100" b="1" dirty="0" smtClean="0">
                        <a:solidFill>
                          <a:schemeClr val="tx1"/>
                        </a:solidFill>
                      </a:endParaRPr>
                    </a:p>
                    <a:p>
                      <a:r>
                        <a:rPr kumimoji="1" lang="ja-JP" altLang="en-US" sz="1100" b="1" dirty="0" smtClean="0">
                          <a:solidFill>
                            <a:schemeClr val="tx1"/>
                          </a:solidFill>
                        </a:rPr>
                        <a:t>▼民間企業等と連携した普及啓発</a:t>
                      </a:r>
                      <a:endParaRPr kumimoji="1" lang="en-US" altLang="ja-JP" sz="1100" b="1"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1" baseline="0" dirty="0" smtClean="0">
                          <a:solidFill>
                            <a:schemeClr val="tx1"/>
                          </a:solidFill>
                        </a:rPr>
                        <a:t>▼</a:t>
                      </a:r>
                      <a:r>
                        <a:rPr kumimoji="1" lang="ja-JP" altLang="en-US" sz="1100" b="1" baseline="0" dirty="0" smtClean="0">
                          <a:solidFill>
                            <a:schemeClr val="tx1"/>
                          </a:solidFill>
                        </a:rPr>
                        <a:t>ライフステージに応じた睡眠・</a:t>
                      </a:r>
                      <a:endParaRPr kumimoji="1" lang="en-US" altLang="ja-JP" sz="1100" b="1" baseline="0" dirty="0" smtClean="0">
                        <a:solidFill>
                          <a:schemeClr val="tx1"/>
                        </a:solidFill>
                      </a:endParaRPr>
                    </a:p>
                    <a:p>
                      <a:r>
                        <a:rPr kumimoji="1" lang="ja-JP" altLang="en-US" sz="1100" b="1" baseline="0" dirty="0" smtClean="0">
                          <a:solidFill>
                            <a:schemeClr val="tx1"/>
                          </a:solidFill>
                        </a:rPr>
                        <a:t>　休養の充実</a:t>
                      </a:r>
                      <a:endParaRPr kumimoji="1" lang="en-US" altLang="ja-JP" sz="1100" b="1" baseline="0"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3741518337"/>
              </p:ext>
            </p:extLst>
          </p:nvPr>
        </p:nvGraphicFramePr>
        <p:xfrm>
          <a:off x="328135" y="2800509"/>
          <a:ext cx="9216000" cy="1069440"/>
        </p:xfrm>
        <a:graphic>
          <a:graphicData uri="http://schemas.openxmlformats.org/drawingml/2006/table">
            <a:tbl>
              <a:tblPr firstRow="1" bandRow="1">
                <a:tableStyleId>{5940675A-B579-460E-94D1-54222C63F5DA}</a:tableStyleId>
              </a:tblPr>
              <a:tblGrid>
                <a:gridCol w="2304000">
                  <a:extLst>
                    <a:ext uri="{9D8B030D-6E8A-4147-A177-3AD203B41FA5}">
                      <a16:colId xmlns:a16="http://schemas.microsoft.com/office/drawing/2014/main" val="4073086637"/>
                    </a:ext>
                  </a:extLst>
                </a:gridCol>
                <a:gridCol w="2304000">
                  <a:extLst>
                    <a:ext uri="{9D8B030D-6E8A-4147-A177-3AD203B41FA5}">
                      <a16:colId xmlns:a16="http://schemas.microsoft.com/office/drawing/2014/main" val="111291063"/>
                    </a:ext>
                  </a:extLst>
                </a:gridCol>
                <a:gridCol w="2304000">
                  <a:extLst>
                    <a:ext uri="{9D8B030D-6E8A-4147-A177-3AD203B41FA5}">
                      <a16:colId xmlns:a16="http://schemas.microsoft.com/office/drawing/2014/main" val="3290605964"/>
                    </a:ext>
                  </a:extLst>
                </a:gridCol>
                <a:gridCol w="2304000">
                  <a:extLst>
                    <a:ext uri="{9D8B030D-6E8A-4147-A177-3AD203B41FA5}">
                      <a16:colId xmlns:a16="http://schemas.microsoft.com/office/drawing/2014/main" val="520564120"/>
                    </a:ext>
                  </a:extLst>
                </a:gridCol>
              </a:tblGrid>
              <a:tr h="0">
                <a:tc>
                  <a:txBody>
                    <a:bodyPr/>
                    <a:lstStyle/>
                    <a:p>
                      <a:pPr algn="ctr"/>
                      <a:r>
                        <a:rPr kumimoji="1" lang="ja-JP" altLang="en-US" sz="1200" b="1" dirty="0" smtClean="0">
                          <a:solidFill>
                            <a:schemeClr val="tx1"/>
                          </a:solidFill>
                        </a:rPr>
                        <a:t>❺ 飲酒</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❻ 喫煙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❼ 歯と口の健康</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❽ こころの健康</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221477">
                <a:tc>
                  <a:txBody>
                    <a:bodyPr/>
                    <a:lstStyle/>
                    <a:p>
                      <a:r>
                        <a:rPr kumimoji="1" lang="en-US" altLang="ja-JP" sz="1100" b="1" baseline="0" dirty="0" smtClean="0">
                          <a:solidFill>
                            <a:schemeClr val="tx1"/>
                          </a:solidFill>
                        </a:rPr>
                        <a:t>▼</a:t>
                      </a:r>
                      <a:r>
                        <a:rPr kumimoji="1" lang="ja-JP" altLang="en-US" sz="1100" b="1" baseline="0" dirty="0" smtClean="0">
                          <a:solidFill>
                            <a:schemeClr val="tx1"/>
                          </a:solidFill>
                        </a:rPr>
                        <a:t>適量飲酒の指導</a:t>
                      </a:r>
                      <a:endParaRPr kumimoji="1" lang="en-US" altLang="ja-JP" sz="1100" b="1" baseline="0" dirty="0" smtClean="0">
                        <a:solidFill>
                          <a:schemeClr val="tx1"/>
                        </a:solidFill>
                      </a:endParaRPr>
                    </a:p>
                    <a:p>
                      <a:r>
                        <a:rPr kumimoji="1" lang="ja-JP" altLang="en-US" sz="1100" b="1" baseline="0" dirty="0" smtClean="0">
                          <a:solidFill>
                            <a:schemeClr val="tx1"/>
                          </a:solidFill>
                        </a:rPr>
                        <a:t>▼飲酒と健康に関する啓発・相談</a:t>
                      </a:r>
                      <a:endParaRPr kumimoji="1" lang="en-US" altLang="ja-JP" sz="1100" b="1" baseline="0"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1" dirty="0" smtClean="0">
                          <a:solidFill>
                            <a:schemeClr val="tx1"/>
                          </a:solidFill>
                        </a:rPr>
                        <a:t>▼</a:t>
                      </a:r>
                      <a:r>
                        <a:rPr kumimoji="1" lang="ja-JP" altLang="en-US" sz="1100" b="1" dirty="0" smtClean="0">
                          <a:solidFill>
                            <a:schemeClr val="tx1"/>
                          </a:solidFill>
                        </a:rPr>
                        <a:t>喫煙率の減少</a:t>
                      </a:r>
                      <a:endParaRPr kumimoji="1" lang="en-US" altLang="ja-JP" sz="1100" b="1" dirty="0" smtClean="0">
                        <a:solidFill>
                          <a:schemeClr val="tx1"/>
                        </a:solidFill>
                      </a:endParaRPr>
                    </a:p>
                    <a:p>
                      <a:r>
                        <a:rPr kumimoji="1" lang="ja-JP" altLang="en-US" sz="1100" b="1" dirty="0" smtClean="0">
                          <a:solidFill>
                            <a:schemeClr val="tx1"/>
                          </a:solidFill>
                        </a:rPr>
                        <a:t>▼望まない受動喫煙の防止</a:t>
                      </a:r>
                      <a:endParaRPr kumimoji="1" lang="en-US" altLang="ja-JP" sz="1100" b="1"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1" dirty="0" smtClean="0">
                          <a:solidFill>
                            <a:schemeClr val="tx1"/>
                          </a:solidFill>
                        </a:rPr>
                        <a:t>▼</a:t>
                      </a:r>
                      <a:r>
                        <a:rPr kumimoji="1" lang="ja-JP" altLang="en-US" sz="1100" b="1" dirty="0" smtClean="0">
                          <a:solidFill>
                            <a:schemeClr val="tx1"/>
                          </a:solidFill>
                        </a:rPr>
                        <a:t>歯磨き習慣の促進</a:t>
                      </a:r>
                      <a:endParaRPr kumimoji="1" lang="en-US" altLang="ja-JP" sz="1100" b="1" dirty="0" smtClean="0">
                        <a:solidFill>
                          <a:schemeClr val="tx1"/>
                        </a:solidFill>
                      </a:endParaRPr>
                    </a:p>
                    <a:p>
                      <a:r>
                        <a:rPr kumimoji="1" lang="ja-JP" altLang="en-US" sz="1100" b="1" dirty="0" smtClean="0">
                          <a:solidFill>
                            <a:schemeClr val="tx1"/>
                          </a:solidFill>
                        </a:rPr>
                        <a:t>▼歯と口の健康に係る普及啓発</a:t>
                      </a:r>
                      <a:endParaRPr kumimoji="1" lang="en-US" altLang="ja-JP" sz="1100" b="1" dirty="0" smtClean="0">
                        <a:solidFill>
                          <a:schemeClr val="tx1"/>
                        </a:solidFill>
                      </a:endParaRPr>
                    </a:p>
                    <a:p>
                      <a:endParaRPr kumimoji="1" lang="ja-JP" altLang="en-US" sz="1100" b="1"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baseline="0" dirty="0" smtClean="0">
                          <a:solidFill>
                            <a:schemeClr val="tx1"/>
                          </a:solidFill>
                        </a:rPr>
                        <a:t>▼職域等におけるこころの健康</a:t>
                      </a:r>
                      <a:endParaRPr kumimoji="1" lang="en-US" altLang="ja-JP" sz="1100" b="1" baseline="0" dirty="0" smtClean="0">
                        <a:solidFill>
                          <a:schemeClr val="tx1"/>
                        </a:solidFill>
                      </a:endParaRPr>
                    </a:p>
                    <a:p>
                      <a:r>
                        <a:rPr kumimoji="1" lang="ja-JP" altLang="en-US" sz="1100" b="1" baseline="0" dirty="0" smtClean="0">
                          <a:solidFill>
                            <a:schemeClr val="tx1"/>
                          </a:solidFill>
                        </a:rPr>
                        <a:t>　サポート</a:t>
                      </a:r>
                      <a:endParaRPr kumimoji="1" lang="en-US" altLang="ja-JP" sz="1100" b="1" baseline="0" dirty="0" smtClean="0">
                        <a:solidFill>
                          <a:schemeClr val="tx1"/>
                        </a:solidFill>
                      </a:endParaRPr>
                    </a:p>
                    <a:p>
                      <a:r>
                        <a:rPr kumimoji="1" lang="en-US" altLang="ja-JP" sz="1100" b="1" baseline="0" dirty="0" smtClean="0">
                          <a:solidFill>
                            <a:schemeClr val="tx1"/>
                          </a:solidFill>
                        </a:rPr>
                        <a:t>▼</a:t>
                      </a:r>
                      <a:r>
                        <a:rPr kumimoji="1" lang="ja-JP" altLang="en-US" sz="1100" b="1" spc="-50" baseline="0" dirty="0" smtClean="0">
                          <a:solidFill>
                            <a:schemeClr val="tx1"/>
                          </a:solidFill>
                        </a:rPr>
                        <a:t>地域におけるこころの健康づくり</a:t>
                      </a:r>
                      <a:endParaRPr kumimoji="1" lang="en-US" altLang="ja-JP" sz="1100" b="1" spc="-50" baseline="0" dirty="0" smtClean="0">
                        <a:solidFill>
                          <a:schemeClr val="tx1"/>
                        </a:solidFill>
                      </a:endParaRPr>
                    </a:p>
                    <a:p>
                      <a:r>
                        <a:rPr kumimoji="1" lang="en-US" altLang="ja-JP" sz="1100" b="1" baseline="0" dirty="0" smtClean="0">
                          <a:solidFill>
                            <a:schemeClr val="tx1"/>
                          </a:solidFill>
                        </a:rPr>
                        <a:t>▼</a:t>
                      </a:r>
                      <a:r>
                        <a:rPr kumimoji="1" lang="ja-JP" altLang="en-US" sz="1100" b="1" baseline="0" dirty="0" smtClean="0">
                          <a:solidFill>
                            <a:schemeClr val="tx1"/>
                          </a:solidFill>
                        </a:rPr>
                        <a:t>相談支援の実施</a:t>
                      </a:r>
                      <a:endParaRPr kumimoji="1" lang="en-US" altLang="ja-JP" sz="1100" b="1" baseline="0" dirty="0" smtClean="0">
                        <a:solidFill>
                          <a:schemeClr val="tx1"/>
                        </a:solidFill>
                      </a:endParaRPr>
                    </a:p>
                  </a:txBody>
                  <a:tcPr marL="72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914826174"/>
              </p:ext>
            </p:extLst>
          </p:nvPr>
        </p:nvGraphicFramePr>
        <p:xfrm>
          <a:off x="328135" y="4456462"/>
          <a:ext cx="5760000" cy="1404720"/>
        </p:xfrm>
        <a:graphic>
          <a:graphicData uri="http://schemas.openxmlformats.org/drawingml/2006/table">
            <a:tbl>
              <a:tblPr firstRow="1" bandRow="1">
                <a:tableStyleId>{5940675A-B579-460E-94D1-54222C63F5DA}</a:tableStyleId>
              </a:tblPr>
              <a:tblGrid>
                <a:gridCol w="2880000">
                  <a:extLst>
                    <a:ext uri="{9D8B030D-6E8A-4147-A177-3AD203B41FA5}">
                      <a16:colId xmlns:a16="http://schemas.microsoft.com/office/drawing/2014/main" val="4073086637"/>
                    </a:ext>
                  </a:extLst>
                </a:gridCol>
                <a:gridCol w="2880000">
                  <a:extLst>
                    <a:ext uri="{9D8B030D-6E8A-4147-A177-3AD203B41FA5}">
                      <a16:colId xmlns:a16="http://schemas.microsoft.com/office/drawing/2014/main" val="111291063"/>
                    </a:ext>
                  </a:extLst>
                </a:gridCol>
              </a:tblGrid>
              <a:tr h="0">
                <a:tc>
                  <a:txBody>
                    <a:bodyPr/>
                    <a:lstStyle/>
                    <a:p>
                      <a:pPr algn="ctr"/>
                      <a:r>
                        <a:rPr kumimoji="1" lang="ja-JP" altLang="en-US" sz="1200" b="1" dirty="0" smtClean="0">
                          <a:solidFill>
                            <a:schemeClr val="tx1"/>
                          </a:solidFill>
                        </a:rPr>
                        <a:t>❶ けんしん（健診・がん検診）</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smtClean="0">
                          <a:solidFill>
                            <a:schemeClr val="tx1"/>
                          </a:solidFill>
                        </a:rPr>
                        <a:t>❷ 重症化予防</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505611">
                <a:tc>
                  <a:txBody>
                    <a:bodyPr/>
                    <a:lstStyle/>
                    <a:p>
                      <a:r>
                        <a:rPr kumimoji="1" lang="en-US" altLang="ja-JP" sz="1100" b="1" baseline="0" dirty="0" smtClean="0">
                          <a:solidFill>
                            <a:schemeClr val="tx1"/>
                          </a:solidFill>
                        </a:rPr>
                        <a:t>▼</a:t>
                      </a:r>
                      <a:r>
                        <a:rPr kumimoji="1" lang="ja-JP" altLang="en-US" sz="1100" b="1" baseline="0" dirty="0" smtClean="0">
                          <a:solidFill>
                            <a:schemeClr val="tx1"/>
                          </a:solidFill>
                        </a:rPr>
                        <a:t>受診率向上に向けた市町村支援</a:t>
                      </a:r>
                      <a:endParaRPr kumimoji="1" lang="en-US" altLang="ja-JP" sz="1100" b="1" baseline="0" dirty="0" smtClean="0">
                        <a:solidFill>
                          <a:schemeClr val="tx1"/>
                        </a:solidFill>
                      </a:endParaRPr>
                    </a:p>
                    <a:p>
                      <a:r>
                        <a:rPr kumimoji="1" lang="ja-JP" altLang="en-US" sz="1100" b="1" baseline="0" dirty="0" smtClean="0">
                          <a:solidFill>
                            <a:schemeClr val="tx1"/>
                          </a:solidFill>
                        </a:rPr>
                        <a:t>▼職域等における受診促進</a:t>
                      </a:r>
                      <a:endParaRPr kumimoji="1" lang="en-US" altLang="ja-JP" sz="1100" b="1" baseline="0" dirty="0" smtClean="0">
                        <a:solidFill>
                          <a:schemeClr val="tx1"/>
                        </a:solidFill>
                      </a:endParaRPr>
                    </a:p>
                    <a:p>
                      <a:r>
                        <a:rPr kumimoji="1" lang="ja-JP" altLang="en-US" sz="1100" b="1" baseline="0" dirty="0" smtClean="0">
                          <a:solidFill>
                            <a:schemeClr val="tx1"/>
                          </a:solidFill>
                        </a:rPr>
                        <a:t>▼医療保険者等における受診促進</a:t>
                      </a:r>
                      <a:endParaRPr kumimoji="1" lang="en-US" altLang="ja-JP" sz="1100" b="1" baseline="0" dirty="0" smtClean="0">
                        <a:solidFill>
                          <a:schemeClr val="tx1"/>
                        </a:solidFill>
                      </a:endParaRPr>
                    </a:p>
                    <a:p>
                      <a:r>
                        <a:rPr kumimoji="1" lang="ja-JP" altLang="en-US" sz="1100" b="1" baseline="0" dirty="0" smtClean="0">
                          <a:solidFill>
                            <a:schemeClr val="tx1"/>
                          </a:solidFill>
                        </a:rPr>
                        <a:t>▼ライフステージに応じた普及啓発</a:t>
                      </a:r>
                      <a:endParaRPr kumimoji="1" lang="en-US" altLang="ja-JP" sz="1100" b="1" baseline="0"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1" dirty="0" smtClean="0">
                          <a:solidFill>
                            <a:schemeClr val="tx1"/>
                          </a:solidFill>
                        </a:rPr>
                        <a:t>▼</a:t>
                      </a:r>
                      <a:r>
                        <a:rPr kumimoji="1" lang="ja-JP" altLang="en-US" sz="1100" b="1" dirty="0" smtClean="0">
                          <a:solidFill>
                            <a:schemeClr val="tx1"/>
                          </a:solidFill>
                        </a:rPr>
                        <a:t>特定保健指導の促進</a:t>
                      </a:r>
                      <a:endParaRPr kumimoji="1" lang="en-US" altLang="ja-JP" sz="1100" b="1" dirty="0" smtClean="0">
                        <a:solidFill>
                          <a:schemeClr val="tx1"/>
                        </a:solidFill>
                      </a:endParaRPr>
                    </a:p>
                    <a:p>
                      <a:r>
                        <a:rPr kumimoji="1" lang="ja-JP" altLang="en-US" sz="1100" b="1" dirty="0" smtClean="0">
                          <a:solidFill>
                            <a:schemeClr val="tx1"/>
                          </a:solidFill>
                        </a:rPr>
                        <a:t>▼未治療者や治療中断者に対する医療機関</a:t>
                      </a:r>
                      <a:endParaRPr kumimoji="1" lang="en-US" altLang="ja-JP" sz="1100" b="1" dirty="0" smtClean="0">
                        <a:solidFill>
                          <a:schemeClr val="tx1"/>
                        </a:solidFill>
                      </a:endParaRPr>
                    </a:p>
                    <a:p>
                      <a:r>
                        <a:rPr kumimoji="1" lang="ja-JP" altLang="en-US" sz="1100" b="1" dirty="0" smtClean="0">
                          <a:solidFill>
                            <a:schemeClr val="tx1"/>
                          </a:solidFill>
                        </a:rPr>
                        <a:t>　への受診勧奨の促進</a:t>
                      </a:r>
                      <a:endParaRPr kumimoji="1" lang="en-US" altLang="ja-JP" sz="1100" b="1" dirty="0" smtClean="0">
                        <a:solidFill>
                          <a:schemeClr val="tx1"/>
                        </a:solidFill>
                      </a:endParaRPr>
                    </a:p>
                    <a:p>
                      <a:r>
                        <a:rPr kumimoji="1" lang="ja-JP" altLang="en-US" sz="1100" b="1" dirty="0" smtClean="0">
                          <a:solidFill>
                            <a:schemeClr val="tx1"/>
                          </a:solidFill>
                        </a:rPr>
                        <a:t>▼医療データを活用した受診促進策の推進</a:t>
                      </a:r>
                      <a:endParaRPr kumimoji="1" lang="en-US" altLang="ja-JP" sz="1100" b="1" dirty="0" smtClean="0">
                        <a:solidFill>
                          <a:schemeClr val="tx1"/>
                        </a:solidFill>
                      </a:endParaRPr>
                    </a:p>
                    <a:p>
                      <a:r>
                        <a:rPr kumimoji="1" lang="ja-JP" altLang="en-US" sz="1100" b="1" dirty="0" smtClean="0">
                          <a:solidFill>
                            <a:schemeClr val="tx1"/>
                          </a:solidFill>
                        </a:rPr>
                        <a:t>▼糖尿病の重症化予防</a:t>
                      </a:r>
                      <a:endParaRPr kumimoji="1" lang="en-US" altLang="ja-JP" sz="1100" b="1" dirty="0" smtClean="0">
                        <a:solidFill>
                          <a:schemeClr val="tx1"/>
                        </a:solidFill>
                      </a:endParaRPr>
                    </a:p>
                    <a:p>
                      <a:r>
                        <a:rPr kumimoji="1" lang="ja-JP" altLang="en-US" sz="1100" b="1" dirty="0" smtClean="0">
                          <a:solidFill>
                            <a:schemeClr val="tx1"/>
                          </a:solidFill>
                        </a:rPr>
                        <a:t>▼早期治療・重症化予防に係る普及啓発</a:t>
                      </a:r>
                      <a:endParaRPr kumimoji="1" lang="en-US" altLang="ja-JP" sz="1100" b="1"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954253965"/>
              </p:ext>
            </p:extLst>
          </p:nvPr>
        </p:nvGraphicFramePr>
        <p:xfrm>
          <a:off x="6591518" y="4456462"/>
          <a:ext cx="2880000" cy="1404720"/>
        </p:xfrm>
        <a:graphic>
          <a:graphicData uri="http://schemas.openxmlformats.org/drawingml/2006/table">
            <a:tbl>
              <a:tblPr firstRow="1" bandRow="1">
                <a:tableStyleId>{5940675A-B579-460E-94D1-54222C63F5DA}</a:tableStyleId>
              </a:tblPr>
              <a:tblGrid>
                <a:gridCol w="2880000">
                  <a:extLst>
                    <a:ext uri="{9D8B030D-6E8A-4147-A177-3AD203B41FA5}">
                      <a16:colId xmlns:a16="http://schemas.microsoft.com/office/drawing/2014/main" val="520564120"/>
                    </a:ext>
                  </a:extLst>
                </a:gridCol>
              </a:tblGrid>
              <a:tr h="1404720">
                <a:tc>
                  <a:txBody>
                    <a:bodyPr/>
                    <a:lstStyle/>
                    <a:p>
                      <a:r>
                        <a:rPr kumimoji="1" lang="ja-JP" altLang="en-US" sz="1100" b="1" baseline="0" dirty="0" smtClean="0">
                          <a:solidFill>
                            <a:schemeClr val="tx1"/>
                          </a:solidFill>
                        </a:rPr>
                        <a:t>▼市町村における健康なまちづくり</a:t>
                      </a:r>
                      <a:endParaRPr kumimoji="1" lang="en-US" altLang="ja-JP" sz="1100" b="1" baseline="0" dirty="0" smtClean="0">
                        <a:solidFill>
                          <a:schemeClr val="tx1"/>
                        </a:solidFill>
                      </a:endParaRPr>
                    </a:p>
                    <a:p>
                      <a:r>
                        <a:rPr kumimoji="1" lang="ja-JP" altLang="en-US" sz="1100" b="1" baseline="0" dirty="0" smtClean="0">
                          <a:solidFill>
                            <a:schemeClr val="tx1"/>
                          </a:solidFill>
                        </a:rPr>
                        <a:t>▼市町村の健康格差の縮小</a:t>
                      </a:r>
                      <a:endParaRPr kumimoji="1" lang="en-US" altLang="ja-JP" sz="1100" b="1" baseline="0" dirty="0" smtClean="0">
                        <a:solidFill>
                          <a:schemeClr val="tx1"/>
                        </a:solidFill>
                      </a:endParaRPr>
                    </a:p>
                    <a:p>
                      <a:r>
                        <a:rPr kumimoji="1" lang="ja-JP" altLang="en-US" sz="1100" b="1" baseline="0" dirty="0" smtClean="0">
                          <a:solidFill>
                            <a:schemeClr val="tx1"/>
                          </a:solidFill>
                        </a:rPr>
                        <a:t>▼</a:t>
                      </a:r>
                      <a:r>
                        <a:rPr kumimoji="1" lang="ja-JP" altLang="en-US" sz="1100" b="1" baseline="0" dirty="0" smtClean="0">
                          <a:solidFill>
                            <a:schemeClr val="tx1"/>
                          </a:solidFill>
                          <a:latin typeface="+mn-ea"/>
                          <a:ea typeface="+mn-ea"/>
                        </a:rPr>
                        <a:t>ＩＣＴ</a:t>
                      </a:r>
                      <a:r>
                        <a:rPr kumimoji="1" lang="ja-JP" altLang="en-US" sz="1100" b="1" baseline="0" dirty="0" smtClean="0">
                          <a:solidFill>
                            <a:schemeClr val="tx1"/>
                          </a:solidFill>
                        </a:rPr>
                        <a:t>等を活用した健康情報等に係る</a:t>
                      </a:r>
                      <a:endParaRPr kumimoji="1" lang="en-US" altLang="ja-JP" sz="1100" b="1" baseline="0" dirty="0" smtClean="0">
                        <a:solidFill>
                          <a:schemeClr val="tx1"/>
                        </a:solidFill>
                      </a:endParaRPr>
                    </a:p>
                    <a:p>
                      <a:r>
                        <a:rPr kumimoji="1" lang="ja-JP" altLang="en-US" sz="1100" b="1" baseline="0" dirty="0" smtClean="0">
                          <a:solidFill>
                            <a:schemeClr val="tx1"/>
                          </a:solidFill>
                        </a:rPr>
                        <a:t>　基盤づくり</a:t>
                      </a:r>
                      <a:endParaRPr kumimoji="1" lang="en-US" altLang="ja-JP" sz="1100" b="1" baseline="0" dirty="0" smtClean="0">
                        <a:solidFill>
                          <a:schemeClr val="tx1"/>
                        </a:solidFill>
                      </a:endParaRPr>
                    </a:p>
                    <a:p>
                      <a:r>
                        <a:rPr kumimoji="1" lang="ja-JP" altLang="en-US" sz="1100" b="1" baseline="0" dirty="0" smtClean="0">
                          <a:solidFill>
                            <a:schemeClr val="tx1"/>
                          </a:solidFill>
                        </a:rPr>
                        <a:t>▼職場における健康づくり</a:t>
                      </a:r>
                      <a:endParaRPr kumimoji="1" lang="en-US" altLang="ja-JP" sz="1100" b="1" baseline="0" dirty="0" smtClean="0">
                        <a:solidFill>
                          <a:schemeClr val="tx1"/>
                        </a:solidFill>
                      </a:endParaRPr>
                    </a:p>
                    <a:p>
                      <a:r>
                        <a:rPr kumimoji="1" lang="ja-JP" altLang="en-US" sz="1100" b="1" baseline="0" dirty="0" smtClean="0">
                          <a:solidFill>
                            <a:schemeClr val="tx1"/>
                          </a:solidFill>
                        </a:rPr>
                        <a:t>▼地域等における健康づくり</a:t>
                      </a:r>
                      <a:endParaRPr kumimoji="1" lang="en-US" altLang="ja-JP" sz="1100" b="1" baseline="0" dirty="0" smtClean="0">
                        <a:solidFill>
                          <a:schemeClr val="tx1"/>
                        </a:solidFill>
                      </a:endParaRPr>
                    </a:p>
                    <a:p>
                      <a:r>
                        <a:rPr kumimoji="1" lang="ja-JP" altLang="en-US" sz="1100" b="1" baseline="0" dirty="0" smtClean="0">
                          <a:solidFill>
                            <a:schemeClr val="tx1"/>
                          </a:solidFill>
                        </a:rPr>
                        <a:t>▼多様な主体の連携・協働</a:t>
                      </a:r>
                      <a:endParaRPr kumimoji="1" lang="en-US" altLang="ja-JP" sz="1100" b="1" baseline="0" dirty="0" smtClean="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sp>
        <p:nvSpPr>
          <p:cNvPr id="26" name="正方形/長方形 25"/>
          <p:cNvSpPr/>
          <p:nvPr/>
        </p:nvSpPr>
        <p:spPr>
          <a:xfrm>
            <a:off x="266602" y="6200885"/>
            <a:ext cx="43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en-US" altLang="ja-JP" sz="1200" dirty="0" smtClean="0">
                <a:solidFill>
                  <a:schemeClr val="tx1"/>
                </a:solidFill>
              </a:rPr>
              <a:t>※</a:t>
            </a:r>
            <a:r>
              <a:rPr kumimoji="1" lang="ja-JP" altLang="en-US" sz="1200" dirty="0" smtClean="0">
                <a:solidFill>
                  <a:schemeClr val="tx1"/>
                </a:solidFill>
              </a:rPr>
              <a:t>「１  生活</a:t>
            </a:r>
            <a:r>
              <a:rPr kumimoji="1" lang="ja-JP" altLang="en-US" sz="1200" dirty="0">
                <a:solidFill>
                  <a:schemeClr val="tx1"/>
                </a:solidFill>
              </a:rPr>
              <a:t>習慣病の予防（生活習慣の改善</a:t>
            </a:r>
            <a:r>
              <a:rPr kumimoji="1" lang="ja-JP" altLang="en-US" sz="1200" dirty="0" smtClean="0">
                <a:solidFill>
                  <a:schemeClr val="tx1"/>
                </a:solidFill>
              </a:rPr>
              <a:t>）」の８分野</a:t>
            </a:r>
            <a:endParaRPr kumimoji="1" lang="ja-JP" altLang="en-US" sz="1200" dirty="0">
              <a:solidFill>
                <a:schemeClr val="tx1"/>
              </a:solidFill>
            </a:endParaRPr>
          </a:p>
          <a:p>
            <a:r>
              <a:rPr kumimoji="1" lang="ja-JP" altLang="en-US" sz="1200" dirty="0" smtClean="0">
                <a:solidFill>
                  <a:schemeClr val="tx1"/>
                </a:solidFill>
              </a:rPr>
              <a:t>　「２</a:t>
            </a:r>
            <a:r>
              <a:rPr kumimoji="1" lang="ja-JP" altLang="en-US" sz="1200" dirty="0">
                <a:solidFill>
                  <a:schemeClr val="tx1"/>
                </a:solidFill>
              </a:rPr>
              <a:t> </a:t>
            </a:r>
            <a:r>
              <a:rPr kumimoji="1" lang="ja-JP" altLang="en-US" sz="1200" dirty="0" smtClean="0">
                <a:solidFill>
                  <a:schemeClr val="tx1"/>
                </a:solidFill>
              </a:rPr>
              <a:t> 生活</a:t>
            </a:r>
            <a:r>
              <a:rPr kumimoji="1" lang="ja-JP" altLang="en-US" sz="1200" dirty="0">
                <a:solidFill>
                  <a:schemeClr val="tx1"/>
                </a:solidFill>
              </a:rPr>
              <a:t>習慣病の早期発見・重症化</a:t>
            </a:r>
            <a:r>
              <a:rPr kumimoji="1" lang="ja-JP" altLang="en-US" sz="1200" dirty="0" smtClean="0">
                <a:solidFill>
                  <a:schemeClr val="tx1"/>
                </a:solidFill>
              </a:rPr>
              <a:t>予防」の２分野</a:t>
            </a:r>
            <a:endParaRPr kumimoji="1" lang="ja-JP" altLang="en-US" sz="1200" dirty="0">
              <a:solidFill>
                <a:schemeClr val="tx1"/>
              </a:solidFill>
            </a:endParaRPr>
          </a:p>
        </p:txBody>
      </p:sp>
      <p:sp>
        <p:nvSpPr>
          <p:cNvPr id="27" name="右中かっこ 26"/>
          <p:cNvSpPr/>
          <p:nvPr/>
        </p:nvSpPr>
        <p:spPr>
          <a:xfrm>
            <a:off x="4392796" y="6164885"/>
            <a:ext cx="98823" cy="360000"/>
          </a:xfrm>
          <a:prstGeom prst="rightBrace">
            <a:avLst>
              <a:gd name="adj1" fmla="val 1278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p:cNvSpPr/>
          <p:nvPr/>
        </p:nvSpPr>
        <p:spPr>
          <a:xfrm>
            <a:off x="5185171" y="6200885"/>
            <a:ext cx="367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100" dirty="0" smtClean="0">
                <a:solidFill>
                  <a:schemeClr val="tx1"/>
                </a:solidFill>
                <a:latin typeface="+mn-ea"/>
              </a:rPr>
              <a:t>生活習慣の改善や生活習慣病の予防等に向け、</a:t>
            </a:r>
            <a:endParaRPr kumimoji="1" lang="en-US" altLang="ja-JP" sz="1100" dirty="0" smtClean="0">
              <a:solidFill>
                <a:schemeClr val="tx1"/>
              </a:solidFill>
              <a:latin typeface="+mn-ea"/>
            </a:endParaRPr>
          </a:p>
          <a:p>
            <a:r>
              <a:rPr kumimoji="1" lang="ja-JP" altLang="en-US" sz="1100" dirty="0" smtClean="0">
                <a:solidFill>
                  <a:schemeClr val="tx1"/>
                </a:solidFill>
                <a:latin typeface="+mn-ea"/>
              </a:rPr>
              <a:t>府民に取り組んでいただきたい「</a:t>
            </a:r>
            <a:r>
              <a:rPr kumimoji="1" lang="en-US" altLang="ja-JP" sz="1100" dirty="0" smtClean="0">
                <a:solidFill>
                  <a:schemeClr val="tx1"/>
                </a:solidFill>
                <a:latin typeface="+mn-ea"/>
              </a:rPr>
              <a:t>10</a:t>
            </a:r>
            <a:r>
              <a:rPr kumimoji="1" lang="ja-JP" altLang="en-US" sz="1100" dirty="0" smtClean="0">
                <a:solidFill>
                  <a:schemeClr val="tx1"/>
                </a:solidFill>
                <a:latin typeface="+mn-ea"/>
              </a:rPr>
              <a:t>の健康づくり活動」</a:t>
            </a:r>
            <a:endParaRPr kumimoji="1" lang="ja-JP" altLang="en-US" sz="1100" dirty="0">
              <a:solidFill>
                <a:schemeClr val="tx1"/>
              </a:solidFill>
              <a:latin typeface="+mn-ea"/>
            </a:endParaRPr>
          </a:p>
        </p:txBody>
      </p:sp>
    </p:spTree>
    <p:extLst>
      <p:ext uri="{BB962C8B-B14F-4D97-AF65-F5344CB8AC3E}">
        <p14:creationId xmlns:p14="http://schemas.microsoft.com/office/powerpoint/2010/main" val="759274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mn-ea"/>
              </a:rPr>
              <a:t> </a:t>
            </a:r>
            <a:r>
              <a:rPr kumimoji="1" lang="ja-JP" altLang="en-US" sz="2200" b="1" i="0" u="none" strike="noStrike" kern="1200" cap="none" spc="0" normalizeH="0" baseline="0" noProof="0" dirty="0" smtClean="0">
                <a:ln>
                  <a:noFill/>
                </a:ln>
                <a:solidFill>
                  <a:prstClr val="black"/>
                </a:solidFill>
                <a:effectLst/>
                <a:uLnTx/>
                <a:uFillTx/>
                <a:latin typeface="+mn-ea"/>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mn-ea"/>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14</a:t>
            </a:fld>
            <a:endParaRPr kumimoji="1" lang="ja-JP" altLang="en-US"/>
          </a:p>
        </p:txBody>
      </p:sp>
      <p:pic>
        <p:nvPicPr>
          <p:cNvPr id="22" name="図 21"/>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（１）ヘルスリテラシー</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P.47-49</a:t>
            </a:r>
            <a:endParaRPr kumimoji="1" lang="en-US" altLang="ja-JP" sz="1600" b="1" dirty="0">
              <a:solidFill>
                <a:schemeClr val="bg1"/>
              </a:solidFill>
            </a:endParaRPr>
          </a:p>
        </p:txBody>
      </p:sp>
      <p:sp>
        <p:nvSpPr>
          <p:cNvPr id="30" name="正方形/長方形 29"/>
          <p:cNvSpPr/>
          <p:nvPr/>
        </p:nvSpPr>
        <p:spPr>
          <a:xfrm>
            <a:off x="363222" y="2120403"/>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431498"/>
            <a:ext cx="8856000" cy="720000"/>
          </a:xfrm>
          <a:prstGeom prst="rect">
            <a:avLst/>
          </a:prstGeom>
        </p:spPr>
        <p:txBody>
          <a:bodyPr wrap="square" lIns="36000" tIns="72000" rIns="36000" bIns="36000">
            <a:noAutofit/>
          </a:bodyPr>
          <a:lstStyle/>
          <a:p>
            <a:r>
              <a:rPr lang="ja-JP" altLang="en-US" sz="1200" b="1" dirty="0">
                <a:latin typeface="+mn-ea"/>
              </a:rPr>
              <a:t>▽健康の維持・向上を図るため、自分の健康状況に合った必要な情報を見極め、最善の選択を行うことができる、</a:t>
            </a:r>
            <a:r>
              <a:rPr lang="ja-JP" altLang="en-US" sz="1200" b="1" dirty="0" smtClean="0">
                <a:latin typeface="+mn-ea"/>
              </a:rPr>
              <a:t>ヘルスリテラ</a:t>
            </a:r>
            <a:endParaRPr lang="en-US" altLang="ja-JP" sz="1200" b="1" dirty="0" smtClean="0">
              <a:latin typeface="+mn-ea"/>
            </a:endParaRPr>
          </a:p>
          <a:p>
            <a:r>
              <a:rPr lang="ja-JP" altLang="en-US" sz="1200" b="1" dirty="0">
                <a:latin typeface="+mn-ea"/>
              </a:rPr>
              <a:t>　</a:t>
            </a:r>
            <a:r>
              <a:rPr lang="ja-JP" altLang="en-US" sz="1200" b="1" dirty="0" smtClean="0">
                <a:latin typeface="+mn-ea"/>
              </a:rPr>
              <a:t>シー</a:t>
            </a:r>
            <a:r>
              <a:rPr lang="ja-JP" altLang="en-US" sz="1200" b="1" dirty="0">
                <a:latin typeface="+mn-ea"/>
              </a:rPr>
              <a:t>を習得します</a:t>
            </a:r>
            <a:r>
              <a:rPr lang="ja-JP" altLang="en-US" sz="1200" b="1" dirty="0" smtClean="0">
                <a:latin typeface="+mn-ea"/>
              </a:rPr>
              <a:t>。</a:t>
            </a:r>
            <a:endParaRPr lang="en-US" altLang="ja-JP" sz="1200" b="1" dirty="0" smtClean="0">
              <a:latin typeface="+mn-ea"/>
            </a:endParaRPr>
          </a:p>
          <a:p>
            <a:endParaRPr lang="en-US" altLang="ja-JP" sz="600" b="1" dirty="0">
              <a:latin typeface="+mn-ea"/>
            </a:endParaRPr>
          </a:p>
          <a:p>
            <a:r>
              <a:rPr lang="ja-JP" altLang="en-US" sz="1200" b="1" dirty="0" smtClean="0">
                <a:latin typeface="+mn-ea"/>
              </a:rPr>
              <a:t>▽</a:t>
            </a:r>
            <a:r>
              <a:rPr lang="ja-JP" altLang="en-US" sz="1200" b="1" dirty="0">
                <a:latin typeface="+mn-ea"/>
              </a:rPr>
              <a:t>日常生活において、適切な健康行動を実践し、自己の健康管理する力の向上を図ります。</a:t>
            </a:r>
          </a:p>
        </p:txBody>
      </p:sp>
      <p:sp>
        <p:nvSpPr>
          <p:cNvPr id="32" name="正方形/長方形 31"/>
          <p:cNvSpPr/>
          <p:nvPr/>
        </p:nvSpPr>
        <p:spPr>
          <a:xfrm>
            <a:off x="363222" y="3488912"/>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382595011"/>
              </p:ext>
            </p:extLst>
          </p:nvPr>
        </p:nvGraphicFramePr>
        <p:xfrm>
          <a:off x="532980" y="3851075"/>
          <a:ext cx="8820000" cy="7664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2448000">
                  <a:extLst>
                    <a:ext uri="{9D8B030D-6E8A-4147-A177-3AD203B41FA5}">
                      <a16:colId xmlns:a16="http://schemas.microsoft.com/office/drawing/2014/main" val="20001"/>
                    </a:ext>
                  </a:extLst>
                </a:gridCol>
                <a:gridCol w="2232000">
                  <a:extLst>
                    <a:ext uri="{9D8B030D-6E8A-4147-A177-3AD203B41FA5}">
                      <a16:colId xmlns:a16="http://schemas.microsoft.com/office/drawing/2014/main" val="3549333295"/>
                    </a:ext>
                  </a:extLst>
                </a:gridCol>
                <a:gridCol w="2232000">
                  <a:extLst>
                    <a:ext uri="{9D8B030D-6E8A-4147-A177-3AD203B41FA5}">
                      <a16:colId xmlns:a16="http://schemas.microsoft.com/office/drawing/2014/main" val="20002"/>
                    </a:ext>
                  </a:extLst>
                </a:gridCol>
                <a:gridCol w="1548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mn-ea"/>
                          <a:ea typeface="+mn-ea"/>
                          <a:cs typeface="HG丸ｺﾞｼｯｸM-PRO"/>
                        </a:rPr>
                        <a:t>策定時の取組状況</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32000">
                <a:tc>
                  <a:txBody>
                    <a:bodyPr/>
                    <a:lstStyle/>
                    <a:p>
                      <a:pPr algn="ctr" fontAlgn="auto">
                        <a:lnSpc>
                          <a:spcPts val="1600"/>
                        </a:lnSpc>
                        <a:spcAft>
                          <a:spcPts val="0"/>
                        </a:spcAft>
                      </a:pPr>
                      <a:r>
                        <a:rPr lang="en-US" altLang="ja-JP" sz="1200" dirty="0" smtClean="0">
                          <a:effectLst/>
                          <a:latin typeface="+mn-ea"/>
                          <a:ea typeface="+mn-ea"/>
                        </a:rPr>
                        <a:t>1</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健康への関心度（☆）</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tx1"/>
                          </a:solidFill>
                          <a:effectLst/>
                          <a:latin typeface="+mn-ea"/>
                          <a:ea typeface="+mn-ea"/>
                        </a:rPr>
                        <a:t>87.4%</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18</a:t>
                      </a:r>
                      <a:r>
                        <a:rPr lang="ja-JP" altLang="en-US" sz="1200" b="1" dirty="0" smtClean="0">
                          <a:solidFill>
                            <a:schemeClr val="tx1"/>
                          </a:solidFill>
                          <a:effectLst/>
                          <a:latin typeface="+mn-ea"/>
                          <a:ea typeface="+mn-ea"/>
                        </a:rPr>
                        <a:t>歳以上）（</a:t>
                      </a:r>
                      <a:r>
                        <a:rPr lang="en-US" altLang="ja-JP" sz="1200" b="1" dirty="0" smtClean="0">
                          <a:solidFill>
                            <a:schemeClr val="tx1"/>
                          </a:solidFill>
                          <a:effectLst/>
                          <a:latin typeface="+mn-ea"/>
                          <a:ea typeface="+mn-ea"/>
                        </a:rPr>
                        <a:t>H27</a:t>
                      </a:r>
                      <a:r>
                        <a:rPr lang="ja-JP" altLang="en-US" sz="1200" b="1" dirty="0" smtClean="0">
                          <a:solidFill>
                            <a:schemeClr val="tx1"/>
                          </a:solidFill>
                          <a:effectLst/>
                          <a:latin typeface="+mn-ea"/>
                          <a:ea typeface="+mn-ea"/>
                        </a:rPr>
                        <a:t>）</a:t>
                      </a:r>
                      <a:endParaRPr lang="ja-JP" altLang="ja-JP" sz="1100" b="1" dirty="0" smtClean="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　</a:t>
                      </a:r>
                      <a:r>
                        <a:rPr lang="en-US" altLang="ja-JP" sz="1200" b="1" dirty="0" smtClean="0">
                          <a:solidFill>
                            <a:schemeClr val="tx1"/>
                          </a:solidFill>
                          <a:effectLst/>
                          <a:latin typeface="+mn-ea"/>
                          <a:ea typeface="+mn-ea"/>
                          <a:cs typeface="HG丸ｺﾞｼｯｸM-PRO"/>
                        </a:rPr>
                        <a:t>88.5%</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15</a:t>
                      </a:r>
                      <a:r>
                        <a:rPr lang="ja-JP" altLang="en-US" sz="1200" b="1" dirty="0" smtClean="0">
                          <a:solidFill>
                            <a:schemeClr val="tx1"/>
                          </a:solidFill>
                          <a:effectLst/>
                          <a:latin typeface="+mn-ea"/>
                          <a:ea typeface="+mn-ea"/>
                          <a:cs typeface="HG丸ｺﾞｼｯｸM-PRO"/>
                        </a:rPr>
                        <a:t>歳以上）</a:t>
                      </a:r>
                    </a:p>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　</a:t>
                      </a:r>
                      <a:r>
                        <a:rPr lang="en-US" altLang="ja-JP" sz="1200" b="1" dirty="0" smtClean="0">
                          <a:solidFill>
                            <a:schemeClr val="tx1"/>
                          </a:solidFill>
                          <a:effectLst/>
                          <a:latin typeface="+mn-ea"/>
                          <a:ea typeface="+mn-ea"/>
                          <a:cs typeface="HG丸ｺﾞｼｯｸM-PRO"/>
                        </a:rPr>
                        <a:t>89.6%</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歳以上）（</a:t>
                      </a:r>
                      <a:r>
                        <a:rPr lang="en-US" altLang="ja-JP" sz="1200" b="1" dirty="0" smtClean="0">
                          <a:solidFill>
                            <a:schemeClr val="tx1"/>
                          </a:solidFill>
                          <a:effectLst/>
                          <a:latin typeface="+mn-ea"/>
                          <a:ea typeface="+mn-ea"/>
                          <a:cs typeface="HG丸ｺﾞｼｯｸM-PRO"/>
                        </a:rPr>
                        <a:t>R2</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200" b="1" dirty="0" smtClean="0">
                          <a:solidFill>
                            <a:schemeClr val="tx1"/>
                          </a:solidFill>
                          <a:effectLst/>
                          <a:latin typeface="+mn-ea"/>
                          <a:ea typeface="+mn-ea"/>
                        </a:rPr>
                        <a:t>100%</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4" name="正方形/長方形 33"/>
          <p:cNvSpPr/>
          <p:nvPr/>
        </p:nvSpPr>
        <p:spPr>
          <a:xfrm>
            <a:off x="6046921" y="3553352"/>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2037997692"/>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「健康への関心」について、「ある層」が府民の約</a:t>
                      </a:r>
                      <a:r>
                        <a:rPr kumimoji="1" lang="en-US" altLang="ja-JP" sz="1200" b="1" baseline="0" dirty="0" smtClean="0">
                          <a:solidFill>
                            <a:schemeClr val="tx1"/>
                          </a:solidFill>
                          <a:latin typeface="+mn-ea"/>
                          <a:ea typeface="+mn-ea"/>
                        </a:rPr>
                        <a:t>9</a:t>
                      </a:r>
                      <a:r>
                        <a:rPr kumimoji="1" lang="ja-JP" altLang="en-US" sz="1200" b="1" baseline="0" dirty="0" smtClean="0">
                          <a:solidFill>
                            <a:schemeClr val="tx1"/>
                          </a:solidFill>
                          <a:latin typeface="+mn-ea"/>
                          <a:ea typeface="+mn-ea"/>
                        </a:rPr>
                        <a:t>割を占めていますが、「ない層」や「関心があっても実践できていない層」に対し、日常生活における具体的な健康行動への誘導を図ることが必要です。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また、健康に関する情報が氾濫する中で、信頼性の高い公的機関や研究機関等から、科学的根拠に基づく適切な情報を入手・理解・選択できる力を習得することが重要です。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2952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tx1"/>
                </a:solidFill>
              </a:rPr>
              <a:t>健康</a:t>
            </a:r>
            <a:r>
              <a:rPr kumimoji="1" lang="ja-JP" altLang="en-US" sz="1600" b="1" dirty="0">
                <a:solidFill>
                  <a:schemeClr val="tx1"/>
                </a:solidFill>
              </a:rPr>
              <a:t>への関心度を高めます　～健康に関心を持ちましょう</a:t>
            </a:r>
            <a:r>
              <a:rPr kumimoji="1" lang="ja-JP" altLang="en-US" sz="1600" b="1" dirty="0" smtClean="0">
                <a:solidFill>
                  <a:schemeClr val="tx1"/>
                </a:solidFill>
              </a:rPr>
              <a:t>～</a:t>
            </a:r>
            <a:endParaRPr kumimoji="1" lang="ja-JP" altLang="en-US" sz="1600" b="1" dirty="0">
              <a:solidFill>
                <a:schemeClr val="tx1"/>
              </a:solidFill>
            </a:endParaRPr>
          </a:p>
        </p:txBody>
      </p:sp>
    </p:spTree>
    <p:extLst>
      <p:ext uri="{BB962C8B-B14F-4D97-AF65-F5344CB8AC3E}">
        <p14:creationId xmlns:p14="http://schemas.microsoft.com/office/powerpoint/2010/main" val="432394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15</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831838978"/>
              </p:ext>
            </p:extLst>
          </p:nvPr>
        </p:nvGraphicFramePr>
        <p:xfrm>
          <a:off x="477311" y="434454"/>
          <a:ext cx="8928000" cy="5904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600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学校や大学、職場等における健康教育の推進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■中、高校生におけるがん教育の外部講師活用を進めるため、府教育庁において講師リストを作成し、市町村教育委員会や府立学校へ配布しがん教育を実施。また、教員向けの研修会を教育庁と連携して実施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■大学生のヘルスリテラシー向上を目的に、大学と連携し、健康セミナーや授業等を連携して実施（「健康キャンパス・プロジェクト」６大学　阪大／府大／市大／関大／近大／桃大）</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女性のヘルスリテラシー向上</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■日々の健康づくりの実践に役立つ情報を配信するオンラインセミナー（全</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回）のうち、１回を「女性のライフステージとがん検診」をテーマに開催（「健活おおさかセミナー」）</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中小企業における「健康経営」の普及</a:t>
                      </a:r>
                      <a:r>
                        <a:rPr kumimoji="1" lang="en-US" altLang="ja-JP" sz="1200" b="1" u="none"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■中小企業の抱える健康課題・ニーズに対応したセミナーを開催（「健康経営セミナー」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回オンライン開催）</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■府内の健康経営優良法人認定法人に対し健康経営の取組状況を取材し、取材記事にまとめ「健活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」ポータルページにレポートを掲載するとともに、冊子にまとめ、府内中小企業に情報発信（「健康経営</a:t>
                      </a:r>
                      <a:r>
                        <a:rPr kumimoji="1" lang="en-US" altLang="ja-JP" sz="1100" b="1" baseline="0" dirty="0" smtClean="0">
                          <a:solidFill>
                            <a:schemeClr val="tx1"/>
                          </a:solidFill>
                          <a:latin typeface="+mn-ea"/>
                          <a:ea typeface="+mn-ea"/>
                        </a:rPr>
                        <a:t>OSAKA</a:t>
                      </a:r>
                      <a:r>
                        <a:rPr kumimoji="1" lang="ja-JP" altLang="en-US" sz="1100" b="1" baseline="0" dirty="0" smtClean="0">
                          <a:solidFill>
                            <a:schemeClr val="tx1"/>
                          </a:solidFill>
                          <a:latin typeface="+mn-ea"/>
                          <a:ea typeface="+mn-ea"/>
                        </a:rPr>
                        <a:t>レポート」取材企業８社）</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ヘルスリテラシー・健康づくりの機運醸成</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■健康アプリ「アスマイル」を活用したウォーキングイベントを府営公園等で開催（２回６か所）</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■公民連携によるオール大阪体制での健康づくり推進に向け設置する「健活おおさか推進府民会議」総会を開催し、健康づくりの取組み事例共有。「健活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」ポータルページに掲載。</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■積極的に健康づくり活動を行っている企業・団体を表彰（「健康づくりアワード」応募</a:t>
                      </a:r>
                      <a:r>
                        <a:rPr kumimoji="1" lang="en-US" altLang="ja-JP" sz="1100" b="1" baseline="0" dirty="0" smtClean="0">
                          <a:solidFill>
                            <a:schemeClr val="tx1"/>
                          </a:solidFill>
                          <a:latin typeface="+mn-ea"/>
                          <a:ea typeface="+mn-ea"/>
                        </a:rPr>
                        <a:t>52</a:t>
                      </a:r>
                      <a:r>
                        <a:rPr kumimoji="1" lang="ja-JP" altLang="en-US" sz="1100" b="1" baseline="0" dirty="0" smtClean="0">
                          <a:solidFill>
                            <a:schemeClr val="tx1"/>
                          </a:solidFill>
                          <a:latin typeface="+mn-ea"/>
                          <a:ea typeface="+mn-ea"/>
                        </a:rPr>
                        <a:t>団体、受賞</a:t>
                      </a:r>
                      <a:r>
                        <a:rPr kumimoji="1" lang="en-US" altLang="ja-JP" sz="1100" b="1" baseline="0" dirty="0" smtClean="0">
                          <a:solidFill>
                            <a:schemeClr val="tx1"/>
                          </a:solidFill>
                          <a:latin typeface="+mn-ea"/>
                          <a:ea typeface="+mn-ea"/>
                        </a:rPr>
                        <a:t>18</a:t>
                      </a:r>
                      <a:r>
                        <a:rPr kumimoji="1" lang="ja-JP" altLang="en-US" sz="1100" b="1" baseline="0" dirty="0" smtClean="0">
                          <a:solidFill>
                            <a:schemeClr val="tx1"/>
                          </a:solidFill>
                          <a:latin typeface="+mn-ea"/>
                          <a:ea typeface="+mn-ea"/>
                        </a:rPr>
                        <a:t>団</a:t>
                      </a:r>
                      <a:r>
                        <a:rPr kumimoji="1" lang="ja-JP" altLang="en-US" sz="1100" b="1" baseline="0" dirty="0" smtClean="0">
                          <a:solidFill>
                            <a:schemeClr val="accent6">
                              <a:lumMod val="75000"/>
                            </a:schemeClr>
                          </a:solidFill>
                          <a:latin typeface="+mn-ea"/>
                          <a:ea typeface="+mn-ea"/>
                        </a:rPr>
                        <a:t>体）</a:t>
                      </a:r>
                      <a:endParaRPr kumimoji="1" lang="en-US" altLang="ja-JP" sz="1100" b="1" baseline="0" dirty="0" smtClean="0">
                        <a:solidFill>
                          <a:schemeClr val="accent6">
                            <a:lumMod val="75000"/>
                          </a:schemeClr>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7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sz="18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■健康教育（がん教育等）の充実　　　　　　　　■若い世代など健康無関心層に向けた効果的な働きかけ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■中小企業における健康経営の取組み拡大　　　　■府域における健康づくりの気運醸成</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■外部講師を活用した中学・高校生へのがん教育の充実を促進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■大学と連携し、セミナー等の開催や学生主体のプロジェクトを展開（「健康キャンパス・プロジェクト」）</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■中小企業の健康経営の普及・拡大に向け、セミナー開催や取材記事配信による事例展開等を実施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■「健活おおさか推進府民会議」として、団体間の交流や事例共有を図る取組みを実施</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4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がん予防につながる学習活動の充実支援事業（</a:t>
                      </a:r>
                      <a:r>
                        <a:rPr kumimoji="1" lang="en-US" altLang="ja-JP" sz="1100" baseline="0" dirty="0" smtClean="0">
                          <a:solidFill>
                            <a:schemeClr val="tx1"/>
                          </a:solidFill>
                          <a:latin typeface="+mn-ea"/>
                          <a:ea typeface="+mn-ea"/>
                        </a:rPr>
                        <a:t>410</a:t>
                      </a:r>
                      <a:r>
                        <a:rPr kumimoji="1" lang="ja-JP" altLang="en-US" sz="1100" baseline="0" dirty="0" smtClean="0">
                          <a:solidFill>
                            <a:schemeClr val="tx1"/>
                          </a:solidFill>
                          <a:latin typeface="+mn-ea"/>
                          <a:ea typeface="+mn-ea"/>
                        </a:rPr>
                        <a:t>千円）、中小企業の健康づくり推進事業（</a:t>
                      </a:r>
                      <a:r>
                        <a:rPr kumimoji="1" lang="en-US" altLang="ja-JP" sz="1100" baseline="0" dirty="0" smtClean="0">
                          <a:solidFill>
                            <a:schemeClr val="tx1"/>
                          </a:solidFill>
                          <a:latin typeface="+mn-ea"/>
                          <a:ea typeface="+mn-ea"/>
                        </a:rPr>
                        <a:t>10,347</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健康づくり気運醸成事業（</a:t>
                      </a:r>
                      <a:r>
                        <a:rPr kumimoji="1" lang="en-US" altLang="ja-JP" sz="1100" baseline="0" dirty="0" smtClean="0">
                          <a:solidFill>
                            <a:schemeClr val="tx1"/>
                          </a:solidFill>
                          <a:latin typeface="+mn-ea"/>
                          <a:ea typeface="+mn-ea"/>
                        </a:rPr>
                        <a:t>13,222</a:t>
                      </a:r>
                      <a:r>
                        <a:rPr kumimoji="1" lang="ja-JP" altLang="en-US" sz="1100" baseline="0" dirty="0" smtClean="0">
                          <a:solidFill>
                            <a:schemeClr val="tx1"/>
                          </a:solidFill>
                          <a:latin typeface="+mn-ea"/>
                          <a:ea typeface="+mn-ea"/>
                        </a:rPr>
                        <a:t>千円）、健康キャンパス・プロジェクト事業（</a:t>
                      </a:r>
                      <a:r>
                        <a:rPr kumimoji="1" lang="en-US" altLang="ja-JP" sz="1100" baseline="0" dirty="0" smtClean="0">
                          <a:solidFill>
                            <a:schemeClr val="tx1"/>
                          </a:solidFill>
                          <a:latin typeface="+mn-ea"/>
                          <a:ea typeface="+mn-ea"/>
                        </a:rPr>
                        <a:t>2,463</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2891213"/>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0306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16</a:t>
            </a:fld>
            <a:endParaRPr kumimoji="1" lang="ja-JP" altLang="en-US"/>
          </a:p>
        </p:txBody>
      </p:sp>
      <p:pic>
        <p:nvPicPr>
          <p:cNvPr id="19" name="図 18"/>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（２）栄養・食生活</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P.49-50</a:t>
            </a:r>
            <a:endParaRPr kumimoji="1" lang="en-US" altLang="ja-JP" sz="1600" b="1" dirty="0">
              <a:solidFill>
                <a:schemeClr val="bg1"/>
              </a:solidFill>
            </a:endParaRPr>
          </a:p>
        </p:txBody>
      </p:sp>
      <p:sp>
        <p:nvSpPr>
          <p:cNvPr id="30" name="正方形/長方形 29"/>
          <p:cNvSpPr/>
          <p:nvPr/>
        </p:nvSpPr>
        <p:spPr>
          <a:xfrm>
            <a:off x="363222" y="2119120"/>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430215"/>
            <a:ext cx="8856000" cy="504000"/>
          </a:xfrm>
          <a:prstGeom prst="rect">
            <a:avLst/>
          </a:prstGeom>
        </p:spPr>
        <p:txBody>
          <a:bodyPr wrap="square" lIns="36000" tIns="72000" rIns="36000" bIns="36000">
            <a:noAutofit/>
          </a:bodyPr>
          <a:lstStyle/>
          <a:p>
            <a:r>
              <a:rPr lang="ja-JP" altLang="en-US" sz="1200" b="1" dirty="0">
                <a:latin typeface="+mn-ea"/>
              </a:rPr>
              <a:t>▽生涯を通じて健やかな生活を送ることができるよう、朝食や野菜摂取、栄養バランスのとれた食生活の重要性を理解し、</a:t>
            </a:r>
            <a:r>
              <a:rPr lang="ja-JP" altLang="en-US" sz="1200" b="1" dirty="0" smtClean="0">
                <a:latin typeface="+mn-ea"/>
              </a:rPr>
              <a:t>習慣</a:t>
            </a:r>
            <a:endParaRPr lang="en-US" altLang="ja-JP" sz="1200" b="1" dirty="0" smtClean="0">
              <a:latin typeface="+mn-ea"/>
            </a:endParaRPr>
          </a:p>
          <a:p>
            <a:r>
              <a:rPr lang="ja-JP" altLang="en-US" sz="1200" b="1" dirty="0">
                <a:latin typeface="+mn-ea"/>
              </a:rPr>
              <a:t>　</a:t>
            </a:r>
            <a:r>
              <a:rPr lang="ja-JP" altLang="en-US" sz="1200" b="1" dirty="0" smtClean="0">
                <a:latin typeface="+mn-ea"/>
              </a:rPr>
              <a:t>的</a:t>
            </a:r>
            <a:r>
              <a:rPr lang="ja-JP" altLang="en-US" sz="1200" b="1" dirty="0">
                <a:latin typeface="+mn-ea"/>
              </a:rPr>
              <a:t>に実践します</a:t>
            </a:r>
            <a:r>
              <a:rPr lang="ja-JP" altLang="en-US" sz="1200" b="1" dirty="0" smtClean="0">
                <a:latin typeface="+mn-ea"/>
              </a:rPr>
              <a:t>。</a:t>
            </a:r>
            <a:endParaRPr lang="ja-JP" altLang="en-US" sz="1200" b="1" dirty="0">
              <a:latin typeface="+mn-ea"/>
            </a:endParaRPr>
          </a:p>
        </p:txBody>
      </p:sp>
      <p:sp>
        <p:nvSpPr>
          <p:cNvPr id="32" name="正方形/長方形 31"/>
          <p:cNvSpPr/>
          <p:nvPr/>
        </p:nvSpPr>
        <p:spPr>
          <a:xfrm>
            <a:off x="363222" y="3144506"/>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1773935298"/>
              </p:ext>
            </p:extLst>
          </p:nvPr>
        </p:nvGraphicFramePr>
        <p:xfrm>
          <a:off x="532980" y="3506669"/>
          <a:ext cx="8820000" cy="1152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3699942470"/>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朝食欠食率（</a:t>
                      </a:r>
                      <a:r>
                        <a:rPr lang="en-US" altLang="ja-JP" sz="1200" b="1" dirty="0" smtClean="0">
                          <a:solidFill>
                            <a:schemeClr val="tx1"/>
                          </a:solidFill>
                          <a:effectLst/>
                          <a:latin typeface="+mn-ea"/>
                          <a:ea typeface="+mn-ea"/>
                        </a:rPr>
                        <a:t>20-30</a:t>
                      </a:r>
                      <a:r>
                        <a:rPr lang="ja-JP" altLang="en-US" sz="1200" b="1" dirty="0" smtClean="0">
                          <a:solidFill>
                            <a:schemeClr val="tx1"/>
                          </a:solidFill>
                          <a:effectLst/>
                          <a:latin typeface="+mn-ea"/>
                          <a:ea typeface="+mn-ea"/>
                        </a:rPr>
                        <a:t>歳代）（☆）</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25.2%</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24.8%</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H29-R1</a:t>
                      </a:r>
                      <a:r>
                        <a:rPr lang="ja-JP" altLang="en-US" sz="1100" b="1" dirty="0" smtClean="0">
                          <a:solidFill>
                            <a:schemeClr val="tx1"/>
                          </a:solidFill>
                          <a:effectLst/>
                          <a:latin typeface="+mn-ea"/>
                          <a:ea typeface="+mn-ea"/>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15%</a:t>
                      </a:r>
                      <a:r>
                        <a:rPr lang="ja-JP" altLang="en-US" sz="1200" b="1" dirty="0" smtClean="0">
                          <a:solidFill>
                            <a:schemeClr val="tx1"/>
                          </a:solidFill>
                          <a:effectLst/>
                          <a:latin typeface="+mn-ea"/>
                          <a:ea typeface="+mn-ea"/>
                        </a:rPr>
                        <a:t>以下</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野菜摂取量（</a:t>
                      </a: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269g</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H26</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256g</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H29-R1</a:t>
                      </a:r>
                      <a:r>
                        <a:rPr lang="ja-JP" altLang="en-US" sz="1100" b="1" dirty="0" smtClean="0">
                          <a:solidFill>
                            <a:schemeClr val="tx1"/>
                          </a:solidFill>
                          <a:effectLst/>
                          <a:latin typeface="+mn-ea"/>
                          <a:ea typeface="+mn-ea"/>
                          <a:cs typeface="HG丸ｺﾞｼｯｸM-PRO"/>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350g</a:t>
                      </a:r>
                      <a:r>
                        <a:rPr lang="ja-JP" altLang="en-US" sz="1200" b="1" dirty="0" smtClean="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食塩摂取量（</a:t>
                      </a: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9.4g</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H26</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9.7g</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H29-R1</a:t>
                      </a:r>
                      <a:r>
                        <a:rPr lang="ja-JP" altLang="en-US" sz="1100" b="1" dirty="0" smtClean="0">
                          <a:solidFill>
                            <a:schemeClr val="tx1"/>
                          </a:solidFill>
                          <a:effectLst/>
                          <a:latin typeface="+mn-ea"/>
                          <a:ea typeface="+mn-ea"/>
                          <a:cs typeface="HG丸ｺﾞｼｯｸM-PRO"/>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8g</a:t>
                      </a:r>
                      <a:r>
                        <a:rPr lang="ja-JP" altLang="en-US" sz="1200" b="1" dirty="0" smtClean="0">
                          <a:solidFill>
                            <a:schemeClr val="tx1"/>
                          </a:solidFill>
                          <a:effectLst/>
                          <a:latin typeface="+mn-ea"/>
                          <a:ea typeface="+mn-ea"/>
                          <a:cs typeface="HG丸ｺﾞｼｯｸM-PRO"/>
                        </a:rPr>
                        <a:t>未満</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347628"/>
                  </a:ext>
                </a:extLst>
              </a:tr>
            </a:tbl>
          </a:graphicData>
        </a:graphic>
      </p:graphicFrame>
      <p:sp>
        <p:nvSpPr>
          <p:cNvPr id="34" name="正方形/長方形 33"/>
          <p:cNvSpPr/>
          <p:nvPr/>
        </p:nvSpPr>
        <p:spPr>
          <a:xfrm>
            <a:off x="6046928" y="3208946"/>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1449680101"/>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朝食をほとんど毎日食べる人の割合は、若い世代で低くなっており、また、野菜摂取量は国の目標値（</a:t>
                      </a:r>
                      <a:r>
                        <a:rPr kumimoji="1" lang="en-US" altLang="ja-JP" sz="1200" b="1" baseline="0" dirty="0" smtClean="0">
                          <a:solidFill>
                            <a:schemeClr val="tx1"/>
                          </a:solidFill>
                          <a:latin typeface="+mn-ea"/>
                          <a:ea typeface="+mn-ea"/>
                        </a:rPr>
                        <a:t>350g</a:t>
                      </a:r>
                      <a:r>
                        <a:rPr kumimoji="1" lang="ja-JP" altLang="en-US" sz="1200" b="1" baseline="0" dirty="0" smtClean="0">
                          <a:solidFill>
                            <a:schemeClr val="tx1"/>
                          </a:solidFill>
                          <a:latin typeface="+mn-ea"/>
                          <a:ea typeface="+mn-ea"/>
                        </a:rPr>
                        <a:t>）よりも約</a:t>
                      </a:r>
                      <a:r>
                        <a:rPr kumimoji="1" lang="en-US" altLang="ja-JP" sz="1200" b="1" baseline="0" dirty="0" smtClean="0">
                          <a:solidFill>
                            <a:schemeClr val="tx1"/>
                          </a:solidFill>
                          <a:latin typeface="+mn-ea"/>
                          <a:ea typeface="+mn-ea"/>
                        </a:rPr>
                        <a:t>80g</a:t>
                      </a:r>
                      <a:r>
                        <a:rPr kumimoji="1" lang="ja-JP" altLang="en-US" sz="1200" b="1" baseline="0" dirty="0" smtClean="0">
                          <a:solidFill>
                            <a:schemeClr val="tx1"/>
                          </a:solidFill>
                          <a:latin typeface="+mn-ea"/>
                          <a:ea typeface="+mn-ea"/>
                        </a:rPr>
                        <a:t>少なく、全国平均も下回っています。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生活習慣病を予防するために、栄養バランスのとれた食事をとる習慣をつけ、日頃から減塩や野菜摂取を心がけるなど、健康的な食生活を送る実践が求められます。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3024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朝食欠食率を低くします　～朝ごはんや野菜をしっかり食べましょう～</a:t>
            </a:r>
          </a:p>
        </p:txBody>
      </p:sp>
    </p:spTree>
    <p:extLst>
      <p:ext uri="{BB962C8B-B14F-4D97-AF65-F5344CB8AC3E}">
        <p14:creationId xmlns:p14="http://schemas.microsoft.com/office/powerpoint/2010/main" val="3400547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17</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553277955"/>
              </p:ext>
            </p:extLst>
          </p:nvPr>
        </p:nvGraphicFramePr>
        <p:xfrm>
          <a:off x="477311" y="434454"/>
          <a:ext cx="8928000" cy="605392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438849">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地域における栄養相談への支援、栄養管理の質の向上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■大阪府栄養士会での子ども料理教室の開催（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回）</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■大阪府栄養士会による無料栄養相談の実施（登録栄養士数</a:t>
                      </a:r>
                      <a:r>
                        <a:rPr kumimoji="1" lang="en-US" altLang="ja-JP" sz="1100" b="1" baseline="0" dirty="0" smtClean="0">
                          <a:solidFill>
                            <a:schemeClr val="tx1"/>
                          </a:solidFill>
                          <a:latin typeface="+mn-ea"/>
                          <a:ea typeface="+mn-ea"/>
                        </a:rPr>
                        <a:t>233</a:t>
                      </a:r>
                      <a:r>
                        <a:rPr kumimoji="1" lang="ja-JP" altLang="en-US" sz="1100" b="1" baseline="0" dirty="0" smtClean="0">
                          <a:solidFill>
                            <a:schemeClr val="tx1"/>
                          </a:solidFill>
                          <a:latin typeface="+mn-ea"/>
                          <a:ea typeface="+mn-ea"/>
                        </a:rPr>
                        <a:t>名、日本栄養士会認定栄養ケア・ステーション</a:t>
                      </a:r>
                      <a:r>
                        <a:rPr kumimoji="1" lang="en-US" altLang="ja-JP" sz="1100" b="1" baseline="0" dirty="0" smtClean="0">
                          <a:solidFill>
                            <a:schemeClr val="tx1"/>
                          </a:solidFill>
                          <a:latin typeface="+mn-ea"/>
                          <a:ea typeface="+mn-ea"/>
                        </a:rPr>
                        <a:t>11</a:t>
                      </a:r>
                      <a:r>
                        <a:rPr kumimoji="1" lang="ja-JP" altLang="en-US" sz="1100" b="1" baseline="0" dirty="0" smtClean="0">
                          <a:solidFill>
                            <a:schemeClr val="tx1"/>
                          </a:solidFill>
                          <a:latin typeface="+mn-ea"/>
                          <a:ea typeface="+mn-ea"/>
                        </a:rPr>
                        <a:t>団体、大阪府栄養士会登録栄養ケアチーム</a:t>
                      </a:r>
                      <a:r>
                        <a:rPr kumimoji="1" lang="en-US" altLang="ja-JP" sz="1100" b="1" baseline="0" dirty="0" smtClean="0">
                          <a:solidFill>
                            <a:schemeClr val="tx1"/>
                          </a:solidFill>
                          <a:latin typeface="+mn-ea"/>
                          <a:ea typeface="+mn-ea"/>
                        </a:rPr>
                        <a:t>16</a:t>
                      </a:r>
                      <a:r>
                        <a:rPr kumimoji="1" lang="ja-JP" altLang="en-US" sz="1100" b="1" baseline="0" dirty="0" smtClean="0">
                          <a:solidFill>
                            <a:schemeClr val="tx1"/>
                          </a:solidFill>
                          <a:latin typeface="+mn-ea"/>
                          <a:ea typeface="+mn-ea"/>
                        </a:rPr>
                        <a:t>団体）</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■保健所における栄養指導として、特定給食施設指導において学校・企業での</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メニュー等の提供推進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i="0" u="sng" baseline="0" dirty="0" smtClean="0">
                          <a:solidFill>
                            <a:schemeClr val="tx1"/>
                          </a:solidFill>
                          <a:latin typeface="+mn-ea"/>
                          <a:ea typeface="+mn-ea"/>
                        </a:rPr>
                        <a:t>大学や企業等との連携による食生活の改善</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■大学と連携し、①大学生のヘルスリテラシーの向上を目的とした食生活の改善に関するセミナー開催や体験イベントを開催するとともに、②大学食堂及び近隣飲食店でのオリジナル</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メニューを提供（「健康キャンパス・プロジェクト」</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大学　①セミナー・体験イベント：阪大／市大／関大／桃大／近大、②</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メニュー：阪大／近大）</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■コロナ禍における「おうちごはん」の充実を図るため、食材宅配や持ち帰り宅配の分野で</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メニュー等を普及啓発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■大阪ヘルシー外食推進協議会との連携事業として、「うちのお店も健康づくり応援団の店」を対象としたヘルシーテイクアウトコンテストを開催</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「食育」など食生活の改善に向けた普及啓発</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■大阪府食育推進ネットワーク会議参画団体から、食に関する情報を</a:t>
                      </a:r>
                      <a:r>
                        <a:rPr kumimoji="1" lang="en-US" altLang="ja-JP" sz="1100" b="1" baseline="0" dirty="0" smtClean="0">
                          <a:solidFill>
                            <a:schemeClr val="tx1"/>
                          </a:solidFill>
                          <a:latin typeface="+mn-ea"/>
                          <a:ea typeface="+mn-ea"/>
                        </a:rPr>
                        <a:t>Facebook</a:t>
                      </a:r>
                      <a:r>
                        <a:rPr kumimoji="1" lang="ja-JP" altLang="en-US" sz="1100" b="1" baseline="0" dirty="0" smtClean="0">
                          <a:solidFill>
                            <a:schemeClr val="tx1"/>
                          </a:solidFill>
                          <a:latin typeface="+mn-ea"/>
                          <a:ea typeface="+mn-ea"/>
                        </a:rPr>
                        <a:t>等で発信</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■保育所等における食事提供の参考資料として、「食事プロセスＰＤＣＡ</a:t>
                      </a:r>
                      <a:r>
                        <a:rPr kumimoji="1" lang="en-US" altLang="ja-JP" sz="1100" b="1" baseline="0" dirty="0" smtClean="0">
                          <a:solidFill>
                            <a:schemeClr val="tx1"/>
                          </a:solidFill>
                          <a:latin typeface="+mn-ea"/>
                          <a:ea typeface="+mn-ea"/>
                        </a:rPr>
                        <a:t>2020</a:t>
                      </a:r>
                      <a:r>
                        <a:rPr kumimoji="1" lang="ja-JP" altLang="en-US" sz="1100" b="1" baseline="0" dirty="0" smtClean="0">
                          <a:solidFill>
                            <a:schemeClr val="tx1"/>
                          </a:solidFill>
                          <a:latin typeface="+mn-ea"/>
                          <a:ea typeface="+mn-ea"/>
                        </a:rPr>
                        <a:t>年版」の普及・啓発</a:t>
                      </a:r>
                    </a:p>
                    <a:p>
                      <a:pPr marL="174625" indent="-174625">
                        <a:lnSpc>
                          <a:spcPct val="100000"/>
                        </a:lnSpc>
                      </a:pPr>
                      <a:r>
                        <a:rPr kumimoji="1" lang="ja-JP" altLang="en-US" sz="1100" b="1" baseline="0" dirty="0" smtClean="0">
                          <a:solidFill>
                            <a:schemeClr val="tx1"/>
                          </a:solidFill>
                          <a:latin typeface="+mn-ea"/>
                          <a:ea typeface="+mn-ea"/>
                        </a:rPr>
                        <a:t>■大阪府給食会作成の食に関する指導実践集を府内小中義務教育学校及び支援学校に配布</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■「うちのお店も健康づくり応援団の店」協力店に対して、掲示物等の情報発信ツールを提供</a:t>
                      </a:r>
                    </a:p>
                    <a:p>
                      <a:pPr marL="174625" indent="-174625">
                        <a:lnSpc>
                          <a:spcPct val="100000"/>
                        </a:lnSpc>
                      </a:pPr>
                      <a:r>
                        <a:rPr kumimoji="1" lang="ja-JP" altLang="en-US" sz="1100" b="1" baseline="0" dirty="0" smtClean="0">
                          <a:solidFill>
                            <a:schemeClr val="tx1"/>
                          </a:solidFill>
                          <a:latin typeface="+mn-ea"/>
                          <a:ea typeface="+mn-ea"/>
                        </a:rPr>
                        <a:t>■大阪いずみ市民生協機関紙において、</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の基準に合ったレシピを掲載</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950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ロゴマーク使用承認数の増加、「</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」及び「うちのお店も健康づくり応援団の店」の認知度向上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■若い世代等に向けた食生活の改善に関する重要性の</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拡大</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■飲食店主等の健康・栄養への関心向上　■コロナ禍での効果的・効率的な食環境整備</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■大阪府栄養士会と連携し、栄養ケアを担う人材の資質向上、推進体制の構築</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■大学で食生活の改善に関するセミナー開催等の啓発を実施（「健康キャンパス・プロジェクト」）</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■大阪ヘルシー外食推進協議会、連携協定企業等と連携した啓発事業の展開</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■大阪府食育推進ネットワーク会議を中心とした事業実施、参画団体の連携・協働した取組みの推進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■府ホームページのほか、保健所、関係団体からの情報発信</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6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健康・栄養対策費（</a:t>
                      </a:r>
                      <a:r>
                        <a:rPr kumimoji="1" lang="en-US" altLang="ja-JP" sz="1100" baseline="0" dirty="0" smtClean="0">
                          <a:solidFill>
                            <a:schemeClr val="tx1"/>
                          </a:solidFill>
                          <a:latin typeface="+mn-ea"/>
                          <a:ea typeface="+mn-ea"/>
                        </a:rPr>
                        <a:t>5,869</a:t>
                      </a:r>
                      <a:r>
                        <a:rPr kumimoji="1" lang="ja-JP" altLang="en-US" sz="1100" baseline="0" dirty="0" smtClean="0">
                          <a:solidFill>
                            <a:schemeClr val="tx1"/>
                          </a:solidFill>
                          <a:latin typeface="+mn-ea"/>
                          <a:ea typeface="+mn-ea"/>
                        </a:rPr>
                        <a:t>千円）、健康キャンパス・プロジェクト事業（</a:t>
                      </a:r>
                      <a:r>
                        <a:rPr kumimoji="1" lang="en-US" altLang="ja-JP" sz="1100" baseline="0" dirty="0" smtClean="0">
                          <a:solidFill>
                            <a:schemeClr val="tx1"/>
                          </a:solidFill>
                          <a:latin typeface="+mn-ea"/>
                          <a:ea typeface="+mn-ea"/>
                        </a:rPr>
                        <a:t>2,463</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2487173"/>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568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18</a:t>
            </a:fld>
            <a:endParaRPr kumimoji="1" lang="ja-JP" altLang="en-US"/>
          </a:p>
        </p:txBody>
      </p:sp>
      <p:pic>
        <p:nvPicPr>
          <p:cNvPr id="23" name="図 22"/>
          <p:cNvPicPr>
            <a:picLocks noChangeAspect="1"/>
          </p:cNvPicPr>
          <p:nvPr/>
        </p:nvPicPr>
        <p:blipFill>
          <a:blip r:embed="rId2"/>
          <a:stretch>
            <a:fillRect/>
          </a:stretch>
        </p:blipFill>
        <p:spPr>
          <a:xfrm>
            <a:off x="8536240" y="74033"/>
            <a:ext cx="1320923" cy="432000"/>
          </a:xfrm>
          <a:prstGeom prst="rect">
            <a:avLst/>
          </a:prstGeom>
        </p:spPr>
      </p:pic>
      <p:sp>
        <p:nvSpPr>
          <p:cNvPr id="30" name="正方形/長方形 29"/>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1" name="正方形/長方形 30"/>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（３）身体活動・運動</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P.51-52</a:t>
            </a:r>
            <a:endParaRPr kumimoji="1" lang="en-US" altLang="ja-JP" sz="1600" b="1" dirty="0">
              <a:solidFill>
                <a:schemeClr val="bg1"/>
              </a:solidFill>
            </a:endParaRPr>
          </a:p>
        </p:txBody>
      </p:sp>
      <p:sp>
        <p:nvSpPr>
          <p:cNvPr id="32" name="正方形/長方形 31"/>
          <p:cNvSpPr/>
          <p:nvPr/>
        </p:nvSpPr>
        <p:spPr>
          <a:xfrm>
            <a:off x="363222" y="2291595"/>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3" name="正方形/長方形 32"/>
          <p:cNvSpPr/>
          <p:nvPr/>
        </p:nvSpPr>
        <p:spPr>
          <a:xfrm>
            <a:off x="511296" y="2602690"/>
            <a:ext cx="8856000" cy="504000"/>
          </a:xfrm>
          <a:prstGeom prst="rect">
            <a:avLst/>
          </a:prstGeom>
        </p:spPr>
        <p:txBody>
          <a:bodyPr wrap="square" lIns="36000" tIns="72000" rIns="36000" bIns="36000">
            <a:noAutofit/>
          </a:bodyPr>
          <a:lstStyle/>
          <a:p>
            <a:r>
              <a:rPr lang="ja-JP" altLang="en-US" sz="1200" b="1" dirty="0">
                <a:latin typeface="+mn-ea"/>
              </a:rPr>
              <a:t>▽生活習慣病の予防、健康の保持・向上を図るため、日常生活における「身体活動・運動」量を増やし、習慣的に</a:t>
            </a:r>
            <a:r>
              <a:rPr lang="ja-JP" altLang="en-US" sz="1200" b="1" dirty="0" smtClean="0">
                <a:latin typeface="+mn-ea"/>
              </a:rPr>
              <a:t>取り組みます。</a:t>
            </a:r>
            <a:endParaRPr lang="ja-JP" altLang="en-US" sz="1200" b="1" dirty="0">
              <a:latin typeface="+mn-ea"/>
            </a:endParaRPr>
          </a:p>
        </p:txBody>
      </p:sp>
      <p:sp>
        <p:nvSpPr>
          <p:cNvPr id="34" name="正方形/長方形 33"/>
          <p:cNvSpPr/>
          <p:nvPr/>
        </p:nvSpPr>
        <p:spPr>
          <a:xfrm>
            <a:off x="363222" y="3127054"/>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3332858656"/>
              </p:ext>
            </p:extLst>
          </p:nvPr>
        </p:nvGraphicFramePr>
        <p:xfrm>
          <a:off x="532234" y="3489217"/>
          <a:ext cx="8820000" cy="10544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2249044847"/>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運動習慣のある者（＊）の割合（☆）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60.8%</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H28</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60.2%</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R2</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67%</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日常生活における歩数（男性</a:t>
                      </a:r>
                      <a:r>
                        <a:rPr lang="en-US" altLang="ja-JP" sz="1200" b="1" dirty="0" smtClean="0">
                          <a:solidFill>
                            <a:schemeClr val="tx1"/>
                          </a:solidFill>
                          <a:effectLst/>
                          <a:latin typeface="+mn-ea"/>
                          <a:ea typeface="+mn-ea"/>
                          <a:cs typeface="HG丸ｺﾞｼｯｸM-PRO"/>
                        </a:rPr>
                        <a:t>/</a:t>
                      </a:r>
                      <a:r>
                        <a:rPr lang="ja-JP" altLang="en-US" sz="1200" b="1" dirty="0" smtClean="0">
                          <a:solidFill>
                            <a:schemeClr val="tx1"/>
                          </a:solidFill>
                          <a:effectLst/>
                          <a:latin typeface="+mn-ea"/>
                          <a:ea typeface="+mn-ea"/>
                          <a:cs typeface="HG丸ｺﾞｼｯｸM-PRO"/>
                        </a:rPr>
                        <a:t>女性）</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7,524</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/6,579</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H26</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7,790</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/6,391</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H29-R1</a:t>
                      </a:r>
                      <a:r>
                        <a:rPr lang="ja-JP" altLang="en-US" sz="1200" b="1" dirty="0" smtClean="0">
                          <a:solidFill>
                            <a:schemeClr val="tx1"/>
                          </a:solidFill>
                          <a:effectLst/>
                          <a:latin typeface="+mn-ea"/>
                          <a:ea typeface="+mn-ea"/>
                          <a:cs typeface="HG丸ｺﾞｼｯｸM-PRO"/>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9,000</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/8,000</a:t>
                      </a:r>
                      <a:r>
                        <a:rPr lang="ja-JP" altLang="en-US" sz="1200" b="1" dirty="0" smtClean="0">
                          <a:solidFill>
                            <a:schemeClr val="tx1"/>
                          </a:solidFill>
                          <a:effectLst/>
                          <a:latin typeface="+mn-ea"/>
                          <a:ea typeface="+mn-ea"/>
                          <a:cs typeface="HG丸ｺﾞｼｯｸM-PRO"/>
                        </a:rPr>
                        <a:t>歩</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36" name="正方形/長方形 35"/>
          <p:cNvSpPr/>
          <p:nvPr/>
        </p:nvSpPr>
        <p:spPr>
          <a:xfrm>
            <a:off x="6046918" y="3191494"/>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sp>
        <p:nvSpPr>
          <p:cNvPr id="37" name="正方形/長方形 36"/>
          <p:cNvSpPr/>
          <p:nvPr/>
        </p:nvSpPr>
        <p:spPr>
          <a:xfrm>
            <a:off x="932711" y="4541802"/>
            <a:ext cx="3384000" cy="288000"/>
          </a:xfrm>
          <a:prstGeom prst="rect">
            <a:avLst/>
          </a:prstGeom>
        </p:spPr>
        <p:txBody>
          <a:bodyPr wrap="square" lIns="36000" tIns="72000" rIns="36000" bIns="36000" anchor="ctr">
            <a:noAutofit/>
          </a:bodyPr>
          <a:lstStyle/>
          <a:p>
            <a:r>
              <a:rPr lang="ja-JP" altLang="en-US" sz="1100" dirty="0">
                <a:latin typeface="+mn-ea"/>
              </a:rPr>
              <a:t>＊</a:t>
            </a:r>
            <a:r>
              <a:rPr lang="en-US" altLang="ja-JP" sz="1100" dirty="0">
                <a:latin typeface="+mn-ea"/>
              </a:rPr>
              <a:t>1</a:t>
            </a:r>
            <a:r>
              <a:rPr lang="ja-JP" altLang="en-US" sz="1100" dirty="0">
                <a:latin typeface="+mn-ea"/>
              </a:rPr>
              <a:t>日</a:t>
            </a:r>
            <a:r>
              <a:rPr lang="en-US" altLang="ja-JP" sz="1100" dirty="0">
                <a:latin typeface="+mn-ea"/>
              </a:rPr>
              <a:t>30</a:t>
            </a:r>
            <a:r>
              <a:rPr lang="ja-JP" altLang="en-US" sz="1100" dirty="0">
                <a:latin typeface="+mn-ea"/>
              </a:rPr>
              <a:t>分以上の運動を週</a:t>
            </a:r>
            <a:r>
              <a:rPr lang="en-US" altLang="ja-JP" sz="1100" dirty="0">
                <a:latin typeface="+mn-ea"/>
              </a:rPr>
              <a:t>1</a:t>
            </a:r>
            <a:r>
              <a:rPr lang="ja-JP" altLang="en-US" sz="1100" dirty="0">
                <a:latin typeface="+mn-ea"/>
              </a:rPr>
              <a:t>回以上行っている</a:t>
            </a:r>
            <a:r>
              <a:rPr lang="ja-JP" altLang="en-US" sz="1100" dirty="0" smtClean="0">
                <a:latin typeface="+mn-ea"/>
              </a:rPr>
              <a:t>者</a:t>
            </a:r>
            <a:endParaRPr lang="ja-JP" altLang="en-US" sz="1100" dirty="0">
              <a:latin typeface="+mn-ea"/>
            </a:endParaRPr>
          </a:p>
        </p:txBody>
      </p:sp>
      <p:graphicFrame>
        <p:nvGraphicFramePr>
          <p:cNvPr id="38" name="表 37"/>
          <p:cNvGraphicFramePr>
            <a:graphicFrameLocks noGrp="1"/>
          </p:cNvGraphicFramePr>
          <p:nvPr>
            <p:extLst>
              <p:ext uri="{D42A27DB-BD31-4B8C-83A1-F6EECF244321}">
                <p14:modId xmlns:p14="http://schemas.microsoft.com/office/powerpoint/2010/main" val="3334582507"/>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府民の</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日の歩数の平均値は、男女ともに全国よりも多くなっています。また、週</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回以上、</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日</a:t>
                      </a:r>
                      <a:r>
                        <a:rPr kumimoji="1" lang="en-US" altLang="ja-JP" sz="1200" b="1" baseline="0" dirty="0" smtClean="0">
                          <a:solidFill>
                            <a:schemeClr val="tx1"/>
                          </a:solidFill>
                          <a:latin typeface="+mn-ea"/>
                          <a:ea typeface="+mn-ea"/>
                        </a:rPr>
                        <a:t>30</a:t>
                      </a:r>
                      <a:r>
                        <a:rPr kumimoji="1" lang="ja-JP" altLang="en-US" sz="1200" b="1" baseline="0" dirty="0" smtClean="0">
                          <a:solidFill>
                            <a:schemeClr val="tx1"/>
                          </a:solidFill>
                          <a:latin typeface="+mn-ea"/>
                          <a:ea typeface="+mn-ea"/>
                        </a:rPr>
                        <a:t>分以上身体を動かしている府民は約</a:t>
                      </a:r>
                      <a:r>
                        <a:rPr kumimoji="1" lang="en-US" altLang="ja-JP" sz="1200" b="1" baseline="0" dirty="0" smtClean="0">
                          <a:solidFill>
                            <a:schemeClr val="tx1"/>
                          </a:solidFill>
                          <a:latin typeface="+mn-ea"/>
                          <a:ea typeface="+mn-ea"/>
                        </a:rPr>
                        <a:t>6</a:t>
                      </a:r>
                      <a:r>
                        <a:rPr kumimoji="1" lang="ja-JP" altLang="en-US" sz="1200" b="1" baseline="0" dirty="0" smtClean="0">
                          <a:solidFill>
                            <a:schemeClr val="tx1"/>
                          </a:solidFill>
                          <a:latin typeface="+mn-ea"/>
                          <a:ea typeface="+mn-ea"/>
                        </a:rPr>
                        <a:t>割に上りますが、年代別でみると、</a:t>
                      </a:r>
                      <a:r>
                        <a:rPr kumimoji="1" lang="en-US" altLang="ja-JP" sz="1200" b="1" baseline="0" dirty="0" smtClean="0">
                          <a:solidFill>
                            <a:schemeClr val="tx1"/>
                          </a:solidFill>
                          <a:latin typeface="+mn-ea"/>
                          <a:ea typeface="+mn-ea"/>
                        </a:rPr>
                        <a:t>30</a:t>
                      </a:r>
                      <a:r>
                        <a:rPr kumimoji="1" lang="ja-JP" altLang="en-US" sz="1200" b="1" baseline="0" dirty="0" smtClean="0">
                          <a:solidFill>
                            <a:schemeClr val="tx1"/>
                          </a:solidFill>
                          <a:latin typeface="+mn-ea"/>
                          <a:ea typeface="+mn-ea"/>
                        </a:rPr>
                        <a:t>歳代が低い状況にあります。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生活習慣病や高齢者の介護の予防のためには、若い世代から日常生活の中で、無理なく身体活動・運動に取り組むことが重要です。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9" name="角丸四角形 38"/>
          <p:cNvSpPr/>
          <p:nvPr/>
        </p:nvSpPr>
        <p:spPr>
          <a:xfrm>
            <a:off x="357909" y="1863824"/>
            <a:ext cx="9144000" cy="3060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0" name="角丸四角形 39"/>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41" name="角丸四角形 40"/>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習慣的に運動に取り組む府民を増やします</a:t>
            </a:r>
          </a:p>
          <a:p>
            <a:pPr algn="ctr">
              <a:lnSpc>
                <a:spcPts val="2000"/>
              </a:lnSpc>
            </a:pPr>
            <a:r>
              <a:rPr kumimoji="1" lang="ja-JP" altLang="en-US" sz="1600" b="1" dirty="0">
                <a:solidFill>
                  <a:schemeClr val="tx1"/>
                </a:solidFill>
              </a:rPr>
              <a:t>～日頃から運動やスポーツを楽しみましょう</a:t>
            </a:r>
            <a:r>
              <a:rPr kumimoji="1" lang="ja-JP" altLang="en-US" sz="1600" b="1" dirty="0" smtClean="0">
                <a:solidFill>
                  <a:schemeClr val="tx1"/>
                </a:solidFill>
              </a:rPr>
              <a:t>～</a:t>
            </a:r>
            <a:endParaRPr kumimoji="1" lang="ja-JP" altLang="en-US" sz="1600" b="1" dirty="0">
              <a:solidFill>
                <a:schemeClr val="tx1"/>
              </a:solidFill>
            </a:endParaRPr>
          </a:p>
        </p:txBody>
      </p:sp>
    </p:spTree>
    <p:extLst>
      <p:ext uri="{BB962C8B-B14F-4D97-AF65-F5344CB8AC3E}">
        <p14:creationId xmlns:p14="http://schemas.microsoft.com/office/powerpoint/2010/main" val="1805515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19</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387200788"/>
              </p:ext>
            </p:extLst>
          </p:nvPr>
        </p:nvGraphicFramePr>
        <p:xfrm>
          <a:off x="477311" y="434454"/>
          <a:ext cx="8928000" cy="585032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961889">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学校や大学、地域における運動・体力づくり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■高等学校運動部活動顧問、部活動指導員を対象に「大阪府運動部活動の在り方に関する研修」を実施（</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回、延べ</a:t>
                      </a:r>
                      <a:r>
                        <a:rPr kumimoji="1" lang="en-US" altLang="ja-JP" sz="1100" b="1" baseline="0" dirty="0" smtClean="0">
                          <a:solidFill>
                            <a:schemeClr val="tx1"/>
                          </a:solidFill>
                          <a:latin typeface="+mn-ea"/>
                          <a:ea typeface="+mn-ea"/>
                        </a:rPr>
                        <a:t>193</a:t>
                      </a:r>
                      <a:r>
                        <a:rPr kumimoji="1" lang="ja-JP" altLang="en-US" sz="1100" b="1" baseline="0" dirty="0" smtClean="0">
                          <a:solidFill>
                            <a:schemeClr val="tx1"/>
                          </a:solidFill>
                          <a:latin typeface="+mn-ea"/>
                          <a:ea typeface="+mn-ea"/>
                        </a:rPr>
                        <a:t>名参加）</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■若者から働く世代を中心に、主体的な健康意識の向上と実践を促す健康アプリ「アスマイル」を全市町村において展開（今年度目標会員数：</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万人　実績：</a:t>
                      </a:r>
                      <a:r>
                        <a:rPr kumimoji="1" lang="en-US" altLang="ja-JP" sz="1100" b="1" baseline="0" dirty="0" smtClean="0">
                          <a:solidFill>
                            <a:schemeClr val="tx1"/>
                          </a:solidFill>
                          <a:latin typeface="+mn-ea"/>
                          <a:ea typeface="+mn-ea"/>
                        </a:rPr>
                        <a:t>27</a:t>
                      </a:r>
                      <a:r>
                        <a:rPr kumimoji="1" lang="ja-JP" altLang="en-US" sz="1100" b="1" baseline="0" dirty="0" smtClean="0">
                          <a:solidFill>
                            <a:schemeClr val="tx1"/>
                          </a:solidFill>
                          <a:latin typeface="+mn-ea"/>
                          <a:ea typeface="+mn-ea"/>
                        </a:rPr>
                        <a:t>万人）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■ホームページ（スポーツ大阪）内に自宅等でできる「おうちで体力測定」の仕組みを構築し、コロナ禍に対応した取組みを推進</a:t>
                      </a:r>
                      <a:endParaRPr kumimoji="1" lang="en-US" altLang="ja-JP" sz="120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高齢者の運動機会の創出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■働く世代からのフレイル予防として、市町村でのフレイルチェックの導入支援。また、健康サポート薬局で認知度向上のための啓発を実施（「健康格差の解決プログラム（フレイル予防）」８市町導入）</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■市町村の介護予防の取組みを支援するアドバイザーの派遣や専門職の養成、生活機能改善を目的とする短期集中予防サービスを通じた成功事例の創出等を支援（「介護予防活動強化推進事業」）</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■高齢者の生きがいづく</a:t>
                      </a:r>
                      <a:r>
                        <a:rPr kumimoji="1" lang="ja-JP" altLang="en-US" sz="1100" b="1" baseline="0" dirty="0" err="1" smtClean="0">
                          <a:solidFill>
                            <a:schemeClr val="tx1"/>
                          </a:solidFill>
                          <a:latin typeface="+mn-ea"/>
                          <a:ea typeface="+mn-ea"/>
                        </a:rPr>
                        <a:t>りを</a:t>
                      </a:r>
                      <a:r>
                        <a:rPr kumimoji="1" lang="ja-JP" altLang="en-US" sz="1100" b="1" baseline="0" dirty="0" smtClean="0">
                          <a:solidFill>
                            <a:schemeClr val="tx1"/>
                          </a:solidFill>
                          <a:latin typeface="+mn-ea"/>
                          <a:ea typeface="+mn-ea"/>
                        </a:rPr>
                        <a:t>推進するため、老人クラブへ補助金を助成（「高齢者地域活動促進」）</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民間企業等と連携した普及啓発</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■アスマイルを活用し府営公園等でウォーキングイベントを開催（２回・６か所）</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2168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■学校や地域における運動・体力づくりの推進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■コロナ禍に対応して、オンラインによる府民スポーツ・レクリエーション事業等の実施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■短期集中予防サービスの利用者の増加</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■身体活動・運動に係る効果的な周知・</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（無関心層の新規開拓等）</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■市町村や学校現場等での研修会の開催</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■現地での事業実施とともに、コロナ禍に対応してオンラインでの実施も準備</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■働く世代からのフレイル予防プログラムの横展開及びフレイルの周知啓発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■高齢者の運動機会創出に向け、老人クラブへの助成等を継続実施</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大阪府健康づくり支援プラットフォーム整備等事業（</a:t>
                      </a:r>
                      <a:r>
                        <a:rPr kumimoji="1" lang="en-US" altLang="ja-JP" sz="1100" baseline="0" dirty="0" smtClean="0">
                          <a:solidFill>
                            <a:schemeClr val="tx1"/>
                          </a:solidFill>
                          <a:latin typeface="+mn-ea"/>
                          <a:ea typeface="+mn-ea"/>
                        </a:rPr>
                        <a:t>704,031</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府民スポレク分担金（</a:t>
                      </a:r>
                      <a:r>
                        <a:rPr kumimoji="1" lang="en-US" altLang="ja-JP" sz="1100" baseline="0" dirty="0" smtClean="0">
                          <a:solidFill>
                            <a:schemeClr val="tx1"/>
                          </a:solidFill>
                          <a:latin typeface="+mn-ea"/>
                          <a:ea typeface="+mn-ea"/>
                        </a:rPr>
                        <a:t>5,747</a:t>
                      </a:r>
                      <a:r>
                        <a:rPr kumimoji="1" lang="ja-JP" altLang="en-US" sz="1100" baseline="0" dirty="0" smtClean="0">
                          <a:solidFill>
                            <a:schemeClr val="tx1"/>
                          </a:solidFill>
                          <a:latin typeface="+mn-ea"/>
                          <a:ea typeface="+mn-ea"/>
                        </a:rPr>
                        <a:t>千円）、健康格差の解決プログラム促進事業（</a:t>
                      </a:r>
                      <a:r>
                        <a:rPr kumimoji="1" lang="en-US" altLang="ja-JP" sz="1100" baseline="0" dirty="0" smtClean="0">
                          <a:solidFill>
                            <a:schemeClr val="tx1"/>
                          </a:solidFill>
                          <a:latin typeface="+mn-ea"/>
                          <a:ea typeface="+mn-ea"/>
                        </a:rPr>
                        <a:t>36,376</a:t>
                      </a:r>
                      <a:r>
                        <a:rPr kumimoji="1" lang="ja-JP" altLang="en-US" sz="1100" baseline="0" dirty="0" smtClean="0">
                          <a:solidFill>
                            <a:schemeClr val="tx1"/>
                          </a:solidFill>
                          <a:latin typeface="+mn-ea"/>
                          <a:ea typeface="+mn-ea"/>
                        </a:rPr>
                        <a:t>千円の内数）</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高齢者地域活動促進費（</a:t>
                      </a:r>
                      <a:r>
                        <a:rPr kumimoji="1" lang="en-US" altLang="ja-JP" sz="1100" baseline="0" dirty="0" smtClean="0">
                          <a:solidFill>
                            <a:schemeClr val="tx1"/>
                          </a:solidFill>
                          <a:latin typeface="+mn-ea"/>
                          <a:ea typeface="+mn-ea"/>
                        </a:rPr>
                        <a:t>75,230</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2284405"/>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482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227220" y="1081153"/>
            <a:ext cx="7560000" cy="4104000"/>
          </a:xfrm>
          <a:prstGeom prst="roundRect">
            <a:avLst>
              <a:gd name="adj" fmla="val 0"/>
            </a:avLst>
          </a:prstGeom>
          <a:noFill/>
          <a:ln w="12700">
            <a:noFill/>
          </a:ln>
        </p:spPr>
        <p:txBody>
          <a:bodyPr wrap="square" lIns="72000" tIns="72000" rIns="72000" bIns="72000" rtlCol="0" anchor="t">
            <a:noAutofit/>
          </a:bodyPr>
          <a:lstStyle/>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目 次 ＞</a:t>
            </a:r>
            <a:endParaRPr lang="en-US" altLang="ja-JP" sz="1400" dirty="0" smtClean="0">
              <a:latin typeface="HG創英角ｺﾞｼｯｸUB" panose="020B0909000000000000" pitchFamily="49" charset="-128"/>
              <a:ea typeface="HG創英角ｺﾞｼｯｸUB" panose="020B0909000000000000" pitchFamily="49" charset="-128"/>
            </a:endParaRPr>
          </a:p>
          <a:p>
            <a:pPr>
              <a:lnSpc>
                <a:spcPts val="1800"/>
              </a:lnSpc>
            </a:pPr>
            <a:endParaRPr lang="en-US" altLang="ja-JP"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年次</a:t>
            </a:r>
            <a:r>
              <a:rPr lang="ja-JP" altLang="en-US" sz="1400" dirty="0">
                <a:latin typeface="HG創英角ｺﾞｼｯｸUB" panose="020B0909000000000000" pitchFamily="49" charset="-128"/>
                <a:ea typeface="HG創英角ｺﾞｼｯｸUB" panose="020B0909000000000000" pitchFamily="49" charset="-128"/>
              </a:rPr>
              <a:t>報告に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smtClean="0">
                <a:latin typeface="HG創英角ｺﾞｼｯｸUB" panose="020B0909000000000000" pitchFamily="49" charset="-128"/>
                <a:ea typeface="HG創英角ｺﾞｼｯｸUB" panose="020B0909000000000000" pitchFamily="49" charset="-128"/>
              </a:rPr>
              <a:t>											P.3</a:t>
            </a:r>
          </a:p>
          <a:p>
            <a:pPr>
              <a:lnSpc>
                <a:spcPts val="1800"/>
              </a:lnSpc>
            </a:pPr>
            <a:endParaRPr lang="en-US" altLang="ja-JP" sz="800" dirty="0" smtClean="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令和３年度 健康づくり事業に</a:t>
            </a:r>
            <a:r>
              <a:rPr lang="ja-JP" altLang="en-US" sz="1400" dirty="0">
                <a:latin typeface="HG創英角ｺﾞｼｯｸUB" panose="020B0909000000000000" pitchFamily="49" charset="-128"/>
                <a:ea typeface="HG創英角ｺﾞｼｯｸUB" panose="020B0909000000000000" pitchFamily="49" charset="-128"/>
              </a:rPr>
              <a:t>関する主な</a:t>
            </a:r>
            <a:r>
              <a:rPr lang="ja-JP" altLang="en-US" sz="1400" dirty="0" smtClean="0">
                <a:latin typeface="HG創英角ｺﾞｼｯｸUB" panose="020B0909000000000000" pitchFamily="49" charset="-128"/>
                <a:ea typeface="HG創英角ｺﾞｼｯｸUB" panose="020B0909000000000000" pitchFamily="49" charset="-128"/>
              </a:rPr>
              <a:t>トピックス</a:t>
            </a:r>
            <a:r>
              <a:rPr lang="en-US" altLang="ja-JP" sz="1400" dirty="0" smtClean="0">
                <a:latin typeface="HG創英角ｺﾞｼｯｸUB" panose="020B0909000000000000" pitchFamily="49" charset="-128"/>
                <a:ea typeface="HG創英角ｺﾞｼｯｸUB" panose="020B0909000000000000" pitchFamily="49" charset="-128"/>
              </a:rPr>
              <a:t>					P.4</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健康</a:t>
            </a:r>
            <a:r>
              <a:rPr lang="ja-JP" altLang="en-US" sz="1400" dirty="0">
                <a:latin typeface="HG創英角ｺﾞｼｯｸUB" panose="020B0909000000000000" pitchFamily="49" charset="-128"/>
                <a:ea typeface="HG創英角ｺﾞｼｯｸUB" panose="020B0909000000000000" pitchFamily="49" charset="-128"/>
              </a:rPr>
              <a:t>増進計画に</a:t>
            </a:r>
            <a:r>
              <a:rPr lang="ja-JP" altLang="en-US" sz="1400" dirty="0" smtClean="0">
                <a:latin typeface="HG創英角ｺﾞｼｯｸUB" panose="020B0909000000000000" pitchFamily="49" charset="-128"/>
                <a:ea typeface="HG創英角ｺﾞｼｯｸUB" panose="020B0909000000000000" pitchFamily="49" charset="-128"/>
              </a:rPr>
              <a:t>おける目標</a:t>
            </a:r>
            <a:r>
              <a:rPr lang="ja-JP" altLang="en-US" sz="1400" dirty="0">
                <a:latin typeface="HG創英角ｺﾞｼｯｸUB" panose="020B0909000000000000" pitchFamily="49" charset="-128"/>
                <a:ea typeface="HG創英角ｺﾞｼｯｸUB" panose="020B0909000000000000" pitchFamily="49" charset="-128"/>
              </a:rPr>
              <a:t>の達成状況及び施策の実施状況に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smtClean="0">
                <a:latin typeface="HG創英角ｺﾞｼｯｸUB" panose="020B0909000000000000" pitchFamily="49" charset="-128"/>
                <a:ea typeface="HG創英角ｺﾞｼｯｸUB" panose="020B0909000000000000" pitchFamily="49" charset="-128"/>
              </a:rPr>
              <a:t>		P.5</a:t>
            </a: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a:t>
            </a:r>
            <a:r>
              <a:rPr lang="ja-JP" altLang="en-US" sz="1400" dirty="0">
                <a:latin typeface="HG創英角ｺﾞｼｯｸUB" panose="020B0909000000000000" pitchFamily="49" charset="-128"/>
                <a:ea typeface="HG創英角ｺﾞｼｯｸUB" panose="020B0909000000000000" pitchFamily="49" charset="-128"/>
              </a:rPr>
              <a:t>・</a:t>
            </a:r>
            <a:r>
              <a:rPr lang="ja-JP" altLang="en-US" sz="1400" dirty="0" smtClean="0">
                <a:latin typeface="HG創英角ｺﾞｼｯｸUB" panose="020B0909000000000000" pitchFamily="49" charset="-128"/>
                <a:ea typeface="HG創英角ｺﾞｼｯｸUB" panose="020B0909000000000000" pitchFamily="49" charset="-128"/>
              </a:rPr>
              <a:t>健康</a:t>
            </a:r>
            <a:r>
              <a:rPr lang="ja-JP" altLang="en-US" sz="1400" dirty="0">
                <a:latin typeface="HG創英角ｺﾞｼｯｸUB" panose="020B0909000000000000" pitchFamily="49" charset="-128"/>
                <a:ea typeface="HG創英角ｺﾞｼｯｸUB" panose="020B0909000000000000" pitchFamily="49" charset="-128"/>
              </a:rPr>
              <a:t>増進計画における目標の達成</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P.6</a:t>
            </a: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・健康</a:t>
            </a:r>
            <a:r>
              <a:rPr lang="ja-JP" altLang="en-US" sz="1400" dirty="0">
                <a:latin typeface="HG創英角ｺﾞｼｯｸUB" panose="020B0909000000000000" pitchFamily="49" charset="-128"/>
                <a:ea typeface="HG創英角ｺﾞｼｯｸUB" panose="020B0909000000000000" pitchFamily="49" charset="-128"/>
              </a:rPr>
              <a:t>増進計画における施策の実施</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P.9</a:t>
            </a: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・ＰＤＣＡ進捗管理票</a:t>
            </a:r>
            <a:r>
              <a:rPr lang="en-US" altLang="ja-JP" sz="1400" dirty="0" smtClean="0">
                <a:latin typeface="HG創英角ｺﾞｼｯｸUB" panose="020B0909000000000000" pitchFamily="49" charset="-128"/>
                <a:ea typeface="HG創英角ｺﾞｼｯｸUB" panose="020B0909000000000000" pitchFamily="49" charset="-128"/>
              </a:rPr>
              <a:t>										P.11</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歯科</a:t>
            </a:r>
            <a:r>
              <a:rPr lang="ja-JP" altLang="en-US" sz="1400" dirty="0">
                <a:latin typeface="HG創英角ｺﾞｼｯｸUB" panose="020B0909000000000000" pitchFamily="49" charset="-128"/>
                <a:ea typeface="HG創英角ｺﾞｼｯｸUB" panose="020B0909000000000000" pitchFamily="49" charset="-128"/>
              </a:rPr>
              <a:t>口腔保健計画における目標の達成状況及び施策の実施状況に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a:latin typeface="HG創英角ｺﾞｼｯｸUB" panose="020B0909000000000000" pitchFamily="49" charset="-128"/>
                <a:ea typeface="HG創英角ｺﾞｼｯｸUB" panose="020B0909000000000000" pitchFamily="49" charset="-128"/>
              </a:rPr>
              <a:t>	</a:t>
            </a:r>
            <a:r>
              <a:rPr lang="en-US" altLang="ja-JP" sz="1400" dirty="0" smtClean="0">
                <a:latin typeface="HG創英角ｺﾞｼｯｸUB" panose="020B0909000000000000" pitchFamily="49" charset="-128"/>
                <a:ea typeface="HG創英角ｺﾞｼｯｸUB" panose="020B0909000000000000" pitchFamily="49" charset="-128"/>
              </a:rPr>
              <a:t>	P.39</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a:t>
            </a:r>
            <a:r>
              <a:rPr lang="ja-JP" altLang="en-US" sz="1400" dirty="0" smtClean="0">
                <a:latin typeface="HG創英角ｺﾞｼｯｸUB" panose="020B0909000000000000" pitchFamily="49" charset="-128"/>
                <a:ea typeface="HG創英角ｺﾞｼｯｸUB" panose="020B0909000000000000" pitchFamily="49" charset="-128"/>
              </a:rPr>
              <a:t>計画に</a:t>
            </a:r>
            <a:r>
              <a:rPr lang="ja-JP" altLang="en-US" sz="1400" dirty="0">
                <a:latin typeface="HG創英角ｺﾞｼｯｸUB" panose="020B0909000000000000" pitchFamily="49" charset="-128"/>
                <a:ea typeface="HG創英角ｺﾞｼｯｸUB" panose="020B0909000000000000" pitchFamily="49" charset="-128"/>
              </a:rPr>
              <a:t>おける目標の達成</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P.40</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a:t>
            </a:r>
            <a:r>
              <a:rPr lang="ja-JP" altLang="en-US" sz="1400" dirty="0" smtClean="0">
                <a:latin typeface="HG創英角ｺﾞｼｯｸUB" panose="020B0909000000000000" pitchFamily="49" charset="-128"/>
                <a:ea typeface="HG創英角ｺﾞｼｯｸUB" panose="020B0909000000000000" pitchFamily="49" charset="-128"/>
              </a:rPr>
              <a:t>計画に</a:t>
            </a:r>
            <a:r>
              <a:rPr lang="ja-JP" altLang="en-US" sz="1400" dirty="0">
                <a:latin typeface="HG創英角ｺﾞｼｯｸUB" panose="020B0909000000000000" pitchFamily="49" charset="-128"/>
                <a:ea typeface="HG創英角ｺﾞｼｯｸUB" panose="020B0909000000000000" pitchFamily="49" charset="-128"/>
              </a:rPr>
              <a:t>おける施策の実施</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P.41</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a:t>
            </a:r>
            <a:r>
              <a:rPr lang="ja-JP" altLang="en-US" sz="1400" dirty="0" smtClean="0">
                <a:latin typeface="HG創英角ｺﾞｼｯｸUB" panose="020B0909000000000000" pitchFamily="49" charset="-128"/>
                <a:ea typeface="HG創英角ｺﾞｼｯｸUB" panose="020B0909000000000000" pitchFamily="49" charset="-128"/>
              </a:rPr>
              <a:t>管理票</a:t>
            </a:r>
            <a:r>
              <a:rPr lang="en-US" altLang="ja-JP" sz="1400" dirty="0" smtClean="0">
                <a:latin typeface="HG創英角ｺﾞｼｯｸUB" panose="020B0909000000000000" pitchFamily="49" charset="-128"/>
                <a:ea typeface="HG創英角ｺﾞｼｯｸUB" panose="020B0909000000000000" pitchFamily="49" charset="-128"/>
              </a:rPr>
              <a:t>										P.43</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zh-TW" altLang="en-US" sz="1400" dirty="0" smtClean="0">
                <a:latin typeface="HG創英角ｺﾞｼｯｸUB" panose="020B0909000000000000" pitchFamily="49" charset="-128"/>
                <a:ea typeface="HG創英角ｺﾞｼｯｸUB" panose="020B0909000000000000" pitchFamily="49" charset="-128"/>
              </a:rPr>
              <a:t>食育</a:t>
            </a:r>
            <a:r>
              <a:rPr lang="zh-TW" altLang="en-US" sz="1400" dirty="0">
                <a:latin typeface="HG創英角ｺﾞｼｯｸUB" panose="020B0909000000000000" pitchFamily="49" charset="-128"/>
                <a:ea typeface="HG創英角ｺﾞｼｯｸUB" panose="020B0909000000000000" pitchFamily="49" charset="-128"/>
              </a:rPr>
              <a:t>推進計画</a:t>
            </a:r>
            <a:r>
              <a:rPr lang="ja-JP" altLang="en-US" sz="1400" dirty="0" smtClean="0">
                <a:latin typeface="HG創英角ｺﾞｼｯｸUB" panose="020B0909000000000000" pitchFamily="49" charset="-128"/>
                <a:ea typeface="HG創英角ｺﾞｼｯｸUB" panose="020B0909000000000000" pitchFamily="49" charset="-128"/>
              </a:rPr>
              <a:t>に</a:t>
            </a:r>
            <a:r>
              <a:rPr lang="ja-JP" altLang="en-US" sz="1400" dirty="0">
                <a:latin typeface="HG創英角ｺﾞｼｯｸUB" panose="020B0909000000000000" pitchFamily="49" charset="-128"/>
                <a:ea typeface="HG創英角ｺﾞｼｯｸUB" panose="020B0909000000000000" pitchFamily="49" charset="-128"/>
              </a:rPr>
              <a:t>おける目標の達成状況及び施策の実施状況に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smtClean="0">
                <a:latin typeface="HG創英角ｺﾞｼｯｸUB" panose="020B0909000000000000" pitchFamily="49" charset="-128"/>
                <a:ea typeface="HG創英角ｺﾞｼｯｸUB" panose="020B0909000000000000" pitchFamily="49" charset="-128"/>
              </a:rPr>
              <a:t>		P.57</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a:t>
            </a:r>
            <a:r>
              <a:rPr lang="zh-TW" altLang="en-US" sz="1400" dirty="0" smtClean="0">
                <a:latin typeface="HG創英角ｺﾞｼｯｸUB" panose="020B0909000000000000" pitchFamily="49" charset="-128"/>
                <a:ea typeface="HG創英角ｺﾞｼｯｸUB" panose="020B0909000000000000" pitchFamily="49" charset="-128"/>
              </a:rPr>
              <a:t>食育</a:t>
            </a:r>
            <a:r>
              <a:rPr lang="zh-TW" altLang="en-US" sz="1400" dirty="0">
                <a:latin typeface="HG創英角ｺﾞｼｯｸUB" panose="020B0909000000000000" pitchFamily="49" charset="-128"/>
                <a:ea typeface="HG創英角ｺﾞｼｯｸUB" panose="020B0909000000000000" pitchFamily="49" charset="-128"/>
              </a:rPr>
              <a:t>推進計画</a:t>
            </a:r>
            <a:r>
              <a:rPr lang="ja-JP" altLang="en-US" sz="1400" dirty="0" smtClean="0">
                <a:latin typeface="HG創英角ｺﾞｼｯｸUB" panose="020B0909000000000000" pitchFamily="49" charset="-128"/>
                <a:ea typeface="HG創英角ｺﾞｼｯｸUB" panose="020B0909000000000000" pitchFamily="49" charset="-128"/>
              </a:rPr>
              <a:t>に</a:t>
            </a:r>
            <a:r>
              <a:rPr lang="ja-JP" altLang="en-US" sz="1400" dirty="0">
                <a:latin typeface="HG創英角ｺﾞｼｯｸUB" panose="020B0909000000000000" pitchFamily="49" charset="-128"/>
                <a:ea typeface="HG創英角ｺﾞｼｯｸUB" panose="020B0909000000000000" pitchFamily="49" charset="-128"/>
              </a:rPr>
              <a:t>おける目標の達成</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P.58</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a:t>
            </a:r>
            <a:r>
              <a:rPr lang="zh-TW" altLang="en-US" sz="1400" dirty="0" smtClean="0">
                <a:latin typeface="HG創英角ｺﾞｼｯｸUB" panose="020B0909000000000000" pitchFamily="49" charset="-128"/>
                <a:ea typeface="HG創英角ｺﾞｼｯｸUB" panose="020B0909000000000000" pitchFamily="49" charset="-128"/>
              </a:rPr>
              <a:t>食育</a:t>
            </a:r>
            <a:r>
              <a:rPr lang="zh-TW" altLang="en-US" sz="1400" dirty="0">
                <a:latin typeface="HG創英角ｺﾞｼｯｸUB" panose="020B0909000000000000" pitchFamily="49" charset="-128"/>
                <a:ea typeface="HG創英角ｺﾞｼｯｸUB" panose="020B0909000000000000" pitchFamily="49" charset="-128"/>
              </a:rPr>
              <a:t>推進計画</a:t>
            </a:r>
            <a:r>
              <a:rPr lang="ja-JP" altLang="en-US" sz="1400" dirty="0" smtClean="0">
                <a:latin typeface="HG創英角ｺﾞｼｯｸUB" panose="020B0909000000000000" pitchFamily="49" charset="-128"/>
                <a:ea typeface="HG創英角ｺﾞｼｯｸUB" panose="020B0909000000000000" pitchFamily="49" charset="-128"/>
              </a:rPr>
              <a:t>に</a:t>
            </a:r>
            <a:r>
              <a:rPr lang="ja-JP" altLang="en-US" sz="1400" dirty="0">
                <a:latin typeface="HG創英角ｺﾞｼｯｸUB" panose="020B0909000000000000" pitchFamily="49" charset="-128"/>
                <a:ea typeface="HG創英角ｺﾞｼｯｸUB" panose="020B0909000000000000" pitchFamily="49" charset="-128"/>
              </a:rPr>
              <a:t>おける施策の実施</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P.60</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a:t>
            </a:r>
            <a:r>
              <a:rPr lang="ja-JP" altLang="en-US" sz="1400" dirty="0" smtClean="0">
                <a:latin typeface="HG創英角ｺﾞｼｯｸUB" panose="020B0909000000000000" pitchFamily="49" charset="-128"/>
                <a:ea typeface="HG創英角ｺﾞｼｯｸUB" panose="020B0909000000000000" pitchFamily="49" charset="-128"/>
              </a:rPr>
              <a:t>管理票</a:t>
            </a:r>
            <a:r>
              <a:rPr lang="en-US" altLang="ja-JP" sz="1400" dirty="0" smtClean="0">
                <a:latin typeface="HG創英角ｺﾞｼｯｸUB" panose="020B0909000000000000" pitchFamily="49" charset="-128"/>
                <a:ea typeface="HG創英角ｺﾞｼｯｸUB" panose="020B0909000000000000" pitchFamily="49" charset="-128"/>
              </a:rPr>
              <a:t>										P.62</a:t>
            </a:r>
            <a:endParaRPr lang="ja-JP" altLang="en-US" sz="1400" dirty="0">
              <a:latin typeface="HG創英角ｺﾞｼｯｸUB" panose="020B0909000000000000" pitchFamily="49" charset="-128"/>
              <a:ea typeface="HG創英角ｺﾞｼｯｸUB"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a:t>
            </a:fld>
            <a:endParaRPr kumimoji="1" lang="ja-JP" altLang="en-US" dirty="0"/>
          </a:p>
        </p:txBody>
      </p:sp>
      <p:sp>
        <p:nvSpPr>
          <p:cNvPr id="6" name="テキスト ボックス 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2"/>
          <a:stretch>
            <a:fillRect/>
          </a:stretch>
        </p:blipFill>
        <p:spPr>
          <a:xfrm>
            <a:off x="8582603" y="358877"/>
            <a:ext cx="1100769" cy="360000"/>
          </a:xfrm>
          <a:prstGeom prst="rect">
            <a:avLst/>
          </a:prstGeom>
        </p:spPr>
      </p:pic>
    </p:spTree>
    <p:extLst>
      <p:ext uri="{BB962C8B-B14F-4D97-AF65-F5344CB8AC3E}">
        <p14:creationId xmlns:p14="http://schemas.microsoft.com/office/powerpoint/2010/main" val="2561532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10146"/>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20</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（４）休養・睡眠</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P.53</a:t>
            </a:r>
            <a:endParaRPr kumimoji="1" lang="en-US" altLang="ja-JP" sz="1600" b="1" dirty="0">
              <a:solidFill>
                <a:schemeClr val="bg1"/>
              </a:solidFill>
            </a:endParaRPr>
          </a:p>
        </p:txBody>
      </p:sp>
      <p:sp>
        <p:nvSpPr>
          <p:cNvPr id="30" name="正方形/長方形 29"/>
          <p:cNvSpPr/>
          <p:nvPr/>
        </p:nvSpPr>
        <p:spPr>
          <a:xfrm>
            <a:off x="363222" y="2363821"/>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674916"/>
            <a:ext cx="8856000" cy="504000"/>
          </a:xfrm>
          <a:prstGeom prst="rect">
            <a:avLst/>
          </a:prstGeom>
        </p:spPr>
        <p:txBody>
          <a:bodyPr wrap="square" lIns="36000" tIns="72000" rIns="36000" bIns="36000">
            <a:noAutofit/>
          </a:bodyPr>
          <a:lstStyle/>
          <a:p>
            <a:r>
              <a:rPr lang="ja-JP" altLang="en-US" sz="1200" b="1" dirty="0">
                <a:latin typeface="+mn-ea"/>
              </a:rPr>
              <a:t>▽睡眠により十分休養を取ることができるよう、適切な睡眠のとり方を習得し、実践します</a:t>
            </a:r>
            <a:r>
              <a:rPr lang="ja-JP" altLang="en-US" sz="1200" b="1" dirty="0" smtClean="0">
                <a:latin typeface="+mn-ea"/>
              </a:rPr>
              <a:t>。</a:t>
            </a:r>
            <a:endParaRPr lang="ja-JP" altLang="en-US" sz="1200" b="1" dirty="0">
              <a:latin typeface="+mn-ea"/>
            </a:endParaRPr>
          </a:p>
        </p:txBody>
      </p:sp>
      <p:sp>
        <p:nvSpPr>
          <p:cNvPr id="32" name="正方形/長方形 31"/>
          <p:cNvSpPr/>
          <p:nvPr/>
        </p:nvSpPr>
        <p:spPr>
          <a:xfrm>
            <a:off x="363222" y="3266928"/>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2149934385"/>
              </p:ext>
            </p:extLst>
          </p:nvPr>
        </p:nvGraphicFramePr>
        <p:xfrm>
          <a:off x="532234" y="3629091"/>
          <a:ext cx="8820000" cy="7664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2403724082"/>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7</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睡眠による休養が十分とれている者の割合（☆）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76.9%</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80.7%</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H30</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85%</a:t>
                      </a:r>
                      <a:r>
                        <a:rPr lang="ja-JP" altLang="en-US" sz="1200" b="1" dirty="0" smtClean="0">
                          <a:solidFill>
                            <a:schemeClr val="tx1"/>
                          </a:solidFill>
                          <a:effectLst/>
                          <a:latin typeface="+mn-ea"/>
                          <a:ea typeface="+mn-ea"/>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4" name="正方形/長方形 33"/>
          <p:cNvSpPr/>
          <p:nvPr/>
        </p:nvSpPr>
        <p:spPr>
          <a:xfrm>
            <a:off x="6046927" y="3331368"/>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653626262"/>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府民の</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日の平均睡眠時間は「</a:t>
                      </a:r>
                      <a:r>
                        <a:rPr kumimoji="1" lang="en-US" altLang="ja-JP" sz="1200" b="1" baseline="0" dirty="0" smtClean="0">
                          <a:solidFill>
                            <a:schemeClr val="tx1"/>
                          </a:solidFill>
                          <a:latin typeface="+mn-ea"/>
                          <a:ea typeface="+mn-ea"/>
                        </a:rPr>
                        <a:t>5</a:t>
                      </a:r>
                      <a:r>
                        <a:rPr kumimoji="1" lang="ja-JP" altLang="en-US" sz="1200" b="1" baseline="0" dirty="0" smtClean="0">
                          <a:solidFill>
                            <a:schemeClr val="tx1"/>
                          </a:solidFill>
                          <a:latin typeface="+mn-ea"/>
                          <a:ea typeface="+mn-ea"/>
                        </a:rPr>
                        <a:t>時間以上</a:t>
                      </a:r>
                      <a:r>
                        <a:rPr kumimoji="1" lang="en-US" altLang="ja-JP" sz="1200" b="1" baseline="0" dirty="0" smtClean="0">
                          <a:solidFill>
                            <a:schemeClr val="tx1"/>
                          </a:solidFill>
                          <a:latin typeface="+mn-ea"/>
                          <a:ea typeface="+mn-ea"/>
                        </a:rPr>
                        <a:t>6</a:t>
                      </a:r>
                      <a:r>
                        <a:rPr kumimoji="1" lang="ja-JP" altLang="en-US" sz="1200" b="1" baseline="0" dirty="0" smtClean="0">
                          <a:solidFill>
                            <a:schemeClr val="tx1"/>
                          </a:solidFill>
                          <a:latin typeface="+mn-ea"/>
                          <a:ea typeface="+mn-ea"/>
                        </a:rPr>
                        <a:t>時間未満」が最も多くなっています。また、睡眠で休養がとれていない府民が約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割を占め、年代別では</a:t>
                      </a:r>
                      <a:r>
                        <a:rPr kumimoji="1" lang="en-US" altLang="ja-JP" sz="1200" b="1" baseline="0" dirty="0" smtClean="0">
                          <a:solidFill>
                            <a:schemeClr val="tx1"/>
                          </a:solidFill>
                          <a:latin typeface="+mn-ea"/>
                          <a:ea typeface="+mn-ea"/>
                        </a:rPr>
                        <a:t>40</a:t>
                      </a:r>
                      <a:r>
                        <a:rPr kumimoji="1" lang="ja-JP" altLang="en-US" sz="1200" b="1" baseline="0" dirty="0" smtClean="0">
                          <a:solidFill>
                            <a:schemeClr val="tx1"/>
                          </a:solidFill>
                          <a:latin typeface="+mn-ea"/>
                          <a:ea typeface="+mn-ea"/>
                        </a:rPr>
                        <a:t>歳代・</a:t>
                      </a:r>
                      <a:r>
                        <a:rPr kumimoji="1" lang="en-US" altLang="ja-JP" sz="1200" b="1" baseline="0" dirty="0" smtClean="0">
                          <a:solidFill>
                            <a:schemeClr val="tx1"/>
                          </a:solidFill>
                          <a:latin typeface="+mn-ea"/>
                          <a:ea typeface="+mn-ea"/>
                        </a:rPr>
                        <a:t>50</a:t>
                      </a:r>
                      <a:r>
                        <a:rPr kumimoji="1" lang="ja-JP" altLang="en-US" sz="1200" b="1" baseline="0" dirty="0" smtClean="0">
                          <a:solidFill>
                            <a:schemeClr val="tx1"/>
                          </a:solidFill>
                          <a:latin typeface="+mn-ea"/>
                          <a:ea typeface="+mn-ea"/>
                        </a:rPr>
                        <a:t>歳代が</a:t>
                      </a:r>
                      <a:r>
                        <a:rPr kumimoji="1" lang="en-US" altLang="ja-JP" sz="1200" b="1" baseline="0" dirty="0" smtClean="0">
                          <a:solidFill>
                            <a:schemeClr val="tx1"/>
                          </a:solidFill>
                          <a:latin typeface="+mn-ea"/>
                          <a:ea typeface="+mn-ea"/>
                        </a:rPr>
                        <a:t>3</a:t>
                      </a:r>
                      <a:r>
                        <a:rPr kumimoji="1" lang="ja-JP" altLang="en-US" sz="1200" b="1" baseline="0" dirty="0" smtClean="0">
                          <a:solidFill>
                            <a:schemeClr val="tx1"/>
                          </a:solidFill>
                          <a:latin typeface="+mn-ea"/>
                          <a:ea typeface="+mn-ea"/>
                        </a:rPr>
                        <a:t>割を超えています。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長期にわたる睡眠不足は、日中の心身の状態に支障をもたらす可能性が高いことから、十分な睡眠によりしっかりと休養を取ることが重要です。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2880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睡眠による休養が十分とれている府民を増やします</a:t>
            </a:r>
          </a:p>
          <a:p>
            <a:pPr algn="ctr">
              <a:lnSpc>
                <a:spcPts val="2000"/>
              </a:lnSpc>
            </a:pPr>
            <a:r>
              <a:rPr kumimoji="1" lang="ja-JP" altLang="en-US" sz="1600" b="1" dirty="0">
                <a:solidFill>
                  <a:schemeClr val="tx1"/>
                </a:solidFill>
              </a:rPr>
              <a:t>～ぐっすり眠って心身の疲れを癒しましょう～</a:t>
            </a:r>
          </a:p>
        </p:txBody>
      </p:sp>
    </p:spTree>
    <p:extLst>
      <p:ext uri="{BB962C8B-B14F-4D97-AF65-F5344CB8AC3E}">
        <p14:creationId xmlns:p14="http://schemas.microsoft.com/office/powerpoint/2010/main" val="68314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21</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33180347"/>
              </p:ext>
            </p:extLst>
          </p:nvPr>
        </p:nvGraphicFramePr>
        <p:xfrm>
          <a:off x="477311" y="434454"/>
          <a:ext cx="8928000" cy="417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016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ライフステージに応じた睡眠・休養の充実</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■大阪府立学校保健研究発表大会、大阪府小・中・高等学校保健主事合同研修会を開催し、健康教育（睡眠・休養）の充実を推進</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■保健所において、職域向け（管内商工会議所等）に健診時の啓発広報紙等により休養・睡眠に関する健康情報の提供を実施（２保健所）</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■事業者と連携し、中小企業労働環境向上塾の実施（</a:t>
                      </a:r>
                      <a:r>
                        <a:rPr kumimoji="1" lang="en-US" altLang="ja-JP" sz="1100" b="1" baseline="0" dirty="0" smtClean="0">
                          <a:solidFill>
                            <a:schemeClr val="tx1"/>
                          </a:solidFill>
                          <a:latin typeface="+mn-ea"/>
                          <a:ea typeface="+mn-ea"/>
                        </a:rPr>
                        <a:t>8</a:t>
                      </a:r>
                      <a:r>
                        <a:rPr kumimoji="1" lang="ja-JP" altLang="en-US" sz="1100" b="1" baseline="0" dirty="0" smtClean="0">
                          <a:solidFill>
                            <a:schemeClr val="tx1"/>
                          </a:solidFill>
                          <a:latin typeface="+mn-ea"/>
                          <a:ea typeface="+mn-ea"/>
                        </a:rPr>
                        <a:t>回）、労働情報発信ステーションの実施（</a:t>
                      </a:r>
                      <a:r>
                        <a:rPr kumimoji="1" lang="en-US" altLang="ja-JP" sz="1100" b="1" baseline="0" dirty="0" smtClean="0">
                          <a:solidFill>
                            <a:schemeClr val="tx1"/>
                          </a:solidFill>
                          <a:latin typeface="+mn-ea"/>
                          <a:ea typeface="+mn-ea"/>
                        </a:rPr>
                        <a:t>50</a:t>
                      </a:r>
                      <a:r>
                        <a:rPr kumimoji="1" lang="ja-JP" altLang="en-US" sz="1100" b="1" baseline="0" dirty="0" smtClean="0">
                          <a:solidFill>
                            <a:schemeClr val="tx1"/>
                          </a:solidFill>
                          <a:latin typeface="+mn-ea"/>
                          <a:ea typeface="+mn-ea"/>
                        </a:rPr>
                        <a:t>回）、啓発冊子やチラシの作成・配布により普及啓発を実施</a:t>
                      </a:r>
                    </a:p>
                    <a:p>
                      <a:pPr marL="174625" indent="-174625">
                        <a:lnSpc>
                          <a:spcPct val="100000"/>
                        </a:lnSpc>
                      </a:pPr>
                      <a:r>
                        <a:rPr kumimoji="1" lang="ja-JP" altLang="en-US" sz="1100" b="1" baseline="0" dirty="0" smtClean="0">
                          <a:solidFill>
                            <a:schemeClr val="tx1"/>
                          </a:solidFill>
                          <a:latin typeface="+mn-ea"/>
                          <a:ea typeface="+mn-ea"/>
                        </a:rPr>
                        <a:t>■府と包括連携協定を締結している企業と周知啓発イベントを実施。（「知ろう！学ぼう！働く楽しさ＆働くお悩み相談イベント」４回）</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5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■睡眠・休養の充実に向けた普及啓発の推進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■企業における労働環境等のニーズの把握</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■チーム学校として連携できるよう研修会や発表会を開催し、引き続き、児童生徒が主体的に深く学べる機会を提供</a:t>
                      </a:r>
                    </a:p>
                    <a:p>
                      <a:pPr marL="174625" indent="-174625">
                        <a:lnSpc>
                          <a:spcPct val="100000"/>
                        </a:lnSpc>
                      </a:pPr>
                      <a:r>
                        <a:rPr kumimoji="1" lang="ja-JP" altLang="en-US" sz="1100" b="1" baseline="0" dirty="0" smtClean="0">
                          <a:solidFill>
                            <a:schemeClr val="tx1"/>
                          </a:solidFill>
                          <a:latin typeface="+mn-ea"/>
                          <a:ea typeface="+mn-ea"/>
                        </a:rPr>
                        <a:t>■より対象者や企業等のニーズに沿ったテーマ設定によるセミナー等を開催</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労働相談等事業費（</a:t>
                      </a:r>
                      <a:r>
                        <a:rPr kumimoji="1" lang="en-US" altLang="ja-JP" sz="1100" baseline="0" dirty="0" smtClean="0">
                          <a:solidFill>
                            <a:schemeClr val="tx1"/>
                          </a:solidFill>
                          <a:latin typeface="+mn-ea"/>
                          <a:ea typeface="+mn-ea"/>
                        </a:rPr>
                        <a:t>38,536</a:t>
                      </a:r>
                      <a:r>
                        <a:rPr kumimoji="1" lang="ja-JP" altLang="en-US" sz="1100" baseline="0" dirty="0" smtClean="0">
                          <a:solidFill>
                            <a:schemeClr val="tx1"/>
                          </a:solidFill>
                          <a:latin typeface="+mn-ea"/>
                          <a:ea typeface="+mn-ea"/>
                        </a:rPr>
                        <a:t>千円）、若者等へのワークルール等啓発事業（</a:t>
                      </a:r>
                      <a:r>
                        <a:rPr kumimoji="1" lang="en-US" altLang="ja-JP" sz="1100" baseline="0" dirty="0" smtClean="0">
                          <a:solidFill>
                            <a:schemeClr val="tx1"/>
                          </a:solidFill>
                          <a:latin typeface="+mn-ea"/>
                          <a:ea typeface="+mn-ea"/>
                        </a:rPr>
                        <a:t>937</a:t>
                      </a:r>
                      <a:r>
                        <a:rPr kumimoji="1" lang="ja-JP" altLang="en-US" sz="1100" baseline="0" dirty="0" smtClean="0">
                          <a:solidFill>
                            <a:schemeClr val="tx1"/>
                          </a:solidFill>
                          <a:latin typeface="+mn-ea"/>
                          <a:ea typeface="+mn-ea"/>
                        </a:rPr>
                        <a:t>千円）</a:t>
                      </a:r>
                    </a:p>
                    <a:p>
                      <a:pPr>
                        <a:lnSpc>
                          <a:spcPct val="100000"/>
                        </a:lnSpc>
                      </a:pPr>
                      <a:r>
                        <a:rPr kumimoji="1" lang="ja-JP" altLang="en-US" sz="1100" baseline="0" dirty="0" smtClean="0">
                          <a:solidFill>
                            <a:schemeClr val="tx1"/>
                          </a:solidFill>
                          <a:latin typeface="+mn-ea"/>
                          <a:ea typeface="+mn-ea"/>
                        </a:rPr>
                        <a:t>中小企業労働環境向上促進事業（</a:t>
                      </a:r>
                      <a:r>
                        <a:rPr kumimoji="1" lang="en-US" altLang="ja-JP" sz="1100" baseline="0" dirty="0" smtClean="0">
                          <a:solidFill>
                            <a:schemeClr val="tx1"/>
                          </a:solidFill>
                          <a:latin typeface="+mn-ea"/>
                          <a:ea typeface="+mn-ea"/>
                        </a:rPr>
                        <a:t>1,150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1551808"/>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1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22</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（５）飲酒</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P.54-55</a:t>
            </a:r>
            <a:endParaRPr kumimoji="1" lang="en-US" altLang="ja-JP" sz="1600" b="1" dirty="0">
              <a:solidFill>
                <a:schemeClr val="bg1"/>
              </a:solidFill>
            </a:endParaRPr>
          </a:p>
        </p:txBody>
      </p:sp>
      <p:sp>
        <p:nvSpPr>
          <p:cNvPr id="30" name="正方形/長方形 29"/>
          <p:cNvSpPr/>
          <p:nvPr/>
        </p:nvSpPr>
        <p:spPr>
          <a:xfrm>
            <a:off x="363222" y="2290438"/>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601533"/>
            <a:ext cx="8856000" cy="504000"/>
          </a:xfrm>
          <a:prstGeom prst="rect">
            <a:avLst/>
          </a:prstGeom>
        </p:spPr>
        <p:txBody>
          <a:bodyPr wrap="square" lIns="36000" tIns="72000" rIns="36000" bIns="36000">
            <a:noAutofit/>
          </a:bodyPr>
          <a:lstStyle/>
          <a:p>
            <a:r>
              <a:rPr lang="ja-JP" altLang="en-US" sz="1200" b="1" dirty="0">
                <a:latin typeface="+mn-ea"/>
              </a:rPr>
              <a:t>▽年齢、性別、持病等によって、飲酒が及ぼす身体への影響が異なることを理解し、自分の状況に合った適量飲酒を実践します</a:t>
            </a:r>
            <a:r>
              <a:rPr lang="ja-JP" altLang="en-US" sz="1200" b="1" dirty="0" smtClean="0">
                <a:latin typeface="+mn-ea"/>
              </a:rPr>
              <a:t>。</a:t>
            </a:r>
            <a:endParaRPr lang="ja-JP" altLang="en-US" sz="1200" b="1" dirty="0">
              <a:latin typeface="+mn-ea"/>
            </a:endParaRPr>
          </a:p>
        </p:txBody>
      </p:sp>
      <p:sp>
        <p:nvSpPr>
          <p:cNvPr id="32" name="正方形/長方形 31"/>
          <p:cNvSpPr/>
          <p:nvPr/>
        </p:nvSpPr>
        <p:spPr>
          <a:xfrm>
            <a:off x="363222" y="3158638"/>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3014702123"/>
              </p:ext>
            </p:extLst>
          </p:nvPr>
        </p:nvGraphicFramePr>
        <p:xfrm>
          <a:off x="532234" y="3520801"/>
          <a:ext cx="8820000" cy="10544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2198991935"/>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8</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生活習慣病のリスクを高める量を飲酒している者の割合（男性</a:t>
                      </a:r>
                      <a:r>
                        <a:rPr lang="en-US" altLang="ja-JP" sz="1200" b="1" dirty="0" smtClean="0">
                          <a:solidFill>
                            <a:schemeClr val="tx1"/>
                          </a:solidFill>
                          <a:effectLst/>
                          <a:latin typeface="+mn-ea"/>
                          <a:ea typeface="+mn-ea"/>
                        </a:rPr>
                        <a:t>/</a:t>
                      </a:r>
                      <a:r>
                        <a:rPr lang="ja-JP" altLang="en-US" sz="1200" b="1" dirty="0" smtClean="0">
                          <a:solidFill>
                            <a:schemeClr val="tx1"/>
                          </a:solidFill>
                          <a:effectLst/>
                          <a:latin typeface="+mn-ea"/>
                          <a:ea typeface="+mn-ea"/>
                        </a:rPr>
                        <a:t>女性）（☆）</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17.7%/11.0%</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19.6%/10.9%</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H30</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13.0%/6.4%</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H33</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妊婦の飲酒割合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1.4%</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H28</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R1</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0%</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H33</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bl>
          </a:graphicData>
        </a:graphic>
      </p:graphicFrame>
      <p:sp>
        <p:nvSpPr>
          <p:cNvPr id="34" name="正方形/長方形 33"/>
          <p:cNvSpPr/>
          <p:nvPr/>
        </p:nvSpPr>
        <p:spPr>
          <a:xfrm>
            <a:off x="6046923" y="3223078"/>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3851808195"/>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飲酒習慣のある者の割合をみると、女性は全国を上回っています。また、生活習慣病のリスクを高める量を飲酒している者の割合をみると、男女とも</a:t>
                      </a:r>
                      <a:r>
                        <a:rPr kumimoji="1" lang="en-US" altLang="ja-JP" sz="1200" b="1" baseline="0" dirty="0" smtClean="0">
                          <a:solidFill>
                            <a:schemeClr val="tx1"/>
                          </a:solidFill>
                          <a:latin typeface="+mn-ea"/>
                          <a:ea typeface="+mn-ea"/>
                        </a:rPr>
                        <a:t>50</a:t>
                      </a:r>
                      <a:r>
                        <a:rPr kumimoji="1" lang="ja-JP" altLang="en-US" sz="1200" b="1" baseline="0" dirty="0" smtClean="0">
                          <a:solidFill>
                            <a:schemeClr val="tx1"/>
                          </a:solidFill>
                          <a:latin typeface="+mn-ea"/>
                          <a:ea typeface="+mn-ea"/>
                        </a:rPr>
                        <a:t>歳代において最も高くなっています。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多量飲酒による健康への影響やリスクの少ない飲酒方法の理解を促進し、飲酒する場合は、適量飲酒を実践することが必要です。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2952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生活習慣病のリスクを高める飲酒を減らします</a:t>
            </a:r>
          </a:p>
          <a:p>
            <a:pPr algn="ctr">
              <a:lnSpc>
                <a:spcPts val="2000"/>
              </a:lnSpc>
            </a:pPr>
            <a:r>
              <a:rPr kumimoji="1" lang="ja-JP" altLang="en-US" sz="1600" b="1" dirty="0">
                <a:solidFill>
                  <a:schemeClr val="tx1"/>
                </a:solidFill>
              </a:rPr>
              <a:t>～適量飲酒を心がけましょう～</a:t>
            </a:r>
          </a:p>
        </p:txBody>
      </p:sp>
    </p:spTree>
    <p:extLst>
      <p:ext uri="{BB962C8B-B14F-4D97-AF65-F5344CB8AC3E}">
        <p14:creationId xmlns:p14="http://schemas.microsoft.com/office/powerpoint/2010/main" val="2166168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23</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021041492"/>
              </p:ext>
            </p:extLst>
          </p:nvPr>
        </p:nvGraphicFramePr>
        <p:xfrm>
          <a:off x="477311" y="434454"/>
          <a:ext cx="8928000" cy="471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448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適量飲酒の指導</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■市町村国民健康保険加入者の特定健診受診者のデータから飲酒関連のデータを各保険者に提供し減酒指導の取組みを推進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■アルコール関連問題啓発週間（</a:t>
                      </a:r>
                      <a:r>
                        <a:rPr kumimoji="1" lang="en-US" altLang="ja-JP" sz="1100" b="1" baseline="0" dirty="0" smtClean="0">
                          <a:solidFill>
                            <a:schemeClr val="tx1"/>
                          </a:solidFill>
                          <a:latin typeface="+mn-ea"/>
                          <a:ea typeface="+mn-ea"/>
                        </a:rPr>
                        <a:t>11/10</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11/16</a:t>
                      </a:r>
                      <a:r>
                        <a:rPr kumimoji="1" lang="ja-JP" altLang="en-US" sz="1100" b="1" baseline="0" dirty="0" smtClean="0">
                          <a:solidFill>
                            <a:schemeClr val="tx1"/>
                          </a:solidFill>
                          <a:latin typeface="+mn-ea"/>
                          <a:ea typeface="+mn-ea"/>
                        </a:rPr>
                        <a:t>）に、市町村等へポスターを配布</a:t>
                      </a:r>
                    </a:p>
                    <a:p>
                      <a:pPr marL="174625" indent="-174625">
                        <a:lnSpc>
                          <a:spcPct val="100000"/>
                        </a:lnSpc>
                      </a:pPr>
                      <a:r>
                        <a:rPr kumimoji="1" lang="ja-JP" altLang="en-US" sz="1100" b="1" baseline="0" dirty="0" smtClean="0">
                          <a:solidFill>
                            <a:schemeClr val="tx1"/>
                          </a:solidFill>
                          <a:latin typeface="+mn-ea"/>
                          <a:ea typeface="+mn-ea"/>
                        </a:rPr>
                        <a:t>■市町村の職員等を対象とした、依存症の基礎知識と相談支援に関する研修を実施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strike="noStrike" baseline="0" dirty="0" smtClean="0">
                          <a:solidFill>
                            <a:schemeClr val="tx1"/>
                          </a:solidFill>
                          <a:latin typeface="+mn-ea"/>
                          <a:ea typeface="+mn-ea"/>
                        </a:rPr>
                        <a:t>■小・中・高、支援学校の教職員、教育関係者を対象に飲酒防止教育普及研修を実施</a:t>
                      </a:r>
                    </a:p>
                    <a:p>
                      <a:pPr marL="174625" indent="-174625">
                        <a:lnSpc>
                          <a:spcPct val="100000"/>
                        </a:lnSpc>
                      </a:pPr>
                      <a:r>
                        <a:rPr kumimoji="1" lang="ja-JP" altLang="en-US" sz="1100" b="1" baseline="0" dirty="0" smtClean="0">
                          <a:solidFill>
                            <a:schemeClr val="tx1"/>
                          </a:solidFill>
                          <a:latin typeface="+mn-ea"/>
                          <a:ea typeface="+mn-ea"/>
                        </a:rPr>
                        <a:t>■府ホームページや啓発チラシ等によるアルコール専門医療機関や相談機関、自助グループ等の情報を提供</a:t>
                      </a:r>
                    </a:p>
                    <a:p>
                      <a:pPr marL="174625" indent="-174625">
                        <a:lnSpc>
                          <a:spcPct val="100000"/>
                        </a:lnSpc>
                      </a:pPr>
                      <a:r>
                        <a:rPr kumimoji="1" lang="ja-JP" altLang="en-US" sz="1100" b="1" baseline="0" dirty="0" smtClean="0">
                          <a:solidFill>
                            <a:schemeClr val="tx1"/>
                          </a:solidFill>
                          <a:latin typeface="+mn-ea"/>
                          <a:ea typeface="+mn-ea"/>
                        </a:rPr>
                        <a:t>■市町村における乳幼児健康診査を活用し、妊娠中の妊婦の飲酒率を把握</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飲酒と健康に関する啓発・相談</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■府立学校や市町村教育委員会に対して、不適切な飲酒の影響による心身の健康障害の予防に必要な注意を払うよう周知</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■薬物乱用防止教室推進講習会において、薬物乱用防止とともに飲酒、喫煙を含む依存症予防について啓発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■保健所において、健康教育や広報紙等により飲酒に関する健康情報の提供を実施</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6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■適量飲酒の実践に向けた普及啓発等の取組みの推進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■市町村の取組みの一層の情報共有</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200" b="1" baseline="0" dirty="0" smtClean="0">
                          <a:solidFill>
                            <a:schemeClr val="tx1"/>
                          </a:solidFill>
                          <a:latin typeface="+mn-ea"/>
                          <a:ea typeface="+mn-ea"/>
                        </a:rPr>
                        <a:t>■保健指導に関わる保健師に対し、府が作成した簡易介入マニュアル等を普及</a:t>
                      </a:r>
                      <a:endParaRPr kumimoji="1" lang="en-US" altLang="ja-JP" sz="12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■妊娠中の飲酒防止に関する保健指導の注意喚起と併せ、市町村における指導充実に向け研修等で周知</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■保健所における地域の事業者や医療保険者等との連携による健康情報の発信を実施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■学校等を通じた普及啓発に取り組み、効果的な事例を発信</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大阪がん循環器病予防センター事業（</a:t>
                      </a:r>
                      <a:r>
                        <a:rPr kumimoji="1" lang="en-US" altLang="ja-JP" sz="1100" baseline="0" dirty="0" smtClean="0">
                          <a:solidFill>
                            <a:schemeClr val="tx1"/>
                          </a:solidFill>
                          <a:latin typeface="+mn-ea"/>
                          <a:ea typeface="+mn-ea"/>
                        </a:rPr>
                        <a:t>101,514</a:t>
                      </a:r>
                      <a:r>
                        <a:rPr kumimoji="1" lang="ja-JP" altLang="en-US" sz="1100" baseline="0" dirty="0" smtClean="0">
                          <a:solidFill>
                            <a:schemeClr val="tx1"/>
                          </a:solidFill>
                          <a:latin typeface="+mn-ea"/>
                          <a:ea typeface="+mn-ea"/>
                        </a:rPr>
                        <a:t>千円の内数）</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1912420"/>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043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24</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0" name="正方形/長方形 29"/>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1" name="正方形/長方形 30"/>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（６）喫煙</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P.55-56</a:t>
            </a:r>
            <a:endParaRPr kumimoji="1" lang="en-US" altLang="ja-JP" sz="1600" b="1" dirty="0">
              <a:solidFill>
                <a:schemeClr val="bg1"/>
              </a:solidFill>
            </a:endParaRPr>
          </a:p>
        </p:txBody>
      </p:sp>
      <p:sp>
        <p:nvSpPr>
          <p:cNvPr id="32" name="正方形/長方形 31"/>
          <p:cNvSpPr/>
          <p:nvPr/>
        </p:nvSpPr>
        <p:spPr>
          <a:xfrm>
            <a:off x="363222" y="2256002"/>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3" name="正方形/長方形 32"/>
          <p:cNvSpPr/>
          <p:nvPr/>
        </p:nvSpPr>
        <p:spPr>
          <a:xfrm>
            <a:off x="511296" y="2567097"/>
            <a:ext cx="8856000" cy="504000"/>
          </a:xfrm>
          <a:prstGeom prst="rect">
            <a:avLst/>
          </a:prstGeom>
        </p:spPr>
        <p:txBody>
          <a:bodyPr wrap="square" lIns="36000" tIns="72000" rIns="36000" bIns="36000">
            <a:noAutofit/>
          </a:bodyPr>
          <a:lstStyle/>
          <a:p>
            <a:r>
              <a:rPr lang="ja-JP" altLang="en-US" sz="1200" b="1" dirty="0">
                <a:latin typeface="+mn-ea"/>
              </a:rPr>
              <a:t>▽喫煙行動・受動喫煙が及ぼす健康への影響を正しく理解し、適切な行動に取り組みます。</a:t>
            </a:r>
          </a:p>
        </p:txBody>
      </p:sp>
      <p:sp>
        <p:nvSpPr>
          <p:cNvPr id="34" name="正方形/長方形 33"/>
          <p:cNvSpPr/>
          <p:nvPr/>
        </p:nvSpPr>
        <p:spPr>
          <a:xfrm>
            <a:off x="363222" y="3032970"/>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154159875"/>
              </p:ext>
            </p:extLst>
          </p:nvPr>
        </p:nvGraphicFramePr>
        <p:xfrm>
          <a:off x="532234" y="3395133"/>
          <a:ext cx="8820000" cy="1620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gridCol w="1872000">
                  <a:extLst>
                    <a:ext uri="{9D8B030D-6E8A-4147-A177-3AD203B41FA5}">
                      <a16:colId xmlns:a16="http://schemas.microsoft.com/office/drawing/2014/main" val="2333560460"/>
                    </a:ext>
                  </a:extLst>
                </a:gridCol>
                <a:gridCol w="187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tblGrid>
              <a:tr h="28231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2310">
                <a:tc>
                  <a:txBody>
                    <a:bodyPr/>
                    <a:lstStyle/>
                    <a:p>
                      <a:pPr algn="ctr" fontAlgn="auto">
                        <a:lnSpc>
                          <a:spcPts val="1600"/>
                        </a:lnSpc>
                        <a:spcAft>
                          <a:spcPts val="0"/>
                        </a:spcAft>
                      </a:pPr>
                      <a:r>
                        <a:rPr lang="en-US" altLang="ja-JP" sz="1200" dirty="0" smtClean="0">
                          <a:solidFill>
                            <a:schemeClr val="bg1"/>
                          </a:solidFill>
                          <a:effectLst/>
                          <a:latin typeface="+mn-ea"/>
                          <a:ea typeface="+mn-ea"/>
                        </a:rPr>
                        <a:t>10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成人の喫煙率（男性</a:t>
                      </a:r>
                      <a:r>
                        <a:rPr lang="en-US" altLang="ja-JP" sz="1200" b="1" dirty="0" smtClean="0">
                          <a:solidFill>
                            <a:schemeClr val="tx1"/>
                          </a:solidFill>
                          <a:effectLst/>
                          <a:latin typeface="+mn-ea"/>
                          <a:ea typeface="+mn-ea"/>
                        </a:rPr>
                        <a:t>/</a:t>
                      </a:r>
                      <a:r>
                        <a:rPr lang="ja-JP" altLang="en-US" sz="1200" b="1" dirty="0" smtClean="0">
                          <a:solidFill>
                            <a:schemeClr val="tx1"/>
                          </a:solidFill>
                          <a:effectLst/>
                          <a:latin typeface="+mn-ea"/>
                          <a:ea typeface="+mn-ea"/>
                        </a:rPr>
                        <a:t>女性）（☆）</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30.4%/10.7%</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H28</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29.1%/10.4%</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R1</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15%/5%</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231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11</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spc="-50" baseline="0" dirty="0" smtClean="0">
                          <a:solidFill>
                            <a:schemeClr val="tx1"/>
                          </a:solidFill>
                          <a:effectLst/>
                          <a:latin typeface="+mn-ea"/>
                          <a:ea typeface="+mn-ea"/>
                          <a:cs typeface="HG丸ｺﾞｼｯｸM-PRO"/>
                        </a:rPr>
                        <a:t>敷地内禁煙</a:t>
                      </a:r>
                      <a:r>
                        <a:rPr lang="ja-JP" altLang="en-US" sz="1000" b="1" spc="-150" baseline="0" dirty="0" smtClean="0">
                          <a:solidFill>
                            <a:schemeClr val="tx1"/>
                          </a:solidFill>
                          <a:effectLst/>
                          <a:latin typeface="+mn-ea"/>
                          <a:ea typeface="+mn-ea"/>
                          <a:cs typeface="HG丸ｺﾞｼｯｸM-PRO"/>
                        </a:rPr>
                        <a:t>（＊）</a:t>
                      </a:r>
                      <a:r>
                        <a:rPr lang="ja-JP" altLang="en-US" sz="1200" b="1" spc="-50" baseline="0" dirty="0" smtClean="0">
                          <a:solidFill>
                            <a:schemeClr val="tx1"/>
                          </a:solidFill>
                          <a:effectLst/>
                          <a:latin typeface="+mn-ea"/>
                          <a:ea typeface="+mn-ea"/>
                          <a:cs typeface="HG丸ｺﾞｼｯｸM-PRO"/>
                        </a:rPr>
                        <a:t>の割合（病院</a:t>
                      </a:r>
                      <a:r>
                        <a:rPr lang="en-US" altLang="ja-JP" sz="1200" b="1" spc="-50" baseline="0" dirty="0" smtClean="0">
                          <a:solidFill>
                            <a:schemeClr val="tx1"/>
                          </a:solidFill>
                          <a:effectLst/>
                          <a:latin typeface="+mn-ea"/>
                          <a:ea typeface="+mn-ea"/>
                          <a:cs typeface="HG丸ｺﾞｼｯｸM-PRO"/>
                        </a:rPr>
                        <a:t>/</a:t>
                      </a:r>
                      <a:r>
                        <a:rPr lang="ja-JP" altLang="en-US" sz="1200" b="1" spc="-50" baseline="0" dirty="0" smtClean="0">
                          <a:solidFill>
                            <a:schemeClr val="tx1"/>
                          </a:solidFill>
                          <a:effectLst/>
                          <a:latin typeface="+mn-ea"/>
                          <a:ea typeface="+mn-ea"/>
                          <a:cs typeface="HG丸ｺﾞｼｯｸM-PRO"/>
                        </a:rPr>
                        <a:t>私立小中高等学校）</a:t>
                      </a:r>
                      <a:endParaRPr lang="ja-JP" sz="1200" b="1" spc="-50" baseline="0" dirty="0">
                        <a:solidFill>
                          <a:schemeClr val="tx1"/>
                        </a:solidFill>
                        <a:effectLst/>
                        <a:latin typeface="+mn-ea"/>
                        <a:ea typeface="+mn-ea"/>
                        <a:cs typeface="HG丸ｺﾞｼｯｸM-PRO"/>
                      </a:endParaRPr>
                    </a:p>
                  </a:txBody>
                  <a:tcPr marL="7200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73.5%/51.9%</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88.5%/66.1%</a:t>
                      </a:r>
                      <a:r>
                        <a:rPr lang="ja-JP" altLang="en-US" sz="1100" b="1" spc="-50" baseline="0" dirty="0" smtClean="0">
                          <a:solidFill>
                            <a:schemeClr val="tx1"/>
                          </a:solidFill>
                          <a:effectLst/>
                          <a:latin typeface="+mn-ea"/>
                          <a:ea typeface="+mn-ea"/>
                          <a:cs typeface="HG丸ｺﾞｼｯｸM-PRO"/>
                        </a:rPr>
                        <a:t>（</a:t>
                      </a:r>
                      <a:r>
                        <a:rPr lang="en-US" altLang="ja-JP" sz="1100" b="1" spc="-50" baseline="0" dirty="0" smtClean="0">
                          <a:solidFill>
                            <a:schemeClr val="tx1"/>
                          </a:solidFill>
                          <a:effectLst/>
                          <a:latin typeface="+mn-ea"/>
                          <a:ea typeface="+mn-ea"/>
                          <a:cs typeface="HG丸ｺﾞｼｯｸM-PRO"/>
                        </a:rPr>
                        <a:t>R1</a:t>
                      </a:r>
                      <a:r>
                        <a:rPr lang="ja-JP" altLang="en-US" sz="1100" b="1" spc="-50" baseline="0" dirty="0" smtClean="0">
                          <a:solidFill>
                            <a:schemeClr val="tx1"/>
                          </a:solidFill>
                          <a:effectLst/>
                          <a:latin typeface="+mn-ea"/>
                          <a:ea typeface="+mn-ea"/>
                          <a:cs typeface="HG丸ｺﾞｼｯｸM-PRO"/>
                        </a:rPr>
                        <a:t>）</a:t>
                      </a:r>
                      <a:endParaRPr lang="ja-JP" sz="1100" b="1" spc="-50" baseline="0"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100%</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r h="28231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建物内禁煙の割合（官公庁</a:t>
                      </a:r>
                      <a:r>
                        <a:rPr lang="en-US" altLang="ja-JP" sz="1200" b="1" dirty="0" smtClean="0">
                          <a:solidFill>
                            <a:schemeClr val="tx1"/>
                          </a:solidFill>
                          <a:effectLst/>
                          <a:latin typeface="+mn-ea"/>
                          <a:ea typeface="+mn-ea"/>
                          <a:cs typeface="HG丸ｺﾞｼｯｸM-PRO"/>
                        </a:rPr>
                        <a:t>/</a:t>
                      </a:r>
                      <a:r>
                        <a:rPr lang="ja-JP" altLang="en-US" sz="1200" b="1" dirty="0" smtClean="0">
                          <a:solidFill>
                            <a:schemeClr val="tx1"/>
                          </a:solidFill>
                          <a:effectLst/>
                          <a:latin typeface="+mn-ea"/>
                          <a:ea typeface="+mn-ea"/>
                          <a:cs typeface="HG丸ｺﾞｼｯｸM-PRO"/>
                        </a:rPr>
                        <a:t>大学）</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91.9%/83.0%</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100%/100%</a:t>
                      </a:r>
                      <a:r>
                        <a:rPr lang="ja-JP" altLang="en-US" sz="1100" b="1" spc="-50" baseline="0" dirty="0" smtClean="0">
                          <a:solidFill>
                            <a:schemeClr val="tx1"/>
                          </a:solidFill>
                          <a:effectLst/>
                          <a:latin typeface="+mn-ea"/>
                          <a:ea typeface="+mn-ea"/>
                          <a:cs typeface="HG丸ｺﾞｼｯｸM-PRO"/>
                        </a:rPr>
                        <a:t>（</a:t>
                      </a:r>
                      <a:r>
                        <a:rPr lang="en-US" altLang="ja-JP" sz="1100" b="1" spc="-50" baseline="0" dirty="0" smtClean="0">
                          <a:solidFill>
                            <a:schemeClr val="tx1"/>
                          </a:solidFill>
                          <a:effectLst/>
                          <a:latin typeface="+mn-ea"/>
                          <a:ea typeface="+mn-ea"/>
                          <a:cs typeface="HG丸ｺﾞｼｯｸM-PRO"/>
                        </a:rPr>
                        <a:t>R2</a:t>
                      </a:r>
                      <a:r>
                        <a:rPr lang="ja-JP" altLang="en-US" sz="1100" b="1" spc="-50" baseline="0" dirty="0" smtClean="0">
                          <a:solidFill>
                            <a:schemeClr val="tx1"/>
                          </a:solidFill>
                          <a:effectLst/>
                          <a:latin typeface="+mn-ea"/>
                          <a:ea typeface="+mn-ea"/>
                          <a:cs typeface="HG丸ｺﾞｼｯｸM-PRO"/>
                        </a:rPr>
                        <a:t>）</a:t>
                      </a:r>
                      <a:endParaRPr lang="ja-JP" sz="1100" b="1" spc="-50" baseline="0"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100%</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281188"/>
                  </a:ext>
                </a:extLst>
              </a:tr>
              <a:tr h="49076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spc="0" baseline="0" dirty="0" smtClean="0">
                          <a:solidFill>
                            <a:schemeClr val="tx1"/>
                          </a:solidFill>
                          <a:effectLst/>
                          <a:latin typeface="+mn-ea"/>
                          <a:ea typeface="+mn-ea"/>
                          <a:cs typeface="HG丸ｺﾞｼｯｸM-PRO"/>
                        </a:rPr>
                        <a:t>受動喫煙の機会を有する者の割合</a:t>
                      </a:r>
                      <a:endParaRPr lang="en-US" altLang="ja-JP" sz="1200" b="1" spc="0" baseline="0" dirty="0" smtClean="0">
                        <a:solidFill>
                          <a:schemeClr val="tx1"/>
                        </a:solidFill>
                        <a:effectLst/>
                        <a:latin typeface="+mn-ea"/>
                        <a:ea typeface="+mn-ea"/>
                        <a:cs typeface="HG丸ｺﾞｼｯｸM-PRO"/>
                      </a:endParaRPr>
                    </a:p>
                    <a:p>
                      <a:pPr algn="l" fontAlgn="auto">
                        <a:lnSpc>
                          <a:spcPts val="1600"/>
                        </a:lnSpc>
                        <a:spcAft>
                          <a:spcPts val="0"/>
                        </a:spcAft>
                      </a:pPr>
                      <a:r>
                        <a:rPr lang="ja-JP" altLang="en-US" sz="1200" b="1" spc="0" baseline="0" dirty="0" smtClean="0">
                          <a:solidFill>
                            <a:schemeClr val="tx1"/>
                          </a:solidFill>
                          <a:effectLst/>
                          <a:latin typeface="+mn-ea"/>
                          <a:ea typeface="+mn-ea"/>
                          <a:cs typeface="HG丸ｺﾞｼｯｸM-PRO"/>
                        </a:rPr>
                        <a:t>（職場</a:t>
                      </a:r>
                      <a:r>
                        <a:rPr lang="en-US" altLang="ja-JP" sz="1200" b="1" spc="0" baseline="0" dirty="0" smtClean="0">
                          <a:solidFill>
                            <a:schemeClr val="tx1"/>
                          </a:solidFill>
                          <a:effectLst/>
                          <a:latin typeface="+mn-ea"/>
                          <a:ea typeface="+mn-ea"/>
                          <a:cs typeface="HG丸ｺﾞｼｯｸM-PRO"/>
                        </a:rPr>
                        <a:t>/</a:t>
                      </a:r>
                      <a:r>
                        <a:rPr lang="ja-JP" altLang="en-US" sz="1200" b="1" spc="0" baseline="0" dirty="0" smtClean="0">
                          <a:solidFill>
                            <a:schemeClr val="tx1"/>
                          </a:solidFill>
                          <a:effectLst/>
                          <a:latin typeface="+mn-ea"/>
                          <a:ea typeface="+mn-ea"/>
                          <a:cs typeface="HG丸ｺﾞｼｯｸM-PRO"/>
                        </a:rPr>
                        <a:t>飲食店）（☆）</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34.6%/54.4%</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H25</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26.4%/42.6%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H30</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0%/15%</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57442"/>
                  </a:ext>
                </a:extLst>
              </a:tr>
            </a:tbl>
          </a:graphicData>
        </a:graphic>
      </p:graphicFrame>
      <p:sp>
        <p:nvSpPr>
          <p:cNvPr id="36" name="正方形/長方形 35"/>
          <p:cNvSpPr/>
          <p:nvPr/>
        </p:nvSpPr>
        <p:spPr>
          <a:xfrm>
            <a:off x="6053872" y="3097410"/>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7" name="表 36"/>
          <p:cNvGraphicFramePr>
            <a:graphicFrameLocks noGrp="1"/>
          </p:cNvGraphicFramePr>
          <p:nvPr>
            <p:extLst>
              <p:ext uri="{D42A27DB-BD31-4B8C-83A1-F6EECF244321}">
                <p14:modId xmlns:p14="http://schemas.microsoft.com/office/powerpoint/2010/main" val="4191634115"/>
              </p:ext>
            </p:extLst>
          </p:nvPr>
        </p:nvGraphicFramePr>
        <p:xfrm>
          <a:off x="477311" y="5531953"/>
          <a:ext cx="8928000" cy="93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36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喫煙率は全国とほぼ同じ（約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割）ですが、女性の喫煙率は全国と比べて高くなっています。</a:t>
                      </a:r>
                    </a:p>
                    <a:p>
                      <a:pPr marL="174625" indent="-174625">
                        <a:lnSpc>
                          <a:spcPct val="100000"/>
                        </a:lnSpc>
                      </a:pPr>
                      <a:endParaRPr kumimoji="1" lang="ja-JP" altLang="en-US" sz="10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喫煙行動と受動喫煙が健康に与える影響を正しく理解し、禁煙等、適切な行動を促進するとともに、望まない受動喫煙の防止に向けた取組みが求められます。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8" name="角丸四角形 37"/>
          <p:cNvSpPr/>
          <p:nvPr/>
        </p:nvSpPr>
        <p:spPr>
          <a:xfrm>
            <a:off x="357909" y="1875856"/>
            <a:ext cx="9144000" cy="3456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9" name="角丸四角形 38"/>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40" name="角丸四角形 39"/>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喫煙率を下げ、受動喫煙を減らします</a:t>
            </a:r>
          </a:p>
          <a:p>
            <a:pPr algn="ctr">
              <a:lnSpc>
                <a:spcPts val="2000"/>
              </a:lnSpc>
            </a:pPr>
            <a:r>
              <a:rPr kumimoji="1" lang="ja-JP" altLang="en-US" sz="1600" b="1" dirty="0">
                <a:solidFill>
                  <a:schemeClr val="tx1"/>
                </a:solidFill>
              </a:rPr>
              <a:t>～たばこから自分と周囲の人を守りましょう～</a:t>
            </a:r>
          </a:p>
        </p:txBody>
      </p:sp>
      <p:sp>
        <p:nvSpPr>
          <p:cNvPr id="41" name="正方形/長方形 40"/>
          <p:cNvSpPr/>
          <p:nvPr/>
        </p:nvSpPr>
        <p:spPr>
          <a:xfrm>
            <a:off x="932711" y="4999005"/>
            <a:ext cx="3384000" cy="288000"/>
          </a:xfrm>
          <a:prstGeom prst="rect">
            <a:avLst/>
          </a:prstGeom>
        </p:spPr>
        <p:txBody>
          <a:bodyPr wrap="square" lIns="36000" tIns="72000" rIns="36000" bIns="36000" anchor="ctr">
            <a:noAutofit/>
          </a:bodyPr>
          <a:lstStyle/>
          <a:p>
            <a:r>
              <a:rPr lang="ja-JP" altLang="en-US" sz="1050" dirty="0" smtClean="0">
                <a:latin typeface="+mn-ea"/>
              </a:rPr>
              <a:t>＊敷地内に喫煙場所がない状態をいう</a:t>
            </a:r>
            <a:endParaRPr lang="ja-JP" altLang="en-US" sz="1050" dirty="0">
              <a:latin typeface="+mn-ea"/>
            </a:endParaRPr>
          </a:p>
        </p:txBody>
      </p:sp>
    </p:spTree>
    <p:extLst>
      <p:ext uri="{BB962C8B-B14F-4D97-AF65-F5344CB8AC3E}">
        <p14:creationId xmlns:p14="http://schemas.microsoft.com/office/powerpoint/2010/main" val="2218307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25</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290506566"/>
              </p:ext>
            </p:extLst>
          </p:nvPr>
        </p:nvGraphicFramePr>
        <p:xfrm>
          <a:off x="477311" y="434454"/>
          <a:ext cx="8928000" cy="59392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456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喫煙率の減少</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■府立学校及び市町村教育委員会に対して、児童・生徒を対象としたたばこの健康への影響に関する知識についての講習会等を実施。学校における喫煙防止教育を一層推進するよう周知</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■薬物乱用防止教室推進講習会において、薬物乱用防止とともに飲酒、喫煙を含む依存症予防について啓発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■市町村における乳幼児健康診査を活用し、妊娠中の妊婦の喫煙率（令和２年度：</a:t>
                      </a:r>
                      <a:r>
                        <a:rPr kumimoji="1" lang="en-US" altLang="ja-JP" sz="1100" b="1" baseline="0" dirty="0" smtClean="0">
                          <a:solidFill>
                            <a:schemeClr val="tx1"/>
                          </a:solidFill>
                          <a:latin typeface="+mn-ea"/>
                          <a:ea typeface="+mn-ea"/>
                        </a:rPr>
                        <a:t>2.9%</a:t>
                      </a:r>
                      <a:r>
                        <a:rPr kumimoji="1" lang="ja-JP" altLang="en-US" sz="1100" b="1" baseline="0" dirty="0" smtClean="0">
                          <a:solidFill>
                            <a:schemeClr val="tx1"/>
                          </a:solidFill>
                          <a:latin typeface="+mn-ea"/>
                          <a:ea typeface="+mn-ea"/>
                        </a:rPr>
                        <a:t>）、育児期間中の両親の喫煙率（母親</a:t>
                      </a:r>
                      <a:r>
                        <a:rPr kumimoji="1" lang="en-US" altLang="ja-JP" sz="1100" b="1" baseline="0" dirty="0" smtClean="0">
                          <a:solidFill>
                            <a:schemeClr val="tx1"/>
                          </a:solidFill>
                          <a:latin typeface="+mn-ea"/>
                          <a:ea typeface="+mn-ea"/>
                        </a:rPr>
                        <a:t>6.6%</a:t>
                      </a:r>
                      <a:r>
                        <a:rPr kumimoji="1" lang="ja-JP" altLang="en-US" sz="1100" b="1" baseline="0" dirty="0" err="1" smtClean="0">
                          <a:solidFill>
                            <a:schemeClr val="tx1"/>
                          </a:solidFill>
                          <a:latin typeface="+mn-ea"/>
                          <a:ea typeface="+mn-ea"/>
                        </a:rPr>
                        <a:t>、</a:t>
                      </a:r>
                      <a:r>
                        <a:rPr kumimoji="1" lang="ja-JP" altLang="en-US" sz="1100" b="1" baseline="0" dirty="0" smtClean="0">
                          <a:solidFill>
                            <a:schemeClr val="tx1"/>
                          </a:solidFill>
                          <a:latin typeface="+mn-ea"/>
                          <a:ea typeface="+mn-ea"/>
                        </a:rPr>
                        <a:t>父親</a:t>
                      </a:r>
                      <a:r>
                        <a:rPr kumimoji="1" lang="en-US" altLang="ja-JP" sz="1100" b="1" baseline="0" dirty="0" smtClean="0">
                          <a:solidFill>
                            <a:schemeClr val="tx1"/>
                          </a:solidFill>
                          <a:latin typeface="+mn-ea"/>
                          <a:ea typeface="+mn-ea"/>
                        </a:rPr>
                        <a:t>31.8%</a:t>
                      </a:r>
                      <a:r>
                        <a:rPr kumimoji="1" lang="ja-JP" altLang="en-US" sz="1100" b="1" baseline="0" dirty="0" smtClean="0">
                          <a:solidFill>
                            <a:schemeClr val="tx1"/>
                          </a:solidFill>
                          <a:latin typeface="+mn-ea"/>
                          <a:ea typeface="+mn-ea"/>
                        </a:rPr>
                        <a:t>）を把握し、喫煙の悪影響等について周知</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■平成</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年、令和元年に市町村保健事業ワーキングで検討した禁煙支援プログラムを改訂し、令和</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年</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月から運用開始。医療保険者（市町村国保）の保健事業の効率的・効果的な推進を支援（「汎用性の高い行動変容プログラム」）</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■禁煙支援者育成のための</a:t>
                      </a:r>
                      <a:r>
                        <a:rPr kumimoji="1" lang="en-US" altLang="ja-JP" sz="1100" b="1" baseline="0" dirty="0" smtClean="0">
                          <a:solidFill>
                            <a:schemeClr val="tx1"/>
                          </a:solidFill>
                          <a:latin typeface="+mn-ea"/>
                          <a:ea typeface="+mn-ea"/>
                        </a:rPr>
                        <a:t>e-</a:t>
                      </a:r>
                      <a:r>
                        <a:rPr kumimoji="1" lang="ja-JP" altLang="en-US" sz="1100" b="1" baseline="0" dirty="0" smtClean="0">
                          <a:solidFill>
                            <a:schemeClr val="tx1"/>
                          </a:solidFill>
                          <a:latin typeface="+mn-ea"/>
                          <a:ea typeface="+mn-ea"/>
                        </a:rPr>
                        <a:t>ラーニングや健康サポート薬局にかかる技能型研修会を実施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望まない受動喫煙の防止</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■健康増進法、大阪府受動喫煙防止条例及び子どもの受動喫煙防止条例について、リーフレット・ガイドブック配布、ポスター掲示、</a:t>
                      </a:r>
                      <a:r>
                        <a:rPr kumimoji="1" lang="en-US" altLang="ja-JP" sz="1100" b="1" baseline="0" dirty="0" smtClean="0">
                          <a:solidFill>
                            <a:schemeClr val="tx1"/>
                          </a:solidFill>
                          <a:latin typeface="+mn-ea"/>
                          <a:ea typeface="+mn-ea"/>
                        </a:rPr>
                        <a:t>YouTube</a:t>
                      </a:r>
                      <a:r>
                        <a:rPr kumimoji="1" lang="ja-JP" altLang="en-US" sz="1100" b="1" baseline="0" dirty="0" smtClean="0">
                          <a:solidFill>
                            <a:schemeClr val="tx1"/>
                          </a:solidFill>
                          <a:latin typeface="+mn-ea"/>
                          <a:ea typeface="+mn-ea"/>
                        </a:rPr>
                        <a:t>広告、デジタルサイネージ広告等により周知</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■府内喫煙可能室設置施設（約</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万店）に対し、リーフレット配布とともに電話でのフォローアップを実施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■大阪府受動喫煙防止対策相談ダイヤル等での問い合わせ、相談対応、府保健所、保健所設置市と連携した、法・条令に基づく指導、助言を実施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■飲食店向け調査（法・条例の認知度、受動喫煙防止対策状況等）及び府民向け意識調査（法・条令の認知度、受動喫煙を受けた機会等）を実施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■条例の規制の対象となる飲食店に対する府独自の支援策を実施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■屋外分煙所モデル整備ガイドラインの作成</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87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■児童・生徒を対象とした喫煙防止教育等の充実　　　　■改正健康増進法、府条例の円滑な実施とさらなる周知啓発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■保健医療関係機関（医療機関・薬局等）が取り組む禁煙サポートの推進（取組機関の増加等）</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■学校等に対して講習会等を実施し、効果的な取組事例を発信</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■禁煙支援者育成のための</a:t>
                      </a:r>
                      <a:r>
                        <a:rPr kumimoji="1" lang="en-US" altLang="ja-JP" sz="1100" b="1" baseline="0" dirty="0" smtClean="0">
                          <a:solidFill>
                            <a:schemeClr val="tx1"/>
                          </a:solidFill>
                          <a:latin typeface="+mn-ea"/>
                          <a:ea typeface="+mn-ea"/>
                        </a:rPr>
                        <a:t>e-</a:t>
                      </a:r>
                      <a:r>
                        <a:rPr kumimoji="1" lang="ja-JP" altLang="en-US" sz="1100" b="1" baseline="0" dirty="0" smtClean="0">
                          <a:solidFill>
                            <a:schemeClr val="tx1"/>
                          </a:solidFill>
                          <a:latin typeface="+mn-ea"/>
                          <a:ea typeface="+mn-ea"/>
                        </a:rPr>
                        <a:t>ラーニングや健康サポート薬局にかかる技能型研修会の講演を実施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■府民や管理権限者等に対し、受動喫煙防止対策の周知と啓発を実施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2022</a:t>
                      </a:r>
                      <a:r>
                        <a:rPr kumimoji="1" lang="ja-JP" altLang="en-US" sz="1100" b="1" baseline="0" dirty="0" smtClean="0">
                          <a:solidFill>
                            <a:schemeClr val="tx1"/>
                          </a:solidFill>
                          <a:latin typeface="+mn-ea"/>
                          <a:ea typeface="+mn-ea"/>
                        </a:rPr>
                        <a:t>年</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月の府条例一部施行及び</a:t>
                      </a:r>
                      <a:r>
                        <a:rPr kumimoji="1" lang="en-US" altLang="ja-JP" sz="1100" b="1" baseline="0" dirty="0" smtClean="0">
                          <a:solidFill>
                            <a:schemeClr val="tx1"/>
                          </a:solidFill>
                          <a:latin typeface="+mn-ea"/>
                          <a:ea typeface="+mn-ea"/>
                        </a:rPr>
                        <a:t>2025</a:t>
                      </a:r>
                      <a:r>
                        <a:rPr kumimoji="1" lang="ja-JP" altLang="en-US" sz="1100" b="1" baseline="0" dirty="0" smtClean="0">
                          <a:solidFill>
                            <a:schemeClr val="tx1"/>
                          </a:solidFill>
                          <a:latin typeface="+mn-ea"/>
                          <a:ea typeface="+mn-ea"/>
                        </a:rPr>
                        <a:t>年の全面施行に向け、規制の対象となる飲食店に対し条例の周知と啓発を実施</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たばこ対策推進事業（</a:t>
                      </a:r>
                      <a:r>
                        <a:rPr kumimoji="1" lang="en-US" altLang="ja-JP" sz="1100" baseline="0" dirty="0" smtClean="0">
                          <a:solidFill>
                            <a:schemeClr val="tx1"/>
                          </a:solidFill>
                          <a:latin typeface="+mn-ea"/>
                          <a:ea typeface="+mn-ea"/>
                        </a:rPr>
                        <a:t>118,591</a:t>
                      </a:r>
                      <a:r>
                        <a:rPr kumimoji="1" lang="ja-JP" altLang="en-US" sz="1100" baseline="0" dirty="0" smtClean="0">
                          <a:solidFill>
                            <a:schemeClr val="tx1"/>
                          </a:solidFill>
                          <a:latin typeface="+mn-ea"/>
                          <a:ea typeface="+mn-ea"/>
                        </a:rPr>
                        <a:t>千円）、大阪がん循環器病予防センター事業（</a:t>
                      </a:r>
                      <a:r>
                        <a:rPr kumimoji="1" lang="en-US" altLang="ja-JP" sz="1100" baseline="0" dirty="0" smtClean="0">
                          <a:solidFill>
                            <a:schemeClr val="tx1"/>
                          </a:solidFill>
                          <a:latin typeface="+mn-ea"/>
                          <a:ea typeface="+mn-ea"/>
                        </a:rPr>
                        <a:t>101,514</a:t>
                      </a:r>
                      <a:r>
                        <a:rPr kumimoji="1" lang="ja-JP" altLang="en-US" sz="1100" baseline="0" dirty="0" smtClean="0">
                          <a:solidFill>
                            <a:schemeClr val="tx1"/>
                          </a:solidFill>
                          <a:latin typeface="+mn-ea"/>
                          <a:ea typeface="+mn-ea"/>
                        </a:rPr>
                        <a:t>千円の内数）</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2710902"/>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132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26</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（７）歯と口の健康</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P.57-58</a:t>
            </a:r>
            <a:endParaRPr kumimoji="1" lang="en-US" altLang="ja-JP" sz="1600" b="1" dirty="0">
              <a:solidFill>
                <a:schemeClr val="bg1"/>
              </a:solidFill>
            </a:endParaRPr>
          </a:p>
        </p:txBody>
      </p:sp>
      <p:sp>
        <p:nvSpPr>
          <p:cNvPr id="30" name="正方形/長方形 29"/>
          <p:cNvSpPr/>
          <p:nvPr/>
        </p:nvSpPr>
        <p:spPr>
          <a:xfrm>
            <a:off x="363222" y="2229397"/>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540492"/>
            <a:ext cx="8856000" cy="504000"/>
          </a:xfrm>
          <a:prstGeom prst="rect">
            <a:avLst/>
          </a:prstGeom>
        </p:spPr>
        <p:txBody>
          <a:bodyPr wrap="square" lIns="36000" tIns="72000" rIns="36000" bIns="36000">
            <a:noAutofit/>
          </a:bodyPr>
          <a:lstStyle/>
          <a:p>
            <a:r>
              <a:rPr lang="ja-JP" altLang="en-US" sz="1200" b="1" dirty="0">
                <a:latin typeface="+mn-ea"/>
              </a:rPr>
              <a:t>▽歯と口の健康づくりに関する正しい知識を身につけ、定期的な歯科健診の受診を実践します。</a:t>
            </a:r>
          </a:p>
        </p:txBody>
      </p:sp>
      <p:sp>
        <p:nvSpPr>
          <p:cNvPr id="32" name="正方形/長方形 31"/>
          <p:cNvSpPr/>
          <p:nvPr/>
        </p:nvSpPr>
        <p:spPr>
          <a:xfrm>
            <a:off x="363222" y="3016058"/>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3325541475"/>
              </p:ext>
            </p:extLst>
          </p:nvPr>
        </p:nvGraphicFramePr>
        <p:xfrm>
          <a:off x="532234" y="3378221"/>
          <a:ext cx="8856000" cy="1440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1620000">
                  <a:extLst>
                    <a:ext uri="{9D8B030D-6E8A-4147-A177-3AD203B41FA5}">
                      <a16:colId xmlns:a16="http://schemas.microsoft.com/office/drawing/2014/main" val="119978025"/>
                    </a:ext>
                  </a:extLst>
                </a:gridCol>
                <a:gridCol w="1620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14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spc="-50" baseline="0" dirty="0" smtClean="0">
                          <a:solidFill>
                            <a:schemeClr val="tx1"/>
                          </a:solidFill>
                          <a:effectLst/>
                          <a:latin typeface="+mn-ea"/>
                          <a:ea typeface="+mn-ea"/>
                        </a:rPr>
                        <a:t>過去</a:t>
                      </a:r>
                      <a:r>
                        <a:rPr lang="en-US" altLang="ja-JP" sz="1100" b="1" spc="-50" baseline="0" dirty="0" smtClean="0">
                          <a:solidFill>
                            <a:schemeClr val="tx1"/>
                          </a:solidFill>
                          <a:effectLst/>
                          <a:latin typeface="+mn-ea"/>
                          <a:ea typeface="+mn-ea"/>
                        </a:rPr>
                        <a:t>1</a:t>
                      </a:r>
                      <a:r>
                        <a:rPr lang="ja-JP" altLang="en-US" sz="1100" b="1" spc="-50" baseline="0" dirty="0" smtClean="0">
                          <a:solidFill>
                            <a:schemeClr val="tx1"/>
                          </a:solidFill>
                          <a:effectLst/>
                          <a:latin typeface="+mn-ea"/>
                          <a:ea typeface="+mn-ea"/>
                        </a:rPr>
                        <a:t>年に歯科健診を受診した者の割合（</a:t>
                      </a:r>
                      <a:r>
                        <a:rPr lang="en-US" altLang="ja-JP" sz="1100" b="1" spc="-50" baseline="0" dirty="0" smtClean="0">
                          <a:solidFill>
                            <a:schemeClr val="tx1"/>
                          </a:solidFill>
                          <a:effectLst/>
                          <a:latin typeface="+mn-ea"/>
                          <a:ea typeface="+mn-ea"/>
                        </a:rPr>
                        <a:t>20</a:t>
                      </a:r>
                      <a:r>
                        <a:rPr lang="ja-JP" altLang="en-US" sz="1100" b="1" spc="-50" baseline="0" dirty="0" smtClean="0">
                          <a:solidFill>
                            <a:schemeClr val="tx1"/>
                          </a:solidFill>
                          <a:effectLst/>
                          <a:latin typeface="+mn-ea"/>
                          <a:ea typeface="+mn-ea"/>
                        </a:rPr>
                        <a:t>歳以上）（☆）</a:t>
                      </a:r>
                      <a:endParaRPr lang="ja-JP" sz="1100" b="1" spc="-50" baseline="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51.4%</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H28</a:t>
                      </a:r>
                      <a:r>
                        <a:rPr lang="ja-JP" altLang="en-US" sz="11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52.9%</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R2</a:t>
                      </a:r>
                      <a:r>
                        <a:rPr lang="ja-JP" altLang="en-US" sz="11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55%</a:t>
                      </a:r>
                      <a:r>
                        <a:rPr lang="ja-JP" altLang="en-US" sz="1200" b="1" dirty="0" smtClean="0">
                          <a:solidFill>
                            <a:schemeClr val="tx1"/>
                          </a:solidFill>
                          <a:effectLst/>
                          <a:latin typeface="+mn-ea"/>
                          <a:ea typeface="+mn-ea"/>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歯磨き習慣のある者の割合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56.6%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76.1%</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R2</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cs typeface="HG丸ｺﾞｼｯｸM-PRO"/>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咀嚼良好者の割合（</a:t>
                      </a:r>
                      <a:r>
                        <a:rPr lang="en-US" altLang="ja-JP" sz="1200" b="1" dirty="0" smtClean="0">
                          <a:solidFill>
                            <a:schemeClr val="tx1"/>
                          </a:solidFill>
                          <a:effectLst/>
                          <a:latin typeface="+mn-ea"/>
                          <a:ea typeface="+mn-ea"/>
                          <a:cs typeface="HG丸ｺﾞｼｯｸM-PRO"/>
                        </a:rPr>
                        <a:t>60</a:t>
                      </a:r>
                      <a:r>
                        <a:rPr lang="ja-JP" altLang="en-US" sz="1200" b="1" dirty="0" smtClean="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65.9%</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80.2%</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R2</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75%</a:t>
                      </a:r>
                      <a:r>
                        <a:rPr lang="ja-JP" altLang="en-US" sz="1200" b="1" dirty="0" smtClean="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281188"/>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17</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本以上の歯を有する人の割合（</a:t>
                      </a:r>
                      <a:r>
                        <a:rPr lang="en-US" altLang="ja-JP" sz="1200" b="1" dirty="0" smtClean="0">
                          <a:solidFill>
                            <a:schemeClr val="tx1"/>
                          </a:solidFill>
                          <a:effectLst/>
                          <a:latin typeface="+mn-ea"/>
                          <a:ea typeface="+mn-ea"/>
                          <a:cs typeface="HG丸ｺﾞｼｯｸM-PRO"/>
                        </a:rPr>
                        <a:t>80</a:t>
                      </a:r>
                      <a:r>
                        <a:rPr lang="ja-JP" altLang="en-US" sz="1200" b="1" dirty="0" smtClean="0">
                          <a:solidFill>
                            <a:schemeClr val="tx1"/>
                          </a:solidFill>
                          <a:effectLst/>
                          <a:latin typeface="+mn-ea"/>
                          <a:ea typeface="+mn-ea"/>
                          <a:cs typeface="HG丸ｺﾞｼｯｸM-PRO"/>
                        </a:rPr>
                        <a:t>歳）</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42.1%</a:t>
                      </a:r>
                      <a:r>
                        <a:rPr lang="ja-JP" altLang="en-US" sz="1050" b="1" dirty="0" smtClean="0">
                          <a:solidFill>
                            <a:schemeClr val="tx1"/>
                          </a:solidFill>
                          <a:effectLst/>
                          <a:latin typeface="+mn-ea"/>
                          <a:ea typeface="+mn-ea"/>
                          <a:cs typeface="HG丸ｺﾞｼｯｸM-PRO"/>
                        </a:rPr>
                        <a:t>（</a:t>
                      </a:r>
                      <a:r>
                        <a:rPr lang="en-US" altLang="ja-JP" sz="1050" b="1" dirty="0" smtClean="0">
                          <a:solidFill>
                            <a:schemeClr val="tx1"/>
                          </a:solidFill>
                          <a:effectLst/>
                          <a:latin typeface="+mn-ea"/>
                          <a:ea typeface="+mn-ea"/>
                          <a:cs typeface="HG丸ｺﾞｼｯｸM-PRO"/>
                        </a:rPr>
                        <a:t>H25-27</a:t>
                      </a:r>
                      <a:r>
                        <a:rPr lang="ja-JP" altLang="en-US" sz="1050" b="1" dirty="0" smtClean="0">
                          <a:solidFill>
                            <a:schemeClr val="tx1"/>
                          </a:solidFill>
                          <a:effectLst/>
                          <a:latin typeface="+mn-ea"/>
                          <a:ea typeface="+mn-ea"/>
                          <a:cs typeface="HG丸ｺﾞｼｯｸM-PRO"/>
                        </a:rPr>
                        <a:t>平均）</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54.0%</a:t>
                      </a:r>
                      <a:r>
                        <a:rPr lang="ja-JP" altLang="en-US" sz="1050" b="1" dirty="0" smtClean="0">
                          <a:solidFill>
                            <a:schemeClr val="tx1"/>
                          </a:solidFill>
                          <a:effectLst/>
                          <a:latin typeface="+mn-ea"/>
                          <a:ea typeface="+mn-ea"/>
                          <a:cs typeface="HG丸ｺﾞｼｯｸM-PRO"/>
                        </a:rPr>
                        <a:t>（</a:t>
                      </a:r>
                      <a:r>
                        <a:rPr lang="en-US" altLang="ja-JP" sz="1050" b="1" dirty="0" smtClean="0">
                          <a:solidFill>
                            <a:schemeClr val="tx1"/>
                          </a:solidFill>
                          <a:effectLst/>
                          <a:latin typeface="+mn-ea"/>
                          <a:ea typeface="+mn-ea"/>
                          <a:cs typeface="HG丸ｺﾞｼｯｸM-PRO"/>
                        </a:rPr>
                        <a:t>H29-R1</a:t>
                      </a:r>
                      <a:r>
                        <a:rPr lang="ja-JP" altLang="en-US" sz="1050" b="1" dirty="0" smtClean="0">
                          <a:solidFill>
                            <a:schemeClr val="tx1"/>
                          </a:solidFill>
                          <a:effectLst/>
                          <a:latin typeface="+mn-ea"/>
                          <a:ea typeface="+mn-ea"/>
                          <a:cs typeface="HG丸ｺﾞｼｯｸM-PRO"/>
                        </a:rPr>
                        <a:t>平均）</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45%</a:t>
                      </a:r>
                      <a:r>
                        <a:rPr lang="ja-JP" altLang="en-US" sz="1200" b="1" dirty="0" smtClean="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57442"/>
                  </a:ext>
                </a:extLst>
              </a:tr>
            </a:tbl>
          </a:graphicData>
        </a:graphic>
      </p:graphicFrame>
      <p:sp>
        <p:nvSpPr>
          <p:cNvPr id="34" name="正方形/長方形 33"/>
          <p:cNvSpPr/>
          <p:nvPr/>
        </p:nvSpPr>
        <p:spPr>
          <a:xfrm>
            <a:off x="6053874" y="3080498"/>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82645240"/>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歯周病の治療が必要な者の割合は年代が高くなるほど増えており、どの年代も約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人に</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人が歯周病の治療が必要です。また、食後の歯磨き習慣が「ほとんどない」府民は約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割となっており、歯磨き習慣が定着していない状況がうかがえます。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歯科健診受診率をみると、</a:t>
                      </a:r>
                      <a:r>
                        <a:rPr kumimoji="1" lang="en-US" altLang="ja-JP" sz="1200" b="1" baseline="0" dirty="0" smtClean="0">
                          <a:solidFill>
                            <a:schemeClr val="tx1"/>
                          </a:solidFill>
                          <a:latin typeface="+mn-ea"/>
                          <a:ea typeface="+mn-ea"/>
                        </a:rPr>
                        <a:t>20</a:t>
                      </a:r>
                      <a:r>
                        <a:rPr kumimoji="1" lang="ja-JP" altLang="en-US" sz="1200" b="1" baseline="0" dirty="0" smtClean="0">
                          <a:solidFill>
                            <a:schemeClr val="tx1"/>
                          </a:solidFill>
                          <a:latin typeface="+mn-ea"/>
                          <a:ea typeface="+mn-ea"/>
                        </a:rPr>
                        <a:t>～</a:t>
                      </a:r>
                      <a:r>
                        <a:rPr kumimoji="1" lang="en-US" altLang="ja-JP" sz="1200" b="1" baseline="0" dirty="0" smtClean="0">
                          <a:solidFill>
                            <a:schemeClr val="tx1"/>
                          </a:solidFill>
                          <a:latin typeface="+mn-ea"/>
                          <a:ea typeface="+mn-ea"/>
                        </a:rPr>
                        <a:t>30</a:t>
                      </a:r>
                      <a:r>
                        <a:rPr kumimoji="1" lang="ja-JP" altLang="en-US" sz="1200" b="1" baseline="0" dirty="0" smtClean="0">
                          <a:solidFill>
                            <a:schemeClr val="tx1"/>
                          </a:solidFill>
                          <a:latin typeface="+mn-ea"/>
                          <a:ea typeface="+mn-ea"/>
                        </a:rPr>
                        <a:t>歳代が低く、若い世代から健診受診の必要性を働きかけることが重要です。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3096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定期的に歯科健診を受ける府民の割合を増やします</a:t>
            </a:r>
          </a:p>
          <a:p>
            <a:pPr algn="ctr">
              <a:lnSpc>
                <a:spcPts val="2000"/>
              </a:lnSpc>
            </a:pPr>
            <a:r>
              <a:rPr kumimoji="1" lang="ja-JP" altLang="en-US" sz="1600" b="1" dirty="0">
                <a:solidFill>
                  <a:schemeClr val="tx1"/>
                </a:solidFill>
              </a:rPr>
              <a:t>～歯と口の健康を大切にしましょう～</a:t>
            </a:r>
          </a:p>
        </p:txBody>
      </p:sp>
    </p:spTree>
    <p:extLst>
      <p:ext uri="{BB962C8B-B14F-4D97-AF65-F5344CB8AC3E}">
        <p14:creationId xmlns:p14="http://schemas.microsoft.com/office/powerpoint/2010/main" val="168025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27</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606590185"/>
              </p:ext>
            </p:extLst>
          </p:nvPr>
        </p:nvGraphicFramePr>
        <p:xfrm>
          <a:off x="477311" y="434454"/>
          <a:ext cx="8928000" cy="561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024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歯磨き習慣の促進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■「大阪府よい歯・口を守る学校・園表彰」、「大阪府歯と口の健康啓発標語コンクール」、「大阪府</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歯の保健</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図画・ポスターコンクール」への事業協力及び知事賞・教育委員会賞を授与</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■教職員を対象とする学校保健に関する研修会を通じて、学校保健活動の充実を図るよう働きかけを実施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歯と口の健康に係る普及啓発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■府独自のインセンティブ活用において、市町村国保保険者による歯周疾患検診の実施及び実績評価（</a:t>
                      </a:r>
                      <a:r>
                        <a:rPr kumimoji="1" lang="en-US" altLang="ja-JP" sz="1100" b="1" baseline="0" dirty="0" smtClean="0">
                          <a:solidFill>
                            <a:schemeClr val="tx1"/>
                          </a:solidFill>
                          <a:latin typeface="+mn-ea"/>
                          <a:ea typeface="+mn-ea"/>
                        </a:rPr>
                        <a:t>43</a:t>
                      </a:r>
                      <a:r>
                        <a:rPr kumimoji="1" lang="ja-JP" altLang="en-US" sz="1100" b="1" baseline="0" dirty="0" smtClean="0">
                          <a:solidFill>
                            <a:schemeClr val="tx1"/>
                          </a:solidFill>
                          <a:latin typeface="+mn-ea"/>
                          <a:ea typeface="+mn-ea"/>
                        </a:rPr>
                        <a:t>市町村が実施）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■府ホームページ、啓発冊子等を通じて歯と口の健康に係る情報提供を実施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■健康アプリ「アスマイル」を活用した普及啓発（歯磨きや健診受診、イベント参加等に対するポイント付与、健康コラムで歯と口の話題配信、アンケート調査実施）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■日々の健康づくりの実践に役立つ情報を配信するオンラインセミナー（全</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回）のうち、１回を「オーラルフレイルと新しい口腔ケア」をテーマに開催（「健活おおさかセミナー」</a:t>
                      </a:r>
                      <a:r>
                        <a:rPr kumimoji="1" lang="en-US" altLang="ja-JP" sz="1100" b="1" baseline="0" dirty="0" smtClean="0">
                          <a:solidFill>
                            <a:schemeClr val="tx1"/>
                          </a:solidFill>
                          <a:latin typeface="+mn-ea"/>
                          <a:ea typeface="+mn-ea"/>
                        </a:rPr>
                        <a:t>1,058</a:t>
                      </a:r>
                      <a:r>
                        <a:rPr kumimoji="1" lang="ja-JP" altLang="en-US" sz="1100" b="1" baseline="0" dirty="0" smtClean="0">
                          <a:solidFill>
                            <a:schemeClr val="tx1"/>
                          </a:solidFill>
                          <a:latin typeface="+mn-ea"/>
                          <a:ea typeface="+mn-ea"/>
                        </a:rPr>
                        <a:t>名参加）</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■「要介護者のための口腔保健指導ガイドブック」を活用し、デイサービス施設職員向け講習を実施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■市町村に対し、「口腔保健支援センター」による支援のほか、市町村職員の歯科コーチングスキル向上事業を実施（健康教育を行う市町村職員のための研修会を</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医療圏</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■公民連携の枠組みを活用した普及啓発（デジタルサイネージの活用、企業広報ツールの活用）</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6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■歯磨き習慣の定着促進（事業への不参加校・園の減少）　　■ホームページを閲覧しない府民に対する働きかけ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■歯科専門職の職員がいない市町村への支援</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■各種研修等を通じて、学校保健関係教職員への周知及び学校歯科保健の充実等を推進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■市町村に対し、専門職による個別具体的な相談、情報提供等の幅広い支援を実施</a:t>
                      </a:r>
                      <a:endParaRPr kumimoji="1" lang="en-US" altLang="ja-JP" sz="1100" b="1" strike="sngStrik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■「アスマイル」、府の広報媒体、公民連携の枠組み等を活用し、幅広い世代の府民に啓発を実施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8020</a:t>
                      </a:r>
                      <a:r>
                        <a:rPr kumimoji="1" lang="ja-JP" altLang="en-US" sz="1100" b="1" baseline="0" dirty="0" smtClean="0">
                          <a:solidFill>
                            <a:schemeClr val="tx1"/>
                          </a:solidFill>
                          <a:latin typeface="+mn-ea"/>
                          <a:ea typeface="+mn-ea"/>
                        </a:rPr>
                        <a:t>運動の推進に向けた地域での取組み支援</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93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生涯歯科保健推進事業（</a:t>
                      </a:r>
                      <a:r>
                        <a:rPr kumimoji="1" lang="en-US" altLang="ja-JP" sz="1100" baseline="0" dirty="0" smtClean="0">
                          <a:solidFill>
                            <a:schemeClr val="tx1"/>
                          </a:solidFill>
                          <a:latin typeface="+mn-ea"/>
                          <a:ea typeface="+mn-ea"/>
                        </a:rPr>
                        <a:t>1,766</a:t>
                      </a:r>
                      <a:r>
                        <a:rPr kumimoji="1" lang="ja-JP" altLang="en-US" sz="1100" baseline="0" dirty="0" smtClean="0">
                          <a:solidFill>
                            <a:schemeClr val="tx1"/>
                          </a:solidFill>
                          <a:latin typeface="+mn-ea"/>
                          <a:ea typeface="+mn-ea"/>
                        </a:rPr>
                        <a:t>千円）、大阪府歯科口腔保健計画推進事業（</a:t>
                      </a:r>
                      <a:r>
                        <a:rPr kumimoji="1" lang="en-US" altLang="ja-JP" sz="1100" baseline="0" dirty="0" smtClean="0">
                          <a:solidFill>
                            <a:schemeClr val="tx1"/>
                          </a:solidFill>
                          <a:latin typeface="+mn-ea"/>
                          <a:ea typeface="+mn-ea"/>
                        </a:rPr>
                        <a:t>5,012</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８０２０運動推進特別事業（</a:t>
                      </a:r>
                      <a:r>
                        <a:rPr kumimoji="1" lang="en-US" altLang="ja-JP" sz="1100" baseline="0" dirty="0" smtClean="0">
                          <a:solidFill>
                            <a:schemeClr val="tx1"/>
                          </a:solidFill>
                          <a:latin typeface="+mn-ea"/>
                          <a:ea typeface="+mn-ea"/>
                        </a:rPr>
                        <a:t>2,040</a:t>
                      </a:r>
                      <a:r>
                        <a:rPr kumimoji="1" lang="ja-JP" altLang="en-US" sz="1100" baseline="0" dirty="0" smtClean="0">
                          <a:solidFill>
                            <a:schemeClr val="tx1"/>
                          </a:solidFill>
                          <a:latin typeface="+mn-ea"/>
                          <a:ea typeface="+mn-ea"/>
                        </a:rPr>
                        <a:t>千円）、</a:t>
                      </a:r>
                      <a:r>
                        <a:rPr kumimoji="1" lang="ja-JP" altLang="en-US" sz="1100" baseline="0" dirty="0" err="1" smtClean="0">
                          <a:solidFill>
                            <a:schemeClr val="tx1"/>
                          </a:solidFill>
                          <a:latin typeface="+mn-ea"/>
                          <a:ea typeface="+mn-ea"/>
                        </a:rPr>
                        <a:t>障がい</a:t>
                      </a:r>
                      <a:r>
                        <a:rPr kumimoji="1" lang="ja-JP" altLang="en-US" sz="1100" baseline="0" dirty="0" smtClean="0">
                          <a:solidFill>
                            <a:schemeClr val="tx1"/>
                          </a:solidFill>
                          <a:latin typeface="+mn-ea"/>
                          <a:ea typeface="+mn-ea"/>
                        </a:rPr>
                        <a:t>者歯科診療センター運営委託事業（</a:t>
                      </a:r>
                      <a:r>
                        <a:rPr kumimoji="1" lang="en-US" altLang="ja-JP" sz="1100" baseline="0" dirty="0" smtClean="0">
                          <a:solidFill>
                            <a:schemeClr val="tx1"/>
                          </a:solidFill>
                          <a:latin typeface="+mn-ea"/>
                          <a:ea typeface="+mn-ea"/>
                        </a:rPr>
                        <a:t>23,968</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36,376</a:t>
                      </a:r>
                      <a:r>
                        <a:rPr kumimoji="1" lang="ja-JP" altLang="en-US" sz="1100" baseline="0" dirty="0" smtClean="0">
                          <a:solidFill>
                            <a:schemeClr val="tx1"/>
                          </a:solidFill>
                          <a:latin typeface="+mn-ea"/>
                          <a:ea typeface="+mn-ea"/>
                        </a:rPr>
                        <a:t>千円の内数）</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86435" y="2310268"/>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9450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28</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（８）こころの健康</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P.58-59</a:t>
            </a:r>
            <a:endParaRPr kumimoji="1" lang="en-US" altLang="ja-JP" sz="1600" b="1" dirty="0">
              <a:solidFill>
                <a:schemeClr val="bg1"/>
              </a:solidFill>
            </a:endParaRPr>
          </a:p>
        </p:txBody>
      </p:sp>
      <p:sp>
        <p:nvSpPr>
          <p:cNvPr id="30" name="正方形/長方形 29"/>
          <p:cNvSpPr/>
          <p:nvPr/>
        </p:nvSpPr>
        <p:spPr>
          <a:xfrm>
            <a:off x="363222" y="2280374"/>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578590"/>
            <a:ext cx="8856000" cy="504000"/>
          </a:xfrm>
          <a:prstGeom prst="rect">
            <a:avLst/>
          </a:prstGeom>
        </p:spPr>
        <p:txBody>
          <a:bodyPr wrap="square" lIns="36000" tIns="72000" rIns="36000" bIns="36000">
            <a:noAutofit/>
          </a:bodyPr>
          <a:lstStyle/>
          <a:p>
            <a:r>
              <a:rPr lang="ja-JP" altLang="en-US" sz="1200" b="1" dirty="0">
                <a:latin typeface="+mn-ea"/>
              </a:rPr>
              <a:t>▽ストレスへの対処法に関する正しい知識を持ち、日常生活で実践するとともに、必要に応じて医療機関を受診するなど、</a:t>
            </a:r>
            <a:r>
              <a:rPr lang="ja-JP" altLang="en-US" sz="1200" b="1" dirty="0" smtClean="0">
                <a:latin typeface="+mn-ea"/>
              </a:rPr>
              <a:t>専門</a:t>
            </a:r>
            <a:endParaRPr lang="en-US" altLang="ja-JP" sz="1200" b="1" dirty="0" smtClean="0">
              <a:latin typeface="+mn-ea"/>
            </a:endParaRPr>
          </a:p>
          <a:p>
            <a:r>
              <a:rPr lang="ja-JP" altLang="en-US" sz="1200" b="1" dirty="0">
                <a:latin typeface="+mn-ea"/>
              </a:rPr>
              <a:t>　</a:t>
            </a:r>
            <a:r>
              <a:rPr lang="ja-JP" altLang="en-US" sz="1200" b="1" dirty="0" smtClean="0">
                <a:latin typeface="+mn-ea"/>
              </a:rPr>
              <a:t>的</a:t>
            </a:r>
            <a:r>
              <a:rPr lang="ja-JP" altLang="en-US" sz="1200" b="1" dirty="0">
                <a:latin typeface="+mn-ea"/>
              </a:rPr>
              <a:t>な支援を受けます</a:t>
            </a:r>
            <a:r>
              <a:rPr lang="ja-JP" altLang="en-US" sz="1200" b="1" dirty="0" smtClean="0">
                <a:latin typeface="+mn-ea"/>
              </a:rPr>
              <a:t>。</a:t>
            </a:r>
            <a:endParaRPr lang="ja-JP" altLang="en-US" sz="1200" b="1" dirty="0">
              <a:latin typeface="+mn-ea"/>
            </a:endParaRPr>
          </a:p>
        </p:txBody>
      </p:sp>
      <p:sp>
        <p:nvSpPr>
          <p:cNvPr id="32" name="正方形/長方形 31"/>
          <p:cNvSpPr/>
          <p:nvPr/>
        </p:nvSpPr>
        <p:spPr>
          <a:xfrm>
            <a:off x="363222" y="3256108"/>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89719264"/>
              </p:ext>
            </p:extLst>
          </p:nvPr>
        </p:nvGraphicFramePr>
        <p:xfrm>
          <a:off x="532234" y="3618271"/>
          <a:ext cx="8820000" cy="10544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424026701"/>
                    </a:ext>
                  </a:extLst>
                </a:gridCol>
                <a:gridCol w="1620000">
                  <a:extLst>
                    <a:ext uri="{9D8B030D-6E8A-4147-A177-3AD203B41FA5}">
                      <a16:colId xmlns:a16="http://schemas.microsoft.com/office/drawing/2014/main" val="20002"/>
                    </a:ext>
                  </a:extLst>
                </a:gridCol>
                <a:gridCol w="1620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18</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err="1" smtClean="0">
                          <a:solidFill>
                            <a:schemeClr val="tx1"/>
                          </a:solidFill>
                          <a:effectLst/>
                          <a:latin typeface="+mn-ea"/>
                          <a:ea typeface="+mn-ea"/>
                        </a:rPr>
                        <a:t>気分障がい</a:t>
                      </a:r>
                      <a:r>
                        <a:rPr lang="ja-JP" altLang="en-US" sz="1200" b="1" dirty="0" smtClean="0">
                          <a:solidFill>
                            <a:schemeClr val="tx1"/>
                          </a:solidFill>
                          <a:effectLst/>
                          <a:latin typeface="+mn-ea"/>
                          <a:ea typeface="+mn-ea"/>
                        </a:rPr>
                        <a:t>・</a:t>
                      </a:r>
                      <a:r>
                        <a:rPr lang="ja-JP" altLang="en-US" sz="1200" b="1" dirty="0" err="1" smtClean="0">
                          <a:solidFill>
                            <a:schemeClr val="tx1"/>
                          </a:solidFill>
                          <a:effectLst/>
                          <a:latin typeface="+mn-ea"/>
                          <a:ea typeface="+mn-ea"/>
                        </a:rPr>
                        <a:t>不安障がいに相</a:t>
                      </a:r>
                      <a:r>
                        <a:rPr lang="ja-JP" altLang="en-US" sz="1200" b="1" dirty="0" smtClean="0">
                          <a:solidFill>
                            <a:schemeClr val="tx1"/>
                          </a:solidFill>
                          <a:effectLst/>
                          <a:latin typeface="+mn-ea"/>
                          <a:ea typeface="+mn-ea"/>
                        </a:rPr>
                        <a:t>応する心理的苦痛を感じている者の割合（</a:t>
                      </a:r>
                      <a:r>
                        <a:rPr lang="en-US" altLang="ja-JP" sz="1200" b="1" dirty="0" smtClean="0">
                          <a:solidFill>
                            <a:schemeClr val="tx1"/>
                          </a:solidFill>
                          <a:effectLst/>
                          <a:latin typeface="+mn-ea"/>
                          <a:ea typeface="+mn-ea"/>
                        </a:rPr>
                        <a:t>20</a:t>
                      </a:r>
                      <a:r>
                        <a:rPr lang="ja-JP" altLang="en-US" sz="1200" b="1" dirty="0" smtClean="0">
                          <a:solidFill>
                            <a:schemeClr val="tx1"/>
                          </a:solidFill>
                          <a:effectLst/>
                          <a:latin typeface="+mn-ea"/>
                          <a:ea typeface="+mn-ea"/>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200" b="1" dirty="0" smtClean="0">
                          <a:solidFill>
                            <a:schemeClr val="tx1"/>
                          </a:solidFill>
                          <a:effectLst/>
                          <a:latin typeface="+mn-ea"/>
                          <a:ea typeface="+mn-ea"/>
                        </a:rPr>
                        <a:t>10.6%</a:t>
                      </a:r>
                      <a:r>
                        <a:rPr lang="ja-JP" altLang="en-US" sz="1200" b="1" dirty="0" smtClean="0">
                          <a:solidFill>
                            <a:schemeClr val="tx1"/>
                          </a:solidFill>
                          <a:effectLst/>
                          <a:latin typeface="+mn-ea"/>
                          <a:ea typeface="+mn-ea"/>
                        </a:rPr>
                        <a:t>（</a:t>
                      </a:r>
                      <a:r>
                        <a:rPr lang="en-US" sz="1200" b="1" dirty="0" smtClean="0">
                          <a:solidFill>
                            <a:schemeClr val="tx1"/>
                          </a:solidFill>
                          <a:effectLst/>
                          <a:latin typeface="+mn-ea"/>
                          <a:ea typeface="+mn-ea"/>
                        </a:rPr>
                        <a:t>H28</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10.7%</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R1</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10%</a:t>
                      </a:r>
                      <a:r>
                        <a:rPr lang="ja-JP" altLang="en-US" sz="1200" b="1" dirty="0" smtClean="0">
                          <a:solidFill>
                            <a:schemeClr val="tx1"/>
                          </a:solidFill>
                          <a:effectLst/>
                          <a:latin typeface="+mn-ea"/>
                          <a:ea typeface="+mn-ea"/>
                        </a:rPr>
                        <a:t>以下</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地域の集まりやグループに参加する者の割合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24.1%</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H28</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16.4%</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R2</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cs typeface="HG丸ｺﾞｼｯｸM-PRO"/>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447809"/>
                  </a:ext>
                </a:extLst>
              </a:tr>
            </a:tbl>
          </a:graphicData>
        </a:graphic>
      </p:graphicFrame>
      <p:sp>
        <p:nvSpPr>
          <p:cNvPr id="34" name="正方形/長方形 33"/>
          <p:cNvSpPr/>
          <p:nvPr/>
        </p:nvSpPr>
        <p:spPr>
          <a:xfrm>
            <a:off x="6046918" y="3320548"/>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2592267230"/>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府民の約</a:t>
                      </a:r>
                      <a:r>
                        <a:rPr kumimoji="1" lang="en-US" altLang="ja-JP" sz="1200" b="1" baseline="0" dirty="0" smtClean="0">
                          <a:solidFill>
                            <a:schemeClr val="tx1"/>
                          </a:solidFill>
                          <a:latin typeface="+mn-ea"/>
                          <a:ea typeface="+mn-ea"/>
                        </a:rPr>
                        <a:t>5</a:t>
                      </a:r>
                      <a:r>
                        <a:rPr kumimoji="1" lang="ja-JP" altLang="en-US" sz="1200" b="1" baseline="0" dirty="0" smtClean="0">
                          <a:solidFill>
                            <a:schemeClr val="tx1"/>
                          </a:solidFill>
                          <a:latin typeface="+mn-ea"/>
                          <a:ea typeface="+mn-ea"/>
                        </a:rPr>
                        <a:t>％が、日常生活に影響がある疾患に「こころの病気」を挙げています。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府の自殺者数は減少しているものの、年代別では、</a:t>
                      </a:r>
                      <a:r>
                        <a:rPr kumimoji="1" lang="en-US" altLang="ja-JP" sz="1200" b="1" baseline="0" dirty="0" smtClean="0">
                          <a:solidFill>
                            <a:schemeClr val="tx1"/>
                          </a:solidFill>
                          <a:latin typeface="+mn-ea"/>
                          <a:ea typeface="+mn-ea"/>
                        </a:rPr>
                        <a:t>40</a:t>
                      </a:r>
                      <a:r>
                        <a:rPr kumimoji="1" lang="ja-JP" altLang="en-US" sz="1200" b="1" baseline="0" dirty="0" smtClean="0">
                          <a:solidFill>
                            <a:schemeClr val="tx1"/>
                          </a:solidFill>
                          <a:latin typeface="+mn-ea"/>
                          <a:ea typeface="+mn-ea"/>
                        </a:rPr>
                        <a:t>歳代、</a:t>
                      </a:r>
                      <a:r>
                        <a:rPr kumimoji="1" lang="en-US" altLang="ja-JP" sz="1200" b="1" baseline="0" dirty="0" smtClean="0">
                          <a:solidFill>
                            <a:schemeClr val="tx1"/>
                          </a:solidFill>
                          <a:latin typeface="+mn-ea"/>
                          <a:ea typeface="+mn-ea"/>
                        </a:rPr>
                        <a:t>60</a:t>
                      </a:r>
                      <a:r>
                        <a:rPr kumimoji="1" lang="ja-JP" altLang="en-US" sz="1200" b="1" baseline="0" dirty="0" smtClean="0">
                          <a:solidFill>
                            <a:schemeClr val="tx1"/>
                          </a:solidFill>
                          <a:latin typeface="+mn-ea"/>
                          <a:ea typeface="+mn-ea"/>
                        </a:rPr>
                        <a:t>歳代が多い状況にあります。さらに、職業別（全国）でみると、</a:t>
                      </a:r>
                      <a:r>
                        <a:rPr kumimoji="1" lang="en-US" altLang="ja-JP" sz="1200" b="1" baseline="0" dirty="0" smtClean="0">
                          <a:solidFill>
                            <a:schemeClr val="tx1"/>
                          </a:solidFill>
                          <a:latin typeface="+mn-ea"/>
                          <a:ea typeface="+mn-ea"/>
                        </a:rPr>
                        <a:t>50</a:t>
                      </a:r>
                      <a:r>
                        <a:rPr kumimoji="1" lang="ja-JP" altLang="en-US" sz="1200" b="1" baseline="0" dirty="0" smtClean="0">
                          <a:solidFill>
                            <a:schemeClr val="tx1"/>
                          </a:solidFill>
                          <a:latin typeface="+mn-ea"/>
                          <a:ea typeface="+mn-ea"/>
                        </a:rPr>
                        <a:t>歳未満の場合、「被雇用者・勤め人」が</a:t>
                      </a:r>
                      <a:r>
                        <a:rPr kumimoji="1" lang="en-US" altLang="ja-JP" sz="1200" b="1" baseline="0" dirty="0" smtClean="0">
                          <a:solidFill>
                            <a:schemeClr val="tx1"/>
                          </a:solidFill>
                          <a:latin typeface="+mn-ea"/>
                          <a:ea typeface="+mn-ea"/>
                        </a:rPr>
                        <a:t>4</a:t>
                      </a:r>
                      <a:r>
                        <a:rPr kumimoji="1" lang="ja-JP" altLang="en-US" sz="1200" b="1" baseline="0" dirty="0" smtClean="0">
                          <a:solidFill>
                            <a:schemeClr val="tx1"/>
                          </a:solidFill>
                          <a:latin typeface="+mn-ea"/>
                          <a:ea typeface="+mn-ea"/>
                        </a:rPr>
                        <a:t>割以上を占めており、職場におけるこころの健康づくりの充実・強化が求められます。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3024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過度のストレスを抱える府民の割合を減らします</a:t>
            </a:r>
          </a:p>
          <a:p>
            <a:pPr algn="ctr">
              <a:lnSpc>
                <a:spcPts val="2000"/>
              </a:lnSpc>
            </a:pPr>
            <a:r>
              <a:rPr kumimoji="1" lang="ja-JP" altLang="en-US" sz="1600" b="1" dirty="0">
                <a:solidFill>
                  <a:schemeClr val="tx1"/>
                </a:solidFill>
              </a:rPr>
              <a:t>～ストレスとうまく付き合いましょう～</a:t>
            </a:r>
          </a:p>
        </p:txBody>
      </p:sp>
    </p:spTree>
    <p:extLst>
      <p:ext uri="{BB962C8B-B14F-4D97-AF65-F5344CB8AC3E}">
        <p14:creationId xmlns:p14="http://schemas.microsoft.com/office/powerpoint/2010/main" val="4278504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29</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867488608"/>
              </p:ext>
            </p:extLst>
          </p:nvPr>
        </p:nvGraphicFramePr>
        <p:xfrm>
          <a:off x="477311" y="434454"/>
          <a:ext cx="8928000" cy="5272215"/>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713695">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職域等におけるこころの健康サポート</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■中小企業の人事担当者、労働者等の「こころの健康」に関する相談等を実施（職場のメンタルヘルス専門相談：第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火曜日、第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水曜日実施、</a:t>
                      </a:r>
                      <a:r>
                        <a:rPr kumimoji="1" lang="en-US" altLang="ja-JP" sz="1100" b="1" baseline="0" dirty="0" smtClean="0">
                          <a:solidFill>
                            <a:schemeClr val="tx1"/>
                          </a:solidFill>
                          <a:latin typeface="+mn-ea"/>
                          <a:ea typeface="+mn-ea"/>
                        </a:rPr>
                        <a:t>21</a:t>
                      </a:r>
                      <a:r>
                        <a:rPr kumimoji="1" lang="ja-JP" altLang="en-US" sz="1100" b="1" baseline="0" dirty="0" smtClean="0">
                          <a:solidFill>
                            <a:schemeClr val="tx1"/>
                          </a:solidFill>
                          <a:latin typeface="+mn-ea"/>
                          <a:ea typeface="+mn-ea"/>
                        </a:rPr>
                        <a:t>名 ／ 職場のメンタルヘルス推進担当者養成研修会：</a:t>
                      </a:r>
                      <a:r>
                        <a:rPr kumimoji="1" lang="en-US" altLang="ja-JP" sz="1100" b="1" baseline="0" dirty="0" smtClean="0">
                          <a:solidFill>
                            <a:schemeClr val="tx1"/>
                          </a:solidFill>
                          <a:latin typeface="+mn-ea"/>
                          <a:ea typeface="+mn-ea"/>
                        </a:rPr>
                        <a:t>10/18</a:t>
                      </a:r>
                      <a:r>
                        <a:rPr kumimoji="1" lang="ja-JP" altLang="en-US" sz="1100" b="1" baseline="0" dirty="0" smtClean="0">
                          <a:solidFill>
                            <a:schemeClr val="tx1"/>
                          </a:solidFill>
                          <a:latin typeface="+mn-ea"/>
                          <a:ea typeface="+mn-ea"/>
                        </a:rPr>
                        <a:t>（参加者</a:t>
                      </a:r>
                      <a:r>
                        <a:rPr kumimoji="1" lang="en-US" altLang="ja-JP" sz="1100" b="1" baseline="0" dirty="0" smtClean="0">
                          <a:solidFill>
                            <a:schemeClr val="tx1"/>
                          </a:solidFill>
                          <a:latin typeface="+mn-ea"/>
                          <a:ea typeface="+mn-ea"/>
                        </a:rPr>
                        <a:t>150</a:t>
                      </a:r>
                      <a:r>
                        <a:rPr kumimoji="1" lang="ja-JP" altLang="en-US" sz="1100" b="1" baseline="0" dirty="0" smtClean="0">
                          <a:solidFill>
                            <a:schemeClr val="tx1"/>
                          </a:solidFill>
                          <a:latin typeface="+mn-ea"/>
                          <a:ea typeface="+mn-ea"/>
                        </a:rPr>
                        <a:t>人）</a:t>
                      </a:r>
                      <a:r>
                        <a:rPr kumimoji="1" lang="en-US" altLang="ja-JP" sz="1100" b="1" baseline="0" dirty="0" smtClean="0">
                          <a:solidFill>
                            <a:schemeClr val="tx1"/>
                          </a:solidFill>
                          <a:latin typeface="+mn-ea"/>
                          <a:ea typeface="+mn-ea"/>
                        </a:rPr>
                        <a:t>3/23</a:t>
                      </a:r>
                      <a:r>
                        <a:rPr kumimoji="1" lang="ja-JP" altLang="en-US" sz="1100" b="1" baseline="0" dirty="0" smtClean="0">
                          <a:solidFill>
                            <a:schemeClr val="tx1"/>
                          </a:solidFill>
                          <a:latin typeface="+mn-ea"/>
                          <a:ea typeface="+mn-ea"/>
                        </a:rPr>
                        <a:t>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■大阪産業保健総合支援センターにおいて一般産業保健研修を計</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回実施（計</a:t>
                      </a:r>
                      <a:r>
                        <a:rPr kumimoji="1" lang="en-US" altLang="ja-JP" sz="1100" b="1" baseline="0" dirty="0" smtClean="0">
                          <a:solidFill>
                            <a:schemeClr val="tx1"/>
                          </a:solidFill>
                          <a:latin typeface="+mn-ea"/>
                          <a:ea typeface="+mn-ea"/>
                        </a:rPr>
                        <a:t>45</a:t>
                      </a:r>
                      <a:r>
                        <a:rPr kumimoji="1" lang="ja-JP" altLang="en-US" sz="1100" b="1" baseline="0" dirty="0" smtClean="0">
                          <a:solidFill>
                            <a:schemeClr val="tx1"/>
                          </a:solidFill>
                          <a:latin typeface="+mn-ea"/>
                          <a:ea typeface="+mn-ea"/>
                        </a:rPr>
                        <a:t>名参加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参加人数を減らして実施）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地域におけるこころの健康づくり</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■学校等との連携により研修会等を開催（大阪府立学校保健研究発表大会、大阪府小・中・高等学校保健主事合同研修会）</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■保健所において、ロビー展示等にてこころの健康の保持増進についての啓発を実施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■「こころのオアシス」ホームページにリーフレット「うつ病ってなに？」を掲載し啓発。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■市町村における取組みに対して地域福祉・高齢者福祉交付金による財政支援を行うとともに、市町村地域福祉担当課長会議の場を活用し、市町村の実施状況、課題、対応策等の情報提供を実施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相談支援の実施</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■保健所において電話・訪問・来所等によるこころの健康相談を実施、必要に応じて嘱託医師相談も実施</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9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■中小企業等におけるメンタルヘルス対策の推進　　　　　　■メンタルヘルス対策に取り組む支援人材の資質向上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■子どものこころの健やかな成長を育む健康教育の充実　　　■地域におけるこころの健康づくりの推進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■うつ病の正しい知識の習得と受診促進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■職場のメンタルヘルス専門相談等、各種取組みのさらなる</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・周知を実施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■支援人材の資質向上を図る研修会を開催</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■地域福祉・高齢者福祉交付金による財政支援を行うとともに、市町村地域福祉担当課長会議等を通じて先進事例の情報等を提供</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■相談支援事業を実施</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地域自殺対策強化運営費（</a:t>
                      </a:r>
                      <a:r>
                        <a:rPr kumimoji="1" lang="en-US" altLang="ja-JP" sz="1100" baseline="0" dirty="0" smtClean="0">
                          <a:solidFill>
                            <a:schemeClr val="tx1"/>
                          </a:solidFill>
                          <a:latin typeface="+mn-ea"/>
                          <a:ea typeface="+mn-ea"/>
                        </a:rPr>
                        <a:t>2,591</a:t>
                      </a:r>
                      <a:r>
                        <a:rPr kumimoji="1" lang="ja-JP" altLang="en-US" sz="1100" baseline="0" dirty="0" smtClean="0">
                          <a:solidFill>
                            <a:schemeClr val="tx1"/>
                          </a:solidFill>
                          <a:latin typeface="+mn-ea"/>
                          <a:ea typeface="+mn-ea"/>
                        </a:rPr>
                        <a:t>千円）、中小企業の健康づくり推進事業（</a:t>
                      </a:r>
                      <a:r>
                        <a:rPr kumimoji="1" lang="en-US" altLang="ja-JP" sz="1100" baseline="0" dirty="0" smtClean="0">
                          <a:solidFill>
                            <a:schemeClr val="tx1"/>
                          </a:solidFill>
                          <a:latin typeface="+mn-ea"/>
                          <a:ea typeface="+mn-ea"/>
                        </a:rPr>
                        <a:t>10,347</a:t>
                      </a:r>
                      <a:r>
                        <a:rPr kumimoji="1" lang="ja-JP" altLang="en-US" sz="1100" baseline="0" dirty="0" smtClean="0">
                          <a:solidFill>
                            <a:schemeClr val="tx1"/>
                          </a:solidFill>
                          <a:latin typeface="+mn-ea"/>
                          <a:ea typeface="+mn-ea"/>
                        </a:rPr>
                        <a:t>千円）、精神保健福祉関係運営費</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a:t>
                      </a:r>
                      <a:r>
                        <a:rPr kumimoji="1" lang="en-US" altLang="ja-JP" sz="1100" baseline="0" dirty="0" smtClean="0">
                          <a:solidFill>
                            <a:schemeClr val="tx1"/>
                          </a:solidFill>
                          <a:latin typeface="+mn-ea"/>
                          <a:ea typeface="+mn-ea"/>
                        </a:rPr>
                        <a:t>2,089</a:t>
                      </a:r>
                      <a:r>
                        <a:rPr kumimoji="1" lang="ja-JP" altLang="en-US" sz="1100" baseline="0" dirty="0" smtClean="0">
                          <a:solidFill>
                            <a:schemeClr val="tx1"/>
                          </a:solidFill>
                          <a:latin typeface="+mn-ea"/>
                          <a:ea typeface="+mn-ea"/>
                        </a:rPr>
                        <a:t>千円）、大阪府地域福祉・高齢者福祉交付金（</a:t>
                      </a:r>
                      <a:r>
                        <a:rPr kumimoji="1" lang="en-US" altLang="ja-JP" sz="1100" baseline="0" dirty="0" smtClean="0">
                          <a:solidFill>
                            <a:schemeClr val="tx1"/>
                          </a:solidFill>
                          <a:latin typeface="+mn-ea"/>
                          <a:ea typeface="+mn-ea"/>
                        </a:rPr>
                        <a:t>901,598</a:t>
                      </a:r>
                      <a:r>
                        <a:rPr kumimoji="1" lang="ja-JP" altLang="en-US" sz="1100" baseline="0" dirty="0" smtClean="0">
                          <a:solidFill>
                            <a:schemeClr val="tx1"/>
                          </a:solidFill>
                          <a:latin typeface="+mn-ea"/>
                          <a:ea typeface="+mn-ea"/>
                        </a:rPr>
                        <a:t>千円）、心の健康相談事業（</a:t>
                      </a:r>
                      <a:r>
                        <a:rPr kumimoji="1" lang="en-US" altLang="ja-JP" sz="1100" baseline="0" dirty="0" smtClean="0">
                          <a:solidFill>
                            <a:schemeClr val="tx1"/>
                          </a:solidFill>
                          <a:latin typeface="+mn-ea"/>
                          <a:ea typeface="+mn-ea"/>
                        </a:rPr>
                        <a:t>22,064</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599498" y="1811958"/>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91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83745" y="2243332"/>
            <a:ext cx="9072000" cy="1476000"/>
          </a:xfrm>
          <a:prstGeom prst="roundRect">
            <a:avLst>
              <a:gd name="adj" fmla="val 3204"/>
            </a:avLst>
          </a:prstGeom>
          <a:noFill/>
          <a:ln w="6350">
            <a:solidFill>
              <a:srgbClr val="00CC99"/>
            </a:solidFill>
          </a:ln>
        </p:spPr>
        <p:txBody>
          <a:bodyPr wrap="square" lIns="72000" tIns="61200" rIns="72000" bIns="54000" rtlCol="0" anchor="t">
            <a:noAutofit/>
          </a:bodyPr>
          <a:lstStyle/>
          <a:p>
            <a:r>
              <a:rPr lang="ja-JP" altLang="en-US" sz="1050" b="1" dirty="0" smtClean="0">
                <a:latin typeface="游ゴシック" panose="020B0400000000000000" pitchFamily="50" charset="-128"/>
                <a:ea typeface="游ゴシック" panose="020B0400000000000000" pitchFamily="50" charset="-128"/>
              </a:rPr>
              <a:t>大阪府健康づくり推進条例</a:t>
            </a:r>
            <a:r>
              <a:rPr lang="ja-JP" altLang="en-US" sz="1050" dirty="0" smtClean="0">
                <a:latin typeface="游ゴシック" panose="020B0400000000000000" pitchFamily="50" charset="-128"/>
                <a:ea typeface="游ゴシック" panose="020B0400000000000000" pitchFamily="50" charset="-128"/>
              </a:rPr>
              <a:t>（抄）</a:t>
            </a:r>
            <a:endParaRPr lang="ja-JP" altLang="en-US" sz="105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439020" y="2491876"/>
            <a:ext cx="4464000" cy="1224000"/>
          </a:xfrm>
          <a:prstGeom prst="rect">
            <a:avLst/>
          </a:prstGeom>
          <a:noFill/>
        </p:spPr>
        <p:txBody>
          <a:bodyPr wrap="square" lIns="72000" tIns="72000" rIns="72000" bIns="72000" rtlCol="0" anchor="t">
            <a:noAutofit/>
          </a:bodyPr>
          <a:lstStyle/>
          <a:p>
            <a:r>
              <a:rPr lang="ja-JP" altLang="en-US" sz="1000" dirty="0">
                <a:latin typeface="游ゴシック" panose="020B0400000000000000" pitchFamily="50" charset="-128"/>
                <a:ea typeface="游ゴシック" panose="020B0400000000000000" pitchFamily="50" charset="-128"/>
              </a:rPr>
              <a:t>（府の責務）</a:t>
            </a:r>
          </a:p>
          <a:p>
            <a:r>
              <a:rPr lang="ja-JP" altLang="en-US" sz="1000" dirty="0">
                <a:latin typeface="游ゴシック" panose="020B0400000000000000" pitchFamily="50" charset="-128"/>
                <a:ea typeface="游ゴシック" panose="020B0400000000000000" pitchFamily="50" charset="-128"/>
              </a:rPr>
              <a:t>第四条　府は、前条に定める基本</a:t>
            </a:r>
            <a:r>
              <a:rPr lang="ja-JP" altLang="en-US" sz="1000" dirty="0" smtClean="0">
                <a:latin typeface="游ゴシック" panose="020B0400000000000000" pitchFamily="50" charset="-128"/>
                <a:ea typeface="游ゴシック" panose="020B0400000000000000" pitchFamily="50" charset="-128"/>
              </a:rPr>
              <a:t>理念に</a:t>
            </a:r>
            <a:r>
              <a:rPr lang="ja-JP" altLang="en-US" sz="1000" dirty="0">
                <a:latin typeface="游ゴシック" panose="020B0400000000000000" pitchFamily="50" charset="-128"/>
                <a:ea typeface="游ゴシック" panose="020B0400000000000000" pitchFamily="50" charset="-128"/>
              </a:rPr>
              <a:t>のっとり、府が定め、</a:t>
            </a:r>
            <a:r>
              <a:rPr lang="ja-JP" altLang="en-US" sz="1000" dirty="0" smtClean="0">
                <a:latin typeface="游ゴシック" panose="020B0400000000000000" pitchFamily="50" charset="-128"/>
                <a:ea typeface="游ゴシック" panose="020B0400000000000000" pitchFamily="50" charset="-128"/>
              </a:rPr>
              <a:t>及び作成する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健康</a:t>
            </a:r>
            <a:r>
              <a:rPr lang="ja-JP" altLang="en-US" sz="1000" dirty="0">
                <a:latin typeface="游ゴシック" panose="020B0400000000000000" pitchFamily="50" charset="-128"/>
                <a:ea typeface="游ゴシック" panose="020B0400000000000000" pitchFamily="50" charset="-128"/>
              </a:rPr>
              <a:t>増進法第八条第一項の</a:t>
            </a:r>
            <a:r>
              <a:rPr lang="ja-JP" altLang="en-US" sz="1000" dirty="0" smtClean="0">
                <a:latin typeface="游ゴシック" panose="020B0400000000000000" pitchFamily="50" charset="-128"/>
                <a:ea typeface="游ゴシック" panose="020B0400000000000000" pitchFamily="50" charset="-128"/>
              </a:rPr>
              <a:t>計画</a:t>
            </a:r>
            <a:r>
              <a:rPr lang="ja-JP" altLang="en-US" sz="1000" dirty="0">
                <a:latin typeface="游ゴシック" panose="020B0400000000000000" pitchFamily="50" charset="-128"/>
                <a:ea typeface="游ゴシック" panose="020B0400000000000000" pitchFamily="50" charset="-128"/>
              </a:rPr>
              <a:t>、歯科口腔保健の推進</a:t>
            </a:r>
            <a:r>
              <a:rPr lang="ja-JP" altLang="en-US" sz="1000" dirty="0" smtClean="0">
                <a:latin typeface="游ゴシック" panose="020B0400000000000000" pitchFamily="50" charset="-128"/>
                <a:ea typeface="游ゴシック" panose="020B0400000000000000" pitchFamily="50" charset="-128"/>
              </a:rPr>
              <a:t>に関する法律</a:t>
            </a:r>
            <a:r>
              <a:rPr lang="ja-JP" altLang="en-US" sz="1000" dirty="0">
                <a:latin typeface="游ゴシック" panose="020B0400000000000000" pitchFamily="50" charset="-128"/>
                <a:ea typeface="游ゴシック" panose="020B0400000000000000" pitchFamily="50" charset="-128"/>
              </a:rPr>
              <a:t>（</a:t>
            </a:r>
            <a:r>
              <a:rPr lang="ja-JP" altLang="en-US" sz="1000" dirty="0" smtClean="0">
                <a:latin typeface="游ゴシック" panose="020B0400000000000000" pitchFamily="50" charset="-128"/>
                <a:ea typeface="游ゴシック" panose="020B0400000000000000" pitchFamily="50" charset="-128"/>
              </a:rPr>
              <a:t>平成</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二十三年</a:t>
            </a:r>
            <a:r>
              <a:rPr lang="ja-JP" altLang="en-US" sz="1000" dirty="0">
                <a:latin typeface="游ゴシック" panose="020B0400000000000000" pitchFamily="50" charset="-128"/>
                <a:ea typeface="游ゴシック" panose="020B0400000000000000" pitchFamily="50" charset="-128"/>
              </a:rPr>
              <a:t>法律</a:t>
            </a:r>
            <a:r>
              <a:rPr lang="ja-JP" altLang="en-US" sz="1000" dirty="0" smtClean="0">
                <a:latin typeface="游ゴシック" panose="020B0400000000000000" pitchFamily="50" charset="-128"/>
                <a:ea typeface="游ゴシック" panose="020B0400000000000000" pitchFamily="50" charset="-128"/>
              </a:rPr>
              <a:t>第九十五号</a:t>
            </a:r>
            <a:r>
              <a:rPr lang="ja-JP" altLang="en-US" sz="1000" dirty="0">
                <a:latin typeface="游ゴシック" panose="020B0400000000000000" pitchFamily="50" charset="-128"/>
                <a:ea typeface="游ゴシック" panose="020B0400000000000000" pitchFamily="50" charset="-128"/>
              </a:rPr>
              <a:t>）第十三条第一項の</a:t>
            </a:r>
            <a:r>
              <a:rPr lang="ja-JP" altLang="en-US" sz="1000" dirty="0" smtClean="0">
                <a:latin typeface="游ゴシック" panose="020B0400000000000000" pitchFamily="50" charset="-128"/>
                <a:ea typeface="游ゴシック" panose="020B0400000000000000" pitchFamily="50" charset="-128"/>
              </a:rPr>
              <a:t>基本的事項及び食育基本法</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平成十七年</a:t>
            </a:r>
            <a:r>
              <a:rPr lang="ja-JP" altLang="en-US" sz="1000" dirty="0" smtClean="0">
                <a:latin typeface="游ゴシック" panose="020B0400000000000000" pitchFamily="50" charset="-128"/>
                <a:ea typeface="游ゴシック" panose="020B0400000000000000" pitchFamily="50" charset="-128"/>
              </a:rPr>
              <a:t>法律第六十三号</a:t>
            </a:r>
            <a:r>
              <a:rPr lang="ja-JP" altLang="en-US" sz="1000" dirty="0">
                <a:latin typeface="游ゴシック" panose="020B0400000000000000" pitchFamily="50" charset="-128"/>
                <a:ea typeface="游ゴシック" panose="020B0400000000000000" pitchFamily="50" charset="-128"/>
              </a:rPr>
              <a:t>）</a:t>
            </a:r>
            <a:r>
              <a:rPr lang="ja-JP" altLang="en-US" sz="1000" dirty="0" smtClean="0">
                <a:latin typeface="游ゴシック" panose="020B0400000000000000" pitchFamily="50" charset="-128"/>
                <a:ea typeface="游ゴシック" panose="020B0400000000000000" pitchFamily="50" charset="-128"/>
              </a:rPr>
              <a:t>第十七条第一項の計画</a:t>
            </a:r>
            <a:r>
              <a:rPr lang="ja-JP" altLang="en-US" sz="1000" dirty="0">
                <a:latin typeface="游ゴシック" panose="020B0400000000000000" pitchFamily="50" charset="-128"/>
                <a:ea typeface="游ゴシック" panose="020B0400000000000000" pitchFamily="50" charset="-128"/>
              </a:rPr>
              <a:t>に</a:t>
            </a:r>
            <a:r>
              <a:rPr lang="ja-JP" altLang="en-US" sz="1000" dirty="0" smtClean="0">
                <a:latin typeface="游ゴシック" panose="020B0400000000000000" pitchFamily="50" charset="-128"/>
                <a:ea typeface="游ゴシック" panose="020B0400000000000000" pitchFamily="50" charset="-128"/>
              </a:rPr>
              <a:t>おいて健康づくり</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の</a:t>
            </a:r>
            <a:r>
              <a:rPr lang="ja-JP" altLang="en-US" sz="1000" dirty="0">
                <a:latin typeface="游ゴシック" panose="020B0400000000000000" pitchFamily="50" charset="-128"/>
                <a:ea typeface="游ゴシック" panose="020B0400000000000000" pitchFamily="50" charset="-128"/>
              </a:rPr>
              <a:t>推進に</a:t>
            </a:r>
            <a:r>
              <a:rPr lang="ja-JP" altLang="en-US" sz="1000" dirty="0" smtClean="0">
                <a:latin typeface="游ゴシック" panose="020B0400000000000000" pitchFamily="50" charset="-128"/>
                <a:ea typeface="游ゴシック" panose="020B0400000000000000" pitchFamily="50" charset="-128"/>
              </a:rPr>
              <a:t>関する</a:t>
            </a:r>
            <a:r>
              <a:rPr lang="ja-JP" altLang="en-US" sz="1000" dirty="0">
                <a:latin typeface="游ゴシック" panose="020B0400000000000000" pitchFamily="50" charset="-128"/>
                <a:ea typeface="游ゴシック" panose="020B0400000000000000" pitchFamily="50" charset="-128"/>
              </a:rPr>
              <a:t>目標を設定し</a:t>
            </a:r>
            <a:r>
              <a:rPr lang="ja-JP" altLang="en-US" sz="1000" dirty="0" smtClean="0">
                <a:latin typeface="游ゴシック" panose="020B0400000000000000" pitchFamily="50" charset="-128"/>
                <a:ea typeface="游ゴシック" panose="020B0400000000000000" pitchFamily="50" charset="-128"/>
              </a:rPr>
              <a:t>、健康づくりに</a:t>
            </a:r>
            <a:r>
              <a:rPr lang="ja-JP" altLang="en-US" sz="1000" dirty="0">
                <a:latin typeface="游ゴシック" panose="020B0400000000000000" pitchFamily="50" charset="-128"/>
                <a:ea typeface="游ゴシック" panose="020B0400000000000000" pitchFamily="50" charset="-128"/>
              </a:rPr>
              <a:t>関する</a:t>
            </a:r>
            <a:r>
              <a:rPr lang="ja-JP" altLang="en-US" sz="1000" dirty="0" smtClean="0">
                <a:latin typeface="游ゴシック" panose="020B0400000000000000" pitchFamily="50" charset="-128"/>
                <a:ea typeface="游ゴシック" panose="020B0400000000000000" pitchFamily="50" charset="-128"/>
              </a:rPr>
              <a:t>施策</a:t>
            </a:r>
            <a:r>
              <a:rPr lang="ja-JP" altLang="en-US" sz="1000" dirty="0">
                <a:latin typeface="游ゴシック" panose="020B0400000000000000" pitchFamily="50" charset="-128"/>
                <a:ea typeface="游ゴシック" panose="020B0400000000000000" pitchFamily="50" charset="-128"/>
              </a:rPr>
              <a:t>の総合的な</a:t>
            </a:r>
            <a:r>
              <a:rPr lang="ja-JP" altLang="en-US" sz="1000" dirty="0" smtClean="0">
                <a:latin typeface="游ゴシック" panose="020B0400000000000000" pitchFamily="50" charset="-128"/>
                <a:ea typeface="游ゴシック" panose="020B0400000000000000" pitchFamily="50" charset="-128"/>
              </a:rPr>
              <a:t>策定及</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err="1" smtClean="0">
                <a:latin typeface="游ゴシック" panose="020B0400000000000000" pitchFamily="50" charset="-128"/>
                <a:ea typeface="游ゴシック" panose="020B0400000000000000" pitchFamily="50" charset="-128"/>
              </a:rPr>
              <a:t>び</a:t>
            </a:r>
            <a:r>
              <a:rPr lang="ja-JP" altLang="en-US" sz="1000" dirty="0" smtClean="0">
                <a:latin typeface="游ゴシック" panose="020B0400000000000000" pitchFamily="50" charset="-128"/>
                <a:ea typeface="游ゴシック" panose="020B0400000000000000" pitchFamily="50" charset="-128"/>
              </a:rPr>
              <a:t>実施</a:t>
            </a:r>
            <a:r>
              <a:rPr lang="ja-JP" altLang="en-US" sz="1000" dirty="0">
                <a:latin typeface="游ゴシック" panose="020B0400000000000000" pitchFamily="50" charset="-128"/>
                <a:ea typeface="游ゴシック" panose="020B0400000000000000" pitchFamily="50" charset="-128"/>
              </a:rPr>
              <a:t>に努めるものとする</a:t>
            </a:r>
            <a:r>
              <a:rPr lang="ja-JP" altLang="en-US" sz="1000" dirty="0" smtClean="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5026500" y="2491876"/>
            <a:ext cx="4392000" cy="1224000"/>
          </a:xfrm>
          <a:prstGeom prst="rect">
            <a:avLst/>
          </a:prstGeom>
          <a:noFill/>
        </p:spPr>
        <p:txBody>
          <a:bodyPr wrap="square" lIns="72000" tIns="72000" rIns="72000" bIns="72000" rtlCol="0" anchor="t">
            <a:noAutofit/>
          </a:bodyPr>
          <a:lstStyle/>
          <a:p>
            <a:r>
              <a:rPr lang="ja-JP" altLang="en-US" sz="1000" dirty="0">
                <a:latin typeface="游ゴシック" panose="020B0400000000000000" pitchFamily="50" charset="-128"/>
                <a:ea typeface="游ゴシック" panose="020B0400000000000000" pitchFamily="50" charset="-128"/>
              </a:rPr>
              <a:t>（年次報告等）</a:t>
            </a:r>
          </a:p>
          <a:p>
            <a:r>
              <a:rPr lang="ja-JP" altLang="en-US" sz="1000" dirty="0">
                <a:latin typeface="游ゴシック" panose="020B0400000000000000" pitchFamily="50" charset="-128"/>
                <a:ea typeface="游ゴシック" panose="020B0400000000000000" pitchFamily="50" charset="-128"/>
              </a:rPr>
              <a:t>第十九条　知事は、毎年、第四条第一項の</a:t>
            </a:r>
            <a:r>
              <a:rPr lang="ja-JP" altLang="en-US" sz="1000" b="1" u="sng" dirty="0">
                <a:latin typeface="游ゴシック" panose="020B0400000000000000" pitchFamily="50" charset="-128"/>
                <a:ea typeface="游ゴシック" panose="020B0400000000000000" pitchFamily="50" charset="-128"/>
              </a:rPr>
              <a:t>目標の達成状況及び施策</a:t>
            </a:r>
            <a:r>
              <a:rPr lang="ja-JP" altLang="en-US" sz="1000" b="1" u="sng" dirty="0" smtClean="0">
                <a:latin typeface="游ゴシック" panose="020B0400000000000000" pitchFamily="50" charset="-128"/>
                <a:ea typeface="游ゴシック" panose="020B0400000000000000" pitchFamily="50" charset="-128"/>
              </a:rPr>
              <a:t>の実施</a:t>
            </a:r>
            <a:endParaRPr lang="en-US" altLang="ja-JP" sz="1000" b="1" u="sng"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b="1" u="sng" dirty="0" smtClean="0">
                <a:latin typeface="游ゴシック" panose="020B0400000000000000" pitchFamily="50" charset="-128"/>
                <a:ea typeface="游ゴシック" panose="020B0400000000000000" pitchFamily="50" charset="-128"/>
              </a:rPr>
              <a:t>状況</a:t>
            </a:r>
            <a:r>
              <a:rPr lang="ja-JP" altLang="en-US" sz="1000" b="1" u="sng" dirty="0">
                <a:latin typeface="游ゴシック" panose="020B0400000000000000" pitchFamily="50" charset="-128"/>
                <a:ea typeface="游ゴシック" panose="020B0400000000000000" pitchFamily="50" charset="-128"/>
              </a:rPr>
              <a:t>について、報告書を作成し、及び公表する</a:t>
            </a:r>
            <a:r>
              <a:rPr lang="ja-JP" altLang="en-US" sz="1000" dirty="0">
                <a:latin typeface="游ゴシック" panose="020B0400000000000000" pitchFamily="50" charset="-128"/>
                <a:ea typeface="游ゴシック" panose="020B0400000000000000" pitchFamily="50" charset="-128"/>
              </a:rPr>
              <a:t>ものとする。</a:t>
            </a:r>
          </a:p>
          <a:p>
            <a:r>
              <a:rPr lang="ja-JP" altLang="en-US" sz="1000" dirty="0">
                <a:latin typeface="游ゴシック" panose="020B0400000000000000" pitchFamily="50" charset="-128"/>
                <a:ea typeface="游ゴシック" panose="020B0400000000000000" pitchFamily="50" charset="-128"/>
              </a:rPr>
              <a:t>２　知事は、前項の報告書の作成に当たっては、同項の目標の</a:t>
            </a:r>
            <a:r>
              <a:rPr lang="ja-JP" altLang="en-US" sz="1000" dirty="0" smtClean="0">
                <a:latin typeface="游ゴシック" panose="020B0400000000000000" pitchFamily="50" charset="-128"/>
                <a:ea typeface="游ゴシック" panose="020B0400000000000000" pitchFamily="50" charset="-128"/>
              </a:rPr>
              <a:t>達成状況及</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err="1" smtClean="0">
                <a:latin typeface="游ゴシック" panose="020B0400000000000000" pitchFamily="50" charset="-128"/>
                <a:ea typeface="游ゴシック" panose="020B0400000000000000" pitchFamily="50" charset="-128"/>
              </a:rPr>
              <a:t>び</a:t>
            </a:r>
            <a:r>
              <a:rPr lang="ja-JP" altLang="en-US" sz="1000" dirty="0">
                <a:latin typeface="游ゴシック" panose="020B0400000000000000" pitchFamily="50" charset="-128"/>
                <a:ea typeface="游ゴシック" panose="020B0400000000000000" pitchFamily="50" charset="-128"/>
              </a:rPr>
              <a:t>施策の実施状況について、大阪府食育推進計画評価審議会</a:t>
            </a:r>
            <a:r>
              <a:rPr lang="ja-JP" altLang="en-US" sz="1000" dirty="0" smtClean="0">
                <a:latin typeface="游ゴシック" panose="020B0400000000000000" pitchFamily="50" charset="-128"/>
                <a:ea typeface="游ゴシック" panose="020B0400000000000000" pitchFamily="50" charset="-128"/>
              </a:rPr>
              <a:t>、大阪府地</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域</a:t>
            </a:r>
            <a:r>
              <a:rPr lang="ja-JP" altLang="en-US" sz="1000" dirty="0">
                <a:latin typeface="游ゴシック" panose="020B0400000000000000" pitchFamily="50" charset="-128"/>
                <a:ea typeface="游ゴシック" panose="020B0400000000000000" pitchFamily="50" charset="-128"/>
              </a:rPr>
              <a:t>職域連携推進協議会及び大阪府生涯歯科保健推進審</a:t>
            </a:r>
            <a:r>
              <a:rPr lang="ja-JP" altLang="en-US" sz="1000" dirty="0" smtClean="0">
                <a:latin typeface="游ゴシック" panose="020B0400000000000000" pitchFamily="50" charset="-128"/>
                <a:ea typeface="游ゴシック" panose="020B0400000000000000" pitchFamily="50" charset="-128"/>
              </a:rPr>
              <a:t>議会の意見を聴く</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もの</a:t>
            </a:r>
            <a:r>
              <a:rPr lang="ja-JP" altLang="en-US" sz="1000" dirty="0">
                <a:latin typeface="游ゴシック" panose="020B0400000000000000" pitchFamily="50" charset="-128"/>
                <a:ea typeface="游ゴシック" panose="020B0400000000000000" pitchFamily="50" charset="-128"/>
              </a:rPr>
              <a:t>とする。</a:t>
            </a:r>
          </a:p>
        </p:txBody>
      </p:sp>
      <p:cxnSp>
        <p:nvCxnSpPr>
          <p:cNvPr id="9" name="直線コネクタ 8"/>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10214" y="324516"/>
            <a:ext cx="6383507" cy="432000"/>
          </a:xfrm>
          <a:prstGeom prst="rect">
            <a:avLst/>
          </a:prstGeom>
          <a:noFill/>
        </p:spPr>
        <p:txBody>
          <a:bodyPr wrap="square" lIns="72000" tIns="72000" rIns="72000" bIns="72000" rtlCol="0" anchor="t">
            <a:noAutofit/>
          </a:bodyPr>
          <a:lstStyle/>
          <a:p>
            <a:r>
              <a:rPr lang="ja-JP" altLang="en-US" b="1" dirty="0" smtClean="0">
                <a:latin typeface="游ゴシック" panose="020B0400000000000000" pitchFamily="50" charset="-128"/>
                <a:ea typeface="游ゴシック" panose="020B0400000000000000" pitchFamily="50" charset="-128"/>
              </a:rPr>
              <a:t>年次報告について</a:t>
            </a:r>
            <a:endParaRPr lang="ja-JP" altLang="en-US"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平成</a:t>
            </a:r>
            <a:r>
              <a:rPr lang="en-US" altLang="ja-JP" sz="1200" dirty="0" smtClean="0">
                <a:latin typeface="游ゴシック" panose="020B0400000000000000" pitchFamily="50" charset="-128"/>
                <a:ea typeface="游ゴシック" panose="020B0400000000000000" pitchFamily="50" charset="-128"/>
              </a:rPr>
              <a:t>30</a:t>
            </a:r>
            <a:r>
              <a:rPr lang="ja-JP" altLang="en-US" sz="1200" dirty="0" smtClean="0">
                <a:latin typeface="游ゴシック" panose="020B0400000000000000" pitchFamily="50" charset="-128"/>
                <a:ea typeface="游ゴシック" panose="020B0400000000000000" pitchFamily="50" charset="-128"/>
              </a:rPr>
              <a:t>年</a:t>
            </a:r>
            <a:r>
              <a:rPr lang="en-US" altLang="ja-JP" sz="1200" dirty="0" smtClean="0">
                <a:latin typeface="游ゴシック" panose="020B0400000000000000" pitchFamily="50" charset="-128"/>
                <a:ea typeface="游ゴシック" panose="020B0400000000000000" pitchFamily="50" charset="-128"/>
              </a:rPr>
              <a:t>10</a:t>
            </a:r>
            <a:r>
              <a:rPr lang="ja-JP" altLang="en-US" sz="1200" dirty="0" smtClean="0">
                <a:latin typeface="游ゴシック" panose="020B0400000000000000" pitchFamily="50" charset="-128"/>
                <a:ea typeface="游ゴシック" panose="020B0400000000000000" pitchFamily="50" charset="-128"/>
              </a:rPr>
              <a:t>月に制定した「大阪府健康づくり推進条例」では、第</a:t>
            </a:r>
            <a:r>
              <a:rPr lang="en-US" altLang="ja-JP" sz="1200" dirty="0" smtClean="0">
                <a:latin typeface="游ゴシック" panose="020B0400000000000000" pitchFamily="50" charset="-128"/>
                <a:ea typeface="游ゴシック" panose="020B0400000000000000" pitchFamily="50" charset="-128"/>
              </a:rPr>
              <a:t>4</a:t>
            </a:r>
            <a:r>
              <a:rPr lang="ja-JP" altLang="en-US" sz="1200" dirty="0" smtClean="0">
                <a:latin typeface="游ゴシック" panose="020B0400000000000000" pitchFamily="50" charset="-128"/>
                <a:ea typeface="游ゴシック" panose="020B0400000000000000" pitchFamily="50" charset="-128"/>
              </a:rPr>
              <a:t>条において大阪府は健康増進法に係る計画、歯科口腔保健の推進に関する法律に係る計画（基本的事項）及び食育基本法に係る計画において、健康づくりの推進に関する目標を設定し、健康づくりに関する施策の策定及び実施に努めることが規定されています。</a:t>
            </a:r>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また、条例第</a:t>
            </a:r>
            <a:r>
              <a:rPr lang="en-US" altLang="ja-JP" sz="1200" dirty="0" smtClean="0">
                <a:latin typeface="游ゴシック" panose="020B0400000000000000" pitchFamily="50" charset="-128"/>
                <a:ea typeface="游ゴシック" panose="020B0400000000000000" pitchFamily="50" charset="-128"/>
              </a:rPr>
              <a:t>19</a:t>
            </a:r>
            <a:r>
              <a:rPr lang="ja-JP" altLang="en-US" sz="1200" dirty="0" smtClean="0">
                <a:latin typeface="游ゴシック" panose="020B0400000000000000" pitchFamily="50" charset="-128"/>
                <a:ea typeface="游ゴシック" panose="020B0400000000000000" pitchFamily="50" charset="-128"/>
              </a:rPr>
              <a:t>条</a:t>
            </a:r>
            <a:r>
              <a:rPr lang="ja-JP" altLang="en-US" sz="1200" smtClean="0">
                <a:latin typeface="游ゴシック" panose="020B0400000000000000" pitchFamily="50" charset="-128"/>
                <a:ea typeface="游ゴシック" panose="020B0400000000000000" pitchFamily="50" charset="-128"/>
              </a:rPr>
              <a:t>では、設定</a:t>
            </a:r>
            <a:r>
              <a:rPr lang="ja-JP" altLang="en-US" sz="1200" dirty="0" smtClean="0">
                <a:latin typeface="游ゴシック" panose="020B0400000000000000" pitchFamily="50" charset="-128"/>
                <a:ea typeface="游ゴシック" panose="020B0400000000000000" pitchFamily="50" charset="-128"/>
              </a:rPr>
              <a:t>した目標の達成状況及び策定した施策の実施状況について、大阪府地域職域連携推進協議会等の意見を聴いたうえで毎年、報告書を作成し公表するものとしています。</a:t>
            </a:r>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本報告書は、上記の規定に基づき、当該年度における大阪府の健康づくりの取組みについてとりまとめたものです。</a:t>
            </a:r>
            <a:endParaRPr lang="ja-JP" altLang="en-US" sz="1200"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593968" y="4475417"/>
            <a:ext cx="2808000" cy="972000"/>
          </a:xfrm>
          <a:prstGeom prst="roundRect">
            <a:avLst>
              <a:gd name="adj" fmla="val 8526"/>
            </a:avLst>
          </a:prstGeom>
          <a:gradFill flip="none" rotWithShape="1">
            <a:gsLst>
              <a:gs pos="0">
                <a:srgbClr val="DDFFEC"/>
              </a:gs>
              <a:gs pos="50000">
                <a:srgbClr val="89FFBE"/>
              </a:gs>
              <a:gs pos="100000">
                <a:srgbClr val="DDFFEC"/>
              </a:gs>
            </a:gsLst>
            <a:lin ang="13500000" scaled="1"/>
            <a:tileRect/>
          </a:gradFill>
          <a:ln w="6350">
            <a:noFill/>
          </a:ln>
        </p:spPr>
        <p:txBody>
          <a:bodyPr wrap="none" lIns="36000" tIns="18000" rIns="18000" bIns="0" rtlCol="0" anchor="t">
            <a:noAutofit/>
          </a:bodyPr>
          <a:lstStyle/>
          <a:p>
            <a:pPr algn="ctr"/>
            <a:r>
              <a:rPr lang="en-US" altLang="ja-JP" sz="1100" b="1" dirty="0" smtClean="0">
                <a:latin typeface="游ゴシック" panose="020B0400000000000000" pitchFamily="50" charset="-128"/>
                <a:ea typeface="游ゴシック" panose="020B0400000000000000" pitchFamily="50" charset="-128"/>
              </a:rPr>
              <a:t>- </a:t>
            </a:r>
            <a:r>
              <a:rPr lang="ja-JP" altLang="en-US" sz="1100" b="1" dirty="0" smtClean="0">
                <a:latin typeface="游ゴシック" panose="020B0400000000000000" pitchFamily="50" charset="-128"/>
                <a:ea typeface="游ゴシック" panose="020B0400000000000000" pitchFamily="50" charset="-128"/>
              </a:rPr>
              <a:t>第３次大阪府健康増進計画 </a:t>
            </a:r>
            <a:r>
              <a:rPr lang="en-US" altLang="ja-JP" sz="1100" b="1" dirty="0" smtClean="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a:p>
            <a:endParaRPr lang="en-US" altLang="ja-JP" sz="3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計画</a:t>
            </a:r>
            <a:r>
              <a:rPr lang="ja-JP" altLang="en-US" sz="1000" dirty="0">
                <a:latin typeface="游ゴシック" panose="020B0400000000000000" pitchFamily="50" charset="-128"/>
                <a:ea typeface="游ゴシック" panose="020B0400000000000000" pitchFamily="50" charset="-128"/>
              </a:rPr>
              <a:t>期間：平成</a:t>
            </a:r>
            <a:r>
              <a:rPr lang="en-US" altLang="ja-JP" sz="1000" dirty="0">
                <a:latin typeface="游ゴシック" panose="020B0400000000000000" pitchFamily="50" charset="-128"/>
                <a:ea typeface="游ゴシック" panose="020B0400000000000000" pitchFamily="50" charset="-128"/>
              </a:rPr>
              <a:t>30</a:t>
            </a:r>
            <a:r>
              <a:rPr lang="ja-JP" altLang="en-US" sz="1000" dirty="0" smtClean="0">
                <a:latin typeface="游ゴシック" panose="020B0400000000000000" pitchFamily="50" charset="-128"/>
                <a:ea typeface="游ゴシック" panose="020B0400000000000000" pitchFamily="50" charset="-128"/>
              </a:rPr>
              <a:t>年度～令和</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位置づけ：健康増進法第</a:t>
            </a:r>
            <a:r>
              <a:rPr lang="en-US" altLang="ja-JP" sz="1000" dirty="0">
                <a:latin typeface="游ゴシック" panose="020B0400000000000000" pitchFamily="50" charset="-128"/>
                <a:ea typeface="游ゴシック" panose="020B0400000000000000" pitchFamily="50" charset="-128"/>
              </a:rPr>
              <a:t>8</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a:t>
            </a:r>
            <a:r>
              <a:rPr lang="ja-JP" altLang="en-US" sz="1000" dirty="0" smtClean="0">
                <a:latin typeface="游ゴシック" panose="020B0400000000000000" pitchFamily="50" charset="-128"/>
                <a:ea typeface="游ゴシック" panose="020B0400000000000000" pitchFamily="50" charset="-128"/>
              </a:rPr>
              <a:t>基づく</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都道府県計画</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審 議 会 ：</a:t>
            </a:r>
            <a:r>
              <a:rPr lang="ja-JP" altLang="en-US" sz="1000" dirty="0">
                <a:latin typeface="游ゴシック" panose="020B0400000000000000" pitchFamily="50" charset="-128"/>
                <a:ea typeface="游ゴシック" panose="020B0400000000000000" pitchFamily="50" charset="-128"/>
              </a:rPr>
              <a:t>大阪府地域職域連携推進協</a:t>
            </a:r>
            <a:r>
              <a:rPr lang="ja-JP" altLang="en-US" sz="1000" dirty="0" smtClean="0">
                <a:latin typeface="游ゴシック" panose="020B0400000000000000" pitchFamily="50" charset="-128"/>
                <a:ea typeface="游ゴシック" panose="020B0400000000000000" pitchFamily="50" charset="-128"/>
              </a:rPr>
              <a:t>議会</a:t>
            </a:r>
            <a:endParaRPr lang="ja-JP" altLang="en-US" sz="10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508556" y="4475417"/>
            <a:ext cx="2808000" cy="972000"/>
          </a:xfrm>
          <a:prstGeom prst="roundRect">
            <a:avLst>
              <a:gd name="adj" fmla="val 8526"/>
            </a:avLst>
          </a:prstGeom>
          <a:gradFill flip="none" rotWithShape="1">
            <a:gsLst>
              <a:gs pos="0">
                <a:srgbClr val="E1F2FF"/>
              </a:gs>
              <a:gs pos="50000">
                <a:srgbClr val="89CCFF"/>
              </a:gs>
              <a:gs pos="100000">
                <a:srgbClr val="E1F2FF"/>
              </a:gs>
            </a:gsLst>
            <a:lin ang="13500000" scaled="1"/>
            <a:tileRect/>
          </a:gradFill>
          <a:ln w="6350">
            <a:noFill/>
          </a:ln>
        </p:spPr>
        <p:txBody>
          <a:bodyPr wrap="none" lIns="36000" tIns="18000" rIns="18000" bIns="0" rtlCol="0" anchor="t">
            <a:noAutofit/>
          </a:bodyPr>
          <a:lstStyle/>
          <a:p>
            <a:pPr algn="ctr"/>
            <a:r>
              <a:rPr lang="en-US" altLang="ja-JP" sz="1100" b="1" dirty="0" smtClean="0">
                <a:latin typeface="游ゴシック" panose="020B0400000000000000" pitchFamily="50" charset="-128"/>
                <a:ea typeface="游ゴシック" panose="020B0400000000000000" pitchFamily="50" charset="-128"/>
              </a:rPr>
              <a:t>- </a:t>
            </a:r>
            <a:r>
              <a:rPr lang="ja-JP" altLang="en-US" sz="1100" b="1" dirty="0" smtClean="0">
                <a:latin typeface="游ゴシック" panose="020B0400000000000000" pitchFamily="50" charset="-128"/>
                <a:ea typeface="游ゴシック" panose="020B0400000000000000" pitchFamily="50" charset="-128"/>
              </a:rPr>
              <a:t>第２次大阪府歯科口腔保健計画 </a:t>
            </a:r>
            <a:r>
              <a:rPr lang="en-US" altLang="ja-JP" sz="1100" b="1" dirty="0" smtClean="0">
                <a:latin typeface="游ゴシック" panose="020B0400000000000000" pitchFamily="50" charset="-128"/>
                <a:ea typeface="游ゴシック" panose="020B0400000000000000" pitchFamily="50" charset="-128"/>
              </a:rPr>
              <a:t>-</a:t>
            </a:r>
            <a:endParaRPr lang="en-US" altLang="ja-JP" sz="1050" dirty="0">
              <a:latin typeface="游ゴシック" panose="020B0400000000000000" pitchFamily="50" charset="-128"/>
              <a:ea typeface="游ゴシック" panose="020B0400000000000000" pitchFamily="50" charset="-128"/>
            </a:endParaRP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計画期間：平成</a:t>
            </a:r>
            <a:r>
              <a:rPr lang="en-US" altLang="ja-JP" sz="1000" dirty="0">
                <a:latin typeface="游ゴシック" panose="020B0400000000000000" pitchFamily="50" charset="-128"/>
                <a:ea typeface="游ゴシック" panose="020B0400000000000000" pitchFamily="50" charset="-128"/>
              </a:rPr>
              <a:t>30</a:t>
            </a:r>
            <a:r>
              <a:rPr lang="ja-JP" altLang="en-US" sz="1000" dirty="0" smtClean="0">
                <a:latin typeface="游ゴシック" panose="020B0400000000000000" pitchFamily="50" charset="-128"/>
                <a:ea typeface="游ゴシック" panose="020B0400000000000000" pitchFamily="50" charset="-128"/>
              </a:rPr>
              <a:t>年度～令和</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位置づけ：歯科口腔保健の推進に関する法律</a:t>
            </a:r>
          </a:p>
          <a:p>
            <a:r>
              <a:rPr lang="ja-JP" altLang="en-US" sz="1000" dirty="0">
                <a:latin typeface="游ゴシック" panose="020B0400000000000000" pitchFamily="50" charset="-128"/>
                <a:ea typeface="游ゴシック" panose="020B0400000000000000" pitchFamily="50" charset="-128"/>
              </a:rPr>
              <a:t>　　　　　第</a:t>
            </a:r>
            <a:r>
              <a:rPr lang="en-US" altLang="ja-JP" sz="1000" dirty="0">
                <a:latin typeface="游ゴシック" panose="020B0400000000000000" pitchFamily="50" charset="-128"/>
                <a:ea typeface="游ゴシック" panose="020B0400000000000000" pitchFamily="50" charset="-128"/>
              </a:rPr>
              <a:t>13</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項に基づく都道府県計画</a:t>
            </a:r>
          </a:p>
          <a:p>
            <a:r>
              <a:rPr lang="ja-JP" altLang="en-US" sz="1000" dirty="0">
                <a:latin typeface="游ゴシック" panose="020B0400000000000000" pitchFamily="50" charset="-128"/>
                <a:ea typeface="游ゴシック" panose="020B0400000000000000" pitchFamily="50" charset="-128"/>
              </a:rPr>
              <a:t>審 議 </a:t>
            </a:r>
            <a:r>
              <a:rPr lang="ja-JP" altLang="en-US" sz="1000" dirty="0" smtClean="0">
                <a:latin typeface="游ゴシック" panose="020B0400000000000000" pitchFamily="50" charset="-128"/>
                <a:ea typeface="游ゴシック" panose="020B0400000000000000" pitchFamily="50" charset="-128"/>
              </a:rPr>
              <a:t>会 ：</a:t>
            </a:r>
            <a:r>
              <a:rPr lang="ja-JP" altLang="en-US" sz="1000" dirty="0">
                <a:latin typeface="游ゴシック" panose="020B0400000000000000" pitchFamily="50" charset="-128"/>
                <a:ea typeface="游ゴシック" panose="020B0400000000000000" pitchFamily="50" charset="-128"/>
              </a:rPr>
              <a:t>大阪府生涯歯科保健推進審</a:t>
            </a:r>
            <a:r>
              <a:rPr lang="ja-JP" altLang="en-US" sz="1000" dirty="0" smtClean="0">
                <a:latin typeface="游ゴシック" panose="020B0400000000000000" pitchFamily="50" charset="-128"/>
                <a:ea typeface="游ゴシック" panose="020B0400000000000000" pitchFamily="50" charset="-128"/>
              </a:rPr>
              <a:t>議会</a:t>
            </a:r>
            <a:endParaRPr lang="ja-JP" altLang="en-US" sz="100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423144" y="4475417"/>
            <a:ext cx="2808000" cy="972000"/>
          </a:xfrm>
          <a:prstGeom prst="roundRect">
            <a:avLst>
              <a:gd name="adj" fmla="val 7508"/>
            </a:avLst>
          </a:prstGeom>
          <a:gradFill flip="none" rotWithShape="1">
            <a:gsLst>
              <a:gs pos="0">
                <a:srgbClr val="FFE7E7"/>
              </a:gs>
              <a:gs pos="50000">
                <a:srgbClr val="FFC5C5"/>
              </a:gs>
              <a:gs pos="100000">
                <a:srgbClr val="FFE7E7"/>
              </a:gs>
            </a:gsLst>
            <a:lin ang="13500000" scaled="1"/>
            <a:tileRect/>
          </a:gradFill>
          <a:ln w="6350">
            <a:noFill/>
          </a:ln>
        </p:spPr>
        <p:txBody>
          <a:bodyPr wrap="none" lIns="36000" tIns="18000" rIns="18000" bIns="0" rtlCol="0" anchor="t">
            <a:noAutofit/>
          </a:bodyPr>
          <a:lstStyle/>
          <a:p>
            <a:pPr algn="ctr"/>
            <a:r>
              <a:rPr lang="en-US" altLang="ja-JP" sz="1100" b="1" dirty="0" smtClean="0">
                <a:latin typeface="游ゴシック" panose="020B0400000000000000" pitchFamily="50" charset="-128"/>
                <a:ea typeface="游ゴシック" panose="020B0400000000000000" pitchFamily="50" charset="-128"/>
              </a:rPr>
              <a:t>- </a:t>
            </a:r>
            <a:r>
              <a:rPr lang="ja-JP" altLang="en-US" sz="1100" b="1" dirty="0" smtClean="0">
                <a:latin typeface="游ゴシック" panose="020B0400000000000000" pitchFamily="50" charset="-128"/>
                <a:ea typeface="游ゴシック" panose="020B0400000000000000" pitchFamily="50" charset="-128"/>
              </a:rPr>
              <a:t>第３次大阪府食育推進計画 </a:t>
            </a:r>
            <a:r>
              <a:rPr lang="en-US" altLang="ja-JP" sz="1100" b="1" dirty="0" smtClean="0">
                <a:latin typeface="游ゴシック" panose="020B0400000000000000" pitchFamily="50" charset="-128"/>
                <a:ea typeface="游ゴシック" panose="020B0400000000000000" pitchFamily="50" charset="-128"/>
              </a:rPr>
              <a:t>-</a:t>
            </a: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計画期間：平成</a:t>
            </a:r>
            <a:r>
              <a:rPr lang="en-US" altLang="ja-JP" sz="1000" dirty="0">
                <a:latin typeface="游ゴシック" panose="020B0400000000000000" pitchFamily="50" charset="-128"/>
                <a:ea typeface="游ゴシック" panose="020B0400000000000000" pitchFamily="50" charset="-128"/>
              </a:rPr>
              <a:t>30</a:t>
            </a:r>
            <a:r>
              <a:rPr lang="ja-JP" altLang="en-US" sz="1000" dirty="0" smtClean="0">
                <a:latin typeface="游ゴシック" panose="020B0400000000000000" pitchFamily="50" charset="-128"/>
                <a:ea typeface="游ゴシック" panose="020B0400000000000000" pitchFamily="50" charset="-128"/>
              </a:rPr>
              <a:t>年度～令和</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位置づけ：食育基本法第</a:t>
            </a:r>
            <a:r>
              <a:rPr lang="en-US" altLang="ja-JP" sz="1000" dirty="0">
                <a:latin typeface="游ゴシック" panose="020B0400000000000000" pitchFamily="50" charset="-128"/>
                <a:ea typeface="游ゴシック" panose="020B0400000000000000" pitchFamily="50" charset="-128"/>
              </a:rPr>
              <a:t>17</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項に基づく</a:t>
            </a:r>
          </a:p>
          <a:p>
            <a:r>
              <a:rPr lang="ja-JP" altLang="en-US" sz="1000" dirty="0">
                <a:latin typeface="游ゴシック" panose="020B0400000000000000" pitchFamily="50" charset="-128"/>
                <a:ea typeface="游ゴシック" panose="020B0400000000000000" pitchFamily="50" charset="-128"/>
              </a:rPr>
              <a:t>　　　　　都道府県計画</a:t>
            </a:r>
          </a:p>
          <a:p>
            <a:r>
              <a:rPr lang="ja-JP" altLang="en-US" sz="1000" dirty="0">
                <a:latin typeface="游ゴシック" panose="020B0400000000000000" pitchFamily="50" charset="-128"/>
                <a:ea typeface="游ゴシック" panose="020B0400000000000000" pitchFamily="50" charset="-128"/>
              </a:rPr>
              <a:t>審 議 </a:t>
            </a:r>
            <a:r>
              <a:rPr lang="ja-JP" altLang="en-US" sz="1000" dirty="0" smtClean="0">
                <a:latin typeface="游ゴシック" panose="020B0400000000000000" pitchFamily="50" charset="-128"/>
                <a:ea typeface="游ゴシック" panose="020B0400000000000000" pitchFamily="50" charset="-128"/>
              </a:rPr>
              <a:t>会 ：</a:t>
            </a:r>
            <a:r>
              <a:rPr lang="ja-JP" altLang="en-US" sz="1000" dirty="0">
                <a:latin typeface="游ゴシック" panose="020B0400000000000000" pitchFamily="50" charset="-128"/>
                <a:ea typeface="游ゴシック" panose="020B0400000000000000" pitchFamily="50" charset="-128"/>
              </a:rPr>
              <a:t>大阪府食育推進計画評価審</a:t>
            </a:r>
            <a:r>
              <a:rPr lang="ja-JP" altLang="en-US" sz="1000" dirty="0" smtClean="0">
                <a:latin typeface="游ゴシック" panose="020B0400000000000000" pitchFamily="50" charset="-128"/>
                <a:ea typeface="游ゴシック" panose="020B0400000000000000" pitchFamily="50" charset="-128"/>
              </a:rPr>
              <a:t>議会</a:t>
            </a:r>
            <a:endParaRPr lang="ja-JP" altLang="en-US" sz="10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2750067" y="6273508"/>
            <a:ext cx="4320000" cy="288000"/>
          </a:xfrm>
          <a:prstGeom prst="roundRect">
            <a:avLst>
              <a:gd name="adj" fmla="val 50000"/>
            </a:avLst>
          </a:prstGeom>
          <a:noFill/>
          <a:ln w="25400" cmpd="dbl">
            <a:solidFill>
              <a:srgbClr val="00CC99"/>
            </a:solidFill>
          </a:ln>
        </p:spPr>
        <p:txBody>
          <a:bodyPr wrap="square" lIns="36000" tIns="36000" rIns="36000" bIns="36000" rtlCol="0" anchor="ctr">
            <a:noAutofit/>
          </a:bodyPr>
          <a:lstStyle/>
          <a:p>
            <a:pPr algn="ctr"/>
            <a:r>
              <a:rPr lang="ja-JP" altLang="en-US" sz="1100" b="1" dirty="0" smtClean="0">
                <a:latin typeface="游ゴシック" panose="020B0400000000000000" pitchFamily="50" charset="-128"/>
                <a:ea typeface="游ゴシック" panose="020B0400000000000000" pitchFamily="50" charset="-128"/>
              </a:rPr>
              <a:t>大阪府健康づくり推進条例第</a:t>
            </a:r>
            <a:r>
              <a:rPr lang="en-US" altLang="ja-JP" sz="1100" b="1" dirty="0" smtClean="0">
                <a:latin typeface="游ゴシック" panose="020B0400000000000000" pitchFamily="50" charset="-128"/>
                <a:ea typeface="游ゴシック" panose="020B0400000000000000" pitchFamily="50" charset="-128"/>
              </a:rPr>
              <a:t>19</a:t>
            </a:r>
            <a:r>
              <a:rPr lang="ja-JP" altLang="en-US" sz="1100" b="1" dirty="0" smtClean="0">
                <a:latin typeface="游ゴシック" panose="020B0400000000000000" pitchFamily="50" charset="-128"/>
                <a:ea typeface="游ゴシック" panose="020B0400000000000000" pitchFamily="50" charset="-128"/>
              </a:rPr>
              <a:t>条に基づく年次報告（本報告書）</a:t>
            </a:r>
            <a:endParaRPr lang="ja-JP" altLang="en-US" sz="11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874850"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smtClean="0">
                <a:latin typeface="游ゴシック" panose="020B0400000000000000" pitchFamily="50" charset="-128"/>
                <a:ea typeface="游ゴシック" panose="020B0400000000000000" pitchFamily="50" charset="-128"/>
              </a:rPr>
              <a:t>健康づくりに関する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a:t>
            </a:r>
            <a:r>
              <a:rPr lang="ja-JP" altLang="en-US" sz="1000" dirty="0" smtClean="0">
                <a:latin typeface="游ゴシック" panose="020B0400000000000000" pitchFamily="50" charset="-128"/>
                <a:ea typeface="游ゴシック" panose="020B0400000000000000" pitchFamily="50" charset="-128"/>
              </a:rPr>
              <a:t>実施状況</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PDCA</a:t>
            </a:r>
            <a:r>
              <a:rPr lang="ja-JP" altLang="en-US" sz="1000" dirty="0" smtClean="0">
                <a:latin typeface="游ゴシック" panose="020B0400000000000000" pitchFamily="50" charset="-128"/>
                <a:ea typeface="游ゴシック" panose="020B0400000000000000" pitchFamily="50" charset="-128"/>
              </a:rPr>
              <a:t>進捗管理票）</a:t>
            </a:r>
            <a:endParaRPr lang="ja-JP" altLang="en-US" sz="1000"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3790546"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smtClean="0">
                <a:latin typeface="游ゴシック" panose="020B0400000000000000" pitchFamily="50" charset="-128"/>
                <a:ea typeface="游ゴシック" panose="020B0400000000000000" pitchFamily="50" charset="-128"/>
              </a:rPr>
              <a:t>歯科</a:t>
            </a:r>
            <a:r>
              <a:rPr lang="ja-JP" altLang="en-US" sz="1000" dirty="0">
                <a:latin typeface="游ゴシック" panose="020B0400000000000000" pitchFamily="50" charset="-128"/>
                <a:ea typeface="游ゴシック" panose="020B0400000000000000" pitchFamily="50" charset="-128"/>
              </a:rPr>
              <a:t>口腔</a:t>
            </a:r>
            <a:r>
              <a:rPr lang="ja-JP" altLang="en-US" sz="1000" dirty="0" smtClean="0">
                <a:latin typeface="游ゴシック" panose="020B0400000000000000" pitchFamily="50" charset="-128"/>
                <a:ea typeface="游ゴシック" panose="020B0400000000000000" pitchFamily="50" charset="-128"/>
              </a:rPr>
              <a:t>保健に関する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a:t>
            </a:r>
            <a:r>
              <a:rPr lang="ja-JP" altLang="en-US" sz="1000" dirty="0" smtClean="0">
                <a:latin typeface="游ゴシック" panose="020B0400000000000000" pitchFamily="50" charset="-128"/>
                <a:ea typeface="游ゴシック" panose="020B0400000000000000" pitchFamily="50" charset="-128"/>
              </a:rPr>
              <a:t>実施状況</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PDCA</a:t>
            </a:r>
            <a:r>
              <a:rPr lang="ja-JP" altLang="en-US" sz="1000" dirty="0" smtClean="0">
                <a:latin typeface="游ゴシック" panose="020B0400000000000000" pitchFamily="50" charset="-128"/>
                <a:ea typeface="游ゴシック" panose="020B0400000000000000" pitchFamily="50" charset="-128"/>
              </a:rPr>
              <a:t>進捗管理票）</a:t>
            </a:r>
            <a:endParaRPr lang="ja-JP" altLang="en-US" sz="10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6705134"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smtClean="0">
                <a:latin typeface="游ゴシック" panose="020B0400000000000000" pitchFamily="50" charset="-128"/>
                <a:ea typeface="游ゴシック" panose="020B0400000000000000" pitchFamily="50" charset="-128"/>
              </a:rPr>
              <a:t>食育に関する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a:t>
            </a:r>
            <a:r>
              <a:rPr lang="ja-JP" altLang="en-US" sz="1000" dirty="0" smtClean="0">
                <a:latin typeface="游ゴシック" panose="020B0400000000000000" pitchFamily="50" charset="-128"/>
                <a:ea typeface="游ゴシック" panose="020B0400000000000000" pitchFamily="50" charset="-128"/>
              </a:rPr>
              <a:t>実施状況</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PDCA</a:t>
            </a:r>
            <a:r>
              <a:rPr lang="ja-JP" altLang="en-US" sz="1000" dirty="0" smtClean="0">
                <a:latin typeface="游ゴシック" panose="020B0400000000000000" pitchFamily="50" charset="-128"/>
                <a:ea typeface="游ゴシック" panose="020B0400000000000000" pitchFamily="50" charset="-128"/>
              </a:rPr>
              <a:t>進捗管理票）</a:t>
            </a:r>
            <a:endParaRPr lang="en-US" altLang="ja-JP" sz="1000" dirty="0" smtClean="0">
              <a:latin typeface="游ゴシック" panose="020B0400000000000000" pitchFamily="50" charset="-128"/>
              <a:ea typeface="游ゴシック" panose="020B0400000000000000" pitchFamily="50" charset="-128"/>
            </a:endParaRPr>
          </a:p>
        </p:txBody>
      </p:sp>
      <p:sp>
        <p:nvSpPr>
          <p:cNvPr id="24" name="下矢印 23"/>
          <p:cNvSpPr/>
          <p:nvPr/>
        </p:nvSpPr>
        <p:spPr>
          <a:xfrm>
            <a:off x="1560979"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下矢印 24"/>
          <p:cNvSpPr/>
          <p:nvPr/>
        </p:nvSpPr>
        <p:spPr>
          <a:xfrm>
            <a:off x="4482723"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下矢印 25"/>
          <p:cNvSpPr/>
          <p:nvPr/>
        </p:nvSpPr>
        <p:spPr>
          <a:xfrm>
            <a:off x="7395332"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曲折矢印 2"/>
          <p:cNvSpPr/>
          <p:nvPr/>
        </p:nvSpPr>
        <p:spPr>
          <a:xfrm rot="10800000">
            <a:off x="7096849" y="6079234"/>
            <a:ext cx="720000" cy="432000"/>
          </a:xfrm>
          <a:prstGeom prst="bentArrow">
            <a:avLst>
              <a:gd name="adj1" fmla="val 19120"/>
              <a:gd name="adj2" fmla="val 25000"/>
              <a:gd name="adj3" fmla="val 25000"/>
              <a:gd name="adj4" fmla="val 3445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7" name="曲折矢印 26"/>
          <p:cNvSpPr/>
          <p:nvPr/>
        </p:nvSpPr>
        <p:spPr>
          <a:xfrm rot="10800000" flipH="1">
            <a:off x="2010499" y="6079234"/>
            <a:ext cx="720000" cy="432000"/>
          </a:xfrm>
          <a:prstGeom prst="bentArrow">
            <a:avLst>
              <a:gd name="adj1" fmla="val 20223"/>
              <a:gd name="adj2" fmla="val 25000"/>
              <a:gd name="adj3" fmla="val 25000"/>
              <a:gd name="adj4" fmla="val 3445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9" name="下矢印 28"/>
          <p:cNvSpPr/>
          <p:nvPr/>
        </p:nvSpPr>
        <p:spPr>
          <a:xfrm flipH="1">
            <a:off x="4763115" y="6079234"/>
            <a:ext cx="288000" cy="180000"/>
          </a:xfrm>
          <a:prstGeom prst="downArrow">
            <a:avLst>
              <a:gd name="adj1" fmla="val 30156"/>
              <a:gd name="adj2" fmla="val 5000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65198" y="3879585"/>
            <a:ext cx="9360000" cy="504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本報告書の掲載内容は、３つの計画のそれぞれの審議会において審議・承認された、健康づくりに関する目標の達成状況及び施策の実施状況（令和</a:t>
            </a:r>
            <a:r>
              <a:rPr lang="ja-JP" altLang="en-US" sz="1200" dirty="0">
                <a:latin typeface="游ゴシック" panose="020B0400000000000000" pitchFamily="50" charset="-128"/>
                <a:ea typeface="游ゴシック" panose="020B0400000000000000" pitchFamily="50" charset="-128"/>
              </a:rPr>
              <a:t>３</a:t>
            </a:r>
            <a:r>
              <a:rPr lang="ja-JP" altLang="en-US" sz="1200" dirty="0" smtClean="0">
                <a:latin typeface="游ゴシック" panose="020B0400000000000000" pitchFamily="50" charset="-128"/>
                <a:ea typeface="游ゴシック" panose="020B0400000000000000" pitchFamily="50" charset="-128"/>
              </a:rPr>
              <a:t>年度 </a:t>
            </a:r>
            <a:r>
              <a:rPr lang="en-US" altLang="ja-JP" sz="1200" dirty="0" smtClean="0">
                <a:latin typeface="游ゴシック" panose="020B0400000000000000" pitchFamily="50" charset="-128"/>
                <a:ea typeface="游ゴシック" panose="020B0400000000000000" pitchFamily="50" charset="-128"/>
              </a:rPr>
              <a:t>PDCA</a:t>
            </a:r>
            <a:r>
              <a:rPr lang="ja-JP" altLang="en-US" sz="1200" dirty="0" smtClean="0">
                <a:latin typeface="游ゴシック" panose="020B0400000000000000" pitchFamily="50" charset="-128"/>
                <a:ea typeface="游ゴシック" panose="020B0400000000000000" pitchFamily="50" charset="-128"/>
              </a:rPr>
              <a:t>進捗管理票）で構成されています。</a:t>
            </a:r>
            <a:endParaRPr lang="ja-JP" altLang="en-US" sz="1200"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a:t>
            </a:fld>
            <a:endParaRPr kumimoji="1" lang="ja-JP" altLang="en-US"/>
          </a:p>
        </p:txBody>
      </p:sp>
      <p:sp>
        <p:nvSpPr>
          <p:cNvPr id="31" name="テキスト ボックス 3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30" name="図 29"/>
          <p:cNvPicPr>
            <a:picLocks noChangeAspect="1"/>
          </p:cNvPicPr>
          <p:nvPr/>
        </p:nvPicPr>
        <p:blipFill>
          <a:blip r:embed="rId2"/>
          <a:stretch>
            <a:fillRect/>
          </a:stretch>
        </p:blipFill>
        <p:spPr>
          <a:xfrm>
            <a:off x="8582603" y="358877"/>
            <a:ext cx="1100769" cy="360000"/>
          </a:xfrm>
          <a:prstGeom prst="rect">
            <a:avLst/>
          </a:prstGeom>
        </p:spPr>
      </p:pic>
    </p:spTree>
    <p:extLst>
      <p:ext uri="{BB962C8B-B14F-4D97-AF65-F5344CB8AC3E}">
        <p14:creationId xmlns:p14="http://schemas.microsoft.com/office/powerpoint/2010/main" val="586043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２　生活習慣病の早期発見・重症化予防</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30</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5400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（１）けんしん</a:t>
            </a:r>
            <a:r>
              <a:rPr kumimoji="1" lang="ja-JP" altLang="en-US" b="1" dirty="0" smtClean="0">
                <a:ln w="0"/>
                <a:solidFill>
                  <a:schemeClr val="bg1"/>
                </a:solidFill>
                <a:effectLst>
                  <a:outerShdw blurRad="38100" dist="19050" dir="2700000" algn="tl" rotWithShape="0">
                    <a:schemeClr val="dk1">
                      <a:alpha val="40000"/>
                    </a:schemeClr>
                  </a:outerShdw>
                </a:effectLst>
              </a:rPr>
              <a:t>（健診・がん検診）</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P.60-61</a:t>
            </a:r>
            <a:endParaRPr kumimoji="1" lang="en-US" altLang="ja-JP" sz="1600" b="1" dirty="0">
              <a:solidFill>
                <a:schemeClr val="bg1"/>
              </a:solidFill>
            </a:endParaRPr>
          </a:p>
        </p:txBody>
      </p:sp>
      <p:sp>
        <p:nvSpPr>
          <p:cNvPr id="30" name="正方形/長方形 29"/>
          <p:cNvSpPr/>
          <p:nvPr/>
        </p:nvSpPr>
        <p:spPr>
          <a:xfrm>
            <a:off x="363222" y="2274205"/>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585300"/>
            <a:ext cx="8856000" cy="504000"/>
          </a:xfrm>
          <a:prstGeom prst="rect">
            <a:avLst/>
          </a:prstGeom>
        </p:spPr>
        <p:txBody>
          <a:bodyPr wrap="square" lIns="36000" tIns="72000" rIns="36000" bIns="36000">
            <a:noAutofit/>
          </a:bodyPr>
          <a:lstStyle/>
          <a:p>
            <a:r>
              <a:rPr lang="ja-JP" altLang="en-US" sz="1200" b="1" dirty="0">
                <a:latin typeface="+mn-ea"/>
              </a:rPr>
              <a:t>▽定期的に「けんしん（健診・がん検診）」を受診することにより、自らの健康状態を正しく把握し、疾患の早期発見に</a:t>
            </a:r>
            <a:r>
              <a:rPr lang="ja-JP" altLang="en-US" sz="1200" b="1" dirty="0" smtClean="0">
                <a:latin typeface="+mn-ea"/>
              </a:rPr>
              <a:t>つなげ</a:t>
            </a:r>
            <a:endParaRPr lang="en-US" altLang="ja-JP" sz="1200" b="1" dirty="0" smtClean="0">
              <a:latin typeface="+mn-ea"/>
            </a:endParaRPr>
          </a:p>
          <a:p>
            <a:r>
              <a:rPr lang="ja-JP" altLang="en-US" sz="1200" b="1" dirty="0">
                <a:latin typeface="+mn-ea"/>
              </a:rPr>
              <a:t>　</a:t>
            </a:r>
            <a:r>
              <a:rPr lang="ja-JP" altLang="en-US" sz="1200" b="1" dirty="0" smtClean="0">
                <a:latin typeface="+mn-ea"/>
              </a:rPr>
              <a:t>ます</a:t>
            </a:r>
            <a:r>
              <a:rPr lang="ja-JP" altLang="en-US" sz="1200" b="1" dirty="0">
                <a:latin typeface="+mn-ea"/>
              </a:rPr>
              <a:t>。</a:t>
            </a:r>
          </a:p>
        </p:txBody>
      </p:sp>
      <p:sp>
        <p:nvSpPr>
          <p:cNvPr id="32" name="正方形/長方形 31"/>
          <p:cNvSpPr/>
          <p:nvPr/>
        </p:nvSpPr>
        <p:spPr>
          <a:xfrm>
            <a:off x="363222" y="3251236"/>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8437118"/>
              </p:ext>
            </p:extLst>
          </p:nvPr>
        </p:nvGraphicFramePr>
        <p:xfrm>
          <a:off x="532234" y="3613399"/>
          <a:ext cx="8856000" cy="12448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2376000">
                  <a:extLst>
                    <a:ext uri="{9D8B030D-6E8A-4147-A177-3AD203B41FA5}">
                      <a16:colId xmlns:a16="http://schemas.microsoft.com/office/drawing/2014/main" val="954267069"/>
                    </a:ext>
                  </a:extLst>
                </a:gridCol>
                <a:gridCol w="2376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mn-cs"/>
                        </a:rPr>
                        <a:t>20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特定健診の受診率（☆）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45.6%</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H27</a:t>
                      </a:r>
                      <a:r>
                        <a:rPr lang="ja-JP" altLang="en-US" sz="1200" b="1" dirty="0" smtClean="0">
                          <a:solidFill>
                            <a:schemeClr val="tx1"/>
                          </a:solidFill>
                          <a:effectLst/>
                          <a:latin typeface="+mn-ea"/>
                          <a:ea typeface="+mn-ea"/>
                        </a:rPr>
                        <a:t>）</a:t>
                      </a:r>
                    </a:p>
                    <a:p>
                      <a:pPr algn="ctr" fontAlgn="auto">
                        <a:lnSpc>
                          <a:spcPts val="1600"/>
                        </a:lnSpc>
                        <a:spcAft>
                          <a:spcPts val="0"/>
                        </a:spcAft>
                      </a:pPr>
                      <a:r>
                        <a:rPr lang="en-US" altLang="ja-JP" sz="1100" b="1" spc="-50" baseline="0" dirty="0" smtClean="0">
                          <a:solidFill>
                            <a:schemeClr val="tx1"/>
                          </a:solidFill>
                          <a:effectLst/>
                          <a:latin typeface="+mn-ea"/>
                          <a:ea typeface="+mn-ea"/>
                        </a:rPr>
                        <a:t>[</a:t>
                      </a:r>
                      <a:r>
                        <a:rPr lang="ja-JP" altLang="en-US" sz="1100" b="1" spc="-50" baseline="0" dirty="0" smtClean="0">
                          <a:solidFill>
                            <a:schemeClr val="tx1"/>
                          </a:solidFill>
                          <a:effectLst/>
                          <a:latin typeface="+mn-ea"/>
                          <a:ea typeface="+mn-ea"/>
                        </a:rPr>
                        <a:t>市町村国保</a:t>
                      </a:r>
                      <a:r>
                        <a:rPr lang="en-US" altLang="ja-JP" sz="1100" b="1" spc="-50" baseline="0" dirty="0" smtClean="0">
                          <a:solidFill>
                            <a:schemeClr val="tx1"/>
                          </a:solidFill>
                          <a:effectLst/>
                          <a:latin typeface="+mn-ea"/>
                          <a:ea typeface="+mn-ea"/>
                        </a:rPr>
                        <a:t>29.9%, </a:t>
                      </a:r>
                      <a:r>
                        <a:rPr lang="ja-JP" altLang="en-US" sz="1100" b="1" spc="-50" baseline="0" dirty="0" smtClean="0">
                          <a:solidFill>
                            <a:schemeClr val="tx1"/>
                          </a:solidFill>
                          <a:effectLst/>
                          <a:latin typeface="+mn-ea"/>
                          <a:ea typeface="+mn-ea"/>
                        </a:rPr>
                        <a:t>協会けんぽ</a:t>
                      </a:r>
                      <a:r>
                        <a:rPr lang="en-US" altLang="ja-JP" sz="1100" b="1" spc="-50" baseline="0" dirty="0" smtClean="0">
                          <a:solidFill>
                            <a:schemeClr val="tx1"/>
                          </a:solidFill>
                          <a:effectLst/>
                          <a:latin typeface="+mn-ea"/>
                          <a:ea typeface="+mn-ea"/>
                        </a:rPr>
                        <a:t>33.4%]</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51.3%</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R1</a:t>
                      </a:r>
                      <a:r>
                        <a:rPr lang="ja-JP" altLang="en-US" sz="1200" b="1" dirty="0" smtClean="0">
                          <a:solidFill>
                            <a:schemeClr val="tx1"/>
                          </a:solidFill>
                          <a:effectLst/>
                          <a:latin typeface="+mn-ea"/>
                          <a:ea typeface="+mn-ea"/>
                        </a:rPr>
                        <a:t>）</a:t>
                      </a:r>
                    </a:p>
                    <a:p>
                      <a:pPr algn="ctr" fontAlgn="auto">
                        <a:lnSpc>
                          <a:spcPts val="1600"/>
                        </a:lnSpc>
                        <a:spcAft>
                          <a:spcPts val="0"/>
                        </a:spcAft>
                      </a:pPr>
                      <a:r>
                        <a:rPr lang="en-US" altLang="ja-JP" sz="1100" b="1" spc="-50" baseline="0" dirty="0" smtClean="0">
                          <a:solidFill>
                            <a:schemeClr val="tx1"/>
                          </a:solidFill>
                          <a:effectLst/>
                          <a:latin typeface="+mn-ea"/>
                          <a:ea typeface="+mn-ea"/>
                        </a:rPr>
                        <a:t>[</a:t>
                      </a:r>
                      <a:r>
                        <a:rPr lang="ja-JP" altLang="en-US" sz="1100" b="1" spc="-50" baseline="0" dirty="0" smtClean="0">
                          <a:solidFill>
                            <a:schemeClr val="tx1"/>
                          </a:solidFill>
                          <a:effectLst/>
                          <a:latin typeface="+mn-ea"/>
                          <a:ea typeface="+mn-ea"/>
                        </a:rPr>
                        <a:t>市町村国保</a:t>
                      </a:r>
                      <a:r>
                        <a:rPr lang="en-US" altLang="ja-JP" sz="1100" b="1" spc="-50" baseline="0" dirty="0" smtClean="0">
                          <a:solidFill>
                            <a:schemeClr val="tx1"/>
                          </a:solidFill>
                          <a:effectLst/>
                          <a:latin typeface="+mn-ea"/>
                          <a:ea typeface="+mn-ea"/>
                        </a:rPr>
                        <a:t>30.1%, </a:t>
                      </a:r>
                      <a:r>
                        <a:rPr lang="ja-JP" altLang="en-US" sz="1100" b="1" spc="-50" baseline="0" dirty="0" smtClean="0">
                          <a:solidFill>
                            <a:schemeClr val="tx1"/>
                          </a:solidFill>
                          <a:effectLst/>
                          <a:latin typeface="+mn-ea"/>
                          <a:ea typeface="+mn-ea"/>
                        </a:rPr>
                        <a:t>協会けんぽ</a:t>
                      </a:r>
                      <a:r>
                        <a:rPr lang="en-US" altLang="ja-JP" sz="1100" b="1" spc="-50" baseline="0" dirty="0" smtClean="0">
                          <a:solidFill>
                            <a:schemeClr val="tx1"/>
                          </a:solidFill>
                          <a:effectLst/>
                          <a:latin typeface="+mn-ea"/>
                          <a:ea typeface="+mn-ea"/>
                        </a:rPr>
                        <a:t>41.1%]</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70%</a:t>
                      </a:r>
                      <a:r>
                        <a:rPr lang="ja-JP" altLang="en-US" sz="1200" b="1" dirty="0" smtClean="0">
                          <a:solidFill>
                            <a:schemeClr val="tx1"/>
                          </a:solidFill>
                          <a:effectLst/>
                          <a:latin typeface="+mn-ea"/>
                          <a:ea typeface="+mn-ea"/>
                        </a:rPr>
                        <a:t>以上</a:t>
                      </a:r>
                    </a:p>
                    <a:p>
                      <a:pPr algn="ctr" fontAlgn="auto">
                        <a:lnSpc>
                          <a:spcPts val="1600"/>
                        </a:lnSpc>
                        <a:spcAft>
                          <a:spcPts val="0"/>
                        </a:spcAft>
                      </a:pPr>
                      <a:r>
                        <a:rPr lang="en-US" altLang="ja-JP" sz="1100" b="1" spc="-50" baseline="0" dirty="0" smtClean="0">
                          <a:solidFill>
                            <a:schemeClr val="tx1"/>
                          </a:solidFill>
                          <a:effectLst/>
                          <a:latin typeface="+mn-ea"/>
                          <a:ea typeface="+mn-ea"/>
                        </a:rPr>
                        <a:t>[</a:t>
                      </a:r>
                      <a:r>
                        <a:rPr lang="ja-JP" altLang="en-US" sz="1100" b="1" spc="-50" baseline="0" dirty="0" smtClean="0">
                          <a:solidFill>
                            <a:schemeClr val="tx1"/>
                          </a:solidFill>
                          <a:effectLst/>
                          <a:latin typeface="+mn-ea"/>
                          <a:ea typeface="+mn-ea"/>
                        </a:rPr>
                        <a:t>市町村国保</a:t>
                      </a:r>
                      <a:r>
                        <a:rPr lang="en-US" altLang="ja-JP" sz="1100" b="1" spc="-50" baseline="0" dirty="0" smtClean="0">
                          <a:solidFill>
                            <a:schemeClr val="tx1"/>
                          </a:solidFill>
                          <a:effectLst/>
                          <a:latin typeface="+mn-ea"/>
                          <a:ea typeface="+mn-ea"/>
                        </a:rPr>
                        <a:t>60%, </a:t>
                      </a:r>
                      <a:r>
                        <a:rPr lang="ja-JP" altLang="en-US" sz="1100" b="1" spc="-50" baseline="0" dirty="0" smtClean="0">
                          <a:solidFill>
                            <a:schemeClr val="tx1"/>
                          </a:solidFill>
                          <a:effectLst/>
                          <a:latin typeface="+mn-ea"/>
                          <a:ea typeface="+mn-ea"/>
                        </a:rPr>
                        <a:t>協会けんぽ</a:t>
                      </a:r>
                      <a:r>
                        <a:rPr lang="en-US" altLang="ja-JP" sz="1100" b="1" spc="-50" baseline="0" dirty="0" smtClean="0">
                          <a:solidFill>
                            <a:schemeClr val="tx1"/>
                          </a:solidFill>
                          <a:effectLst/>
                          <a:latin typeface="+mn-ea"/>
                          <a:ea typeface="+mn-ea"/>
                        </a:rPr>
                        <a:t>65%]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21</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がん検診の受診率（☆）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33.7%,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34.4%,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36.4%, </a:t>
                      </a:r>
                    </a:p>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39.0%,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38.5%</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35.8%,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37.8%,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42.0%, </a:t>
                      </a:r>
                    </a:p>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41.9%,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39.8%</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34" name="正方形/長方形 33"/>
          <p:cNvSpPr/>
          <p:nvPr/>
        </p:nvSpPr>
        <p:spPr>
          <a:xfrm>
            <a:off x="6046915" y="3315676"/>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1573185508"/>
              </p:ext>
            </p:extLst>
          </p:nvPr>
        </p:nvGraphicFramePr>
        <p:xfrm>
          <a:off x="477311" y="5303345"/>
          <a:ext cx="8928000" cy="1008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08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特定健診及びがん検診受診率は向上していますが、全国比較では低位にあります。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a:t>
                      </a:r>
                      <a:r>
                        <a:rPr kumimoji="1" lang="ja-JP" altLang="en-US" sz="1200" b="1" baseline="0" dirty="0" err="1" smtClean="0">
                          <a:solidFill>
                            <a:schemeClr val="tx1"/>
                          </a:solidFill>
                          <a:latin typeface="+mn-ea"/>
                          <a:ea typeface="+mn-ea"/>
                        </a:rPr>
                        <a:t>けん</a:t>
                      </a:r>
                      <a:r>
                        <a:rPr kumimoji="1" lang="ja-JP" altLang="en-US" sz="1200" b="1" baseline="0" dirty="0" smtClean="0">
                          <a:solidFill>
                            <a:schemeClr val="tx1"/>
                          </a:solidFill>
                          <a:latin typeface="+mn-ea"/>
                          <a:ea typeface="+mn-ea"/>
                        </a:rPr>
                        <a:t>しんの実施主体である医療保険者とともに、受診率向上に向けた取組みを強化し、生活習慣病の早期発見・早期治療へつなげていくことが必要です。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3168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けんしん（健診・がん検診）の受診率を上げます</a:t>
            </a:r>
          </a:p>
          <a:p>
            <a:pPr algn="ctr">
              <a:lnSpc>
                <a:spcPts val="2000"/>
              </a:lnSpc>
            </a:pPr>
            <a:r>
              <a:rPr kumimoji="1" lang="ja-JP" altLang="en-US" sz="1600" b="1" dirty="0">
                <a:solidFill>
                  <a:schemeClr val="tx1"/>
                </a:solidFill>
              </a:rPr>
              <a:t>～</a:t>
            </a:r>
            <a:r>
              <a:rPr kumimoji="1" lang="ja-JP" altLang="en-US" sz="1600" b="1" dirty="0" err="1">
                <a:solidFill>
                  <a:schemeClr val="tx1"/>
                </a:solidFill>
              </a:rPr>
              <a:t>けん</a:t>
            </a:r>
            <a:r>
              <a:rPr kumimoji="1" lang="ja-JP" altLang="en-US" sz="1600" b="1" dirty="0">
                <a:solidFill>
                  <a:schemeClr val="tx1"/>
                </a:solidFill>
              </a:rPr>
              <a:t>しんで健康管理に努めましょう～</a:t>
            </a:r>
          </a:p>
        </p:txBody>
      </p:sp>
    </p:spTree>
    <p:extLst>
      <p:ext uri="{BB962C8B-B14F-4D97-AF65-F5344CB8AC3E}">
        <p14:creationId xmlns:p14="http://schemas.microsoft.com/office/powerpoint/2010/main" val="3394673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31</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058364490"/>
              </p:ext>
            </p:extLst>
          </p:nvPr>
        </p:nvGraphicFramePr>
        <p:xfrm>
          <a:off x="477311" y="434454"/>
          <a:ext cx="8928000" cy="504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040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受診率向上に向けた市町村支援</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■若者から働く世代を中心に、主体的な健康意識の向上と実践を促す健康アプリ「アスマイル」を全市町村において展開、</a:t>
                      </a:r>
                      <a:r>
                        <a:rPr kumimoji="1" lang="ja-JP" altLang="en-US" sz="1100" b="1" baseline="0" dirty="0" err="1" smtClean="0">
                          <a:solidFill>
                            <a:schemeClr val="tx1"/>
                          </a:solidFill>
                          <a:latin typeface="+mn-ea"/>
                          <a:ea typeface="+mn-ea"/>
                        </a:rPr>
                        <a:t>けん</a:t>
                      </a:r>
                      <a:r>
                        <a:rPr kumimoji="1" lang="ja-JP" altLang="en-US" sz="1100" b="1" baseline="0" dirty="0" smtClean="0">
                          <a:solidFill>
                            <a:schemeClr val="tx1"/>
                          </a:solidFill>
                          <a:latin typeface="+mn-ea"/>
                          <a:ea typeface="+mn-ea"/>
                        </a:rPr>
                        <a:t>しん受診等に応じて電子マネー等と交換できるポイントを付与（今年度目標会員数：</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万人　実績：</a:t>
                      </a:r>
                      <a:r>
                        <a:rPr kumimoji="1" lang="en-US" altLang="ja-JP" sz="1100" b="1" baseline="0" dirty="0" smtClean="0">
                          <a:solidFill>
                            <a:schemeClr val="tx1"/>
                          </a:solidFill>
                          <a:latin typeface="+mn-ea"/>
                          <a:ea typeface="+mn-ea"/>
                        </a:rPr>
                        <a:t>27</a:t>
                      </a:r>
                      <a:r>
                        <a:rPr kumimoji="1" lang="ja-JP" altLang="en-US" sz="1100" b="1" baseline="0" dirty="0" smtClean="0">
                          <a:solidFill>
                            <a:schemeClr val="tx1"/>
                          </a:solidFill>
                          <a:latin typeface="+mn-ea"/>
                          <a:ea typeface="+mn-ea"/>
                        </a:rPr>
                        <a:t>万人）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■「がん検診の精度管理センター事業」を通じて、市町村向けに研修会を開催したほか、啓発資材作成・提供や個別受診勧奨実施に向けた助言等による支援を実施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AI</a:t>
                      </a:r>
                      <a:r>
                        <a:rPr kumimoji="1" lang="ja-JP" altLang="en-US" sz="1100" b="1" baseline="0" dirty="0" smtClean="0">
                          <a:solidFill>
                            <a:schemeClr val="tx1"/>
                          </a:solidFill>
                          <a:latin typeface="+mn-ea"/>
                          <a:ea typeface="+mn-ea"/>
                        </a:rPr>
                        <a:t>等を活用した受診勧奨ツールの完成に向け、データベースの整備を実施（「健康格差解決プログラム（特定健診）」）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■市町村に対しプロモーションの実施支援を行うとともに、特定健診受診勧奨動画の</a:t>
                      </a:r>
                      <a:r>
                        <a:rPr kumimoji="1" lang="en-US" altLang="ja-JP" sz="1100" b="1" baseline="0" dirty="0" smtClean="0">
                          <a:solidFill>
                            <a:schemeClr val="tx1"/>
                          </a:solidFill>
                          <a:latin typeface="+mn-ea"/>
                          <a:ea typeface="+mn-ea"/>
                        </a:rPr>
                        <a:t>TVCM</a:t>
                      </a:r>
                      <a:r>
                        <a:rPr kumimoji="1" lang="ja-JP" altLang="en-US" sz="1100" b="1" baseline="0" dirty="0" smtClean="0">
                          <a:solidFill>
                            <a:schemeClr val="tx1"/>
                          </a:solidFill>
                          <a:latin typeface="+mn-ea"/>
                          <a:ea typeface="+mn-ea"/>
                        </a:rPr>
                        <a:t>放送やデジタルサイネージによる啓発を実施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■医療保険者と連携し、特定健診・医療費データを収集分析するとともに、保健事業担当者説明会においてデータの読み解きポイントを解説</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職域等における受診促進</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■中小企業経営者や労務管理者等に向けたオンラインセミナーのうち、１回を「健康診断」をテーマに開催（「健康経営セミナー」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■保険者協議会において、研修会やホームページで</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を活用し、健康づくりの啓発を実施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■民間企業等（生保会社等）との連携により、がん検診受診推進員を活用したがん検診の普及（連携企業</a:t>
                      </a:r>
                      <a:r>
                        <a:rPr kumimoji="1" lang="en-US" altLang="ja-JP" sz="1100" b="1" baseline="0" dirty="0" smtClean="0">
                          <a:solidFill>
                            <a:schemeClr val="tx1"/>
                          </a:solidFill>
                          <a:latin typeface="+mn-ea"/>
                          <a:ea typeface="+mn-ea"/>
                        </a:rPr>
                        <a:t>11</a:t>
                      </a:r>
                      <a:r>
                        <a:rPr kumimoji="1" lang="ja-JP" altLang="en-US" sz="1100" b="1" baseline="0" dirty="0" smtClean="0">
                          <a:solidFill>
                            <a:schemeClr val="tx1"/>
                          </a:solidFill>
                          <a:latin typeface="+mn-ea"/>
                          <a:ea typeface="+mn-ea"/>
                        </a:rPr>
                        <a:t>社</a:t>
                      </a:r>
                      <a:r>
                        <a:rPr kumimoji="1" lang="en-US" altLang="ja-JP" sz="1100" b="1" baseline="0" dirty="0" smtClean="0">
                          <a:solidFill>
                            <a:schemeClr val="tx1"/>
                          </a:solidFill>
                          <a:latin typeface="+mn-ea"/>
                          <a:ea typeface="+mn-ea"/>
                        </a:rPr>
                        <a:t>5,620</a:t>
                      </a:r>
                      <a:r>
                        <a:rPr kumimoji="1" lang="ja-JP" altLang="en-US" sz="1100" b="1" baseline="0" dirty="0" smtClean="0">
                          <a:solidFill>
                            <a:schemeClr val="tx1"/>
                          </a:solidFill>
                          <a:latin typeface="+mn-ea"/>
                          <a:ea typeface="+mn-ea"/>
                        </a:rPr>
                        <a:t>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i="0" u="sng" baseline="0" dirty="0" smtClean="0">
                          <a:solidFill>
                            <a:schemeClr val="tx1"/>
                          </a:solidFill>
                          <a:latin typeface="+mn-ea"/>
                          <a:ea typeface="+mn-ea"/>
                        </a:rPr>
                        <a:t>医療保険者等における受診促進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■府の健康づくり施策と医療保険者の取組みとの連携を図るため、国民健康保険団体連合会との共同により、大阪府保険者協議会の事務局を運営</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■保健指導の技術力向上、保健指導プログラムの実践のための研修会を開催</a:t>
                      </a:r>
                    </a:p>
                    <a:p>
                      <a:pPr marL="174625" indent="-174625">
                        <a:lnSpc>
                          <a:spcPct val="100000"/>
                        </a:lnSpc>
                      </a:pPr>
                      <a:r>
                        <a:rPr kumimoji="1" lang="ja-JP" altLang="en-US" sz="1100" b="1" baseline="0" dirty="0" smtClean="0">
                          <a:solidFill>
                            <a:schemeClr val="tx1"/>
                          </a:solidFill>
                          <a:latin typeface="+mn-ea"/>
                          <a:ea typeface="+mn-ea"/>
                        </a:rPr>
                        <a:t>■がん検診と特定健診の同時受診等、身近に受診できる機会を創出（実施市町村数</a:t>
                      </a:r>
                      <a:r>
                        <a:rPr kumimoji="1" lang="en-US" altLang="ja-JP" sz="1100" b="1" baseline="0" dirty="0" smtClean="0">
                          <a:solidFill>
                            <a:schemeClr val="tx1"/>
                          </a:solidFill>
                          <a:latin typeface="+mn-ea"/>
                          <a:ea typeface="+mn-ea"/>
                        </a:rPr>
                        <a:t>28</a:t>
                      </a:r>
                      <a:r>
                        <a:rPr kumimoji="1" lang="ja-JP" altLang="en-US" sz="1100" b="1" baseline="0" dirty="0" smtClean="0">
                          <a:solidFill>
                            <a:schemeClr val="tx1"/>
                          </a:solidFill>
                          <a:latin typeface="+mn-ea"/>
                          <a:ea typeface="+mn-ea"/>
                        </a:rPr>
                        <a:t>市町）　</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■市町村や民間企業等との連携により、チラシ配布やオンライン上での講演会等の啓発を通じて、効果的な受診勧奨を実施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ライフステージに応じた普及啓発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■市町村における乳幼児健診や学校等を活用した保健指導等の普及啓発を実施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■日々の健康づくりの実践に役立つ情報を配信するオンラインセミナー（全</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回）のうち、</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回を「女性のライフステージとがん検診」をテーマに開催（「健活おおさかセミナー」</a:t>
                      </a:r>
                      <a:r>
                        <a:rPr kumimoji="1" lang="en-US" altLang="ja-JP" sz="1100" b="1" baseline="0" dirty="0" smtClean="0">
                          <a:solidFill>
                            <a:schemeClr val="tx1"/>
                          </a:solidFill>
                          <a:latin typeface="+mn-ea"/>
                          <a:ea typeface="+mn-ea"/>
                        </a:rPr>
                        <a:t>924</a:t>
                      </a:r>
                      <a:r>
                        <a:rPr kumimoji="1" lang="ja-JP" altLang="en-US" sz="1100" b="1" baseline="0" dirty="0" smtClean="0">
                          <a:solidFill>
                            <a:schemeClr val="tx1"/>
                          </a:solidFill>
                          <a:latin typeface="+mn-ea"/>
                          <a:ea typeface="+mn-ea"/>
                        </a:rPr>
                        <a:t>名参加）</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pSp>
        <p:nvGrpSpPr>
          <p:cNvPr id="15" name="グループ化 14"/>
          <p:cNvGrpSpPr/>
          <p:nvPr/>
        </p:nvGrpSpPr>
        <p:grpSpPr>
          <a:xfrm>
            <a:off x="586435" y="3535158"/>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432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32</a:t>
            </a:fld>
            <a:endParaRPr kumimoji="1" lang="ja-JP" altLang="en-US"/>
          </a:p>
        </p:txBody>
      </p:sp>
      <p:sp>
        <p:nvSpPr>
          <p:cNvPr id="7" name="正方形/長方形 6"/>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772895040"/>
              </p:ext>
            </p:extLst>
          </p:nvPr>
        </p:nvGraphicFramePr>
        <p:xfrm>
          <a:off x="477311" y="434454"/>
          <a:ext cx="8928000" cy="3310986"/>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942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■アスマイル登録者数（特に国保加入者）の増加　　　■特定健診受診率の向上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■民間企業等との連携による職域等におけるがん検診の受診促進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■アスマイルにおいて、参加者数</a:t>
                      </a:r>
                      <a:r>
                        <a:rPr kumimoji="1" lang="en-US" altLang="ja-JP" sz="1100" b="1" baseline="0" dirty="0" smtClean="0">
                          <a:solidFill>
                            <a:schemeClr val="tx1"/>
                          </a:solidFill>
                          <a:latin typeface="+mn-ea"/>
                          <a:ea typeface="+mn-ea"/>
                        </a:rPr>
                        <a:t>40</a:t>
                      </a:r>
                      <a:r>
                        <a:rPr kumimoji="1" lang="ja-JP" altLang="en-US" sz="1100" b="1" baseline="0" dirty="0" smtClean="0">
                          <a:solidFill>
                            <a:schemeClr val="tx1"/>
                          </a:solidFill>
                          <a:latin typeface="+mn-ea"/>
                          <a:ea typeface="+mn-ea"/>
                        </a:rPr>
                        <a:t>万人達成に向けたさらなる取組み推進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■特定健診において、</a:t>
                      </a:r>
                      <a:r>
                        <a:rPr kumimoji="1" lang="en-US" altLang="ja-JP" sz="1100" b="1" baseline="0" dirty="0" smtClean="0">
                          <a:solidFill>
                            <a:schemeClr val="tx1"/>
                          </a:solidFill>
                          <a:latin typeface="+mn-ea"/>
                          <a:ea typeface="+mn-ea"/>
                        </a:rPr>
                        <a:t>AI</a:t>
                      </a:r>
                      <a:r>
                        <a:rPr kumimoji="1" lang="ja-JP" altLang="en-US" sz="1100" b="1" baseline="0" dirty="0" smtClean="0">
                          <a:solidFill>
                            <a:schemeClr val="tx1"/>
                          </a:solidFill>
                          <a:latin typeface="+mn-ea"/>
                          <a:ea typeface="+mn-ea"/>
                        </a:rPr>
                        <a:t>ツールを作成しモデル自治体で試行、評価検証し、府内展開</a:t>
                      </a:r>
                    </a:p>
                    <a:p>
                      <a:pPr marL="174625" indent="-174625">
                        <a:lnSpc>
                          <a:spcPct val="100000"/>
                        </a:lnSpc>
                      </a:pPr>
                      <a:r>
                        <a:rPr kumimoji="1" lang="ja-JP" altLang="en-US" sz="1100" b="1" baseline="0" dirty="0" smtClean="0">
                          <a:solidFill>
                            <a:schemeClr val="tx1"/>
                          </a:solidFill>
                          <a:latin typeface="+mn-ea"/>
                          <a:ea typeface="+mn-ea"/>
                        </a:rPr>
                        <a:t>■保健指導のスキルアップのための研修会等を</a:t>
                      </a:r>
                      <a:r>
                        <a:rPr kumimoji="1" lang="en-US" altLang="ja-JP" sz="1100" b="1" baseline="0" dirty="0" smtClean="0">
                          <a:solidFill>
                            <a:schemeClr val="tx1"/>
                          </a:solidFill>
                          <a:latin typeface="+mn-ea"/>
                          <a:ea typeface="+mn-ea"/>
                        </a:rPr>
                        <a:t>Web</a:t>
                      </a:r>
                      <a:r>
                        <a:rPr kumimoji="1" lang="ja-JP" altLang="en-US" sz="1100" b="1" baseline="0" dirty="0" smtClean="0">
                          <a:solidFill>
                            <a:schemeClr val="tx1"/>
                          </a:solidFill>
                          <a:latin typeface="+mn-ea"/>
                          <a:ea typeface="+mn-ea"/>
                        </a:rPr>
                        <a:t>併用で実施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■中小企業に健康経営セミナー等を通じて受診の啓発を実施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■民間企業等と連携したがん検診受診推進員養成のほか、セミナー等を開催して検診の必要性を周知</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3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がん検診普及事業（</a:t>
                      </a:r>
                      <a:r>
                        <a:rPr kumimoji="1" lang="en-US" altLang="ja-JP" sz="1100" baseline="0" dirty="0" smtClean="0">
                          <a:solidFill>
                            <a:schemeClr val="tx1"/>
                          </a:solidFill>
                          <a:latin typeface="+mn-ea"/>
                          <a:ea typeface="+mn-ea"/>
                        </a:rPr>
                        <a:t>1,504</a:t>
                      </a:r>
                      <a:r>
                        <a:rPr kumimoji="1" lang="ja-JP" altLang="en-US" sz="1100" baseline="0" dirty="0" smtClean="0">
                          <a:solidFill>
                            <a:schemeClr val="tx1"/>
                          </a:solidFill>
                          <a:latin typeface="+mn-ea"/>
                          <a:ea typeface="+mn-ea"/>
                        </a:rPr>
                        <a:t>千円）、がん検診精度管理委託事業（</a:t>
                      </a:r>
                      <a:r>
                        <a:rPr kumimoji="1" lang="en-US" altLang="ja-JP" sz="1100" baseline="0" dirty="0" smtClean="0">
                          <a:solidFill>
                            <a:schemeClr val="tx1"/>
                          </a:solidFill>
                          <a:latin typeface="+mn-ea"/>
                          <a:ea typeface="+mn-ea"/>
                        </a:rPr>
                        <a:t>57,354</a:t>
                      </a:r>
                      <a:r>
                        <a:rPr kumimoji="1" lang="ja-JP" altLang="en-US" sz="1100" baseline="0" dirty="0" smtClean="0">
                          <a:solidFill>
                            <a:schemeClr val="tx1"/>
                          </a:solidFill>
                          <a:latin typeface="+mn-ea"/>
                          <a:ea typeface="+mn-ea"/>
                        </a:rPr>
                        <a:t>千円）、組織型検診体制推進事業（</a:t>
                      </a:r>
                      <a:r>
                        <a:rPr kumimoji="1" lang="en-US" altLang="ja-JP" sz="1100" baseline="0" dirty="0" smtClean="0">
                          <a:solidFill>
                            <a:schemeClr val="tx1"/>
                          </a:solidFill>
                          <a:latin typeface="+mn-ea"/>
                          <a:ea typeface="+mn-ea"/>
                        </a:rPr>
                        <a:t>14,497</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大阪府健康づくり支援プラットフォーム整備等事業（</a:t>
                      </a:r>
                      <a:r>
                        <a:rPr kumimoji="1" lang="en-US" altLang="ja-JP" sz="1100" baseline="0" dirty="0" smtClean="0">
                          <a:solidFill>
                            <a:schemeClr val="tx1"/>
                          </a:solidFill>
                          <a:latin typeface="+mn-ea"/>
                          <a:ea typeface="+mn-ea"/>
                        </a:rPr>
                        <a:t>704,031</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36,376</a:t>
                      </a:r>
                      <a:r>
                        <a:rPr kumimoji="1" lang="ja-JP" altLang="en-US" sz="1100" baseline="0" dirty="0" smtClean="0">
                          <a:solidFill>
                            <a:schemeClr val="tx1"/>
                          </a:solidFill>
                          <a:latin typeface="+mn-ea"/>
                          <a:ea typeface="+mn-ea"/>
                        </a:rPr>
                        <a:t>千円の内数）、大阪がん循環器病予防センター事業（</a:t>
                      </a:r>
                      <a:r>
                        <a:rPr kumimoji="1" lang="en-US" altLang="ja-JP" sz="1100" baseline="0" dirty="0" smtClean="0">
                          <a:solidFill>
                            <a:schemeClr val="tx1"/>
                          </a:solidFill>
                          <a:latin typeface="+mn-ea"/>
                          <a:ea typeface="+mn-ea"/>
                        </a:rPr>
                        <a:t>101,514</a:t>
                      </a:r>
                      <a:r>
                        <a:rPr kumimoji="1" lang="ja-JP" altLang="en-US" sz="1100" baseline="0" dirty="0" smtClean="0">
                          <a:solidFill>
                            <a:schemeClr val="tx1"/>
                          </a:solidFill>
                          <a:latin typeface="+mn-ea"/>
                          <a:ea typeface="+mn-ea"/>
                        </a:rPr>
                        <a:t>千円の内数）、</a:t>
                      </a:r>
                      <a:endParaRPr kumimoji="1" lang="en-US" altLang="ja-JP" sz="1100" baseline="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がん検診受診率向上事業（</a:t>
                      </a:r>
                      <a:r>
                        <a:rPr kumimoji="1" lang="en-US" altLang="ja-JP" sz="1100" baseline="0" dirty="0" smtClean="0">
                          <a:solidFill>
                            <a:schemeClr val="tx1"/>
                          </a:solidFill>
                          <a:latin typeface="+mn-ea"/>
                          <a:ea typeface="+mn-ea"/>
                        </a:rPr>
                        <a:t>12,314</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国保ヘルスアップ支援事業［対象者の実態や実情に応じた効果的なプロモーションの確立事業</a:t>
                      </a:r>
                      <a:r>
                        <a:rPr kumimoji="1" lang="en-US" altLang="ja-JP" sz="1100" baseline="0" dirty="0" smtClean="0">
                          <a:solidFill>
                            <a:schemeClr val="tx1"/>
                          </a:solidFill>
                          <a:latin typeface="+mn-ea"/>
                          <a:ea typeface="+mn-ea"/>
                        </a:rPr>
                        <a:t>]</a:t>
                      </a:r>
                      <a:r>
                        <a:rPr kumimoji="1" lang="ja-JP" altLang="en-US" sz="1100" baseline="0" dirty="0" smtClean="0">
                          <a:solidFill>
                            <a:schemeClr val="tx1"/>
                          </a:solidFill>
                          <a:latin typeface="+mn-ea"/>
                          <a:ea typeface="+mn-ea"/>
                        </a:rPr>
                        <a:t>（</a:t>
                      </a:r>
                      <a:r>
                        <a:rPr kumimoji="1" lang="en-US" altLang="ja-JP" sz="1100" baseline="0" dirty="0" smtClean="0">
                          <a:solidFill>
                            <a:schemeClr val="tx1"/>
                          </a:solidFill>
                          <a:latin typeface="+mn-ea"/>
                          <a:ea typeface="+mn-ea"/>
                        </a:rPr>
                        <a:t>50,180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市町村保健事業への介入支援事業（</a:t>
                      </a:r>
                      <a:r>
                        <a:rPr kumimoji="1" lang="en-US" altLang="ja-JP" sz="1100" baseline="0" dirty="0" smtClean="0">
                          <a:solidFill>
                            <a:schemeClr val="tx1"/>
                          </a:solidFill>
                          <a:latin typeface="+mn-ea"/>
                          <a:ea typeface="+mn-ea"/>
                        </a:rPr>
                        <a:t>8,735</a:t>
                      </a:r>
                      <a:r>
                        <a:rPr kumimoji="1" lang="ja-JP" altLang="en-US" sz="1100" baseline="0" dirty="0" smtClean="0">
                          <a:solidFill>
                            <a:schemeClr val="tx1"/>
                          </a:solidFill>
                          <a:latin typeface="+mn-ea"/>
                          <a:ea typeface="+mn-ea"/>
                        </a:rPr>
                        <a:t>千円）］、中小企業の健康づくり推進事業（</a:t>
                      </a:r>
                      <a:r>
                        <a:rPr kumimoji="1" lang="en-US" altLang="ja-JP" sz="1100" baseline="0" dirty="0" smtClean="0">
                          <a:solidFill>
                            <a:schemeClr val="tx1"/>
                          </a:solidFill>
                          <a:latin typeface="+mn-ea"/>
                          <a:ea typeface="+mn-ea"/>
                        </a:rPr>
                        <a:t>10,347</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Tree>
    <p:extLst>
      <p:ext uri="{BB962C8B-B14F-4D97-AF65-F5344CB8AC3E}">
        <p14:creationId xmlns:p14="http://schemas.microsoft.com/office/powerpoint/2010/main" val="2161004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２　生活習慣病の早期発見・重症化予防</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33</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5400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（２）重症化予防</a:t>
            </a:r>
            <a:r>
              <a:rPr kumimoji="1" lang="ja-JP" altLang="en-US" sz="2000" b="1" dirty="0" smtClean="0">
                <a:solidFill>
                  <a:schemeClr val="bg1"/>
                </a:solidFill>
              </a:rPr>
              <a:t>　</a:t>
            </a:r>
            <a:r>
              <a:rPr kumimoji="1" lang="ja-JP" altLang="en-US" sz="1600" b="1" dirty="0" smtClean="0">
                <a:solidFill>
                  <a:schemeClr val="bg1"/>
                </a:solidFill>
              </a:rPr>
              <a:t>計画 </a:t>
            </a:r>
            <a:r>
              <a:rPr kumimoji="1" lang="en-US" altLang="ja-JP" sz="1600" b="1" dirty="0" smtClean="0">
                <a:solidFill>
                  <a:schemeClr val="bg1"/>
                </a:solidFill>
              </a:rPr>
              <a:t>P.62-63</a:t>
            </a:r>
            <a:endParaRPr kumimoji="1" lang="en-US" altLang="ja-JP" sz="1600" b="1" dirty="0">
              <a:solidFill>
                <a:schemeClr val="bg1"/>
              </a:solidFill>
            </a:endParaRPr>
          </a:p>
        </p:txBody>
      </p:sp>
      <p:sp>
        <p:nvSpPr>
          <p:cNvPr id="30" name="正方形/長方形 29"/>
          <p:cNvSpPr/>
          <p:nvPr/>
        </p:nvSpPr>
        <p:spPr>
          <a:xfrm>
            <a:off x="363222" y="2248447"/>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559542"/>
            <a:ext cx="8856000" cy="504000"/>
          </a:xfrm>
          <a:prstGeom prst="rect">
            <a:avLst/>
          </a:prstGeom>
        </p:spPr>
        <p:txBody>
          <a:bodyPr wrap="square" lIns="36000" tIns="72000" rIns="36000" bIns="36000">
            <a:noAutofit/>
          </a:bodyPr>
          <a:lstStyle/>
          <a:p>
            <a:r>
              <a:rPr lang="ja-JP" altLang="en-US" sz="1200" b="1" dirty="0">
                <a:latin typeface="+mn-ea"/>
              </a:rPr>
              <a:t>▽</a:t>
            </a:r>
            <a:r>
              <a:rPr lang="ja-JP" altLang="en-US" sz="1200" b="1" dirty="0" err="1">
                <a:latin typeface="+mn-ea"/>
              </a:rPr>
              <a:t>けん</a:t>
            </a:r>
            <a:r>
              <a:rPr lang="ja-JP" altLang="en-US" sz="1200" b="1" dirty="0">
                <a:latin typeface="+mn-ea"/>
              </a:rPr>
              <a:t>しんの結果、疾患（高血圧・メタボリックシンドローム、糖尿病・脂質異常症等）が見つかった場合、速やかに医療</a:t>
            </a:r>
            <a:r>
              <a:rPr lang="ja-JP" altLang="en-US" sz="1200" b="1" dirty="0" smtClean="0">
                <a:latin typeface="+mn-ea"/>
              </a:rPr>
              <a:t>機関</a:t>
            </a:r>
            <a:endParaRPr lang="en-US" altLang="ja-JP" sz="1200" b="1" dirty="0" smtClean="0">
              <a:latin typeface="+mn-ea"/>
            </a:endParaRPr>
          </a:p>
          <a:p>
            <a:r>
              <a:rPr lang="ja-JP" altLang="en-US" sz="1200" b="1" dirty="0">
                <a:latin typeface="+mn-ea"/>
              </a:rPr>
              <a:t>　</a:t>
            </a:r>
            <a:r>
              <a:rPr lang="ja-JP" altLang="en-US" sz="1200" b="1" dirty="0" smtClean="0">
                <a:latin typeface="+mn-ea"/>
              </a:rPr>
              <a:t>を</a:t>
            </a:r>
            <a:r>
              <a:rPr lang="ja-JP" altLang="en-US" sz="1200" b="1" dirty="0">
                <a:latin typeface="+mn-ea"/>
              </a:rPr>
              <a:t>受診するとともに、疾患に応じて継続的な治療を受けます。</a:t>
            </a:r>
          </a:p>
        </p:txBody>
      </p:sp>
      <p:sp>
        <p:nvSpPr>
          <p:cNvPr id="32" name="正方形/長方形 31"/>
          <p:cNvSpPr/>
          <p:nvPr/>
        </p:nvSpPr>
        <p:spPr>
          <a:xfrm>
            <a:off x="363222" y="3223513"/>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2102693060"/>
              </p:ext>
            </p:extLst>
          </p:nvPr>
        </p:nvGraphicFramePr>
        <p:xfrm>
          <a:off x="532234" y="3585676"/>
          <a:ext cx="8820000" cy="12576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060000">
                  <a:extLst>
                    <a:ext uri="{9D8B030D-6E8A-4147-A177-3AD203B41FA5}">
                      <a16:colId xmlns:a16="http://schemas.microsoft.com/office/drawing/2014/main" val="20001"/>
                    </a:ext>
                  </a:extLst>
                </a:gridCol>
                <a:gridCol w="1980000">
                  <a:extLst>
                    <a:ext uri="{9D8B030D-6E8A-4147-A177-3AD203B41FA5}">
                      <a16:colId xmlns:a16="http://schemas.microsoft.com/office/drawing/2014/main" val="1104546935"/>
                    </a:ext>
                  </a:extLst>
                </a:gridCol>
                <a:gridCol w="198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mn-cs"/>
                        </a:rPr>
                        <a:t>22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生活習慣による疾患（高血圧・糖尿病等）に係る未治療者の割合（☆）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rPr>
                        <a:t>高血圧</a:t>
                      </a:r>
                      <a:r>
                        <a:rPr lang="en-US" altLang="ja-JP" sz="1200" b="1" dirty="0" smtClean="0">
                          <a:solidFill>
                            <a:schemeClr val="tx1"/>
                          </a:solidFill>
                          <a:effectLst/>
                          <a:latin typeface="+mn-ea"/>
                          <a:ea typeface="+mn-ea"/>
                        </a:rPr>
                        <a:t>38.0%</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algn="ctr" fontAlgn="auto">
                        <a:lnSpc>
                          <a:spcPts val="1600"/>
                        </a:lnSpc>
                        <a:spcAft>
                          <a:spcPts val="0"/>
                        </a:spcAft>
                      </a:pPr>
                      <a:r>
                        <a:rPr lang="ja-JP" altLang="en-US" sz="1200" b="1" dirty="0" smtClean="0">
                          <a:solidFill>
                            <a:schemeClr val="tx1"/>
                          </a:solidFill>
                          <a:effectLst/>
                          <a:latin typeface="+mn-ea"/>
                          <a:ea typeface="+mn-ea"/>
                        </a:rPr>
                        <a:t>糖尿病</a:t>
                      </a:r>
                      <a:r>
                        <a:rPr lang="en-US" altLang="ja-JP" sz="1200" b="1" dirty="0" smtClean="0">
                          <a:solidFill>
                            <a:schemeClr val="tx1"/>
                          </a:solidFill>
                          <a:effectLst/>
                          <a:latin typeface="+mn-ea"/>
                          <a:ea typeface="+mn-ea"/>
                        </a:rPr>
                        <a:t>36.0%</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smtClean="0">
                          <a:solidFill>
                            <a:schemeClr val="tx1"/>
                          </a:solidFill>
                          <a:effectLst/>
                          <a:latin typeface="+mn-ea"/>
                          <a:ea typeface="+mn-ea"/>
                        </a:rPr>
                        <a:t>脂質異常症</a:t>
                      </a:r>
                      <a:r>
                        <a:rPr lang="en-US" altLang="ja-JP" sz="1200" b="1" dirty="0" smtClean="0">
                          <a:solidFill>
                            <a:schemeClr val="tx1"/>
                          </a:solidFill>
                          <a:effectLst/>
                          <a:latin typeface="+mn-ea"/>
                          <a:ea typeface="+mn-ea"/>
                        </a:rPr>
                        <a:t>78.2%</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rPr>
                        <a:t>高血圧</a:t>
                      </a:r>
                      <a:r>
                        <a:rPr lang="en-US" altLang="ja-JP" sz="1200" b="1" dirty="0" smtClean="0">
                          <a:solidFill>
                            <a:schemeClr val="tx1"/>
                          </a:solidFill>
                          <a:effectLst/>
                          <a:latin typeface="+mn-ea"/>
                          <a:ea typeface="+mn-ea"/>
                        </a:rPr>
                        <a:t>42.1%</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algn="ctr" fontAlgn="auto">
                        <a:lnSpc>
                          <a:spcPts val="1600"/>
                        </a:lnSpc>
                        <a:spcAft>
                          <a:spcPts val="0"/>
                        </a:spcAft>
                      </a:pPr>
                      <a:r>
                        <a:rPr lang="ja-JP" altLang="en-US" sz="1200" b="1" dirty="0" smtClean="0">
                          <a:solidFill>
                            <a:schemeClr val="tx1"/>
                          </a:solidFill>
                          <a:effectLst/>
                          <a:latin typeface="+mn-ea"/>
                          <a:ea typeface="+mn-ea"/>
                        </a:rPr>
                        <a:t>糖尿病</a:t>
                      </a:r>
                      <a:r>
                        <a:rPr lang="en-US" altLang="ja-JP" sz="1200" b="1" dirty="0" smtClean="0">
                          <a:solidFill>
                            <a:schemeClr val="tx1"/>
                          </a:solidFill>
                          <a:effectLst/>
                          <a:latin typeface="+mn-ea"/>
                          <a:ea typeface="+mn-ea"/>
                        </a:rPr>
                        <a:t>36.9%</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algn="ctr" fontAlgn="auto">
                        <a:lnSpc>
                          <a:spcPts val="1600"/>
                        </a:lnSpc>
                        <a:spcAft>
                          <a:spcPts val="0"/>
                        </a:spcAft>
                      </a:pPr>
                      <a:r>
                        <a:rPr lang="ja-JP" altLang="en-US" sz="1200" b="1" dirty="0" smtClean="0">
                          <a:solidFill>
                            <a:schemeClr val="tx1"/>
                          </a:solidFill>
                          <a:effectLst/>
                          <a:latin typeface="+mn-ea"/>
                          <a:ea typeface="+mn-ea"/>
                        </a:rPr>
                        <a:t>脂質異常症</a:t>
                      </a:r>
                      <a:r>
                        <a:rPr lang="en-US" altLang="ja-JP" sz="1200" b="1" dirty="0" smtClean="0">
                          <a:solidFill>
                            <a:schemeClr val="tx1"/>
                          </a:solidFill>
                          <a:effectLst/>
                          <a:latin typeface="+mn-ea"/>
                          <a:ea typeface="+mn-ea"/>
                        </a:rPr>
                        <a:t>72.4%</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rPr>
                        <a:t>減少</a:t>
                      </a:r>
                      <a:endParaRPr lang="en-US" altLang="ja-JP" sz="1100" b="1" dirty="0" smtClean="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特定保健指導の実施率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13.1%</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H27</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19.9</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34" name="正方形/長方形 33"/>
          <p:cNvSpPr/>
          <p:nvPr/>
        </p:nvSpPr>
        <p:spPr>
          <a:xfrm>
            <a:off x="6046918" y="3287953"/>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2387572516"/>
              </p:ext>
            </p:extLst>
          </p:nvPr>
        </p:nvGraphicFramePr>
        <p:xfrm>
          <a:off x="477311" y="5195345"/>
          <a:ext cx="8928000" cy="115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糖尿病や高血圧、脂質異常症などは未治療者が多い状況にあり、疾患に対する正しい理解促進と重症化予防に向けた継続的な治療等の取組み強化が重要です。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また、メタボリックシンドロームや肥満・やせは、生活習慣病の発症リスクが高くなることから、若い世代からの生活習慣の改善や保健指導を通じた必要な治療継続等の取組みが求められます。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863824"/>
            <a:ext cx="9144000" cy="3132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生活習慣による疾患</a:t>
            </a:r>
            <a:r>
              <a:rPr kumimoji="1" lang="ja-JP" altLang="en-US" sz="1400" b="1" dirty="0">
                <a:solidFill>
                  <a:schemeClr val="tx1"/>
                </a:solidFill>
              </a:rPr>
              <a:t>（高血圧、糖尿病等）</a:t>
            </a:r>
            <a:r>
              <a:rPr kumimoji="1" lang="ja-JP" altLang="en-US" sz="1600" b="1" dirty="0">
                <a:solidFill>
                  <a:schemeClr val="tx1"/>
                </a:solidFill>
              </a:rPr>
              <a:t>の未治療者の割合を減らします</a:t>
            </a:r>
          </a:p>
          <a:p>
            <a:pPr algn="ctr">
              <a:lnSpc>
                <a:spcPts val="2000"/>
              </a:lnSpc>
            </a:pPr>
            <a:r>
              <a:rPr kumimoji="1" lang="ja-JP" altLang="en-US" sz="1600" b="1" dirty="0">
                <a:solidFill>
                  <a:schemeClr val="tx1"/>
                </a:solidFill>
              </a:rPr>
              <a:t>～疾患に応じて早期治療と継続受診を行いましょう～</a:t>
            </a:r>
          </a:p>
        </p:txBody>
      </p:sp>
    </p:spTree>
    <p:extLst>
      <p:ext uri="{BB962C8B-B14F-4D97-AF65-F5344CB8AC3E}">
        <p14:creationId xmlns:p14="http://schemas.microsoft.com/office/powerpoint/2010/main" val="2546532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34</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007239315"/>
              </p:ext>
            </p:extLst>
          </p:nvPr>
        </p:nvGraphicFramePr>
        <p:xfrm>
          <a:off x="477311" y="434454"/>
          <a:ext cx="8928000" cy="5184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184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特定保健指導の促進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■保健指導の技術力向上、保健指導プログラムの各ツール等の実践のための研修会を開催（「健康格差の解決プログラム（特定保健指導）」</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■平成</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年、令和元年に市町村保健事業ワーキングで検討したプログラムを改訂し、令和</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年</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月から運用開始。医療保険者（市町村国保）の保健事業の効率的・効果的な推進を支援（「汎用性の高い行動変容プログラム（特定保健指導実施率向上）」）</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未治療者や治療中断者に対する医療機関への受診勧奨の促進</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■受診勧奨の対象者の抽出方法等について、国保連合会とともに市町村の個別相談に対応</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医療データを活用した受診促進策の推進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■市町村に対し、地域分析や保健事業対象者の抽出等の</a:t>
                      </a:r>
                      <a:r>
                        <a:rPr kumimoji="1" lang="en-US" altLang="ja-JP" sz="1100" b="1" baseline="0" dirty="0" smtClean="0">
                          <a:solidFill>
                            <a:schemeClr val="tx1"/>
                          </a:solidFill>
                          <a:latin typeface="+mn-ea"/>
                          <a:ea typeface="+mn-ea"/>
                        </a:rPr>
                        <a:t>KDB</a:t>
                      </a:r>
                      <a:r>
                        <a:rPr kumimoji="1" lang="ja-JP" altLang="en-US" sz="1100" b="1" baseline="0" dirty="0" smtClean="0">
                          <a:solidFill>
                            <a:schemeClr val="tx1"/>
                          </a:solidFill>
                          <a:latin typeface="+mn-ea"/>
                          <a:ea typeface="+mn-ea"/>
                        </a:rPr>
                        <a:t>データ活用研修を実施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■令和</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年</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月に完成した大阪版保健指導プログラムの活用を目的として保健指導の技術力向上等を図るための研修会を開催（「健康格差の解決プログラム（特定保健指導）」）</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糖尿病の重症化予防</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専門医等のアドバイザーとともに、糖尿病性腎症重症化予防事業の実施に課題を抱える市町村を支援。市町村と地区医師会、専門医と連携強化した受診勧奨体制を構築し、事業の質の向上を推進（「糖尿病性腎症重症化予防アドバイザー事業」</a:t>
                      </a:r>
                      <a:r>
                        <a:rPr kumimoji="1" lang="en-US" altLang="ja-JP" sz="1100" b="1" baseline="0" dirty="0" smtClean="0">
                          <a:solidFill>
                            <a:schemeClr val="tx1"/>
                          </a:solidFill>
                          <a:latin typeface="+mn-ea"/>
                          <a:ea typeface="+mn-ea"/>
                        </a:rPr>
                        <a:t>13</a:t>
                      </a:r>
                      <a:r>
                        <a:rPr kumimoji="1" lang="ja-JP" altLang="en-US" sz="1100" b="1" baseline="0" dirty="0" smtClean="0">
                          <a:solidFill>
                            <a:schemeClr val="tx1"/>
                          </a:solidFill>
                          <a:latin typeface="+mn-ea"/>
                          <a:ea typeface="+mn-ea"/>
                        </a:rPr>
                        <a:t>市町村に実施）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■市町村国保における糖尿病性腎症重症化予防対策の取組み状況についてアンケート調査を実施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■地域で診療に携わる医療従事者間で医療連携の状況を共有する会議を開催し、地域の実情に応じて連携体制の充実を促進</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早期治療・重症化予防に係る普及啓発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■平成</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年、令和元年に市町村保健事業ワーキングで検討したプログラムを改訂し、令和３年４月から運用開始。医療保険者（市町村国保）の保健事業の効率的・効果的な推進を支援（「汎用性の高い行動変容プログラム（糖尿病対策・高血圧対策）」）</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■協会けんぽが実施する糖尿病性腎症重症化予防事業の実施体制に助言</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pSp>
        <p:nvGrpSpPr>
          <p:cNvPr id="15" name="グループ化 14"/>
          <p:cNvGrpSpPr/>
          <p:nvPr/>
        </p:nvGrpSpPr>
        <p:grpSpPr>
          <a:xfrm>
            <a:off x="586435" y="3535158"/>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1253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35</a:t>
            </a:fld>
            <a:endParaRPr kumimoji="1" lang="ja-JP" altLang="en-US"/>
          </a:p>
        </p:txBody>
      </p:sp>
      <p:sp>
        <p:nvSpPr>
          <p:cNvPr id="7" name="正方形/長方形 6"/>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531497732"/>
              </p:ext>
            </p:extLst>
          </p:nvPr>
        </p:nvGraphicFramePr>
        <p:xfrm>
          <a:off x="477311" y="434454"/>
          <a:ext cx="8928000" cy="345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5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■保健指導従事者の質の向上　　　　　　　　　　　　　■特定保健指導の実施率向上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■未受診者、治療中断者の減少　　　　　　　　　　　　■医師会との連携による受診勧奨体制の構築</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KDB</a:t>
                      </a:r>
                      <a:r>
                        <a:rPr kumimoji="1" lang="ja-JP" altLang="en-US" sz="1100" b="1" baseline="0" dirty="0" smtClean="0">
                          <a:solidFill>
                            <a:schemeClr val="tx1"/>
                          </a:solidFill>
                          <a:latin typeface="+mn-ea"/>
                          <a:ea typeface="+mn-ea"/>
                        </a:rPr>
                        <a:t>等を活用した保健事業の推進　　　　　　　　　   ■医療保険者における糖尿病重症化予防事業の質の向上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■医療機関連携体制の充実</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■保健指導プログラムを用いた効果的な保健指導を実施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■市町村において、抽出ツール等を活用できるよう研修会等を開催</a:t>
                      </a:r>
                    </a:p>
                    <a:p>
                      <a:pPr marL="174625" indent="-174625">
                        <a:lnSpc>
                          <a:spcPct val="100000"/>
                        </a:lnSpc>
                      </a:pPr>
                      <a:r>
                        <a:rPr kumimoji="1" lang="ja-JP" altLang="en-US" sz="1100" b="1" baseline="0" dirty="0" smtClean="0">
                          <a:solidFill>
                            <a:schemeClr val="tx1"/>
                          </a:solidFill>
                          <a:latin typeface="+mn-ea"/>
                          <a:ea typeface="+mn-ea"/>
                        </a:rPr>
                        <a:t>■市町村保健事業介入支援事業、糖尿病性腎症重症化予防アドバイザー事業を実施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■大阪版保健指導プログラムを市町村へ横展開</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■インセンティブを活用し、糖尿病対策・高血圧対策の取組みを評価</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■地域の実情に応じた連携体制の強化を推進</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93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36,376</a:t>
                      </a:r>
                      <a:r>
                        <a:rPr kumimoji="1" lang="ja-JP" altLang="en-US" sz="1100" baseline="0" dirty="0" smtClean="0">
                          <a:solidFill>
                            <a:schemeClr val="tx1"/>
                          </a:solidFill>
                          <a:latin typeface="+mn-ea"/>
                          <a:ea typeface="+mn-ea"/>
                        </a:rPr>
                        <a:t>千円の内数）、大阪がん循環器病予防センター事業（</a:t>
                      </a:r>
                      <a:r>
                        <a:rPr kumimoji="1" lang="en-US" altLang="ja-JP" sz="1100" baseline="0" dirty="0" smtClean="0">
                          <a:solidFill>
                            <a:schemeClr val="tx1"/>
                          </a:solidFill>
                          <a:latin typeface="+mn-ea"/>
                          <a:ea typeface="+mn-ea"/>
                        </a:rPr>
                        <a:t>101,514</a:t>
                      </a:r>
                      <a:r>
                        <a:rPr kumimoji="1" lang="ja-JP" altLang="en-US" sz="1100" baseline="0" dirty="0" smtClean="0">
                          <a:solidFill>
                            <a:schemeClr val="tx1"/>
                          </a:solidFill>
                          <a:latin typeface="+mn-ea"/>
                          <a:ea typeface="+mn-ea"/>
                        </a:rPr>
                        <a:t>千円の内数）、</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国保ヘルスアップ支援事業［データを活用した保健事業の推進事業（</a:t>
                      </a:r>
                      <a:r>
                        <a:rPr kumimoji="1" lang="en-US" altLang="ja-JP" sz="1100" baseline="0" dirty="0" smtClean="0">
                          <a:solidFill>
                            <a:schemeClr val="tx1"/>
                          </a:solidFill>
                          <a:latin typeface="+mn-ea"/>
                          <a:ea typeface="+mn-ea"/>
                        </a:rPr>
                        <a:t>1,790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糖尿病性腎症重症化予防アドバイザー事業（</a:t>
                      </a:r>
                      <a:r>
                        <a:rPr kumimoji="1" lang="en-US" altLang="ja-JP" sz="1100" baseline="0" dirty="0" smtClean="0">
                          <a:solidFill>
                            <a:schemeClr val="tx1"/>
                          </a:solidFill>
                          <a:latin typeface="+mn-ea"/>
                          <a:ea typeface="+mn-ea"/>
                        </a:rPr>
                        <a:t>23,961</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Tree>
    <p:extLst>
      <p:ext uri="{BB962C8B-B14F-4D97-AF65-F5344CB8AC3E}">
        <p14:creationId xmlns:p14="http://schemas.microsoft.com/office/powerpoint/2010/main" val="924990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noProof="0" dirty="0" smtClean="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３　府民の健康づくりを支える社会環境整備</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36</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28" name="正方形/長方形 2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9" name="正方形/長方形 28"/>
          <p:cNvSpPr/>
          <p:nvPr/>
        </p:nvSpPr>
        <p:spPr>
          <a:xfrm>
            <a:off x="129324" y="777702"/>
            <a:ext cx="172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　</a:t>
            </a:r>
            <a:r>
              <a:rPr kumimoji="1" lang="ja-JP" altLang="en-US" sz="1600" b="1" dirty="0" smtClean="0">
                <a:solidFill>
                  <a:schemeClr val="bg1"/>
                </a:solidFill>
              </a:rPr>
              <a:t>計画 </a:t>
            </a:r>
            <a:r>
              <a:rPr kumimoji="1" lang="en-US" altLang="ja-JP" sz="1600" b="1" dirty="0" smtClean="0">
                <a:solidFill>
                  <a:schemeClr val="bg1"/>
                </a:solidFill>
              </a:rPr>
              <a:t>P.64-66</a:t>
            </a:r>
            <a:endParaRPr kumimoji="1" lang="en-US" altLang="ja-JP" sz="1600" b="1" dirty="0">
              <a:solidFill>
                <a:schemeClr val="bg1"/>
              </a:solidFill>
            </a:endParaRPr>
          </a:p>
        </p:txBody>
      </p:sp>
      <p:sp>
        <p:nvSpPr>
          <p:cNvPr id="30" name="正方形/長方形 29"/>
          <p:cNvSpPr/>
          <p:nvPr/>
        </p:nvSpPr>
        <p:spPr>
          <a:xfrm>
            <a:off x="363222" y="2145260"/>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31" name="正方形/長方形 30"/>
          <p:cNvSpPr/>
          <p:nvPr/>
        </p:nvSpPr>
        <p:spPr>
          <a:xfrm>
            <a:off x="511296" y="2443476"/>
            <a:ext cx="8856000" cy="504000"/>
          </a:xfrm>
          <a:prstGeom prst="rect">
            <a:avLst/>
          </a:prstGeom>
        </p:spPr>
        <p:txBody>
          <a:bodyPr wrap="square" lIns="36000" tIns="72000" rIns="36000" bIns="36000">
            <a:noAutofit/>
          </a:bodyPr>
          <a:lstStyle/>
          <a:p>
            <a:r>
              <a:rPr lang="ja-JP" altLang="en-US" sz="1200" b="1" dirty="0">
                <a:latin typeface="+mn-ea"/>
              </a:rPr>
              <a:t>▽学校・職域・地域等における健康づくりの取組みや活動に積極的に参加するとともに、地域社会の一員として、健康な</a:t>
            </a:r>
            <a:r>
              <a:rPr lang="ja-JP" altLang="en-US" sz="1200" b="1" dirty="0" err="1" smtClean="0">
                <a:latin typeface="+mn-ea"/>
              </a:rPr>
              <a:t>まちづ</a:t>
            </a:r>
            <a:endParaRPr lang="en-US" altLang="ja-JP" sz="1200" b="1" dirty="0" smtClean="0">
              <a:latin typeface="+mn-ea"/>
            </a:endParaRPr>
          </a:p>
          <a:p>
            <a:r>
              <a:rPr lang="ja-JP" altLang="en-US" sz="1200" b="1" dirty="0">
                <a:latin typeface="+mn-ea"/>
              </a:rPr>
              <a:t>　</a:t>
            </a:r>
            <a:r>
              <a:rPr lang="ja-JP" altLang="en-US" sz="1200" b="1" dirty="0" smtClean="0">
                <a:latin typeface="+mn-ea"/>
              </a:rPr>
              <a:t>くり</a:t>
            </a:r>
            <a:r>
              <a:rPr lang="ja-JP" altLang="en-US" sz="1200" b="1" dirty="0">
                <a:latin typeface="+mn-ea"/>
              </a:rPr>
              <a:t>に参画・協力します。</a:t>
            </a:r>
          </a:p>
          <a:p>
            <a:r>
              <a:rPr lang="ja-JP" altLang="en-US" sz="1200" b="1" dirty="0">
                <a:latin typeface="+mn-ea"/>
              </a:rPr>
              <a:t>▽Ｉ</a:t>
            </a:r>
            <a:r>
              <a:rPr lang="en-US" altLang="ja-JP" sz="1200" b="1" dirty="0">
                <a:latin typeface="+mn-ea"/>
              </a:rPr>
              <a:t>C</a:t>
            </a:r>
            <a:r>
              <a:rPr lang="ja-JP" altLang="en-US" sz="1200" b="1" dirty="0">
                <a:latin typeface="+mn-ea"/>
              </a:rPr>
              <a:t>Ｔ等を活用し、自分にあった健康情報等を取得するとともに、必要に応じて健康教育の機会や健康相談を利用するなど</a:t>
            </a:r>
            <a:r>
              <a:rPr lang="ja-JP" altLang="en-US" sz="1200" b="1" dirty="0" smtClean="0">
                <a:latin typeface="+mn-ea"/>
              </a:rPr>
              <a:t>、</a:t>
            </a:r>
            <a:endParaRPr lang="en-US" altLang="ja-JP" sz="1200" b="1" dirty="0" smtClean="0">
              <a:latin typeface="+mn-ea"/>
            </a:endParaRPr>
          </a:p>
          <a:p>
            <a:r>
              <a:rPr lang="ja-JP" altLang="en-US" sz="1200" b="1" dirty="0">
                <a:latin typeface="+mn-ea"/>
              </a:rPr>
              <a:t>　</a:t>
            </a:r>
            <a:r>
              <a:rPr lang="ja-JP" altLang="en-US" sz="1200" b="1" dirty="0" smtClean="0">
                <a:latin typeface="+mn-ea"/>
              </a:rPr>
              <a:t>自主的</a:t>
            </a:r>
            <a:r>
              <a:rPr lang="ja-JP" altLang="en-US" sz="1200" b="1" dirty="0">
                <a:latin typeface="+mn-ea"/>
              </a:rPr>
              <a:t>な健康づくりに取り組みます。</a:t>
            </a:r>
          </a:p>
        </p:txBody>
      </p:sp>
      <p:sp>
        <p:nvSpPr>
          <p:cNvPr id="32" name="正方形/長方形 31"/>
          <p:cNvSpPr/>
          <p:nvPr/>
        </p:nvSpPr>
        <p:spPr>
          <a:xfrm>
            <a:off x="363222" y="3402806"/>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行政等が取り組む数値目標</a:t>
            </a:r>
            <a:r>
              <a:rPr lang="en-US" altLang="ja-JP" sz="1600" b="1" dirty="0" smtClean="0">
                <a:latin typeface="+mn-ea"/>
              </a:rPr>
              <a:t>】</a:t>
            </a:r>
            <a:endParaRPr lang="ja-JP" altLang="en-US" sz="1600" b="1" dirty="0">
              <a:latin typeface="+mn-ea"/>
            </a:endParaRPr>
          </a:p>
        </p:txBody>
      </p:sp>
      <p:graphicFrame>
        <p:nvGraphicFramePr>
          <p:cNvPr id="33" name="表 32"/>
          <p:cNvGraphicFramePr>
            <a:graphicFrameLocks noGrp="1"/>
          </p:cNvGraphicFramePr>
          <p:nvPr>
            <p:extLst>
              <p:ext uri="{D42A27DB-BD31-4B8C-83A1-F6EECF244321}">
                <p14:modId xmlns:p14="http://schemas.microsoft.com/office/powerpoint/2010/main" val="332149101"/>
              </p:ext>
            </p:extLst>
          </p:nvPr>
        </p:nvGraphicFramePr>
        <p:xfrm>
          <a:off x="532234" y="3764969"/>
          <a:ext cx="8820000" cy="1152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4464000">
                  <a:extLst>
                    <a:ext uri="{9D8B030D-6E8A-4147-A177-3AD203B41FA5}">
                      <a16:colId xmlns:a16="http://schemas.microsoft.com/office/drawing/2014/main" val="20001"/>
                    </a:ext>
                  </a:extLst>
                </a:gridCol>
                <a:gridCol w="1404000">
                  <a:extLst>
                    <a:ext uri="{9D8B030D-6E8A-4147-A177-3AD203B41FA5}">
                      <a16:colId xmlns:a16="http://schemas.microsoft.com/office/drawing/2014/main" val="993675360"/>
                    </a:ext>
                  </a:extLst>
                </a:gridCol>
                <a:gridCol w="1404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rPr>
                        <a:t>24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rPr>
                        <a:t>健康づくりを進める住民の自主組織の数（☆）</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715</a:t>
                      </a:r>
                      <a:r>
                        <a:rPr lang="ja-JP" altLang="en-US" sz="1200" b="1" dirty="0" smtClean="0">
                          <a:solidFill>
                            <a:schemeClr val="tx1"/>
                          </a:solidFill>
                          <a:effectLst/>
                          <a:latin typeface="+mn-ea"/>
                          <a:ea typeface="+mn-ea"/>
                        </a:rPr>
                        <a:t>団体</a:t>
                      </a:r>
                      <a:r>
                        <a:rPr lang="ja-JP" altLang="en-US" sz="1100" b="1" dirty="0" smtClean="0">
                          <a:solidFill>
                            <a:schemeClr val="tx1"/>
                          </a:solidFill>
                          <a:effectLst/>
                          <a:latin typeface="+mn-ea"/>
                          <a:ea typeface="+mn-ea"/>
                        </a:rPr>
                        <a:t>（</a:t>
                      </a:r>
                      <a:r>
                        <a:rPr lang="en-US" sz="1100" b="1" dirty="0" smtClean="0">
                          <a:solidFill>
                            <a:schemeClr val="tx1"/>
                          </a:solidFill>
                          <a:effectLst/>
                          <a:latin typeface="+mn-ea"/>
                          <a:ea typeface="+mn-ea"/>
                        </a:rPr>
                        <a:t>H28</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1,196</a:t>
                      </a:r>
                      <a:r>
                        <a:rPr lang="ja-JP" altLang="en-US" sz="1200" b="1" dirty="0" smtClean="0">
                          <a:solidFill>
                            <a:schemeClr val="tx1"/>
                          </a:solidFill>
                          <a:effectLst/>
                          <a:latin typeface="+mn-ea"/>
                          <a:ea typeface="+mn-ea"/>
                        </a:rPr>
                        <a:t>団体</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R2</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ボランティア活動の参加者数</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smtClean="0">
                          <a:solidFill>
                            <a:schemeClr val="tx1"/>
                          </a:solidFill>
                          <a:effectLst/>
                          <a:latin typeface="+mn-ea"/>
                          <a:ea typeface="+mn-ea"/>
                          <a:cs typeface="HG丸ｺﾞｼｯｸM-PRO"/>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288000">
                <a:tc>
                  <a:txBody>
                    <a:body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spc="-50" baseline="0" dirty="0" smtClean="0">
                          <a:solidFill>
                            <a:schemeClr val="tx1"/>
                          </a:solidFill>
                          <a:effectLst/>
                          <a:latin typeface="+mn-ea"/>
                          <a:ea typeface="+mn-ea"/>
                          <a:cs typeface="HG丸ｺﾞｼｯｸM-PRO"/>
                        </a:rPr>
                        <a:t>“健康経営”に取り組む中小企業数</a:t>
                      </a:r>
                      <a:r>
                        <a:rPr lang="ja-JP" altLang="en-US" sz="1050" b="1" spc="-50" baseline="0" dirty="0" smtClean="0">
                          <a:solidFill>
                            <a:schemeClr val="tx1"/>
                          </a:solidFill>
                          <a:effectLst/>
                          <a:latin typeface="+mn-ea"/>
                          <a:ea typeface="+mn-ea"/>
                          <a:cs typeface="HG丸ｺﾞｼｯｸM-PRO"/>
                        </a:rPr>
                        <a:t>（「健康宣言企業」数  協会けんぽ）</a:t>
                      </a:r>
                      <a:endParaRPr lang="ja-JP" altLang="en-US" sz="1100" b="1" spc="-50" baseline="0" dirty="0" smtClean="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142</a:t>
                      </a:r>
                      <a:r>
                        <a:rPr lang="ja-JP" altLang="en-US" sz="1200" b="1" dirty="0" smtClean="0">
                          <a:solidFill>
                            <a:schemeClr val="tx1"/>
                          </a:solidFill>
                          <a:effectLst/>
                          <a:latin typeface="+mn-ea"/>
                          <a:ea typeface="+mn-ea"/>
                          <a:cs typeface="HG丸ｺﾞｼｯｸM-PRO"/>
                        </a:rPr>
                        <a:t>企業</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H30.3</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3,025</a:t>
                      </a:r>
                      <a:r>
                        <a:rPr lang="ja-JP" altLang="en-US" sz="1200" b="1" dirty="0" smtClean="0">
                          <a:solidFill>
                            <a:schemeClr val="tx1"/>
                          </a:solidFill>
                          <a:effectLst/>
                          <a:latin typeface="+mn-ea"/>
                          <a:ea typeface="+mn-ea"/>
                          <a:cs typeface="HG丸ｺﾞｼｯｸM-PRO"/>
                        </a:rPr>
                        <a:t>企業</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R4.1</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2,000</a:t>
                      </a:r>
                      <a:r>
                        <a:rPr lang="ja-JP" altLang="en-US" sz="1200" b="1" dirty="0" smtClean="0">
                          <a:solidFill>
                            <a:schemeClr val="tx1"/>
                          </a:solidFill>
                          <a:effectLst/>
                          <a:latin typeface="+mn-ea"/>
                          <a:ea typeface="+mn-ea"/>
                          <a:cs typeface="HG丸ｺﾞｼｯｸM-PRO"/>
                        </a:rPr>
                        <a:t>企業</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347628"/>
                  </a:ext>
                </a:extLst>
              </a:tr>
            </a:tbl>
          </a:graphicData>
        </a:graphic>
      </p:graphicFrame>
      <p:sp>
        <p:nvSpPr>
          <p:cNvPr id="34" name="正方形/長方形 33"/>
          <p:cNvSpPr/>
          <p:nvPr/>
        </p:nvSpPr>
        <p:spPr>
          <a:xfrm>
            <a:off x="6046925" y="3467246"/>
            <a:ext cx="3384000" cy="288000"/>
          </a:xfrm>
          <a:prstGeom prst="rect">
            <a:avLst/>
          </a:prstGeom>
        </p:spPr>
        <p:txBody>
          <a:bodyPr wrap="square" lIns="36000" tIns="72000" rIns="36000" bIns="36000" anchor="ctr">
            <a:noAutofit/>
          </a:bodyPr>
          <a:lstStyle/>
          <a:p>
            <a:pPr algn="r"/>
            <a:r>
              <a:rPr lang="ja-JP" altLang="en-US" sz="1100" dirty="0">
                <a:latin typeface="+mn-ea"/>
              </a:rPr>
              <a:t>（☆は「府民・行政等みんなでめざす目標」</a:t>
            </a:r>
            <a:r>
              <a:rPr lang="ja-JP" altLang="en-US" sz="1100" dirty="0" smtClean="0">
                <a:latin typeface="+mn-ea"/>
              </a:rPr>
              <a:t>）</a:t>
            </a:r>
            <a:endParaRPr lang="ja-JP" altLang="en-US" sz="1100" dirty="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2574222174"/>
              </p:ext>
            </p:extLst>
          </p:nvPr>
        </p:nvGraphicFramePr>
        <p:xfrm>
          <a:off x="477311" y="5275555"/>
          <a:ext cx="8928000" cy="1188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88000">
                <a:tc>
                  <a:txBody>
                    <a:body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ja-JP" altLang="en-US" sz="1200" b="1" baseline="0" dirty="0" smtClean="0">
                          <a:solidFill>
                            <a:schemeClr val="tx1"/>
                          </a:solidFill>
                          <a:latin typeface="+mn-ea"/>
                          <a:ea typeface="+mn-ea"/>
                        </a:rPr>
                        <a:t>◆ スポーツ関係等のグループや自治会等の自主活動やボランティアに参加している府民の割合は少ない状況にあることから、主体的に社会参加できる健康な地域コミュニティの形成が求められています。</a:t>
                      </a:r>
                    </a:p>
                    <a:p>
                      <a:pPr marL="174625" indent="-174625">
                        <a:lnSpc>
                          <a:spcPct val="100000"/>
                        </a:lnSpc>
                      </a:pPr>
                      <a:endParaRPr kumimoji="1" lang="ja-JP" altLang="en-US" sz="8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市町村における健康ポイント等のインセンティブの導入や、事業者等における「健康経営」の普及促進をはじめ、地域の活動団体等による健康づくりへの取組みなど、公民の多様な主体の連携・協働により、府民の健康づくりを社会全体で支える環境整備に取り組んでいくことが必要です。</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6" name="角丸四角形 35"/>
          <p:cNvSpPr/>
          <p:nvPr/>
        </p:nvSpPr>
        <p:spPr>
          <a:xfrm>
            <a:off x="357909" y="1783614"/>
            <a:ext cx="9144000" cy="3276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7" name="角丸四角形 36"/>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smtClean="0">
                <a:solidFill>
                  <a:schemeClr val="bg1"/>
                </a:solidFill>
              </a:rPr>
              <a:t>みんな</a:t>
            </a:r>
            <a:r>
              <a:rPr kumimoji="1" lang="ja-JP" altLang="en-US" sz="1600" b="1" dirty="0">
                <a:solidFill>
                  <a:schemeClr val="bg1"/>
                </a:solidFill>
              </a:rPr>
              <a:t>でめざす</a:t>
            </a:r>
            <a:r>
              <a:rPr kumimoji="1" lang="ja-JP" altLang="en-US" sz="1600" b="1" dirty="0" smtClean="0">
                <a:solidFill>
                  <a:schemeClr val="bg1"/>
                </a:solidFill>
              </a:rPr>
              <a:t>目標</a:t>
            </a:r>
            <a:endParaRPr kumimoji="1" lang="ja-JP" altLang="en-US" sz="1600" b="1" dirty="0">
              <a:solidFill>
                <a:schemeClr val="bg1"/>
              </a:solidFill>
            </a:endParaRPr>
          </a:p>
        </p:txBody>
      </p:sp>
      <p:sp>
        <p:nvSpPr>
          <p:cNvPr id="38" name="角丸四角形 37"/>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地域や職場における健康づくりへの参加を増やします</a:t>
            </a:r>
          </a:p>
          <a:p>
            <a:pPr algn="ctr">
              <a:lnSpc>
                <a:spcPts val="2000"/>
              </a:lnSpc>
            </a:pPr>
            <a:r>
              <a:rPr kumimoji="1" lang="ja-JP" altLang="en-US" sz="1600" b="1" dirty="0">
                <a:solidFill>
                  <a:schemeClr val="tx1"/>
                </a:solidFill>
              </a:rPr>
              <a:t>～みんなで健康づくりを楽しみましょう～</a:t>
            </a:r>
          </a:p>
        </p:txBody>
      </p:sp>
    </p:spTree>
    <p:extLst>
      <p:ext uri="{BB962C8B-B14F-4D97-AF65-F5344CB8AC3E}">
        <p14:creationId xmlns:p14="http://schemas.microsoft.com/office/powerpoint/2010/main" val="2931553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37</a:t>
            </a:fld>
            <a:endParaRPr kumimoji="1" lang="ja-JP" altLang="en-US"/>
          </a:p>
        </p:txBody>
      </p:sp>
      <p:sp>
        <p:nvSpPr>
          <p:cNvPr id="13" name="正方形/長方形 12"/>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041350272"/>
              </p:ext>
            </p:extLst>
          </p:nvPr>
        </p:nvGraphicFramePr>
        <p:xfrm>
          <a:off x="477311" y="434454"/>
          <a:ext cx="8928000" cy="504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040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市町村における健康なまちづくり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■自宅でできる健康づくりの取組み情報をまとめた「おうちで健活」サイトでウォーキング情報を掲載（</a:t>
                      </a:r>
                      <a:r>
                        <a:rPr kumimoji="1" lang="en-US" altLang="ja-JP" sz="1100" b="1" baseline="0" dirty="0" smtClean="0">
                          <a:solidFill>
                            <a:schemeClr val="tx1"/>
                          </a:solidFill>
                          <a:latin typeface="+mn-ea"/>
                          <a:ea typeface="+mn-ea"/>
                        </a:rPr>
                        <a:t>48</a:t>
                      </a:r>
                      <a:r>
                        <a:rPr kumimoji="1" lang="ja-JP" altLang="en-US" sz="1100" b="1" baseline="0" dirty="0" smtClean="0">
                          <a:solidFill>
                            <a:schemeClr val="tx1"/>
                          </a:solidFill>
                          <a:latin typeface="+mn-ea"/>
                          <a:ea typeface="+mn-ea"/>
                        </a:rPr>
                        <a:t>件）</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■総合型地域スポーツクラブの登録・認証制度の令和</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年度からの運用開始に向け、大阪府スポーツ協会との連携強化</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■府・堺市等で構成する泉北ニューデザイン推進協議会において、泉ヶ丘駅前地域のエリア価値創造に向け、公園・緑道を活用した取組みを検討（「ニュータウン再生」）</a:t>
                      </a:r>
                    </a:p>
                    <a:p>
                      <a:pPr marL="174625" indent="-174625">
                        <a:lnSpc>
                          <a:spcPct val="100000"/>
                        </a:lnSpc>
                      </a:pPr>
                      <a:r>
                        <a:rPr kumimoji="1" lang="ja-JP" altLang="en-US" sz="1100" b="1" baseline="0" dirty="0" smtClean="0">
                          <a:solidFill>
                            <a:schemeClr val="tx1"/>
                          </a:solidFill>
                          <a:latin typeface="+mn-ea"/>
                          <a:ea typeface="+mn-ea"/>
                        </a:rPr>
                        <a:t>■広域サイクルルートの形成のための連携会議の開催や新たなサイクルルートの提案等の自転車を活用した広域連携型まちづくりを推進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■うめきた</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期区域における、都市公園整備の工事着手に向けた調整の実施（大阪市へ補助「うめきたまちづくりの推進」）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市町村の健康格差の縮小</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■市町村の保健事業の介入支援事業において、見える化ツールを活用した地域分析等を実施するとともに市町村担当者向け研修を開催</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■市町村に対しプロモーションの実施支援を行うとともに、特定健診受診勧奨動画の</a:t>
                      </a:r>
                      <a:r>
                        <a:rPr kumimoji="1" lang="en-US" altLang="ja-JP" sz="1100" b="1" baseline="0" dirty="0" smtClean="0">
                          <a:solidFill>
                            <a:schemeClr val="tx1"/>
                          </a:solidFill>
                          <a:latin typeface="+mn-ea"/>
                          <a:ea typeface="+mn-ea"/>
                        </a:rPr>
                        <a:t>TVCM</a:t>
                      </a:r>
                      <a:r>
                        <a:rPr kumimoji="1" lang="ja-JP" altLang="en-US" sz="1100" b="1" baseline="0" dirty="0" smtClean="0">
                          <a:solidFill>
                            <a:schemeClr val="tx1"/>
                          </a:solidFill>
                          <a:latin typeface="+mn-ea"/>
                          <a:ea typeface="+mn-ea"/>
                        </a:rPr>
                        <a:t>放送やデジタルサイネージによる啓発を実施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」ポータルページで市町村別の健康寿命やけんしん受診率等のデータを掲載し、健康指標を見える化</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■「特定健診」「保健指導」「フレイル」の３分野で開発したプログラムやツール等の展開に向け、市町村の導入支援や研修会を実施（「健康格差解決プログラム」）</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Ｉ</a:t>
                      </a:r>
                      <a:r>
                        <a:rPr kumimoji="1" lang="en-US" altLang="ja-JP" sz="1200" u="sng" baseline="0" dirty="0" smtClean="0">
                          <a:solidFill>
                            <a:schemeClr val="tx1"/>
                          </a:solidFill>
                          <a:latin typeface="+mn-ea"/>
                          <a:ea typeface="+mn-ea"/>
                        </a:rPr>
                        <a:t>C</a:t>
                      </a:r>
                      <a:r>
                        <a:rPr kumimoji="1" lang="ja-JP" altLang="en-US" sz="1200" u="sng" baseline="0" dirty="0" smtClean="0">
                          <a:solidFill>
                            <a:schemeClr val="tx1"/>
                          </a:solidFill>
                          <a:latin typeface="+mn-ea"/>
                          <a:ea typeface="+mn-ea"/>
                        </a:rPr>
                        <a:t>Ｔ等を活用した健康情報等に係る基盤づくり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■若者から働く世代を中心に、主体的な健康意識の向上と実践を促す健康アプリ「アスマイル」を全市町村において展開（今年度目標会員数：</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万人　実績：</a:t>
                      </a:r>
                      <a:r>
                        <a:rPr kumimoji="1" lang="en-US" altLang="ja-JP" sz="1100" b="1" baseline="0" dirty="0" smtClean="0">
                          <a:solidFill>
                            <a:schemeClr val="tx1"/>
                          </a:solidFill>
                          <a:latin typeface="+mn-ea"/>
                          <a:ea typeface="+mn-ea"/>
                        </a:rPr>
                        <a:t>27</a:t>
                      </a:r>
                      <a:r>
                        <a:rPr kumimoji="1" lang="ja-JP" altLang="en-US" sz="1100" b="1" baseline="0" dirty="0" smtClean="0">
                          <a:solidFill>
                            <a:schemeClr val="tx1"/>
                          </a:solidFill>
                          <a:latin typeface="+mn-ea"/>
                          <a:ea typeface="+mn-ea"/>
                        </a:rPr>
                        <a:t>万人）</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職場における健康づくり</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■中小企業経営者や労務管理者等に向けたオンラインセミナーを開催（「健康経営セミナー」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■府内の健康経営優良法人認定法人に対し健康経営の取組状況を取材し、「健活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」ポータルページにレポートを掲載するとともに、冊子にまとめ、府内中小企業に情報発信（「健康経営</a:t>
                      </a:r>
                      <a:r>
                        <a:rPr kumimoji="1" lang="en-US" altLang="ja-JP" sz="1100" b="1" baseline="0" dirty="0" smtClean="0">
                          <a:solidFill>
                            <a:schemeClr val="tx1"/>
                          </a:solidFill>
                          <a:latin typeface="+mn-ea"/>
                          <a:ea typeface="+mn-ea"/>
                        </a:rPr>
                        <a:t>OSAKA</a:t>
                      </a:r>
                      <a:r>
                        <a:rPr kumimoji="1" lang="ja-JP" altLang="en-US" sz="1100" b="1" baseline="0" dirty="0" smtClean="0">
                          <a:solidFill>
                            <a:schemeClr val="tx1"/>
                          </a:solidFill>
                          <a:latin typeface="+mn-ea"/>
                          <a:ea typeface="+mn-ea"/>
                        </a:rPr>
                        <a:t>レポート」取材企業８社）</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■保健所において商工会議所と連携し、健康経営について啓発や講演会を実施。</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pSp>
        <p:nvGrpSpPr>
          <p:cNvPr id="15" name="グループ化 14"/>
          <p:cNvGrpSpPr/>
          <p:nvPr/>
        </p:nvGrpSpPr>
        <p:grpSpPr>
          <a:xfrm>
            <a:off x="586435" y="3535158"/>
            <a:ext cx="792000" cy="720000"/>
            <a:chOff x="-2122749" y="3293333"/>
            <a:chExt cx="792000" cy="720000"/>
          </a:xfrm>
        </p:grpSpPr>
        <p:sp>
          <p:nvSpPr>
            <p:cNvPr id="16" name="角丸四角形 1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algn="ctr"/>
              <a:r>
                <a:rPr kumimoji="1" lang="ja-JP" altLang="en-US" sz="1100" b="1" spc="-100" dirty="0" smtClean="0">
                  <a:ln w="0"/>
                  <a:solidFill>
                    <a:srgbClr val="193F61"/>
                  </a:solidFill>
                  <a:latin typeface="+mn-ea"/>
                </a:rPr>
                <a:t>本年度評価</a:t>
              </a:r>
              <a:endParaRPr kumimoji="1" lang="en-US" altLang="ja-JP" sz="1100" b="1" spc="-100" dirty="0" smtClean="0">
                <a:ln w="0"/>
                <a:solidFill>
                  <a:srgbClr val="193F61"/>
                </a:solidFill>
                <a:latin typeface="+mn-ea"/>
              </a:endParaRPr>
            </a:p>
            <a:p>
              <a:pPr algn="ctr"/>
              <a:endParaRPr kumimoji="1" lang="en-US" altLang="ja-JP" sz="500" b="1" spc="-100" dirty="0" smtClean="0">
                <a:ln w="0"/>
                <a:solidFill>
                  <a:srgbClr val="193F61"/>
                </a:solidFill>
                <a:latin typeface="+mn-ea"/>
              </a:endParaRPr>
            </a:p>
            <a:p>
              <a:pPr algn="ctr">
                <a:lnSpc>
                  <a:spcPts val="1600"/>
                </a:lnSpc>
              </a:pPr>
              <a:r>
                <a:rPr kumimoji="1" lang="ja-JP" altLang="en-US" sz="1400" b="1" spc="-100" dirty="0" smtClean="0">
                  <a:ln w="0"/>
                  <a:solidFill>
                    <a:srgbClr val="193F61"/>
                  </a:solidFill>
                  <a:latin typeface="+mn-ea"/>
                </a:rPr>
                <a:t>概ね</a:t>
              </a:r>
              <a:endParaRPr kumimoji="1" lang="en-US" altLang="ja-JP" sz="1400" b="1" spc="-100" dirty="0" smtClean="0">
                <a:ln w="0"/>
                <a:solidFill>
                  <a:srgbClr val="193F61"/>
                </a:solidFill>
                <a:latin typeface="+mn-ea"/>
              </a:endParaRPr>
            </a:p>
            <a:p>
              <a:pPr algn="ctr">
                <a:lnSpc>
                  <a:spcPts val="1600"/>
                </a:lnSpc>
              </a:pPr>
              <a:r>
                <a:rPr kumimoji="1" lang="ja-JP" altLang="en-US" sz="1400" b="1" spc="-250" dirty="0" smtClean="0">
                  <a:ln w="0"/>
                  <a:solidFill>
                    <a:srgbClr val="193F61"/>
                  </a:solidFill>
                  <a:latin typeface="+mn-ea"/>
                </a:rPr>
                <a:t>予定</a:t>
              </a:r>
              <a:r>
                <a:rPr kumimoji="1" lang="ja-JP" altLang="en-US" sz="1400" b="1" spc="-350" dirty="0" smtClean="0">
                  <a:ln w="0"/>
                  <a:solidFill>
                    <a:srgbClr val="193F61"/>
                  </a:solidFill>
                  <a:latin typeface="+mn-ea"/>
                </a:rPr>
                <a:t>どおり</a:t>
              </a:r>
              <a:endParaRPr kumimoji="1" lang="ja-JP" altLang="en-US" sz="1400" b="1" spc="-350" dirty="0">
                <a:ln w="0"/>
                <a:solidFill>
                  <a:srgbClr val="193F61"/>
                </a:solidFill>
                <a:latin typeface="+mn-ea"/>
              </a:endParaRPr>
            </a:p>
          </p:txBody>
        </p:sp>
        <p:cxnSp>
          <p:nvCxnSpPr>
            <p:cNvPr id="17" name="直線コネクタ 16"/>
            <p:cNvCxnSpPr/>
            <p:nvPr/>
          </p:nvCxnSpPr>
          <p:spPr>
            <a:xfrm>
              <a:off x="-2067699" y="3533775"/>
              <a:ext cx="68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6607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38</a:t>
            </a:fld>
            <a:endParaRPr kumimoji="1" lang="ja-JP" altLang="en-US"/>
          </a:p>
        </p:txBody>
      </p:sp>
      <p:sp>
        <p:nvSpPr>
          <p:cNvPr id="7" name="正方形/長方形 6"/>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741012567"/>
              </p:ext>
            </p:extLst>
          </p:nvPr>
        </p:nvGraphicFramePr>
        <p:xfrm>
          <a:off x="477311" y="434454"/>
          <a:ext cx="8928000" cy="547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304000">
                <a:tc>
                  <a:txBody>
                    <a:body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地域等における健康づくり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■大学生のヘルスリテラシー向上を目的に、大学と連携し、健康セミナーや授業等を連携して実施（「健康キャンパス・プロジェクト」６大学　阪大／府大／市大／関大／近大／桃大）</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健康サポート薬局」の認知度向上に向け、健康アプリ「アスマイル」でコラム配信及びアンケート調査実施のほか、健康サポート薬局の概要を含む「くすりの知識」にかかる啓発資材を府内保健所や関係団体に配布</a:t>
                      </a:r>
                    </a:p>
                    <a:p>
                      <a:pPr marL="174625" indent="-174625">
                        <a:lnSpc>
                          <a:spcPct val="100000"/>
                        </a:lnSpc>
                      </a:pPr>
                      <a:r>
                        <a:rPr kumimoji="1" lang="ja-JP" altLang="en-US" sz="1100" b="1" baseline="0" dirty="0" smtClean="0">
                          <a:solidFill>
                            <a:schemeClr val="tx1"/>
                          </a:solidFill>
                          <a:latin typeface="+mn-ea"/>
                          <a:ea typeface="+mn-ea"/>
                        </a:rPr>
                        <a:t>■市町村における高齢者の生きがいづく</a:t>
                      </a:r>
                      <a:r>
                        <a:rPr kumimoji="1" lang="ja-JP" altLang="en-US" sz="1100" b="1" baseline="0" dirty="0" err="1" smtClean="0">
                          <a:solidFill>
                            <a:schemeClr val="tx1"/>
                          </a:solidFill>
                          <a:latin typeface="+mn-ea"/>
                          <a:ea typeface="+mn-ea"/>
                        </a:rPr>
                        <a:t>りや</a:t>
                      </a:r>
                      <a:r>
                        <a:rPr kumimoji="1" lang="ja-JP" altLang="en-US" sz="1100" b="1" baseline="0" dirty="0" smtClean="0">
                          <a:solidFill>
                            <a:schemeClr val="tx1"/>
                          </a:solidFill>
                          <a:latin typeface="+mn-ea"/>
                          <a:ea typeface="+mn-ea"/>
                        </a:rPr>
                        <a:t>健康づくりの取組みである街かどデイハウスについて、市町村が実情に応じてサービスの提供を行えるよう、地域福祉・高齢者福祉交付金で支援（「大阪府地域福祉・高齢者福祉交付金」）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■団地の屋外イベントでロコモチェックなどの健康相談を「まちかど保健室」として実施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20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多様な主体の連携・協働</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■企業等に対して、健活おおさか推進府民会議への入会を促すとともに健活会議を通じた公民連携を働きかけ</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■府民の健康づくりをオール大阪で推進する</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の普及啓発を、企業や保健医療団体、市町村等と連携して展開</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21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■アスマイル登録者数（特に国保加入者）の増加　　　■</a:t>
                      </a:r>
                      <a:r>
                        <a:rPr kumimoji="1" lang="en-US" altLang="ja-JP" sz="1100" b="1" baseline="0" dirty="0" smtClean="0">
                          <a:solidFill>
                            <a:schemeClr val="tx1"/>
                          </a:solidFill>
                          <a:latin typeface="+mn-ea"/>
                          <a:ea typeface="+mn-ea"/>
                        </a:rPr>
                        <a:t>KDB</a:t>
                      </a:r>
                      <a:r>
                        <a:rPr kumimoji="1" lang="ja-JP" altLang="en-US" sz="1100" b="1" baseline="0" dirty="0" smtClean="0">
                          <a:solidFill>
                            <a:schemeClr val="tx1"/>
                          </a:solidFill>
                          <a:latin typeface="+mn-ea"/>
                          <a:ea typeface="+mn-ea"/>
                        </a:rPr>
                        <a:t>等を活用した保健事業の推進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■市町村の健康格差の縮小　　　　　　　　　　　　　■多様な主体との連携、健活会議の拡大</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■アスマイルにおいて、参加者数</a:t>
                      </a:r>
                      <a:r>
                        <a:rPr kumimoji="1" lang="en-US" altLang="ja-JP" sz="1100" b="1" baseline="0" dirty="0" smtClean="0">
                          <a:solidFill>
                            <a:schemeClr val="tx1"/>
                          </a:solidFill>
                          <a:latin typeface="+mn-ea"/>
                          <a:ea typeface="+mn-ea"/>
                        </a:rPr>
                        <a:t>40</a:t>
                      </a:r>
                      <a:r>
                        <a:rPr kumimoji="1" lang="ja-JP" altLang="en-US" sz="1100" b="1" baseline="0" dirty="0" smtClean="0">
                          <a:solidFill>
                            <a:schemeClr val="tx1"/>
                          </a:solidFill>
                          <a:latin typeface="+mn-ea"/>
                          <a:ea typeface="+mn-ea"/>
                        </a:rPr>
                        <a:t>万人達成に向けたさらなる取組み推進</a:t>
                      </a:r>
                    </a:p>
                    <a:p>
                      <a:pPr marL="174625" indent="-174625">
                        <a:lnSpc>
                          <a:spcPct val="100000"/>
                        </a:lnSpc>
                      </a:pPr>
                      <a:r>
                        <a:rPr kumimoji="1" lang="ja-JP" altLang="en-US" sz="1100" b="1" baseline="0" dirty="0" smtClean="0">
                          <a:solidFill>
                            <a:schemeClr val="tx1"/>
                          </a:solidFill>
                          <a:latin typeface="+mn-ea"/>
                          <a:ea typeface="+mn-ea"/>
                        </a:rPr>
                        <a:t>■ニュータウン再生やうめきたまちづくりなど、健康なまちづくりに向けた取組み推進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■「特定健診受診」「保健指導」「フレイル予防」の３分野でプログラムの展開や市町村支援を実施（「健康格差の解決プログラム」）</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■各圏域の課題に応じて地域保健・職域保健の連携事業の企画等を行い、職域保健を支援</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■「健活おおさか推進府民会議」を通じ、団体間の交流や連携を促進</a:t>
                      </a: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0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smtClean="0">
                          <a:solidFill>
                            <a:schemeClr val="tx1"/>
                          </a:solidFill>
                          <a:latin typeface="+mn-ea"/>
                          <a:ea typeface="+mn-ea"/>
                        </a:rPr>
                        <a:t>大阪府健康づくり支援プラットフォーム整備等事業（</a:t>
                      </a:r>
                      <a:r>
                        <a:rPr kumimoji="1" lang="en-US" altLang="ja-JP" sz="1100" baseline="0" dirty="0" smtClean="0">
                          <a:solidFill>
                            <a:schemeClr val="tx1"/>
                          </a:solidFill>
                          <a:latin typeface="+mn-ea"/>
                          <a:ea typeface="+mn-ea"/>
                        </a:rPr>
                        <a:t>704,031</a:t>
                      </a:r>
                      <a:r>
                        <a:rPr kumimoji="1" lang="ja-JP" altLang="en-US" sz="1100" baseline="0" dirty="0" smtClean="0">
                          <a:solidFill>
                            <a:schemeClr val="tx1"/>
                          </a:solidFill>
                          <a:latin typeface="+mn-ea"/>
                          <a:ea typeface="+mn-ea"/>
                        </a:rPr>
                        <a:t>千円）、ニュータウン再生事業（</a:t>
                      </a:r>
                      <a:r>
                        <a:rPr kumimoji="1" lang="en-US" altLang="ja-JP" sz="1100" baseline="0" dirty="0" smtClean="0">
                          <a:solidFill>
                            <a:schemeClr val="tx1"/>
                          </a:solidFill>
                          <a:latin typeface="+mn-ea"/>
                          <a:ea typeface="+mn-ea"/>
                        </a:rPr>
                        <a:t>635</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en-US" altLang="ja-JP" sz="1100" baseline="0" dirty="0" smtClean="0">
                          <a:solidFill>
                            <a:schemeClr val="tx1"/>
                          </a:solidFill>
                          <a:latin typeface="+mn-ea"/>
                          <a:ea typeface="+mn-ea"/>
                        </a:rPr>
                        <a:t>GD</a:t>
                      </a:r>
                      <a:r>
                        <a:rPr kumimoji="1" lang="ja-JP" altLang="en-US" sz="1100" baseline="0" dirty="0" smtClean="0">
                          <a:solidFill>
                            <a:schemeClr val="tx1"/>
                          </a:solidFill>
                          <a:latin typeface="+mn-ea"/>
                          <a:ea typeface="+mn-ea"/>
                        </a:rPr>
                        <a:t>大阪都市圏推進事業（</a:t>
                      </a:r>
                      <a:r>
                        <a:rPr kumimoji="1" lang="en-US" altLang="ja-JP" sz="1100" baseline="0" dirty="0" smtClean="0">
                          <a:solidFill>
                            <a:schemeClr val="tx1"/>
                          </a:solidFill>
                          <a:latin typeface="+mn-ea"/>
                          <a:ea typeface="+mn-ea"/>
                        </a:rPr>
                        <a:t>3,984</a:t>
                      </a:r>
                      <a:r>
                        <a:rPr kumimoji="1" lang="ja-JP" altLang="en-US" sz="1100" baseline="0" dirty="0" smtClean="0">
                          <a:solidFill>
                            <a:schemeClr val="tx1"/>
                          </a:solidFill>
                          <a:latin typeface="+mn-ea"/>
                          <a:ea typeface="+mn-ea"/>
                        </a:rPr>
                        <a:t>千円）、うめきたまちづくり推進費（</a:t>
                      </a:r>
                      <a:r>
                        <a:rPr kumimoji="1" lang="en-US" altLang="ja-JP" sz="1100" baseline="0" dirty="0" smtClean="0">
                          <a:solidFill>
                            <a:schemeClr val="tx1"/>
                          </a:solidFill>
                          <a:latin typeface="+mn-ea"/>
                          <a:ea typeface="+mn-ea"/>
                        </a:rPr>
                        <a:t>147,299</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36,376</a:t>
                      </a:r>
                      <a:r>
                        <a:rPr kumimoji="1" lang="ja-JP" altLang="en-US" sz="1100" baseline="0" dirty="0" smtClean="0">
                          <a:solidFill>
                            <a:schemeClr val="tx1"/>
                          </a:solidFill>
                          <a:latin typeface="+mn-ea"/>
                          <a:ea typeface="+mn-ea"/>
                        </a:rPr>
                        <a:t>千円の内数）、中小企業の健康づくり推進事業（</a:t>
                      </a:r>
                      <a:r>
                        <a:rPr kumimoji="1" lang="en-US" altLang="ja-JP" sz="1100" baseline="0" dirty="0" smtClean="0">
                          <a:solidFill>
                            <a:schemeClr val="tx1"/>
                          </a:solidFill>
                          <a:latin typeface="+mn-ea"/>
                          <a:ea typeface="+mn-ea"/>
                        </a:rPr>
                        <a:t>10,347</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健康づくり気運醸成事業（</a:t>
                      </a:r>
                      <a:r>
                        <a:rPr kumimoji="1" lang="en-US" altLang="ja-JP" sz="1100" baseline="0" dirty="0" smtClean="0">
                          <a:solidFill>
                            <a:schemeClr val="tx1"/>
                          </a:solidFill>
                          <a:latin typeface="+mn-ea"/>
                          <a:ea typeface="+mn-ea"/>
                        </a:rPr>
                        <a:t>13,222</a:t>
                      </a:r>
                      <a:r>
                        <a:rPr kumimoji="1" lang="ja-JP" altLang="en-US" sz="1100" baseline="0" dirty="0" smtClean="0">
                          <a:solidFill>
                            <a:schemeClr val="tx1"/>
                          </a:solidFill>
                          <a:latin typeface="+mn-ea"/>
                          <a:ea typeface="+mn-ea"/>
                        </a:rPr>
                        <a:t>千円）、大阪府地域福祉・高齢者福祉交付金（</a:t>
                      </a:r>
                      <a:r>
                        <a:rPr kumimoji="1" lang="en-US" altLang="ja-JP" sz="1100" baseline="0" dirty="0" smtClean="0">
                          <a:solidFill>
                            <a:schemeClr val="tx1"/>
                          </a:solidFill>
                          <a:latin typeface="+mn-ea"/>
                          <a:ea typeface="+mn-ea"/>
                        </a:rPr>
                        <a:t>901,598</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Tree>
    <p:extLst>
      <p:ext uri="{BB962C8B-B14F-4D97-AF65-F5344CB8AC3E}">
        <p14:creationId xmlns:p14="http://schemas.microsoft.com/office/powerpoint/2010/main" val="3963114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歯科</a:t>
            </a:r>
            <a:r>
              <a:rPr lang="ja-JP" altLang="en-US" sz="2400" dirty="0">
                <a:latin typeface="HG創英角ｺﾞｼｯｸUB" panose="020B0909000000000000" pitchFamily="49" charset="-128"/>
                <a:ea typeface="HG創英角ｺﾞｼｯｸUB" panose="020B0909000000000000" pitchFamily="49" charset="-128"/>
              </a:rPr>
              <a:t>口腔保健計画に</a:t>
            </a:r>
            <a:r>
              <a:rPr lang="ja-JP" altLang="en-US" sz="2400" dirty="0" smtClean="0">
                <a:latin typeface="HG創英角ｺﾞｼｯｸUB" panose="020B0909000000000000" pitchFamily="49" charset="-128"/>
                <a:ea typeface="HG創英角ｺﾞｼｯｸUB" panose="020B0909000000000000" pitchFamily="49" charset="-128"/>
              </a:rPr>
              <a:t>おける</a:t>
            </a:r>
            <a:endParaRPr lang="en-US" altLang="ja-JP" sz="2400" dirty="0" smtClean="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目標</a:t>
            </a:r>
            <a:r>
              <a:rPr lang="ja-JP" altLang="en-US" sz="2400" dirty="0">
                <a:latin typeface="HG創英角ｺﾞｼｯｸUB" panose="020B0909000000000000" pitchFamily="49" charset="-128"/>
                <a:ea typeface="HG創英角ｺﾞｼｯｸUB" panose="020B0909000000000000" pitchFamily="49" charset="-128"/>
              </a:rPr>
              <a:t>の達成状況及び施策</a:t>
            </a:r>
            <a:r>
              <a:rPr lang="ja-JP" altLang="en-US" sz="2400" dirty="0" smtClean="0">
                <a:latin typeface="HG創英角ｺﾞｼｯｸUB" panose="020B0909000000000000" pitchFamily="49" charset="-128"/>
                <a:ea typeface="HG創英角ｺﾞｼｯｸUB" panose="020B0909000000000000" pitchFamily="49" charset="-128"/>
              </a:rPr>
              <a:t>の実施</a:t>
            </a:r>
            <a:r>
              <a:rPr lang="ja-JP" altLang="en-US" sz="2400" dirty="0">
                <a:latin typeface="HG創英角ｺﾞｼｯｸUB" panose="020B0909000000000000" pitchFamily="49" charset="-128"/>
                <a:ea typeface="HG創英角ｺﾞｼｯｸUB" panose="020B0909000000000000" pitchFamily="49" charset="-128"/>
              </a:rPr>
              <a:t>状況について</a:t>
            </a:r>
          </a:p>
        </p:txBody>
      </p:sp>
      <p:sp>
        <p:nvSpPr>
          <p:cNvPr id="7" name="正方形/長方形 6"/>
          <p:cNvSpPr/>
          <p:nvPr/>
        </p:nvSpPr>
        <p:spPr>
          <a:xfrm>
            <a:off x="698572" y="2935585"/>
            <a:ext cx="144000" cy="1008000"/>
          </a:xfrm>
          <a:prstGeom prst="rect">
            <a:avLst/>
          </a:pr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創英角ｺﾞｼｯｸUB" panose="020B0909000000000000" pitchFamily="49" charset="-128"/>
              <a:ea typeface="HG創英角ｺﾞｼｯｸUB" panose="020B0909000000000000" pitchFamily="49" charset="-128"/>
            </a:endParaRPr>
          </a:p>
        </p:txBody>
      </p:sp>
      <p:cxnSp>
        <p:nvCxnSpPr>
          <p:cNvPr id="8" name="直線コネクタ 7"/>
          <p:cNvCxnSpPr/>
          <p:nvPr/>
        </p:nvCxnSpPr>
        <p:spPr>
          <a:xfrm>
            <a:off x="774389" y="3851709"/>
            <a:ext cx="8856000" cy="0"/>
          </a:xfrm>
          <a:prstGeom prst="line">
            <a:avLst/>
          </a:prstGeom>
          <a:ln w="12700">
            <a:solidFill>
              <a:srgbClr val="0078D2"/>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39</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74967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3217"/>
            <a:ext cx="6383507" cy="432000"/>
          </a:xfrm>
          <a:prstGeom prst="rect">
            <a:avLst/>
          </a:prstGeom>
          <a:noFill/>
        </p:spPr>
        <p:txBody>
          <a:bodyPr wrap="square" lIns="72000" tIns="72000" rIns="72000" bIns="72000" rtlCol="0" anchor="t">
            <a:noAutofit/>
          </a:bodyPr>
          <a:lstStyle/>
          <a:p>
            <a:r>
              <a:rPr lang="ja-JP" altLang="en-US" b="1" dirty="0" smtClean="0">
                <a:latin typeface="游ゴシック" panose="020B0400000000000000" pitchFamily="50" charset="-128"/>
                <a:ea typeface="游ゴシック" panose="020B0400000000000000" pitchFamily="50" charset="-128"/>
              </a:rPr>
              <a:t>令和３年度 健康づくり事業に関する</a:t>
            </a:r>
            <a:r>
              <a:rPr lang="ja-JP" altLang="en-US" b="1" dirty="0">
                <a:latin typeface="游ゴシック" panose="020B0400000000000000" pitchFamily="50" charset="-128"/>
                <a:ea typeface="游ゴシック" panose="020B0400000000000000" pitchFamily="50" charset="-128"/>
              </a:rPr>
              <a:t>主な</a:t>
            </a:r>
            <a:r>
              <a:rPr lang="ja-JP" altLang="en-US" b="1" dirty="0" smtClean="0">
                <a:latin typeface="游ゴシック" panose="020B0400000000000000" pitchFamily="50" charset="-128"/>
                <a:ea typeface="游ゴシック" panose="020B0400000000000000" pitchFamily="50" charset="-128"/>
              </a:rPr>
              <a:t>トピックス</a:t>
            </a:r>
            <a:endParaRPr lang="ja-JP" altLang="en-US"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12059" y="917443"/>
            <a:ext cx="4680000" cy="5616000"/>
          </a:xfrm>
          <a:prstGeom prst="roundRect">
            <a:avLst>
              <a:gd name="adj" fmla="val 1511"/>
            </a:avLst>
          </a:prstGeom>
          <a:noFill/>
          <a:ln w="12700">
            <a:solidFill>
              <a:srgbClr val="00CC99"/>
            </a:solidFill>
          </a:ln>
        </p:spPr>
        <p:txBody>
          <a:bodyPr wrap="square" lIns="72000" tIns="79200" rIns="72000" bIns="72000" rtlCol="0" anchor="t">
            <a:noAutofit/>
          </a:bodyPr>
          <a:lstStyle/>
          <a:p>
            <a:r>
              <a:rPr lang="ja-JP" altLang="en-US" sz="1200" b="1" dirty="0" smtClean="0">
                <a:latin typeface="游ゴシック" panose="020B0400000000000000" pitchFamily="50" charset="-128"/>
              </a:rPr>
              <a:t>ライフステージに応じた健康づくりの取組みを推進する</a:t>
            </a:r>
            <a:endParaRPr lang="en-US" altLang="ja-JP" sz="1200" b="1" dirty="0" smtClean="0">
              <a:latin typeface="游ゴシック" panose="020B0400000000000000" pitchFamily="50" charset="-128"/>
            </a:endParaRPr>
          </a:p>
          <a:p>
            <a:r>
              <a:rPr lang="ja-JP" altLang="en-US" sz="1200" b="1" dirty="0">
                <a:latin typeface="游ゴシック" panose="020B0400000000000000" pitchFamily="50" charset="-128"/>
              </a:rPr>
              <a:t>「</a:t>
            </a:r>
            <a:r>
              <a:rPr lang="ja-JP" altLang="en-US" sz="1200" b="1" dirty="0" smtClean="0">
                <a:latin typeface="游ゴシック" panose="020B0400000000000000" pitchFamily="50" charset="-128"/>
              </a:rPr>
              <a:t>おおさか</a:t>
            </a:r>
            <a:r>
              <a:rPr lang="ja-JP" altLang="en-US" sz="1200" b="1" dirty="0" smtClean="0">
                <a:latin typeface="游ゴシック" panose="020B0400000000000000" pitchFamily="50" charset="-128"/>
                <a:ea typeface="游ゴシック" panose="020B0400000000000000" pitchFamily="50" charset="-128"/>
              </a:rPr>
              <a:t>健活</a:t>
            </a:r>
            <a:r>
              <a:rPr lang="en-US" altLang="ja-JP" sz="1200" b="1" dirty="0" smtClean="0">
                <a:latin typeface="游ゴシック" panose="020B0400000000000000" pitchFamily="50" charset="-128"/>
                <a:ea typeface="游ゴシック" panose="020B0400000000000000" pitchFamily="50" charset="-128"/>
              </a:rPr>
              <a:t>10</a:t>
            </a:r>
            <a:r>
              <a:rPr lang="ja-JP" altLang="en-US" sz="1200" b="1" dirty="0" smtClean="0">
                <a:latin typeface="游ゴシック" panose="020B0400000000000000" pitchFamily="50" charset="-128"/>
                <a:ea typeface="游ゴシック" panose="020B0400000000000000" pitchFamily="50" charset="-128"/>
              </a:rPr>
              <a:t>推進プロジェクト」を実施</a:t>
            </a:r>
            <a:endParaRPr lang="ja-JP" altLang="en-US" sz="1200" b="1" dirty="0">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a:xfrm>
            <a:off x="212059" y="1470973"/>
            <a:ext cx="4680000" cy="0"/>
          </a:xfrm>
          <a:prstGeom prst="line">
            <a:avLst/>
          </a:prstGeom>
          <a:ln w="12700">
            <a:solidFill>
              <a:srgbClr val="00CC99"/>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347529" y="944871"/>
            <a:ext cx="504000" cy="504000"/>
          </a:xfrm>
          <a:prstGeom prst="ellipse">
            <a:avLst/>
          </a:prstGeom>
          <a:solidFill>
            <a:srgbClr val="00CC99"/>
          </a:solidFill>
          <a:ln w="12700">
            <a:solidFill>
              <a:schemeClr val="bg1"/>
            </a:solidFill>
          </a:ln>
          <a:effectLst/>
        </p:spPr>
        <p:txBody>
          <a:bodyPr wrap="none" lIns="36000" tIns="72000" rIns="36000" bIns="0" rtlCol="0" anchor="ctr">
            <a:noAutofit/>
          </a:bodyPr>
          <a:lstStyle/>
          <a:p>
            <a:pPr algn="ctr"/>
            <a:r>
              <a:rPr lang="en-US" altLang="ja-JP" sz="1100" b="1" dirty="0" smtClean="0">
                <a:solidFill>
                  <a:schemeClr val="bg1"/>
                </a:solidFill>
                <a:latin typeface="游ゴシック" panose="020B0400000000000000" pitchFamily="50" charset="-128"/>
                <a:ea typeface="游ゴシック" panose="020B0400000000000000" pitchFamily="50" charset="-128"/>
              </a:rPr>
              <a:t>topic</a:t>
            </a:r>
            <a:endParaRPr lang="en-US" altLang="ja-JP" sz="1050" b="1" dirty="0" smtClean="0">
              <a:solidFill>
                <a:schemeClr val="bg1"/>
              </a:solidFill>
              <a:latin typeface="游ゴシック" panose="020B0400000000000000" pitchFamily="50" charset="-128"/>
              <a:ea typeface="游ゴシック" panose="020B0400000000000000" pitchFamily="50" charset="-128"/>
            </a:endParaRPr>
          </a:p>
          <a:p>
            <a:pPr algn="ctr"/>
            <a:r>
              <a:rPr lang="en-US" altLang="ja-JP" sz="1300" b="1" dirty="0" smtClean="0">
                <a:solidFill>
                  <a:schemeClr val="bg1"/>
                </a:solidFill>
                <a:latin typeface="游ゴシック" panose="020B0400000000000000" pitchFamily="50" charset="-128"/>
                <a:ea typeface="游ゴシック" panose="020B0400000000000000" pitchFamily="50" charset="-128"/>
              </a:rPr>
              <a:t>1</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220953" y="1555240"/>
            <a:ext cx="4658453" cy="4896000"/>
          </a:xfrm>
          <a:prstGeom prst="roundRect">
            <a:avLst>
              <a:gd name="adj" fmla="val 0"/>
            </a:avLst>
          </a:prstGeom>
          <a:noFill/>
          <a:ln w="12700">
            <a:noFill/>
          </a:ln>
        </p:spPr>
        <p:txBody>
          <a:bodyPr wrap="square" lIns="36000" tIns="36000" rIns="36000" bIns="36000" rtlCol="0" anchor="t">
            <a:noAutofit/>
          </a:bodyPr>
          <a:lstStyle/>
          <a:p>
            <a:r>
              <a:rPr lang="ja-JP" altLang="en-US" sz="1050" dirty="0" smtClean="0">
                <a:latin typeface="+mn-ea"/>
              </a:rPr>
              <a:t>　新型コロナウイルス感染症の影響が未だ続いていますが、情報通信技術</a:t>
            </a:r>
            <a:r>
              <a:rPr lang="ja-JP" altLang="en-US" sz="1050" dirty="0">
                <a:latin typeface="+mn-ea"/>
              </a:rPr>
              <a:t>の</a:t>
            </a:r>
            <a:r>
              <a:rPr lang="ja-JP" altLang="en-US" sz="1050" dirty="0" smtClean="0">
                <a:latin typeface="+mn-ea"/>
              </a:rPr>
              <a:t>活用や感染防止対策を徹底したうえで、</a:t>
            </a:r>
            <a:r>
              <a:rPr lang="ja-JP" altLang="en-US" sz="1050" dirty="0">
                <a:latin typeface="+mn-ea"/>
              </a:rPr>
              <a:t>ライフステージに</a:t>
            </a:r>
            <a:r>
              <a:rPr lang="ja-JP" altLang="en-US" sz="1050" dirty="0" smtClean="0">
                <a:latin typeface="+mn-ea"/>
              </a:rPr>
              <a:t>応じた健康づくりの取組みを推進する「おおさか健活</a:t>
            </a:r>
            <a:r>
              <a:rPr lang="en-US" altLang="ja-JP" sz="1050" dirty="0" smtClean="0">
                <a:latin typeface="+mn-ea"/>
              </a:rPr>
              <a:t>10</a:t>
            </a:r>
            <a:r>
              <a:rPr lang="ja-JP" altLang="en-US" sz="1050" dirty="0" smtClean="0">
                <a:latin typeface="+mn-ea"/>
              </a:rPr>
              <a:t>推進プロジェクト」を実施しています。</a:t>
            </a:r>
            <a:endParaRPr lang="ja-JP" altLang="en-US" sz="1050" dirty="0">
              <a:latin typeface="+mn-ea"/>
            </a:endParaRPr>
          </a:p>
          <a:p>
            <a:endParaRPr lang="en-US" altLang="ja-JP" sz="1050" dirty="0" smtClean="0">
              <a:latin typeface="+mn-ea"/>
            </a:endParaRPr>
          </a:p>
          <a:p>
            <a:r>
              <a:rPr lang="ja-JP" altLang="en-US" sz="1050" dirty="0">
                <a:latin typeface="+mn-ea"/>
              </a:rPr>
              <a:t>　</a:t>
            </a:r>
            <a:r>
              <a:rPr lang="ja-JP" altLang="en-US" sz="1050" dirty="0" smtClean="0">
                <a:latin typeface="+mn-ea"/>
              </a:rPr>
              <a:t>令和３年度は、全世代における健康気運の醸成を図ることを目的</a:t>
            </a:r>
            <a:r>
              <a:rPr lang="ja-JP" altLang="en-US" sz="1050" dirty="0">
                <a:latin typeface="+mn-ea"/>
              </a:rPr>
              <a:t>に、 「食生活」や「口腔ケア」など健活</a:t>
            </a:r>
            <a:r>
              <a:rPr lang="en-US" altLang="ja-JP" sz="1050" dirty="0">
                <a:latin typeface="+mn-ea"/>
              </a:rPr>
              <a:t>10</a:t>
            </a:r>
            <a:r>
              <a:rPr lang="ja-JP" altLang="en-US" sz="1050" dirty="0">
                <a:latin typeface="+mn-ea"/>
              </a:rPr>
              <a:t>で掲げる健康活動に沿った</a:t>
            </a:r>
            <a:r>
              <a:rPr lang="ja-JP" altLang="en-US" sz="1050" dirty="0" smtClean="0">
                <a:latin typeface="+mn-ea"/>
              </a:rPr>
              <a:t>内容</a:t>
            </a:r>
            <a:r>
              <a:rPr lang="ja-JP" altLang="en-US" sz="1050" dirty="0">
                <a:latin typeface="+mn-ea"/>
              </a:rPr>
              <a:t>の</a:t>
            </a:r>
            <a:r>
              <a:rPr lang="ja-JP" altLang="en-US" sz="1050" dirty="0" smtClean="0">
                <a:latin typeface="+mn-ea"/>
              </a:rPr>
              <a:t>オンラインセミナーを開催。また、府営公園等においてウォーキングイベントを開催し、家族連れなど多くの府民に参加いただきました。</a:t>
            </a:r>
            <a:endParaRPr lang="en-US" altLang="ja-JP" sz="1050" dirty="0" smtClean="0">
              <a:latin typeface="+mn-ea"/>
            </a:endParaRPr>
          </a:p>
          <a:p>
            <a:r>
              <a:rPr lang="ja-JP" altLang="en-US" sz="1050" dirty="0">
                <a:latin typeface="+mn-ea"/>
              </a:rPr>
              <a:t>　</a:t>
            </a:r>
            <a:endParaRPr lang="en-US" altLang="ja-JP" sz="1050" dirty="0">
              <a:latin typeface="+mn-ea"/>
            </a:endParaRPr>
          </a:p>
          <a:p>
            <a:r>
              <a:rPr lang="ja-JP" altLang="en-US" sz="1050" dirty="0" smtClean="0">
                <a:latin typeface="+mn-ea"/>
              </a:rPr>
              <a:t>　また、府内</a:t>
            </a:r>
            <a:r>
              <a:rPr lang="ja-JP" altLang="en-US" sz="1050" dirty="0">
                <a:latin typeface="+mn-ea"/>
              </a:rPr>
              <a:t>の大学と連携</a:t>
            </a:r>
            <a:r>
              <a:rPr lang="ja-JP" altLang="en-US" sz="1050" dirty="0" smtClean="0">
                <a:latin typeface="+mn-ea"/>
              </a:rPr>
              <a:t>した健康セミナーや体験イベントなどの実施のほか、健康経営の普及促進を目的とした健康経営セミナーの開催、働く世代からのフレイル予防プログラムの府内展開や特定健診受診率向上、特定保健指導実施率向上に向けた市町村支援に取り組みました。</a:t>
            </a:r>
            <a:endParaRPr lang="en-US" altLang="ja-JP" sz="1050" dirty="0" smtClean="0">
              <a:latin typeface="+mn-ea"/>
            </a:endParaRPr>
          </a:p>
          <a:p>
            <a:endParaRPr lang="en-US" altLang="ja-JP" sz="1050" dirty="0" smtClean="0">
              <a:latin typeface="+mn-ea"/>
            </a:endParaRPr>
          </a:p>
          <a:p>
            <a:r>
              <a:rPr lang="ja-JP" altLang="en-US" sz="1050" dirty="0" smtClean="0">
                <a:latin typeface="+mn-ea"/>
              </a:rPr>
              <a:t>　健康寿命の延伸、健康格差の縮小</a:t>
            </a:r>
            <a:r>
              <a:rPr lang="ja-JP" altLang="en-US" sz="1050" dirty="0">
                <a:latin typeface="+mn-ea"/>
              </a:rPr>
              <a:t>に向けた健康づくり活動の実践</a:t>
            </a:r>
            <a:r>
              <a:rPr lang="ja-JP" altLang="en-US" sz="1050" dirty="0" smtClean="0">
                <a:latin typeface="+mn-ea"/>
              </a:rPr>
              <a:t>は</a:t>
            </a:r>
            <a:r>
              <a:rPr lang="ja-JP" altLang="en-US" sz="1050" dirty="0">
                <a:latin typeface="+mn-ea"/>
              </a:rPr>
              <a:t>コロナ禍において</a:t>
            </a:r>
            <a:r>
              <a:rPr lang="ja-JP" altLang="en-US" sz="1050" dirty="0" smtClean="0">
                <a:latin typeface="+mn-ea"/>
              </a:rPr>
              <a:t>も継続していくことが求められます。今後も、</a:t>
            </a:r>
            <a:r>
              <a:rPr lang="en-US" altLang="ja-JP" sz="1050" dirty="0" smtClean="0">
                <a:latin typeface="+mn-ea"/>
              </a:rPr>
              <a:t>with</a:t>
            </a:r>
            <a:r>
              <a:rPr lang="ja-JP" altLang="en-US" sz="1050" dirty="0" smtClean="0">
                <a:latin typeface="+mn-ea"/>
              </a:rPr>
              <a:t>コロナ・ポストコロナにおける「新しい生活様式」に対応した、おおさか健活</a:t>
            </a:r>
            <a:r>
              <a:rPr lang="en-US" altLang="ja-JP" sz="1050" dirty="0" smtClean="0">
                <a:latin typeface="+mn-ea"/>
              </a:rPr>
              <a:t>10</a:t>
            </a:r>
            <a:r>
              <a:rPr lang="ja-JP" altLang="en-US" sz="1050" dirty="0" smtClean="0">
                <a:latin typeface="+mn-ea"/>
              </a:rPr>
              <a:t>推進プロジェクトを進めていきます。</a:t>
            </a:r>
            <a:endParaRPr lang="ja-JP" altLang="en-US" sz="1050" dirty="0">
              <a:latin typeface="+mn-ea"/>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a:t>
            </a:fld>
            <a:endParaRPr kumimoji="1" lang="ja-JP" altLang="en-US"/>
          </a:p>
        </p:txBody>
      </p:sp>
      <p:sp>
        <p:nvSpPr>
          <p:cNvPr id="25" name="テキスト ボックス 24"/>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18" name="図 17"/>
          <p:cNvPicPr>
            <a:picLocks noChangeAspect="1"/>
          </p:cNvPicPr>
          <p:nvPr/>
        </p:nvPicPr>
        <p:blipFill>
          <a:blip r:embed="rId2"/>
          <a:stretch>
            <a:fillRect/>
          </a:stretch>
        </p:blipFill>
        <p:spPr>
          <a:xfrm>
            <a:off x="8582603" y="358877"/>
            <a:ext cx="1100769" cy="360000"/>
          </a:xfrm>
          <a:prstGeom prst="rect">
            <a:avLst/>
          </a:prstGeom>
        </p:spPr>
      </p:pic>
      <p:sp>
        <p:nvSpPr>
          <p:cNvPr id="27" name="テキスト ボックス 26"/>
          <p:cNvSpPr txBox="1"/>
          <p:nvPr/>
        </p:nvSpPr>
        <p:spPr>
          <a:xfrm>
            <a:off x="2835956" y="6185494"/>
            <a:ext cx="1800000"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smtClean="0">
                <a:latin typeface="游ゴシック" panose="020B0400000000000000" pitchFamily="50" charset="-128"/>
                <a:ea typeface="游ゴシック" panose="020B0400000000000000" pitchFamily="50" charset="-128"/>
              </a:rPr>
              <a:t>▲大学での健康セミナー</a:t>
            </a:r>
            <a:endParaRPr lang="en-US" altLang="ja-JP" sz="800" dirty="0" smtClean="0">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851113" y="6214770"/>
            <a:ext cx="1656000"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ウォーキングイベント</a:t>
            </a:r>
            <a:r>
              <a:rPr lang="ja-JP" altLang="en-US" sz="800" dirty="0" smtClean="0">
                <a:latin typeface="游ゴシック" panose="020B0400000000000000" pitchFamily="50" charset="-128"/>
                <a:ea typeface="游ゴシック" panose="020B0400000000000000" pitchFamily="50" charset="-128"/>
              </a:rPr>
              <a:t> チラシ</a:t>
            </a:r>
            <a:endParaRPr lang="en-US" altLang="ja-JP" sz="800" dirty="0" smtClean="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3"/>
          <a:stretch>
            <a:fillRect/>
          </a:stretch>
        </p:blipFill>
        <p:spPr>
          <a:xfrm rot="21260679">
            <a:off x="459567" y="4701443"/>
            <a:ext cx="1020379" cy="1446100"/>
          </a:xfrm>
          <a:prstGeom prst="rect">
            <a:avLst/>
          </a:prstGeom>
        </p:spPr>
      </p:pic>
      <p:pic>
        <p:nvPicPr>
          <p:cNvPr id="5" name="図 4"/>
          <p:cNvPicPr>
            <a:picLocks noChangeAspect="1"/>
          </p:cNvPicPr>
          <p:nvPr/>
        </p:nvPicPr>
        <p:blipFill>
          <a:blip r:embed="rId4"/>
          <a:stretch>
            <a:fillRect/>
          </a:stretch>
        </p:blipFill>
        <p:spPr>
          <a:xfrm rot="225835">
            <a:off x="1542789" y="4686612"/>
            <a:ext cx="1020216" cy="1446100"/>
          </a:xfrm>
          <a:prstGeom prst="rect">
            <a:avLst/>
          </a:prstGeom>
        </p:spPr>
      </p:pic>
      <p:pic>
        <p:nvPicPr>
          <p:cNvPr id="7" name="図 6"/>
          <p:cNvPicPr>
            <a:picLocks noChangeAspect="1"/>
          </p:cNvPicPr>
          <p:nvPr/>
        </p:nvPicPr>
        <p:blipFill>
          <a:blip r:embed="rId5"/>
          <a:stretch>
            <a:fillRect/>
          </a:stretch>
        </p:blipFill>
        <p:spPr>
          <a:xfrm>
            <a:off x="2725070" y="4872342"/>
            <a:ext cx="2021772" cy="1133889"/>
          </a:xfrm>
          <a:prstGeom prst="rect">
            <a:avLst/>
          </a:prstGeom>
        </p:spPr>
      </p:pic>
      <p:sp>
        <p:nvSpPr>
          <p:cNvPr id="21" name="テキスト ボックス 20"/>
          <p:cNvSpPr txBox="1"/>
          <p:nvPr/>
        </p:nvSpPr>
        <p:spPr>
          <a:xfrm>
            <a:off x="4987931" y="917443"/>
            <a:ext cx="4680000" cy="5616000"/>
          </a:xfrm>
          <a:prstGeom prst="roundRect">
            <a:avLst>
              <a:gd name="adj" fmla="val 1511"/>
            </a:avLst>
          </a:prstGeom>
          <a:noFill/>
          <a:ln w="12700">
            <a:solidFill>
              <a:srgbClr val="00CC99"/>
            </a:solidFill>
          </a:ln>
        </p:spPr>
        <p:txBody>
          <a:bodyPr wrap="square" lIns="72000" tIns="79200" rIns="72000" bIns="72000" rtlCol="0" anchor="t">
            <a:noAutofit/>
          </a:bodyPr>
          <a:lstStyle/>
          <a:p>
            <a:r>
              <a:rPr lang="ja-JP" altLang="en-US" sz="1200" b="1" dirty="0" smtClean="0">
                <a:latin typeface="游ゴシック" panose="020B0400000000000000" pitchFamily="50" charset="-128"/>
              </a:rPr>
              <a:t>大阪府の健康アプリ「アスマイル」に</a:t>
            </a:r>
            <a:endParaRPr lang="en-US" altLang="ja-JP" sz="1200" b="1" dirty="0" smtClean="0">
              <a:latin typeface="游ゴシック" panose="020B0400000000000000" pitchFamily="50" charset="-128"/>
            </a:endParaRPr>
          </a:p>
          <a:p>
            <a:r>
              <a:rPr lang="ja-JP" altLang="en-US" sz="1200" b="1" dirty="0" smtClean="0">
                <a:latin typeface="游ゴシック" panose="020B0400000000000000" pitchFamily="50" charset="-128"/>
              </a:rPr>
              <a:t>特定</a:t>
            </a:r>
            <a:r>
              <a:rPr lang="ja-JP" altLang="en-US" sz="1200" b="1" dirty="0">
                <a:latin typeface="游ゴシック" panose="020B0400000000000000" pitchFamily="50" charset="-128"/>
              </a:rPr>
              <a:t>健診データ</a:t>
            </a:r>
            <a:r>
              <a:rPr lang="ja-JP" altLang="en-US" sz="1200" b="1" dirty="0" smtClean="0">
                <a:latin typeface="游ゴシック" panose="020B0400000000000000" pitchFamily="50" charset="-128"/>
              </a:rPr>
              <a:t>を活用</a:t>
            </a:r>
            <a:r>
              <a:rPr lang="ja-JP" altLang="en-US" sz="1200" b="1" dirty="0">
                <a:latin typeface="游ゴシック" panose="020B0400000000000000" pitchFamily="50" charset="-128"/>
              </a:rPr>
              <a:t>した「健康予測</a:t>
            </a:r>
            <a:r>
              <a:rPr lang="en-US" altLang="ja-JP" sz="1200" b="1" dirty="0">
                <a:latin typeface="游ゴシック" panose="020B0400000000000000" pitchFamily="50" charset="-128"/>
              </a:rPr>
              <a:t>AI</a:t>
            </a:r>
            <a:r>
              <a:rPr lang="ja-JP" altLang="en-US" sz="1200" b="1" dirty="0" smtClean="0">
                <a:latin typeface="游ゴシック" panose="020B0400000000000000" pitchFamily="50" charset="-128"/>
              </a:rPr>
              <a:t>」を搭載</a:t>
            </a:r>
            <a:endParaRPr lang="ja-JP" altLang="en-US" sz="1200" b="1" dirty="0">
              <a:latin typeface="游ゴシック" panose="020B0400000000000000" pitchFamily="50" charset="-128"/>
              <a:ea typeface="游ゴシック" panose="020B0400000000000000" pitchFamily="50" charset="-128"/>
            </a:endParaRPr>
          </a:p>
        </p:txBody>
      </p:sp>
      <p:cxnSp>
        <p:nvCxnSpPr>
          <p:cNvPr id="23" name="直線コネクタ 22"/>
          <p:cNvCxnSpPr/>
          <p:nvPr/>
        </p:nvCxnSpPr>
        <p:spPr>
          <a:xfrm>
            <a:off x="4987931" y="1470973"/>
            <a:ext cx="4680000" cy="0"/>
          </a:xfrm>
          <a:prstGeom prst="line">
            <a:avLst/>
          </a:prstGeom>
          <a:ln w="12700">
            <a:solidFill>
              <a:srgbClr val="00CC99"/>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119938" y="944871"/>
            <a:ext cx="504000" cy="504000"/>
          </a:xfrm>
          <a:prstGeom prst="ellipse">
            <a:avLst/>
          </a:prstGeom>
          <a:solidFill>
            <a:srgbClr val="00CC99"/>
          </a:solidFill>
          <a:ln w="12700">
            <a:solidFill>
              <a:schemeClr val="bg1"/>
            </a:solidFill>
          </a:ln>
          <a:effectLst/>
        </p:spPr>
        <p:txBody>
          <a:bodyPr wrap="none" lIns="36000" tIns="72000" rIns="36000" bIns="0" rtlCol="0" anchor="ctr">
            <a:noAutofit/>
          </a:bodyPr>
          <a:lstStyle/>
          <a:p>
            <a:pPr algn="ctr"/>
            <a:r>
              <a:rPr lang="en-US" altLang="ja-JP" sz="1100" b="1" dirty="0" smtClean="0">
                <a:solidFill>
                  <a:schemeClr val="bg1"/>
                </a:solidFill>
                <a:latin typeface="游ゴシック" panose="020B0400000000000000" pitchFamily="50" charset="-128"/>
                <a:ea typeface="游ゴシック" panose="020B0400000000000000" pitchFamily="50" charset="-128"/>
              </a:rPr>
              <a:t>topic</a:t>
            </a:r>
          </a:p>
          <a:p>
            <a:pPr algn="ctr"/>
            <a:r>
              <a:rPr lang="en-US" altLang="ja-JP" sz="1300" b="1" dirty="0" smtClean="0">
                <a:solidFill>
                  <a:schemeClr val="bg1"/>
                </a:solidFill>
                <a:latin typeface="游ゴシック" panose="020B0400000000000000" pitchFamily="50" charset="-128"/>
                <a:ea typeface="游ゴシック" panose="020B0400000000000000" pitchFamily="50" charset="-128"/>
              </a:rPr>
              <a:t>2</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5026064" y="1555240"/>
            <a:ext cx="4608000" cy="4896000"/>
          </a:xfrm>
          <a:prstGeom prst="roundRect">
            <a:avLst>
              <a:gd name="adj" fmla="val 0"/>
            </a:avLst>
          </a:prstGeom>
          <a:noFill/>
          <a:ln w="12700">
            <a:noFill/>
          </a:ln>
        </p:spPr>
        <p:txBody>
          <a:bodyPr wrap="square" lIns="36000" tIns="36000" rIns="36000" bIns="36000" rtlCol="0" anchor="t">
            <a:noAutofit/>
          </a:bodyPr>
          <a:lstStyle/>
          <a:p>
            <a:r>
              <a:rPr lang="ja-JP" altLang="en-US" sz="1050" dirty="0" smtClean="0">
                <a:latin typeface="+mn-ea"/>
              </a:rPr>
              <a:t>　</a:t>
            </a:r>
            <a:r>
              <a:rPr lang="ja-JP" altLang="en-US" sz="1050" dirty="0"/>
              <a:t>大阪府が提供する健康アプリ「アスマイル</a:t>
            </a:r>
            <a:r>
              <a:rPr lang="ja-JP" altLang="en-US" sz="1050" dirty="0" smtClean="0"/>
              <a:t>」では、一人</a:t>
            </a:r>
            <a:r>
              <a:rPr lang="ja-JP" altLang="en-US" sz="1050" dirty="0"/>
              <a:t>でも多くの</a:t>
            </a:r>
            <a:r>
              <a:rPr lang="ja-JP" altLang="en-US" sz="1050" dirty="0" smtClean="0"/>
              <a:t>府民が気軽に健康づくりに取り組んでいただけるよう、順次、新たな機能を提供しています。</a:t>
            </a:r>
            <a:endParaRPr lang="en-US" altLang="ja-JP" sz="1050" dirty="0" smtClean="0"/>
          </a:p>
          <a:p>
            <a:endParaRPr lang="en-US" altLang="ja-JP" sz="1050" dirty="0"/>
          </a:p>
          <a:p>
            <a:r>
              <a:rPr lang="ja-JP" altLang="en-US" sz="1050" dirty="0" smtClean="0"/>
              <a:t>　令和３年度には、自身の健診結果に関心を持つきっかけとなるよう、</a:t>
            </a:r>
            <a:r>
              <a:rPr lang="ja-JP" altLang="en-US" sz="1050" dirty="0">
                <a:latin typeface="+mn-ea"/>
              </a:rPr>
              <a:t>大阪大学キャンパスライフ健康支援・相談センター</a:t>
            </a:r>
            <a:r>
              <a:rPr lang="ja-JP" altLang="en-US" sz="1050" dirty="0" smtClean="0">
                <a:latin typeface="+mn-ea"/>
              </a:rPr>
              <a:t>の協力</a:t>
            </a:r>
            <a:r>
              <a:rPr lang="ja-JP" altLang="en-US" sz="1050" dirty="0">
                <a:latin typeface="+mn-ea"/>
              </a:rPr>
              <a:t>を</a:t>
            </a:r>
            <a:r>
              <a:rPr lang="ja-JP" altLang="en-US" sz="1050" dirty="0" smtClean="0">
                <a:latin typeface="+mn-ea"/>
              </a:rPr>
              <a:t>得て国民健康保険被保険者の</a:t>
            </a:r>
            <a:r>
              <a:rPr lang="ja-JP" altLang="en-US" sz="1050" dirty="0">
                <a:latin typeface="+mn-ea"/>
              </a:rPr>
              <a:t>特定健診データ（過去６年分）と本人の直近の健診結果をもとに、３つの生活習慣病（糖尿病・脂質異常症・高血圧</a:t>
            </a:r>
            <a:r>
              <a:rPr lang="ja-JP" altLang="en-US" sz="1050" dirty="0" smtClean="0">
                <a:latin typeface="+mn-ea"/>
              </a:rPr>
              <a:t>）の３年</a:t>
            </a:r>
            <a:r>
              <a:rPr lang="ja-JP" altLang="en-US" sz="1050" dirty="0">
                <a:latin typeface="+mn-ea"/>
              </a:rPr>
              <a:t>以内の発症確率</a:t>
            </a:r>
            <a:r>
              <a:rPr lang="ja-JP" altLang="en-US" sz="1050" dirty="0" smtClean="0">
                <a:latin typeface="+mn-ea"/>
              </a:rPr>
              <a:t>を</a:t>
            </a:r>
            <a:r>
              <a:rPr lang="en-US" altLang="ja-JP" sz="1050" dirty="0">
                <a:latin typeface="+mn-ea"/>
              </a:rPr>
              <a:t>AI</a:t>
            </a:r>
            <a:r>
              <a:rPr lang="ja-JP" altLang="en-US" sz="1050" dirty="0" smtClean="0">
                <a:latin typeface="+mn-ea"/>
              </a:rPr>
              <a:t>に</a:t>
            </a:r>
            <a:r>
              <a:rPr lang="ja-JP" altLang="en-US" sz="1050" dirty="0">
                <a:latin typeface="+mn-ea"/>
              </a:rPr>
              <a:t>より</a:t>
            </a:r>
            <a:r>
              <a:rPr lang="ja-JP" altLang="en-US" sz="1050" dirty="0" smtClean="0">
                <a:latin typeface="+mn-ea"/>
              </a:rPr>
              <a:t>算出する「健康予測</a:t>
            </a:r>
            <a:r>
              <a:rPr lang="en-US" altLang="ja-JP" sz="1050" dirty="0" smtClean="0">
                <a:latin typeface="+mn-ea"/>
              </a:rPr>
              <a:t>AI</a:t>
            </a:r>
            <a:r>
              <a:rPr lang="ja-JP" altLang="en-US" sz="1050" dirty="0">
                <a:latin typeface="+mn-ea"/>
              </a:rPr>
              <a:t>」</a:t>
            </a:r>
            <a:r>
              <a:rPr lang="ja-JP" altLang="en-US" sz="1050" dirty="0" smtClean="0">
                <a:latin typeface="+mn-ea"/>
              </a:rPr>
              <a:t>を開発し、アスマイルに搭載しました。</a:t>
            </a:r>
            <a:endParaRPr lang="en-US" altLang="ja-JP" sz="1050" dirty="0" smtClean="0">
              <a:latin typeface="+mn-ea"/>
            </a:endParaRPr>
          </a:p>
          <a:p>
            <a:endParaRPr lang="en-US" altLang="ja-JP" sz="1050" dirty="0" smtClean="0">
              <a:latin typeface="+mn-ea"/>
            </a:endParaRPr>
          </a:p>
          <a:p>
            <a:r>
              <a:rPr lang="ja-JP" altLang="en-US" sz="1050" dirty="0">
                <a:latin typeface="+mn-ea"/>
              </a:rPr>
              <a:t>　</a:t>
            </a:r>
            <a:r>
              <a:rPr lang="ja-JP" altLang="en-US" sz="1050" dirty="0" smtClean="0">
                <a:latin typeface="+mn-ea"/>
              </a:rPr>
              <a:t>過去３年以内の健診結果に基づき、将来の生活習慣病の発症確率を表示することができ、あわせて今後の生活改善に向けたアドバイスコメントや、同世代</a:t>
            </a:r>
            <a:r>
              <a:rPr lang="ja-JP" altLang="en-US" sz="1050" dirty="0">
                <a:latin typeface="+mn-ea"/>
              </a:rPr>
              <a:t>との比較（自らの位置）を</a:t>
            </a:r>
            <a:r>
              <a:rPr lang="ja-JP" altLang="en-US" sz="1050" dirty="0" smtClean="0">
                <a:latin typeface="+mn-ea"/>
              </a:rPr>
              <a:t>提示することで、本人の健康</a:t>
            </a:r>
            <a:r>
              <a:rPr lang="ja-JP" altLang="en-US" sz="1050" dirty="0">
                <a:latin typeface="+mn-ea"/>
              </a:rPr>
              <a:t>管理</a:t>
            </a:r>
            <a:r>
              <a:rPr lang="ja-JP" altLang="en-US" sz="1050" dirty="0" smtClean="0">
                <a:latin typeface="+mn-ea"/>
              </a:rPr>
              <a:t>意識の向上につなげることができます。また、一人</a:t>
            </a:r>
            <a:r>
              <a:rPr lang="ja-JP" altLang="en-US" sz="1050" dirty="0">
                <a:latin typeface="+mn-ea"/>
              </a:rPr>
              <a:t>ひとりが健診結果に関心を持つことで</a:t>
            </a:r>
            <a:r>
              <a:rPr lang="ja-JP" altLang="en-US" sz="1050" dirty="0" smtClean="0">
                <a:latin typeface="+mn-ea"/>
              </a:rPr>
              <a:t>、府域における特定</a:t>
            </a:r>
            <a:r>
              <a:rPr lang="ja-JP" altLang="en-US" sz="1050" dirty="0">
                <a:latin typeface="+mn-ea"/>
              </a:rPr>
              <a:t>健診受診率の向上</a:t>
            </a:r>
            <a:r>
              <a:rPr lang="ja-JP" altLang="en-US" sz="1050" dirty="0" smtClean="0">
                <a:latin typeface="+mn-ea"/>
              </a:rPr>
              <a:t>にも寄与することが期待できます。</a:t>
            </a:r>
            <a:endParaRPr lang="en-US" altLang="ja-JP" sz="1050" dirty="0" smtClean="0">
              <a:latin typeface="+mn-ea"/>
            </a:endParaRPr>
          </a:p>
          <a:p>
            <a:endParaRPr lang="en-US" altLang="ja-JP" sz="1050" dirty="0">
              <a:latin typeface="+mn-ea"/>
            </a:endParaRPr>
          </a:p>
          <a:p>
            <a:r>
              <a:rPr lang="ja-JP" altLang="en-US" sz="1050" dirty="0" smtClean="0">
                <a:latin typeface="+mn-ea"/>
              </a:rPr>
              <a:t>　令和３年度末で</a:t>
            </a:r>
            <a:r>
              <a:rPr lang="en-US" altLang="ja-JP" sz="1050" dirty="0" smtClean="0">
                <a:latin typeface="+mn-ea"/>
              </a:rPr>
              <a:t>28</a:t>
            </a:r>
            <a:r>
              <a:rPr lang="ja-JP" altLang="en-US" sz="1050" dirty="0" smtClean="0">
                <a:latin typeface="+mn-ea"/>
              </a:rPr>
              <a:t>万人を超える方にご利用いただいているアスマイルは、</a:t>
            </a:r>
            <a:r>
              <a:rPr lang="en-US" altLang="ja-JP" sz="1050" dirty="0" smtClean="0">
                <a:latin typeface="+mn-ea"/>
              </a:rPr>
              <a:t>2025</a:t>
            </a:r>
            <a:r>
              <a:rPr lang="ja-JP" altLang="en-US" sz="1050" dirty="0" smtClean="0">
                <a:latin typeface="+mn-ea"/>
              </a:rPr>
              <a:t>年に開催される大阪・関西万博のテーマである「いのち輝く未来社会」を見据え、府民の健康寿命の延伸に寄与できるよう、更なる発展をめざしてまいります。</a:t>
            </a:r>
            <a:endParaRPr lang="en-US" altLang="ja-JP" sz="1050" dirty="0" smtClean="0">
              <a:latin typeface="+mn-ea"/>
            </a:endParaRPr>
          </a:p>
          <a:p>
            <a:endParaRPr lang="en-US" altLang="ja-JP" sz="1050" dirty="0">
              <a:latin typeface="+mn-ea"/>
            </a:endParaRPr>
          </a:p>
          <a:p>
            <a:endParaRPr lang="en-US" altLang="ja-JP" sz="1050" dirty="0">
              <a:latin typeface="+mn-ea"/>
            </a:endParaRPr>
          </a:p>
          <a:p>
            <a:pPr marL="285750" indent="-285750">
              <a:buFont typeface="Wingdings" panose="05000000000000000000" pitchFamily="2" charset="2"/>
              <a:buChar char="l"/>
            </a:pPr>
            <a:endParaRPr lang="ja-JP" altLang="en-US" sz="1050" dirty="0">
              <a:latin typeface="+mn-ea"/>
            </a:endParaRPr>
          </a:p>
        </p:txBody>
      </p:sp>
      <p:sp>
        <p:nvSpPr>
          <p:cNvPr id="29" name="テキスト ボックス 28"/>
          <p:cNvSpPr txBox="1"/>
          <p:nvPr/>
        </p:nvSpPr>
        <p:spPr>
          <a:xfrm>
            <a:off x="7453230" y="6161146"/>
            <a:ext cx="1949059" cy="331871"/>
          </a:xfrm>
          <a:prstGeom prst="roundRect">
            <a:avLst>
              <a:gd name="adj" fmla="val 0"/>
            </a:avLst>
          </a:prstGeom>
          <a:noFill/>
          <a:ln w="12700">
            <a:noFill/>
          </a:ln>
        </p:spPr>
        <p:txBody>
          <a:bodyPr wrap="square" lIns="36000" tIns="36000" rIns="36000" bIns="36000" rtlCol="0" anchor="ctr">
            <a:noAutofit/>
          </a:bodyPr>
          <a:lstStyle/>
          <a:p>
            <a:r>
              <a:rPr lang="ja-JP" altLang="en-US" sz="900" dirty="0" smtClean="0">
                <a:latin typeface="BIZ UDPゴシック" panose="020B0400000000000000" pitchFamily="50" charset="-128"/>
                <a:ea typeface="BIZ UDPゴシック" panose="020B0400000000000000" pitchFamily="50" charset="-128"/>
              </a:rPr>
              <a:t>▲新しい生活様式に対応するため</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smtClean="0">
                <a:latin typeface="BIZ UDPゴシック" panose="020B0400000000000000" pitchFamily="50" charset="-128"/>
                <a:ea typeface="BIZ UDPゴシック" panose="020B0400000000000000" pitchFamily="50" charset="-128"/>
              </a:rPr>
              <a:t>　「体温管理機能」も搭載しました</a:t>
            </a:r>
            <a:endParaRPr lang="en-US" altLang="ja-JP" sz="900" dirty="0">
              <a:latin typeface="BIZ UDPゴシック" panose="020B0400000000000000" pitchFamily="50" charset="-128"/>
              <a:ea typeface="BIZ UDPゴシック" panose="020B0400000000000000" pitchFamily="50" charset="-128"/>
            </a:endParaRPr>
          </a:p>
        </p:txBody>
      </p:sp>
      <p:pic>
        <p:nvPicPr>
          <p:cNvPr id="30" name="図 29"/>
          <p:cNvPicPr>
            <a:picLocks noChangeAspect="1"/>
          </p:cNvPicPr>
          <p:nvPr/>
        </p:nvPicPr>
        <p:blipFill>
          <a:blip r:embed="rId6"/>
          <a:stretch>
            <a:fillRect/>
          </a:stretch>
        </p:blipFill>
        <p:spPr>
          <a:xfrm>
            <a:off x="5067475" y="5021833"/>
            <a:ext cx="902909" cy="946598"/>
          </a:xfrm>
          <a:prstGeom prst="rect">
            <a:avLst/>
          </a:prstGeom>
        </p:spPr>
      </p:pic>
      <p:pic>
        <p:nvPicPr>
          <p:cNvPr id="32" name="図 31"/>
          <p:cNvPicPr/>
          <p:nvPr/>
        </p:nvPicPr>
        <p:blipFill>
          <a:blip r:embed="rId7" cstate="print">
            <a:extLst>
              <a:ext uri="{28A0092B-C50C-407E-A947-70E740481C1C}">
                <a14:useLocalDpi xmlns:a14="http://schemas.microsoft.com/office/drawing/2010/main" val="0"/>
              </a:ext>
            </a:extLst>
          </a:blip>
          <a:stretch>
            <a:fillRect/>
          </a:stretch>
        </p:blipFill>
        <p:spPr>
          <a:xfrm>
            <a:off x="6676530" y="5160789"/>
            <a:ext cx="392636" cy="678750"/>
          </a:xfrm>
          <a:prstGeom prst="rect">
            <a:avLst/>
          </a:prstGeom>
        </p:spPr>
      </p:pic>
      <p:pic>
        <p:nvPicPr>
          <p:cNvPr id="33" name="図 32"/>
          <p:cNvPicPr>
            <a:picLocks noChangeAspect="1"/>
          </p:cNvPicPr>
          <p:nvPr/>
        </p:nvPicPr>
        <p:blipFill>
          <a:blip r:embed="rId8"/>
          <a:stretch>
            <a:fillRect/>
          </a:stretch>
        </p:blipFill>
        <p:spPr>
          <a:xfrm>
            <a:off x="5997891" y="5239784"/>
            <a:ext cx="729439" cy="552008"/>
          </a:xfrm>
          <a:prstGeom prst="rect">
            <a:avLst/>
          </a:prstGeom>
        </p:spPr>
      </p:pic>
      <p:sp>
        <p:nvSpPr>
          <p:cNvPr id="34" name="角丸四角形 33"/>
          <p:cNvSpPr/>
          <p:nvPr/>
        </p:nvSpPr>
        <p:spPr>
          <a:xfrm>
            <a:off x="5256940" y="4816627"/>
            <a:ext cx="1615908" cy="15138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altLang="en-US" sz="9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アスマイルの健康予測</a:t>
            </a:r>
            <a:r>
              <a:rPr lang="en-US" altLang="ja-JP" sz="9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9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機能</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5" name="テキスト ボックス 34"/>
          <p:cNvSpPr txBox="1"/>
          <p:nvPr/>
        </p:nvSpPr>
        <p:spPr>
          <a:xfrm>
            <a:off x="5195660" y="5944018"/>
            <a:ext cx="1639830" cy="488201"/>
          </a:xfrm>
          <a:prstGeom prst="rect">
            <a:avLst/>
          </a:prstGeom>
          <a:solidFill>
            <a:srgbClr val="FFC000"/>
          </a:solidFill>
        </p:spPr>
        <p:txBody>
          <a:bodyPr wrap="square" lIns="36000" tIns="36000" rIns="36000" bIns="36000"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生活習慣病を予防</a:t>
            </a:r>
            <a:r>
              <a:rPr kumimoji="1" lang="ja-JP" altLang="en-US" sz="900" dirty="0">
                <a:latin typeface="BIZ UDPゴシック" panose="020B0400000000000000" pitchFamily="50" charset="-128"/>
                <a:ea typeface="BIZ UDPゴシック" panose="020B0400000000000000" pitchFamily="50" charset="-128"/>
              </a:rPr>
              <a:t>する</a:t>
            </a:r>
            <a:r>
              <a:rPr kumimoji="1" lang="ja-JP" altLang="en-US" sz="900" dirty="0" smtClean="0">
                <a:latin typeface="BIZ UDPゴシック" panose="020B0400000000000000" pitchFamily="50" charset="-128"/>
                <a:ea typeface="BIZ UDPゴシック" panose="020B0400000000000000" pitchFamily="50" charset="-128"/>
              </a:rPr>
              <a:t>ための今後取り組むべきアドバイスコメントを表示</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1744" y="4816627"/>
            <a:ext cx="2459722" cy="1383594"/>
          </a:xfrm>
          <a:prstGeom prst="rect">
            <a:avLst/>
          </a:prstGeom>
        </p:spPr>
      </p:pic>
    </p:spTree>
    <p:extLst>
      <p:ext uri="{BB962C8B-B14F-4D97-AF65-F5344CB8AC3E}">
        <p14:creationId xmlns:p14="http://schemas.microsoft.com/office/powerpoint/2010/main" val="2101215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12702658"/>
              </p:ext>
            </p:extLst>
          </p:nvPr>
        </p:nvGraphicFramePr>
        <p:xfrm>
          <a:off x="268762" y="1149709"/>
          <a:ext cx="9360000" cy="5039997"/>
        </p:xfrm>
        <a:graphic>
          <a:graphicData uri="http://schemas.openxmlformats.org/drawingml/2006/table">
            <a:tbl>
              <a:tblPr firstRow="1" bandRow="1">
                <a:tableStyleId>{7DF18680-E054-41AD-8BC1-D1AEF772440D}</a:tableStyleId>
              </a:tblPr>
              <a:tblGrid>
                <a:gridCol w="972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2448000">
                  <a:extLst>
                    <a:ext uri="{9D8B030D-6E8A-4147-A177-3AD203B41FA5}">
                      <a16:colId xmlns:a16="http://schemas.microsoft.com/office/drawing/2014/main" val="218902946"/>
                    </a:ext>
                  </a:extLst>
                </a:gridCol>
                <a:gridCol w="1800000">
                  <a:extLst>
                    <a:ext uri="{9D8B030D-6E8A-4147-A177-3AD203B41FA5}">
                      <a16:colId xmlns:a16="http://schemas.microsoft.com/office/drawing/2014/main" val="3716218903"/>
                    </a:ext>
                  </a:extLst>
                </a:gridCol>
                <a:gridCol w="180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3974975104"/>
                    </a:ext>
                  </a:extLst>
                </a:gridCol>
              </a:tblGrid>
              <a:tr h="418570">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分野</a:t>
                      </a:r>
                      <a:endParaRPr kumimoji="1" lang="en-US" altLang="ja-JP" sz="1050" baseline="0"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個別目標</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計画策定時の状況</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現在の状況</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aseline="0" dirty="0" smtClean="0">
                          <a:latin typeface="游ゴシック" panose="020B0400000000000000" pitchFamily="50" charset="-128"/>
                          <a:ea typeface="游ゴシック" panose="020B0400000000000000" pitchFamily="50" charset="-128"/>
                        </a:rPr>
                        <a:t>2023</a:t>
                      </a:r>
                      <a:r>
                        <a:rPr kumimoji="1" lang="ja-JP" altLang="en-US" sz="1050" baseline="0" dirty="0" smtClean="0">
                          <a:latin typeface="游ゴシック" panose="020B0400000000000000" pitchFamily="50" charset="-128"/>
                          <a:ea typeface="游ゴシック" panose="020B0400000000000000" pitchFamily="50" charset="-128"/>
                        </a:rPr>
                        <a:t>年度目標</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年次報告書</a:t>
                      </a:r>
                      <a:endParaRPr kumimoji="1" lang="en-US" altLang="ja-JP" sz="1050" baseline="0"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のページ</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879328102"/>
                  </a:ext>
                </a:extLst>
              </a:tr>
              <a:tr h="274634">
                <a:tc>
                  <a:txBody>
                    <a:bodyPr/>
                    <a:lstStyle/>
                    <a:p>
                      <a:r>
                        <a:rPr kumimoji="1" lang="ja-JP" altLang="en-US" sz="1050" b="1" baseline="0" dirty="0" smtClean="0">
                          <a:latin typeface="游ゴシック" panose="020B0400000000000000" pitchFamily="50" charset="-128"/>
                          <a:ea typeface="游ゴシック" panose="020B0400000000000000" pitchFamily="50" charset="-128"/>
                        </a:rPr>
                        <a:t>乳幼児期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r>
                        <a:rPr kumimoji="1" lang="ja-JP" altLang="en-US" sz="1050" baseline="0" dirty="0" smtClean="0">
                          <a:latin typeface="游ゴシック" panose="020B0400000000000000" pitchFamily="50" charset="-128"/>
                          <a:ea typeface="游ゴシック" panose="020B0400000000000000" pitchFamily="50" charset="-128"/>
                        </a:rPr>
                        <a:t>むし歯のない者の割合（３歳児）</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80.9%</a:t>
                      </a:r>
                      <a:r>
                        <a:rPr kumimoji="1" lang="ja-JP" altLang="en-US" sz="1050" baseline="0" dirty="0" smtClean="0">
                          <a:latin typeface="游ゴシック" panose="020B0400000000000000" pitchFamily="50" charset="-128"/>
                          <a:ea typeface="游ゴシック" panose="020B0400000000000000" pitchFamily="50" charset="-128"/>
                        </a:rPr>
                        <a:t>（</a:t>
                      </a:r>
                      <a:r>
                        <a:rPr kumimoji="1" lang="en-US" altLang="ja-JP" sz="1050" baseline="0" dirty="0" smtClean="0">
                          <a:latin typeface="游ゴシック" panose="020B0400000000000000" pitchFamily="50" charset="-128"/>
                          <a:ea typeface="游ゴシック" panose="020B0400000000000000" pitchFamily="50" charset="-128"/>
                        </a:rPr>
                        <a:t>H27</a:t>
                      </a:r>
                      <a:r>
                        <a:rPr kumimoji="1" lang="ja-JP" altLang="en-US" sz="1050" baseline="0" dirty="0" smtClean="0">
                          <a:latin typeface="游ゴシック" panose="020B0400000000000000" pitchFamily="50" charset="-128"/>
                          <a:ea typeface="游ゴシック" panose="020B0400000000000000" pitchFamily="50" charset="-128"/>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86.0%</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en-US" altLang="ja-JP" sz="1050" baseline="0" dirty="0" smtClean="0">
                        <a:solidFill>
                          <a:schemeClr val="tx1"/>
                        </a:solidFill>
                        <a:latin typeface="游ゴシック" panose="020B0400000000000000" pitchFamily="50" charset="-128"/>
                        <a:ea typeface="+mn-ea"/>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85%</a:t>
                      </a:r>
                      <a:r>
                        <a:rPr kumimoji="1" lang="ja-JP" altLang="en-US" sz="1050" baseline="0" dirty="0" smtClean="0">
                          <a:latin typeface="游ゴシック" panose="020B0400000000000000" pitchFamily="50" charset="-128"/>
                          <a:ea typeface="游ゴシック" panose="020B0400000000000000" pitchFamily="50" charset="-128"/>
                        </a:rPr>
                        <a:t>以上</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44-45</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3588048588"/>
                  </a:ext>
                </a:extLst>
              </a:tr>
              <a:tr h="274634">
                <a:tc rowSpan="2">
                  <a:txBody>
                    <a:bodyPr/>
                    <a:lstStyle/>
                    <a:p>
                      <a:r>
                        <a:rPr kumimoji="1" lang="zh-CN" altLang="en-US" sz="1050" b="1" baseline="0" dirty="0" smtClean="0">
                          <a:latin typeface="游ゴシック" panose="020B0400000000000000" pitchFamily="50" charset="-128"/>
                          <a:ea typeface="游ゴシック" panose="020B0400000000000000" pitchFamily="50" charset="-128"/>
                        </a:rPr>
                        <a:t>学齢期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2</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むし歯のある者の割合（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12</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39.7%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30.2%</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2">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46-47</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936606705"/>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3</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むし歯のある者の割合（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16</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53.3%</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39.7%</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3291367303"/>
                  </a:ext>
                </a:extLst>
              </a:tr>
              <a:tr h="274634">
                <a:tc rowSpan="3">
                  <a:txBody>
                    <a:bodyPr/>
                    <a:lstStyle/>
                    <a:p>
                      <a:r>
                        <a:rPr kumimoji="1" lang="ja-JP" altLang="en-US" sz="1050" b="1" baseline="0" dirty="0" smtClean="0">
                          <a:latin typeface="游ゴシック" panose="020B0400000000000000" pitchFamily="50" charset="-128"/>
                          <a:ea typeface="游ゴシック" panose="020B0400000000000000" pitchFamily="50" charset="-128"/>
                        </a:rPr>
                        <a:t>成人期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4</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36.9%</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31.3%</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30</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3">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48-49</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053383278"/>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5</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歯周治療が必要な者の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43.9%</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49.1%</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33</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323446362"/>
                  </a:ext>
                </a:extLst>
              </a:tr>
              <a:tr h="464033">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6</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過去</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年に歯科健診を受診した者</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の</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歳以上）</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51.4%</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28</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52.9%</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351729897"/>
                  </a:ext>
                </a:extLst>
              </a:tr>
              <a:tr h="464033">
                <a:tc rowSpan="5">
                  <a:txBody>
                    <a:bodyPr/>
                    <a:lstStyle/>
                    <a:p>
                      <a:r>
                        <a:rPr kumimoji="1" lang="ja-JP" altLang="en-US" sz="1050" b="1" baseline="0" dirty="0" smtClean="0">
                          <a:latin typeface="游ゴシック" panose="020B0400000000000000" pitchFamily="50" charset="-128"/>
                          <a:ea typeface="游ゴシック" panose="020B0400000000000000" pitchFamily="50" charset="-128"/>
                        </a:rPr>
                        <a:t>高齢期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7</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24</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本以上の歯を有する者の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71.4%</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25-</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の平均</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68.9%</a:t>
                      </a:r>
                      <a:r>
                        <a:rPr kumimoji="1" lang="ja-JP" altLang="en-US" sz="1050" baseline="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baseline="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baseline="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5">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50-52</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384130235"/>
                  </a:ext>
                </a:extLst>
              </a:tr>
              <a:tr h="464033">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8</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本以上の歯を有する者の割合</a:t>
                      </a:r>
                    </a:p>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80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42.1%</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25-H27</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の平均</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54.0%</a:t>
                      </a:r>
                      <a:r>
                        <a:rPr kumimoji="1" lang="ja-JP" altLang="en-US" sz="1050" baseline="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baseline="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baseline="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334380222"/>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9</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咀嚼良好者の割合（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歳以上）</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65.9%</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28</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80.2%</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en-US" altLang="ja-JP" sz="1050" baseline="0" dirty="0" smtClean="0">
                        <a:solidFill>
                          <a:schemeClr val="tx1"/>
                        </a:solidFill>
                        <a:latin typeface="游ゴシック" panose="020B0400000000000000" pitchFamily="50" charset="-128"/>
                        <a:ea typeface="+mn-ea"/>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917268872"/>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10</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30.4%</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26.5%</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363339255"/>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11</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歯周治療が必要な者の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54.2%</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solidFill>
                            <a:schemeClr val="tx1"/>
                          </a:solidFill>
                          <a:latin typeface="游ゴシック" panose="020B0400000000000000" pitchFamily="50" charset="-128"/>
                          <a:ea typeface="+mn-ea"/>
                        </a:rPr>
                        <a:t>60.0%</a:t>
                      </a:r>
                      <a:r>
                        <a:rPr kumimoji="1" lang="ja-JP" altLang="en-US" sz="1050" baseline="0" dirty="0" smtClean="0">
                          <a:solidFill>
                            <a:schemeClr val="tx1"/>
                          </a:solidFill>
                          <a:latin typeface="游ゴシック" panose="020B0400000000000000" pitchFamily="50" charset="-128"/>
                          <a:ea typeface="+mn-ea"/>
                        </a:rPr>
                        <a:t>（</a:t>
                      </a:r>
                      <a:r>
                        <a:rPr kumimoji="1" lang="en-US" altLang="ja-JP" sz="1050" baseline="0" dirty="0" smtClean="0">
                          <a:solidFill>
                            <a:schemeClr val="tx1"/>
                          </a:solidFill>
                          <a:latin typeface="游ゴシック" panose="020B0400000000000000" pitchFamily="50" charset="-128"/>
                          <a:ea typeface="+mn-ea"/>
                        </a:rPr>
                        <a:t>R2</a:t>
                      </a:r>
                      <a:r>
                        <a:rPr kumimoji="1" lang="ja-JP" altLang="en-US" sz="1050" baseline="0" dirty="0" smtClean="0">
                          <a:solidFill>
                            <a:schemeClr val="tx1"/>
                          </a:solidFill>
                          <a:latin typeface="游ゴシック" panose="020B0400000000000000" pitchFamily="50" charset="-128"/>
                          <a:ea typeface="+mn-ea"/>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48</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3310948996"/>
                  </a:ext>
                </a:extLst>
              </a:tr>
              <a:tr h="464033">
                <a:tc rowSpan="2">
                  <a:txBody>
                    <a:bodyPr/>
                    <a:lstStyle/>
                    <a:p>
                      <a:r>
                        <a:rPr kumimoji="1" lang="ja-JP" altLang="en-US" sz="1050" b="1" baseline="0" dirty="0" smtClean="0">
                          <a:latin typeface="游ゴシック" panose="020B0400000000000000" pitchFamily="50" charset="-128"/>
                          <a:ea typeface="游ゴシック" panose="020B0400000000000000" pitchFamily="50" charset="-128"/>
                        </a:rPr>
                        <a:t>歯科健診を</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受診すること</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が困難など</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配慮の</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必要な人</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12</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介護老人保健施設で</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の</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定期的な歯科</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健診の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実施</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29.5%</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H28</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ctr"/>
                      <a:r>
                        <a:rPr kumimoji="1" lang="ja-JP" altLang="en-US" sz="1050" baseline="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05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2">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53-54</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4071395646"/>
                  </a:ext>
                </a:extLst>
              </a:tr>
              <a:tr h="568223">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13</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err="1">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障がい</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児及び障がい者入所施設で</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の</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定期的</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な歯科健診の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実施</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63.9%</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H28</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ja-JP" altLang="en-US" sz="1050" baseline="0" dirty="0" smtClean="0">
                          <a:latin typeface="游ゴシック" panose="020B0400000000000000" pitchFamily="50" charset="-128"/>
                          <a:ea typeface="游ゴシック" panose="020B0400000000000000" pitchFamily="50" charset="-128"/>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843797983"/>
                  </a:ext>
                </a:extLst>
              </a:tr>
            </a:tbl>
          </a:graphicData>
        </a:graphic>
      </p:graphicFrame>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歯科口腔保健</a:t>
            </a:r>
            <a:r>
              <a:rPr lang="ja-JP" altLang="en-US" b="1" dirty="0" smtClean="0">
                <a:latin typeface="游ゴシック" panose="020B0400000000000000" pitchFamily="50" charset="-128"/>
                <a:ea typeface="游ゴシック" panose="020B0400000000000000" pitchFamily="50" charset="-128"/>
              </a:rPr>
              <a:t>計画における目標の達成状況</a:t>
            </a:r>
            <a:endParaRPr lang="ja-JP" altLang="en-US" b="1"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40</a:t>
            </a:fld>
            <a:endParaRPr kumimoji="1" lang="ja-JP" altLang="en-US"/>
          </a:p>
        </p:txBody>
      </p:sp>
      <p:pic>
        <p:nvPicPr>
          <p:cNvPr id="8" name="図 7"/>
          <p:cNvPicPr>
            <a:picLocks noChangeAspect="1"/>
          </p:cNvPicPr>
          <p:nvPr/>
        </p:nvPicPr>
        <p:blipFill>
          <a:blip r:embed="rId2"/>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34044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歯科口腔保健</a:t>
            </a:r>
            <a:r>
              <a:rPr lang="ja-JP" altLang="en-US" b="1" dirty="0" smtClean="0">
                <a:latin typeface="游ゴシック" panose="020B0400000000000000" pitchFamily="50" charset="-128"/>
                <a:ea typeface="游ゴシック" panose="020B0400000000000000" pitchFamily="50" charset="-128"/>
              </a:rPr>
              <a:t>計画に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820218" y="2199083"/>
            <a:ext cx="4824000" cy="2664000"/>
          </a:xfrm>
          <a:prstGeom prst="roundRect">
            <a:avLst>
              <a:gd name="adj" fmla="val 2706"/>
            </a:avLst>
          </a:prstGeom>
          <a:solidFill>
            <a:schemeClr val="accent5">
              <a:lumMod val="20000"/>
              <a:lumOff val="80000"/>
            </a:schemeClr>
          </a:solidFill>
          <a:ln w="12700">
            <a:noFill/>
          </a:ln>
        </p:spPr>
        <p:txBody>
          <a:bodyPr wrap="square" lIns="108000" tIns="72000" rIns="72000" bIns="72000" rtlCol="0" anchor="t">
            <a:noAutofit/>
          </a:bodyPr>
          <a:lstStyle/>
          <a:p>
            <a:r>
              <a:rPr lang="zh-TW" altLang="en-US" sz="1000" b="1" dirty="0">
                <a:latin typeface="游ゴシック" panose="020B0400000000000000" pitchFamily="50" charset="-128"/>
                <a:ea typeface="游ゴシック" panose="020B0400000000000000" pitchFamily="50" charset="-128"/>
              </a:rPr>
              <a:t>＜審議会開催状況＞</a:t>
            </a:r>
            <a:endParaRPr lang="zh-TW" altLang="en-US" sz="1000" dirty="0">
              <a:latin typeface="游ゴシック" panose="020B0400000000000000" pitchFamily="50" charset="-128"/>
              <a:ea typeface="游ゴシック" panose="020B0400000000000000" pitchFamily="50" charset="-128"/>
            </a:endParaRPr>
          </a:p>
          <a:p>
            <a:endParaRPr lang="zh-TW" altLang="en-US" sz="1000" dirty="0">
              <a:latin typeface="游ゴシック" panose="020B0400000000000000" pitchFamily="50" charset="-128"/>
              <a:ea typeface="游ゴシック" panose="020B0400000000000000" pitchFamily="50" charset="-128"/>
            </a:endParaRPr>
          </a:p>
          <a:p>
            <a:r>
              <a:rPr lang="zh-TW" altLang="en-US" sz="1000" u="sng" dirty="0" smtClean="0">
                <a:latin typeface="游ゴシック" panose="020B0400000000000000" pitchFamily="50" charset="-128"/>
                <a:ea typeface="游ゴシック" panose="020B0400000000000000" pitchFamily="50" charset="-128"/>
              </a:rPr>
              <a:t>令和</a:t>
            </a:r>
            <a:r>
              <a:rPr lang="ja-JP" altLang="en-US" sz="1000" u="sng" dirty="0">
                <a:latin typeface="游ゴシック" panose="020B0400000000000000" pitchFamily="50" charset="-128"/>
                <a:ea typeface="游ゴシック" panose="020B0400000000000000" pitchFamily="50" charset="-128"/>
              </a:rPr>
              <a:t>３</a:t>
            </a:r>
            <a:r>
              <a:rPr lang="zh-TW" altLang="en-US" sz="1000" u="sng" dirty="0" smtClean="0">
                <a:latin typeface="游ゴシック" panose="020B0400000000000000" pitchFamily="50" charset="-128"/>
                <a:ea typeface="游ゴシック" panose="020B0400000000000000" pitchFamily="50" charset="-128"/>
              </a:rPr>
              <a:t>年度</a:t>
            </a:r>
            <a:r>
              <a:rPr lang="zh-TW" altLang="en-US" sz="1000" u="sng" dirty="0">
                <a:latin typeface="游ゴシック" panose="020B0400000000000000" pitchFamily="50" charset="-128"/>
                <a:ea typeface="游ゴシック" panose="020B0400000000000000" pitchFamily="50" charset="-128"/>
              </a:rPr>
              <a:t>　大阪府生涯歯科保健推進審議会</a:t>
            </a:r>
          </a:p>
          <a:p>
            <a:endParaRPr lang="zh-TW" altLang="en-US" sz="1000" dirty="0">
              <a:latin typeface="游ゴシック" panose="020B0400000000000000" pitchFamily="50" charset="-128"/>
              <a:ea typeface="游ゴシック" panose="020B0400000000000000" pitchFamily="50" charset="-128"/>
            </a:endParaRPr>
          </a:p>
          <a:p>
            <a:r>
              <a:rPr lang="zh-TW" altLang="en-US" sz="1000" dirty="0" smtClean="0">
                <a:latin typeface="游ゴシック" panose="020B0400000000000000" pitchFamily="50" charset="-128"/>
                <a:ea typeface="游ゴシック" panose="020B0400000000000000" pitchFamily="50" charset="-128"/>
              </a:rPr>
              <a:t>　日時　　</a:t>
            </a:r>
            <a:r>
              <a:rPr lang="ja-JP" altLang="en-US" sz="1000" dirty="0" smtClean="0">
                <a:latin typeface="游ゴシック" panose="020B0400000000000000" pitchFamily="50" charset="-128"/>
              </a:rPr>
              <a:t>令和</a:t>
            </a:r>
            <a:r>
              <a:rPr lang="en-US" altLang="ja-JP" sz="1000" dirty="0" smtClean="0">
                <a:latin typeface="游ゴシック" panose="020B0400000000000000" pitchFamily="50" charset="-128"/>
              </a:rPr>
              <a:t>4</a:t>
            </a:r>
            <a:r>
              <a:rPr lang="ja-JP" altLang="en-US" sz="1000" dirty="0" smtClean="0">
                <a:latin typeface="游ゴシック" panose="020B0400000000000000" pitchFamily="50" charset="-128"/>
              </a:rPr>
              <a:t>年</a:t>
            </a:r>
            <a:r>
              <a:rPr lang="en-US" altLang="ja-JP" sz="1000" dirty="0" smtClean="0">
                <a:latin typeface="游ゴシック" panose="020B0400000000000000" pitchFamily="50" charset="-128"/>
              </a:rPr>
              <a:t>3</a:t>
            </a:r>
            <a:r>
              <a:rPr lang="ja-JP" altLang="en-US" sz="1000" dirty="0" smtClean="0">
                <a:latin typeface="游ゴシック" panose="020B0400000000000000" pitchFamily="50" charset="-128"/>
              </a:rPr>
              <a:t>月</a:t>
            </a:r>
            <a:r>
              <a:rPr lang="en-US" altLang="ja-JP" sz="1000" dirty="0" smtClean="0">
                <a:latin typeface="游ゴシック" panose="020B0400000000000000" pitchFamily="50" charset="-128"/>
              </a:rPr>
              <a:t>24</a:t>
            </a:r>
            <a:r>
              <a:rPr lang="ja-JP" altLang="en-US" sz="1000" dirty="0" smtClean="0">
                <a:latin typeface="游ゴシック" panose="020B0400000000000000" pitchFamily="50" charset="-128"/>
              </a:rPr>
              <a:t>日</a:t>
            </a:r>
            <a:endParaRPr lang="en-US" altLang="ja-JP" sz="1000" dirty="0" smtClean="0">
              <a:latin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議題　</a:t>
            </a:r>
            <a:r>
              <a:rPr lang="ja-JP" altLang="en-US" sz="1000" dirty="0" smtClean="0">
                <a:latin typeface="游ゴシック" panose="020B0400000000000000" pitchFamily="50" charset="-128"/>
                <a:ea typeface="游ゴシック" panose="020B0400000000000000" pitchFamily="50" charset="-128"/>
              </a:rPr>
              <a:t>（１）第２次大阪府歯科口腔保健計画の進捗管理について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rPr>
              <a:t>２）第２次大阪府歯科口腔保健計画</a:t>
            </a:r>
            <a:r>
              <a:rPr lang="ja-JP" altLang="en-US" sz="1000" dirty="0" smtClean="0">
                <a:latin typeface="游ゴシック" panose="020B0400000000000000" pitchFamily="50" charset="-128"/>
              </a:rPr>
              <a:t>の中間点検</a:t>
            </a:r>
            <a:r>
              <a:rPr lang="ja-JP" altLang="en-US" sz="1000" dirty="0" smtClean="0">
                <a:latin typeface="游ゴシック" panose="020B0400000000000000" pitchFamily="50" charset="-128"/>
                <a:ea typeface="游ゴシック" panose="020B0400000000000000" pitchFamily="50" charset="-128"/>
              </a:rPr>
              <a:t>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３</a:t>
            </a:r>
            <a:r>
              <a:rPr lang="ja-JP" altLang="en-US" sz="1000" dirty="0" smtClean="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rPr>
              <a:t> 8020</a:t>
            </a:r>
            <a:r>
              <a:rPr lang="ja-JP" altLang="en-US" sz="1000" dirty="0">
                <a:latin typeface="游ゴシック" panose="020B0400000000000000" pitchFamily="50" charset="-128"/>
              </a:rPr>
              <a:t>運動推進特別事業の取組みに</a:t>
            </a:r>
            <a:r>
              <a:rPr lang="ja-JP" altLang="en-US" sz="1000" dirty="0" smtClean="0">
                <a:latin typeface="游ゴシック" panose="020B0400000000000000" pitchFamily="50" charset="-128"/>
                <a:ea typeface="游ゴシック" panose="020B0400000000000000" pitchFamily="50" charset="-128"/>
              </a:rPr>
              <a:t>ついて</a:t>
            </a:r>
            <a:endParaRPr lang="en-US" altLang="zh-TW" sz="1000" dirty="0" smtClean="0">
              <a:latin typeface="游ゴシック" panose="020B0400000000000000" pitchFamily="50" charset="-128"/>
              <a:ea typeface="游ゴシック" panose="020B0400000000000000" pitchFamily="50" charset="-128"/>
            </a:endParaRPr>
          </a:p>
          <a:p>
            <a:endParaRPr lang="zh-TW" altLang="en-US" sz="1000" dirty="0">
              <a:latin typeface="游ゴシック" panose="020B0400000000000000" pitchFamily="50" charset="-128"/>
              <a:ea typeface="游ゴシック" panose="020B0400000000000000" pitchFamily="50" charset="-128"/>
            </a:endParaRPr>
          </a:p>
          <a:p>
            <a:r>
              <a:rPr lang="en-US" altLang="zh-TW" sz="1000" dirty="0">
                <a:latin typeface="游ゴシック" panose="020B0400000000000000" pitchFamily="50" charset="-128"/>
                <a:ea typeface="游ゴシック" panose="020B0400000000000000" pitchFamily="50" charset="-128"/>
                <a:hlinkClick r:id="rId2"/>
              </a:rPr>
              <a:t>http://</a:t>
            </a:r>
            <a:r>
              <a:rPr lang="en-US" altLang="zh-TW" sz="1000" dirty="0" smtClean="0">
                <a:latin typeface="游ゴシック" panose="020B0400000000000000" pitchFamily="50" charset="-128"/>
                <a:ea typeface="游ゴシック" panose="020B0400000000000000" pitchFamily="50" charset="-128"/>
                <a:hlinkClick r:id="rId2"/>
              </a:rPr>
              <a:t>www.pref.osaka.lg.jp/kenkozukuri/hanokenkou/shikashingikai.html</a:t>
            </a:r>
            <a:endParaRPr lang="en-US" altLang="zh-TW" sz="1000" dirty="0" smtClean="0">
              <a:latin typeface="游ゴシック" panose="020B0400000000000000" pitchFamily="50" charset="-128"/>
              <a:ea typeface="游ゴシック" panose="020B0400000000000000" pitchFamily="50" charset="-128"/>
            </a:endParaRPr>
          </a:p>
          <a:p>
            <a:endParaRPr lang="en-US" altLang="zh-TW" sz="1000"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歯科</a:t>
            </a:r>
            <a:r>
              <a:rPr lang="ja-JP" altLang="en-US" sz="1200" dirty="0">
                <a:latin typeface="游ゴシック" panose="020B0400000000000000" pitchFamily="50" charset="-128"/>
                <a:ea typeface="游ゴシック" panose="020B0400000000000000" pitchFamily="50" charset="-128"/>
              </a:rPr>
              <a:t>口腔保健計画の審議会である大阪府生涯歯科保健推進審議会において、歯科保健の推進に関する施策の実施状況（本年度の取組み及び今後の取組み予定等）をとりまとめた進捗管理票を審議・承認いただきました。</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本年度</a:t>
            </a:r>
            <a:r>
              <a:rPr lang="ja-JP" altLang="en-US" sz="1200" dirty="0">
                <a:latin typeface="游ゴシック" panose="020B0400000000000000" pitchFamily="50" charset="-128"/>
                <a:ea typeface="游ゴシック" panose="020B0400000000000000" pitchFamily="50" charset="-128"/>
              </a:rPr>
              <a:t>における「歯科口腔保健計画における施策の実施状況」の報告資料として、当該進捗管理票を掲載します。</a:t>
            </a: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41</a:t>
            </a:fld>
            <a:endParaRPr kumimoji="1" lang="ja-JP" altLang="en-US"/>
          </a:p>
        </p:txBody>
      </p:sp>
      <p:sp>
        <p:nvSpPr>
          <p:cNvPr id="17" name="テキスト ボックス 16"/>
          <p:cNvSpPr txBox="1"/>
          <p:nvPr/>
        </p:nvSpPr>
        <p:spPr>
          <a:xfrm>
            <a:off x="7467488" y="1965665"/>
            <a:ext cx="1944000" cy="216000"/>
          </a:xfrm>
          <a:prstGeom prst="roundRect">
            <a:avLst>
              <a:gd name="adj" fmla="val 0"/>
            </a:avLst>
          </a:prstGeom>
          <a:noFill/>
          <a:ln w="12700">
            <a:noFill/>
          </a:ln>
        </p:spPr>
        <p:txBody>
          <a:bodyPr wrap="square" lIns="36000" tIns="36000" rIns="36000" bIns="36000" rtlCol="0" anchor="ctr">
            <a:noAutofit/>
          </a:bodyPr>
          <a:lstStyle/>
          <a:p>
            <a:pPr algn="r"/>
            <a:r>
              <a:rPr lang="ja-JP" altLang="en-US" sz="800" dirty="0" smtClean="0">
                <a:latin typeface="游ゴシック" panose="020B0400000000000000" pitchFamily="50" charset="-128"/>
                <a:ea typeface="游ゴシック" panose="020B0400000000000000" pitchFamily="50" charset="-128"/>
              </a:rPr>
              <a:t>令和４年３月現在（敬称略、五十音順）</a:t>
            </a:r>
            <a:endParaRPr lang="en-US" altLang="ja-JP" sz="800" dirty="0" smtClean="0">
              <a:latin typeface="游ゴシック" panose="020B0400000000000000" pitchFamily="50" charset="-128"/>
              <a:ea typeface="游ゴシック" panose="020B04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00457078"/>
              </p:ext>
            </p:extLst>
          </p:nvPr>
        </p:nvGraphicFramePr>
        <p:xfrm>
          <a:off x="6160512" y="2188746"/>
          <a:ext cx="3168000" cy="3718080"/>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84647">
                <a:tc>
                  <a:txBody>
                    <a:bodyPr/>
                    <a:lstStyle/>
                    <a:p>
                      <a:pPr algn="ctr" fontAlgn="ctr"/>
                      <a:r>
                        <a:rPr lang="ja-JP"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職　　名</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大阪大学大学院歯学研究科予防歯科学教室教授</a:t>
                      </a:r>
                      <a:endParaRPr lang="zh-CN"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天野　敦雄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一般社団法人大阪府歯科医師会理事</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北垣　英俊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75845"/>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一般社団法人大阪府歯科医師会理事</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小谷　泰子</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80300"/>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大阪府国民健康保険団体連合会管理部長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杉本　直美</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308371"/>
                  </a:ext>
                </a:extLst>
              </a:tr>
              <a:tr h="84647">
                <a:tc>
                  <a:txBody>
                    <a:bodyPr/>
                    <a:lstStyle/>
                    <a:p>
                      <a:pPr algn="l" fontAlgn="ctr"/>
                      <a:r>
                        <a:rPr lang="ja-JP" altLang="en-US" sz="800" b="0" i="0" u="none" strike="noStrike" dirty="0" smtClean="0">
                          <a:solidFill>
                            <a:schemeClr val="tx1"/>
                          </a:solidFill>
                          <a:effectLst/>
                          <a:latin typeface="游ゴシック" panose="020B0400000000000000" pitchFamily="50" charset="-128"/>
                          <a:ea typeface="+mn-ea"/>
                        </a:rPr>
                        <a:t>大阪府市長会</a:t>
                      </a:r>
                      <a:endParaRPr lang="en-US" altLang="ja-JP" sz="800" b="0" i="0" u="none" strike="noStrike" dirty="0" smtClean="0">
                        <a:solidFill>
                          <a:schemeClr val="tx1"/>
                        </a:solidFill>
                        <a:effectLst/>
                        <a:latin typeface="游ゴシック" panose="020B0400000000000000" pitchFamily="50" charset="-128"/>
                        <a:ea typeface="+mn-ea"/>
                      </a:endParaRPr>
                    </a:p>
                    <a:p>
                      <a:pPr algn="l" fontAlgn="ctr"/>
                      <a:r>
                        <a:rPr lang="ja-JP" altLang="en-US" sz="800" b="0" i="0" u="none" strike="noStrike" dirty="0" smtClean="0">
                          <a:solidFill>
                            <a:schemeClr val="tx1"/>
                          </a:solidFill>
                          <a:effectLst/>
                          <a:latin typeface="游ゴシック" panose="020B0400000000000000" pitchFamily="50" charset="-128"/>
                          <a:ea typeface="+mn-ea"/>
                        </a:rPr>
                        <a:t>（池田市子ども・健康部健康増進課長）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武田　克彦</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116355"/>
                  </a:ext>
                </a:extLst>
              </a:tr>
              <a:tr h="149998">
                <a:tc>
                  <a:txBody>
                    <a:bodyPr/>
                    <a:lstStyle/>
                    <a:p>
                      <a:pPr algn="l" fontAlgn="ctr"/>
                      <a:r>
                        <a:rPr lang="ja-JP" altLang="en-US" sz="800" b="0" i="0" u="none" strike="noStrike" dirty="0" smtClean="0">
                          <a:solidFill>
                            <a:schemeClr val="tx1"/>
                          </a:solidFill>
                          <a:effectLst/>
                          <a:latin typeface="游ゴシック" panose="020B0400000000000000" pitchFamily="50" charset="-128"/>
                          <a:ea typeface="+mn-ea"/>
                        </a:rPr>
                        <a:t>大阪市健康局健康推進部健康づくり課長</a:t>
                      </a:r>
                      <a:endParaRPr lang="zh-TW"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田中　明子</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837649"/>
                  </a:ext>
                </a:extLst>
              </a:tr>
              <a:tr h="149998">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大阪府町村長会</a:t>
                      </a:r>
                      <a:endParaRPr lang="en-US" altLang="zh-TW" sz="800" b="0" i="0" u="none" strike="noStrike" dirty="0" smtClean="0">
                        <a:solidFill>
                          <a:schemeClr val="tx1"/>
                        </a:solidFill>
                        <a:effectLst/>
                        <a:latin typeface="游ゴシック" panose="020B0400000000000000" pitchFamily="50" charset="-128"/>
                        <a:ea typeface="游ゴシック" panose="020B0400000000000000" pitchFamily="50" charset="-128"/>
                      </a:endParaRPr>
                    </a:p>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（河南町健康福祉部長）</a:t>
                      </a:r>
                      <a:endParaRPr lang="zh-TW"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田村　夕香</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703460"/>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一般社団法人大阪府歯科医師会副会長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津田　高司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75783"/>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健康保険組合連合会大阪連合会参与 </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長井　輝臣</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865960"/>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堺市健康福祉局健康部健康医療推進課長</a:t>
                      </a:r>
                      <a:endParaRPr lang="zh-TW"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永井　義雄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53298"/>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一般社団法人大阪府医師会副会長</a:t>
                      </a:r>
                      <a:endParaRPr lang="zh-TW"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中尾　正俊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25538"/>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公益社団法人大阪府栄養士会副会長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西村　智子</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084254"/>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大阪市地域女性団体協議会会長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前田　葉子</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437213"/>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大阪市教育委員会事務局指導部保健体育担当課長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三嶋　賢慶</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619654"/>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大阪歯科大学口腔衛生学講座主任教授</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三宅　達郎</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950593"/>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公益社団法人大阪府歯科衛生士会会長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山口　千里</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633152"/>
                  </a:ext>
                </a:extLst>
              </a:tr>
              <a:tr h="84647">
                <a:tc>
                  <a:txBody>
                    <a:bodyPr/>
                    <a:lstStyle/>
                    <a:p>
                      <a:pPr algn="l" fontAlgn="ctr"/>
                      <a:r>
                        <a:rPr lang="ja-JP" altLang="en-US" sz="800" b="0" i="0" u="none" strike="noStrike" dirty="0" smtClean="0">
                          <a:solidFill>
                            <a:schemeClr val="tx1"/>
                          </a:solidFill>
                          <a:effectLst/>
                          <a:latin typeface="游ゴシック" panose="020B0400000000000000" pitchFamily="50" charset="-128"/>
                          <a:ea typeface="+mn-ea"/>
                        </a:rPr>
                        <a:t>一般社団法人大阪府歯科医師会常務理事</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山本　道也</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026417"/>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一般社団法人大阪府歯科医師会</a:t>
                      </a:r>
                      <a:r>
                        <a:rPr lang="ja-JP"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理事</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柚木　求見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511315"/>
                  </a:ext>
                </a:extLst>
              </a:tr>
              <a:tr h="84647">
                <a:tc>
                  <a:txBody>
                    <a:bodyPr/>
                    <a:lstStyle/>
                    <a:p>
                      <a:pPr algn="l" fontAlgn="ctr"/>
                      <a:r>
                        <a:rPr lang="zh-CN"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一般社団法人大阪府学校歯科医会副会長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𠮷川　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480961"/>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大阪市保健所長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吉田　英樹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034874"/>
                  </a:ext>
                </a:extLst>
              </a:tr>
              <a:tr h="84647">
                <a:tc>
                  <a:txBody>
                    <a:bodyPr/>
                    <a:lstStyle/>
                    <a:p>
                      <a:pPr algn="l" fontAlgn="ctr"/>
                      <a:r>
                        <a:rPr lang="zh-TW"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大阪労働局労働基準部健康課長</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吉田　泰彦</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363656"/>
                  </a:ext>
                </a:extLst>
              </a:tr>
            </a:tbl>
          </a:graphicData>
        </a:graphic>
      </p:graphicFrame>
      <p:pic>
        <p:nvPicPr>
          <p:cNvPr id="12" name="図 11"/>
          <p:cNvPicPr>
            <a:picLocks noChangeAspect="1"/>
          </p:cNvPicPr>
          <p:nvPr/>
        </p:nvPicPr>
        <p:blipFill>
          <a:blip r:embed="rId3"/>
          <a:stretch>
            <a:fillRect/>
          </a:stretch>
        </p:blipFill>
        <p:spPr>
          <a:xfrm>
            <a:off x="8582603" y="358877"/>
            <a:ext cx="1100769" cy="360000"/>
          </a:xfrm>
          <a:prstGeom prst="rect">
            <a:avLst/>
          </a:prstGeom>
        </p:spPr>
      </p:pic>
      <p:sp>
        <p:nvSpPr>
          <p:cNvPr id="18" name="テキスト ボックス 1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56047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歯科口腔保健</a:t>
            </a:r>
            <a:r>
              <a:rPr lang="ja-JP" altLang="en-US" b="1" dirty="0" smtClean="0">
                <a:latin typeface="游ゴシック" panose="020B0400000000000000" pitchFamily="50" charset="-128"/>
                <a:ea typeface="游ゴシック" panose="020B0400000000000000" pitchFamily="50" charset="-128"/>
              </a:rPr>
              <a:t>計画に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条例に定めるもの</a:t>
            </a:r>
            <a:r>
              <a:rPr lang="ja-JP" altLang="en-US" sz="800" dirty="0">
                <a:latin typeface="游ゴシック" panose="020B0400000000000000" pitchFamily="50" charset="-128"/>
                <a:ea typeface="游ゴシック" panose="020B0400000000000000" pitchFamily="50" charset="-128"/>
              </a:rPr>
              <a:t>のほか、府が設置する執行機関の附属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昭和</a:t>
            </a:r>
            <a:r>
              <a:rPr lang="ja-JP" altLang="en-US" sz="800" dirty="0">
                <a:latin typeface="游ゴシック" panose="020B0400000000000000" pitchFamily="50" charset="-128"/>
                <a:ea typeface="游ゴシック" panose="020B0400000000000000" pitchFamily="50" charset="-128"/>
              </a:rPr>
              <a:t>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第百三</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十八条</a:t>
            </a:r>
            <a:r>
              <a:rPr lang="ja-JP" altLang="en-US" sz="800" dirty="0">
                <a:latin typeface="游ゴシック" panose="020B0400000000000000" pitchFamily="50" charset="-128"/>
                <a:ea typeface="游ゴシック" panose="020B0400000000000000" pitchFamily="50" charset="-128"/>
              </a:rPr>
              <a:t>の四</a:t>
            </a:r>
            <a:r>
              <a:rPr lang="ja-JP" altLang="en-US" sz="800" dirty="0" smtClean="0">
                <a:latin typeface="游ゴシック" panose="020B0400000000000000" pitchFamily="50" charset="-128"/>
                <a:ea typeface="游ゴシック" panose="020B0400000000000000" pitchFamily="50" charset="-128"/>
              </a:rPr>
              <a:t>第三項、第二百二条</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三第一項</a:t>
            </a:r>
            <a:r>
              <a:rPr lang="ja-JP" altLang="en-US" sz="800" dirty="0">
                <a:latin typeface="游ゴシック" panose="020B0400000000000000" pitchFamily="50" charset="-128"/>
                <a:ea typeface="游ゴシック" panose="020B0400000000000000" pitchFamily="50" charset="-128"/>
              </a:rPr>
              <a:t>及び第二百三条</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二</a:t>
            </a:r>
            <a:r>
              <a:rPr lang="ja-JP" altLang="en-US" sz="800" dirty="0">
                <a:latin typeface="游ゴシック" panose="020B0400000000000000" pitchFamily="50" charset="-128"/>
                <a:ea typeface="游ゴシック" panose="020B0400000000000000" pitchFamily="50" charset="-128"/>
              </a:rPr>
              <a:t>第四項の規定に</a:t>
            </a:r>
            <a:r>
              <a:rPr lang="ja-JP" altLang="en-US" sz="800" dirty="0" smtClean="0">
                <a:latin typeface="游ゴシック" panose="020B0400000000000000" pitchFamily="50" charset="-128"/>
                <a:ea typeface="游ゴシック" panose="020B0400000000000000" pitchFamily="50" charset="-128"/>
              </a:rPr>
              <a:t>基づき、その</a:t>
            </a:r>
            <a:r>
              <a:rPr lang="ja-JP" altLang="en-US" sz="800" dirty="0">
                <a:latin typeface="游ゴシック" panose="020B0400000000000000" pitchFamily="50" charset="-128"/>
                <a:ea typeface="游ゴシック" panose="020B0400000000000000" pitchFamily="50" charset="-128"/>
              </a:rPr>
              <a:t>設置</a:t>
            </a:r>
            <a:r>
              <a:rPr lang="ja-JP" altLang="en-US" sz="800" dirty="0" smtClean="0">
                <a:latin typeface="游ゴシック" panose="020B0400000000000000" pitchFamily="50" charset="-128"/>
                <a:ea typeface="游ゴシック" panose="020B0400000000000000" pitchFamily="50" charset="-128"/>
              </a:rPr>
              <a:t>、担任</a:t>
            </a:r>
            <a:r>
              <a:rPr lang="ja-JP" altLang="en-US" sz="800" dirty="0">
                <a:latin typeface="游ゴシック" panose="020B0400000000000000" pitchFamily="50" charset="-128"/>
                <a:ea typeface="游ゴシック" panose="020B0400000000000000" pitchFamily="50" charset="-128"/>
              </a:rPr>
              <a:t>する事務</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err="1" smtClean="0">
                <a:latin typeface="游ゴシック" panose="020B0400000000000000" pitchFamily="50" charset="-128"/>
                <a:ea typeface="游ゴシック" panose="020B0400000000000000" pitchFamily="50" charset="-128"/>
              </a:rPr>
              <a:t>そ</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報酬及び</a:t>
            </a:r>
            <a:r>
              <a:rPr lang="ja-JP" altLang="en-US" sz="800" dirty="0">
                <a:latin typeface="游ゴシック" panose="020B0400000000000000" pitchFamily="50" charset="-128"/>
                <a:ea typeface="游ゴシック" panose="020B0400000000000000" pitchFamily="50" charset="-128"/>
              </a:rPr>
              <a:t>費用</a:t>
            </a:r>
            <a:r>
              <a:rPr lang="ja-JP" altLang="en-US" sz="800" dirty="0" smtClean="0">
                <a:latin typeface="游ゴシック" panose="020B0400000000000000" pitchFamily="50" charset="-128"/>
                <a:ea typeface="游ゴシック" panose="020B0400000000000000" pitchFamily="50" charset="-128"/>
              </a:rPr>
              <a:t>弁償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並びにその</a:t>
            </a:r>
            <a:r>
              <a:rPr lang="ja-JP" altLang="en-US" sz="800" dirty="0">
                <a:latin typeface="游ゴシック" panose="020B0400000000000000" pitchFamily="50" charset="-128"/>
                <a:ea typeface="游ゴシック" panose="020B0400000000000000" pitchFamily="50" charset="-128"/>
              </a:rPr>
              <a:t>支給方法</a:t>
            </a:r>
            <a:r>
              <a:rPr lang="ja-JP" altLang="en-US" sz="800" dirty="0" smtClean="0">
                <a:latin typeface="游ゴシック" panose="020B0400000000000000" pitchFamily="50" charset="-128"/>
                <a:ea typeface="游ゴシック" panose="020B0400000000000000" pitchFamily="50" charset="-128"/>
              </a:rPr>
              <a:t>その他附属</a:t>
            </a:r>
            <a:r>
              <a:rPr lang="ja-JP" altLang="en-US" sz="800" dirty="0">
                <a:latin typeface="游ゴシック" panose="020B0400000000000000" pitchFamily="50" charset="-128"/>
                <a:ea typeface="游ゴシック" panose="020B0400000000000000" pitchFamily="50" charset="-128"/>
              </a:rPr>
              <a:t>機関に</a:t>
            </a:r>
            <a:r>
              <a:rPr lang="ja-JP" altLang="en-US" sz="800" dirty="0" smtClean="0">
                <a:latin typeface="游ゴシック" panose="020B0400000000000000" pitchFamily="50" charset="-128"/>
                <a:ea typeface="游ゴシック" panose="020B0400000000000000" pitchFamily="50" charset="-128"/>
              </a:rPr>
              <a:t>関し必要</a:t>
            </a:r>
            <a:r>
              <a:rPr lang="ja-JP" altLang="en-US" sz="800" dirty="0">
                <a:latin typeface="游ゴシック" panose="020B0400000000000000" pitchFamily="50" charset="-128"/>
                <a:ea typeface="游ゴシック" panose="020B0400000000000000" pitchFamily="50" charset="-128"/>
              </a:rPr>
              <a:t>な事項</a:t>
            </a:r>
            <a:r>
              <a:rPr lang="ja-JP" altLang="en-US" sz="800" dirty="0" smtClean="0">
                <a:latin typeface="游ゴシック" panose="020B0400000000000000" pitchFamily="50" charset="-128"/>
                <a:ea typeface="游ゴシック" panose="020B0400000000000000" pitchFamily="50" charset="-128"/>
              </a:rPr>
              <a:t>を定め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smtClean="0">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a:t>
            </a:r>
            <a:r>
              <a:rPr lang="ja-JP" altLang="en-US" sz="800" dirty="0" smtClean="0">
                <a:latin typeface="游ゴシック" panose="020B0400000000000000" pitchFamily="50" charset="-128"/>
                <a:ea typeface="游ゴシック" panose="020B0400000000000000" pitchFamily="50" charset="-128"/>
              </a:rPr>
              <a:t>附属機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関を置く</a:t>
            </a:r>
            <a:r>
              <a:rPr lang="ja-JP" altLang="en-US" sz="800" dirty="0">
                <a:latin typeface="游ゴシック" panose="020B0400000000000000" pitchFamily="50" charset="-128"/>
                <a:ea typeface="游ゴシック" panose="020B0400000000000000" pitchFamily="50" charset="-128"/>
              </a:rPr>
              <a:t>。</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graphicFrame>
        <p:nvGraphicFramePr>
          <p:cNvPr id="16" name="表 15"/>
          <p:cNvGraphicFramePr>
            <a:graphicFrameLocks noGrp="1"/>
          </p:cNvGraphicFramePr>
          <p:nvPr>
            <p:extLst/>
          </p:nvPr>
        </p:nvGraphicFramePr>
        <p:xfrm>
          <a:off x="437893" y="3578601"/>
          <a:ext cx="2880000" cy="1152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名称</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担任する事務</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612000">
                <a:tc>
                  <a:txBody>
                    <a:bodyPr/>
                    <a:lstStyle/>
                    <a:p>
                      <a:pPr algn="l"/>
                      <a:r>
                        <a:rPr kumimoji="1" lang="zh-TW" altLang="en-US" sz="800" dirty="0" smtClean="0">
                          <a:latin typeface="游ゴシック" panose="020B0400000000000000" pitchFamily="50" charset="-128"/>
                          <a:ea typeface="游ゴシック" panose="020B0400000000000000" pitchFamily="50" charset="-128"/>
                        </a:rPr>
                        <a:t>大阪府生涯歯科保健推進審議会</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smtClean="0">
                          <a:latin typeface="游ゴシック" panose="020B0400000000000000" pitchFamily="50" charset="-128"/>
                          <a:ea typeface="游ゴシック" panose="020B0400000000000000" pitchFamily="50" charset="-128"/>
                        </a:rPr>
                        <a:t>歯科保健の推進に関する施策及び大阪府健康づくり推進条例第四条第一項の目標（歯科保健に係るものに限る。）の達成状況の評価についての調査審議に関する事務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7" name="直線コネクタ 16"/>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この規則は、大阪府附属機関条例（昭和</a:t>
            </a:r>
            <a:r>
              <a:rPr lang="ja-JP" altLang="en-US" sz="800" dirty="0" smtClean="0">
                <a:latin typeface="游ゴシック" panose="020B0400000000000000" pitchFamily="50" charset="-128"/>
                <a:ea typeface="游ゴシック" panose="020B0400000000000000" pitchFamily="50" charset="-128"/>
              </a:rPr>
              <a:t>二十七年</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大阪府</a:t>
            </a:r>
            <a:r>
              <a:rPr lang="ja-JP" altLang="en-US" sz="800" dirty="0">
                <a:latin typeface="游ゴシック" panose="020B0400000000000000" pitchFamily="50" charset="-128"/>
                <a:ea typeface="游ゴシック" panose="020B0400000000000000" pitchFamily="50" charset="-128"/>
              </a:rPr>
              <a:t>条例第三十九号）第六条の規定に基づき、</a:t>
            </a:r>
            <a:r>
              <a:rPr lang="ja-JP" altLang="en-US" sz="800" dirty="0" smtClean="0">
                <a:latin typeface="游ゴシック" panose="020B0400000000000000" pitchFamily="50" charset="-128"/>
                <a:ea typeface="游ゴシック" panose="020B0400000000000000" pitchFamily="50" charset="-128"/>
              </a:rPr>
              <a:t>大阪府</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生涯</a:t>
            </a:r>
            <a:r>
              <a:rPr lang="ja-JP" altLang="en-US" sz="800" dirty="0">
                <a:latin typeface="游ゴシック" panose="020B0400000000000000" pitchFamily="50" charset="-128"/>
                <a:ea typeface="游ゴシック" panose="020B0400000000000000" pitchFamily="50" charset="-128"/>
              </a:rPr>
              <a:t>歯科保健推進審議会（以下「審議会」という。）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組織</a:t>
            </a:r>
            <a:r>
              <a:rPr lang="ja-JP" altLang="en-US" sz="800" dirty="0">
                <a:latin typeface="游ゴシック" panose="020B0400000000000000" pitchFamily="50" charset="-128"/>
                <a:ea typeface="游ゴシック" panose="020B0400000000000000" pitchFamily="50" charset="-128"/>
              </a:rPr>
              <a:t>、委員及び専門委員（以下「委員等」という。）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報酬</a:t>
            </a:r>
            <a:r>
              <a:rPr lang="ja-JP" altLang="en-US" sz="800" dirty="0">
                <a:latin typeface="游ゴシック" panose="020B0400000000000000" pitchFamily="50" charset="-128"/>
                <a:ea typeface="游ゴシック" panose="020B0400000000000000" pitchFamily="50" charset="-128"/>
              </a:rPr>
              <a:t>及び費用弁償の額その他審議会に関し必要な事項</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（組織）</a:t>
            </a:r>
          </a:p>
          <a:p>
            <a:r>
              <a:rPr lang="ja-JP" altLang="en-US" sz="800" dirty="0">
                <a:latin typeface="游ゴシック" panose="020B0400000000000000" pitchFamily="50" charset="-128"/>
                <a:ea typeface="游ゴシック" panose="020B0400000000000000" pitchFamily="50" charset="-128"/>
              </a:rPr>
              <a:t>第二条　審議会は、委員三十人以内で組織する。</a:t>
            </a:r>
          </a:p>
          <a:p>
            <a:r>
              <a:rPr lang="ja-JP" altLang="en-US" sz="800" dirty="0">
                <a:latin typeface="游ゴシック" panose="020B0400000000000000" pitchFamily="50" charset="-128"/>
                <a:ea typeface="游ゴシック" panose="020B0400000000000000" pitchFamily="50" charset="-128"/>
              </a:rPr>
              <a:t>２　委員は、次に掲げる者のうちから、知事が任命する。</a:t>
            </a:r>
          </a:p>
          <a:p>
            <a:r>
              <a:rPr lang="ja-JP" altLang="en-US" sz="800" dirty="0" smtClean="0">
                <a:latin typeface="游ゴシック" panose="020B0400000000000000" pitchFamily="50" charset="-128"/>
                <a:ea typeface="游ゴシック" panose="020B0400000000000000" pitchFamily="50" charset="-128"/>
              </a:rPr>
              <a:t>　一</a:t>
            </a:r>
            <a:r>
              <a:rPr lang="ja-JP" altLang="en-US" sz="800" dirty="0">
                <a:latin typeface="游ゴシック" panose="020B0400000000000000" pitchFamily="50" charset="-128"/>
                <a:ea typeface="游ゴシック" panose="020B0400000000000000" pitchFamily="50" charset="-128"/>
              </a:rPr>
              <a:t>　学識経験のある者</a:t>
            </a:r>
          </a:p>
          <a:p>
            <a:r>
              <a:rPr lang="ja-JP" altLang="en-US" sz="800" dirty="0" smtClean="0">
                <a:latin typeface="游ゴシック" panose="020B0400000000000000" pitchFamily="50" charset="-128"/>
                <a:ea typeface="游ゴシック" panose="020B0400000000000000" pitchFamily="50" charset="-128"/>
              </a:rPr>
              <a:t>　二</a:t>
            </a:r>
            <a:r>
              <a:rPr lang="ja-JP" altLang="en-US" sz="800" dirty="0">
                <a:latin typeface="游ゴシック" panose="020B0400000000000000" pitchFamily="50" charset="-128"/>
                <a:ea typeface="游ゴシック" panose="020B0400000000000000" pitchFamily="50" charset="-128"/>
              </a:rPr>
              <a:t>　医療関係団体の代表者</a:t>
            </a:r>
          </a:p>
          <a:p>
            <a:r>
              <a:rPr lang="ja-JP" altLang="en-US" sz="800" dirty="0" smtClean="0">
                <a:latin typeface="游ゴシック" panose="020B0400000000000000" pitchFamily="50" charset="-128"/>
                <a:ea typeface="游ゴシック" panose="020B0400000000000000" pitchFamily="50" charset="-128"/>
              </a:rPr>
              <a:t>　三</a:t>
            </a:r>
            <a:r>
              <a:rPr lang="ja-JP" altLang="en-US" sz="800" dirty="0">
                <a:latin typeface="游ゴシック" panose="020B0400000000000000" pitchFamily="50" charset="-128"/>
                <a:ea typeface="游ゴシック" panose="020B0400000000000000" pitchFamily="50" charset="-128"/>
              </a:rPr>
              <a:t>　関係行政機関の職員</a:t>
            </a:r>
          </a:p>
          <a:p>
            <a:r>
              <a:rPr lang="ja-JP" altLang="en-US" sz="800" dirty="0">
                <a:latin typeface="游ゴシック" panose="020B0400000000000000" pitchFamily="50" charset="-128"/>
                <a:ea typeface="游ゴシック" panose="020B0400000000000000" pitchFamily="50" charset="-128"/>
              </a:rPr>
              <a:t>３　委員（関係行政機関の職員のうちから任命された</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を</a:t>
            </a:r>
            <a:r>
              <a:rPr lang="ja-JP" altLang="en-US" sz="800" dirty="0">
                <a:latin typeface="游ゴシック" panose="020B0400000000000000" pitchFamily="50" charset="-128"/>
                <a:ea typeface="游ゴシック" panose="020B0400000000000000" pitchFamily="50" charset="-128"/>
              </a:rPr>
              <a:t>除く。）の任期は、二年とする。ただし、補欠の</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任期は、前任者の残任期間とする。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審議会に、専門の事項を調査審議させるため</a:t>
            </a:r>
            <a:r>
              <a:rPr lang="ja-JP" altLang="en-US" sz="800" dirty="0" smtClean="0">
                <a:latin typeface="游ゴシック" panose="020B0400000000000000" pitchFamily="50" charset="-128"/>
                <a:ea typeface="游ゴシック" panose="020B0400000000000000" pitchFamily="50" charset="-128"/>
              </a:rPr>
              <a:t>必要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a:t>
            </a:r>
            <a:r>
              <a:rPr lang="ja-JP" altLang="en-US" sz="800" dirty="0">
                <a:latin typeface="游ゴシック" panose="020B0400000000000000" pitchFamily="50" charset="-128"/>
                <a:ea typeface="游ゴシック" panose="020B0400000000000000" pitchFamily="50" charset="-128"/>
              </a:rPr>
              <a:t>あるときは、専門委員を置くことができる。</a:t>
            </a:r>
          </a:p>
          <a:p>
            <a:r>
              <a:rPr lang="ja-JP" altLang="en-US" sz="800" dirty="0">
                <a:latin typeface="游ゴシック" panose="020B0400000000000000" pitchFamily="50" charset="-128"/>
                <a:ea typeface="游ゴシック" panose="020B0400000000000000" pitchFamily="50" charset="-128"/>
              </a:rPr>
              <a:t>２　専門委員は、知事が任命する。</a:t>
            </a:r>
          </a:p>
          <a:p>
            <a:r>
              <a:rPr lang="ja-JP" altLang="en-US" sz="800" dirty="0">
                <a:latin typeface="游ゴシック" panose="020B0400000000000000" pitchFamily="50" charset="-128"/>
                <a:ea typeface="游ゴシック" panose="020B0400000000000000" pitchFamily="50" charset="-128"/>
              </a:rPr>
              <a:t>３　専門委員は、当該専門の事項に関する調査審議が</a:t>
            </a:r>
            <a:r>
              <a:rPr lang="ja-JP" altLang="en-US" sz="800" dirty="0" smtClean="0">
                <a:latin typeface="游ゴシック" panose="020B0400000000000000" pitchFamily="50" charset="-128"/>
                <a:ea typeface="游ゴシック" panose="020B0400000000000000" pitchFamily="50" charset="-128"/>
              </a:rPr>
              <a:t>終了</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した</a:t>
            </a:r>
            <a:r>
              <a:rPr lang="ja-JP" altLang="en-US" sz="800" dirty="0">
                <a:latin typeface="游ゴシック" panose="020B0400000000000000" pitchFamily="50" charset="-128"/>
                <a:ea typeface="游ゴシック" panose="020B0400000000000000" pitchFamily="50" charset="-128"/>
              </a:rPr>
              <a:t>ときは、解任されるものとする。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審議会に会長を置き、委員の互選によってこれを定める。</a:t>
            </a:r>
          </a:p>
          <a:p>
            <a:r>
              <a:rPr lang="ja-JP" altLang="en-US" sz="800" dirty="0">
                <a:latin typeface="游ゴシック" panose="020B0400000000000000" pitchFamily="50" charset="-128"/>
                <a:ea typeface="游ゴシック" panose="020B0400000000000000" pitchFamily="50" charset="-128"/>
              </a:rPr>
              <a:t>２　会長は、会務を総理する。</a:t>
            </a:r>
          </a:p>
          <a:p>
            <a:r>
              <a:rPr lang="ja-JP" altLang="en-US" sz="800" dirty="0">
                <a:latin typeface="游ゴシック" panose="020B0400000000000000" pitchFamily="50" charset="-128"/>
                <a:ea typeface="游ゴシック" panose="020B0400000000000000" pitchFamily="50" charset="-128"/>
              </a:rPr>
              <a:t>３　会長に事故があるときは、会長があらかじめ指名</a:t>
            </a:r>
            <a:r>
              <a:rPr lang="ja-JP" altLang="en-US" sz="800" dirty="0" smtClean="0">
                <a:latin typeface="游ゴシック" panose="020B0400000000000000" pitchFamily="50" charset="-128"/>
                <a:ea typeface="游ゴシック" panose="020B0400000000000000" pitchFamily="50" charset="-128"/>
              </a:rPr>
              <a:t>する</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が、その職務を代理する。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（会議）</a:t>
            </a:r>
          </a:p>
          <a:p>
            <a:r>
              <a:rPr lang="ja-JP" altLang="en-US" sz="800" dirty="0">
                <a:latin typeface="游ゴシック" panose="020B0400000000000000" pitchFamily="50" charset="-128"/>
                <a:ea typeface="游ゴシック" panose="020B0400000000000000" pitchFamily="50" charset="-128"/>
              </a:rPr>
              <a:t>第五条　審議会の会議は、会長が招集し、会長がその</a:t>
            </a:r>
            <a:r>
              <a:rPr lang="ja-JP" altLang="en-US" sz="800" dirty="0" smtClean="0">
                <a:latin typeface="游ゴシック" panose="020B0400000000000000" pitchFamily="50" charset="-128"/>
                <a:ea typeface="游ゴシック" panose="020B0400000000000000" pitchFamily="50" charset="-128"/>
              </a:rPr>
              <a:t>議長</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と</a:t>
            </a:r>
            <a:r>
              <a:rPr lang="ja-JP" altLang="en-US" sz="800" dirty="0">
                <a:latin typeface="游ゴシック" panose="020B0400000000000000" pitchFamily="50" charset="-128"/>
                <a:ea typeface="游ゴシック" panose="020B0400000000000000" pitchFamily="50" charset="-128"/>
              </a:rPr>
              <a:t>なる。</a:t>
            </a:r>
          </a:p>
          <a:p>
            <a:r>
              <a:rPr lang="ja-JP" altLang="en-US" sz="800" dirty="0">
                <a:latin typeface="游ゴシック" panose="020B0400000000000000" pitchFamily="50" charset="-128"/>
                <a:ea typeface="游ゴシック" panose="020B0400000000000000" pitchFamily="50" charset="-128"/>
              </a:rPr>
              <a:t>２　審議会は、委員の過半数が出席しなければ会議を</a:t>
            </a:r>
            <a:r>
              <a:rPr lang="ja-JP" altLang="en-US" sz="800" dirty="0" smtClean="0">
                <a:latin typeface="游ゴシック" panose="020B0400000000000000" pitchFamily="50" charset="-128"/>
                <a:ea typeface="游ゴシック" panose="020B0400000000000000" pitchFamily="50" charset="-128"/>
              </a:rPr>
              <a:t>開く</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こと</a:t>
            </a:r>
            <a:r>
              <a:rPr lang="ja-JP" altLang="en-US" sz="800" dirty="0">
                <a:latin typeface="游ゴシック" panose="020B0400000000000000" pitchFamily="50" charset="-128"/>
                <a:ea typeface="游ゴシック" panose="020B0400000000000000" pitchFamily="50" charset="-128"/>
              </a:rPr>
              <a:t>ができない。</a:t>
            </a:r>
          </a:p>
          <a:p>
            <a:r>
              <a:rPr lang="ja-JP" altLang="en-US" sz="800" dirty="0">
                <a:latin typeface="游ゴシック" panose="020B0400000000000000" pitchFamily="50" charset="-128"/>
                <a:ea typeface="游ゴシック" panose="020B0400000000000000" pitchFamily="50" charset="-128"/>
              </a:rPr>
              <a:t>３　審議会の議事は、出席委員の過半数で決し、可否</a:t>
            </a:r>
            <a:r>
              <a:rPr lang="ja-JP" altLang="en-US" sz="800" dirty="0" smtClean="0">
                <a:latin typeface="游ゴシック" panose="020B0400000000000000" pitchFamily="50" charset="-128"/>
                <a:ea typeface="游ゴシック" panose="020B0400000000000000" pitchFamily="50" charset="-128"/>
              </a:rPr>
              <a:t>同数</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ときは、議長の決するところによる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smtClean="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審議会に、必要に応じて部会を置くことができる。</a:t>
            </a:r>
          </a:p>
          <a:p>
            <a:r>
              <a:rPr lang="ja-JP" altLang="en-US" sz="800" dirty="0">
                <a:latin typeface="游ゴシック" panose="020B0400000000000000" pitchFamily="50" charset="-128"/>
                <a:ea typeface="游ゴシック" panose="020B0400000000000000" pitchFamily="50" charset="-128"/>
              </a:rPr>
              <a:t>２　部会に属する委員等は、会長が指名する。</a:t>
            </a:r>
          </a:p>
          <a:p>
            <a:r>
              <a:rPr lang="ja-JP" altLang="en-US" sz="800" dirty="0">
                <a:latin typeface="游ゴシック" panose="020B0400000000000000" pitchFamily="50" charset="-128"/>
                <a:ea typeface="游ゴシック" panose="020B0400000000000000" pitchFamily="50" charset="-128"/>
              </a:rPr>
              <a:t>３　部会に部会長を置き、会長が指名する委員がこれに当</a:t>
            </a:r>
          </a:p>
          <a:p>
            <a:r>
              <a:rPr lang="ja-JP" altLang="en-US" sz="800" dirty="0">
                <a:latin typeface="游ゴシック" panose="020B0400000000000000" pitchFamily="50" charset="-128"/>
                <a:ea typeface="游ゴシック" panose="020B0400000000000000" pitchFamily="50" charset="-128"/>
              </a:rPr>
              <a:t>　たる。</a:t>
            </a:r>
          </a:p>
          <a:p>
            <a:r>
              <a:rPr lang="ja-JP" altLang="en-US" sz="800" dirty="0">
                <a:latin typeface="游ゴシック" panose="020B0400000000000000" pitchFamily="50" charset="-128"/>
                <a:ea typeface="游ゴシック" panose="020B0400000000000000" pitchFamily="50" charset="-128"/>
              </a:rPr>
              <a:t>４　部会長は、部会の会務を掌理し、部会における審議の</a:t>
            </a:r>
          </a:p>
          <a:p>
            <a:r>
              <a:rPr lang="ja-JP" altLang="en-US" sz="800" dirty="0">
                <a:latin typeface="游ゴシック" panose="020B0400000000000000" pitchFamily="50" charset="-128"/>
                <a:ea typeface="游ゴシック" panose="020B0400000000000000" pitchFamily="50" charset="-128"/>
              </a:rPr>
              <a:t>　状況及び結果を審議会に報告する。</a:t>
            </a:r>
          </a:p>
          <a:p>
            <a:r>
              <a:rPr lang="ja-JP" altLang="en-US" sz="800" dirty="0">
                <a:latin typeface="游ゴシック" panose="020B0400000000000000" pitchFamily="50" charset="-128"/>
                <a:ea typeface="游ゴシック" panose="020B0400000000000000" pitchFamily="50" charset="-128"/>
              </a:rPr>
              <a:t>５　前条の規定にかかわらず、審議会は、その定めるとこ</a:t>
            </a:r>
          </a:p>
          <a:p>
            <a:r>
              <a:rPr lang="ja-JP" altLang="en-US" sz="800" dirty="0">
                <a:latin typeface="游ゴシック" panose="020B0400000000000000" pitchFamily="50" charset="-128"/>
                <a:ea typeface="游ゴシック" panose="020B0400000000000000" pitchFamily="50" charset="-128"/>
              </a:rPr>
              <a:t>　ろにより、部会の決議をもって審議会の決議とすること</a:t>
            </a:r>
          </a:p>
          <a:p>
            <a:r>
              <a:rPr lang="ja-JP" altLang="en-US" sz="800" dirty="0">
                <a:latin typeface="游ゴシック" panose="020B0400000000000000" pitchFamily="50" charset="-128"/>
                <a:ea typeface="游ゴシック" panose="020B0400000000000000" pitchFamily="50" charset="-128"/>
              </a:rPr>
              <a:t>　ができる。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委員等の費用弁償の額は、職員の旅費に関する条</a:t>
            </a:r>
          </a:p>
          <a:p>
            <a:r>
              <a:rPr lang="ja-JP" altLang="en-US" sz="800" dirty="0">
                <a:latin typeface="游ゴシック" panose="020B0400000000000000" pitchFamily="50" charset="-128"/>
                <a:ea typeface="游ゴシック" panose="020B0400000000000000" pitchFamily="50" charset="-128"/>
              </a:rPr>
              <a:t>　例（昭和四十年大阪府条例第三十七号）による指定職等</a:t>
            </a:r>
          </a:p>
          <a:p>
            <a:r>
              <a:rPr lang="ja-JP" altLang="en-US" sz="800" dirty="0">
                <a:latin typeface="游ゴシック" panose="020B0400000000000000" pitchFamily="50" charset="-128"/>
                <a:ea typeface="游ゴシック" panose="020B0400000000000000" pitchFamily="50" charset="-128"/>
              </a:rPr>
              <a:t>　の職務にある者以外の者の額相当額とする。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審議会の庶務は、健康医療部において行う。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この規則に定めるもののほか、審議会の運営に関</a:t>
            </a:r>
          </a:p>
          <a:p>
            <a:r>
              <a:rPr lang="ja-JP" altLang="en-US" sz="800" dirty="0">
                <a:latin typeface="游ゴシック" panose="020B0400000000000000" pitchFamily="50" charset="-128"/>
                <a:ea typeface="游ゴシック" panose="020B0400000000000000" pitchFamily="50" charset="-128"/>
              </a:rPr>
              <a:t>　し必要な事項は、会長が定める。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附則（平成二十八年規則第八十二号）</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zh-TW" altLang="en-US" sz="800" b="1" dirty="0">
                <a:latin typeface="游ゴシック" panose="020B0400000000000000" pitchFamily="50" charset="-128"/>
                <a:ea typeface="游ゴシック" panose="020B0400000000000000" pitchFamily="50" charset="-128"/>
              </a:rPr>
              <a:t>大阪府生涯歯科保健推進審議会規則（大阪府規則第百九十三号</a:t>
            </a:r>
            <a:r>
              <a:rPr lang="zh-TW" altLang="en-US" sz="800" b="1" dirty="0" smtClean="0">
                <a:latin typeface="游ゴシック" panose="020B0400000000000000" pitchFamily="50" charset="-128"/>
                <a:ea typeface="游ゴシック" panose="020B0400000000000000" pitchFamily="50" charset="-128"/>
              </a:rPr>
              <a:t>）</a:t>
            </a:r>
            <a:endParaRPr lang="zh-TW" altLang="en-US" sz="800" b="1"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a:t>
            </a:r>
            <a:r>
              <a:rPr lang="ja-JP" altLang="en-US" sz="800" b="1" dirty="0" smtClean="0">
                <a:latin typeface="游ゴシック" panose="020B0400000000000000" pitchFamily="50" charset="-128"/>
                <a:ea typeface="游ゴシック" panose="020B0400000000000000" pitchFamily="50" charset="-128"/>
              </a:rPr>
              <a:t>条例（</a:t>
            </a:r>
            <a:r>
              <a:rPr lang="ja-JP" altLang="en-US" sz="800" b="1" dirty="0">
                <a:latin typeface="游ゴシック" panose="020B0400000000000000" pitchFamily="50" charset="-128"/>
                <a:ea typeface="游ゴシック" panose="020B0400000000000000" pitchFamily="50" charset="-128"/>
              </a:rPr>
              <a:t>昭和二十七年大阪府条例第三十九号</a:t>
            </a:r>
            <a:r>
              <a:rPr lang="ja-JP" altLang="en-US" sz="800" b="1" dirty="0" smtClean="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抄</a:t>
            </a:r>
            <a:r>
              <a:rPr lang="ja-JP" altLang="en-US" sz="800" b="1"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42</a:t>
            </a:fld>
            <a:endParaRPr kumimoji="1" lang="ja-JP" altLang="en-US"/>
          </a:p>
        </p:txBody>
      </p:sp>
      <p:pic>
        <p:nvPicPr>
          <p:cNvPr id="14" name="図 13"/>
          <p:cNvPicPr>
            <a:picLocks noChangeAspect="1"/>
          </p:cNvPicPr>
          <p:nvPr/>
        </p:nvPicPr>
        <p:blipFill>
          <a:blip r:embed="rId2"/>
          <a:stretch>
            <a:fillRect/>
          </a:stretch>
        </p:blipFill>
        <p:spPr>
          <a:xfrm>
            <a:off x="8582603" y="358877"/>
            <a:ext cx="1100769" cy="360000"/>
          </a:xfrm>
          <a:prstGeom prst="rect">
            <a:avLst/>
          </a:prstGeom>
        </p:spPr>
      </p:pic>
      <p:sp>
        <p:nvSpPr>
          <p:cNvPr id="19" name="テキスト ボックス 18"/>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7602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smtClean="0">
                <a:solidFill>
                  <a:prstClr val="black"/>
                </a:solidFill>
                <a:latin typeface="游ゴシック" panose="020B0400000000000000" pitchFamily="50" charset="-128"/>
                <a:ea typeface="游ゴシック" panose="020B0400000000000000" pitchFamily="50" charset="-128"/>
              </a:rPr>
              <a:t>第</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２</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次</a:t>
            </a:r>
            <a:r>
              <a:rPr kumimoji="1" lang="zh-TW" altLang="en-US" sz="2200" b="1" dirty="0">
                <a:solidFill>
                  <a:prstClr val="black"/>
                </a:solidFill>
                <a:latin typeface="游ゴシック" panose="020B0400000000000000" pitchFamily="50" charset="-128"/>
                <a:ea typeface="游ゴシック" panose="020B0400000000000000" pitchFamily="50" charset="-128"/>
              </a:rPr>
              <a:t>大阪府歯科口腔保健</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計画</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　令和</a:t>
            </a:r>
            <a:r>
              <a:rPr kumimoji="1" lang="ja-JP" altLang="en-US" sz="2200" b="1" dirty="0" smtClean="0">
                <a:solidFill>
                  <a:schemeClr val="tx1"/>
                </a:solidFill>
                <a:latin typeface="游ゴシック" panose="020B0400000000000000" pitchFamily="50" charset="-128"/>
                <a:ea typeface="游ゴシック" panose="020B0400000000000000" pitchFamily="50" charset="-128"/>
              </a:rPr>
              <a:t>３年</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度　</a:t>
            </a:r>
            <a:r>
              <a:rPr kumimoji="1" lang="en-US" altLang="zh-TW" sz="2200" b="1" dirty="0" smtClean="0">
                <a:solidFill>
                  <a:prstClr val="black"/>
                </a:solidFill>
                <a:latin typeface="游ゴシック" panose="020B0400000000000000" pitchFamily="50" charset="-128"/>
                <a:ea typeface="游ゴシック" panose="020B0400000000000000" pitchFamily="50" charset="-128"/>
              </a:rPr>
              <a:t>PDCA</a:t>
            </a:r>
            <a:r>
              <a:rPr kumimoji="1" lang="zh-TW" altLang="en-US" sz="2200" b="1" dirty="0">
                <a:solidFill>
                  <a:prstClr val="black"/>
                </a:solidFill>
                <a:latin typeface="游ゴシック" panose="020B0400000000000000" pitchFamily="50" charset="-128"/>
                <a:ea typeface="游ゴシック" panose="020B0400000000000000" pitchFamily="50" charset="-128"/>
              </a:rPr>
              <a:t>進捗</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管理票</a:t>
            </a:r>
            <a:endParaRPr kumimoji="1" lang="zh-TW" altLang="en-US" sz="2200" b="1"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43</a:t>
            </a:fld>
            <a:endParaRPr kumimoji="1" lang="ja-JP" altLang="en-US"/>
          </a:p>
        </p:txBody>
      </p:sp>
      <p:pic>
        <p:nvPicPr>
          <p:cNvPr id="6" name="図 5"/>
          <p:cNvPicPr>
            <a:picLocks noChangeAspect="1"/>
          </p:cNvPicPr>
          <p:nvPr/>
        </p:nvPicPr>
        <p:blipFill>
          <a:blip r:embed="rId2"/>
          <a:stretch>
            <a:fillRect/>
          </a:stretch>
        </p:blipFill>
        <p:spPr>
          <a:xfrm>
            <a:off x="8582603" y="358877"/>
            <a:ext cx="1100769" cy="360000"/>
          </a:xfrm>
          <a:prstGeom prst="rect">
            <a:avLst/>
          </a:prstGeom>
        </p:spPr>
      </p:pic>
      <p:sp>
        <p:nvSpPr>
          <p:cNvPr id="8" name="テキスト ボックス 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85445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游ゴシック" panose="020B0400000000000000" pitchFamily="50" charset="-128"/>
                <a:ea typeface="游ゴシック" panose="020B0400000000000000" pitchFamily="50" charset="-128"/>
              </a:rPr>
              <a:t> </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歯科疾患の予防・早期発見、口の機能の維持向上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44</a:t>
            </a:fld>
            <a:endParaRPr kumimoji="1" lang="ja-JP" altLang="en-US"/>
          </a:p>
        </p:txBody>
      </p:sp>
      <p:pic>
        <p:nvPicPr>
          <p:cNvPr id="14" name="図 13"/>
          <p:cNvPicPr>
            <a:picLocks noChangeAspect="1"/>
          </p:cNvPicPr>
          <p:nvPr/>
        </p:nvPicPr>
        <p:blipFill>
          <a:blip r:embed="rId2"/>
          <a:stretch>
            <a:fillRect/>
          </a:stretch>
        </p:blipFill>
        <p:spPr>
          <a:xfrm>
            <a:off x="8536240" y="183217"/>
            <a:ext cx="1320923" cy="432000"/>
          </a:xfrm>
          <a:prstGeom prst="rect">
            <a:avLst/>
          </a:prstGeom>
        </p:spPr>
      </p:pic>
      <p:sp>
        <p:nvSpPr>
          <p:cNvPr id="16" name="正方形/長方形 15"/>
          <p:cNvSpPr/>
          <p:nvPr/>
        </p:nvSpPr>
        <p:spPr>
          <a:xfrm>
            <a:off x="268310" y="873962"/>
            <a:ext cx="9369380" cy="5491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59</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98701340"/>
              </p:ext>
            </p:extLst>
          </p:nvPr>
        </p:nvGraphicFramePr>
        <p:xfrm>
          <a:off x="691603" y="4939912"/>
          <a:ext cx="8534283" cy="1037348"/>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042606">
                  <a:extLst>
                    <a:ext uri="{9D8B030D-6E8A-4147-A177-3AD203B41FA5}">
                      <a16:colId xmlns:a16="http://schemas.microsoft.com/office/drawing/2014/main" val="20001"/>
                    </a:ext>
                  </a:extLst>
                </a:gridCol>
                <a:gridCol w="20135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447167">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baseline="0" dirty="0" smtClean="0">
                          <a:solidFill>
                            <a:schemeClr val="lt1"/>
                          </a:solidFill>
                          <a:effectLst/>
                          <a:latin typeface="游ゴシック" panose="020B0400000000000000" pitchFamily="50" charset="-128"/>
                          <a:ea typeface="游ゴシック" panose="020B0400000000000000" pitchFamily="50" charset="-128"/>
                          <a:cs typeface="+mn-cs"/>
                        </a:rPr>
                        <a:t>個別目標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effectLst/>
                          <a:latin typeface="游ゴシック" panose="020B0400000000000000" pitchFamily="50" charset="-128"/>
                          <a:ea typeface="游ゴシック" panose="020B0400000000000000" pitchFamily="50" charset="-128"/>
                        </a:rPr>
                        <a:t>計画策定時</a:t>
                      </a:r>
                      <a:r>
                        <a:rPr lang="ja-JP" sz="1200" baseline="0" dirty="0" smtClean="0">
                          <a:effectLst/>
                          <a:latin typeface="游ゴシック" panose="020B0400000000000000" pitchFamily="50" charset="-128"/>
                          <a:ea typeface="游ゴシック" panose="020B0400000000000000" pitchFamily="50" charset="-128"/>
                        </a:rPr>
                        <a:t>の状況</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現在の状況</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smtClean="0">
                          <a:effectLst/>
                          <a:latin typeface="游ゴシック" panose="020B0400000000000000" pitchFamily="50" charset="-128"/>
                          <a:ea typeface="游ゴシック" panose="020B0400000000000000" pitchFamily="50" charset="-128"/>
                        </a:rPr>
                        <a:t>2023</a:t>
                      </a:r>
                      <a:r>
                        <a:rPr lang="ja-JP" sz="1200" baseline="0" dirty="0" smtClean="0">
                          <a:effectLst/>
                          <a:latin typeface="游ゴシック" panose="020B0400000000000000" pitchFamily="50" charset="-128"/>
                          <a:ea typeface="游ゴシック" panose="020B0400000000000000" pitchFamily="50" charset="-128"/>
                        </a:rPr>
                        <a:t>年度</a:t>
                      </a:r>
                      <a:endParaRPr lang="en-US" altLang="ja-JP" sz="1200" baseline="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baseline="0" dirty="0" smtClean="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90181">
                <a:tc>
                  <a:txBody>
                    <a:bodyPr/>
                    <a:lstStyle/>
                    <a:p>
                      <a:pPr algn="ctr" fontAlgn="auto">
                        <a:lnSpc>
                          <a:spcPts val="1600"/>
                        </a:lnSpc>
                        <a:spcAft>
                          <a:spcPts val="0"/>
                        </a:spcAft>
                      </a:pPr>
                      <a:r>
                        <a:rPr lang="en-US" sz="1400" baseline="0" dirty="0">
                          <a:effectLst/>
                          <a:latin typeface="游ゴシック" panose="020B0400000000000000" pitchFamily="50" charset="-128"/>
                          <a:ea typeface="游ゴシック" panose="020B0400000000000000" pitchFamily="50" charset="-128"/>
                        </a:rPr>
                        <a:t>1</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むし歯のない者の割合（３歳児）</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effectLst/>
                          <a:latin typeface="游ゴシック" panose="020B0400000000000000" pitchFamily="50" charset="-128"/>
                          <a:ea typeface="游ゴシック" panose="020B0400000000000000" pitchFamily="50" charset="-128"/>
                        </a:rPr>
                        <a:t>80.9</a:t>
                      </a:r>
                      <a:r>
                        <a:rPr lang="ja-JP" sz="1200" b="1" baseline="0" dirty="0" smtClean="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【平成</a:t>
                      </a:r>
                      <a:r>
                        <a:rPr lang="en-US" sz="1200" b="1" baseline="0" dirty="0" smtClean="0">
                          <a:effectLst/>
                          <a:latin typeface="游ゴシック" panose="020B0400000000000000" pitchFamily="50" charset="-128"/>
                          <a:ea typeface="游ゴシック" panose="020B0400000000000000" pitchFamily="50" charset="-128"/>
                        </a:rPr>
                        <a:t>2</a:t>
                      </a:r>
                      <a:r>
                        <a:rPr lang="en-US" altLang="ja-JP" sz="1200" b="1" baseline="0" dirty="0" smtClean="0">
                          <a:effectLst/>
                          <a:latin typeface="游ゴシック" panose="020B0400000000000000" pitchFamily="50" charset="-128"/>
                          <a:ea typeface="游ゴシック" panose="020B0400000000000000" pitchFamily="50" charset="-128"/>
                        </a:rPr>
                        <a:t>7</a:t>
                      </a:r>
                      <a:r>
                        <a:rPr lang="ja-JP" sz="1200" b="1" baseline="0" dirty="0" smtClean="0">
                          <a:effectLst/>
                          <a:latin typeface="游ゴシック" panose="020B0400000000000000" pitchFamily="50" charset="-128"/>
                          <a:ea typeface="游ゴシック" panose="020B0400000000000000" pitchFamily="50" charset="-128"/>
                        </a:rPr>
                        <a:t>（</a:t>
                      </a:r>
                      <a:r>
                        <a:rPr lang="en-US" sz="1200" b="1" baseline="0" dirty="0" smtClean="0">
                          <a:effectLst/>
                          <a:latin typeface="游ゴシック" panose="020B0400000000000000" pitchFamily="50" charset="-128"/>
                          <a:ea typeface="游ゴシック" panose="020B0400000000000000" pitchFamily="50" charset="-128"/>
                        </a:rPr>
                        <a:t>201</a:t>
                      </a:r>
                      <a:r>
                        <a:rPr lang="en-US" altLang="ja-JP" sz="1200" b="1" baseline="0" dirty="0" smtClean="0">
                          <a:effectLst/>
                          <a:latin typeface="游ゴシック" panose="020B0400000000000000" pitchFamily="50" charset="-128"/>
                          <a:ea typeface="游ゴシック" panose="020B0400000000000000" pitchFamily="50" charset="-128"/>
                        </a:rPr>
                        <a:t>5</a:t>
                      </a:r>
                      <a:r>
                        <a:rPr lang="ja-JP" sz="1200" b="1" baseline="0" dirty="0" smtClean="0">
                          <a:effectLst/>
                          <a:latin typeface="游ゴシック" panose="020B0400000000000000" pitchFamily="50" charset="-128"/>
                          <a:ea typeface="游ゴシック" panose="020B0400000000000000" pitchFamily="50" charset="-128"/>
                        </a:rPr>
                        <a:t>）</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86.0</a:t>
                      </a: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rPr>
                        <a:t>令和２</a:t>
                      </a: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2020</a:t>
                      </a: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dk1"/>
                          </a:solidFill>
                          <a:effectLst/>
                          <a:latin typeface="游ゴシック" panose="020B0400000000000000" pitchFamily="50" charset="-128"/>
                          <a:ea typeface="游ゴシック" panose="020B0400000000000000" pitchFamily="50" charset="-128"/>
                          <a:cs typeface="+mn-cs"/>
                        </a:rPr>
                        <a:t>85</a:t>
                      </a:r>
                      <a:r>
                        <a:rPr lang="ja-JP" altLang="en-US" sz="1200" b="1" baseline="0"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正方形/長方形 17"/>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（１）</a:t>
            </a:r>
            <a:r>
              <a:rPr kumimoji="1" lang="ja-JP" altLang="en-US" sz="20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乳幼児期　　　　</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P.25</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82272" y="2224974"/>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0" name="正方形/長方形 19"/>
          <p:cNvSpPr/>
          <p:nvPr/>
        </p:nvSpPr>
        <p:spPr>
          <a:xfrm>
            <a:off x="530346" y="2536069"/>
            <a:ext cx="8856000" cy="822292"/>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▽乳歯がむし歯にならないよう、家庭や幼稚園などを通じて、歯みがき習慣を身に</a:t>
            </a:r>
            <a:r>
              <a:rPr lang="ja-JP" altLang="en-US" sz="1200" dirty="0" smtClean="0">
                <a:solidFill>
                  <a:prstClr val="black"/>
                </a:solidFill>
                <a:latin typeface="+mn-ea"/>
              </a:rPr>
              <a:t>つけます。</a:t>
            </a:r>
            <a:endParaRPr lang="en-US" altLang="ja-JP" sz="1200" dirty="0" smtClean="0">
              <a:solidFill>
                <a:prstClr val="black"/>
              </a:solidFill>
              <a:latin typeface="+mn-ea"/>
            </a:endParaRPr>
          </a:p>
          <a:p>
            <a:pPr lvl="0">
              <a:defRPr/>
            </a:pPr>
            <a:endParaRPr kumimoji="0" lang="en-US" altLang="ja-JP" sz="600" i="0" u="none" strike="noStrike" kern="1200" cap="none" spc="0" normalizeH="0" baseline="0" noProof="0" dirty="0">
              <a:ln>
                <a:noFill/>
              </a:ln>
              <a:solidFill>
                <a:prstClr val="black"/>
              </a:solidFill>
              <a:effectLst/>
              <a:uLnTx/>
              <a:uFillTx/>
              <a:latin typeface="+mn-ea"/>
            </a:endParaRPr>
          </a:p>
          <a:p>
            <a:pPr lvl="0">
              <a:defRPr/>
            </a:pPr>
            <a:r>
              <a:rPr lang="ja-JP" altLang="en-US" sz="1200" dirty="0">
                <a:solidFill>
                  <a:prstClr val="black"/>
                </a:solidFill>
                <a:latin typeface="+mn-ea"/>
              </a:rPr>
              <a:t>▽成長に伴う口の変化に応じた食べ方や適切な食習慣を子どもが身につけることができるよう、保護者や子どもを</a:t>
            </a:r>
            <a:r>
              <a:rPr lang="ja-JP" altLang="en-US" sz="1200" dirty="0" smtClean="0">
                <a:solidFill>
                  <a:prstClr val="black"/>
                </a:solidFill>
                <a:latin typeface="+mn-ea"/>
              </a:rPr>
              <a:t>とりまく</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関係者</a:t>
            </a:r>
            <a:r>
              <a:rPr lang="ja-JP" altLang="en-US" sz="1200" dirty="0">
                <a:solidFill>
                  <a:prstClr val="black"/>
                </a:solidFill>
                <a:latin typeface="+mn-ea"/>
              </a:rPr>
              <a:t>が子どもに働きかけます。</a:t>
            </a:r>
            <a:endParaRPr kumimoji="0" lang="ja-JP" altLang="en-US" sz="1200" i="0" u="none" strike="noStrike" kern="1200" cap="none" spc="0" normalizeH="0" baseline="0" noProof="0" dirty="0">
              <a:ln>
                <a:noFill/>
              </a:ln>
              <a:solidFill>
                <a:prstClr val="black"/>
              </a:solidFill>
              <a:effectLst/>
              <a:uLnTx/>
              <a:uFillTx/>
              <a:latin typeface="+mn-ea"/>
              <a:cs typeface="+mn-cs"/>
            </a:endParaRPr>
          </a:p>
        </p:txBody>
      </p:sp>
      <p:sp>
        <p:nvSpPr>
          <p:cNvPr id="21" name="正方形/長方形 20"/>
          <p:cNvSpPr/>
          <p:nvPr/>
        </p:nvSpPr>
        <p:spPr>
          <a:xfrm>
            <a:off x="382272" y="456492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kumimoji="0" lang="ja-JP" altLang="en-US" sz="1600" b="1" i="0" u="none" strike="noStrike" kern="1200" cap="none" spc="0" normalizeH="0" baseline="0" noProof="0" dirty="0" smtClean="0">
                <a:ln>
                  <a:noFill/>
                </a:ln>
                <a:solidFill>
                  <a:prstClr val="black"/>
                </a:solidFill>
                <a:effectLst/>
                <a:uLnTx/>
                <a:uFillTx/>
                <a:latin typeface="+mn-ea"/>
              </a:rPr>
              <a:t>第</a:t>
            </a:r>
            <a:r>
              <a:rPr kumimoji="0" lang="en-US" altLang="ja-JP" sz="1600" b="1" i="0" u="none" strike="noStrike" kern="1200" cap="none" spc="0" normalizeH="0" baseline="0" noProof="0" dirty="0" smtClean="0">
                <a:ln>
                  <a:noFill/>
                </a:ln>
                <a:solidFill>
                  <a:prstClr val="black"/>
                </a:solidFill>
                <a:effectLst/>
                <a:uLnTx/>
                <a:uFillTx/>
                <a:latin typeface="+mn-ea"/>
              </a:rPr>
              <a:t>2</a:t>
            </a:r>
            <a:r>
              <a:rPr kumimoji="0" lang="ja-JP" altLang="en-US" sz="1600" b="1" i="0" u="none" strike="noStrike" kern="1200" cap="none" spc="0" normalizeH="0" baseline="0" noProof="0" dirty="0" smtClean="0">
                <a:ln>
                  <a:noFill/>
                </a:ln>
                <a:solidFill>
                  <a:prstClr val="black"/>
                </a:solidFill>
                <a:effectLst/>
                <a:uLnTx/>
                <a:uFillTx/>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22" name="角丸四角形 21"/>
          <p:cNvSpPr/>
          <p:nvPr/>
        </p:nvSpPr>
        <p:spPr>
          <a:xfrm>
            <a:off x="376959" y="1993109"/>
            <a:ext cx="9144000" cy="425941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3" name="角丸四角形 22"/>
          <p:cNvSpPr/>
          <p:nvPr/>
        </p:nvSpPr>
        <p:spPr>
          <a:xfrm>
            <a:off x="376959" y="1561109"/>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4" name="角丸四角形 23"/>
          <p:cNvSpPr/>
          <p:nvPr/>
        </p:nvSpPr>
        <p:spPr>
          <a:xfrm>
            <a:off x="2464959" y="1561109"/>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dirty="0" smtClean="0">
                <a:solidFill>
                  <a:prstClr val="black"/>
                </a:solidFill>
                <a:latin typeface="+mn-ea"/>
              </a:rPr>
              <a:t>乳歯がむし歯にならないようにします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5" name="正方形/長方形 24"/>
          <p:cNvSpPr/>
          <p:nvPr/>
        </p:nvSpPr>
        <p:spPr>
          <a:xfrm>
            <a:off x="382272" y="3461344"/>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26" name="正方形/長方形 25"/>
          <p:cNvSpPr/>
          <p:nvPr/>
        </p:nvSpPr>
        <p:spPr>
          <a:xfrm>
            <a:off x="530346" y="3781872"/>
            <a:ext cx="8856000" cy="714451"/>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a:t>
            </a:r>
            <a:endParaRPr lang="en-US" altLang="ja-JP" sz="1200" dirty="0" smtClean="0">
              <a:solidFill>
                <a:prstClr val="black"/>
              </a:solidFill>
              <a:latin typeface="+mn-ea"/>
            </a:endParaRPr>
          </a:p>
          <a:p>
            <a:pPr lvl="0">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834882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45</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055290416"/>
              </p:ext>
            </p:extLst>
          </p:nvPr>
        </p:nvGraphicFramePr>
        <p:xfrm>
          <a:off x="403572" y="202128"/>
          <a:ext cx="9138178" cy="6502247"/>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8028000">
                  <a:extLst>
                    <a:ext uri="{9D8B030D-6E8A-4147-A177-3AD203B41FA5}">
                      <a16:colId xmlns:a16="http://schemas.microsoft.com/office/drawing/2014/main" val="89849022"/>
                    </a:ext>
                  </a:extLst>
                </a:gridCol>
              </a:tblGrid>
              <a:tr h="575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sz="1600" b="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・保護者等子どもたちをとりまく関係者が、歯と口の健康づくりについて理解を深め、実際に取組むことが重要</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・乳歯列が完成する時期である３歳児のむし歯予防のため、保護者への働きかけが重要</a:t>
                      </a:r>
                      <a:endParaRPr kumimoji="1" lang="en-US" altLang="ja-JP" sz="1100" b="0" dirty="0" smtClean="0">
                        <a:solidFill>
                          <a:schemeClr val="tx1"/>
                        </a:solidFill>
                      </a:endParaRPr>
                    </a:p>
                  </a:txBody>
                  <a:tcPr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882677"/>
                  </a:ext>
                </a:extLst>
              </a:tr>
              <a:tr h="2957535">
                <a:tc>
                  <a:txBody>
                    <a:bodyPr/>
                    <a:lstStyle/>
                    <a:p>
                      <a:r>
                        <a:rPr kumimoji="1" lang="ja-JP" altLang="en-US" sz="1600" b="0" dirty="0" smtClean="0"/>
                        <a:t> </a:t>
                      </a:r>
                      <a:endParaRPr kumimoji="1" lang="en-US" altLang="ja-JP" sz="1600" b="0" dirty="0" smtClean="0"/>
                    </a:p>
                    <a:p>
                      <a:r>
                        <a:rPr kumimoji="1" lang="ja-JP" altLang="en-US" sz="1600" b="0" dirty="0" smtClean="0">
                          <a:solidFill>
                            <a:schemeClr val="bg1"/>
                          </a:solidFill>
                        </a:rPr>
                        <a:t>本年度の     </a:t>
                      </a:r>
                      <a:endParaRPr kumimoji="1" lang="en-US" altLang="ja-JP" sz="1600" b="0" dirty="0" smtClean="0">
                        <a:solidFill>
                          <a:schemeClr val="bg1"/>
                        </a:solidFill>
                      </a:endParaRPr>
                    </a:p>
                    <a:p>
                      <a:r>
                        <a:rPr kumimoji="1" lang="en-US" altLang="ja-JP" sz="1600" b="0" dirty="0" smtClean="0">
                          <a:solidFill>
                            <a:schemeClr val="bg1"/>
                          </a:solidFill>
                        </a:rPr>
                        <a:t> </a:t>
                      </a:r>
                      <a:r>
                        <a:rPr kumimoji="1" lang="ja-JP" altLang="en-US" sz="1600" b="0" dirty="0" smtClean="0">
                          <a:solidFill>
                            <a:schemeClr val="bg1"/>
                          </a:solidFill>
                        </a:rPr>
                        <a:t>取組</a:t>
                      </a:r>
                      <a:endParaRPr kumimoji="1" lang="en-US" altLang="ja-JP" sz="1600" b="0" dirty="0" smtClean="0">
                        <a:solidFill>
                          <a:schemeClr val="bg1"/>
                        </a:solidFill>
                      </a:endParaRPr>
                    </a:p>
                    <a:p>
                      <a:endParaRPr kumimoji="1" lang="en-US" altLang="ja-JP" sz="1600" b="0" dirty="0" smtClean="0"/>
                    </a:p>
                    <a:p>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■公民連携の枠組みを活用した普及啓発</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　（企業の広報ツールを活用した普及、健康イベントでの連携）</a:t>
                      </a:r>
                      <a:endParaRPr kumimoji="1" lang="en-US" altLang="ja-JP" sz="1100" b="0" dirty="0" smtClean="0">
                        <a:solidFill>
                          <a:schemeClr val="tx1"/>
                        </a:solidFill>
                      </a:endParaRPr>
                    </a:p>
                    <a:p>
                      <a:pPr algn="l">
                        <a:lnSpc>
                          <a:spcPts val="1500"/>
                        </a:lnSpc>
                      </a:pPr>
                      <a:r>
                        <a:rPr kumimoji="1" lang="ja-JP" altLang="en-US" sz="1100" b="0" dirty="0" smtClean="0">
                          <a:solidFill>
                            <a:schemeClr val="tx1"/>
                          </a:solidFill>
                        </a:rPr>
                        <a:t>■府の健康アプリ「アスマイル」を活用した普及啓発</a:t>
                      </a:r>
                      <a:endParaRPr kumimoji="1" lang="en-US" altLang="ja-JP" sz="1100" b="0" dirty="0" smtClean="0">
                        <a:solidFill>
                          <a:schemeClr val="tx1"/>
                        </a:solidFill>
                      </a:endParaRPr>
                    </a:p>
                    <a:p>
                      <a:pPr algn="l">
                        <a:lnSpc>
                          <a:spcPts val="1500"/>
                        </a:lnSpc>
                      </a:pPr>
                      <a:r>
                        <a:rPr kumimoji="1" lang="ja-JP" altLang="en-US" sz="1100" b="0" dirty="0" smtClean="0">
                          <a:solidFill>
                            <a:schemeClr val="tx1"/>
                          </a:solidFill>
                        </a:rPr>
                        <a:t>　（歯磨きや健診受診、健康づくりイベント参加等に対するインセンティブ付与、健康コラムに歯と口の話題掲載、</a:t>
                      </a:r>
                      <a:endParaRPr kumimoji="1" lang="en-US" altLang="ja-JP" sz="1100" b="0" dirty="0" smtClean="0">
                        <a:solidFill>
                          <a:schemeClr val="tx1"/>
                        </a:solidFill>
                      </a:endParaRPr>
                    </a:p>
                    <a:p>
                      <a:pPr algn="l">
                        <a:lnSpc>
                          <a:spcPts val="1500"/>
                        </a:lnSpc>
                      </a:pPr>
                      <a:r>
                        <a:rPr kumimoji="1" lang="ja-JP" altLang="en-US" sz="1100" b="0" dirty="0" smtClean="0">
                          <a:solidFill>
                            <a:schemeClr val="tx1"/>
                          </a:solidFill>
                        </a:rPr>
                        <a:t>　　アンケート調査の実施）</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■府ホームページ、啓発冊子等を活用し、むし歯予防（歯磨き、正しい食習慣等）等について普及啓発</a:t>
                      </a:r>
                      <a:r>
                        <a:rPr kumimoji="1" lang="en-US" altLang="ja-JP" sz="1100" b="0" dirty="0" smtClean="0">
                          <a:solidFill>
                            <a:schemeClr val="tx1"/>
                          </a:solidFill>
                        </a:rPr>
                        <a:t/>
                      </a:r>
                      <a:br>
                        <a:rPr kumimoji="1" lang="en-US" altLang="ja-JP" sz="1100" b="0" dirty="0" smtClean="0">
                          <a:solidFill>
                            <a:schemeClr val="tx1"/>
                          </a:solidFill>
                        </a:rPr>
                      </a:br>
                      <a:r>
                        <a:rPr kumimoji="1" lang="ja-JP" altLang="en-US" sz="1100" b="0" dirty="0" smtClean="0">
                          <a:solidFill>
                            <a:schemeClr val="tx1"/>
                          </a:solidFill>
                        </a:rPr>
                        <a:t>　（「おうちで健活」サイトの作成、府政だよりを通じた健診受診啓発等）</a:t>
                      </a:r>
                      <a:endParaRPr kumimoji="1" lang="en-US" altLang="ja-JP" sz="1100" b="0" dirty="0" smtClean="0">
                        <a:solidFill>
                          <a:schemeClr val="tx1"/>
                        </a:solidFill>
                      </a:endParaRPr>
                    </a:p>
                    <a:p>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■大阪府歯科口腔保健推進連絡会にて情報共有等実施（書面開催：乳幼児や妊産婦の歯科保健等についての情報交換）</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■「口腔保健支援センター」による市町村の個別支援</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■大阪府市町村歯科口腔保健実態調査の実施</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■市町村職員の歯科コーチングスキル向上事業の実施（研修会：６医療圏</a:t>
                      </a:r>
                      <a:r>
                        <a:rPr kumimoji="1" lang="en-US" altLang="ja-JP" sz="1100" b="0" dirty="0" smtClean="0">
                          <a:solidFill>
                            <a:schemeClr val="tx1"/>
                          </a:solidFill>
                        </a:rPr>
                        <a:t>×</a:t>
                      </a:r>
                      <a:r>
                        <a:rPr kumimoji="1" lang="ja-JP" altLang="en-US" sz="1100" b="0" dirty="0" smtClean="0">
                          <a:solidFill>
                            <a:schemeClr val="tx1"/>
                          </a:solidFill>
                        </a:rPr>
                        <a:t>２回</a:t>
                      </a:r>
                      <a:r>
                        <a:rPr kumimoji="1" lang="ja-JP" altLang="en-US" sz="1000" b="0" dirty="0" smtClean="0">
                          <a:solidFill>
                            <a:schemeClr val="tx1"/>
                          </a:solidFill>
                        </a:rPr>
                        <a:t>（乳幼児・妊産婦の歯と口の健康について</a:t>
                      </a:r>
                      <a:r>
                        <a:rPr kumimoji="1" lang="ja-JP" altLang="en-US" sz="1000" b="0" baseline="0" dirty="0" smtClean="0">
                          <a:solidFill>
                            <a:schemeClr val="tx1"/>
                          </a:solidFill>
                        </a:rPr>
                        <a:t> </a:t>
                      </a:r>
                      <a:r>
                        <a:rPr kumimoji="1" lang="ja-JP" altLang="en-US" sz="1000" b="0" dirty="0" smtClean="0">
                          <a:solidFill>
                            <a:schemeClr val="tx1"/>
                          </a:solidFill>
                        </a:rPr>
                        <a:t>等）</a:t>
                      </a:r>
                      <a:r>
                        <a:rPr kumimoji="1" lang="ja-JP" altLang="en-US" sz="1100" b="0" dirty="0" smtClean="0">
                          <a:solidFill>
                            <a:schemeClr val="tx1"/>
                          </a:solidFill>
                        </a:rPr>
                        <a:t>）</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■府保健所による市町村の乳幼児健康診査事業の評価体制構築への支援</a:t>
                      </a:r>
                      <a:endParaRPr kumimoji="1" lang="en-US" altLang="ja-JP" sz="1100" b="0" dirty="0" smtClean="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99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■ホームページを閲覧するなどの自発的な動きをしない府民への働きかけ</a:t>
                      </a:r>
                      <a:r>
                        <a:rPr kumimoji="1" lang="ja-JP" altLang="en-US" sz="1100" b="0" dirty="0" smtClean="0">
                          <a:solidFill>
                            <a:schemeClr val="tx1"/>
                          </a:solidFill>
                        </a:rPr>
                        <a:t>（</a:t>
                      </a:r>
                      <a:r>
                        <a:rPr kumimoji="1" lang="ja-JP" altLang="en-US" sz="1100" b="0" dirty="0" smtClean="0">
                          <a:solidFill>
                            <a:schemeClr val="tx1"/>
                          </a:solidFill>
                          <a:latin typeface="+mn-ea"/>
                          <a:ea typeface="+mn-ea"/>
                        </a:rPr>
                        <a:t>内容：むし歯予防等）</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■府保健所の取組を通じ、市町村の乳幼児健康診査の受診率や質の向上</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p>
                    <a:p>
                      <a:pPr>
                        <a:lnSpc>
                          <a:spcPts val="1500"/>
                        </a:lnSpc>
                      </a:pPr>
                      <a:r>
                        <a:rPr kumimoji="1" lang="ja-JP" altLang="en-US" sz="1100" b="0" dirty="0" smtClean="0">
                          <a:solidFill>
                            <a:schemeClr val="tx1"/>
                          </a:solidFill>
                          <a:latin typeface="+mn-ea"/>
                          <a:ea typeface="+mn-ea"/>
                        </a:rPr>
                        <a:t>■「アスマイル」、府の広報媒体、公民連携の枠組みを活用し、幅広い世代の府民への啓発</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a:t>
                      </a:r>
                      <a:r>
                        <a:rPr kumimoji="1" lang="en-US" altLang="ja-JP" sz="1100" b="0" dirty="0" smtClean="0">
                          <a:solidFill>
                            <a:schemeClr val="tx1"/>
                          </a:solidFill>
                          <a:latin typeface="+mn-ea"/>
                          <a:ea typeface="+mn-ea"/>
                        </a:rPr>
                        <a:t>8020</a:t>
                      </a:r>
                      <a:r>
                        <a:rPr kumimoji="1" lang="ja-JP" altLang="en-US" sz="1100" b="0" dirty="0" smtClean="0">
                          <a:solidFill>
                            <a:schemeClr val="tx1"/>
                          </a:solidFill>
                          <a:latin typeface="+mn-ea"/>
                          <a:ea typeface="+mn-ea"/>
                        </a:rPr>
                        <a:t>推進アンバサダー養成事業による地域の取組み支援</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■市町村職員の歯科コーチングスキル向上事業の取組み結果を府域に展開</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a:t>
                      </a:r>
                      <a:r>
                        <a:rPr kumimoji="1" lang="ja-JP" altLang="en-US" sz="1100" b="0" dirty="0" smtClean="0">
                          <a:solidFill>
                            <a:schemeClr val="tx1"/>
                          </a:solidFill>
                        </a:rPr>
                        <a:t>市町村の乳幼児健康診査事業の評価体制構築への支援</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■府保健所による</a:t>
                      </a:r>
                      <a:r>
                        <a:rPr kumimoji="1" lang="ja-JP" altLang="en-US" sz="1100" b="0" dirty="0" smtClean="0">
                          <a:solidFill>
                            <a:schemeClr val="tx1"/>
                          </a:solidFill>
                        </a:rPr>
                        <a:t>市町村の乳幼児健康診査事業の評価体制構築への継続支援</a:t>
                      </a:r>
                      <a:endParaRPr kumimoji="1" lang="ja-JP" altLang="en-US" sz="1100" b="0" dirty="0" smtClean="0">
                        <a:solidFill>
                          <a:schemeClr val="tx1"/>
                        </a:solidFill>
                        <a:latin typeface="+mn-ea"/>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92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最終予算</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en-US" altLang="ja-JP" sz="1200" b="0" baseline="0" dirty="0" smtClean="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smtClean="0">
                          <a:solidFill>
                            <a:schemeClr val="tx1"/>
                          </a:solidFill>
                        </a:rPr>
                        <a:t>生涯歯科保健推進事業（</a:t>
                      </a:r>
                      <a:r>
                        <a:rPr kumimoji="1" lang="en-US" altLang="ja-JP" sz="1100" dirty="0" smtClean="0">
                          <a:solidFill>
                            <a:schemeClr val="tx1"/>
                          </a:solidFill>
                        </a:rPr>
                        <a:t>1,766</a:t>
                      </a:r>
                      <a:r>
                        <a:rPr kumimoji="1" lang="ja-JP" altLang="en-US" sz="1100" dirty="0" smtClean="0">
                          <a:solidFill>
                            <a:schemeClr val="tx1"/>
                          </a:solidFill>
                        </a:rPr>
                        <a:t>千円）、大阪府歯科口腔保健計画推進事業（</a:t>
                      </a:r>
                      <a:r>
                        <a:rPr kumimoji="1" lang="en-US" altLang="ja-JP" sz="1100" dirty="0" smtClean="0">
                          <a:solidFill>
                            <a:schemeClr val="tx1"/>
                          </a:solidFill>
                        </a:rPr>
                        <a:t>5,012</a:t>
                      </a:r>
                      <a:r>
                        <a:rPr kumimoji="1" lang="ja-JP" altLang="en-US" sz="1100" dirty="0" smtClean="0">
                          <a:solidFill>
                            <a:schemeClr val="tx1"/>
                          </a:solidFill>
                        </a:rPr>
                        <a:t>千円）</a:t>
                      </a:r>
                      <a:endParaRPr kumimoji="1" lang="en-US" altLang="ja-JP" sz="1100" dirty="0" smtClean="0">
                        <a:solidFill>
                          <a:schemeClr val="tx1"/>
                        </a:solidFill>
                      </a:endParaRPr>
                    </a:p>
                    <a:p>
                      <a:pPr>
                        <a:lnSpc>
                          <a:spcPts val="1500"/>
                        </a:lnSpc>
                      </a:pPr>
                      <a:r>
                        <a:rPr kumimoji="1" lang="ja-JP" altLang="en-US" sz="1100" dirty="0" smtClean="0">
                          <a:solidFill>
                            <a:schemeClr val="tx1"/>
                          </a:solidFill>
                        </a:rPr>
                        <a:t>８０２０運動推進特別事業（</a:t>
                      </a:r>
                      <a:r>
                        <a:rPr kumimoji="1" lang="en-US" altLang="ja-JP" sz="1100" dirty="0" smtClean="0">
                          <a:solidFill>
                            <a:schemeClr val="tx1"/>
                          </a:solidFill>
                        </a:rPr>
                        <a:t>2,040</a:t>
                      </a:r>
                      <a:r>
                        <a:rPr kumimoji="1" lang="ja-JP" altLang="en-US" sz="1100" dirty="0" smtClean="0">
                          <a:solidFill>
                            <a:schemeClr val="tx1"/>
                          </a:solidFill>
                        </a:rPr>
                        <a:t>千円）</a:t>
                      </a:r>
                      <a:endParaRPr kumimoji="1" lang="en-US" altLang="ja-JP" sz="1100" dirty="0" smtClean="0">
                        <a:solidFill>
                          <a:schemeClr val="tx1"/>
                        </a:solidFill>
                      </a:endParaRPr>
                    </a:p>
                  </a:txBody>
                  <a:tcPr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
        <p:nvSpPr>
          <p:cNvPr id="10" name="角丸四角形 9"/>
          <p:cNvSpPr/>
          <p:nvPr/>
        </p:nvSpPr>
        <p:spPr>
          <a:xfrm>
            <a:off x="522041" y="2670881"/>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3133272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歯科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46</a:t>
            </a:fld>
            <a:endParaRPr kumimoji="1" lang="ja-JP" altLang="en-US"/>
          </a:p>
        </p:txBody>
      </p:sp>
      <p:pic>
        <p:nvPicPr>
          <p:cNvPr id="20" name="図 19"/>
          <p:cNvPicPr>
            <a:picLocks noChangeAspect="1"/>
          </p:cNvPicPr>
          <p:nvPr/>
        </p:nvPicPr>
        <p:blipFill>
          <a:blip r:embed="rId2"/>
          <a:stretch>
            <a:fillRect/>
          </a:stretch>
        </p:blipFill>
        <p:spPr>
          <a:xfrm>
            <a:off x="8536240" y="183217"/>
            <a:ext cx="1320923" cy="432000"/>
          </a:xfrm>
          <a:prstGeom prst="rect">
            <a:avLst/>
          </a:prstGeom>
        </p:spPr>
      </p:pic>
      <p:sp>
        <p:nvSpPr>
          <p:cNvPr id="16" name="正方形/長方形 15"/>
          <p:cNvSpPr/>
          <p:nvPr/>
        </p:nvSpPr>
        <p:spPr>
          <a:xfrm>
            <a:off x="268310" y="873962"/>
            <a:ext cx="9369380" cy="5574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n-ea"/>
                <a:cs typeface="+mn-cs"/>
              </a:rPr>
              <a:t>計画Ｐ</a:t>
            </a:r>
            <a:r>
              <a:rPr kumimoji="1" lang="en-US" altLang="ja-JP" sz="1800" b="1" i="0" u="none" strike="noStrike" kern="1200" cap="none" spc="0" normalizeH="0" baseline="0" noProof="0">
                <a:ln>
                  <a:noFill/>
                </a:ln>
                <a:solidFill>
                  <a:prstClr val="white"/>
                </a:solidFill>
                <a:effectLst/>
                <a:uLnTx/>
                <a:uFillTx/>
                <a:latin typeface="+mn-ea"/>
                <a:cs typeface="+mn-cs"/>
              </a:rPr>
              <a:t>59</a:t>
            </a:r>
            <a:endParaRPr kumimoji="1" lang="en-US" altLang="ja-JP" sz="1800" b="1" i="0" u="none" strike="noStrike" kern="1200" cap="none" spc="0" normalizeH="0" baseline="0" noProof="0" dirty="0">
              <a:ln>
                <a:noFill/>
              </a:ln>
              <a:solidFill>
                <a:prstClr val="white"/>
              </a:solidFill>
              <a:effectLst/>
              <a:uLnTx/>
              <a:uFillTx/>
              <a:latin typeface="+mn-ea"/>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3579412147"/>
              </p:ext>
            </p:extLst>
          </p:nvPr>
        </p:nvGraphicFramePr>
        <p:xfrm>
          <a:off x="691603" y="4326827"/>
          <a:ext cx="8534283" cy="1835838"/>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042606">
                  <a:extLst>
                    <a:ext uri="{9D8B030D-6E8A-4147-A177-3AD203B41FA5}">
                      <a16:colId xmlns:a16="http://schemas.microsoft.com/office/drawing/2014/main" val="20001"/>
                    </a:ext>
                  </a:extLst>
                </a:gridCol>
                <a:gridCol w="20135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504400">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個別目標</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effectLst/>
                          <a:latin typeface="游ゴシック" panose="020B0400000000000000" pitchFamily="50" charset="-128"/>
                          <a:ea typeface="游ゴシック" panose="020B0400000000000000" pitchFamily="50" charset="-128"/>
                        </a:rPr>
                        <a:t>計画策定時</a:t>
                      </a:r>
                      <a:r>
                        <a:rPr lang="ja-JP" sz="1200" baseline="0" dirty="0" smtClean="0">
                          <a:effectLst/>
                          <a:latin typeface="游ゴシック" panose="020B0400000000000000" pitchFamily="50" charset="-128"/>
                          <a:ea typeface="游ゴシック" panose="020B0400000000000000" pitchFamily="50" charset="-128"/>
                        </a:rPr>
                        <a:t>の状況</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現在の状況</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smtClean="0">
                          <a:effectLst/>
                          <a:latin typeface="游ゴシック" panose="020B0400000000000000" pitchFamily="50" charset="-128"/>
                          <a:ea typeface="游ゴシック" panose="020B0400000000000000" pitchFamily="50" charset="-128"/>
                        </a:rPr>
                        <a:t>2023</a:t>
                      </a:r>
                      <a:r>
                        <a:rPr lang="ja-JP" sz="1200" baseline="0" dirty="0" smtClean="0">
                          <a:effectLst/>
                          <a:latin typeface="游ゴシック" panose="020B0400000000000000" pitchFamily="50" charset="-128"/>
                          <a:ea typeface="游ゴシック" panose="020B0400000000000000" pitchFamily="50" charset="-128"/>
                        </a:rPr>
                        <a:t>年度</a:t>
                      </a:r>
                      <a:endParaRPr lang="en-US" altLang="ja-JP" sz="1200" baseline="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baseline="0" dirty="0" smtClean="0">
                          <a:effectLst/>
                          <a:latin typeface="游ゴシック" panose="020B0400000000000000" pitchFamily="50" charset="-128"/>
                          <a:ea typeface="游ゴシック" panose="020B0400000000000000" pitchFamily="50" charset="-128"/>
                        </a:rPr>
                        <a:t>の</a:t>
                      </a:r>
                      <a:r>
                        <a:rPr lang="ja-JP" sz="1200" baseline="0" dirty="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65719">
                <a:tc>
                  <a:txBody>
                    <a:bodyPr/>
                    <a:lstStyle/>
                    <a:p>
                      <a:pPr algn="ctr" fontAlgn="auto">
                        <a:lnSpc>
                          <a:spcPts val="1600"/>
                        </a:lnSpc>
                        <a:spcAft>
                          <a:spcPts val="0"/>
                        </a:spcAft>
                      </a:pPr>
                      <a:r>
                        <a:rPr lang="ja-JP" altLang="en-US" sz="1400" baseline="0" dirty="0">
                          <a:solidFill>
                            <a:schemeClr val="lt1"/>
                          </a:solidFill>
                          <a:effectLst/>
                          <a:latin typeface="游ゴシック" panose="020B0400000000000000" pitchFamily="50" charset="-128"/>
                          <a:ea typeface="游ゴシック" panose="020B0400000000000000" pitchFamily="50" charset="-128"/>
                          <a:cs typeface="+mn-cs"/>
                        </a:rPr>
                        <a:t>２</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むし歯のある者の割合（</a:t>
                      </a:r>
                      <a:r>
                        <a:rPr lang="en-US" altLang="ja-JP" sz="1200" b="1" baseline="0" dirty="0" smtClean="0">
                          <a:effectLst/>
                          <a:latin typeface="游ゴシック" panose="020B0400000000000000" pitchFamily="50" charset="-128"/>
                          <a:ea typeface="游ゴシック" panose="020B0400000000000000" pitchFamily="50" charset="-128"/>
                        </a:rPr>
                        <a:t>12</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effectLst/>
                          <a:latin typeface="游ゴシック" panose="020B0400000000000000" pitchFamily="50" charset="-128"/>
                          <a:ea typeface="游ゴシック" panose="020B0400000000000000" pitchFamily="50" charset="-128"/>
                        </a:rPr>
                        <a:t>39.7</a:t>
                      </a:r>
                      <a:r>
                        <a:rPr lang="ja-JP" sz="1200" b="1" baseline="0" dirty="0" smtClean="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【平成</a:t>
                      </a:r>
                      <a:r>
                        <a:rPr lang="en-US" sz="1200" b="1" baseline="0" dirty="0" smtClean="0">
                          <a:effectLst/>
                          <a:latin typeface="游ゴシック" panose="020B0400000000000000" pitchFamily="50" charset="-128"/>
                          <a:ea typeface="游ゴシック" panose="020B0400000000000000" pitchFamily="50" charset="-128"/>
                        </a:rPr>
                        <a:t>2</a:t>
                      </a:r>
                      <a:r>
                        <a:rPr lang="en-US" altLang="ja-JP" sz="1200" b="1" baseline="0" dirty="0" smtClean="0">
                          <a:effectLst/>
                          <a:latin typeface="游ゴシック" panose="020B0400000000000000" pitchFamily="50" charset="-128"/>
                          <a:ea typeface="游ゴシック" panose="020B0400000000000000" pitchFamily="50" charset="-128"/>
                        </a:rPr>
                        <a:t>7</a:t>
                      </a:r>
                      <a:r>
                        <a:rPr lang="ja-JP" sz="1200" b="1" baseline="0" dirty="0" smtClean="0">
                          <a:effectLst/>
                          <a:latin typeface="游ゴシック" panose="020B0400000000000000" pitchFamily="50" charset="-128"/>
                          <a:ea typeface="游ゴシック" panose="020B0400000000000000" pitchFamily="50" charset="-128"/>
                        </a:rPr>
                        <a:t>（</a:t>
                      </a:r>
                      <a:r>
                        <a:rPr lang="en-US" sz="1200" b="1" baseline="0" dirty="0" smtClean="0">
                          <a:effectLst/>
                          <a:latin typeface="游ゴシック" panose="020B0400000000000000" pitchFamily="50" charset="-128"/>
                          <a:ea typeface="游ゴシック" panose="020B0400000000000000" pitchFamily="50" charset="-128"/>
                        </a:rPr>
                        <a:t>201</a:t>
                      </a:r>
                      <a:r>
                        <a:rPr lang="en-US" altLang="ja-JP" sz="1200" b="1" baseline="0" dirty="0" smtClean="0">
                          <a:effectLst/>
                          <a:latin typeface="游ゴシック" panose="020B0400000000000000" pitchFamily="50" charset="-128"/>
                          <a:ea typeface="游ゴシック" panose="020B0400000000000000" pitchFamily="50" charset="-128"/>
                        </a:rPr>
                        <a:t>5</a:t>
                      </a:r>
                      <a:r>
                        <a:rPr lang="ja-JP" sz="1200" b="1" baseline="0" dirty="0" smtClean="0">
                          <a:effectLst/>
                          <a:latin typeface="游ゴシック" panose="020B0400000000000000" pitchFamily="50" charset="-128"/>
                          <a:ea typeface="游ゴシック" panose="020B0400000000000000" pitchFamily="50" charset="-128"/>
                        </a:rPr>
                        <a:t>）</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30.2</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rPr>
                        <a:t>令和２</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en-US" sz="1200" b="1" baseline="0" dirty="0" smtClean="0">
                          <a:solidFill>
                            <a:schemeClr val="tx1"/>
                          </a:solidFill>
                          <a:effectLst/>
                          <a:latin typeface="游ゴシック" panose="020B0400000000000000" pitchFamily="50" charset="-128"/>
                          <a:ea typeface="游ゴシック" panose="020B0400000000000000" pitchFamily="50" charset="-128"/>
                        </a:rPr>
                        <a:t>20</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20</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sz="1200" b="1" baseline="0" dirty="0">
                          <a:solidFill>
                            <a:schemeClr val="tx1"/>
                          </a:solidFill>
                          <a:effectLst/>
                          <a:latin typeface="游ゴシック" panose="020B0400000000000000" pitchFamily="50" charset="-128"/>
                          <a:ea typeface="游ゴシック" panose="020B0400000000000000" pitchFamily="50" charset="-128"/>
                        </a:rPr>
                        <a:t>年】</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dk1"/>
                          </a:solidFill>
                          <a:effectLst/>
                          <a:latin typeface="游ゴシック" panose="020B0400000000000000" pitchFamily="50" charset="-128"/>
                          <a:ea typeface="游ゴシック" panose="020B0400000000000000" pitchFamily="50" charset="-128"/>
                          <a:cs typeface="+mn-cs"/>
                        </a:rPr>
                        <a:t>35</a:t>
                      </a:r>
                      <a:r>
                        <a:rPr lang="ja-JP" altLang="en-US" sz="1200" b="1" baseline="0"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719">
                <a:tc>
                  <a:txBody>
                    <a:bodyPr/>
                    <a:lstStyle/>
                    <a:p>
                      <a:pPr algn="ctr" fontAlgn="auto">
                        <a:lnSpc>
                          <a:spcPts val="1600"/>
                        </a:lnSpc>
                        <a:spcAft>
                          <a:spcPts val="0"/>
                        </a:spcAft>
                      </a:pPr>
                      <a:r>
                        <a:rPr lang="ja-JP" altLang="en-US"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３</a:t>
                      </a: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むし歯のある者の割合（</a:t>
                      </a:r>
                      <a:r>
                        <a:rPr lang="en-US" altLang="ja-JP" sz="1200" b="1" baseline="0" dirty="0" smtClean="0">
                          <a:effectLst/>
                          <a:latin typeface="游ゴシック" panose="020B0400000000000000" pitchFamily="50" charset="-128"/>
                          <a:ea typeface="游ゴシック" panose="020B0400000000000000" pitchFamily="50" charset="-128"/>
                        </a:rPr>
                        <a:t>16</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altLang="ja-JP" sz="1200" b="1" baseline="0" dirty="0" smtClean="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53.3</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平成</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27</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2015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39.7</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令和２（</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2020</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45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26722"/>
                  </a:ext>
                </a:extLst>
              </a:tr>
            </a:tbl>
          </a:graphicData>
        </a:graphic>
      </p:graphicFrame>
      <p:sp>
        <p:nvSpPr>
          <p:cNvPr id="18" name="正方形/長方形 17"/>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（２）</a:t>
            </a:r>
            <a:r>
              <a:rPr kumimoji="1" lang="ja-JP" altLang="en-US" sz="20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学齢期　　　　</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P.26</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82272" y="205839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32" name="正方形/長方形 31"/>
          <p:cNvSpPr/>
          <p:nvPr/>
        </p:nvSpPr>
        <p:spPr>
          <a:xfrm>
            <a:off x="530346" y="2369491"/>
            <a:ext cx="8856000" cy="720000"/>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▽乳歯や永久歯がむし歯にならないよう、家庭や学校などを通じて、歯みがき習慣を身につけます</a:t>
            </a:r>
            <a:r>
              <a:rPr lang="ja-JP" altLang="en-US" sz="1200" dirty="0" smtClean="0">
                <a:solidFill>
                  <a:prstClr val="black"/>
                </a:solidFill>
                <a:latin typeface="+mn-ea"/>
              </a:rPr>
              <a:t>。</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a:t>
            </a:r>
            <a:r>
              <a:rPr lang="ja-JP" altLang="en-US" sz="1200" dirty="0">
                <a:solidFill>
                  <a:prstClr val="black"/>
                </a:solidFill>
                <a:latin typeface="+mn-ea"/>
              </a:rPr>
              <a:t>成長に伴う口の変化に</a:t>
            </a:r>
            <a:r>
              <a:rPr lang="ja-JP" altLang="en-US" sz="1200" dirty="0" smtClean="0">
                <a:solidFill>
                  <a:prstClr val="black"/>
                </a:solidFill>
                <a:latin typeface="+mn-ea"/>
              </a:rPr>
              <a:t>応じて、食べ方</a:t>
            </a:r>
            <a:r>
              <a:rPr lang="ja-JP" altLang="en-US" sz="1200" dirty="0">
                <a:solidFill>
                  <a:prstClr val="black"/>
                </a:solidFill>
                <a:latin typeface="+mn-ea"/>
              </a:rPr>
              <a:t>や適切な食習慣</a:t>
            </a:r>
            <a:r>
              <a:rPr lang="ja-JP" altLang="en-US" sz="1200" dirty="0" smtClean="0">
                <a:solidFill>
                  <a:prstClr val="black"/>
                </a:solidFill>
                <a:latin typeface="+mn-ea"/>
              </a:rPr>
              <a:t>を身</a:t>
            </a:r>
            <a:r>
              <a:rPr lang="ja-JP" altLang="en-US" sz="1200" dirty="0">
                <a:solidFill>
                  <a:prstClr val="black"/>
                </a:solidFill>
                <a:latin typeface="+mn-ea"/>
              </a:rPr>
              <a:t>に</a:t>
            </a:r>
            <a:r>
              <a:rPr lang="ja-JP" altLang="en-US" sz="1200" dirty="0" smtClean="0">
                <a:solidFill>
                  <a:prstClr val="black"/>
                </a:solidFill>
                <a:latin typeface="+mn-ea"/>
              </a:rPr>
              <a:t>つけます。</a:t>
            </a:r>
            <a:endParaRPr kumimoji="0" lang="ja-JP" altLang="en-US" sz="1200" i="0" u="none" strike="noStrike" kern="1200" cap="none" spc="0" normalizeH="0" baseline="0" noProof="0" dirty="0">
              <a:ln>
                <a:noFill/>
              </a:ln>
              <a:solidFill>
                <a:prstClr val="black"/>
              </a:solidFill>
              <a:effectLst/>
              <a:uLnTx/>
              <a:uFillTx/>
              <a:latin typeface="+mn-ea"/>
              <a:cs typeface="+mn-cs"/>
            </a:endParaRPr>
          </a:p>
        </p:txBody>
      </p:sp>
      <p:sp>
        <p:nvSpPr>
          <p:cNvPr id="33" name="角丸四角形 32"/>
          <p:cNvSpPr/>
          <p:nvPr/>
        </p:nvSpPr>
        <p:spPr>
          <a:xfrm>
            <a:off x="376959" y="1913597"/>
            <a:ext cx="9144000" cy="442094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34" name="角丸四角形 33"/>
          <p:cNvSpPr/>
          <p:nvPr/>
        </p:nvSpPr>
        <p:spPr>
          <a:xfrm>
            <a:off x="376959" y="1481597"/>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35" name="角丸四角形 34"/>
          <p:cNvSpPr/>
          <p:nvPr/>
        </p:nvSpPr>
        <p:spPr>
          <a:xfrm>
            <a:off x="2464959" y="1481597"/>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乳歯</a:t>
            </a:r>
            <a:r>
              <a:rPr kumimoji="1" lang="ja-JP" altLang="en-US" sz="1600" b="1" dirty="0">
                <a:solidFill>
                  <a:prstClr val="black"/>
                </a:solidFill>
                <a:latin typeface="+mn-ea"/>
              </a:rPr>
              <a:t>や永久歯がむし歯にならないようにします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36" name="正方形/長方形 35"/>
          <p:cNvSpPr/>
          <p:nvPr/>
        </p:nvSpPr>
        <p:spPr>
          <a:xfrm>
            <a:off x="382272" y="3931897"/>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7" name="正方形/長方形 36"/>
          <p:cNvSpPr/>
          <p:nvPr/>
        </p:nvSpPr>
        <p:spPr>
          <a:xfrm>
            <a:off x="382272" y="301780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8" name="正方形/長方形 37"/>
          <p:cNvSpPr/>
          <p:nvPr/>
        </p:nvSpPr>
        <p:spPr>
          <a:xfrm>
            <a:off x="530346" y="3351586"/>
            <a:ext cx="8856000" cy="620067"/>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970115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47</a:t>
            </a:fld>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4005064697"/>
              </p:ext>
            </p:extLst>
          </p:nvPr>
        </p:nvGraphicFramePr>
        <p:xfrm>
          <a:off x="450014" y="445664"/>
          <a:ext cx="8814337" cy="6068062"/>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66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・永久歯列の完成期である中学生・高校生でのむし歯の状況の改善が必要</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・児童・生徒が基本的な生活習慣の定着を図りながら、歯と口の健康課題に対して自律的に取り組むことができるよう、</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　発育・発展に応じて支援することが重要　</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r h="662941">
                <a:tc>
                  <a:txBody>
                    <a:bodyPr/>
                    <a:lstStyle/>
                    <a:p>
                      <a:r>
                        <a:rPr kumimoji="1" lang="ja-JP" altLang="en-US" sz="1800" b="0" dirty="0" smtClean="0">
                          <a:solidFill>
                            <a:schemeClr val="bg1"/>
                          </a:solidFill>
                        </a:rPr>
                        <a:t>本年度の     </a:t>
                      </a:r>
                      <a:endParaRPr kumimoji="1" lang="en-US" altLang="ja-JP" sz="1800" b="0" dirty="0" smtClean="0">
                        <a:solidFill>
                          <a:schemeClr val="bg1"/>
                        </a:solidFill>
                      </a:endParaRPr>
                    </a:p>
                    <a:p>
                      <a:r>
                        <a:rPr kumimoji="1" lang="en-US" altLang="ja-JP" sz="1800" b="0" dirty="0" smtClean="0">
                          <a:solidFill>
                            <a:schemeClr val="bg1"/>
                          </a:solidFill>
                        </a:rPr>
                        <a:t> </a:t>
                      </a:r>
                      <a:r>
                        <a:rPr kumimoji="1" lang="ja-JP" altLang="en-US" sz="1800" b="0" dirty="0" smtClean="0">
                          <a:solidFill>
                            <a:schemeClr val="bg1"/>
                          </a:solidFill>
                        </a:rPr>
                        <a:t>取組</a:t>
                      </a:r>
                      <a:endParaRPr kumimoji="1" lang="en-US" altLang="ja-JP" sz="18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100" b="0" u="none" dirty="0" smtClean="0">
                          <a:solidFill>
                            <a:schemeClr val="tx1"/>
                          </a:solidFill>
                        </a:rPr>
                        <a:t>「大阪府よい歯・口を守る学校・園表彰」、</a:t>
                      </a:r>
                      <a:r>
                        <a:rPr kumimoji="1" lang="ja-JP" altLang="en-US" sz="1100" b="0" dirty="0" smtClean="0">
                          <a:solidFill>
                            <a:schemeClr val="tx1"/>
                          </a:solidFill>
                        </a:rPr>
                        <a:t>歯と口の健康標語コンクール、大阪府</a:t>
                      </a:r>
                      <a:r>
                        <a:rPr kumimoji="1" lang="en-US" altLang="ja-JP" sz="1100" b="0" dirty="0" smtClean="0">
                          <a:solidFill>
                            <a:schemeClr val="tx1"/>
                          </a:solidFill>
                        </a:rPr>
                        <a:t>〈</a:t>
                      </a:r>
                      <a:r>
                        <a:rPr kumimoji="1" lang="ja-JP" altLang="en-US" sz="1100" b="0" dirty="0" smtClean="0">
                          <a:solidFill>
                            <a:schemeClr val="tx1"/>
                          </a:solidFill>
                        </a:rPr>
                        <a:t>歯の保健</a:t>
                      </a:r>
                      <a:r>
                        <a:rPr kumimoji="1" lang="en-US" altLang="ja-JP" sz="1100" b="0" dirty="0" smtClean="0">
                          <a:solidFill>
                            <a:schemeClr val="tx1"/>
                          </a:solidFill>
                        </a:rPr>
                        <a:t>〉</a:t>
                      </a:r>
                      <a:r>
                        <a:rPr kumimoji="1" lang="ja-JP" altLang="en-US" sz="1100" b="0" dirty="0" smtClean="0">
                          <a:solidFill>
                            <a:schemeClr val="tx1"/>
                          </a:solidFill>
                        </a:rPr>
                        <a:t>図画・ポスターコン</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　クールへの事業協力及び知事賞・教育委員会賞の授与</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■生きる力をはぐくむ歯・口の健康づくり推進事業等を活用した歯科保健推進校への支援</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smtClean="0">
                          <a:solidFill>
                            <a:schemeClr val="tx1"/>
                          </a:solidFill>
                        </a:rPr>
                        <a:t>■</a:t>
                      </a:r>
                      <a:r>
                        <a:rPr kumimoji="1" lang="ja-JP" altLang="en-US" sz="1100" b="0" dirty="0" smtClean="0">
                          <a:solidFill>
                            <a:schemeClr val="tx1"/>
                          </a:solidFill>
                        </a:rPr>
                        <a:t>全国小学生はみがき大会への事業協力</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smtClean="0">
                          <a:solidFill>
                            <a:schemeClr val="tx1"/>
                          </a:solidFill>
                        </a:rPr>
                        <a:t>■</a:t>
                      </a:r>
                      <a:r>
                        <a:rPr kumimoji="1" lang="ja-JP" altLang="en-US" sz="1000" b="0" dirty="0" smtClean="0">
                          <a:solidFill>
                            <a:schemeClr val="tx1"/>
                          </a:solidFill>
                        </a:rPr>
                        <a:t>（再掲）府ホームページ、啓発冊子等を活用し、フッ化物塗布等について普及啓発</a:t>
                      </a:r>
                      <a:endParaRPr kumimoji="1" lang="en-US" altLang="ja-JP" sz="1000" b="0" dirty="0" smtClean="0">
                        <a:solidFill>
                          <a:srgbClr val="FF0000"/>
                        </a:solidFill>
                      </a:endParaRPr>
                    </a:p>
                    <a:p>
                      <a:pPr>
                        <a:lnSpc>
                          <a:spcPts val="1500"/>
                        </a:lnSpc>
                      </a:pPr>
                      <a:r>
                        <a:rPr kumimoji="1" lang="ja-JP" altLang="en-US" sz="1000" b="0" dirty="0" smtClean="0">
                          <a:solidFill>
                            <a:schemeClr val="tx1"/>
                          </a:solidFill>
                        </a:rPr>
                        <a:t>　（再掲）公民連携、アスマイル</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■大阪府学校歯科保健研究大会での実践発表会への</a:t>
                      </a:r>
                      <a:r>
                        <a:rPr kumimoji="1" lang="ja-JP" altLang="en-US" sz="1100" b="0" dirty="0" smtClean="0">
                          <a:solidFill>
                            <a:schemeClr val="tx1"/>
                          </a:solidFill>
                          <a:latin typeface="+mn-ea"/>
                          <a:ea typeface="+mn-ea"/>
                        </a:rPr>
                        <a:t>指導助言</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■学校保健主管課長会等での情報提供</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rPr>
                        <a:t>　（再掲）大阪府歯科口腔保健推進連絡会の開催、口腔保健支援センター、大阪府市町村歯科口腔保健実態調査</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774274"/>
                  </a:ext>
                </a:extLst>
              </a:tr>
              <a:tr h="66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bg1"/>
                          </a:solidFill>
                        </a:rPr>
                        <a:t>今後の</a:t>
                      </a:r>
                      <a:endParaRPr kumimoji="1" lang="en-US" altLang="ja-JP"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bg1"/>
                          </a:solidFill>
                        </a:rPr>
                        <a:t>取組予定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■コンクール等に参加する学校・園が限定</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■ホームページを閲覧するなどの自発的な動きをしない府民への働きかけ</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　（内容：むし歯予防、適切な食習慣、適切な生活習慣等）</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endParaRPr kumimoji="1" lang="en-US" altLang="ja-JP" sz="1100" b="0" dirty="0" smtClean="0">
                        <a:solidFill>
                          <a:schemeClr val="tx1"/>
                        </a:solidFill>
                        <a:latin typeface="+mn-ea"/>
                        <a:ea typeface="+mn-ea"/>
                      </a:endParaRPr>
                    </a:p>
                    <a:p>
                      <a:pPr>
                        <a:lnSpc>
                          <a:spcPts val="1500"/>
                        </a:lnSpc>
                      </a:pPr>
                      <a:endParaRPr kumimoji="1" lang="en-US" altLang="ja-JP" sz="1100" b="0" dirty="0" smtClean="0">
                        <a:solidFill>
                          <a:schemeClr val="tx1"/>
                        </a:solidFill>
                        <a:latin typeface="+mn-ea"/>
                        <a:ea typeface="+mn-ea"/>
                      </a:endParaRPr>
                    </a:p>
                    <a:p>
                      <a:pPr>
                        <a:lnSpc>
                          <a:spcPts val="1500"/>
                        </a:lnSpc>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■各種研修等の機会を通じて、学校保健関係教職員へコンクール等の周知</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■様々な機会を通じて情報提供や支援等を実施</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■「アスマイル」、府の広報媒体、公民連携の枠組みを活用し、幅広い世代の府民への啓発</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342977"/>
                  </a:ext>
                </a:extLst>
              </a:tr>
              <a:tr h="6629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最終予算</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ja-JP" alt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生涯歯科保健推進事業（</a:t>
                      </a:r>
                      <a:r>
                        <a:rPr kumimoji="1" lang="en-US" altLang="ja-JP" sz="1100" b="0" dirty="0" smtClean="0">
                          <a:solidFill>
                            <a:schemeClr val="tx1"/>
                          </a:solidFill>
                        </a:rPr>
                        <a:t>1,766</a:t>
                      </a:r>
                      <a:r>
                        <a:rPr kumimoji="1" lang="ja-JP" altLang="en-US" sz="1100" b="0" dirty="0" smtClean="0">
                          <a:solidFill>
                            <a:schemeClr val="tx1"/>
                          </a:solidFill>
                        </a:rPr>
                        <a:t>千円）、大阪府歯科口腔保健計画推進事業（</a:t>
                      </a:r>
                      <a:r>
                        <a:rPr kumimoji="1" lang="en-US" altLang="ja-JP" sz="1100" b="0" dirty="0" smtClean="0">
                          <a:solidFill>
                            <a:schemeClr val="tx1"/>
                          </a:solidFill>
                        </a:rPr>
                        <a:t>5,012</a:t>
                      </a:r>
                      <a:r>
                        <a:rPr kumimoji="1" lang="ja-JP" altLang="en-US" sz="1100" b="0" dirty="0" smtClean="0">
                          <a:solidFill>
                            <a:schemeClr val="tx1"/>
                          </a:solidFill>
                        </a:rPr>
                        <a:t>千円）</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８０２０運動推進特別事業（</a:t>
                      </a:r>
                      <a:r>
                        <a:rPr kumimoji="1" lang="en-US" altLang="ja-JP" sz="1100" b="0" dirty="0" smtClean="0">
                          <a:solidFill>
                            <a:schemeClr val="tx1"/>
                          </a:solidFill>
                        </a:rPr>
                        <a:t>2,040</a:t>
                      </a:r>
                      <a:r>
                        <a:rPr kumimoji="1" lang="ja-JP" altLang="en-US" sz="1100" b="0" dirty="0" smtClean="0">
                          <a:solidFill>
                            <a:schemeClr val="tx1"/>
                          </a:solidFill>
                        </a:rPr>
                        <a:t>千円）</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76547"/>
                  </a:ext>
                </a:extLst>
              </a:tr>
            </a:tbl>
          </a:graphicData>
        </a:graphic>
      </p:graphicFrame>
      <p:sp>
        <p:nvSpPr>
          <p:cNvPr id="14" name="角丸四角形 13"/>
          <p:cNvSpPr/>
          <p:nvPr/>
        </p:nvSpPr>
        <p:spPr>
          <a:xfrm>
            <a:off x="660320" y="2526282"/>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1164897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0"/>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48</a:t>
            </a:fld>
            <a:endParaRPr kumimoji="1" lang="ja-JP" altLang="en-US"/>
          </a:p>
        </p:txBody>
      </p:sp>
      <p:pic>
        <p:nvPicPr>
          <p:cNvPr id="20" name="図 19"/>
          <p:cNvPicPr>
            <a:picLocks noChangeAspect="1"/>
          </p:cNvPicPr>
          <p:nvPr/>
        </p:nvPicPr>
        <p:blipFill>
          <a:blip r:embed="rId2"/>
          <a:stretch>
            <a:fillRect/>
          </a:stretch>
        </p:blipFill>
        <p:spPr>
          <a:xfrm>
            <a:off x="8536240" y="183217"/>
            <a:ext cx="1320923" cy="432000"/>
          </a:xfrm>
          <a:prstGeom prst="rect">
            <a:avLst/>
          </a:prstGeom>
        </p:spPr>
      </p:pic>
      <p:sp>
        <p:nvSpPr>
          <p:cNvPr id="16" name="正方形/長方形 15"/>
          <p:cNvSpPr/>
          <p:nvPr/>
        </p:nvSpPr>
        <p:spPr>
          <a:xfrm>
            <a:off x="268310" y="873962"/>
            <a:ext cx="9369380" cy="5824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59</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107284731"/>
              </p:ext>
            </p:extLst>
          </p:nvPr>
        </p:nvGraphicFramePr>
        <p:xfrm>
          <a:off x="691204" y="4565648"/>
          <a:ext cx="8534283" cy="1950149"/>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316206">
                  <a:extLst>
                    <a:ext uri="{9D8B030D-6E8A-4147-A177-3AD203B41FA5}">
                      <a16:colId xmlns:a16="http://schemas.microsoft.com/office/drawing/2014/main" val="20001"/>
                    </a:ext>
                  </a:extLst>
                </a:gridCol>
                <a:gridCol w="17399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325313">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baseline="0" dirty="0" smtClean="0">
                          <a:effectLst/>
                          <a:latin typeface="游ゴシック" panose="020B0400000000000000" pitchFamily="50" charset="-128"/>
                          <a:ea typeface="游ゴシック" panose="020B0400000000000000" pitchFamily="50" charset="-128"/>
                        </a:rPr>
                        <a:t>個別目標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effectLst/>
                          <a:latin typeface="游ゴシック" panose="020B0400000000000000" pitchFamily="50" charset="-128"/>
                          <a:ea typeface="游ゴシック" panose="020B0400000000000000" pitchFamily="50" charset="-128"/>
                        </a:rPr>
                        <a:t>計画策定時</a:t>
                      </a:r>
                      <a:r>
                        <a:rPr lang="ja-JP" sz="1200" baseline="0" dirty="0" smtClean="0">
                          <a:effectLst/>
                          <a:latin typeface="游ゴシック" panose="020B0400000000000000" pitchFamily="50" charset="-128"/>
                          <a:ea typeface="游ゴシック" panose="020B0400000000000000" pitchFamily="50" charset="-128"/>
                        </a:rPr>
                        <a:t>の状況</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a:t>
                      </a:r>
                      <a:r>
                        <a:rPr lang="ja-JP" altLang="en-US" sz="1200" baseline="0" dirty="0" smtClean="0">
                          <a:solidFill>
                            <a:schemeClr val="bg1"/>
                          </a:solidFill>
                          <a:effectLst/>
                          <a:latin typeface="游ゴシック" panose="020B0400000000000000" pitchFamily="50" charset="-128"/>
                          <a:ea typeface="+mn-ea"/>
                          <a:cs typeface="HG丸ｺﾞｼｯｸM-PRO"/>
                        </a:rPr>
                        <a:t>の状況</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smtClean="0">
                          <a:effectLst/>
                          <a:latin typeface="游ゴシック" panose="020B0400000000000000" pitchFamily="50" charset="-128"/>
                          <a:ea typeface="游ゴシック" panose="020B0400000000000000" pitchFamily="50" charset="-128"/>
                        </a:rPr>
                        <a:t>2023</a:t>
                      </a:r>
                      <a:r>
                        <a:rPr lang="ja-JP" sz="1200" baseline="0" dirty="0" smtClean="0">
                          <a:effectLst/>
                          <a:latin typeface="游ゴシック" panose="020B0400000000000000" pitchFamily="50" charset="-128"/>
                          <a:ea typeface="游ゴシック" panose="020B0400000000000000" pitchFamily="50" charset="-128"/>
                        </a:rPr>
                        <a:t>年度</a:t>
                      </a:r>
                      <a:endParaRPr lang="en-US" altLang="ja-JP" sz="1200" baseline="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baseline="0" dirty="0" smtClean="0">
                          <a:effectLst/>
                          <a:latin typeface="游ゴシック" panose="020B0400000000000000" pitchFamily="50" charset="-128"/>
                          <a:ea typeface="游ゴシック" panose="020B0400000000000000" pitchFamily="50" charset="-128"/>
                        </a:rPr>
                        <a:t>の</a:t>
                      </a:r>
                      <a:r>
                        <a:rPr lang="ja-JP" sz="1200" baseline="0" dirty="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55207">
                <a:tc>
                  <a:txBody>
                    <a:bodyPr/>
                    <a:lstStyle/>
                    <a:p>
                      <a:pPr algn="ctr" fontAlgn="auto">
                        <a:lnSpc>
                          <a:spcPts val="1600"/>
                        </a:lnSpc>
                        <a:spcAft>
                          <a:spcPts val="0"/>
                        </a:spcAft>
                      </a:pPr>
                      <a:r>
                        <a:rPr lang="ja-JP" altLang="en-US" sz="1400" baseline="0" dirty="0">
                          <a:solidFill>
                            <a:schemeClr val="lt1"/>
                          </a:solidFill>
                          <a:effectLst/>
                          <a:latin typeface="游ゴシック" panose="020B0400000000000000" pitchFamily="50" charset="-128"/>
                          <a:ea typeface="游ゴシック" panose="020B0400000000000000" pitchFamily="50" charset="-128"/>
                          <a:cs typeface="+mn-cs"/>
                        </a:rPr>
                        <a:t>４</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むし歯治療が必要な者の割合（</a:t>
                      </a:r>
                      <a:r>
                        <a:rPr lang="en-US" altLang="ja-JP" sz="1200" b="1" baseline="0" dirty="0" smtClean="0">
                          <a:effectLst/>
                          <a:latin typeface="游ゴシック" panose="020B0400000000000000" pitchFamily="50" charset="-128"/>
                          <a:ea typeface="游ゴシック" panose="020B0400000000000000" pitchFamily="50" charset="-128"/>
                        </a:rPr>
                        <a:t>40</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effectLst/>
                          <a:latin typeface="游ゴシック" panose="020B0400000000000000" pitchFamily="50" charset="-128"/>
                          <a:ea typeface="游ゴシック" panose="020B0400000000000000" pitchFamily="50" charset="-128"/>
                        </a:rPr>
                        <a:t>36.9</a:t>
                      </a:r>
                      <a:r>
                        <a:rPr lang="ja-JP" sz="1200" b="1" baseline="0" dirty="0" smtClean="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【平成</a:t>
                      </a:r>
                      <a:r>
                        <a:rPr lang="en-US" sz="1200" b="1" baseline="0" dirty="0" smtClean="0">
                          <a:effectLst/>
                          <a:latin typeface="游ゴシック" panose="020B0400000000000000" pitchFamily="50" charset="-128"/>
                          <a:ea typeface="游ゴシック" panose="020B0400000000000000" pitchFamily="50" charset="-128"/>
                        </a:rPr>
                        <a:t>2</a:t>
                      </a:r>
                      <a:r>
                        <a:rPr lang="en-US" altLang="ja-JP" sz="1200" b="1" baseline="0" dirty="0" smtClean="0">
                          <a:effectLst/>
                          <a:latin typeface="游ゴシック" panose="020B0400000000000000" pitchFamily="50" charset="-128"/>
                          <a:ea typeface="游ゴシック" panose="020B0400000000000000" pitchFamily="50" charset="-128"/>
                        </a:rPr>
                        <a:t>7</a:t>
                      </a:r>
                      <a:r>
                        <a:rPr lang="ja-JP" sz="1200" b="1" baseline="0" dirty="0" smtClean="0">
                          <a:effectLst/>
                          <a:latin typeface="游ゴシック" panose="020B0400000000000000" pitchFamily="50" charset="-128"/>
                          <a:ea typeface="游ゴシック" panose="020B0400000000000000" pitchFamily="50" charset="-128"/>
                        </a:rPr>
                        <a:t>（</a:t>
                      </a:r>
                      <a:r>
                        <a:rPr lang="en-US" sz="1200" b="1" baseline="0" dirty="0" smtClean="0">
                          <a:effectLst/>
                          <a:latin typeface="游ゴシック" panose="020B0400000000000000" pitchFamily="50" charset="-128"/>
                          <a:ea typeface="游ゴシック" panose="020B0400000000000000" pitchFamily="50" charset="-128"/>
                        </a:rPr>
                        <a:t>201</a:t>
                      </a:r>
                      <a:r>
                        <a:rPr lang="en-US" altLang="ja-JP" sz="1200" b="1" baseline="0" dirty="0" smtClean="0">
                          <a:effectLst/>
                          <a:latin typeface="游ゴシック" panose="020B0400000000000000" pitchFamily="50" charset="-128"/>
                          <a:ea typeface="游ゴシック" panose="020B0400000000000000" pitchFamily="50" charset="-128"/>
                        </a:rPr>
                        <a:t>5</a:t>
                      </a:r>
                      <a:r>
                        <a:rPr lang="ja-JP" sz="1200" b="1" baseline="0" dirty="0" smtClean="0">
                          <a:effectLst/>
                          <a:latin typeface="游ゴシック" panose="020B0400000000000000" pitchFamily="50" charset="-128"/>
                          <a:ea typeface="游ゴシック" panose="020B0400000000000000" pitchFamily="50" charset="-128"/>
                        </a:rPr>
                        <a:t>）</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31.3</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rPr>
                        <a:t>令和２</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en-US" sz="1200" b="1" baseline="0" dirty="0" smtClean="0">
                          <a:solidFill>
                            <a:schemeClr val="tx1"/>
                          </a:solidFill>
                          <a:effectLst/>
                          <a:latin typeface="游ゴシック" panose="020B0400000000000000" pitchFamily="50" charset="-128"/>
                          <a:ea typeface="游ゴシック" panose="020B0400000000000000" pitchFamily="50" charset="-128"/>
                        </a:rPr>
                        <a:t>20</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20</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sz="1200" b="1" baseline="0" dirty="0">
                          <a:solidFill>
                            <a:schemeClr val="tx1"/>
                          </a:solidFill>
                          <a:effectLst/>
                          <a:latin typeface="游ゴシック" panose="020B0400000000000000" pitchFamily="50" charset="-128"/>
                          <a:ea typeface="游ゴシック" panose="020B0400000000000000" pitchFamily="50" charset="-128"/>
                        </a:rPr>
                        <a:t>年】</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dk1"/>
                          </a:solidFill>
                          <a:effectLst/>
                          <a:latin typeface="游ゴシック" panose="020B0400000000000000" pitchFamily="50" charset="-128"/>
                          <a:ea typeface="游ゴシック" panose="020B0400000000000000" pitchFamily="50" charset="-128"/>
                          <a:cs typeface="+mn-cs"/>
                        </a:rPr>
                        <a:t>30</a:t>
                      </a:r>
                      <a:r>
                        <a:rPr lang="ja-JP" altLang="en-US" sz="1200" b="1" baseline="0"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271">
                <a:tc>
                  <a:txBody>
                    <a:bodyPr/>
                    <a:lstStyle/>
                    <a:p>
                      <a:pPr algn="ctr" fontAlgn="auto">
                        <a:lnSpc>
                          <a:spcPts val="1600"/>
                        </a:lnSpc>
                        <a:spcAft>
                          <a:spcPts val="0"/>
                        </a:spcAft>
                      </a:pPr>
                      <a:r>
                        <a:rPr lang="ja-JP" altLang="en-US"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５</a:t>
                      </a: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歯周治療が必要な者の割合（</a:t>
                      </a:r>
                      <a:r>
                        <a:rPr lang="en-US" altLang="ja-JP" sz="1200" b="1" baseline="0" dirty="0" smtClean="0">
                          <a:effectLst/>
                          <a:latin typeface="游ゴシック" panose="020B0400000000000000" pitchFamily="50" charset="-128"/>
                          <a:ea typeface="游ゴシック" panose="020B0400000000000000" pitchFamily="50" charset="-128"/>
                        </a:rPr>
                        <a:t>40</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altLang="ja-JP" sz="1200" b="1" baseline="0" dirty="0" smtClean="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43.9</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平成</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27</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2015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49.1</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令和２（</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2020</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33</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26722"/>
                  </a:ext>
                </a:extLst>
              </a:tr>
              <a:tr h="494271">
                <a:tc>
                  <a:txBody>
                    <a:bodyPr/>
                    <a:lstStyle/>
                    <a:p>
                      <a:pPr algn="ctr" fontAlgn="auto">
                        <a:lnSpc>
                          <a:spcPts val="1600"/>
                        </a:lnSpc>
                        <a:spcAft>
                          <a:spcPts val="0"/>
                        </a:spcAft>
                      </a:pPr>
                      <a:r>
                        <a:rPr lang="ja-JP" altLang="en-US"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６</a:t>
                      </a:r>
                      <a:endParaRPr lang="en-US" altLang="ja-JP"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過去</a:t>
                      </a:r>
                      <a:r>
                        <a:rPr lang="en-US" altLang="ja-JP" sz="1200" b="1" baseline="0" dirty="0" smtClean="0">
                          <a:effectLst/>
                          <a:latin typeface="游ゴシック" panose="020B0400000000000000" pitchFamily="50" charset="-128"/>
                          <a:ea typeface="游ゴシック" panose="020B0400000000000000" pitchFamily="50" charset="-128"/>
                        </a:rPr>
                        <a:t>1</a:t>
                      </a:r>
                      <a:r>
                        <a:rPr lang="ja-JP" altLang="en-US" sz="1200" b="1" baseline="0" dirty="0" smtClean="0">
                          <a:effectLst/>
                          <a:latin typeface="游ゴシック" panose="020B0400000000000000" pitchFamily="50" charset="-128"/>
                          <a:ea typeface="游ゴシック" panose="020B0400000000000000" pitchFamily="50" charset="-128"/>
                        </a:rPr>
                        <a:t>年に歯科健診を受診した者（</a:t>
                      </a:r>
                      <a:r>
                        <a:rPr lang="en-US" altLang="ja-JP" sz="1200" b="1" baseline="0" dirty="0" smtClean="0">
                          <a:effectLst/>
                          <a:latin typeface="游ゴシック" panose="020B0400000000000000" pitchFamily="50" charset="-128"/>
                          <a:ea typeface="游ゴシック" panose="020B0400000000000000" pitchFamily="50" charset="-128"/>
                        </a:rPr>
                        <a:t>20</a:t>
                      </a:r>
                      <a:r>
                        <a:rPr lang="ja-JP" altLang="en-US" sz="1200" b="1" baseline="0" dirty="0" smtClean="0">
                          <a:effectLst/>
                          <a:latin typeface="游ゴシック" panose="020B0400000000000000" pitchFamily="50" charset="-128"/>
                          <a:ea typeface="游ゴシック" panose="020B0400000000000000" pitchFamily="50" charset="-128"/>
                        </a:rPr>
                        <a:t>歳以上）</a:t>
                      </a:r>
                      <a:endParaRPr lang="ja-JP" altLang="ja-JP" sz="1200" b="1" baseline="0" dirty="0" smtClean="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51.4</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平成</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28</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2016</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52.9%</a:t>
                      </a:r>
                    </a:p>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mn-ea"/>
                          <a:cs typeface="HG丸ｺﾞｼｯｸM-PRO"/>
                        </a:rPr>
                        <a:t>【</a:t>
                      </a:r>
                      <a:r>
                        <a:rPr lang="ja-JP" altLang="en-US" sz="1200" b="1" baseline="0" dirty="0" smtClean="0">
                          <a:solidFill>
                            <a:schemeClr val="tx1"/>
                          </a:solidFill>
                          <a:effectLst/>
                          <a:latin typeface="游ゴシック" panose="020B0400000000000000" pitchFamily="50" charset="-128"/>
                          <a:ea typeface="+mn-ea"/>
                          <a:cs typeface="HG丸ｺﾞｼｯｸM-PRO"/>
                        </a:rPr>
                        <a:t>令和２（</a:t>
                      </a:r>
                      <a:r>
                        <a:rPr lang="en-US" altLang="ja-JP" sz="1200" b="1" baseline="0" dirty="0" smtClean="0">
                          <a:solidFill>
                            <a:schemeClr val="tx1"/>
                          </a:solidFill>
                          <a:effectLst/>
                          <a:latin typeface="游ゴシック" panose="020B0400000000000000" pitchFamily="50" charset="-128"/>
                          <a:ea typeface="+mn-ea"/>
                          <a:cs typeface="HG丸ｺﾞｼｯｸM-PRO"/>
                        </a:rPr>
                        <a:t>2020</a:t>
                      </a:r>
                      <a:r>
                        <a:rPr lang="ja-JP" altLang="en-US" sz="1200" b="1" baseline="0" dirty="0" smtClean="0">
                          <a:solidFill>
                            <a:schemeClr val="tx1"/>
                          </a:solidFill>
                          <a:effectLst/>
                          <a:latin typeface="游ゴシック" panose="020B0400000000000000" pitchFamily="50" charset="-128"/>
                          <a:ea typeface="+mn-ea"/>
                          <a:cs typeface="HG丸ｺﾞｼｯｸM-PRO"/>
                        </a:rPr>
                        <a:t>）年</a:t>
                      </a:r>
                      <a:r>
                        <a:rPr lang="en-US" altLang="ja-JP" sz="1200" b="1" baseline="0" dirty="0" smtClean="0">
                          <a:solidFill>
                            <a:schemeClr val="tx1"/>
                          </a:solidFill>
                          <a:effectLst/>
                          <a:latin typeface="游ゴシック" panose="020B0400000000000000" pitchFamily="50" charset="-128"/>
                          <a:ea typeface="+mn-ea"/>
                          <a:cs typeface="HG丸ｺﾞｼｯｸM-PRO"/>
                        </a:rPr>
                        <a:t>】</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55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07256"/>
                  </a:ext>
                </a:extLst>
              </a:tr>
            </a:tbl>
          </a:graphicData>
        </a:graphic>
      </p:graphicFrame>
      <p:sp>
        <p:nvSpPr>
          <p:cNvPr id="18" name="正方形/長方形 17"/>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（３）成人</a:t>
            </a:r>
            <a:r>
              <a:rPr kumimoji="1" lang="ja-JP" altLang="en-US" sz="20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期　　　　　</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P.27- 28</a:t>
            </a:r>
            <a:endParaRPr kumimoji="1" lang="en-US" altLang="ja-JP"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82272" y="1828362"/>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32" name="正方形/長方形 31"/>
          <p:cNvSpPr/>
          <p:nvPr/>
        </p:nvSpPr>
        <p:spPr>
          <a:xfrm>
            <a:off x="530346" y="2049995"/>
            <a:ext cx="8990613" cy="1124703"/>
          </a:xfrm>
          <a:prstGeom prst="rect">
            <a:avLst/>
          </a:prstGeom>
        </p:spPr>
        <p:txBody>
          <a:bodyPr wrap="square" lIns="36000" tIns="72000" rIns="36000" bIns="36000">
            <a:noAutofit/>
          </a:bodyPr>
          <a:lstStyle/>
          <a:p>
            <a:pPr lvl="0">
              <a:lnSpc>
                <a:spcPts val="1700"/>
              </a:lnSpc>
              <a:defRPr/>
            </a:pPr>
            <a:r>
              <a:rPr lang="ja-JP" altLang="en-US" sz="1200" dirty="0">
                <a:solidFill>
                  <a:prstClr val="black"/>
                </a:solidFill>
                <a:latin typeface="+mn-ea"/>
              </a:rPr>
              <a:t>▽家庭や職場などにおいて、歯間部清掃用器具</a:t>
            </a:r>
            <a:r>
              <a:rPr lang="ja-JP" altLang="en-US" sz="1100" dirty="0">
                <a:solidFill>
                  <a:prstClr val="black"/>
                </a:solidFill>
                <a:latin typeface="+mn-ea"/>
              </a:rPr>
              <a:t>（デンタルフロス、歯間ブラシ等）</a:t>
            </a:r>
            <a:r>
              <a:rPr lang="ja-JP" altLang="en-US" sz="1200" dirty="0">
                <a:solidFill>
                  <a:prstClr val="black"/>
                </a:solidFill>
                <a:latin typeface="+mn-ea"/>
              </a:rPr>
              <a:t>を使ったセルフケア</a:t>
            </a:r>
            <a:r>
              <a:rPr lang="ja-JP" altLang="en-US" sz="1100" dirty="0">
                <a:solidFill>
                  <a:prstClr val="black"/>
                </a:solidFill>
                <a:latin typeface="+mn-ea"/>
              </a:rPr>
              <a:t>（歯と口の清掃）</a:t>
            </a:r>
            <a:r>
              <a:rPr lang="ja-JP" altLang="en-US" sz="1200" dirty="0">
                <a:solidFill>
                  <a:prstClr val="black"/>
                </a:solidFill>
                <a:latin typeface="+mn-ea"/>
              </a:rPr>
              <a:t>を</a:t>
            </a:r>
            <a:r>
              <a:rPr lang="ja-JP" altLang="en-US" sz="1200" dirty="0" smtClean="0">
                <a:solidFill>
                  <a:prstClr val="black"/>
                </a:solidFill>
                <a:latin typeface="+mn-ea"/>
              </a:rPr>
              <a:t>行います。</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市町村で実施している成人歯科健診（歯周病検診）などを活用し、定期的に歯科健診を受診します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かかりつけ歯科医をもちます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喫煙や糖尿病が歯と口の健康と関係することを正しく理解します</a:t>
            </a:r>
            <a:r>
              <a:rPr lang="ja-JP" altLang="en-US" sz="1200" dirty="0" smtClean="0">
                <a:solidFill>
                  <a:prstClr val="black"/>
                </a:solidFill>
                <a:latin typeface="+mn-ea"/>
              </a:rPr>
              <a:t>。</a:t>
            </a:r>
            <a:endParaRPr lang="en-US" altLang="ja-JP" sz="1200" dirty="0">
              <a:solidFill>
                <a:prstClr val="black"/>
              </a:solidFill>
              <a:latin typeface="+mn-ea"/>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ゆっくりよく噛んで食べます</a:t>
            </a:r>
            <a:r>
              <a:rPr lang="ja-JP" altLang="en-US" sz="1200" dirty="0" smtClean="0">
                <a:solidFill>
                  <a:prstClr val="black"/>
                </a:solidFill>
                <a:latin typeface="+mn-ea"/>
              </a:rPr>
              <a:t>。</a:t>
            </a:r>
            <a:endParaRPr lang="en-US" altLang="ja-JP" sz="1200" dirty="0">
              <a:solidFill>
                <a:prstClr val="black"/>
              </a:solidFill>
              <a:latin typeface="+mn-ea"/>
            </a:endParaRPr>
          </a:p>
        </p:txBody>
      </p:sp>
      <p:sp>
        <p:nvSpPr>
          <p:cNvPr id="33" name="角丸四角形 32"/>
          <p:cNvSpPr/>
          <p:nvPr/>
        </p:nvSpPr>
        <p:spPr>
          <a:xfrm>
            <a:off x="376959" y="1777105"/>
            <a:ext cx="9144000" cy="480657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34" name="角丸四角形 33"/>
          <p:cNvSpPr/>
          <p:nvPr/>
        </p:nvSpPr>
        <p:spPr>
          <a:xfrm>
            <a:off x="376959" y="1345105"/>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35" name="角丸四角形 34"/>
          <p:cNvSpPr/>
          <p:nvPr/>
        </p:nvSpPr>
        <p:spPr>
          <a:xfrm>
            <a:off x="2464959" y="1345105"/>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むし歯</a:t>
            </a:r>
            <a:r>
              <a:rPr kumimoji="1" lang="ja-JP" altLang="en-US" sz="1600" b="1" dirty="0">
                <a:solidFill>
                  <a:prstClr val="black"/>
                </a:solidFill>
                <a:latin typeface="+mn-ea"/>
              </a:rPr>
              <a:t>、歯周治療が必要な府民を</a:t>
            </a:r>
            <a:r>
              <a:rPr kumimoji="1" lang="ja-JP" altLang="en-US" sz="1600" b="1" dirty="0" smtClean="0">
                <a:solidFill>
                  <a:prstClr val="black"/>
                </a:solidFill>
                <a:latin typeface="+mn-ea"/>
              </a:rPr>
              <a:t>減らします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36" name="正方形/長方形 35"/>
          <p:cNvSpPr/>
          <p:nvPr/>
        </p:nvSpPr>
        <p:spPr>
          <a:xfrm>
            <a:off x="382272" y="418826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7" name="正方形/長方形 36"/>
          <p:cNvSpPr/>
          <p:nvPr/>
        </p:nvSpPr>
        <p:spPr>
          <a:xfrm>
            <a:off x="382272" y="320735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8" name="正方形/長方形 37"/>
          <p:cNvSpPr/>
          <p:nvPr/>
        </p:nvSpPr>
        <p:spPr>
          <a:xfrm>
            <a:off x="530346" y="3460840"/>
            <a:ext cx="8856000" cy="714451"/>
          </a:xfrm>
          <a:prstGeom prst="rect">
            <a:avLst/>
          </a:prstGeom>
        </p:spPr>
        <p:txBody>
          <a:bodyPr wrap="square" lIns="36000" tIns="72000" rIns="36000" bIns="36000">
            <a:noAutofit/>
          </a:bodyPr>
          <a:lstStyle/>
          <a:p>
            <a:pPr lvl="0">
              <a:lnSpc>
                <a:spcPts val="1700"/>
              </a:lnSpc>
              <a:defRPr/>
            </a:pPr>
            <a:r>
              <a:rPr lang="ja-JP" altLang="en-US" sz="1200" dirty="0" smtClean="0">
                <a:solidFill>
                  <a:prstClr val="black"/>
                </a:solidFill>
                <a:latin typeface="+mn-ea"/>
              </a:rPr>
              <a:t>▽歯科疾患の予防（むし歯予防、歯周病予防）</a:t>
            </a:r>
            <a:endParaRPr lang="en-US" altLang="ja-JP" sz="600" dirty="0" smtClean="0">
              <a:solidFill>
                <a:prstClr val="black"/>
              </a:solidFill>
              <a:latin typeface="+mn-ea"/>
            </a:endParaRPr>
          </a:p>
          <a:p>
            <a:pPr lvl="0">
              <a:lnSpc>
                <a:spcPts val="1700"/>
              </a:lnSpc>
              <a:defRPr/>
            </a:pPr>
            <a:r>
              <a:rPr lang="ja-JP" altLang="en-US" sz="1200" dirty="0" smtClean="0">
                <a:solidFill>
                  <a:prstClr val="black"/>
                </a:solidFill>
                <a:latin typeface="+mn-ea"/>
              </a:rPr>
              <a:t>▽早期</a:t>
            </a:r>
            <a:r>
              <a:rPr lang="ja-JP" altLang="en-US" sz="1200" dirty="0">
                <a:solidFill>
                  <a:prstClr val="black"/>
                </a:solidFill>
                <a:latin typeface="+mn-ea"/>
              </a:rPr>
              <a:t>発見</a:t>
            </a:r>
            <a:r>
              <a:rPr lang="ja-JP" altLang="en-US" sz="1200" dirty="0" smtClean="0">
                <a:solidFill>
                  <a:prstClr val="black"/>
                </a:solidFill>
                <a:latin typeface="+mn-ea"/>
              </a:rPr>
              <a:t>の推進（定期的な歯科健診、かかりつけ歯科医）</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lvl="0">
              <a:lnSpc>
                <a:spcPts val="1700"/>
              </a:lnSpc>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3818737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49</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323474372"/>
              </p:ext>
            </p:extLst>
          </p:nvPr>
        </p:nvGraphicFramePr>
        <p:xfrm>
          <a:off x="533877" y="511672"/>
          <a:ext cx="8814338" cy="6021443"/>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2573365865"/>
                    </a:ext>
                  </a:extLst>
                </a:gridCol>
                <a:gridCol w="7704160">
                  <a:extLst>
                    <a:ext uri="{9D8B030D-6E8A-4147-A177-3AD203B41FA5}">
                      <a16:colId xmlns:a16="http://schemas.microsoft.com/office/drawing/2014/main" val="2882604329"/>
                    </a:ext>
                  </a:extLst>
                </a:gridCol>
              </a:tblGrid>
              <a:tr h="119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mn-ea"/>
                        </a:rPr>
                        <a:t>現状･課題</a:t>
                      </a:r>
                      <a:endParaRPr kumimoji="1" lang="ja-JP" altLang="en-US" sz="1600" b="0" dirty="0" smtClean="0">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latin typeface="游ゴシック" panose="020B0400000000000000" pitchFamily="50" charset="-128"/>
                          <a:ea typeface="+mn-ea"/>
                        </a:rPr>
                        <a:t>・むし歯治療が必要な者の割合、歯周治療が必要な者の割合は、</a:t>
                      </a:r>
                      <a:r>
                        <a:rPr kumimoji="1" lang="en-US" altLang="ja-JP" sz="1100" b="0" dirty="0" smtClean="0">
                          <a:solidFill>
                            <a:schemeClr val="tx1"/>
                          </a:solidFill>
                          <a:latin typeface="游ゴシック" panose="020B0400000000000000" pitchFamily="50" charset="-128"/>
                          <a:ea typeface="+mn-ea"/>
                        </a:rPr>
                        <a:t>40</a:t>
                      </a:r>
                      <a:r>
                        <a:rPr kumimoji="1" lang="ja-JP" altLang="en-US" sz="1100" b="0" dirty="0" smtClean="0">
                          <a:solidFill>
                            <a:schemeClr val="tx1"/>
                          </a:solidFill>
                          <a:latin typeface="游ゴシック" panose="020B0400000000000000" pitchFamily="50" charset="-128"/>
                          <a:ea typeface="+mn-ea"/>
                        </a:rPr>
                        <a:t>歳・</a:t>
                      </a:r>
                      <a:r>
                        <a:rPr kumimoji="1" lang="en-US" altLang="ja-JP" sz="1100" b="0" dirty="0" smtClean="0">
                          <a:solidFill>
                            <a:schemeClr val="tx1"/>
                          </a:solidFill>
                          <a:latin typeface="游ゴシック" panose="020B0400000000000000" pitchFamily="50" charset="-128"/>
                          <a:ea typeface="+mn-ea"/>
                        </a:rPr>
                        <a:t>50</a:t>
                      </a:r>
                      <a:r>
                        <a:rPr kumimoji="1" lang="ja-JP" altLang="en-US" sz="1100" b="0" dirty="0" smtClean="0">
                          <a:solidFill>
                            <a:schemeClr val="tx1"/>
                          </a:solidFill>
                          <a:latin typeface="游ゴシック" panose="020B0400000000000000" pitchFamily="50" charset="-128"/>
                          <a:ea typeface="+mn-ea"/>
                        </a:rPr>
                        <a:t>歳で高く、セルフケアと専門家による定期的</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　なチェックが必要</a:t>
                      </a:r>
                      <a:endParaRPr kumimoji="1" lang="en-US" altLang="ja-JP" sz="1100" b="0" dirty="0" smtClean="0">
                        <a:solidFill>
                          <a:schemeClr val="tx1"/>
                        </a:solidFill>
                        <a:latin typeface="游ゴシック" panose="020B0400000000000000" pitchFamily="50" charset="-128"/>
                        <a:ea typeface="+mn-ea"/>
                      </a:endParaRPr>
                    </a:p>
                    <a:p>
                      <a:pPr>
                        <a:lnSpc>
                          <a:spcPts val="1600"/>
                        </a:lnSpc>
                      </a:pPr>
                      <a:r>
                        <a:rPr kumimoji="1" lang="ja-JP" altLang="en-US" sz="1100" b="0" dirty="0" smtClean="0">
                          <a:solidFill>
                            <a:schemeClr val="tx1"/>
                          </a:solidFill>
                          <a:latin typeface="游ゴシック" panose="020B0400000000000000" pitchFamily="50" charset="-128"/>
                          <a:ea typeface="+mn-ea"/>
                        </a:rPr>
                        <a:t>・喫煙と歯周病の関連性、糖尿病と歯周病の関連性が十分に認識されていない</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・過去</a:t>
                      </a:r>
                      <a:r>
                        <a:rPr kumimoji="1" lang="en-US" altLang="ja-JP" sz="1100" b="0" dirty="0" smtClean="0">
                          <a:solidFill>
                            <a:schemeClr val="tx1"/>
                          </a:solidFill>
                          <a:latin typeface="游ゴシック" panose="020B0400000000000000" pitchFamily="50" charset="-128"/>
                          <a:ea typeface="+mn-ea"/>
                        </a:rPr>
                        <a:t>1</a:t>
                      </a:r>
                      <a:r>
                        <a:rPr kumimoji="1" lang="ja-JP" altLang="en-US" sz="1100" b="0" dirty="0" smtClean="0">
                          <a:solidFill>
                            <a:schemeClr val="tx1"/>
                          </a:solidFill>
                          <a:latin typeface="游ゴシック" panose="020B0400000000000000" pitchFamily="50" charset="-128"/>
                          <a:ea typeface="+mn-ea"/>
                        </a:rPr>
                        <a:t>年間に歯科健診を受診した者の割合は若い世代ほど低く、早期発見・早期治療のため、かかりつけ歯科医を持ち、</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　定期的な歯科健診の受診者増加のための取組が必要</a:t>
                      </a:r>
                      <a:endParaRPr kumimoji="1" lang="en-US" altLang="ja-JP" sz="1100" b="0" dirty="0" smtClean="0">
                        <a:solidFill>
                          <a:schemeClr val="tx1"/>
                        </a:solidFill>
                        <a:latin typeface="游ゴシック" panose="020B0400000000000000" pitchFamily="50" charset="-128"/>
                        <a:ea typeface="+mn-ea"/>
                      </a:endParaRPr>
                    </a:p>
                    <a:p>
                      <a:pPr>
                        <a:lnSpc>
                          <a:spcPts val="1600"/>
                        </a:lnSpc>
                      </a:pPr>
                      <a:r>
                        <a:rPr kumimoji="1" lang="ja-JP" altLang="en-US" sz="1100" b="0" dirty="0" smtClean="0">
                          <a:solidFill>
                            <a:schemeClr val="tx1"/>
                          </a:solidFill>
                          <a:latin typeface="游ゴシック" panose="020B0400000000000000" pitchFamily="50" charset="-128"/>
                          <a:ea typeface="+mn-ea"/>
                        </a:rPr>
                        <a:t>・就業者のうち</a:t>
                      </a:r>
                      <a:r>
                        <a:rPr kumimoji="1" lang="en-US" altLang="ja-JP" sz="1100" b="0" dirty="0" smtClean="0">
                          <a:solidFill>
                            <a:schemeClr val="tx1"/>
                          </a:solidFill>
                          <a:latin typeface="游ゴシック" panose="020B0400000000000000" pitchFamily="50" charset="-128"/>
                          <a:ea typeface="+mn-ea"/>
                        </a:rPr>
                        <a:t>40</a:t>
                      </a:r>
                      <a:r>
                        <a:rPr kumimoji="1" lang="ja-JP" altLang="en-US" sz="1100" b="0" dirty="0" smtClean="0">
                          <a:solidFill>
                            <a:schemeClr val="tx1"/>
                          </a:solidFill>
                          <a:latin typeface="游ゴシック" panose="020B0400000000000000" pitchFamily="50" charset="-128"/>
                          <a:ea typeface="+mn-ea"/>
                        </a:rPr>
                        <a:t>～</a:t>
                      </a:r>
                      <a:r>
                        <a:rPr kumimoji="1" lang="en-US" altLang="ja-JP" sz="1100" b="0" dirty="0" smtClean="0">
                          <a:solidFill>
                            <a:schemeClr val="tx1"/>
                          </a:solidFill>
                          <a:latin typeface="游ゴシック" panose="020B0400000000000000" pitchFamily="50" charset="-128"/>
                          <a:ea typeface="+mn-ea"/>
                        </a:rPr>
                        <a:t>60</a:t>
                      </a:r>
                      <a:r>
                        <a:rPr kumimoji="1" lang="ja-JP" altLang="en-US" sz="1100" b="0" dirty="0" smtClean="0">
                          <a:solidFill>
                            <a:schemeClr val="tx1"/>
                          </a:solidFill>
                          <a:latin typeface="游ゴシック" panose="020B0400000000000000" pitchFamily="50" charset="-128"/>
                          <a:ea typeface="+mn-ea"/>
                        </a:rPr>
                        <a:t>歳ではむし歯治療が必要な者の割合が高く、就業者への歯と口の健康づくりの取組が必要</a:t>
                      </a:r>
                      <a:endParaRPr kumimoji="1" lang="en-US" altLang="ja-JP" sz="1100" b="0" dirty="0" smtClean="0">
                        <a:solidFill>
                          <a:schemeClr val="tx1"/>
                        </a:solidFill>
                        <a:latin typeface="游ゴシック" panose="020B0400000000000000" pitchFamily="50" charset="-128"/>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155594"/>
                  </a:ext>
                </a:extLst>
              </a:tr>
              <a:tr h="186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游ゴシック" panose="020B0400000000000000" pitchFamily="50" charset="-128"/>
                          <a:ea typeface="+mn-ea"/>
                        </a:rPr>
                        <a:t> </a:t>
                      </a:r>
                      <a:r>
                        <a:rPr kumimoji="1" lang="ja-JP" altLang="en-US" sz="1600" b="0" dirty="0" smtClean="0">
                          <a:solidFill>
                            <a:schemeClr val="bg1"/>
                          </a:solidFill>
                          <a:latin typeface="游ゴシック" panose="020B0400000000000000" pitchFamily="50" charset="-128"/>
                          <a:ea typeface="+mn-ea"/>
                        </a:rPr>
                        <a:t>本年度の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mn-ea"/>
                        </a:rPr>
                        <a:t> 取組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baseline="0" dirty="0" smtClean="0">
                          <a:solidFill>
                            <a:schemeClr val="tx1"/>
                          </a:solidFill>
                          <a:latin typeface="游ゴシック" panose="020B0400000000000000" pitchFamily="50" charset="-128"/>
                        </a:rPr>
                        <a:t>啓発</a:t>
                      </a:r>
                      <a:r>
                        <a:rPr kumimoji="1" lang="en-US" altLang="ja-JP" sz="1200" b="0" baseline="0" dirty="0" smtClean="0">
                          <a:solidFill>
                            <a:schemeClr val="tx1"/>
                          </a:solidFill>
                          <a:latin typeface="游ゴシック" panose="020B0400000000000000" pitchFamily="50" charset="-128"/>
                        </a:rPr>
                        <a:t>》</a:t>
                      </a:r>
                    </a:p>
                    <a:p>
                      <a:pPr>
                        <a:lnSpc>
                          <a:spcPts val="1500"/>
                        </a:lnSpc>
                      </a:pPr>
                      <a:r>
                        <a:rPr kumimoji="1" lang="ja-JP" altLang="en-US" sz="1100" b="0" baseline="0" dirty="0" smtClean="0">
                          <a:solidFill>
                            <a:schemeClr val="tx1"/>
                          </a:solidFill>
                          <a:latin typeface="游ゴシック" panose="020B0400000000000000" pitchFamily="50" charset="-128"/>
                        </a:rPr>
                        <a:t>■日々の健康づくりの実践に役立つ情報を配信するオンラインセミナーで「歯と口の健康」をテーマに開催（「健活おおさかセミナー」</a:t>
                      </a:r>
                      <a:r>
                        <a:rPr kumimoji="1" lang="en-US" altLang="ja-JP" sz="1100" b="0" baseline="0" dirty="0" smtClean="0">
                          <a:solidFill>
                            <a:schemeClr val="tx1"/>
                          </a:solidFill>
                          <a:latin typeface="游ゴシック" panose="020B0400000000000000" pitchFamily="50" charset="-128"/>
                        </a:rPr>
                        <a:t>1,058</a:t>
                      </a:r>
                      <a:r>
                        <a:rPr kumimoji="1" lang="ja-JP" altLang="en-US" sz="1100" b="0" baseline="0" dirty="0" smtClean="0">
                          <a:solidFill>
                            <a:schemeClr val="tx1"/>
                          </a:solidFill>
                          <a:latin typeface="游ゴシック" panose="020B0400000000000000" pitchFamily="50" charset="-128"/>
                        </a:rPr>
                        <a:t>名参加）</a:t>
                      </a:r>
                      <a:endParaRPr kumimoji="1" lang="en-US" altLang="ja-JP" sz="1100" b="0" baseline="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baseline="0" dirty="0" smtClean="0">
                          <a:solidFill>
                            <a:schemeClr val="tx1"/>
                          </a:solidFill>
                          <a:latin typeface="游ゴシック" panose="020B0400000000000000" pitchFamily="50" charset="-128"/>
                        </a:rPr>
                        <a:t>■</a:t>
                      </a:r>
                      <a:r>
                        <a:rPr kumimoji="1" lang="ja-JP" altLang="en-US" sz="1000" b="0" baseline="0" dirty="0" smtClean="0">
                          <a:solidFill>
                            <a:schemeClr val="tx1"/>
                          </a:solidFill>
                          <a:latin typeface="游ゴシック" panose="020B0400000000000000" pitchFamily="50" charset="-128"/>
                        </a:rPr>
                        <a:t>（再掲）</a:t>
                      </a:r>
                      <a:r>
                        <a:rPr kumimoji="1" lang="ja-JP" altLang="en-US" sz="1100" b="0" baseline="0" dirty="0" smtClean="0">
                          <a:solidFill>
                            <a:schemeClr val="tx1"/>
                          </a:solidFill>
                          <a:latin typeface="游ゴシック" panose="020B0400000000000000" pitchFamily="50" charset="-128"/>
                        </a:rPr>
                        <a:t>府ホームページ等を活用し、健診受診等について普及啓発（大阪けんしんポータルサイト等の活用）</a:t>
                      </a:r>
                    </a:p>
                    <a:p>
                      <a:pPr>
                        <a:lnSpc>
                          <a:spcPts val="1500"/>
                        </a:lnSpc>
                      </a:pPr>
                      <a:r>
                        <a:rPr kumimoji="1" lang="ja-JP" altLang="en-US" sz="1000" b="0" baseline="0" dirty="0" smtClean="0">
                          <a:solidFill>
                            <a:schemeClr val="tx1"/>
                          </a:solidFill>
                          <a:latin typeface="游ゴシック" panose="020B0400000000000000" pitchFamily="50" charset="-128"/>
                        </a:rPr>
                        <a:t>　（再掲）公民連携、アスマイル、啓発冊子</a:t>
                      </a:r>
                      <a:endParaRPr kumimoji="1" lang="en-US" altLang="ja-JP" sz="1000" b="0" baseline="0" dirty="0" smtClean="0">
                        <a:solidFill>
                          <a:schemeClr val="tx1"/>
                        </a:solidFill>
                        <a:latin typeface="游ゴシック" panose="020B0400000000000000" pitchFamily="50" charset="-128"/>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■市町村既存事業での口腔ケアを含むフレイルチェックの導入支援（</a:t>
                      </a:r>
                      <a:r>
                        <a:rPr kumimoji="1" lang="en-US" altLang="ja-JP" sz="1100" b="0" dirty="0" smtClean="0">
                          <a:solidFill>
                            <a:schemeClr val="tx1"/>
                          </a:solidFill>
                        </a:rPr>
                        <a:t>8</a:t>
                      </a:r>
                      <a:r>
                        <a:rPr kumimoji="1" lang="ja-JP" altLang="en-US" sz="1100" b="0" dirty="0" smtClean="0">
                          <a:solidFill>
                            <a:schemeClr val="tx1"/>
                          </a:solidFill>
                        </a:rPr>
                        <a:t>市町）</a:t>
                      </a:r>
                      <a:endParaRPr kumimoji="1" lang="en-US" altLang="ja-JP" sz="1100" b="0" strike="sngStrike" baseline="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000" b="0" dirty="0" smtClean="0">
                          <a:solidFill>
                            <a:schemeClr val="tx1"/>
                          </a:solidFill>
                        </a:rPr>
                        <a:t>（再掲）市町村職員の歯科コーチングスキル向上事業の実施（研修会：糖尿病と歯周病、成人の歯の磨き方について　等）</a:t>
                      </a:r>
                      <a:endParaRPr kumimoji="1" lang="en-US" altLang="ja-JP" sz="10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000" b="0" dirty="0" smtClean="0">
                          <a:solidFill>
                            <a:schemeClr val="tx1"/>
                          </a:solidFill>
                        </a:rPr>
                        <a:t>（再掲）大阪府歯科口腔保健推進連絡会にて情報共有等実施（健診受診率向上の取組みについて情報交換等）</a:t>
                      </a:r>
                      <a:endParaRPr kumimoji="1" lang="en-US" altLang="ja-JP" sz="10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rPr>
                        <a:t>　（再掲）口腔保健支援センター、市町村コーチングスキル向上事業の実施、大阪府市町村歯科口腔保健実態調査</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288599"/>
                  </a:ext>
                </a:extLst>
              </a:tr>
              <a:tr h="186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 今後の</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 取組予定</a:t>
                      </a:r>
                      <a:endParaRPr kumimoji="1" lang="ja-JP" altLang="en-US" b="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b="0" u="sng" dirty="0" smtClean="0">
                          <a:solidFill>
                            <a:schemeClr val="tx1"/>
                          </a:solidFill>
                          <a:latin typeface="游ゴシック" panose="020B0400000000000000" pitchFamily="50" charset="-128"/>
                          <a:ea typeface="游ゴシック" panose="020B0400000000000000" pitchFamily="50" charset="-128"/>
                        </a:rPr>
                        <a:t>課題</a:t>
                      </a: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■ホームページを閲覧するなどの自発的な動きをしない府民への働きかけ（内容：セルフケア、定期的な歯科健診、</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　かかりつけ歯科医、喫煙・糖尿病と歯と口の健康、口の機能の向上のための必要な知識　等）</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■歯科専門職の職員がいない市町村への支援</a:t>
                      </a:r>
                      <a:endParaRPr kumimoji="1" lang="en-US" altLang="ja-JP" sz="1200" b="0" dirty="0" smtClean="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b="0" u="sng" dirty="0" smtClean="0">
                          <a:solidFill>
                            <a:schemeClr val="tx1"/>
                          </a:solidFill>
                          <a:latin typeface="游ゴシック" panose="020B0400000000000000" pitchFamily="50" charset="-128"/>
                          <a:ea typeface="游ゴシック" panose="020B0400000000000000" pitchFamily="50" charset="-128"/>
                        </a:rPr>
                        <a:t>次年度の取組</a:t>
                      </a: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■「アスマイル」、府の広報媒体、公民連携の枠組みを活用し、幅広い世代の府民への啓発</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■口腔保健支援センターでの専門職による個別具体的な相談、情報提供</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mn-ea"/>
                          <a:ea typeface="+mn-ea"/>
                        </a:rPr>
                        <a:t>■</a:t>
                      </a:r>
                      <a:r>
                        <a:rPr kumimoji="1" lang="en-US" altLang="ja-JP" sz="1100" b="0" dirty="0" smtClean="0">
                          <a:solidFill>
                            <a:schemeClr val="tx1"/>
                          </a:solidFill>
                          <a:latin typeface="+mn-ea"/>
                          <a:ea typeface="+mn-ea"/>
                        </a:rPr>
                        <a:t>8020</a:t>
                      </a:r>
                      <a:r>
                        <a:rPr kumimoji="1" lang="ja-JP" altLang="en-US" sz="1100" b="0" dirty="0" smtClean="0">
                          <a:solidFill>
                            <a:schemeClr val="tx1"/>
                          </a:solidFill>
                          <a:latin typeface="+mn-ea"/>
                          <a:ea typeface="+mn-ea"/>
                        </a:rPr>
                        <a:t>推進アンバサダー養成事業による地域の取組み支援</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■市町村職員の歯科コーチングスキル向上事業の取組み結果を府域に展開</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■フレイルチェックの市町村及び職域での導入支援、フレイル認知度向上のための啓発</a:t>
                      </a:r>
                      <a:endParaRPr kumimoji="1" lang="en-US" altLang="ja-JP" sz="11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541220"/>
                  </a:ext>
                </a:extLst>
              </a:tr>
              <a:tr h="768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 最終予算</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ja-JP" altLang="en-US" sz="1600" b="0"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生涯歯科</a:t>
                      </a:r>
                      <a:r>
                        <a:rPr kumimoji="1" lang="ja-JP" altLang="en-US" sz="1100" b="0" dirty="0" smtClean="0">
                          <a:solidFill>
                            <a:schemeClr val="tx1"/>
                          </a:solidFill>
                          <a:latin typeface="游ゴシック" panose="020B0400000000000000" pitchFamily="50" charset="-128"/>
                        </a:rPr>
                        <a:t>保健推進事業（</a:t>
                      </a:r>
                      <a:r>
                        <a:rPr kumimoji="1" lang="en-US" altLang="ja-JP" sz="1100" b="0" dirty="0" smtClean="0">
                          <a:solidFill>
                            <a:schemeClr val="tx1"/>
                          </a:solidFill>
                          <a:latin typeface="游ゴシック" panose="020B0400000000000000" pitchFamily="50" charset="-128"/>
                        </a:rPr>
                        <a:t>1,766</a:t>
                      </a:r>
                      <a:r>
                        <a:rPr kumimoji="1" lang="ja-JP" altLang="en-US" sz="1100" b="0" dirty="0" smtClean="0">
                          <a:solidFill>
                            <a:schemeClr val="tx1"/>
                          </a:solidFill>
                          <a:latin typeface="游ゴシック" panose="020B0400000000000000" pitchFamily="50" charset="-128"/>
                        </a:rPr>
                        <a:t>千円）、大阪府歯科口腔保健計画推進事業（</a:t>
                      </a:r>
                      <a:r>
                        <a:rPr kumimoji="1" lang="en-US" altLang="ja-JP" sz="1100" b="0" dirty="0" smtClean="0">
                          <a:solidFill>
                            <a:schemeClr val="tx1"/>
                          </a:solidFill>
                          <a:latin typeface="游ゴシック" panose="020B0400000000000000" pitchFamily="50" charset="-128"/>
                        </a:rPr>
                        <a:t>5,012</a:t>
                      </a:r>
                      <a:r>
                        <a:rPr kumimoji="1" lang="ja-JP" altLang="en-US" sz="1100" b="0" dirty="0" smtClean="0">
                          <a:solidFill>
                            <a:schemeClr val="tx1"/>
                          </a:solidFill>
                          <a:latin typeface="游ゴシック" panose="020B0400000000000000" pitchFamily="50" charset="-128"/>
                        </a:rPr>
                        <a:t>千円）</a:t>
                      </a:r>
                      <a:endParaRPr kumimoji="1" lang="en-US" altLang="ja-JP" sz="1100" b="0" dirty="0" smtClean="0">
                        <a:solidFill>
                          <a:schemeClr val="tx1"/>
                        </a:solidFill>
                        <a:latin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rPr>
                        <a:t>８０２０運動推進特別事業（</a:t>
                      </a:r>
                      <a:r>
                        <a:rPr kumimoji="1" lang="en-US" altLang="ja-JP" sz="1100" b="0" dirty="0" smtClean="0">
                          <a:solidFill>
                            <a:schemeClr val="tx1"/>
                          </a:solidFill>
                          <a:latin typeface="游ゴシック" panose="020B0400000000000000" pitchFamily="50" charset="-128"/>
                        </a:rPr>
                        <a:t>2,040</a:t>
                      </a:r>
                      <a:r>
                        <a:rPr kumimoji="1" lang="ja-JP" altLang="en-US" sz="1100" b="0" dirty="0" smtClean="0">
                          <a:solidFill>
                            <a:schemeClr val="tx1"/>
                          </a:solidFill>
                          <a:latin typeface="游ゴシック" panose="020B0400000000000000" pitchFamily="50" charset="-128"/>
                        </a:rPr>
                        <a:t>千円、</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健康格差の解決プログラム促進事業（フレイル予防）（</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9,153</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400" b="0" dirty="0" smtClean="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746911"/>
                  </a:ext>
                </a:extLst>
              </a:tr>
            </a:tbl>
          </a:graphicData>
        </a:graphic>
      </p:graphicFrame>
      <p:sp>
        <p:nvSpPr>
          <p:cNvPr id="11" name="角丸四角形 10"/>
          <p:cNvSpPr/>
          <p:nvPr/>
        </p:nvSpPr>
        <p:spPr>
          <a:xfrm>
            <a:off x="712507" y="2881610"/>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本年度評価</a:t>
            </a:r>
            <a:endParaRPr kumimoji="1" lang="en-US" altLang="ja-JP"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概ね</a:t>
            </a:r>
            <a:endParaRPr kumimoji="1" lang="en-US" altLang="ja-JP"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予定</a:t>
            </a:r>
            <a:r>
              <a:rPr kumimoji="1" lang="ja-JP" altLang="en-US" sz="1400" b="1" i="0" u="none" strike="noStrike" kern="120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どおり</a:t>
            </a:r>
            <a:endParaRPr kumimoji="1" lang="ja-JP" altLang="en-US" sz="1400" b="1" i="0" u="none" strike="noStrike" kern="1200" cap="none" spc="-350" normalizeH="0" baseline="0" noProof="0" dirty="0">
              <a:ln w="0"/>
              <a:solidFill>
                <a:srgbClr val="193F61"/>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823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zh-TW" altLang="en-US" sz="2400" dirty="0" smtClean="0">
                <a:latin typeface="HG創英角ｺﾞｼｯｸUB" panose="020B0909000000000000" pitchFamily="49" charset="-128"/>
                <a:ea typeface="HG創英角ｺﾞｼｯｸUB" panose="020B0909000000000000" pitchFamily="49" charset="-128"/>
              </a:rPr>
              <a:t>健康</a:t>
            </a:r>
            <a:r>
              <a:rPr lang="zh-TW" altLang="en-US" sz="2400" dirty="0">
                <a:latin typeface="HG創英角ｺﾞｼｯｸUB" panose="020B0909000000000000" pitchFamily="49" charset="-128"/>
                <a:ea typeface="HG創英角ｺﾞｼｯｸUB" panose="020B0909000000000000" pitchFamily="49" charset="-128"/>
              </a:rPr>
              <a:t>増進計画</a:t>
            </a:r>
            <a:r>
              <a:rPr lang="ja-JP" altLang="en-US" sz="2400" dirty="0" smtClean="0">
                <a:latin typeface="HG創英角ｺﾞｼｯｸUB" panose="020B0909000000000000" pitchFamily="49" charset="-128"/>
                <a:ea typeface="HG創英角ｺﾞｼｯｸUB" panose="020B0909000000000000" pitchFamily="49" charset="-128"/>
              </a:rPr>
              <a:t>における</a:t>
            </a:r>
            <a:endParaRPr lang="en-US" altLang="ja-JP" sz="2400" dirty="0" smtClean="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目標</a:t>
            </a:r>
            <a:r>
              <a:rPr lang="ja-JP" altLang="en-US" sz="2400" dirty="0">
                <a:latin typeface="HG創英角ｺﾞｼｯｸUB" panose="020B0909000000000000" pitchFamily="49" charset="-128"/>
                <a:ea typeface="HG創英角ｺﾞｼｯｸUB" panose="020B0909000000000000" pitchFamily="49" charset="-128"/>
              </a:rPr>
              <a:t>の達成状況及び施策</a:t>
            </a:r>
            <a:r>
              <a:rPr lang="ja-JP" altLang="en-US" sz="2400" dirty="0" smtClean="0">
                <a:latin typeface="HG創英角ｺﾞｼｯｸUB" panose="020B0909000000000000" pitchFamily="49" charset="-128"/>
                <a:ea typeface="HG創英角ｺﾞｼｯｸUB" panose="020B0909000000000000" pitchFamily="49" charset="-128"/>
              </a:rPr>
              <a:t>の実施</a:t>
            </a:r>
            <a:r>
              <a:rPr lang="ja-JP" altLang="en-US" sz="2400" dirty="0">
                <a:latin typeface="HG創英角ｺﾞｼｯｸUB" panose="020B0909000000000000" pitchFamily="49" charset="-128"/>
                <a:ea typeface="HG創英角ｺﾞｼｯｸUB" panose="020B0909000000000000" pitchFamily="49" charset="-128"/>
              </a:rPr>
              <a:t>状況について</a:t>
            </a:r>
          </a:p>
        </p:txBody>
      </p:sp>
      <p:sp>
        <p:nvSpPr>
          <p:cNvPr id="7" name="正方形/長方形 6"/>
          <p:cNvSpPr/>
          <p:nvPr/>
        </p:nvSpPr>
        <p:spPr>
          <a:xfrm>
            <a:off x="698572" y="2935585"/>
            <a:ext cx="144000" cy="1008000"/>
          </a:xfrm>
          <a:prstGeom prst="rect">
            <a:avLst/>
          </a:prstGeom>
          <a:solidFill>
            <a:srgbClr val="00C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8" name="直線コネクタ 7"/>
          <p:cNvCxnSpPr/>
          <p:nvPr/>
        </p:nvCxnSpPr>
        <p:spPr>
          <a:xfrm>
            <a:off x="774389" y="3851709"/>
            <a:ext cx="8856000" cy="0"/>
          </a:xfrm>
          <a:prstGeom prst="line">
            <a:avLst/>
          </a:prstGeom>
          <a:ln w="12700">
            <a:solidFill>
              <a:srgbClr val="00CC5C"/>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2" name="テキスト ボックス 11"/>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5199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50</a:t>
            </a:fld>
            <a:endParaRPr kumimoji="1" lang="ja-JP" altLang="en-US"/>
          </a:p>
        </p:txBody>
      </p:sp>
      <p:pic>
        <p:nvPicPr>
          <p:cNvPr id="21" name="図 20"/>
          <p:cNvPicPr>
            <a:picLocks noChangeAspect="1"/>
          </p:cNvPicPr>
          <p:nvPr/>
        </p:nvPicPr>
        <p:blipFill>
          <a:blip r:embed="rId2"/>
          <a:stretch>
            <a:fillRect/>
          </a:stretch>
        </p:blipFill>
        <p:spPr>
          <a:xfrm>
            <a:off x="8536240" y="183217"/>
            <a:ext cx="1320923" cy="432000"/>
          </a:xfrm>
          <a:prstGeom prst="rect">
            <a:avLst/>
          </a:prstGeom>
        </p:spPr>
      </p:pic>
      <p:sp>
        <p:nvSpPr>
          <p:cNvPr id="17" name="正方形/長方形 16"/>
          <p:cNvSpPr/>
          <p:nvPr/>
        </p:nvSpPr>
        <p:spPr>
          <a:xfrm>
            <a:off x="151579" y="937965"/>
            <a:ext cx="9369380" cy="573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59</a:t>
            </a:r>
          </a:p>
        </p:txBody>
      </p:sp>
      <p:sp>
        <p:nvSpPr>
          <p:cNvPr id="18" name="正方形/長方形 17"/>
          <p:cNvSpPr/>
          <p:nvPr/>
        </p:nvSpPr>
        <p:spPr>
          <a:xfrm>
            <a:off x="129324" y="873962"/>
            <a:ext cx="4584344" cy="355290"/>
          </a:xfrm>
          <a:prstGeom prst="rect">
            <a:avLst/>
          </a:prstGeom>
          <a:solidFill>
            <a:srgbClr val="002060"/>
          </a:solidFill>
        </p:spPr>
        <p:txBody>
          <a:bodyPr wrap="square" anchor="ctr">
            <a:spAutoFit/>
          </a:bodyPr>
          <a:lstStyle/>
          <a:p>
            <a:pPr lvl="0">
              <a:lnSpc>
                <a:spcPts val="2000"/>
              </a:lnSpc>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（４）</a:t>
            </a:r>
            <a:r>
              <a:rPr kumimoji="1" lang="ja-JP" altLang="en-US" sz="2000" b="1" dirty="0">
                <a:solidFill>
                  <a:prstClr val="white"/>
                </a:solidFill>
                <a:latin typeface="游ゴシック" panose="020B0400000000000000" pitchFamily="50" charset="-128"/>
                <a:ea typeface="游ゴシック" panose="020B0400000000000000" pitchFamily="50" charset="-128"/>
              </a:rPr>
              <a:t>高齢期　　　　</a:t>
            </a:r>
            <a:r>
              <a:rPr kumimoji="1" lang="ja-JP" altLang="en-US" sz="1600" b="1" dirty="0">
                <a:solidFill>
                  <a:prstClr val="white"/>
                </a:solidFill>
                <a:latin typeface="游ゴシック" panose="020B0400000000000000" pitchFamily="50" charset="-128"/>
                <a:ea typeface="游ゴシック" panose="020B0400000000000000" pitchFamily="50" charset="-128"/>
              </a:rPr>
              <a:t>計画</a:t>
            </a:r>
            <a:r>
              <a:rPr kumimoji="1" lang="en-US" altLang="ja-JP" sz="1600" b="1" dirty="0" smtClean="0">
                <a:solidFill>
                  <a:prstClr val="white"/>
                </a:solidFill>
                <a:latin typeface="游ゴシック" panose="020B0400000000000000" pitchFamily="50" charset="-128"/>
                <a:ea typeface="游ゴシック" panose="020B0400000000000000" pitchFamily="50" charset="-128"/>
              </a:rPr>
              <a:t>P.29-30</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82272" y="218755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0" name="正方形/長方形 19"/>
          <p:cNvSpPr/>
          <p:nvPr/>
        </p:nvSpPr>
        <p:spPr>
          <a:xfrm>
            <a:off x="530346" y="2498649"/>
            <a:ext cx="8856000" cy="2898851"/>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▽家庭や職場などにおいて、歯間部清掃用器具（デンタルフロス、歯間ブラシ等）を使ったセルフケア（歯と口の清掃）</a:t>
            </a:r>
            <a:r>
              <a:rPr lang="ja-JP" altLang="en-US" sz="1200" dirty="0" smtClean="0">
                <a:solidFill>
                  <a:prstClr val="black"/>
                </a:solidFill>
                <a:latin typeface="+mn-ea"/>
              </a:rPr>
              <a:t>を</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行います。</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a:ln>
                <a:noFill/>
              </a:ln>
              <a:solidFill>
                <a:prstClr val="black"/>
              </a:solidFill>
              <a:effectLst/>
              <a:uLnTx/>
              <a:uFillTx/>
              <a:latin typeface="+mn-ea"/>
              <a:cs typeface="+mn-cs"/>
            </a:endParaRPr>
          </a:p>
          <a:p>
            <a:pPr lvl="0">
              <a:defRPr/>
            </a:pPr>
            <a:r>
              <a:rPr lang="ja-JP" altLang="en-US" sz="1200" dirty="0">
                <a:solidFill>
                  <a:prstClr val="black"/>
                </a:solidFill>
                <a:latin typeface="+mn-ea"/>
              </a:rPr>
              <a:t>▽市町村で実施している成人歯科健診（歯周病検診）などを活用し、定期的に歯科健診を受診します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▽都道府県後期高齢者医療広域連合が実施している後期高齢者の被保険者に係る歯科健診などを活用し、定期的に歯科健診</a:t>
            </a:r>
            <a:r>
              <a:rPr lang="ja-JP" altLang="en-US" sz="1200" dirty="0" smtClean="0">
                <a:solidFill>
                  <a:prstClr val="black"/>
                </a:solidFill>
                <a:latin typeface="+mn-ea"/>
              </a:rPr>
              <a:t>を</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受診</a:t>
            </a:r>
            <a:r>
              <a:rPr lang="ja-JP" altLang="en-US" sz="1200" dirty="0">
                <a:solidFill>
                  <a:prstClr val="black"/>
                </a:solidFill>
                <a:latin typeface="+mn-ea"/>
              </a:rPr>
              <a:t>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smtClean="0">
                <a:solidFill>
                  <a:prstClr val="black"/>
                </a:solidFill>
                <a:latin typeface="+mn-ea"/>
              </a:rPr>
              <a:t>▽かかりつけ歯科医をもちます。</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▽喫煙や糖尿病が歯と口の健康と関係することを正しく理解します</a:t>
            </a:r>
            <a:r>
              <a:rPr lang="ja-JP" altLang="en-US" sz="1200" dirty="0" smtClean="0">
                <a:solidFill>
                  <a:prstClr val="black"/>
                </a:solidFill>
                <a:latin typeface="+mn-ea"/>
              </a:rPr>
              <a:t>。</a:t>
            </a:r>
            <a:endParaRPr lang="en-US" altLang="ja-JP" sz="1200" dirty="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▽ゆっくりよく噛んで食べます</a:t>
            </a:r>
            <a:r>
              <a:rPr lang="ja-JP" altLang="en-US" sz="1200" dirty="0" smtClean="0">
                <a:solidFill>
                  <a:prstClr val="black"/>
                </a:solidFill>
                <a:latin typeface="+mn-ea"/>
              </a:rPr>
              <a:t>。</a:t>
            </a:r>
            <a:endParaRPr lang="en-US" altLang="ja-JP" sz="1200" dirty="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▽口の機能（食物を口に取り込み、かんで飲み込むことなど）の向上のために必要な知識を身につけます</a:t>
            </a:r>
            <a:r>
              <a:rPr lang="ja-JP" altLang="en-US" sz="1200" dirty="0" smtClean="0">
                <a:solidFill>
                  <a:prstClr val="black"/>
                </a:solidFill>
                <a:latin typeface="+mn-ea"/>
              </a:rPr>
              <a:t>。</a:t>
            </a:r>
            <a:endParaRPr lang="en-US" altLang="ja-JP" sz="1200" dirty="0">
              <a:solidFill>
                <a:prstClr val="black"/>
              </a:solidFill>
              <a:latin typeface="+mn-ea"/>
            </a:endParaRPr>
          </a:p>
          <a:p>
            <a:pPr lvl="0">
              <a:defRPr/>
            </a:pPr>
            <a:endParaRPr lang="en-US" altLang="ja-JP" sz="1200" dirty="0">
              <a:solidFill>
                <a:prstClr val="black"/>
              </a:solidFill>
              <a:latin typeface="+mn-ea"/>
            </a:endParaRPr>
          </a:p>
        </p:txBody>
      </p:sp>
      <p:sp>
        <p:nvSpPr>
          <p:cNvPr id="34" name="角丸四角形 33"/>
          <p:cNvSpPr/>
          <p:nvPr/>
        </p:nvSpPr>
        <p:spPr>
          <a:xfrm>
            <a:off x="376959" y="1827903"/>
            <a:ext cx="9144000" cy="4755771"/>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35" name="角丸四角形 34"/>
          <p:cNvSpPr/>
          <p:nvPr/>
        </p:nvSpPr>
        <p:spPr>
          <a:xfrm>
            <a:off x="376959" y="1395905"/>
            <a:ext cx="2088000" cy="670944"/>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36" name="角丸四角形 35"/>
          <p:cNvSpPr/>
          <p:nvPr/>
        </p:nvSpPr>
        <p:spPr>
          <a:xfrm>
            <a:off x="2464959" y="1395905"/>
            <a:ext cx="7056000" cy="670944"/>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６０２４・８０２０</a:t>
            </a:r>
            <a:r>
              <a:rPr kumimoji="1" lang="ja-JP" altLang="en-US" sz="1600" b="1" dirty="0">
                <a:solidFill>
                  <a:prstClr val="black"/>
                </a:solidFill>
                <a:latin typeface="+mn-ea"/>
              </a:rPr>
              <a:t>を達成する府民を増やします</a:t>
            </a:r>
          </a:p>
          <a:p>
            <a:pPr lvl="0" algn="ctr">
              <a:lnSpc>
                <a:spcPts val="2000"/>
              </a:lnSpc>
              <a:defRPr/>
            </a:pPr>
            <a:r>
              <a:rPr kumimoji="1" lang="ja-JP" altLang="en-US" sz="1600" b="1" dirty="0" smtClean="0">
                <a:solidFill>
                  <a:prstClr val="black"/>
                </a:solidFill>
                <a:latin typeface="+mn-ea"/>
              </a:rPr>
              <a:t>咀嚼が</a:t>
            </a:r>
            <a:r>
              <a:rPr kumimoji="1" lang="ja-JP" altLang="en-US" sz="1600" b="1" dirty="0">
                <a:solidFill>
                  <a:prstClr val="black"/>
                </a:solidFill>
                <a:latin typeface="+mn-ea"/>
              </a:rPr>
              <a:t>良好な府民を</a:t>
            </a:r>
            <a:r>
              <a:rPr kumimoji="1" lang="ja-JP" altLang="en-US" sz="1600" b="1" dirty="0" smtClean="0">
                <a:solidFill>
                  <a:prstClr val="black"/>
                </a:solidFill>
                <a:latin typeface="+mn-ea"/>
              </a:rPr>
              <a:t>増やします</a:t>
            </a:r>
            <a:endParaRPr kumimoji="1" lang="ja-JP" altLang="en-US" sz="1600" b="1" dirty="0">
              <a:solidFill>
                <a:prstClr val="black"/>
              </a:solidFill>
              <a:latin typeface="+mn-ea"/>
            </a:endParaRPr>
          </a:p>
        </p:txBody>
      </p:sp>
      <p:sp>
        <p:nvSpPr>
          <p:cNvPr id="37" name="正方形/長方形 36"/>
          <p:cNvSpPr/>
          <p:nvPr/>
        </p:nvSpPr>
        <p:spPr>
          <a:xfrm>
            <a:off x="3660840" y="1319534"/>
            <a:ext cx="1065528" cy="254000"/>
          </a:xfrm>
          <a:prstGeom prst="rect">
            <a:avLst/>
          </a:prstGeom>
          <a:noFill/>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b="1" dirty="0" smtClean="0">
                <a:solidFill>
                  <a:prstClr val="black"/>
                </a:solidFill>
                <a:latin typeface="+mn-ea"/>
              </a:rPr>
              <a:t>ろく</a:t>
            </a:r>
            <a:r>
              <a:rPr lang="ja-JP" altLang="en-US" sz="900" b="1" dirty="0" err="1" smtClean="0">
                <a:solidFill>
                  <a:prstClr val="black"/>
                </a:solidFill>
                <a:latin typeface="+mn-ea"/>
              </a:rPr>
              <a:t>まるにいよん</a:t>
            </a:r>
            <a:endParaRPr kumimoji="0" lang="ja-JP" altLang="en-US" sz="900" b="1" i="0" u="none" strike="noStrike" kern="1200" cap="none" spc="0" normalizeH="0" baseline="0" noProof="0" dirty="0">
              <a:ln>
                <a:noFill/>
              </a:ln>
              <a:solidFill>
                <a:prstClr val="black"/>
              </a:solidFill>
              <a:effectLst/>
              <a:uLnTx/>
              <a:uFillTx/>
              <a:latin typeface="+mn-ea"/>
            </a:endParaRPr>
          </a:p>
        </p:txBody>
      </p:sp>
      <p:sp>
        <p:nvSpPr>
          <p:cNvPr id="38" name="正方形/長方形 37"/>
          <p:cNvSpPr/>
          <p:nvPr/>
        </p:nvSpPr>
        <p:spPr>
          <a:xfrm>
            <a:off x="4689540" y="1319534"/>
            <a:ext cx="1065528" cy="254000"/>
          </a:xfrm>
          <a:prstGeom prst="rect">
            <a:avLst/>
          </a:prstGeom>
          <a:noFill/>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b="1" dirty="0" err="1" smtClean="0">
                <a:solidFill>
                  <a:prstClr val="black"/>
                </a:solidFill>
                <a:latin typeface="+mn-ea"/>
              </a:rPr>
              <a:t>はちまるにいまる</a:t>
            </a:r>
            <a:endParaRPr kumimoji="0" lang="ja-JP" altLang="en-US" sz="900" b="1" i="0" u="none" strike="noStrike" kern="1200" cap="none" spc="0" normalizeH="0" baseline="0" noProof="0" dirty="0">
              <a:ln>
                <a:noFill/>
              </a:ln>
              <a:solidFill>
                <a:prstClr val="black"/>
              </a:solidFill>
              <a:effectLst/>
              <a:uLnTx/>
              <a:uFillTx/>
              <a:latin typeface="+mn-ea"/>
            </a:endParaRPr>
          </a:p>
        </p:txBody>
      </p:sp>
      <p:sp>
        <p:nvSpPr>
          <p:cNvPr id="39" name="正方形/長方形 38"/>
          <p:cNvSpPr/>
          <p:nvPr/>
        </p:nvSpPr>
        <p:spPr>
          <a:xfrm>
            <a:off x="454736" y="4732372"/>
            <a:ext cx="7457364" cy="555506"/>
          </a:xfrm>
          <a:prstGeom prst="rect">
            <a:avLst/>
          </a:prstGeom>
        </p:spPr>
        <p:txBody>
          <a:bodyPr wrap="square" lIns="36000" tIns="72000" rIns="36000" bIns="36000" anchor="ctr">
            <a:noAutofit/>
          </a:bodyPr>
          <a:lstStyle/>
          <a:p>
            <a:pPr lvl="0">
              <a:defRPr/>
            </a:pPr>
            <a:r>
              <a:rPr lang="ja-JP" altLang="en-US" sz="1200" dirty="0" smtClean="0">
                <a:solidFill>
                  <a:prstClr val="black"/>
                </a:solidFill>
                <a:latin typeface="+mn-ea"/>
              </a:rPr>
              <a:t>（</a:t>
            </a:r>
            <a:r>
              <a:rPr lang="en-US" altLang="ja-JP" sz="1200" dirty="0" smtClean="0">
                <a:solidFill>
                  <a:prstClr val="black"/>
                </a:solidFill>
                <a:latin typeface="+mn-ea"/>
              </a:rPr>
              <a:t>※</a:t>
            </a:r>
            <a:r>
              <a:rPr lang="ja-JP" altLang="en-US" sz="1200" dirty="0" smtClean="0">
                <a:solidFill>
                  <a:prstClr val="black"/>
                </a:solidFill>
                <a:latin typeface="+mn-ea"/>
              </a:rPr>
              <a:t>）６０２４（ろくまるにいよん）：</a:t>
            </a:r>
            <a:r>
              <a:rPr lang="en-US" altLang="ja-JP" sz="1200" dirty="0">
                <a:solidFill>
                  <a:prstClr val="black"/>
                </a:solidFill>
                <a:latin typeface="+mn-ea"/>
              </a:rPr>
              <a:t>60</a:t>
            </a:r>
            <a:r>
              <a:rPr lang="ja-JP" altLang="en-US" sz="1200" dirty="0">
                <a:solidFill>
                  <a:prstClr val="black"/>
                </a:solidFill>
                <a:latin typeface="+mn-ea"/>
              </a:rPr>
              <a:t>歳になっても</a:t>
            </a:r>
            <a:r>
              <a:rPr lang="en-US" altLang="ja-JP" sz="1200" dirty="0">
                <a:solidFill>
                  <a:prstClr val="black"/>
                </a:solidFill>
                <a:latin typeface="+mn-ea"/>
              </a:rPr>
              <a:t>24</a:t>
            </a:r>
            <a:r>
              <a:rPr lang="ja-JP" altLang="en-US" sz="1200" dirty="0">
                <a:solidFill>
                  <a:prstClr val="black"/>
                </a:solidFill>
                <a:latin typeface="+mn-ea"/>
              </a:rPr>
              <a:t>本以上自分の歯を有することをいいます。</a:t>
            </a:r>
            <a:endParaRPr lang="en-US" altLang="ja-JP" sz="1200" dirty="0" smtClean="0">
              <a:solidFill>
                <a:prstClr val="black"/>
              </a:solidFill>
              <a:latin typeface="+mn-ea"/>
            </a:endParaRPr>
          </a:p>
          <a:p>
            <a:pPr lvl="0">
              <a:defRPr/>
            </a:pPr>
            <a:r>
              <a:rPr lang="ja-JP" altLang="en-US" sz="1200" dirty="0" smtClean="0">
                <a:solidFill>
                  <a:prstClr val="black"/>
                </a:solidFill>
                <a:latin typeface="+mn-ea"/>
              </a:rPr>
              <a:t>　　　８０２０（はちまるにいまる）：</a:t>
            </a:r>
            <a:r>
              <a:rPr lang="en-US" altLang="ja-JP" sz="1200" dirty="0">
                <a:solidFill>
                  <a:prstClr val="black"/>
                </a:solidFill>
                <a:latin typeface="+mn-ea"/>
              </a:rPr>
              <a:t>80</a:t>
            </a:r>
            <a:r>
              <a:rPr lang="ja-JP" altLang="en-US" sz="1200" dirty="0">
                <a:solidFill>
                  <a:prstClr val="black"/>
                </a:solidFill>
                <a:latin typeface="+mn-ea"/>
              </a:rPr>
              <a:t>歳になっても</a:t>
            </a:r>
            <a:r>
              <a:rPr lang="en-US" altLang="ja-JP" sz="1200" dirty="0">
                <a:solidFill>
                  <a:prstClr val="black"/>
                </a:solidFill>
                <a:latin typeface="+mn-ea"/>
              </a:rPr>
              <a:t>20</a:t>
            </a:r>
            <a:r>
              <a:rPr lang="ja-JP" altLang="en-US" sz="1200" dirty="0">
                <a:solidFill>
                  <a:prstClr val="black"/>
                </a:solidFill>
                <a:latin typeface="+mn-ea"/>
              </a:rPr>
              <a:t>本以上自分の歯を有することをいいます。</a:t>
            </a:r>
            <a:endParaRPr lang="en-US" altLang="ja-JP" sz="1200" dirty="0" smtClean="0">
              <a:solidFill>
                <a:prstClr val="black"/>
              </a:solidFill>
              <a:latin typeface="+mn-ea"/>
            </a:endParaRPr>
          </a:p>
        </p:txBody>
      </p:sp>
      <p:sp>
        <p:nvSpPr>
          <p:cNvPr id="40" name="正方形/長方形 39"/>
          <p:cNvSpPr/>
          <p:nvPr/>
        </p:nvSpPr>
        <p:spPr>
          <a:xfrm>
            <a:off x="382272" y="5276247"/>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41" name="正方形/長方形 40"/>
          <p:cNvSpPr/>
          <p:nvPr/>
        </p:nvSpPr>
        <p:spPr>
          <a:xfrm>
            <a:off x="530346" y="5636531"/>
            <a:ext cx="8856000" cy="824995"/>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▽歯科疾患の予防（むし歯予防、歯周病予防）</a:t>
            </a:r>
            <a:endParaRPr lang="en-US" altLang="ja-JP" sz="1200" dirty="0" smtClean="0">
              <a:solidFill>
                <a:prstClr val="black"/>
              </a:solidFill>
              <a:latin typeface="+mn-ea"/>
            </a:endParaRPr>
          </a:p>
          <a:p>
            <a:pPr lvl="0">
              <a:defRPr/>
            </a:pPr>
            <a:endParaRPr lang="en-US" altLang="ja-JP" sz="600" dirty="0" smtClean="0">
              <a:solidFill>
                <a:prstClr val="black"/>
              </a:solidFill>
              <a:latin typeface="+mn-ea"/>
            </a:endParaRPr>
          </a:p>
          <a:p>
            <a:pPr lvl="0">
              <a:defRPr/>
            </a:pPr>
            <a:r>
              <a:rPr lang="ja-JP" altLang="en-US" sz="1200" dirty="0" smtClean="0">
                <a:solidFill>
                  <a:prstClr val="black"/>
                </a:solidFill>
                <a:latin typeface="+mn-ea"/>
              </a:rPr>
              <a:t>▽早期</a:t>
            </a:r>
            <a:r>
              <a:rPr lang="ja-JP" altLang="en-US" sz="1200" dirty="0">
                <a:solidFill>
                  <a:prstClr val="black"/>
                </a:solidFill>
                <a:latin typeface="+mn-ea"/>
              </a:rPr>
              <a:t>発見</a:t>
            </a:r>
            <a:r>
              <a:rPr lang="ja-JP" altLang="en-US" sz="1200" dirty="0" smtClean="0">
                <a:solidFill>
                  <a:prstClr val="black"/>
                </a:solidFill>
                <a:latin typeface="+mn-ea"/>
              </a:rPr>
              <a:t>の推進（定期的な歯科健診、かかりつけ歯科医）</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247466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51</a:t>
            </a:fld>
            <a:endParaRPr kumimoji="1" lang="ja-JP" altLang="en-US"/>
          </a:p>
        </p:txBody>
      </p:sp>
      <p:pic>
        <p:nvPicPr>
          <p:cNvPr id="11" name="図 10"/>
          <p:cNvPicPr>
            <a:picLocks noChangeAspect="1"/>
          </p:cNvPicPr>
          <p:nvPr/>
        </p:nvPicPr>
        <p:blipFill>
          <a:blip r:embed="rId2"/>
          <a:stretch>
            <a:fillRect/>
          </a:stretch>
        </p:blipFill>
        <p:spPr>
          <a:xfrm>
            <a:off x="8536240" y="183217"/>
            <a:ext cx="1320923" cy="432000"/>
          </a:xfrm>
          <a:prstGeom prst="rect">
            <a:avLst/>
          </a:prstGeom>
        </p:spPr>
      </p:pic>
      <p:sp>
        <p:nvSpPr>
          <p:cNvPr id="10" name="正方形/長方形 9"/>
          <p:cNvSpPr/>
          <p:nvPr/>
        </p:nvSpPr>
        <p:spPr>
          <a:xfrm>
            <a:off x="268309" y="910521"/>
            <a:ext cx="9369380" cy="55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59</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389320377"/>
              </p:ext>
            </p:extLst>
          </p:nvPr>
        </p:nvGraphicFramePr>
        <p:xfrm>
          <a:off x="601701" y="1555996"/>
          <a:ext cx="8702595" cy="4730473"/>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2659384">
                  <a:extLst>
                    <a:ext uri="{9D8B030D-6E8A-4147-A177-3AD203B41FA5}">
                      <a16:colId xmlns:a16="http://schemas.microsoft.com/office/drawing/2014/main" val="20001"/>
                    </a:ext>
                  </a:extLst>
                </a:gridCol>
                <a:gridCol w="2396795">
                  <a:extLst>
                    <a:ext uri="{9D8B030D-6E8A-4147-A177-3AD203B41FA5}">
                      <a16:colId xmlns:a16="http://schemas.microsoft.com/office/drawing/2014/main" val="20002"/>
                    </a:ext>
                  </a:extLst>
                </a:gridCol>
                <a:gridCol w="2303994">
                  <a:extLst>
                    <a:ext uri="{9D8B030D-6E8A-4147-A177-3AD203B41FA5}">
                      <a16:colId xmlns:a16="http://schemas.microsoft.com/office/drawing/2014/main" val="3296687758"/>
                    </a:ext>
                  </a:extLst>
                </a:gridCol>
                <a:gridCol w="1010051">
                  <a:extLst>
                    <a:ext uri="{9D8B030D-6E8A-4147-A177-3AD203B41FA5}">
                      <a16:colId xmlns:a16="http://schemas.microsoft.com/office/drawing/2014/main" val="20003"/>
                    </a:ext>
                  </a:extLst>
                </a:gridCol>
              </a:tblGrid>
              <a:tr h="622503">
                <a:tc>
                  <a:txBody>
                    <a:bodyPr/>
                    <a:lstStyle/>
                    <a:p>
                      <a:pPr algn="ctr" fontAlgn="auto">
                        <a:lnSpc>
                          <a:spcPts val="1600"/>
                        </a:lnSpc>
                        <a:spcAft>
                          <a:spcPts val="0"/>
                        </a:spcAft>
                      </a:pPr>
                      <a:r>
                        <a:rPr lang="ja-JP" sz="1400" dirty="0">
                          <a:effectLst/>
                          <a:latin typeface="游ゴシック" panose="020B0400000000000000" pitchFamily="50" charset="-128"/>
                          <a:ea typeface="游ゴシック" panose="020B0400000000000000" pitchFamily="50" charset="-128"/>
                        </a:rPr>
                        <a:t>　</a:t>
                      </a:r>
                      <a:endParaRPr lang="ja-JP" sz="14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游ゴシック" panose="020B0400000000000000" pitchFamily="50" charset="-128"/>
                          <a:ea typeface="游ゴシック" panose="020B0400000000000000" pitchFamily="50" charset="-128"/>
                        </a:rPr>
                        <a:t>個別目標</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游ゴシック" panose="020B0400000000000000" pitchFamily="50" charset="-128"/>
                          <a:ea typeface="游ゴシック" panose="020B0400000000000000" pitchFamily="50" charset="-128"/>
                        </a:rPr>
                        <a:t>計画策定時</a:t>
                      </a:r>
                      <a:r>
                        <a:rPr lang="ja-JP" sz="1200" dirty="0" smtClean="0">
                          <a:effectLst/>
                          <a:latin typeface="游ゴシック" panose="020B0400000000000000" pitchFamily="50" charset="-128"/>
                          <a:ea typeface="游ゴシック" panose="020B0400000000000000" pitchFamily="50" charset="-128"/>
                        </a:rPr>
                        <a:t>の状況</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現在の状況</a:t>
                      </a:r>
                      <a:endParaRPr lang="ja-JP" sz="12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游ゴシック" panose="020B0400000000000000" pitchFamily="50" charset="-128"/>
                          <a:ea typeface="游ゴシック" panose="020B0400000000000000" pitchFamily="50" charset="-128"/>
                        </a:rPr>
                        <a:t>2023</a:t>
                      </a:r>
                      <a:r>
                        <a:rPr lang="ja-JP" sz="1200" dirty="0" smtClean="0">
                          <a:effectLst/>
                          <a:latin typeface="游ゴシック" panose="020B0400000000000000" pitchFamily="50" charset="-128"/>
                          <a:ea typeface="游ゴシック" panose="020B0400000000000000" pitchFamily="50" charset="-128"/>
                        </a:rPr>
                        <a:t>年度</a:t>
                      </a:r>
                      <a:endParaRPr lang="en-US" altLang="ja-JP" sz="120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dirty="0" smtClean="0">
                          <a:effectLst/>
                          <a:latin typeface="游ゴシック" panose="020B0400000000000000" pitchFamily="50" charset="-128"/>
                          <a:ea typeface="游ゴシック" panose="020B0400000000000000" pitchFamily="50" charset="-128"/>
                        </a:rPr>
                        <a:t>の</a:t>
                      </a:r>
                      <a:r>
                        <a:rPr lang="ja-JP" sz="1200" dirty="0">
                          <a:effectLst/>
                          <a:latin typeface="游ゴシック" panose="020B0400000000000000" pitchFamily="50" charset="-128"/>
                          <a:ea typeface="游ゴシック" panose="020B0400000000000000" pitchFamily="50" charset="-128"/>
                        </a:rPr>
                        <a:t>目標</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21594">
                <a:tc>
                  <a:txBody>
                    <a:bodyPr/>
                    <a:lstStyle/>
                    <a:p>
                      <a:pPr algn="ctr" fontAlgn="auto">
                        <a:lnSpc>
                          <a:spcPts val="1600"/>
                        </a:lnSpc>
                        <a:spcAft>
                          <a:spcPts val="0"/>
                        </a:spcAft>
                      </a:pPr>
                      <a:r>
                        <a:rPr lang="ja-JP" altLang="en-US" sz="1400" dirty="0" smtClean="0">
                          <a:effectLst/>
                          <a:latin typeface="游ゴシック" panose="020B0400000000000000" pitchFamily="50" charset="-128"/>
                          <a:ea typeface="游ゴシック" panose="020B0400000000000000" pitchFamily="50" charset="-128"/>
                        </a:rPr>
                        <a:t>７</a:t>
                      </a:r>
                      <a:endParaRPr lang="ja-JP" sz="14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２４本以上の歯を有する者の割合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71.4</a:t>
                      </a:r>
                      <a:r>
                        <a:rPr 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dirty="0">
                          <a:solidFill>
                            <a:schemeClr val="tx1"/>
                          </a:solidFill>
                          <a:effectLst/>
                          <a:latin typeface="游ゴシック" panose="020B0400000000000000" pitchFamily="50" charset="-128"/>
                          <a:ea typeface="游ゴシック" panose="020B0400000000000000" pitchFamily="50" charset="-128"/>
                        </a:rPr>
                        <a:t>【平成</a:t>
                      </a:r>
                      <a:r>
                        <a:rPr lang="en-US" sz="1200" b="1" dirty="0" smtClean="0">
                          <a:solidFill>
                            <a:schemeClr val="tx1"/>
                          </a:solidFill>
                          <a:effectLst/>
                          <a:latin typeface="游ゴシック" panose="020B0400000000000000" pitchFamily="50" charset="-128"/>
                          <a:ea typeface="游ゴシック" panose="020B0400000000000000" pitchFamily="50" charset="-128"/>
                        </a:rPr>
                        <a:t>25</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年の</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か年平均</a:t>
                      </a:r>
                      <a:r>
                        <a:rPr lang="ja-JP" sz="1200" b="1" dirty="0" smtClean="0">
                          <a:solidFill>
                            <a:schemeClr val="tx1"/>
                          </a:solidFill>
                          <a:effectLst/>
                          <a:latin typeface="游ゴシック" panose="020B0400000000000000" pitchFamily="50" charset="-128"/>
                          <a:ea typeface="游ゴシック" panose="020B0400000000000000" pitchFamily="50" charset="-128"/>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68.9</a:t>
                      </a:r>
                      <a:r>
                        <a:rPr 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050" b="1" dirty="0" smtClean="0">
                          <a:solidFill>
                            <a:schemeClr val="tx1"/>
                          </a:solidFill>
                          <a:effectLst/>
                          <a:latin typeface="游ゴシック" panose="020B0400000000000000" pitchFamily="50" charset="-128"/>
                          <a:ea typeface="+mn-ea"/>
                        </a:rPr>
                        <a:t>【平成</a:t>
                      </a:r>
                      <a:r>
                        <a:rPr lang="en-US" altLang="ja-JP" sz="1050" b="1" dirty="0" smtClean="0">
                          <a:solidFill>
                            <a:schemeClr val="tx1"/>
                          </a:solidFill>
                          <a:effectLst/>
                          <a:latin typeface="游ゴシック" panose="020B0400000000000000" pitchFamily="50" charset="-128"/>
                          <a:ea typeface="+mn-ea"/>
                        </a:rPr>
                        <a:t>29</a:t>
                      </a:r>
                      <a:r>
                        <a:rPr lang="ja-JP" altLang="en-US" sz="1050" b="1" dirty="0" smtClean="0">
                          <a:solidFill>
                            <a:schemeClr val="tx1"/>
                          </a:solidFill>
                          <a:effectLst/>
                          <a:latin typeface="游ゴシック" panose="020B0400000000000000" pitchFamily="50" charset="-128"/>
                          <a:ea typeface="+mn-ea"/>
                        </a:rPr>
                        <a:t>～令和元年の</a:t>
                      </a:r>
                      <a:r>
                        <a:rPr lang="en-US" altLang="ja-JP" sz="1050" b="1" dirty="0" smtClean="0">
                          <a:solidFill>
                            <a:schemeClr val="tx1"/>
                          </a:solidFill>
                          <a:effectLst/>
                          <a:latin typeface="游ゴシック" panose="020B0400000000000000" pitchFamily="50" charset="-128"/>
                          <a:ea typeface="+mn-ea"/>
                        </a:rPr>
                        <a:t>3</a:t>
                      </a:r>
                      <a:r>
                        <a:rPr lang="ja-JP" altLang="en-US" sz="1050" b="1" dirty="0" smtClean="0">
                          <a:solidFill>
                            <a:schemeClr val="tx1"/>
                          </a:solidFill>
                          <a:effectLst/>
                          <a:latin typeface="游ゴシック" panose="020B0400000000000000" pitchFamily="50" charset="-128"/>
                          <a:ea typeface="+mn-ea"/>
                        </a:rPr>
                        <a:t>か年平均</a:t>
                      </a:r>
                      <a:r>
                        <a:rPr lang="ja-JP" altLang="ja-JP" sz="1050" b="1" dirty="0" smtClean="0">
                          <a:solidFill>
                            <a:schemeClr val="tx1"/>
                          </a:solidFill>
                          <a:effectLst/>
                          <a:latin typeface="游ゴシック" panose="020B0400000000000000" pitchFamily="50" charset="-128"/>
                          <a:ea typeface="+mn-ea"/>
                        </a:rPr>
                        <a:t>】</a:t>
                      </a:r>
                      <a:endParaRPr lang="ja-JP" altLang="ja-JP" sz="1050" b="1" dirty="0">
                        <a:solidFill>
                          <a:schemeClr val="tx1"/>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75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1594">
                <a:tc>
                  <a:txBody>
                    <a:bodyPr/>
                    <a:lstStyle/>
                    <a:p>
                      <a:pPr algn="ctr" fontAlgn="auto">
                        <a:lnSpc>
                          <a:spcPts val="1600"/>
                        </a:lnSpc>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８</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２０本以上の歯を有する者の割合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（８０歳）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42.1</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25</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年の</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か年平均</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54.0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ja-JP" altLang="ja-JP" sz="105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050" b="1" dirty="0" smtClean="0">
                          <a:solidFill>
                            <a:schemeClr val="tx1"/>
                          </a:solidFill>
                          <a:effectLst/>
                          <a:latin typeface="游ゴシック" panose="020B0400000000000000" pitchFamily="50" charset="-128"/>
                          <a:ea typeface="游ゴシック" panose="020B0400000000000000" pitchFamily="50" charset="-128"/>
                        </a:rPr>
                        <a:t>29</a:t>
                      </a:r>
                      <a:r>
                        <a:rPr lang="ja-JP" altLang="en-US" sz="1050" b="1" dirty="0" smtClean="0">
                          <a:solidFill>
                            <a:schemeClr val="tx1"/>
                          </a:solidFill>
                          <a:effectLst/>
                          <a:latin typeface="游ゴシック" panose="020B0400000000000000" pitchFamily="50" charset="-128"/>
                          <a:ea typeface="游ゴシック" panose="020B0400000000000000" pitchFamily="50" charset="-128"/>
                        </a:rPr>
                        <a:t>～令和元年の</a:t>
                      </a:r>
                      <a:r>
                        <a:rPr lang="en-US" altLang="ja-JP" sz="105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050" b="1" dirty="0" smtClean="0">
                          <a:solidFill>
                            <a:schemeClr val="tx1"/>
                          </a:solidFill>
                          <a:effectLst/>
                          <a:latin typeface="游ゴシック" panose="020B0400000000000000" pitchFamily="50" charset="-128"/>
                          <a:ea typeface="游ゴシック" panose="020B0400000000000000" pitchFamily="50" charset="-128"/>
                        </a:rPr>
                        <a:t>か年平均</a:t>
                      </a:r>
                      <a:r>
                        <a:rPr lang="ja-JP" altLang="ja-JP" sz="1050" b="1" dirty="0" smtClean="0">
                          <a:solidFill>
                            <a:schemeClr val="tx1"/>
                          </a:solidFill>
                          <a:effectLst/>
                          <a:latin typeface="游ゴシック" panose="020B0400000000000000" pitchFamily="50" charset="-128"/>
                          <a:ea typeface="游ゴシック" panose="020B0400000000000000" pitchFamily="50" charset="-128"/>
                        </a:rPr>
                        <a:t>】</a:t>
                      </a:r>
                      <a:endParaRPr lang="ja-JP" sz="105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45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r h="821594">
                <a:tc>
                  <a:txBody>
                    <a:bodyPr/>
                    <a:lstStyle/>
                    <a:p>
                      <a:pPr algn="ctr" fontAlgn="auto">
                        <a:lnSpc>
                          <a:spcPts val="1600"/>
                        </a:lnSpc>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９</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咀嚼良好者の割合（６０歳以上）</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endParaRPr lang="en-US" altLang="ja-JP" sz="1200" b="1"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65.9</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28</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2016</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mn-ea"/>
                        </a:rPr>
                        <a:t>80.2</a:t>
                      </a:r>
                      <a:r>
                        <a:rPr lang="ja-JP" altLang="ja-JP" sz="1200" b="1" dirty="0" smtClean="0">
                          <a:solidFill>
                            <a:schemeClr val="tx1"/>
                          </a:solidFill>
                          <a:effectLst/>
                          <a:latin typeface="游ゴシック" panose="020B0400000000000000" pitchFamily="50" charset="-128"/>
                          <a:ea typeface="+mn-ea"/>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mn-ea"/>
                        </a:rPr>
                        <a:t>【</a:t>
                      </a:r>
                      <a:r>
                        <a:rPr lang="ja-JP" altLang="en-US" sz="1200" b="1" dirty="0" smtClean="0">
                          <a:solidFill>
                            <a:schemeClr val="tx1"/>
                          </a:solidFill>
                          <a:effectLst/>
                          <a:latin typeface="游ゴシック" panose="020B0400000000000000" pitchFamily="50" charset="-128"/>
                          <a:ea typeface="+mn-ea"/>
                        </a:rPr>
                        <a:t>令和２</a:t>
                      </a:r>
                      <a:r>
                        <a:rPr lang="ja-JP" altLang="ja-JP" sz="1200" b="1" dirty="0" smtClean="0">
                          <a:solidFill>
                            <a:schemeClr val="tx1"/>
                          </a:solidFill>
                          <a:effectLst/>
                          <a:latin typeface="游ゴシック" panose="020B0400000000000000" pitchFamily="50" charset="-128"/>
                          <a:ea typeface="+mn-ea"/>
                        </a:rPr>
                        <a:t>（</a:t>
                      </a:r>
                      <a:r>
                        <a:rPr lang="en-US" altLang="ja-JP" sz="1200" b="1" dirty="0" smtClean="0">
                          <a:solidFill>
                            <a:schemeClr val="tx1"/>
                          </a:solidFill>
                          <a:effectLst/>
                          <a:latin typeface="游ゴシック" panose="020B0400000000000000" pitchFamily="50" charset="-128"/>
                          <a:ea typeface="+mn-ea"/>
                        </a:rPr>
                        <a:t>2020</a:t>
                      </a:r>
                      <a:r>
                        <a:rPr lang="ja-JP" altLang="ja-JP" sz="1200" b="1" dirty="0" smtClean="0">
                          <a:solidFill>
                            <a:schemeClr val="tx1"/>
                          </a:solidFill>
                          <a:effectLst/>
                          <a:latin typeface="游ゴシック" panose="020B0400000000000000" pitchFamily="50" charset="-128"/>
                          <a:ea typeface="+mn-ea"/>
                        </a:rPr>
                        <a:t>）年】</a:t>
                      </a:r>
                      <a:endParaRPr lang="ja-JP" altLang="ja-JP" sz="1200" b="1" dirty="0" smtClean="0">
                        <a:solidFill>
                          <a:schemeClr val="tx1"/>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75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687050"/>
                  </a:ext>
                </a:extLst>
              </a:tr>
              <a:tr h="821594">
                <a:tc>
                  <a:txBody>
                    <a:bodyPr/>
                    <a:lstStyle/>
                    <a:p>
                      <a:pPr algn="ctr" fontAlgn="auto">
                        <a:lnSpc>
                          <a:spcPts val="1600"/>
                        </a:lnSpc>
                        <a:spcAft>
                          <a:spcPts val="0"/>
                        </a:spcAft>
                      </a:pP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10</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むし歯治療が必要な者の割合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endParaRPr lang="en-US" altLang="ja-JP" sz="1200" b="1"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30.4</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2015</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26.5</a:t>
                      </a:r>
                      <a:r>
                        <a:rPr 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令和２</a:t>
                      </a: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sz="1200" b="1" dirty="0" smtClean="0">
                          <a:solidFill>
                            <a:schemeClr val="tx1"/>
                          </a:solidFill>
                          <a:effectLst/>
                          <a:latin typeface="游ゴシック" panose="020B0400000000000000" pitchFamily="50" charset="-128"/>
                          <a:ea typeface="游ゴシック" panose="020B0400000000000000" pitchFamily="50" charset="-128"/>
                        </a:rPr>
                        <a:t>20</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a:t>
                      </a: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ja-JP" sz="1200" b="1" dirty="0">
                          <a:solidFill>
                            <a:schemeClr val="tx1"/>
                          </a:solidFill>
                          <a:effectLst/>
                          <a:latin typeface="游ゴシック" panose="020B0400000000000000" pitchFamily="50" charset="-128"/>
                          <a:ea typeface="游ゴシック" panose="020B0400000000000000" pitchFamily="50" charset="-128"/>
                        </a:rPr>
                        <a:t>年】</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25%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063480"/>
                  </a:ext>
                </a:extLst>
              </a:tr>
              <a:tr h="821594">
                <a:tc>
                  <a:txBody>
                    <a:bodyPr/>
                    <a:lstStyle/>
                    <a:p>
                      <a:pPr algn="ctr" fontAlgn="auto">
                        <a:lnSpc>
                          <a:spcPts val="1600"/>
                        </a:lnSpc>
                        <a:spcAft>
                          <a:spcPts val="0"/>
                        </a:spcAft>
                      </a:pP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11</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歯周病治療が必要な者の割合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endParaRPr lang="en-US" altLang="ja-JP" sz="1200" b="1"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54.2</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2015</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60.0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令和２（</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2020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48</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592110"/>
                  </a:ext>
                </a:extLst>
              </a:tr>
            </a:tbl>
          </a:graphicData>
        </a:graphic>
      </p:graphicFrame>
      <p:sp>
        <p:nvSpPr>
          <p:cNvPr id="21" name="正方形/長方形 20"/>
          <p:cNvSpPr/>
          <p:nvPr/>
        </p:nvSpPr>
        <p:spPr>
          <a:xfrm>
            <a:off x="268309" y="1054738"/>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i="0" u="none" strike="noStrike" kern="1200" cap="none" spc="0" normalizeH="0" baseline="0" noProof="0" dirty="0" smtClean="0">
                <a:ln>
                  <a:noFill/>
                </a:ln>
                <a:solidFill>
                  <a:prstClr val="black"/>
                </a:solidFill>
                <a:effectLst/>
                <a:uLnTx/>
                <a:uFillTx/>
                <a:latin typeface="+mn-ea"/>
                <a:cs typeface="+mn-cs"/>
              </a:rPr>
              <a:t>】</a:t>
            </a:r>
            <a:endParaRPr kumimoji="0" lang="ja-JP" altLang="en-US" sz="160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168073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52</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3123031734"/>
              </p:ext>
            </p:extLst>
          </p:nvPr>
        </p:nvGraphicFramePr>
        <p:xfrm>
          <a:off x="525439" y="110969"/>
          <a:ext cx="8814337" cy="6653342"/>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862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smtClean="0">
                          <a:solidFill>
                            <a:schemeClr val="tx1"/>
                          </a:solidFill>
                        </a:rPr>
                        <a:t>・高齢期の歯の保有状況、咀嚼良好者の割合低く、改善が必要</a:t>
                      </a:r>
                      <a:endParaRPr kumimoji="1" lang="en-US" altLang="ja-JP" sz="1100" b="0" dirty="0" smtClean="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smtClean="0">
                          <a:solidFill>
                            <a:schemeClr val="tx1"/>
                          </a:solidFill>
                        </a:rPr>
                        <a:t>・セルフケアと専門家による定期的なチェックが必要</a:t>
                      </a:r>
                      <a:endParaRPr kumimoji="1" lang="en-US" altLang="ja-JP" sz="1100" b="0" dirty="0" smtClean="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smtClean="0">
                          <a:solidFill>
                            <a:schemeClr val="tx1"/>
                          </a:solidFill>
                        </a:rPr>
                        <a:t>・喫煙と歯周病の関連性、糖尿病と歯周病の関連性が十分認識されているとは言えず、普及啓発をはじめとする取組み</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　が必要</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r h="2365248">
                <a:tc>
                  <a:txBody>
                    <a:bodyPr/>
                    <a:lstStyle/>
                    <a:p>
                      <a:r>
                        <a:rPr kumimoji="1" lang="ja-JP" altLang="en-US" sz="1800" b="0" dirty="0" smtClean="0"/>
                        <a:t> </a:t>
                      </a:r>
                      <a:r>
                        <a:rPr kumimoji="1" lang="ja-JP" altLang="en-US" sz="1600" b="0" dirty="0" smtClean="0">
                          <a:solidFill>
                            <a:schemeClr val="bg1"/>
                          </a:solidFill>
                        </a:rPr>
                        <a:t>本年度の     </a:t>
                      </a:r>
                      <a:endParaRPr kumimoji="1" lang="en-US" altLang="ja-JP" sz="1600" b="0" dirty="0" smtClean="0">
                        <a:solidFill>
                          <a:schemeClr val="bg1"/>
                        </a:solidFill>
                      </a:endParaRPr>
                    </a:p>
                    <a:p>
                      <a:r>
                        <a:rPr kumimoji="1" lang="en-US" altLang="ja-JP" sz="1600" b="0" dirty="0" smtClean="0">
                          <a:solidFill>
                            <a:schemeClr val="bg1"/>
                          </a:solidFill>
                        </a:rPr>
                        <a:t> </a:t>
                      </a:r>
                      <a:r>
                        <a:rPr kumimoji="1" lang="ja-JP" altLang="en-US" sz="1600" b="0" dirty="0" smtClean="0">
                          <a:solidFill>
                            <a:schemeClr val="bg1"/>
                          </a:solidFill>
                        </a:rPr>
                        <a:t>取組</a:t>
                      </a:r>
                      <a:endParaRPr kumimoji="1" lang="en-US" altLang="ja-JP" sz="1600" b="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latin typeface="游ゴシック" panose="020B0400000000000000" pitchFamily="50" charset="-128"/>
                        </a:rPr>
                        <a:t>《</a:t>
                      </a:r>
                      <a:r>
                        <a:rPr kumimoji="1" lang="ja-JP" altLang="en-US" sz="1200" b="0" u="sng" dirty="0" smtClean="0">
                          <a:solidFill>
                            <a:schemeClr val="tx1"/>
                          </a:solidFill>
                          <a:latin typeface="游ゴシック" panose="020B0400000000000000" pitchFamily="50" charset="-128"/>
                        </a:rPr>
                        <a:t>啓発</a:t>
                      </a:r>
                      <a:r>
                        <a:rPr kumimoji="1" lang="en-US" altLang="ja-JP" sz="1200" b="0" dirty="0" smtClean="0">
                          <a:solidFill>
                            <a:schemeClr val="tx1"/>
                          </a:solidFill>
                          <a:latin typeface="游ゴシック" panose="020B0400000000000000" pitchFamily="50" charset="-128"/>
                        </a:rPr>
                        <a:t>》</a:t>
                      </a:r>
                    </a:p>
                    <a:p>
                      <a:pPr>
                        <a:lnSpc>
                          <a:spcPts val="1500"/>
                        </a:lnSpc>
                      </a:pPr>
                      <a:r>
                        <a:rPr kumimoji="1" lang="ja-JP" altLang="en-US" sz="1100" b="0" dirty="0" smtClean="0">
                          <a:solidFill>
                            <a:schemeClr val="tx1"/>
                          </a:solidFill>
                          <a:latin typeface="游ゴシック" panose="020B0400000000000000" pitchFamily="50" charset="-128"/>
                        </a:rPr>
                        <a:t>■「要介護者のための口腔保健指導ガイドブック」（</a:t>
                      </a:r>
                      <a:r>
                        <a:rPr kumimoji="1" lang="en-US" altLang="ja-JP" sz="1100" b="0" dirty="0" smtClean="0">
                          <a:solidFill>
                            <a:schemeClr val="tx1"/>
                          </a:solidFill>
                          <a:latin typeface="游ゴシック" panose="020B0400000000000000" pitchFamily="50" charset="-128"/>
                        </a:rPr>
                        <a:t>H30</a:t>
                      </a:r>
                      <a:r>
                        <a:rPr kumimoji="1" lang="ja-JP" altLang="en-US" sz="1100" b="0" dirty="0" smtClean="0">
                          <a:solidFill>
                            <a:schemeClr val="tx1"/>
                          </a:solidFill>
                          <a:latin typeface="游ゴシック" panose="020B0400000000000000" pitchFamily="50" charset="-128"/>
                        </a:rPr>
                        <a:t>年度作成）を活用した研修実施（</a:t>
                      </a:r>
                      <a:r>
                        <a:rPr kumimoji="1" lang="en-US" altLang="ja-JP" sz="1100" b="0" dirty="0" smtClean="0">
                          <a:solidFill>
                            <a:schemeClr val="tx1"/>
                          </a:solidFill>
                          <a:latin typeface="游ゴシック" panose="020B0400000000000000" pitchFamily="50" charset="-128"/>
                        </a:rPr>
                        <a:t>18</a:t>
                      </a:r>
                      <a:r>
                        <a:rPr kumimoji="1" lang="ja-JP" altLang="en-US" sz="1100" b="0" dirty="0" smtClean="0">
                          <a:solidFill>
                            <a:schemeClr val="tx1"/>
                          </a:solidFill>
                          <a:latin typeface="游ゴシック" panose="020B0400000000000000" pitchFamily="50" charset="-128"/>
                        </a:rPr>
                        <a:t>地区で実施）</a:t>
                      </a:r>
                      <a:endParaRPr kumimoji="1" lang="en-US" altLang="ja-JP" sz="1100" b="0" dirty="0" smtClean="0">
                        <a:solidFill>
                          <a:schemeClr val="tx1"/>
                        </a:solidFill>
                        <a:latin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rPr>
                        <a:t>■摂食嚥下障害等に対応可能な歯科医師・歯科衛生士のチームを育成（</a:t>
                      </a:r>
                      <a:r>
                        <a:rPr kumimoji="1" lang="en-US" altLang="ja-JP" sz="1100" b="0" dirty="0" smtClean="0">
                          <a:solidFill>
                            <a:schemeClr val="tx1"/>
                          </a:solidFill>
                          <a:latin typeface="游ゴシック" panose="020B0400000000000000" pitchFamily="50" charset="-128"/>
                        </a:rPr>
                        <a:t>12</a:t>
                      </a:r>
                      <a:r>
                        <a:rPr kumimoji="1" lang="ja-JP" altLang="en-US" sz="1100" b="0" dirty="0" smtClean="0">
                          <a:solidFill>
                            <a:schemeClr val="tx1"/>
                          </a:solidFill>
                          <a:latin typeface="游ゴシック" panose="020B0400000000000000" pitchFamily="50" charset="-128"/>
                        </a:rPr>
                        <a:t>チーム</a:t>
                      </a:r>
                      <a:r>
                        <a:rPr kumimoji="1" lang="en-US" altLang="ja-JP" sz="1100" b="0" dirty="0" smtClean="0">
                          <a:solidFill>
                            <a:schemeClr val="tx1"/>
                          </a:solidFill>
                          <a:latin typeface="游ゴシック" panose="020B0400000000000000" pitchFamily="50" charset="-128"/>
                        </a:rPr>
                        <a:t>24</a:t>
                      </a:r>
                      <a:r>
                        <a:rPr kumimoji="1" lang="ja-JP" altLang="en-US" sz="1100" b="0" dirty="0" smtClean="0">
                          <a:solidFill>
                            <a:schemeClr val="tx1"/>
                          </a:solidFill>
                          <a:latin typeface="游ゴシック" panose="020B0400000000000000" pitchFamily="50" charset="-128"/>
                        </a:rPr>
                        <a:t>名）</a:t>
                      </a:r>
                      <a:endParaRPr kumimoji="1" lang="en-US" altLang="ja-JP" sz="1100" b="0" dirty="0" smtClean="0">
                        <a:solidFill>
                          <a:schemeClr val="tx1"/>
                        </a:solidFill>
                        <a:latin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rPr>
                        <a:t>■</a:t>
                      </a:r>
                      <a:r>
                        <a:rPr kumimoji="1" lang="en-US" altLang="ja-JP" sz="1100" b="0" dirty="0" smtClean="0">
                          <a:solidFill>
                            <a:schemeClr val="tx1"/>
                          </a:solidFill>
                          <a:latin typeface="游ゴシック" panose="020B0400000000000000" pitchFamily="50" charset="-128"/>
                        </a:rPr>
                        <a:t>56</a:t>
                      </a:r>
                      <a:r>
                        <a:rPr kumimoji="1" lang="ja-JP" altLang="en-US" sz="1100" b="0" dirty="0" smtClean="0">
                          <a:solidFill>
                            <a:schemeClr val="tx1"/>
                          </a:solidFill>
                          <a:latin typeface="游ゴシック" panose="020B0400000000000000" pitchFamily="50" charset="-128"/>
                        </a:rPr>
                        <a:t>地区に設置した在宅歯科ケアステーションを府民や市町村に周知</a:t>
                      </a:r>
                      <a:endParaRPr kumimoji="1" lang="en-US" altLang="ja-JP" sz="1100" b="0" dirty="0" smtClean="0">
                        <a:solidFill>
                          <a:schemeClr val="tx1"/>
                        </a:solidFill>
                        <a:latin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rPr>
                        <a:t>■８０２０表彰での知事賞の授与</a:t>
                      </a:r>
                      <a:endParaRPr kumimoji="1" lang="en-US" altLang="ja-JP" sz="1100" b="0" dirty="0" smtClean="0">
                        <a:solidFill>
                          <a:schemeClr val="tx1"/>
                        </a:solidFill>
                        <a:latin typeface="游ゴシック" panose="020B0400000000000000" pitchFamily="50" charset="-128"/>
                      </a:endParaRPr>
                    </a:p>
                    <a:p>
                      <a:pPr>
                        <a:lnSpc>
                          <a:spcPts val="1500"/>
                        </a:lnSpc>
                      </a:pPr>
                      <a:r>
                        <a:rPr kumimoji="1" lang="ja-JP" altLang="en-US" sz="1000" b="0" dirty="0" smtClean="0">
                          <a:solidFill>
                            <a:schemeClr val="tx1"/>
                          </a:solidFill>
                          <a:latin typeface="游ゴシック" panose="020B0400000000000000" pitchFamily="50" charset="-128"/>
                        </a:rPr>
                        <a:t>　（再掲）公民連携、アスマイル、府ホームページ、啓発冊子等</a:t>
                      </a:r>
                      <a:endParaRPr kumimoji="1" lang="en-US" altLang="ja-JP" sz="1100" b="0" dirty="0" smtClean="0">
                        <a:solidFill>
                          <a:schemeClr val="tx1"/>
                        </a:solidFill>
                        <a:latin typeface="游ゴシック" panose="020B0400000000000000" pitchFamily="50" charset="-128"/>
                      </a:endParaRPr>
                    </a:p>
                    <a:p>
                      <a:pPr>
                        <a:lnSpc>
                          <a:spcPts val="1500"/>
                        </a:lnSpc>
                      </a:pPr>
                      <a:r>
                        <a:rPr kumimoji="1" lang="en-US" altLang="ja-JP" sz="1200" b="0" dirty="0" smtClean="0">
                          <a:solidFill>
                            <a:schemeClr val="tx1"/>
                          </a:solidFill>
                          <a:latin typeface="游ゴシック" panose="020B0400000000000000" pitchFamily="50" charset="-128"/>
                        </a:rPr>
                        <a:t>《</a:t>
                      </a:r>
                      <a:r>
                        <a:rPr kumimoji="1" lang="ja-JP" altLang="en-US" sz="1200" b="0" u="sng" dirty="0" smtClean="0">
                          <a:solidFill>
                            <a:schemeClr val="tx1"/>
                          </a:solidFill>
                          <a:latin typeface="游ゴシック" panose="020B0400000000000000" pitchFamily="50" charset="-128"/>
                        </a:rPr>
                        <a:t>市町村支援</a:t>
                      </a:r>
                      <a:r>
                        <a:rPr kumimoji="1" lang="en-US" altLang="ja-JP" sz="1200" b="0" dirty="0" smtClean="0">
                          <a:solidFill>
                            <a:schemeClr val="tx1"/>
                          </a:solidFill>
                          <a:latin typeface="游ゴシック" panose="020B0400000000000000"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rPr>
                        <a:t>■市町村職員を対象とした研修の実施（高齢者歯科保健における口腔機能の重要性について）</a:t>
                      </a:r>
                      <a:endParaRPr kumimoji="1" lang="en-US" altLang="ja-JP" sz="1100" b="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rPr>
                        <a:t>■</a:t>
                      </a:r>
                      <a:r>
                        <a:rPr kumimoji="1" lang="ja-JP" altLang="en-US" sz="1000" b="0" dirty="0" smtClean="0">
                          <a:solidFill>
                            <a:schemeClr val="tx1"/>
                          </a:solidFill>
                          <a:latin typeface="游ゴシック" panose="020B0400000000000000" pitchFamily="50" charset="-128"/>
                        </a:rPr>
                        <a:t>（再掲）市町村既存事業での口腔ケアを含むフレイルチェックの導入支援</a:t>
                      </a:r>
                      <a:endParaRPr kumimoji="1" lang="en-US" altLang="ja-JP" sz="1000" b="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rPr>
                        <a:t>■</a:t>
                      </a:r>
                      <a:r>
                        <a:rPr kumimoji="1" lang="ja-JP" altLang="en-US" sz="1000" b="0" dirty="0" smtClean="0">
                          <a:solidFill>
                            <a:schemeClr val="tx1"/>
                          </a:solidFill>
                          <a:latin typeface="游ゴシック" panose="020B0400000000000000" pitchFamily="50" charset="-128"/>
                        </a:rPr>
                        <a:t>（再掲）市町村職員の歯科コーチングスキル向上事業の実施（研修会：高齢期の歯と口の健康について　等）</a:t>
                      </a:r>
                      <a:endParaRPr kumimoji="1" lang="en-US" altLang="ja-JP" sz="1000" b="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dirty="0" smtClean="0">
                          <a:solidFill>
                            <a:schemeClr val="tx1"/>
                          </a:solidFill>
                          <a:latin typeface="游ゴシック" panose="020B0400000000000000" pitchFamily="50" charset="-128"/>
                        </a:rPr>
                        <a:t>■</a:t>
                      </a:r>
                      <a:r>
                        <a:rPr kumimoji="1" lang="ja-JP" altLang="en-US" sz="1000" b="0" dirty="0" smtClean="0">
                          <a:solidFill>
                            <a:schemeClr val="tx1"/>
                          </a:solidFill>
                          <a:latin typeface="游ゴシック" panose="020B0400000000000000" pitchFamily="50" charset="-128"/>
                        </a:rPr>
                        <a:t>（再掲）大阪府歯科口腔保健推進連絡会にて情報共有等実施（高齢者歯科保健の取組について情報交換等）</a:t>
                      </a:r>
                      <a:endParaRPr kumimoji="1" lang="en-US" altLang="ja-JP" sz="1000" b="0" dirty="0" smtClean="0">
                        <a:solidFill>
                          <a:schemeClr val="tx1"/>
                        </a:solidFill>
                        <a:latin typeface="游ゴシック" panose="020B0400000000000000" pitchFamily="50" charset="-128"/>
                      </a:endParaRPr>
                    </a:p>
                    <a:p>
                      <a:pPr>
                        <a:lnSpc>
                          <a:spcPts val="1500"/>
                        </a:lnSpc>
                      </a:pPr>
                      <a:r>
                        <a:rPr kumimoji="1" lang="ja-JP" altLang="en-US" sz="1200" b="0" dirty="0" smtClean="0">
                          <a:solidFill>
                            <a:schemeClr val="tx1"/>
                          </a:solidFill>
                          <a:latin typeface="游ゴシック" panose="020B0400000000000000" pitchFamily="50" charset="-128"/>
                        </a:rPr>
                        <a:t>　</a:t>
                      </a:r>
                      <a:r>
                        <a:rPr kumimoji="1" lang="ja-JP" altLang="en-US" sz="1000" b="0" dirty="0" smtClean="0">
                          <a:solidFill>
                            <a:schemeClr val="tx1"/>
                          </a:solidFill>
                          <a:latin typeface="游ゴシック" panose="020B0400000000000000" pitchFamily="50" charset="-128"/>
                        </a:rPr>
                        <a:t>（再掲）口腔保健支援センター、大阪府市町村歯科口腔保健実態調査、市町村職員の歯科コーチングスキル向上事業</a:t>
                      </a:r>
                      <a:endParaRPr kumimoji="1" lang="en-US" altLang="ja-JP" sz="1000" b="0" dirty="0" smtClean="0">
                        <a:solidFill>
                          <a:schemeClr val="tx1"/>
                        </a:solidFill>
                        <a:latin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032360"/>
                  </a:ext>
                </a:extLst>
              </a:tr>
              <a:tr h="2526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sz="1600" b="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mn-ea"/>
                        </a:rPr>
                        <a:t>《</a:t>
                      </a:r>
                      <a:r>
                        <a:rPr kumimoji="1" lang="ja-JP" altLang="en-US" sz="1200" b="0" u="sng" dirty="0" smtClean="0">
                          <a:solidFill>
                            <a:schemeClr val="tx1"/>
                          </a:solidFill>
                          <a:latin typeface="游ゴシック" panose="020B0400000000000000" pitchFamily="50" charset="-128"/>
                          <a:ea typeface="+mn-ea"/>
                        </a:rPr>
                        <a:t>課題</a:t>
                      </a:r>
                      <a:r>
                        <a:rPr kumimoji="1" lang="en-US" altLang="ja-JP" sz="1200" b="0" dirty="0" smtClean="0">
                          <a:solidFill>
                            <a:schemeClr val="tx1"/>
                          </a:solidFill>
                          <a:latin typeface="游ゴシック" panose="020B0400000000000000" pitchFamily="50" charset="-128"/>
                          <a:ea typeface="+mn-ea"/>
                        </a:rPr>
                        <a:t>》</a:t>
                      </a:r>
                    </a:p>
                    <a:p>
                      <a:pPr>
                        <a:lnSpc>
                          <a:spcPts val="1500"/>
                        </a:lnSpc>
                      </a:pPr>
                      <a:r>
                        <a:rPr kumimoji="1" lang="ja-JP" altLang="en-US" sz="1100" b="0" dirty="0" smtClean="0">
                          <a:solidFill>
                            <a:schemeClr val="tx1"/>
                          </a:solidFill>
                          <a:latin typeface="游ゴシック" panose="020B0400000000000000" pitchFamily="50" charset="-128"/>
                          <a:ea typeface="+mn-ea"/>
                        </a:rPr>
                        <a:t>■ホームページを閲覧するなどの自発的な動きをしない府民への働きかけ（内容：セルフケア、定期的な歯科健診、</a:t>
                      </a:r>
                      <a:endParaRPr kumimoji="1" lang="en-US" altLang="ja-JP" sz="1100" b="0" dirty="0" smtClean="0">
                        <a:solidFill>
                          <a:schemeClr val="tx1"/>
                        </a:solidFill>
                        <a:latin typeface="游ゴシック" panose="020B0400000000000000" pitchFamily="50" charset="-128"/>
                        <a:ea typeface="+mn-ea"/>
                      </a:endParaRPr>
                    </a:p>
                    <a:p>
                      <a:pPr>
                        <a:lnSpc>
                          <a:spcPts val="1400"/>
                        </a:lnSpc>
                      </a:pPr>
                      <a:r>
                        <a:rPr kumimoji="1" lang="ja-JP" altLang="en-US" sz="1100" b="0" dirty="0" smtClean="0">
                          <a:solidFill>
                            <a:schemeClr val="tx1"/>
                          </a:solidFill>
                          <a:latin typeface="游ゴシック" panose="020B0400000000000000" pitchFamily="50" charset="-128"/>
                          <a:ea typeface="+mn-ea"/>
                        </a:rPr>
                        <a:t>　かかりつけ歯科医、喫煙・糖尿病と歯と口の健康、口の機能の向上のための必要な知識等）</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■歯科専門職の職員がいない市町村への支援</a:t>
                      </a:r>
                      <a:endParaRPr kumimoji="1" lang="en-US" altLang="ja-JP" sz="12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mn-ea"/>
                        </a:rPr>
                        <a:t>《</a:t>
                      </a:r>
                      <a:r>
                        <a:rPr kumimoji="1" lang="ja-JP" altLang="en-US" sz="1200" b="0" u="sng" dirty="0" smtClean="0">
                          <a:solidFill>
                            <a:schemeClr val="tx1"/>
                          </a:solidFill>
                          <a:latin typeface="游ゴシック" panose="020B0400000000000000" pitchFamily="50" charset="-128"/>
                          <a:ea typeface="+mn-ea"/>
                        </a:rPr>
                        <a:t>次年度の取組</a:t>
                      </a:r>
                      <a:r>
                        <a:rPr kumimoji="1" lang="en-US" altLang="ja-JP" sz="1200" b="0" dirty="0" smtClean="0">
                          <a:solidFill>
                            <a:schemeClr val="tx1"/>
                          </a:solidFill>
                          <a:latin typeface="游ゴシック" panose="020B0400000000000000" pitchFamily="50" charset="-128"/>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■介護者に対する啓発・人材育成</a:t>
                      </a:r>
                      <a:endParaRPr kumimoji="1" lang="en-US" altLang="ja-JP" sz="11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■在宅歯科ケアステーションの活用促進</a:t>
                      </a:r>
                      <a:endParaRPr kumimoji="1" lang="en-US" altLang="ja-JP" sz="11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■関係団体と連携のうえ、在宅療養者経口摂取支援チームの育成</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■「アスマイル」、府の広報媒体、公民連携の枠組みを活用し、幅広い世代</a:t>
                      </a:r>
                      <a:r>
                        <a:rPr kumimoji="1" lang="ja-JP" altLang="en-US" sz="1100" b="0" smtClean="0">
                          <a:solidFill>
                            <a:schemeClr val="tx1"/>
                          </a:solidFill>
                          <a:latin typeface="游ゴシック" panose="020B0400000000000000" pitchFamily="50" charset="-128"/>
                          <a:ea typeface="+mn-ea"/>
                        </a:rPr>
                        <a:t>の府民へ</a:t>
                      </a:r>
                      <a:r>
                        <a:rPr kumimoji="1" lang="ja-JP" altLang="en-US" sz="1100" b="0" dirty="0" smtClean="0">
                          <a:solidFill>
                            <a:schemeClr val="tx1"/>
                          </a:solidFill>
                          <a:latin typeface="游ゴシック" panose="020B0400000000000000" pitchFamily="50" charset="-128"/>
                          <a:ea typeface="+mn-ea"/>
                        </a:rPr>
                        <a:t>の啓発</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■口腔保健支援センターでの専門職による個別具体的な相談、情報提供</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a:t>
                      </a:r>
                      <a:r>
                        <a:rPr kumimoji="1" lang="en-US" altLang="ja-JP" sz="1100" b="0" dirty="0" smtClean="0">
                          <a:solidFill>
                            <a:schemeClr val="tx1"/>
                          </a:solidFill>
                          <a:latin typeface="游ゴシック" panose="020B0400000000000000" pitchFamily="50" charset="-128"/>
                          <a:ea typeface="+mn-ea"/>
                        </a:rPr>
                        <a:t>8020</a:t>
                      </a:r>
                      <a:r>
                        <a:rPr kumimoji="1" lang="ja-JP" altLang="en-US" sz="1100" b="0" dirty="0" smtClean="0">
                          <a:solidFill>
                            <a:schemeClr val="tx1"/>
                          </a:solidFill>
                          <a:latin typeface="游ゴシック" panose="020B0400000000000000" pitchFamily="50" charset="-128"/>
                          <a:ea typeface="+mn-ea"/>
                        </a:rPr>
                        <a:t>推進アンバサダー養成事業による地域の取組み支援</a:t>
                      </a:r>
                      <a:endParaRPr kumimoji="1" lang="en-US" altLang="ja-JP" sz="11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■市町村職員の歯科コーチングスキル向上事業の取組み結果を府域に展開</a:t>
                      </a:r>
                      <a:endParaRPr kumimoji="1" lang="en-US" altLang="ja-JP" sz="11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■フレイルチェックの市町村及び職域での導入支援、フレイル認知度向上のための啓発</a:t>
                      </a:r>
                      <a:endParaRPr kumimoji="1" lang="en-US" altLang="ja-JP" sz="1100" b="0" dirty="0" smtClean="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5449585"/>
                  </a:ext>
                </a:extLst>
              </a:tr>
              <a:tr h="8418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mn-ea"/>
                        </a:rPr>
                        <a:t>最終予算</a:t>
                      </a:r>
                      <a:endParaRPr kumimoji="1" lang="en-US" altLang="ja-JP" sz="1600" b="0" dirty="0" smtClean="0">
                        <a:solidFill>
                          <a:schemeClr val="bg1"/>
                        </a:solidFill>
                        <a:latin typeface="游ゴシック" panose="020B0400000000000000"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latin typeface="游ゴシック" panose="020B0400000000000000" pitchFamily="50" charset="-128"/>
                        </a:rPr>
                        <a:t>生涯歯科保健推進事業（</a:t>
                      </a:r>
                      <a:r>
                        <a:rPr kumimoji="1" lang="en-US" altLang="ja-JP" sz="1100" b="0" dirty="0" smtClean="0">
                          <a:solidFill>
                            <a:schemeClr val="tx1"/>
                          </a:solidFill>
                          <a:latin typeface="游ゴシック" panose="020B0400000000000000" pitchFamily="50" charset="-128"/>
                        </a:rPr>
                        <a:t>1,766</a:t>
                      </a:r>
                      <a:r>
                        <a:rPr kumimoji="1" lang="ja-JP" altLang="en-US" sz="1100" b="0" dirty="0" smtClean="0">
                          <a:solidFill>
                            <a:schemeClr val="tx1"/>
                          </a:solidFill>
                          <a:latin typeface="游ゴシック" panose="020B0400000000000000" pitchFamily="50" charset="-128"/>
                        </a:rPr>
                        <a:t>千円）、大阪府歯科口腔保健計画推進事業（</a:t>
                      </a:r>
                      <a:r>
                        <a:rPr kumimoji="1" lang="en-US" altLang="ja-JP" sz="1100" b="0" dirty="0" smtClean="0">
                          <a:solidFill>
                            <a:schemeClr val="tx1"/>
                          </a:solidFill>
                          <a:latin typeface="游ゴシック" panose="020B0400000000000000" pitchFamily="50" charset="-128"/>
                        </a:rPr>
                        <a:t>5,012</a:t>
                      </a:r>
                      <a:r>
                        <a:rPr kumimoji="1" lang="ja-JP" altLang="en-US" sz="1100" b="0" dirty="0" smtClean="0">
                          <a:solidFill>
                            <a:schemeClr val="tx1"/>
                          </a:solidFill>
                          <a:latin typeface="游ゴシック" panose="020B0400000000000000" pitchFamily="50" charset="-128"/>
                        </a:rPr>
                        <a:t>千円）</a:t>
                      </a:r>
                      <a:endParaRPr kumimoji="1" lang="en-US" altLang="ja-JP" sz="1100" b="0" dirty="0" smtClean="0">
                        <a:solidFill>
                          <a:schemeClr val="tx1"/>
                        </a:solidFill>
                        <a:latin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rPr>
                        <a:t>８０２０運動推進特別事業（</a:t>
                      </a:r>
                      <a:r>
                        <a:rPr kumimoji="1" lang="en-US" altLang="ja-JP" sz="1100" b="0" dirty="0" smtClean="0">
                          <a:solidFill>
                            <a:schemeClr val="tx1"/>
                          </a:solidFill>
                          <a:latin typeface="游ゴシック" panose="020B0400000000000000" pitchFamily="50" charset="-128"/>
                        </a:rPr>
                        <a:t>2,040</a:t>
                      </a:r>
                      <a:r>
                        <a:rPr kumimoji="1" lang="ja-JP" altLang="en-US" sz="1100" b="0" dirty="0" smtClean="0">
                          <a:solidFill>
                            <a:schemeClr val="tx1"/>
                          </a:solidFill>
                          <a:latin typeface="游ゴシック" panose="020B0400000000000000" pitchFamily="50" charset="-128"/>
                        </a:rPr>
                        <a:t>千円）、</a:t>
                      </a:r>
                      <a:r>
                        <a:rPr kumimoji="1" lang="ja-JP" altLang="en-US" sz="1100" b="0" dirty="0" smtClean="0">
                          <a:solidFill>
                            <a:schemeClr val="tx1"/>
                          </a:solidFill>
                          <a:latin typeface="游ゴシック" panose="020B0400000000000000" pitchFamily="50" charset="-128"/>
                          <a:ea typeface="+mn-ea"/>
                        </a:rPr>
                        <a:t>在宅療養者経口摂取支援チーム育成事業（</a:t>
                      </a:r>
                      <a:r>
                        <a:rPr kumimoji="1" lang="en-US" altLang="ja-JP" sz="1100" b="0" dirty="0" smtClean="0">
                          <a:solidFill>
                            <a:schemeClr val="tx1"/>
                          </a:solidFill>
                          <a:latin typeface="游ゴシック" panose="020B0400000000000000" pitchFamily="50" charset="-128"/>
                          <a:ea typeface="+mn-ea"/>
                        </a:rPr>
                        <a:t>3,210</a:t>
                      </a:r>
                      <a:r>
                        <a:rPr kumimoji="1" lang="ja-JP" altLang="en-US" sz="1100" b="0" dirty="0" smtClean="0">
                          <a:solidFill>
                            <a:schemeClr val="tx1"/>
                          </a:solidFill>
                          <a:latin typeface="游ゴシック" panose="020B0400000000000000" pitchFamily="50" charset="-128"/>
                          <a:ea typeface="+mn-ea"/>
                        </a:rPr>
                        <a:t>千円）</a:t>
                      </a:r>
                      <a:r>
                        <a:rPr kumimoji="1" lang="ja-JP" altLang="en-US"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要介護者口腔保健指導推進事業（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6,058</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 ）、健康格差の解決プログラム促進事業（フレイル予防）（</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9,153</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400" b="0" dirty="0" smtClean="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2600343"/>
                  </a:ext>
                </a:extLst>
              </a:tr>
            </a:tbl>
          </a:graphicData>
        </a:graphic>
      </p:graphicFrame>
      <p:sp>
        <p:nvSpPr>
          <p:cNvPr id="13" name="角丸四角形 12"/>
          <p:cNvSpPr/>
          <p:nvPr/>
        </p:nvSpPr>
        <p:spPr>
          <a:xfrm>
            <a:off x="658428" y="2559481"/>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1937229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53</a:t>
            </a:fld>
            <a:endParaRPr kumimoji="1" lang="ja-JP" altLang="en-US"/>
          </a:p>
        </p:txBody>
      </p:sp>
      <p:pic>
        <p:nvPicPr>
          <p:cNvPr id="20" name="図 19"/>
          <p:cNvPicPr>
            <a:picLocks noChangeAspect="1"/>
          </p:cNvPicPr>
          <p:nvPr/>
        </p:nvPicPr>
        <p:blipFill>
          <a:blip r:embed="rId2"/>
          <a:stretch>
            <a:fillRect/>
          </a:stretch>
        </p:blipFill>
        <p:spPr>
          <a:xfrm>
            <a:off x="8536240" y="183217"/>
            <a:ext cx="1320923" cy="432000"/>
          </a:xfrm>
          <a:prstGeom prst="rect">
            <a:avLst/>
          </a:prstGeom>
        </p:spPr>
      </p:pic>
      <p:sp>
        <p:nvSpPr>
          <p:cNvPr id="16" name="正方形/長方形 15"/>
          <p:cNvSpPr/>
          <p:nvPr/>
        </p:nvSpPr>
        <p:spPr>
          <a:xfrm>
            <a:off x="151579" y="868874"/>
            <a:ext cx="9369380" cy="5714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n-ea"/>
                <a:cs typeface="+mn-cs"/>
              </a:rPr>
              <a:t>計画Ｐ</a:t>
            </a:r>
            <a:r>
              <a:rPr kumimoji="1" lang="en-US" altLang="ja-JP" sz="1800" b="1" i="0" u="none" strike="noStrike" kern="1200" cap="none" spc="0" normalizeH="0" baseline="0" noProof="0">
                <a:ln>
                  <a:noFill/>
                </a:ln>
                <a:solidFill>
                  <a:prstClr val="white"/>
                </a:solidFill>
                <a:effectLst/>
                <a:uLnTx/>
                <a:uFillTx/>
                <a:latin typeface="+mn-ea"/>
                <a:cs typeface="+mn-cs"/>
              </a:rPr>
              <a:t>59</a:t>
            </a:r>
            <a:endParaRPr kumimoji="1" lang="en-US" altLang="ja-JP" sz="1800" b="1" i="0" u="none" strike="noStrike" kern="1200" cap="none" spc="0" normalizeH="0" baseline="0" noProof="0" dirty="0">
              <a:ln>
                <a:noFill/>
              </a:ln>
              <a:solidFill>
                <a:prstClr val="white"/>
              </a:solidFill>
              <a:effectLst/>
              <a:uLnTx/>
              <a:uFillTx/>
              <a:latin typeface="+mn-ea"/>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738987507"/>
              </p:ext>
            </p:extLst>
          </p:nvPr>
        </p:nvGraphicFramePr>
        <p:xfrm>
          <a:off x="647467" y="4463388"/>
          <a:ext cx="8534283" cy="1859258"/>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042606">
                  <a:extLst>
                    <a:ext uri="{9D8B030D-6E8A-4147-A177-3AD203B41FA5}">
                      <a16:colId xmlns:a16="http://schemas.microsoft.com/office/drawing/2014/main" val="20001"/>
                    </a:ext>
                  </a:extLst>
                </a:gridCol>
                <a:gridCol w="20135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340710">
                <a:tc>
                  <a:txBody>
                    <a:bodyPr/>
                    <a:lstStyle/>
                    <a:p>
                      <a:pPr algn="ctr" fontAlgn="auto">
                        <a:lnSpc>
                          <a:spcPts val="1600"/>
                        </a:lnSpc>
                        <a:spcAft>
                          <a:spcPts val="0"/>
                        </a:spcAft>
                      </a:pPr>
                      <a:r>
                        <a:rPr lang="ja-JP" sz="1400" dirty="0">
                          <a:effectLst/>
                          <a:latin typeface="+mn-ea"/>
                          <a:ea typeface="+mn-ea"/>
                        </a:rPr>
                        <a:t>　</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mn-ea"/>
                          <a:ea typeface="+mn-ea"/>
                          <a:cs typeface="HG丸ｺﾞｼｯｸM-PRO"/>
                        </a:rPr>
                        <a:t>個別目標</a:t>
                      </a:r>
                      <a:endParaRPr lang="ja-JP" sz="1200"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計画策定時</a:t>
                      </a:r>
                      <a:r>
                        <a:rPr lang="ja-JP" sz="1200" dirty="0" smtClean="0">
                          <a:effectLst/>
                          <a:latin typeface="+mn-ea"/>
                          <a:ea typeface="+mn-ea"/>
                        </a:rPr>
                        <a:t>の状況</a:t>
                      </a:r>
                      <a:endParaRPr lang="ja-JP" sz="1200"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mn-ea"/>
                          <a:ea typeface="+mn-ea"/>
                          <a:cs typeface="HG丸ｺﾞｼｯｸM-PRO"/>
                        </a:rPr>
                        <a:t>現在の状況</a:t>
                      </a:r>
                      <a:endParaRPr lang="ja-JP" sz="1200"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a:t>
                      </a:r>
                      <a:endParaRPr lang="en-US" altLang="ja-JP" sz="1200" dirty="0" smtClean="0">
                        <a:effectLst/>
                        <a:latin typeface="+mn-ea"/>
                        <a:ea typeface="+mn-ea"/>
                      </a:endParaRPr>
                    </a:p>
                    <a:p>
                      <a:pPr algn="ctr" fontAlgn="auto">
                        <a:lnSpc>
                          <a:spcPts val="1600"/>
                        </a:lnSpc>
                        <a:spcAft>
                          <a:spcPts val="0"/>
                        </a:spcAft>
                      </a:pPr>
                      <a:r>
                        <a:rPr lang="ja-JP" sz="1200" dirty="0" smtClean="0">
                          <a:effectLst/>
                          <a:latin typeface="+mn-ea"/>
                          <a:ea typeface="+mn-ea"/>
                        </a:rPr>
                        <a:t>の</a:t>
                      </a:r>
                      <a:r>
                        <a:rPr lang="ja-JP" sz="1200" dirty="0">
                          <a:effectLst/>
                          <a:latin typeface="+mn-ea"/>
                          <a:ea typeface="+mn-ea"/>
                        </a:rPr>
                        <a:t>目標</a:t>
                      </a:r>
                      <a:endParaRPr lang="ja-JP" sz="1200"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82873">
                <a:tc>
                  <a:txBody>
                    <a:bodyPr/>
                    <a:lstStyle/>
                    <a:p>
                      <a:pPr algn="ctr" fontAlgn="auto">
                        <a:lnSpc>
                          <a:spcPts val="1600"/>
                        </a:lnSpc>
                        <a:spcAft>
                          <a:spcPts val="0"/>
                        </a:spcAft>
                      </a:pPr>
                      <a:r>
                        <a:rPr lang="en-US" sz="1400" dirty="0" smtClean="0">
                          <a:effectLst/>
                          <a:latin typeface="+mn-ea"/>
                          <a:ea typeface="+mn-ea"/>
                        </a:rPr>
                        <a:t>12</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mn-ea"/>
                          <a:ea typeface="+mn-ea"/>
                        </a:rPr>
                        <a:t>介護老人保健施設での</a:t>
                      </a:r>
                      <a:endParaRPr lang="en-US" altLang="ja-JP" sz="1200" b="1" dirty="0" smtClean="0">
                        <a:effectLst/>
                        <a:latin typeface="+mn-ea"/>
                        <a:ea typeface="+mn-ea"/>
                      </a:endParaRPr>
                    </a:p>
                    <a:p>
                      <a:pPr algn="l" fontAlgn="auto">
                        <a:lnSpc>
                          <a:spcPts val="1600"/>
                        </a:lnSpc>
                        <a:spcAft>
                          <a:spcPts val="0"/>
                        </a:spcAft>
                      </a:pPr>
                      <a:r>
                        <a:rPr lang="ja-JP" altLang="en-US" sz="1200" b="1" dirty="0" smtClean="0">
                          <a:effectLst/>
                          <a:latin typeface="+mn-ea"/>
                          <a:ea typeface="+mn-ea"/>
                        </a:rPr>
                        <a:t>定期的な歯科健診の実施</a:t>
                      </a:r>
                      <a:endParaRPr lang="ja-JP" sz="12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29.5</a:t>
                      </a:r>
                      <a:r>
                        <a:rPr lang="ja-JP" sz="1200" b="1" dirty="0" smtClean="0">
                          <a:solidFill>
                            <a:schemeClr val="tx1"/>
                          </a:solidFill>
                          <a:effectLst/>
                          <a:latin typeface="+mn-ea"/>
                          <a:ea typeface="+mn-ea"/>
                        </a:rPr>
                        <a:t>％</a:t>
                      </a:r>
                    </a:p>
                    <a:p>
                      <a:pPr algn="ctr" fontAlgn="auto">
                        <a:lnSpc>
                          <a:spcPts val="1600"/>
                        </a:lnSpc>
                        <a:spcAft>
                          <a:spcPts val="0"/>
                        </a:spcAft>
                      </a:pPr>
                      <a:r>
                        <a:rPr lang="ja-JP" sz="1200" b="1" dirty="0">
                          <a:solidFill>
                            <a:schemeClr val="tx1"/>
                          </a:solidFill>
                          <a:effectLst/>
                          <a:latin typeface="+mn-ea"/>
                          <a:ea typeface="+mn-ea"/>
                        </a:rPr>
                        <a:t>【平成</a:t>
                      </a:r>
                      <a:r>
                        <a:rPr lang="en-US" sz="1200" b="1" dirty="0" smtClean="0">
                          <a:solidFill>
                            <a:schemeClr val="tx1"/>
                          </a:solidFill>
                          <a:effectLst/>
                          <a:latin typeface="+mn-ea"/>
                          <a:ea typeface="+mn-ea"/>
                        </a:rPr>
                        <a:t>28</a:t>
                      </a:r>
                      <a:r>
                        <a:rPr lang="ja-JP" sz="1200" b="1" dirty="0" smtClean="0">
                          <a:solidFill>
                            <a:schemeClr val="tx1"/>
                          </a:solidFill>
                          <a:effectLst/>
                          <a:latin typeface="+mn-ea"/>
                          <a:ea typeface="+mn-ea"/>
                        </a:rPr>
                        <a:t>（</a:t>
                      </a:r>
                      <a:r>
                        <a:rPr lang="en-US" sz="1200" b="1" dirty="0" smtClean="0">
                          <a:solidFill>
                            <a:schemeClr val="tx1"/>
                          </a:solidFill>
                          <a:effectLst/>
                          <a:latin typeface="+mn-ea"/>
                          <a:ea typeface="+mn-ea"/>
                        </a:rPr>
                        <a:t>201</a:t>
                      </a:r>
                      <a:r>
                        <a:rPr lang="en-US" altLang="ja-JP" sz="1200" b="1" dirty="0" smtClean="0">
                          <a:solidFill>
                            <a:schemeClr val="tx1"/>
                          </a:solidFill>
                          <a:effectLst/>
                          <a:latin typeface="+mn-ea"/>
                          <a:ea typeface="+mn-ea"/>
                        </a:rPr>
                        <a:t>6</a:t>
                      </a:r>
                      <a:r>
                        <a:rPr lang="ja-JP" sz="1200" b="1" dirty="0" smtClean="0">
                          <a:solidFill>
                            <a:schemeClr val="tx1"/>
                          </a:solidFill>
                          <a:effectLst/>
                          <a:latin typeface="+mn-ea"/>
                          <a:ea typeface="+mn-ea"/>
                        </a:rPr>
                        <a:t>）</a:t>
                      </a:r>
                      <a:r>
                        <a:rPr lang="ja-JP" sz="1200" b="1" dirty="0">
                          <a:solidFill>
                            <a:schemeClr val="tx1"/>
                          </a:solidFill>
                          <a:effectLst/>
                          <a:latin typeface="+mn-ea"/>
                          <a:ea typeface="+mn-ea"/>
                        </a:rPr>
                        <a:t>年】</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a:t>
                      </a:r>
                    </a:p>
                    <a:p>
                      <a:pPr algn="ctr" fontAlgn="auto">
                        <a:lnSpc>
                          <a:spcPts val="1600"/>
                        </a:lnSpc>
                        <a:spcAft>
                          <a:spcPts val="0"/>
                        </a:spcAft>
                      </a:pPr>
                      <a:r>
                        <a:rPr lang="en-US" altLang="ja-JP" sz="1050" b="0" dirty="0" smtClean="0">
                          <a:solidFill>
                            <a:schemeClr val="tx1"/>
                          </a:solidFill>
                          <a:effectLst/>
                          <a:latin typeface="+mn-ea"/>
                          <a:ea typeface="+mn-ea"/>
                          <a:cs typeface="HG丸ｺﾞｼｯｸM-PRO"/>
                        </a:rPr>
                        <a:t>※</a:t>
                      </a:r>
                      <a:r>
                        <a:rPr lang="ja-JP" altLang="en-US" sz="1050" b="0" dirty="0" smtClean="0">
                          <a:solidFill>
                            <a:schemeClr val="tx1"/>
                          </a:solidFill>
                          <a:effectLst/>
                          <a:latin typeface="+mn-ea"/>
                          <a:ea typeface="+mn-ea"/>
                          <a:cs typeface="HG丸ｺﾞｼｯｸM-PRO"/>
                        </a:rPr>
                        <a:t>最終評価までに調査予定</a:t>
                      </a:r>
                      <a:endParaRPr lang="ja-JP" sz="1050" b="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dk1"/>
                          </a:solidFill>
                          <a:effectLst/>
                          <a:latin typeface="+mn-ea"/>
                          <a:ea typeface="+mn-ea"/>
                          <a:cs typeface="+mn-cs"/>
                        </a:rPr>
                        <a:t>35</a:t>
                      </a:r>
                      <a:r>
                        <a:rPr lang="ja-JP" altLang="en-US" sz="1200" b="1" dirty="0" smtClean="0">
                          <a:solidFill>
                            <a:schemeClr val="dk1"/>
                          </a:solidFill>
                          <a:effectLst/>
                          <a:latin typeface="+mn-ea"/>
                          <a:ea typeface="+mn-ea"/>
                          <a:cs typeface="+mn-cs"/>
                        </a:rPr>
                        <a:t>％以上</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985">
                <a:tc>
                  <a:txBody>
                    <a:bodyPr/>
                    <a:lstStyle/>
                    <a:p>
                      <a:pPr algn="ctr" fontAlgn="auto">
                        <a:lnSpc>
                          <a:spcPts val="1600"/>
                        </a:lnSpc>
                        <a:spcAft>
                          <a:spcPts val="0"/>
                        </a:spcAft>
                      </a:pPr>
                      <a:r>
                        <a:rPr lang="en-US" altLang="ja-JP" sz="1400" dirty="0" smtClean="0">
                          <a:solidFill>
                            <a:schemeClr val="bg1"/>
                          </a:solidFill>
                          <a:effectLst/>
                          <a:latin typeface="+mn-ea"/>
                          <a:ea typeface="+mn-ea"/>
                          <a:cs typeface="HG丸ｺﾞｼｯｸM-PRO"/>
                        </a:rPr>
                        <a:t>13</a:t>
                      </a:r>
                      <a:endParaRPr lang="ja-JP" sz="140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err="1" smtClean="0">
                          <a:effectLst/>
                          <a:latin typeface="+mn-ea"/>
                          <a:ea typeface="+mn-ea"/>
                        </a:rPr>
                        <a:t>障がい</a:t>
                      </a:r>
                      <a:r>
                        <a:rPr lang="ja-JP" altLang="en-US" sz="1200" b="1" dirty="0" smtClean="0">
                          <a:effectLst/>
                          <a:latin typeface="+mn-ea"/>
                          <a:ea typeface="+mn-ea"/>
                        </a:rPr>
                        <a:t>児及び障がい者入所施設での</a:t>
                      </a:r>
                      <a:endParaRPr lang="en-US" altLang="ja-JP" sz="1200" b="1" dirty="0" smtClean="0">
                        <a:effectLst/>
                        <a:latin typeface="+mn-ea"/>
                        <a:ea typeface="+mn-ea"/>
                      </a:endParaRPr>
                    </a:p>
                    <a:p>
                      <a:pPr algn="l" fontAlgn="auto">
                        <a:lnSpc>
                          <a:spcPts val="1600"/>
                        </a:lnSpc>
                        <a:spcAft>
                          <a:spcPts val="0"/>
                        </a:spcAft>
                      </a:pPr>
                      <a:r>
                        <a:rPr lang="ja-JP" altLang="en-US" sz="1200" b="1" dirty="0" smtClean="0">
                          <a:effectLst/>
                          <a:latin typeface="+mn-ea"/>
                          <a:ea typeface="+mn-ea"/>
                        </a:rPr>
                        <a:t>定期的な歯科健診の実施</a:t>
                      </a:r>
                      <a:endParaRPr lang="ja-JP" sz="12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63.9</a:t>
                      </a:r>
                      <a:r>
                        <a:rPr lang="ja-JP" altLang="ja-JP" sz="1200" b="1" dirty="0" smtClean="0">
                          <a:solidFill>
                            <a:schemeClr val="tx1"/>
                          </a:solidFill>
                          <a:effectLst/>
                          <a:latin typeface="+mn-ea"/>
                          <a:ea typeface="+mn-ea"/>
                        </a:rPr>
                        <a:t>％</a:t>
                      </a:r>
                    </a:p>
                    <a:p>
                      <a:pPr algn="ctr" fontAlgn="auto">
                        <a:lnSpc>
                          <a:spcPts val="1600"/>
                        </a:lnSpc>
                        <a:spcAft>
                          <a:spcPts val="0"/>
                        </a:spcAft>
                      </a:pPr>
                      <a:r>
                        <a:rPr lang="ja-JP" altLang="ja-JP" sz="1200" b="1" dirty="0" smtClean="0">
                          <a:solidFill>
                            <a:schemeClr val="tx1"/>
                          </a:solidFill>
                          <a:effectLst/>
                          <a:latin typeface="+mn-ea"/>
                          <a:ea typeface="+mn-ea"/>
                        </a:rPr>
                        <a:t>【平成</a:t>
                      </a:r>
                      <a:r>
                        <a:rPr lang="en-US" altLang="ja-JP" sz="1200" b="1" dirty="0" smtClean="0">
                          <a:solidFill>
                            <a:schemeClr val="tx1"/>
                          </a:solidFill>
                          <a:effectLst/>
                          <a:latin typeface="+mn-ea"/>
                          <a:ea typeface="+mn-ea"/>
                        </a:rPr>
                        <a:t>28</a:t>
                      </a:r>
                      <a:r>
                        <a:rPr lang="ja-JP" altLang="ja-JP"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2016</a:t>
                      </a:r>
                      <a:r>
                        <a:rPr lang="ja-JP" altLang="ja-JP" sz="1200" b="1" dirty="0" smtClean="0">
                          <a:solidFill>
                            <a:schemeClr val="tx1"/>
                          </a:solidFill>
                          <a:effectLst/>
                          <a:latin typeface="+mn-ea"/>
                          <a:ea typeface="+mn-ea"/>
                        </a:rPr>
                        <a:t>）年】</a:t>
                      </a:r>
                      <a:endParaRPr lang="ja-JP" altLang="ja-JP" sz="1200" b="1" dirty="0" smtClean="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tx1"/>
                          </a:solidFill>
                          <a:effectLst/>
                          <a:latin typeface="+mn-ea"/>
                          <a:ea typeface="+mn-ea"/>
                          <a:cs typeface="HG丸ｺﾞｼｯｸM-PRO"/>
                        </a:rPr>
                        <a:t>―</a:t>
                      </a: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smtClean="0">
                          <a:solidFill>
                            <a:schemeClr val="tx1"/>
                          </a:solidFill>
                          <a:effectLst/>
                          <a:latin typeface="+mn-ea"/>
                          <a:ea typeface="+mn-ea"/>
                          <a:cs typeface="HG丸ｺﾞｼｯｸM-PRO"/>
                        </a:rPr>
                        <a:t>※</a:t>
                      </a:r>
                      <a:r>
                        <a:rPr lang="ja-JP" altLang="en-US" sz="1050" b="0" dirty="0" smtClean="0">
                          <a:solidFill>
                            <a:schemeClr val="tx1"/>
                          </a:solidFill>
                          <a:effectLst/>
                          <a:latin typeface="+mn-ea"/>
                          <a:ea typeface="+mn-ea"/>
                          <a:cs typeface="HG丸ｺﾞｼｯｸM-PRO"/>
                        </a:rPr>
                        <a:t>最終評価までに調査予定</a:t>
                      </a:r>
                      <a:endParaRPr lang="ja-JP" altLang="ja-JP" sz="1050" b="0" dirty="0" smtClean="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mn-ea"/>
                          <a:ea typeface="+mn-ea"/>
                          <a:cs typeface="+mn-cs"/>
                        </a:rPr>
                        <a:t>75</a:t>
                      </a:r>
                      <a:r>
                        <a:rPr lang="ja-JP" altLang="en-US" sz="1200" b="1" dirty="0" smtClean="0">
                          <a:solidFill>
                            <a:schemeClr val="dk1"/>
                          </a:solidFill>
                          <a:effectLst/>
                          <a:latin typeface="+mn-ea"/>
                          <a:ea typeface="+mn-ea"/>
                          <a:cs typeface="+mn-cs"/>
                        </a:rPr>
                        <a:t>％以上</a:t>
                      </a:r>
                      <a:endParaRPr lang="ja-JP" altLang="ja-JP" sz="1200" b="1" dirty="0" smtClean="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bl>
          </a:graphicData>
        </a:graphic>
      </p:graphicFrame>
      <p:sp>
        <p:nvSpPr>
          <p:cNvPr id="18" name="正方形/長方形 17"/>
          <p:cNvSpPr/>
          <p:nvPr/>
        </p:nvSpPr>
        <p:spPr>
          <a:xfrm>
            <a:off x="151579" y="868874"/>
            <a:ext cx="7657107" cy="605294"/>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（５）歯科健診を受診することが困難など</a:t>
            </a:r>
            <a:endParaRPr kumimoji="1" lang="en-US" altLang="ja-JP"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dirty="0">
                <a:ln w="0"/>
                <a:solidFill>
                  <a:prstClr val="white"/>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2000" b="1" dirty="0" smtClean="0">
                <a:ln w="0"/>
                <a:solidFill>
                  <a:prstClr val="white"/>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配慮の必要な人</a:t>
            </a:r>
            <a:r>
              <a:rPr kumimoji="1" lang="en-US" altLang="ja-JP" sz="2000" b="1" dirty="0" smtClean="0">
                <a:ln w="0"/>
                <a:solidFill>
                  <a:prstClr val="white"/>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  </a:t>
            </a:r>
            <a:r>
              <a:rPr kumimoji="1" lang="en-US" altLang="ja-JP"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a:t>
            </a: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要介護者、障がい児者</a:t>
            </a:r>
            <a:r>
              <a:rPr kumimoji="1" lang="en-US" altLang="ja-JP"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a:t>
            </a: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　　　  </a:t>
            </a:r>
            <a:r>
              <a:rPr kumimoji="1" lang="ja-JP" altLang="en-US" sz="16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P.31</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76959" y="198625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32" name="正方形/長方形 31"/>
          <p:cNvSpPr/>
          <p:nvPr/>
        </p:nvSpPr>
        <p:spPr>
          <a:xfrm>
            <a:off x="530346" y="2225560"/>
            <a:ext cx="8856000" cy="1082584"/>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▽家庭</a:t>
            </a:r>
            <a:r>
              <a:rPr lang="ja-JP" altLang="en-US" sz="1200" dirty="0" smtClean="0">
                <a:solidFill>
                  <a:prstClr val="black"/>
                </a:solidFill>
                <a:latin typeface="+mn-ea"/>
              </a:rPr>
              <a:t>や施設など</a:t>
            </a:r>
            <a:r>
              <a:rPr lang="ja-JP" altLang="en-US" sz="1200" dirty="0">
                <a:solidFill>
                  <a:prstClr val="black"/>
                </a:solidFill>
                <a:latin typeface="+mn-ea"/>
              </a:rPr>
              <a:t>において、歯間部清掃用器具（デンタルフロス、歯間ブラシ等）を使ったセルフケア（歯と口の清掃）</a:t>
            </a:r>
            <a:r>
              <a:rPr lang="ja-JP" altLang="en-US" sz="1200" dirty="0" smtClean="0">
                <a:solidFill>
                  <a:prstClr val="black"/>
                </a:solidFill>
                <a:latin typeface="+mn-ea"/>
              </a:rPr>
              <a:t>を</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行います。</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▽定期的</a:t>
            </a:r>
            <a:r>
              <a:rPr lang="ja-JP" altLang="en-US" sz="1200" dirty="0">
                <a:solidFill>
                  <a:prstClr val="black"/>
                </a:solidFill>
                <a:latin typeface="+mn-ea"/>
              </a:rPr>
              <a:t>に歯科健診を受診します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▽かかりつけ歯科医を</a:t>
            </a:r>
            <a:r>
              <a:rPr lang="ja-JP" altLang="en-US" sz="1200" dirty="0" smtClean="0">
                <a:solidFill>
                  <a:prstClr val="black"/>
                </a:solidFill>
                <a:latin typeface="+mn-ea"/>
              </a:rPr>
              <a:t>もちます。</a:t>
            </a:r>
            <a:endParaRPr lang="en-US" altLang="ja-JP" sz="1200" dirty="0">
              <a:solidFill>
                <a:prstClr val="black"/>
              </a:solidFill>
              <a:latin typeface="+mn-ea"/>
            </a:endParaRPr>
          </a:p>
        </p:txBody>
      </p:sp>
      <p:sp>
        <p:nvSpPr>
          <p:cNvPr id="33" name="角丸四角形 32"/>
          <p:cNvSpPr/>
          <p:nvPr/>
        </p:nvSpPr>
        <p:spPr>
          <a:xfrm>
            <a:off x="376959" y="1986255"/>
            <a:ext cx="9144000" cy="450104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34" name="角丸四角形 33"/>
          <p:cNvSpPr/>
          <p:nvPr/>
        </p:nvSpPr>
        <p:spPr>
          <a:xfrm>
            <a:off x="376959" y="1557955"/>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35" name="角丸四角形 34"/>
          <p:cNvSpPr/>
          <p:nvPr/>
        </p:nvSpPr>
        <p:spPr>
          <a:xfrm>
            <a:off x="2459962" y="1552867"/>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むし歯</a:t>
            </a:r>
            <a:r>
              <a:rPr kumimoji="1" lang="ja-JP" altLang="en-US" sz="1600" b="1" dirty="0">
                <a:solidFill>
                  <a:prstClr val="black"/>
                </a:solidFill>
                <a:latin typeface="+mn-ea"/>
              </a:rPr>
              <a:t>、歯周治療が必要な府民を減らします</a:t>
            </a:r>
          </a:p>
        </p:txBody>
      </p:sp>
      <p:sp>
        <p:nvSpPr>
          <p:cNvPr id="36" name="正方形/長方形 35"/>
          <p:cNvSpPr/>
          <p:nvPr/>
        </p:nvSpPr>
        <p:spPr>
          <a:xfrm>
            <a:off x="376959" y="4121525"/>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7" name="正方形/長方形 36"/>
          <p:cNvSpPr/>
          <p:nvPr/>
        </p:nvSpPr>
        <p:spPr>
          <a:xfrm>
            <a:off x="382272" y="3223231"/>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8" name="正方形/長方形 37"/>
          <p:cNvSpPr/>
          <p:nvPr/>
        </p:nvSpPr>
        <p:spPr>
          <a:xfrm>
            <a:off x="530346" y="3496121"/>
            <a:ext cx="8856000" cy="714451"/>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▽歯科疾患の予防（むし歯予防、歯周病予防）</a:t>
            </a:r>
            <a:endParaRPr lang="en-US" altLang="ja-JP" sz="1200" dirty="0" smtClean="0">
              <a:solidFill>
                <a:prstClr val="black"/>
              </a:solidFill>
              <a:latin typeface="+mn-ea"/>
            </a:endParaRPr>
          </a:p>
          <a:p>
            <a:pPr lvl="0">
              <a:defRPr/>
            </a:pPr>
            <a:endParaRPr lang="en-US" altLang="ja-JP" sz="600" dirty="0" smtClean="0">
              <a:solidFill>
                <a:prstClr val="black"/>
              </a:solidFill>
              <a:latin typeface="+mn-ea"/>
            </a:endParaRPr>
          </a:p>
          <a:p>
            <a:pPr lvl="0">
              <a:defRPr/>
            </a:pPr>
            <a:r>
              <a:rPr lang="ja-JP" altLang="en-US" sz="1200" dirty="0" smtClean="0">
                <a:solidFill>
                  <a:prstClr val="black"/>
                </a:solidFill>
                <a:latin typeface="+mn-ea"/>
              </a:rPr>
              <a:t>▽早期</a:t>
            </a:r>
            <a:r>
              <a:rPr lang="ja-JP" altLang="en-US" sz="1200" dirty="0">
                <a:solidFill>
                  <a:prstClr val="black"/>
                </a:solidFill>
                <a:latin typeface="+mn-ea"/>
              </a:rPr>
              <a:t>発見</a:t>
            </a:r>
            <a:r>
              <a:rPr lang="ja-JP" altLang="en-US" sz="1200" dirty="0" smtClean="0">
                <a:solidFill>
                  <a:prstClr val="black"/>
                </a:solidFill>
                <a:latin typeface="+mn-ea"/>
              </a:rPr>
              <a:t>の推進（定期的な歯科健診、かかりつけ歯科医）</a:t>
            </a:r>
            <a:endParaRPr lang="en-US" altLang="ja-JP" sz="600" dirty="0">
              <a:solidFill>
                <a:prstClr val="black"/>
              </a:solidFill>
              <a:latin typeface="+mn-ea"/>
            </a:endParaRPr>
          </a:p>
        </p:txBody>
      </p:sp>
    </p:spTree>
    <p:extLst>
      <p:ext uri="{BB962C8B-B14F-4D97-AF65-F5344CB8AC3E}">
        <p14:creationId xmlns:p14="http://schemas.microsoft.com/office/powerpoint/2010/main" val="307243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54</a:t>
            </a:fld>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62926136"/>
              </p:ext>
            </p:extLst>
          </p:nvPr>
        </p:nvGraphicFramePr>
        <p:xfrm>
          <a:off x="532261" y="377294"/>
          <a:ext cx="8814337" cy="5987717"/>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76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・定期的な歯科健診を実施する施設の充実が必要</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・特別な配慮や支援を必要とする人の歯と口の健康づくりは、生涯にわたる健康づくりの基礎として、また生活の自立、</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　生活の質の向上や社会参加の視点から重要</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r h="760397">
                <a:tc>
                  <a:txBody>
                    <a:bodyPr/>
                    <a:lstStyle/>
                    <a:p>
                      <a:r>
                        <a:rPr kumimoji="1" lang="ja-JP" altLang="en-US" sz="1600" b="0" dirty="0" smtClean="0">
                          <a:solidFill>
                            <a:schemeClr val="bg1"/>
                          </a:solidFill>
                        </a:rPr>
                        <a:t>本年度の     </a:t>
                      </a:r>
                      <a:endParaRPr kumimoji="1" lang="en-US" altLang="ja-JP" sz="1600" b="0" dirty="0" smtClean="0">
                        <a:solidFill>
                          <a:schemeClr val="bg1"/>
                        </a:solidFill>
                      </a:endParaRPr>
                    </a:p>
                    <a:p>
                      <a:r>
                        <a:rPr kumimoji="1" lang="en-US" altLang="ja-JP" sz="1600" b="0" dirty="0" smtClean="0">
                          <a:solidFill>
                            <a:schemeClr val="bg1"/>
                          </a:solidFill>
                        </a:rPr>
                        <a:t> </a:t>
                      </a:r>
                      <a:r>
                        <a:rPr kumimoji="1" lang="ja-JP" altLang="en-US" sz="1600" b="0" dirty="0" smtClean="0">
                          <a:solidFill>
                            <a:schemeClr val="bg1"/>
                          </a:solidFill>
                        </a:rPr>
                        <a:t>取組</a:t>
                      </a:r>
                      <a:endParaRPr kumimoji="1" lang="en-US" altLang="ja-JP" sz="1600" b="0" dirty="0" smtClean="0">
                        <a:solidFill>
                          <a:schemeClr val="bg1"/>
                        </a:solidFill>
                      </a:endParaRPr>
                    </a:p>
                    <a:p>
                      <a:endParaRPr kumimoji="1" lang="en-US" altLang="ja-JP" sz="1600" b="0" dirty="0" smtClean="0">
                        <a:solidFill>
                          <a:schemeClr val="bg1"/>
                        </a:solidFill>
                      </a:endParaRPr>
                    </a:p>
                    <a:p>
                      <a:endParaRPr kumimoji="1" lang="en-US" altLang="ja-JP" sz="1600" b="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baseline="0" dirty="0" smtClean="0">
                          <a:solidFill>
                            <a:schemeClr val="tx1"/>
                          </a:solidFill>
                          <a:latin typeface="游ゴシック" panose="020B0400000000000000" pitchFamily="50" charset="-128"/>
                        </a:rPr>
                        <a:t>《</a:t>
                      </a:r>
                      <a:r>
                        <a:rPr kumimoji="1" lang="ja-JP" altLang="en-US" sz="1200" b="0" u="sng" baseline="0" dirty="0" smtClean="0">
                          <a:solidFill>
                            <a:schemeClr val="tx1"/>
                          </a:solidFill>
                          <a:latin typeface="游ゴシック" panose="020B0400000000000000" pitchFamily="50" charset="-128"/>
                        </a:rPr>
                        <a:t>啓発</a:t>
                      </a:r>
                      <a:r>
                        <a:rPr kumimoji="1" lang="en-US" altLang="ja-JP" sz="1200" b="0" baseline="0" dirty="0" smtClean="0">
                          <a:solidFill>
                            <a:schemeClr val="tx1"/>
                          </a:solidFill>
                          <a:latin typeface="游ゴシック" panose="020B0400000000000000" pitchFamily="50" charset="-128"/>
                        </a:rPr>
                        <a:t>》</a:t>
                      </a:r>
                    </a:p>
                    <a:p>
                      <a:pPr>
                        <a:lnSpc>
                          <a:spcPts val="1500"/>
                        </a:lnSpc>
                      </a:pPr>
                      <a:r>
                        <a:rPr kumimoji="1" lang="ja-JP" altLang="en-US" sz="1100" b="0" baseline="0" dirty="0" smtClean="0">
                          <a:solidFill>
                            <a:schemeClr val="tx1"/>
                          </a:solidFill>
                          <a:latin typeface="游ゴシック" panose="020B0400000000000000" pitchFamily="50" charset="-128"/>
                        </a:rPr>
                        <a:t>■</a:t>
                      </a:r>
                      <a:r>
                        <a:rPr kumimoji="1" lang="ja-JP" altLang="en-US" sz="1100" b="0" baseline="0" dirty="0" err="1" smtClean="0">
                          <a:solidFill>
                            <a:schemeClr val="tx1"/>
                          </a:solidFill>
                          <a:latin typeface="游ゴシック" panose="020B0400000000000000" pitchFamily="50" charset="-128"/>
                        </a:rPr>
                        <a:t>障がい</a:t>
                      </a:r>
                      <a:r>
                        <a:rPr kumimoji="1" lang="ja-JP" altLang="en-US" sz="1100" b="0" baseline="0" dirty="0" smtClean="0">
                          <a:solidFill>
                            <a:schemeClr val="tx1"/>
                          </a:solidFill>
                          <a:latin typeface="游ゴシック" panose="020B0400000000000000" pitchFamily="50" charset="-128"/>
                        </a:rPr>
                        <a:t>者歯科診療センターの運営を大阪府歯科医師会に委託し、保護者向け説明会を実施</a:t>
                      </a:r>
                      <a:endParaRPr kumimoji="1" lang="en-US" altLang="ja-JP" sz="1100" b="0" baseline="0" dirty="0" smtClean="0">
                        <a:solidFill>
                          <a:schemeClr val="tx1"/>
                        </a:solidFill>
                        <a:latin typeface="游ゴシック" panose="020B0400000000000000" pitchFamily="50" charset="-128"/>
                      </a:endParaRPr>
                    </a:p>
                    <a:p>
                      <a:pPr>
                        <a:lnSpc>
                          <a:spcPts val="1500"/>
                        </a:lnSpc>
                      </a:pPr>
                      <a:r>
                        <a:rPr kumimoji="1" lang="ja-JP" altLang="en-US" sz="1100" b="0" baseline="0" dirty="0" smtClean="0">
                          <a:solidFill>
                            <a:schemeClr val="tx1"/>
                          </a:solidFill>
                          <a:latin typeface="游ゴシック" panose="020B0400000000000000" pitchFamily="50" charset="-128"/>
                        </a:rPr>
                        <a:t>■「</a:t>
                      </a:r>
                      <a:r>
                        <a:rPr kumimoji="1" lang="ja-JP" altLang="en-US" sz="1100" b="0" baseline="0" dirty="0" err="1" smtClean="0">
                          <a:solidFill>
                            <a:schemeClr val="tx1"/>
                          </a:solidFill>
                          <a:latin typeface="游ゴシック" panose="020B0400000000000000" pitchFamily="50" charset="-128"/>
                        </a:rPr>
                        <a:t>障がい</a:t>
                      </a:r>
                      <a:r>
                        <a:rPr kumimoji="1" lang="ja-JP" altLang="en-US" sz="1100" b="0" baseline="0" dirty="0" smtClean="0">
                          <a:solidFill>
                            <a:schemeClr val="tx1"/>
                          </a:solidFill>
                          <a:latin typeface="游ゴシック" panose="020B0400000000000000" pitchFamily="50" charset="-128"/>
                        </a:rPr>
                        <a:t>者施設職員に対する歯科口腔保健の手引き」</a:t>
                      </a:r>
                      <a:r>
                        <a:rPr kumimoji="1" lang="en-US" altLang="ja-JP" sz="1100" b="0" baseline="0" dirty="0" smtClean="0">
                          <a:solidFill>
                            <a:schemeClr val="tx1"/>
                          </a:solidFill>
                          <a:latin typeface="游ゴシック" panose="020B0400000000000000" pitchFamily="50" charset="-128"/>
                        </a:rPr>
                        <a:t>(H29</a:t>
                      </a:r>
                      <a:r>
                        <a:rPr kumimoji="1" lang="ja-JP" altLang="en-US" sz="1100" b="0" baseline="0" dirty="0" smtClean="0">
                          <a:solidFill>
                            <a:schemeClr val="tx1"/>
                          </a:solidFill>
                          <a:latin typeface="游ゴシック" panose="020B0400000000000000" pitchFamily="50" charset="-128"/>
                        </a:rPr>
                        <a:t>年度作成）を活用した研修実施（３地区で実施）</a:t>
                      </a:r>
                      <a:endParaRPr kumimoji="1" lang="en-US" altLang="ja-JP" sz="1100" b="0" baseline="0" dirty="0" smtClean="0">
                        <a:solidFill>
                          <a:schemeClr val="tx1"/>
                        </a:solidFill>
                        <a:latin typeface="游ゴシック" panose="020B0400000000000000" pitchFamily="50" charset="-128"/>
                      </a:endParaRPr>
                    </a:p>
                    <a:p>
                      <a:pPr>
                        <a:lnSpc>
                          <a:spcPts val="1500"/>
                        </a:lnSpc>
                      </a:pPr>
                      <a:r>
                        <a:rPr kumimoji="1" lang="ja-JP" altLang="en-US" sz="1000" b="0" baseline="0" dirty="0" smtClean="0">
                          <a:solidFill>
                            <a:schemeClr val="tx1"/>
                          </a:solidFill>
                          <a:latin typeface="游ゴシック" panose="020B0400000000000000" pitchFamily="50" charset="-128"/>
                        </a:rPr>
                        <a:t>　（再掲）在宅歯科ケアステーションの周知、公民連携、アスマイル、府ホームページ、啓発冊子等</a:t>
                      </a:r>
                      <a:endParaRPr kumimoji="1" lang="en-US" altLang="ja-JP" sz="1000" b="0" baseline="0" dirty="0" smtClean="0">
                        <a:solidFill>
                          <a:schemeClr val="tx1"/>
                        </a:solidFill>
                        <a:latin typeface="游ゴシック" panose="020B0400000000000000" pitchFamily="50" charset="-128"/>
                      </a:endParaRPr>
                    </a:p>
                    <a:p>
                      <a:pPr>
                        <a:lnSpc>
                          <a:spcPts val="1500"/>
                        </a:lnSpc>
                      </a:pPr>
                      <a:endParaRPr kumimoji="1" lang="en-US" altLang="ja-JP" sz="1050" b="0" baseline="0" dirty="0" smtClean="0">
                        <a:solidFill>
                          <a:schemeClr val="tx1"/>
                        </a:solidFill>
                        <a:latin typeface="游ゴシック" panose="020B0400000000000000" pitchFamily="50" charset="-128"/>
                      </a:endParaRPr>
                    </a:p>
                    <a:p>
                      <a:pPr>
                        <a:lnSpc>
                          <a:spcPts val="1500"/>
                        </a:lnSpc>
                      </a:pPr>
                      <a:r>
                        <a:rPr kumimoji="1" lang="en-US" altLang="ja-JP" sz="1200" b="0" baseline="0" dirty="0" smtClean="0">
                          <a:solidFill>
                            <a:schemeClr val="tx1"/>
                          </a:solidFill>
                          <a:latin typeface="游ゴシック" panose="020B0400000000000000" pitchFamily="50" charset="-128"/>
                        </a:rPr>
                        <a:t>《</a:t>
                      </a:r>
                      <a:r>
                        <a:rPr kumimoji="1" lang="ja-JP" altLang="en-US" sz="1200" b="0" u="sng" baseline="0" dirty="0" smtClean="0">
                          <a:solidFill>
                            <a:schemeClr val="tx1"/>
                          </a:solidFill>
                          <a:latin typeface="游ゴシック" panose="020B0400000000000000" pitchFamily="50" charset="-128"/>
                        </a:rPr>
                        <a:t>市町村支援</a:t>
                      </a:r>
                      <a:r>
                        <a:rPr kumimoji="1" lang="en-US" altLang="ja-JP" sz="1200" b="0" baseline="0" dirty="0" smtClean="0">
                          <a:solidFill>
                            <a:schemeClr val="tx1"/>
                          </a:solidFill>
                          <a:latin typeface="游ゴシック" panose="020B0400000000000000"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smtClean="0">
                          <a:solidFill>
                            <a:schemeClr val="tx1"/>
                          </a:solidFill>
                          <a:latin typeface="游ゴシック" panose="020B0400000000000000" pitchFamily="50" charset="-128"/>
                        </a:rPr>
                        <a:t>■</a:t>
                      </a:r>
                      <a:r>
                        <a:rPr kumimoji="1" lang="ja-JP" altLang="en-US" sz="1000" b="0" baseline="0" dirty="0" smtClean="0">
                          <a:solidFill>
                            <a:schemeClr val="tx1"/>
                          </a:solidFill>
                          <a:latin typeface="游ゴシック" panose="020B0400000000000000" pitchFamily="50" charset="-128"/>
                        </a:rPr>
                        <a:t>（再掲）</a:t>
                      </a:r>
                      <a:r>
                        <a:rPr kumimoji="1" lang="ja-JP" altLang="en-US" sz="1100" b="0" baseline="0" dirty="0" smtClean="0">
                          <a:solidFill>
                            <a:schemeClr val="tx1"/>
                          </a:solidFill>
                          <a:latin typeface="游ゴシック" panose="020B0400000000000000" pitchFamily="50" charset="-128"/>
                        </a:rPr>
                        <a:t>大阪府市町村歯科口腔保健実態調査により、各市町村の取組状況（障がい児者の歯科健診やフッ化物塗布等）</a:t>
                      </a:r>
                      <a:endParaRPr kumimoji="1" lang="en-US" altLang="ja-JP" sz="1100" b="0" baseline="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smtClean="0">
                          <a:solidFill>
                            <a:schemeClr val="tx1"/>
                          </a:solidFill>
                          <a:latin typeface="游ゴシック" panose="020B0400000000000000" pitchFamily="50" charset="-128"/>
                        </a:rPr>
                        <a:t>　　　　を集約し、府内市町村と共有</a:t>
                      </a:r>
                      <a:endParaRPr kumimoji="1" lang="en-US" altLang="ja-JP" sz="1100" b="0" baseline="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baseline="0" dirty="0" smtClean="0">
                          <a:solidFill>
                            <a:schemeClr val="tx1"/>
                          </a:solidFill>
                          <a:latin typeface="游ゴシック" panose="020B0400000000000000" pitchFamily="50" charset="-128"/>
                        </a:rPr>
                        <a:t>　（再掲）大阪府歯科口腔保健推進連絡会、口腔保健支援センター、市町村職員の歯科コーチングスキル向上事業</a:t>
                      </a:r>
                      <a:endParaRPr kumimoji="1" lang="en-US" altLang="ja-JP" sz="1000" b="0" baseline="0" dirty="0" smtClean="0">
                        <a:solidFill>
                          <a:schemeClr val="tx1"/>
                        </a:solidFill>
                        <a:latin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13635"/>
                  </a:ext>
                </a:extLst>
              </a:tr>
              <a:tr h="76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sz="1600" b="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baseline="0" dirty="0" smtClean="0">
                          <a:solidFill>
                            <a:schemeClr val="tx1"/>
                          </a:solidFill>
                          <a:latin typeface="游ゴシック" panose="020B0400000000000000" pitchFamily="50" charset="-128"/>
                          <a:ea typeface="+mn-ea"/>
                        </a:rPr>
                        <a:t>《</a:t>
                      </a:r>
                      <a:r>
                        <a:rPr kumimoji="1" lang="ja-JP" altLang="en-US" sz="1200" b="0" u="sng" baseline="0" dirty="0" smtClean="0">
                          <a:solidFill>
                            <a:schemeClr val="tx1"/>
                          </a:solidFill>
                          <a:latin typeface="游ゴシック" panose="020B0400000000000000" pitchFamily="50" charset="-128"/>
                          <a:ea typeface="+mn-ea"/>
                        </a:rPr>
                        <a:t>課題</a:t>
                      </a:r>
                      <a:r>
                        <a:rPr kumimoji="1" lang="en-US" altLang="ja-JP" sz="1200" b="0" baseline="0" dirty="0" smtClean="0">
                          <a:solidFill>
                            <a:schemeClr val="tx1"/>
                          </a:solidFill>
                          <a:latin typeface="游ゴシック" panose="020B0400000000000000" pitchFamily="50" charset="-128"/>
                          <a:ea typeface="+mn-ea"/>
                        </a:rPr>
                        <a:t>》</a:t>
                      </a:r>
                    </a:p>
                    <a:p>
                      <a:pPr>
                        <a:lnSpc>
                          <a:spcPts val="1500"/>
                        </a:lnSpc>
                      </a:pPr>
                      <a:r>
                        <a:rPr kumimoji="1" lang="ja-JP" altLang="en-US" sz="1100" b="0" baseline="0" dirty="0" smtClean="0">
                          <a:solidFill>
                            <a:schemeClr val="tx1"/>
                          </a:solidFill>
                          <a:latin typeface="游ゴシック" panose="020B0400000000000000" pitchFamily="50" charset="-128"/>
                          <a:ea typeface="+mn-ea"/>
                        </a:rPr>
                        <a:t>■ホームページを閲覧するなどの自発的な動きをしない府民への働きかけ</a:t>
                      </a: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r>
                        <a:rPr kumimoji="1" lang="ja-JP" altLang="en-US" sz="1100" b="0" baseline="0" dirty="0" smtClean="0">
                          <a:solidFill>
                            <a:schemeClr val="tx1"/>
                          </a:solidFill>
                          <a:latin typeface="游ゴシック" panose="020B0400000000000000" pitchFamily="50" charset="-128"/>
                          <a:ea typeface="+mn-ea"/>
                        </a:rPr>
                        <a:t>　（内容：介助者が気をつけるべき事柄、セルフケア、定期的な歯科健診、かかりつけ歯科医　等）</a:t>
                      </a: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r>
                        <a:rPr kumimoji="1" lang="ja-JP" altLang="en-US" sz="1100" b="0" baseline="0" dirty="0" smtClean="0">
                          <a:solidFill>
                            <a:schemeClr val="tx1"/>
                          </a:solidFill>
                          <a:latin typeface="游ゴシック" panose="020B0400000000000000" pitchFamily="50" charset="-128"/>
                          <a:ea typeface="+mn-ea"/>
                        </a:rPr>
                        <a:t>■歯科専門職の職員がいない市町村への支援</a:t>
                      </a: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r>
                        <a:rPr kumimoji="1" lang="en-US" altLang="ja-JP" sz="1200" b="0" baseline="0" dirty="0" smtClean="0">
                          <a:solidFill>
                            <a:schemeClr val="tx1"/>
                          </a:solidFill>
                          <a:latin typeface="游ゴシック" panose="020B0400000000000000" pitchFamily="50" charset="-128"/>
                          <a:ea typeface="+mn-ea"/>
                        </a:rPr>
                        <a:t>《</a:t>
                      </a:r>
                      <a:r>
                        <a:rPr kumimoji="1" lang="ja-JP" altLang="en-US" sz="1200" b="0" u="sng" baseline="0" dirty="0" smtClean="0">
                          <a:solidFill>
                            <a:schemeClr val="tx1"/>
                          </a:solidFill>
                          <a:latin typeface="游ゴシック" panose="020B0400000000000000" pitchFamily="50" charset="-128"/>
                          <a:ea typeface="+mn-ea"/>
                        </a:rPr>
                        <a:t>次年度の取組</a:t>
                      </a:r>
                      <a:r>
                        <a:rPr kumimoji="1" lang="en-US" altLang="ja-JP" sz="1200" b="0" baseline="0" dirty="0" smtClean="0">
                          <a:solidFill>
                            <a:schemeClr val="tx1"/>
                          </a:solidFill>
                          <a:latin typeface="游ゴシック" panose="020B0400000000000000" pitchFamily="50" charset="-128"/>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smtClean="0">
                          <a:solidFill>
                            <a:schemeClr val="tx1"/>
                          </a:solidFill>
                          <a:latin typeface="游ゴシック" panose="020B0400000000000000" pitchFamily="50" charset="-128"/>
                          <a:ea typeface="+mn-ea"/>
                        </a:rPr>
                        <a:t>■関係機関と連携し、家族や介護にあたる施設職員等に対する啓発・人材育成</a:t>
                      </a:r>
                      <a:endParaRPr kumimoji="1" lang="en-US" altLang="ja-JP" sz="1100" b="0" baseline="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smtClean="0">
                          <a:solidFill>
                            <a:schemeClr val="tx1"/>
                          </a:solidFill>
                          <a:latin typeface="游ゴシック" panose="020B0400000000000000" pitchFamily="50" charset="-128"/>
                          <a:ea typeface="+mn-ea"/>
                        </a:rPr>
                        <a:t>■関係団体と連携のうえ、在宅療養者経口摂取支援チームの育成</a:t>
                      </a:r>
                      <a:endParaRPr kumimoji="1" lang="en-US" altLang="ja-JP" sz="1100" b="0" baseline="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smtClean="0">
                          <a:solidFill>
                            <a:schemeClr val="tx1"/>
                          </a:solidFill>
                          <a:latin typeface="游ゴシック" panose="020B0400000000000000" pitchFamily="50" charset="-128"/>
                          <a:ea typeface="+mn-ea"/>
                        </a:rPr>
                        <a:t>■在宅歯科ケアステーションの活用促進</a:t>
                      </a: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r>
                        <a:rPr kumimoji="1" lang="ja-JP" altLang="en-US" sz="1100" b="0" baseline="0" dirty="0" smtClean="0">
                          <a:solidFill>
                            <a:schemeClr val="tx1"/>
                          </a:solidFill>
                          <a:latin typeface="游ゴシック" panose="020B0400000000000000" pitchFamily="50" charset="-128"/>
                          <a:ea typeface="+mn-ea"/>
                        </a:rPr>
                        <a:t>■「アスマイル」、府の広報媒体、公民連携の枠組みを活用し、幅広い世代の府民への啓発</a:t>
                      </a: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r>
                        <a:rPr kumimoji="1" lang="ja-JP" altLang="en-US" sz="1100" b="0" baseline="0" dirty="0" smtClean="0">
                          <a:solidFill>
                            <a:schemeClr val="tx1"/>
                          </a:solidFill>
                          <a:latin typeface="游ゴシック" panose="020B0400000000000000" pitchFamily="50" charset="-128"/>
                          <a:ea typeface="+mn-ea"/>
                        </a:rPr>
                        <a:t>■口腔保健支援センターでの専門職による個別具体的な相談、情報提供</a:t>
                      </a:r>
                      <a:endParaRPr kumimoji="1" lang="en-US" altLang="ja-JP" sz="1100" b="0" baseline="0" dirty="0" smtClean="0">
                        <a:solidFill>
                          <a:schemeClr val="tx1"/>
                        </a:solidFill>
                        <a:latin typeface="游ゴシック" panose="020B0400000000000000" pitchFamily="50" charset="-128"/>
                        <a:ea typeface="+mn-ea"/>
                      </a:endParaRPr>
                    </a:p>
                    <a:p>
                      <a:pPr>
                        <a:lnSpc>
                          <a:spcPts val="1500"/>
                        </a:lnSpc>
                      </a:pPr>
                      <a:r>
                        <a:rPr kumimoji="1" lang="ja-JP" altLang="en-US" sz="1100" b="0" baseline="0" dirty="0" smtClean="0">
                          <a:solidFill>
                            <a:schemeClr val="tx1"/>
                          </a:solidFill>
                          <a:latin typeface="游ゴシック" panose="020B0400000000000000" pitchFamily="50" charset="-128"/>
                          <a:ea typeface="+mn-ea"/>
                        </a:rPr>
                        <a:t>■</a:t>
                      </a:r>
                      <a:r>
                        <a:rPr kumimoji="1" lang="en-US" altLang="ja-JP" sz="1100" b="0" baseline="0" dirty="0" smtClean="0">
                          <a:solidFill>
                            <a:schemeClr val="tx1"/>
                          </a:solidFill>
                          <a:latin typeface="游ゴシック" panose="020B0400000000000000" pitchFamily="50" charset="-128"/>
                          <a:ea typeface="+mn-ea"/>
                        </a:rPr>
                        <a:t>8020</a:t>
                      </a:r>
                      <a:r>
                        <a:rPr kumimoji="1" lang="ja-JP" altLang="en-US" sz="1100" b="0" baseline="0" dirty="0" smtClean="0">
                          <a:solidFill>
                            <a:schemeClr val="tx1"/>
                          </a:solidFill>
                          <a:latin typeface="游ゴシック" panose="020B0400000000000000" pitchFamily="50" charset="-128"/>
                          <a:ea typeface="+mn-ea"/>
                        </a:rPr>
                        <a:t>推進アンバサダー養成事業による地域の取組み支援</a:t>
                      </a:r>
                      <a:endParaRPr kumimoji="1" lang="en-US" altLang="ja-JP" sz="1100" b="0" baseline="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smtClean="0">
                          <a:solidFill>
                            <a:schemeClr val="tx1"/>
                          </a:solidFill>
                          <a:latin typeface="游ゴシック" panose="020B0400000000000000" pitchFamily="50" charset="-128"/>
                          <a:ea typeface="+mn-ea"/>
                        </a:rPr>
                        <a:t>■市町村職員の歯科コーチングスキル向上事業の取組み結果を府域に展開</a:t>
                      </a:r>
                      <a:endParaRPr kumimoji="1" lang="en-US" altLang="ja-JP" sz="1100" b="0" baseline="0" dirty="0" smtClean="0">
                        <a:solidFill>
                          <a:schemeClr val="tx1"/>
                        </a:solidFill>
                        <a:latin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278943"/>
                  </a:ext>
                </a:extLst>
              </a:tr>
              <a:tr h="760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最終予算</a:t>
                      </a:r>
                      <a:endParaRPr kumimoji="1" lang="en-US" altLang="ja-JP" sz="1600" b="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ja-JP" alt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障がい</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者歯科診療センター運営委託事業（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23,968</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千円）、生涯歯科保健推進事業（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1,766</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大阪府歯科口腔保健計画推進事業（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5,012</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千円）、８０２０運動推進特別事業（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2,040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障がい</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者施設歯科口腔保健推進事業（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2,137</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千円）、要介護者口腔保健指導推進事業（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6,058</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在宅療養者経口摂取支援チーム育成事業（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3,210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1878651"/>
                  </a:ext>
                </a:extLst>
              </a:tr>
            </a:tbl>
          </a:graphicData>
        </a:graphic>
      </p:graphicFrame>
      <p:sp>
        <p:nvSpPr>
          <p:cNvPr id="14" name="角丸四角形 13"/>
          <p:cNvSpPr/>
          <p:nvPr/>
        </p:nvSpPr>
        <p:spPr>
          <a:xfrm>
            <a:off x="691885" y="2225110"/>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359461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２　歯と口の健康づくりを支える社会環境整備　</a:t>
            </a:r>
            <a:r>
              <a:rPr kumimoji="1" lang="ja-JP" altLang="en-US"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計画</a:t>
            </a:r>
            <a:r>
              <a:rPr kumimoji="1" lang="en-US" altLang="ja-JP"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P.32</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9181750" y="6583675"/>
            <a:ext cx="720000" cy="216000"/>
          </a:xfrm>
        </p:spPr>
        <p:txBody>
          <a:bodyPr/>
          <a:lstStyle/>
          <a:p>
            <a:fld id="{4D1D0668-0C6C-4C7F-AAAF-C0078F4BF5F6}" type="slidenum">
              <a:rPr kumimoji="1" lang="ja-JP" altLang="en-US" smtClean="0"/>
              <a:t>55</a:t>
            </a:fld>
            <a:endParaRPr kumimoji="1" lang="ja-JP" altLang="en-US"/>
          </a:p>
        </p:txBody>
      </p:sp>
      <p:pic>
        <p:nvPicPr>
          <p:cNvPr id="17" name="図 16"/>
          <p:cNvPicPr>
            <a:picLocks noChangeAspect="1"/>
          </p:cNvPicPr>
          <p:nvPr/>
        </p:nvPicPr>
        <p:blipFill>
          <a:blip r:embed="rId2"/>
          <a:stretch>
            <a:fillRect/>
          </a:stretch>
        </p:blipFill>
        <p:spPr>
          <a:xfrm>
            <a:off x="8536240" y="183217"/>
            <a:ext cx="1320923" cy="432000"/>
          </a:xfrm>
          <a:prstGeom prst="rect">
            <a:avLst/>
          </a:prstGeom>
        </p:spPr>
      </p:pic>
      <p:sp>
        <p:nvSpPr>
          <p:cNvPr id="21" name="角丸四角形 20"/>
          <p:cNvSpPr/>
          <p:nvPr/>
        </p:nvSpPr>
        <p:spPr>
          <a:xfrm>
            <a:off x="376959" y="816516"/>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2" name="角丸四角形 21"/>
          <p:cNvSpPr/>
          <p:nvPr/>
        </p:nvSpPr>
        <p:spPr>
          <a:xfrm>
            <a:off x="2464959" y="816516"/>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a:solidFill>
                  <a:prstClr val="black"/>
                </a:solidFill>
                <a:latin typeface="+mn-ea"/>
              </a:rPr>
              <a:t>歯科疾患の予防や早期発見、口の機能の維持向上を行う府民を支援</a:t>
            </a:r>
            <a:r>
              <a:rPr kumimoji="1" lang="ja-JP" altLang="en-US" sz="1600" b="1" dirty="0" smtClean="0">
                <a:solidFill>
                  <a:prstClr val="black"/>
                </a:solidFill>
                <a:latin typeface="+mn-ea"/>
              </a:rPr>
              <a:t>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14" name="正方形/長方形 13"/>
          <p:cNvSpPr/>
          <p:nvPr/>
        </p:nvSpPr>
        <p:spPr>
          <a:xfrm>
            <a:off x="382272" y="136686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15" name="正方形/長方形 14"/>
          <p:cNvSpPr/>
          <p:nvPr/>
        </p:nvSpPr>
        <p:spPr>
          <a:xfrm>
            <a:off x="530346" y="1677960"/>
            <a:ext cx="8856000" cy="1031951"/>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▽保健関係者の資質向上を通じて、歯科疾患の予防や早期発見、口の機能の維持向上に向けて、歯と口の健康づくりを</a:t>
            </a:r>
            <a:r>
              <a:rPr lang="ja-JP" altLang="en-US" sz="1200" dirty="0" smtClean="0">
                <a:solidFill>
                  <a:prstClr val="black"/>
                </a:solidFill>
                <a:latin typeface="+mn-ea"/>
              </a:rPr>
              <a:t>行う府民</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を</a:t>
            </a:r>
            <a:r>
              <a:rPr lang="ja-JP" altLang="en-US" sz="1200" dirty="0">
                <a:solidFill>
                  <a:prstClr val="black"/>
                </a:solidFill>
                <a:latin typeface="+mn-ea"/>
              </a:rPr>
              <a:t>支援</a:t>
            </a:r>
            <a:r>
              <a:rPr lang="ja-JP" altLang="en-US" sz="1200" dirty="0" smtClean="0">
                <a:solidFill>
                  <a:prstClr val="black"/>
                </a:solidFill>
                <a:latin typeface="+mn-ea"/>
              </a:rPr>
              <a:t>します。</a:t>
            </a:r>
            <a:endParaRPr lang="en-US" altLang="ja-JP" sz="1200" dirty="0" smtClean="0">
              <a:solidFill>
                <a:prstClr val="black"/>
              </a:solidFill>
              <a:latin typeface="+mn-ea"/>
            </a:endParaRPr>
          </a:p>
          <a:p>
            <a:pPr lvl="0">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a:t>
            </a:r>
            <a:r>
              <a:rPr lang="ja-JP" altLang="en-US" sz="1200" dirty="0">
                <a:solidFill>
                  <a:prstClr val="black"/>
                </a:solidFill>
                <a:latin typeface="+mn-ea"/>
              </a:rPr>
              <a:t>若い世代や働く世代などが歯科疾患の予防・早期発見等に取り組めるよう、事業者や医療保険者、関係団体、市町村</a:t>
            </a:r>
            <a:r>
              <a:rPr lang="ja-JP" altLang="en-US" sz="1200" dirty="0" smtClean="0">
                <a:solidFill>
                  <a:prstClr val="black"/>
                </a:solidFill>
                <a:latin typeface="+mn-ea"/>
              </a:rPr>
              <a:t>など多様</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な</a:t>
            </a:r>
            <a:r>
              <a:rPr lang="ja-JP" altLang="en-US" sz="1200" dirty="0">
                <a:solidFill>
                  <a:prstClr val="black"/>
                </a:solidFill>
                <a:latin typeface="+mn-ea"/>
              </a:rPr>
              <a:t>主体の連携・協働した取組みを行います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p:txBody>
      </p:sp>
      <p:sp>
        <p:nvSpPr>
          <p:cNvPr id="16" name="角丸四角形 15"/>
          <p:cNvSpPr/>
          <p:nvPr/>
        </p:nvSpPr>
        <p:spPr>
          <a:xfrm>
            <a:off x="376959" y="1248517"/>
            <a:ext cx="9144000" cy="240585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7" name="正方形/長方形 26"/>
          <p:cNvSpPr/>
          <p:nvPr/>
        </p:nvSpPr>
        <p:spPr>
          <a:xfrm>
            <a:off x="382272" y="2720988"/>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28" name="正方形/長方形 27"/>
          <p:cNvSpPr/>
          <p:nvPr/>
        </p:nvSpPr>
        <p:spPr>
          <a:xfrm>
            <a:off x="530346" y="3000499"/>
            <a:ext cx="8856000" cy="587528"/>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▽保健関係者の資質</a:t>
            </a:r>
            <a:r>
              <a:rPr lang="ja-JP" altLang="en-US" sz="1200" dirty="0" smtClean="0">
                <a:solidFill>
                  <a:prstClr val="black"/>
                </a:solidFill>
                <a:latin typeface="+mn-ea"/>
              </a:rPr>
              <a:t>向上</a:t>
            </a:r>
            <a:endParaRPr lang="en-US" altLang="ja-JP" sz="1200" dirty="0" smtClean="0">
              <a:solidFill>
                <a:prstClr val="black"/>
              </a:solidFill>
              <a:latin typeface="+mn-ea"/>
            </a:endParaRPr>
          </a:p>
          <a:p>
            <a:pPr lvl="0">
              <a:defRPr/>
            </a:pPr>
            <a:endParaRPr lang="en-US" altLang="ja-JP" sz="600" dirty="0" smtClean="0">
              <a:solidFill>
                <a:prstClr val="black"/>
              </a:solidFill>
              <a:latin typeface="+mn-ea"/>
            </a:endParaRPr>
          </a:p>
          <a:p>
            <a:pPr lvl="0">
              <a:defRPr/>
            </a:pPr>
            <a:r>
              <a:rPr lang="ja-JP" altLang="en-US" sz="1200" dirty="0" smtClean="0">
                <a:solidFill>
                  <a:prstClr val="black"/>
                </a:solidFill>
                <a:latin typeface="+mn-ea"/>
              </a:rPr>
              <a:t>▽</a:t>
            </a:r>
            <a:r>
              <a:rPr lang="ja-JP" altLang="en-US" sz="1200" dirty="0">
                <a:solidFill>
                  <a:prstClr val="black"/>
                </a:solidFill>
                <a:latin typeface="+mn-ea"/>
              </a:rPr>
              <a:t>多様な主体との連携・協働（大学や職場での歯と口の健康づくりの推進</a:t>
            </a:r>
            <a:r>
              <a:rPr lang="ja-JP" altLang="en-US" sz="1200" dirty="0" smtClean="0">
                <a:solidFill>
                  <a:prstClr val="black"/>
                </a:solidFill>
                <a:latin typeface="+mn-ea"/>
              </a:rPr>
              <a:t>）</a:t>
            </a:r>
            <a:endParaRPr lang="en-US" altLang="ja-JP" sz="600" dirty="0">
              <a:solidFill>
                <a:prstClr val="black"/>
              </a:solidFill>
              <a:latin typeface="+mn-ea"/>
            </a:endParaRPr>
          </a:p>
        </p:txBody>
      </p:sp>
      <p:graphicFrame>
        <p:nvGraphicFramePr>
          <p:cNvPr id="29" name="表 28"/>
          <p:cNvGraphicFramePr>
            <a:graphicFrameLocks noGrp="1"/>
          </p:cNvGraphicFramePr>
          <p:nvPr>
            <p:extLst>
              <p:ext uri="{D42A27DB-BD31-4B8C-83A1-F6EECF244321}">
                <p14:modId xmlns:p14="http://schemas.microsoft.com/office/powerpoint/2010/main" val="3205009409"/>
              </p:ext>
            </p:extLst>
          </p:nvPr>
        </p:nvGraphicFramePr>
        <p:xfrm>
          <a:off x="378810" y="3665445"/>
          <a:ext cx="9142149" cy="2840956"/>
        </p:xfrm>
        <a:graphic>
          <a:graphicData uri="http://schemas.openxmlformats.org/drawingml/2006/table">
            <a:tbl>
              <a:tblPr firstRow="1" bandRow="1">
                <a:tableStyleId>{5C22544A-7EE6-4342-B048-85BDC9FD1C3A}</a:tableStyleId>
              </a:tblPr>
              <a:tblGrid>
                <a:gridCol w="1151466">
                  <a:extLst>
                    <a:ext uri="{9D8B030D-6E8A-4147-A177-3AD203B41FA5}">
                      <a16:colId xmlns:a16="http://schemas.microsoft.com/office/drawing/2014/main" val="528851062"/>
                    </a:ext>
                  </a:extLst>
                </a:gridCol>
                <a:gridCol w="7990683">
                  <a:extLst>
                    <a:ext uri="{9D8B030D-6E8A-4147-A177-3AD203B41FA5}">
                      <a16:colId xmlns:a16="http://schemas.microsoft.com/office/drawing/2014/main" val="89849022"/>
                    </a:ext>
                  </a:extLst>
                </a:gridCol>
              </a:tblGrid>
              <a:tr h="2840956">
                <a:tc>
                  <a:txBody>
                    <a:bodyPr/>
                    <a:lstStyle/>
                    <a:p>
                      <a:r>
                        <a:rPr kumimoji="1" lang="ja-JP" altLang="en-US" sz="1600" b="0" dirty="0" smtClean="0"/>
                        <a:t> 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■自宅でできる健康づくりの取組みの情報をまとめた「おうちで健活」サイトを活用し、「歯と口の健康」を含む健康情報</a:t>
                      </a:r>
                    </a:p>
                    <a:p>
                      <a:pPr>
                        <a:lnSpc>
                          <a:spcPts val="1500"/>
                        </a:lnSpc>
                      </a:pPr>
                      <a:r>
                        <a:rPr kumimoji="1" lang="ja-JP" altLang="en-US" sz="1100" b="0" dirty="0" smtClean="0">
                          <a:solidFill>
                            <a:schemeClr val="tx1"/>
                          </a:solidFill>
                        </a:rPr>
                        <a:t>　を掲載</a:t>
                      </a:r>
                      <a:endParaRPr kumimoji="1" lang="en-US" altLang="ja-JP" sz="1100" b="0" dirty="0" smtClean="0">
                        <a:solidFill>
                          <a:schemeClr val="tx1"/>
                        </a:solidFill>
                      </a:endParaRPr>
                    </a:p>
                    <a:p>
                      <a:pPr>
                        <a:lnSpc>
                          <a:spcPts val="1500"/>
                        </a:lnSpc>
                      </a:pPr>
                      <a:r>
                        <a:rPr kumimoji="1" lang="ja-JP" altLang="en-US" sz="1000" b="0" dirty="0" smtClean="0">
                          <a:solidFill>
                            <a:schemeClr val="tx1"/>
                          </a:solidFill>
                        </a:rPr>
                        <a:t>　（再掲）モデル事業の横展開、障がい者歯科診療センター、在宅歯科ケアステーションの周知、公民連携、アスマイル、</a:t>
                      </a:r>
                      <a:endParaRPr kumimoji="1" lang="en-US" altLang="ja-JP" sz="1000" b="0" dirty="0" smtClean="0">
                        <a:solidFill>
                          <a:schemeClr val="tx1"/>
                        </a:solidFill>
                      </a:endParaRPr>
                    </a:p>
                    <a:p>
                      <a:pPr>
                        <a:lnSpc>
                          <a:spcPts val="1500"/>
                        </a:lnSpc>
                      </a:pPr>
                      <a:r>
                        <a:rPr kumimoji="1" lang="ja-JP" altLang="en-US" sz="1000" b="0" dirty="0" smtClean="0">
                          <a:solidFill>
                            <a:schemeClr val="tx1"/>
                          </a:solidFill>
                        </a:rPr>
                        <a:t>　　　　　府ホームページ、啓発冊子等</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a:lnSpc>
                          <a:spcPts val="1500"/>
                        </a:lnSpc>
                      </a:pPr>
                      <a:r>
                        <a:rPr kumimoji="1" lang="ja-JP" altLang="en-US" sz="1000" b="0" dirty="0" smtClean="0">
                          <a:solidFill>
                            <a:schemeClr val="tx1"/>
                          </a:solidFill>
                        </a:rPr>
                        <a:t>　（再掲）大阪府歯科口腔保健推進連絡会、口腔保健支援センター、大阪府市町村歯科口腔保健実態調査の実施、</a:t>
                      </a:r>
                      <a:endParaRPr kumimoji="1" lang="en-US" altLang="ja-JP" sz="1000" b="0" dirty="0" smtClean="0">
                        <a:solidFill>
                          <a:schemeClr val="tx1"/>
                        </a:solidFill>
                      </a:endParaRPr>
                    </a:p>
                    <a:p>
                      <a:pPr>
                        <a:lnSpc>
                          <a:spcPts val="1500"/>
                        </a:lnSpc>
                      </a:pPr>
                      <a:r>
                        <a:rPr kumimoji="1" lang="ja-JP" altLang="en-US" sz="1000" b="0" dirty="0" smtClean="0">
                          <a:solidFill>
                            <a:schemeClr val="tx1"/>
                          </a:solidFill>
                        </a:rPr>
                        <a:t>　　　　　市町村職員の歯科コーチングスキル向上事業の実施</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rPr>
                        <a:t>《</a:t>
                      </a:r>
                      <a:r>
                        <a:rPr kumimoji="1" lang="ja-JP" altLang="en-US" sz="1200" b="0" dirty="0" smtClean="0">
                          <a:solidFill>
                            <a:schemeClr val="tx1"/>
                          </a:solidFill>
                        </a:rPr>
                        <a:t>その他</a:t>
                      </a:r>
                      <a:r>
                        <a:rPr kumimoji="1" lang="en-US" altLang="ja-JP" sz="1200" b="0" dirty="0" smtClean="0">
                          <a:solidFill>
                            <a:schemeClr val="tx1"/>
                          </a:solidFill>
                        </a:rPr>
                        <a:t>》</a:t>
                      </a:r>
                      <a:endParaRPr kumimoji="1" lang="en-US" altLang="ja-JP" sz="1200" b="0" dirty="0" smtClean="0">
                        <a:solidFill>
                          <a:srgbClr val="FFFF00"/>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■行政歯科保健担当者研修会への参加</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■近畿地区</a:t>
                      </a:r>
                      <a:r>
                        <a:rPr kumimoji="1" lang="ja-JP" altLang="en-US" sz="1100" b="0" smtClean="0">
                          <a:solidFill>
                            <a:schemeClr val="tx1"/>
                          </a:solidFill>
                        </a:rPr>
                        <a:t>府県・保健所設置市 歯科</a:t>
                      </a:r>
                      <a:r>
                        <a:rPr kumimoji="1" lang="ja-JP" altLang="en-US" sz="1100" b="0" dirty="0" smtClean="0">
                          <a:solidFill>
                            <a:schemeClr val="tx1"/>
                          </a:solidFill>
                        </a:rPr>
                        <a:t>保健主幹課長会議への参加</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　（書面開催。厚生労働省からの情報提供、他府県との情報交換等）</a:t>
                      </a:r>
                      <a:endParaRPr kumimoji="1" lang="en-US" altLang="ja-JP" sz="11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30" name="角丸四角形 29"/>
          <p:cNvSpPr/>
          <p:nvPr/>
        </p:nvSpPr>
        <p:spPr>
          <a:xfrm>
            <a:off x="530346" y="5534401"/>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本年度評価</a:t>
            </a:r>
            <a:endParaRPr kumimoji="1" lang="en-US" altLang="ja-JP"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概ね</a:t>
            </a:r>
            <a:endParaRPr kumimoji="1" lang="en-US" altLang="ja-JP"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予定</a:t>
            </a:r>
            <a:r>
              <a:rPr kumimoji="1" lang="ja-JP" altLang="en-US" sz="1400" b="1" i="0" u="none" strike="noStrike" kern="120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どおり</a:t>
            </a:r>
            <a:endParaRPr kumimoji="1" lang="ja-JP" altLang="en-US" sz="1400" b="1" i="0" u="none" strike="noStrike" kern="1200" cap="none" spc="-350" normalizeH="0" baseline="0" noProof="0" dirty="0">
              <a:ln w="0"/>
              <a:solidFill>
                <a:srgbClr val="193F61"/>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8090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56</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457535972"/>
              </p:ext>
            </p:extLst>
          </p:nvPr>
        </p:nvGraphicFramePr>
        <p:xfrm>
          <a:off x="520510" y="884530"/>
          <a:ext cx="8797652" cy="4192481"/>
        </p:xfrm>
        <a:graphic>
          <a:graphicData uri="http://schemas.openxmlformats.org/drawingml/2006/table">
            <a:tbl>
              <a:tblPr firstRow="1" bandRow="1">
                <a:tableStyleId>{5C22544A-7EE6-4342-B048-85BDC9FD1C3A}</a:tableStyleId>
              </a:tblPr>
              <a:tblGrid>
                <a:gridCol w="1119959">
                  <a:extLst>
                    <a:ext uri="{9D8B030D-6E8A-4147-A177-3AD203B41FA5}">
                      <a16:colId xmlns:a16="http://schemas.microsoft.com/office/drawing/2014/main" val="1834954527"/>
                    </a:ext>
                  </a:extLst>
                </a:gridCol>
                <a:gridCol w="7677693">
                  <a:extLst>
                    <a:ext uri="{9D8B030D-6E8A-4147-A177-3AD203B41FA5}">
                      <a16:colId xmlns:a16="http://schemas.microsoft.com/office/drawing/2014/main" val="622421426"/>
                    </a:ext>
                  </a:extLst>
                </a:gridCol>
              </a:tblGrid>
              <a:tr h="255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mn-ea"/>
                        </a:rPr>
                        <a:t>《</a:t>
                      </a:r>
                      <a:r>
                        <a:rPr kumimoji="1" lang="ja-JP" altLang="en-US" sz="1200" b="0" u="sng" dirty="0" smtClean="0">
                          <a:solidFill>
                            <a:schemeClr val="tx1"/>
                          </a:solidFill>
                          <a:latin typeface="游ゴシック" panose="020B0400000000000000" pitchFamily="50" charset="-128"/>
                          <a:ea typeface="+mn-ea"/>
                        </a:rPr>
                        <a:t>課題</a:t>
                      </a:r>
                      <a:r>
                        <a:rPr kumimoji="1" lang="en-US" altLang="ja-JP" sz="1200" b="0" dirty="0" smtClean="0">
                          <a:solidFill>
                            <a:schemeClr val="tx1"/>
                          </a:solidFill>
                          <a:latin typeface="游ゴシック" panose="020B0400000000000000" pitchFamily="50" charset="-128"/>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■多様な主体との連携、「健活おおさか推進府民会議」の拡大</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■歯科専門職の職員がいない市町村への支援</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■高齢者や</a:t>
                      </a:r>
                      <a:r>
                        <a:rPr kumimoji="1" lang="ja-JP" altLang="en-US" sz="1100" b="0" dirty="0" err="1" smtClean="0">
                          <a:solidFill>
                            <a:schemeClr val="tx1"/>
                          </a:solidFill>
                          <a:latin typeface="游ゴシック" panose="020B0400000000000000" pitchFamily="50" charset="-128"/>
                          <a:ea typeface="+mn-ea"/>
                        </a:rPr>
                        <a:t>障がい</a:t>
                      </a:r>
                      <a:r>
                        <a:rPr kumimoji="1" lang="ja-JP" altLang="en-US" sz="1100" b="0" dirty="0" smtClean="0">
                          <a:solidFill>
                            <a:schemeClr val="tx1"/>
                          </a:solidFill>
                          <a:latin typeface="游ゴシック" panose="020B0400000000000000" pitchFamily="50" charset="-128"/>
                          <a:ea typeface="+mn-ea"/>
                        </a:rPr>
                        <a:t>者施設職員等に対する研修参加の働きかけ</a:t>
                      </a:r>
                      <a:endParaRPr kumimoji="1" lang="en-US" altLang="ja-JP" sz="1100" b="0" dirty="0" smtClean="0">
                        <a:solidFill>
                          <a:schemeClr val="tx1"/>
                        </a:solidFill>
                        <a:latin typeface="游ゴシック" panose="020B0400000000000000" pitchFamily="50" charset="-128"/>
                        <a:ea typeface="+mn-ea"/>
                      </a:endParaRPr>
                    </a:p>
                    <a:p>
                      <a:pPr>
                        <a:lnSpc>
                          <a:spcPts val="1500"/>
                        </a:lnSpc>
                      </a:pP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en-US" altLang="ja-JP" sz="1200" b="0" dirty="0" smtClean="0">
                          <a:solidFill>
                            <a:schemeClr val="tx1"/>
                          </a:solidFill>
                          <a:latin typeface="游ゴシック" panose="020B0400000000000000" pitchFamily="50" charset="-128"/>
                          <a:ea typeface="+mn-ea"/>
                        </a:rPr>
                        <a:t>《</a:t>
                      </a:r>
                      <a:r>
                        <a:rPr kumimoji="1" lang="ja-JP" altLang="en-US" sz="1200" b="0" u="sng" dirty="0" smtClean="0">
                          <a:solidFill>
                            <a:schemeClr val="tx1"/>
                          </a:solidFill>
                          <a:latin typeface="游ゴシック" panose="020B0400000000000000" pitchFamily="50" charset="-128"/>
                          <a:ea typeface="+mn-ea"/>
                        </a:rPr>
                        <a:t>次年度の取組</a:t>
                      </a:r>
                      <a:r>
                        <a:rPr kumimoji="1" lang="en-US" altLang="ja-JP" sz="1200" b="0" dirty="0" smtClean="0">
                          <a:solidFill>
                            <a:schemeClr val="tx1"/>
                          </a:solidFill>
                          <a:latin typeface="游ゴシック" panose="020B0400000000000000" pitchFamily="50" charset="-128"/>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■「健活１０」の普及啓発及び「</a:t>
                      </a:r>
                      <a:r>
                        <a:rPr kumimoji="1" lang="ja-JP" altLang="en-US" sz="1100" b="0" dirty="0" smtClean="0">
                          <a:solidFill>
                            <a:schemeClr val="tx1"/>
                          </a:solidFill>
                          <a:latin typeface="游ゴシック" panose="020B0400000000000000" pitchFamily="50" charset="-128"/>
                        </a:rPr>
                        <a:t>健活おおさか推進府民</a:t>
                      </a:r>
                      <a:r>
                        <a:rPr kumimoji="1" lang="ja-JP" altLang="en-US" sz="1100" b="0" smtClean="0">
                          <a:solidFill>
                            <a:schemeClr val="tx1"/>
                          </a:solidFill>
                          <a:latin typeface="游ゴシック" panose="020B0400000000000000" pitchFamily="50" charset="-128"/>
                        </a:rPr>
                        <a:t>会議</a:t>
                      </a:r>
                      <a:r>
                        <a:rPr kumimoji="1" lang="ja-JP" altLang="en-US" sz="1100" b="0" strike="noStrike" smtClean="0">
                          <a:solidFill>
                            <a:schemeClr val="tx1"/>
                          </a:solidFill>
                          <a:latin typeface="游ゴシック" panose="020B0400000000000000" pitchFamily="50" charset="-128"/>
                        </a:rPr>
                        <a:t>」</a:t>
                      </a:r>
                      <a:r>
                        <a:rPr kumimoji="1" lang="ja-JP" altLang="en-US" sz="1100" b="0" smtClean="0">
                          <a:solidFill>
                            <a:schemeClr val="tx1"/>
                          </a:solidFill>
                          <a:latin typeface="游ゴシック" panose="020B0400000000000000" pitchFamily="50" charset="-128"/>
                        </a:rPr>
                        <a:t>を</a:t>
                      </a:r>
                      <a:r>
                        <a:rPr kumimoji="1" lang="ja-JP" altLang="en-US" sz="1100" b="0" dirty="0" smtClean="0">
                          <a:solidFill>
                            <a:schemeClr val="tx1"/>
                          </a:solidFill>
                          <a:latin typeface="游ゴシック" panose="020B0400000000000000" pitchFamily="50" charset="-128"/>
                        </a:rPr>
                        <a:t>通じて、引き続きオール大阪での健康づくり</a:t>
                      </a:r>
                      <a:endParaRPr kumimoji="1" lang="en-US" altLang="ja-JP" sz="1100" b="0" dirty="0" smtClean="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rPr>
                        <a:t>　を推進</a:t>
                      </a:r>
                      <a:endParaRPr kumimoji="1" lang="en-US" altLang="ja-JP" sz="1100" b="0" dirty="0" smtClean="0">
                        <a:solidFill>
                          <a:schemeClr val="tx1"/>
                        </a:solidFill>
                        <a:latin typeface="游ゴシック" panose="020B0400000000000000" pitchFamily="50" charset="-128"/>
                        <a:ea typeface="+mn-ea"/>
                      </a:endParaRPr>
                    </a:p>
                    <a:p>
                      <a:pPr>
                        <a:lnSpc>
                          <a:spcPts val="1500"/>
                        </a:lnSpc>
                      </a:pPr>
                      <a:r>
                        <a:rPr kumimoji="1" lang="ja-JP" altLang="en-US" sz="1100" b="0" dirty="0" smtClean="0">
                          <a:solidFill>
                            <a:schemeClr val="tx1"/>
                          </a:solidFill>
                          <a:latin typeface="游ゴシック" panose="020B0400000000000000" pitchFamily="50" charset="-128"/>
                          <a:ea typeface="+mn-ea"/>
                        </a:rPr>
                        <a:t>■口腔保健支援センターでの専門職による個別具体的な相談、情報提供</a:t>
                      </a:r>
                      <a:endParaRPr kumimoji="1" lang="en-US" altLang="ja-JP" sz="11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a:t>
                      </a:r>
                      <a:r>
                        <a:rPr kumimoji="1" lang="en-US" altLang="ja-JP" sz="1100" b="0" dirty="0" smtClean="0">
                          <a:solidFill>
                            <a:schemeClr val="tx1"/>
                          </a:solidFill>
                          <a:latin typeface="游ゴシック" panose="020B0400000000000000" pitchFamily="50" charset="-128"/>
                          <a:ea typeface="+mn-ea"/>
                        </a:rPr>
                        <a:t>8020</a:t>
                      </a:r>
                      <a:r>
                        <a:rPr kumimoji="1" lang="ja-JP" altLang="en-US" sz="1100" b="0" dirty="0" smtClean="0">
                          <a:solidFill>
                            <a:schemeClr val="tx1"/>
                          </a:solidFill>
                          <a:latin typeface="游ゴシック" panose="020B0400000000000000" pitchFamily="50" charset="-128"/>
                          <a:ea typeface="+mn-ea"/>
                        </a:rPr>
                        <a:t>推進アンバサダー養成事業による地域の取組み支援</a:t>
                      </a:r>
                      <a:endParaRPr kumimoji="1" lang="en-US" altLang="ja-JP" sz="1100" b="0" dirty="0" smtClean="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■市町村職員の歯科コーチングスキル向上事業の取組み結果を府域に展開</a:t>
                      </a:r>
                      <a:endParaRPr kumimoji="1" lang="en-US" altLang="ja-JP" sz="1100" b="0" dirty="0" smtClean="0">
                        <a:solidFill>
                          <a:schemeClr val="tx1"/>
                        </a:solidFill>
                        <a:latin typeface="游ゴシック" panose="020B0400000000000000" pitchFamily="50" charset="-128"/>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8399027"/>
                  </a:ext>
                </a:extLst>
              </a:tr>
              <a:tr h="16377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mn-ea"/>
                        </a:rPr>
                        <a:t>最終予算</a:t>
                      </a:r>
                      <a:endParaRPr kumimoji="1" lang="en-US" altLang="ja-JP" sz="1600" b="0" dirty="0" smtClean="0">
                        <a:solidFill>
                          <a:schemeClr val="bg1"/>
                        </a:solidFill>
                        <a:latin typeface="游ゴシック" panose="020B0400000000000000"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ja-JP" alt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障がい</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者歯科診療センター運営委託事業（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23,968</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千円）、生涯歯科保健推進事業（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1,766</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大阪府歯科口腔保健計画推進事業（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5,012</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千円）、８０２０運動推進特別事業（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2,040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オール大阪による健康づくり推進事業（</a:t>
                      </a:r>
                      <a:r>
                        <a:rPr kumimoji="1" lang="en-US" altLang="ja-JP" sz="1100" b="0" dirty="0" smtClean="0">
                          <a:solidFill>
                            <a:schemeClr val="tx1"/>
                          </a:solidFill>
                          <a:latin typeface="游ゴシック" panose="020B0400000000000000" pitchFamily="50" charset="-128"/>
                          <a:ea typeface="+mn-ea"/>
                        </a:rPr>
                        <a:t>22,639</a:t>
                      </a:r>
                      <a:r>
                        <a:rPr kumimoji="1" lang="ja-JP" altLang="en-US" sz="1100" b="0" dirty="0" smtClean="0">
                          <a:solidFill>
                            <a:schemeClr val="tx1"/>
                          </a:solidFill>
                          <a:latin typeface="游ゴシック" panose="020B0400000000000000" pitchFamily="50" charset="-128"/>
                          <a:ea typeface="+mn-ea"/>
                        </a:rPr>
                        <a:t>千円）</a:t>
                      </a:r>
                      <a:endParaRPr kumimoji="1" lang="en-US" altLang="ja-JP" sz="1100" b="0" dirty="0" smtClean="0">
                        <a:solidFill>
                          <a:schemeClr val="tx1"/>
                        </a:solidFill>
                        <a:latin typeface="游ゴシック" panose="020B0400000000000000" pitchFamily="50" charset="-128"/>
                        <a:ea typeface="+mn-ea"/>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障がい</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者施設歯科口腔保健推進事業（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2,137</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千円）、要介護者口腔保健指導推進事業（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6,058</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在宅療養者経口摂取支援チーム育成事業（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3,210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28499"/>
                  </a:ext>
                </a:extLst>
              </a:tr>
            </a:tbl>
          </a:graphicData>
        </a:graphic>
      </p:graphicFrame>
    </p:spTree>
    <p:extLst>
      <p:ext uri="{BB962C8B-B14F-4D97-AF65-F5344CB8AC3E}">
        <p14:creationId xmlns:p14="http://schemas.microsoft.com/office/powerpoint/2010/main" val="3790224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zh-TW" altLang="en-US" sz="2400" dirty="0" smtClean="0">
                <a:latin typeface="HG創英角ｺﾞｼｯｸUB" panose="020B0909000000000000" pitchFamily="49" charset="-128"/>
                <a:ea typeface="HG創英角ｺﾞｼｯｸUB" panose="020B0909000000000000" pitchFamily="49" charset="-128"/>
              </a:rPr>
              <a:t>食育</a:t>
            </a:r>
            <a:r>
              <a:rPr lang="zh-TW" altLang="en-US" sz="2400" dirty="0">
                <a:latin typeface="HG創英角ｺﾞｼｯｸUB" panose="020B0909000000000000" pitchFamily="49" charset="-128"/>
                <a:ea typeface="HG創英角ｺﾞｼｯｸUB" panose="020B0909000000000000" pitchFamily="49" charset="-128"/>
              </a:rPr>
              <a:t>推進計画</a:t>
            </a:r>
            <a:r>
              <a:rPr lang="ja-JP" altLang="en-US" sz="2400" dirty="0" smtClean="0">
                <a:latin typeface="HG創英角ｺﾞｼｯｸUB" panose="020B0909000000000000" pitchFamily="49" charset="-128"/>
                <a:ea typeface="HG創英角ｺﾞｼｯｸUB" panose="020B0909000000000000" pitchFamily="49" charset="-128"/>
              </a:rPr>
              <a:t>における</a:t>
            </a:r>
            <a:endParaRPr lang="en-US" altLang="ja-JP" sz="2400" dirty="0" smtClean="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目標</a:t>
            </a:r>
            <a:r>
              <a:rPr lang="ja-JP" altLang="en-US" sz="2400" dirty="0">
                <a:latin typeface="HG創英角ｺﾞｼｯｸUB" panose="020B0909000000000000" pitchFamily="49" charset="-128"/>
                <a:ea typeface="HG創英角ｺﾞｼｯｸUB" panose="020B0909000000000000" pitchFamily="49" charset="-128"/>
              </a:rPr>
              <a:t>の達成状況及び施策</a:t>
            </a:r>
            <a:r>
              <a:rPr lang="ja-JP" altLang="en-US" sz="2400" dirty="0" smtClean="0">
                <a:latin typeface="HG創英角ｺﾞｼｯｸUB" panose="020B0909000000000000" pitchFamily="49" charset="-128"/>
                <a:ea typeface="HG創英角ｺﾞｼｯｸUB" panose="020B0909000000000000" pitchFamily="49" charset="-128"/>
              </a:rPr>
              <a:t>の実施</a:t>
            </a:r>
            <a:r>
              <a:rPr lang="ja-JP" altLang="en-US" sz="2400" dirty="0">
                <a:latin typeface="HG創英角ｺﾞｼｯｸUB" panose="020B0909000000000000" pitchFamily="49" charset="-128"/>
                <a:ea typeface="HG創英角ｺﾞｼｯｸUB" panose="020B0909000000000000" pitchFamily="49" charset="-128"/>
              </a:rPr>
              <a:t>状況について</a:t>
            </a:r>
          </a:p>
        </p:txBody>
      </p:sp>
      <p:sp>
        <p:nvSpPr>
          <p:cNvPr id="12" name="正方形/長方形 11"/>
          <p:cNvSpPr/>
          <p:nvPr/>
        </p:nvSpPr>
        <p:spPr>
          <a:xfrm>
            <a:off x="698572" y="2935585"/>
            <a:ext cx="144000" cy="1008000"/>
          </a:xfrm>
          <a:prstGeom prst="rect">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4" name="直線コネクタ 3"/>
          <p:cNvCxnSpPr/>
          <p:nvPr/>
        </p:nvCxnSpPr>
        <p:spPr>
          <a:xfrm>
            <a:off x="774389" y="3851709"/>
            <a:ext cx="8856000" cy="0"/>
          </a:xfrm>
          <a:prstGeom prst="line">
            <a:avLst/>
          </a:prstGeom>
          <a:ln w="12700">
            <a:solidFill>
              <a:srgbClr val="FF3B3B"/>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57</a:t>
            </a:fld>
            <a:endParaRPr kumimoji="1" lang="ja-JP" altLang="en-US"/>
          </a:p>
        </p:txBody>
      </p:sp>
      <p:pic>
        <p:nvPicPr>
          <p:cNvPr id="8" name="図 7"/>
          <p:cNvPicPr>
            <a:picLocks noChangeAspect="1"/>
          </p:cNvPicPr>
          <p:nvPr/>
        </p:nvPicPr>
        <p:blipFill>
          <a:blip r:embed="rId2"/>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1187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食育推進計画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301693149"/>
              </p:ext>
            </p:extLst>
          </p:nvPr>
        </p:nvGraphicFramePr>
        <p:xfrm>
          <a:off x="268762" y="1029390"/>
          <a:ext cx="9360000" cy="5255997"/>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1548000">
                  <a:extLst>
                    <a:ext uri="{9D8B030D-6E8A-4147-A177-3AD203B41FA5}">
                      <a16:colId xmlns:a16="http://schemas.microsoft.com/office/drawing/2014/main" val="218902946"/>
                    </a:ext>
                  </a:extLst>
                </a:gridCol>
                <a:gridCol w="1872000">
                  <a:extLst>
                    <a:ext uri="{9D8B030D-6E8A-4147-A177-3AD203B41FA5}">
                      <a16:colId xmlns:a16="http://schemas.microsoft.com/office/drawing/2014/main" val="2098445675"/>
                    </a:ext>
                  </a:extLst>
                </a:gridCol>
                <a:gridCol w="1440000">
                  <a:extLst>
                    <a:ext uri="{9D8B030D-6E8A-4147-A177-3AD203B41FA5}">
                      <a16:colId xmlns:a16="http://schemas.microsoft.com/office/drawing/2014/main" val="3716218903"/>
                    </a:ext>
                  </a:extLst>
                </a:gridCol>
                <a:gridCol w="144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2356804202"/>
                    </a:ext>
                  </a:extLst>
                </a:gridCol>
              </a:tblGrid>
              <a:tr h="428575">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分野</a:t>
                      </a:r>
                      <a:endParaRPr kumimoji="1" lang="en-US" altLang="ja-JP" sz="1050" baseline="0"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個別目標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hMerge="1">
                  <a:txBody>
                    <a:bodyPr/>
                    <a:lstStyle/>
                    <a:p>
                      <a:pPr algn="ctr">
                        <a:lnSpc>
                          <a:spcPts val="1100"/>
                        </a:lnSpc>
                      </a:pP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計画策定時の状況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現在の状況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dirty="0" smtClean="0">
                          <a:latin typeface="游ゴシック" panose="020B0400000000000000" pitchFamily="50" charset="-128"/>
                          <a:ea typeface="游ゴシック" panose="020B0400000000000000" pitchFamily="50" charset="-128"/>
                        </a:rPr>
                        <a:t>2023</a:t>
                      </a:r>
                      <a:r>
                        <a:rPr kumimoji="1" lang="ja-JP" altLang="en-US" sz="1050" dirty="0" smtClean="0">
                          <a:latin typeface="游ゴシック" panose="020B0400000000000000" pitchFamily="50" charset="-128"/>
                          <a:ea typeface="游ゴシック" panose="020B0400000000000000" pitchFamily="50" charset="-128"/>
                        </a:rPr>
                        <a:t>年度目標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年次報告書</a:t>
                      </a:r>
                      <a:endParaRPr kumimoji="1" lang="en-US" altLang="ja-JP" sz="1050"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のページ</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879328102"/>
                  </a:ext>
                </a:extLst>
              </a:tr>
              <a:tr h="669075">
                <a:tc rowSpan="10">
                  <a:txBody>
                    <a:bodyPr/>
                    <a:lstStyle/>
                    <a:p>
                      <a:r>
                        <a:rPr kumimoji="1" lang="ja-JP" altLang="en-US" sz="1050" b="1" dirty="0" smtClean="0">
                          <a:latin typeface="游ゴシック" panose="020B0400000000000000" pitchFamily="50" charset="-128"/>
                          <a:ea typeface="游ゴシック" panose="020B0400000000000000" pitchFamily="50" charset="-128"/>
                        </a:rPr>
                        <a:t>健康的な</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食生活の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実践の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促進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r>
                        <a:rPr kumimoji="1" lang="ja-JP" altLang="en-US" sz="1050" dirty="0" smtClean="0">
                          <a:latin typeface="游ゴシック" panose="020B0400000000000000" pitchFamily="50" charset="-128"/>
                          <a:ea typeface="游ゴシック" panose="020B0400000000000000" pitchFamily="50" charset="-128"/>
                        </a:rPr>
                        <a:t>栄養バランスのとれた食生活を実践する府民の割合</a:t>
                      </a:r>
                    </a:p>
                    <a:p>
                      <a:r>
                        <a:rPr kumimoji="1" lang="ja-JP" altLang="en-US" sz="1050" dirty="0" smtClean="0">
                          <a:latin typeface="游ゴシック" panose="020B0400000000000000" pitchFamily="50" charset="-128"/>
                          <a:ea typeface="游ゴシック" panose="020B0400000000000000" pitchFamily="50" charset="-128"/>
                        </a:rPr>
                        <a:t>（主食・主菜・副菜を組み合わせた食事を</a:t>
                      </a:r>
                      <a:r>
                        <a:rPr kumimoji="1" lang="en-US" altLang="ja-JP" sz="1050" dirty="0" smtClean="0">
                          <a:latin typeface="游ゴシック" panose="020B0400000000000000" pitchFamily="50" charset="-128"/>
                          <a:ea typeface="游ゴシック" panose="020B0400000000000000" pitchFamily="50" charset="-128"/>
                        </a:rPr>
                        <a:t>1</a:t>
                      </a:r>
                      <a:r>
                        <a:rPr kumimoji="1" lang="ja-JP" altLang="en-US" sz="1050" dirty="0" smtClean="0">
                          <a:latin typeface="游ゴシック" panose="020B0400000000000000" pitchFamily="50" charset="-128"/>
                          <a:ea typeface="游ゴシック" panose="020B0400000000000000" pitchFamily="50" charset="-128"/>
                        </a:rPr>
                        <a:t>日</a:t>
                      </a:r>
                      <a:r>
                        <a:rPr kumimoji="1" lang="en-US" altLang="ja-JP" sz="1050" dirty="0" smtClean="0">
                          <a:latin typeface="游ゴシック" panose="020B0400000000000000" pitchFamily="50" charset="-128"/>
                          <a:ea typeface="游ゴシック" panose="020B0400000000000000" pitchFamily="50" charset="-128"/>
                        </a:rPr>
                        <a:t>2</a:t>
                      </a:r>
                      <a:r>
                        <a:rPr kumimoji="1" lang="ja-JP" altLang="en-US" sz="1050" dirty="0" smtClean="0">
                          <a:latin typeface="游ゴシック" panose="020B0400000000000000" pitchFamily="50" charset="-128"/>
                          <a:ea typeface="游ゴシック" panose="020B0400000000000000" pitchFamily="50" charset="-128"/>
                        </a:rPr>
                        <a:t>回以上</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　ほぼ毎日食べている府民の割合）</a:t>
                      </a:r>
                    </a:p>
                  </a:txBody>
                  <a:tcPr marL="36000" marR="36000" marT="36000" marB="36000" anchor="ctr"/>
                </a:tc>
                <a:tc hMerge="1">
                  <a:txBody>
                    <a:bodyPr/>
                    <a:lstStyle/>
                    <a:p>
                      <a:endParaRPr kumimoji="1" lang="ja-JP" altLang="en-US" sz="1050" dirty="0" smtClean="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34.6</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mn-ea"/>
                        </a:rPr>
                        <a:t>63.4%</a:t>
                      </a:r>
                      <a:r>
                        <a:rPr kumimoji="1" lang="ja-JP" altLang="en-US" sz="1050" dirty="0" smtClean="0">
                          <a:latin typeface="游ゴシック" panose="020B0400000000000000" pitchFamily="50" charset="-128"/>
                          <a:ea typeface="+mn-ea"/>
                        </a:rPr>
                        <a:t>（</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10">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63-68</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588048588"/>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r>
                        <a:rPr kumimoji="1" lang="ja-JP" altLang="en-US" sz="1050" dirty="0" smtClean="0">
                          <a:latin typeface="游ゴシック" panose="020B0400000000000000" pitchFamily="50" charset="-128"/>
                          <a:ea typeface="游ゴシック" panose="020B0400000000000000" pitchFamily="50" charset="-128"/>
                        </a:rPr>
                        <a:t>朝食を欠食する府民の</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割合</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3.9</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algn="ctr">
                        <a:lnSpc>
                          <a:spcPts val="1400"/>
                        </a:lnSpc>
                        <a:spcAft>
                          <a:spcPts val="0"/>
                        </a:spcAft>
                      </a:pP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5.1%</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0%</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30870963"/>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3</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16.4</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14.5%</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026814428"/>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4</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歳代</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25.2</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24.8%</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08539025"/>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5</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r>
                        <a:rPr kumimoji="1" lang="ja-JP" altLang="en-US" sz="1050" dirty="0" smtClean="0">
                          <a:latin typeface="游ゴシック" panose="020B0400000000000000" pitchFamily="50" charset="-128"/>
                          <a:ea typeface="游ゴシック" panose="020B0400000000000000" pitchFamily="50" charset="-128"/>
                        </a:rPr>
                        <a:t>野菜摂取量</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223g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237g</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300g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537069270"/>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6</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216g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259g</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321982813"/>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7</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269g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256g</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921225474"/>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8</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r>
                        <a:rPr kumimoji="1" lang="ja-JP" altLang="en-US" sz="1050" dirty="0" smtClean="0">
                          <a:latin typeface="游ゴシック" panose="020B0400000000000000" pitchFamily="50" charset="-128"/>
                          <a:ea typeface="游ゴシック" panose="020B0400000000000000" pitchFamily="50" charset="-128"/>
                        </a:rPr>
                        <a:t>食塩摂取量</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9.4g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9.7g</a:t>
                      </a: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の平均）</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8g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未満</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46112429"/>
                  </a:ext>
                </a:extLst>
              </a:tr>
              <a:tr h="294436">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9</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よく噛んで食べることに気をつけている府民の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55.4</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mn-ea"/>
                        </a:rPr>
                        <a:t>67.6%</a:t>
                      </a:r>
                      <a:r>
                        <a:rPr kumimoji="1" lang="ja-JP" altLang="en-US" sz="1050" dirty="0" smtClean="0">
                          <a:solidFill>
                            <a:schemeClr val="tx1"/>
                          </a:solidFill>
                          <a:latin typeface="游ゴシック" panose="020B0400000000000000" pitchFamily="50" charset="-128"/>
                          <a:ea typeface="+mn-ea"/>
                        </a:rPr>
                        <a:t>（</a:t>
                      </a:r>
                      <a:r>
                        <a:rPr kumimoji="1" lang="en-US" altLang="ja-JP" sz="1050" dirty="0" smtClean="0">
                          <a:solidFill>
                            <a:schemeClr val="tx1"/>
                          </a:solidFill>
                          <a:latin typeface="游ゴシック" panose="020B0400000000000000" pitchFamily="50" charset="-128"/>
                          <a:ea typeface="+mn-ea"/>
                        </a:rPr>
                        <a:t>R2</a:t>
                      </a:r>
                      <a:r>
                        <a:rPr kumimoji="1" lang="ja-JP" altLang="en-US" sz="1050" dirty="0" smtClean="0">
                          <a:solidFill>
                            <a:schemeClr val="tx1"/>
                          </a:solidFill>
                          <a:latin typeface="游ゴシック" panose="020B0400000000000000" pitchFamily="50" charset="-128"/>
                          <a:ea typeface="+mn-ea"/>
                        </a:rPr>
                        <a:t>）</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260064742"/>
                  </a:ext>
                </a:extLst>
              </a:tr>
              <a:tr h="294436">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学校評価で食育を評価している小・中学校の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60.3%</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91.7%</a:t>
                      </a: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707897545"/>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58</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4125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012614908"/>
              </p:ext>
            </p:extLst>
          </p:nvPr>
        </p:nvGraphicFramePr>
        <p:xfrm>
          <a:off x="268762" y="1029391"/>
          <a:ext cx="9360000" cy="5544000"/>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1548000">
                  <a:extLst>
                    <a:ext uri="{9D8B030D-6E8A-4147-A177-3AD203B41FA5}">
                      <a16:colId xmlns:a16="http://schemas.microsoft.com/office/drawing/2014/main" val="218902946"/>
                    </a:ext>
                  </a:extLst>
                </a:gridCol>
                <a:gridCol w="1872000">
                  <a:extLst>
                    <a:ext uri="{9D8B030D-6E8A-4147-A177-3AD203B41FA5}">
                      <a16:colId xmlns:a16="http://schemas.microsoft.com/office/drawing/2014/main" val="2098445675"/>
                    </a:ext>
                  </a:extLst>
                </a:gridCol>
                <a:gridCol w="1440000">
                  <a:extLst>
                    <a:ext uri="{9D8B030D-6E8A-4147-A177-3AD203B41FA5}">
                      <a16:colId xmlns:a16="http://schemas.microsoft.com/office/drawing/2014/main" val="3716218903"/>
                    </a:ext>
                  </a:extLst>
                </a:gridCol>
                <a:gridCol w="144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730552735"/>
                    </a:ext>
                  </a:extLst>
                </a:gridCol>
              </a:tblGrid>
              <a:tr h="421980">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分野</a:t>
                      </a:r>
                      <a:endParaRPr kumimoji="1" lang="en-US" altLang="ja-JP" sz="1050" baseline="0"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個別目標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hMerge="1">
                  <a:txBody>
                    <a:bodyPr/>
                    <a:lstStyle/>
                    <a:p>
                      <a:pPr algn="ctr">
                        <a:lnSpc>
                          <a:spcPts val="1100"/>
                        </a:lnSpc>
                      </a:pP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計画策定時の状況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現在の状況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dirty="0" smtClean="0">
                          <a:latin typeface="游ゴシック" panose="020B0400000000000000" pitchFamily="50" charset="-128"/>
                          <a:ea typeface="游ゴシック" panose="020B0400000000000000" pitchFamily="50" charset="-128"/>
                        </a:rPr>
                        <a:t>2023</a:t>
                      </a:r>
                      <a:r>
                        <a:rPr kumimoji="1" lang="ja-JP" altLang="en-US" sz="1050" dirty="0" smtClean="0">
                          <a:latin typeface="游ゴシック" panose="020B0400000000000000" pitchFamily="50" charset="-128"/>
                          <a:ea typeface="游ゴシック" panose="020B0400000000000000" pitchFamily="50" charset="-128"/>
                        </a:rPr>
                        <a:t>年度目標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年次報告書</a:t>
                      </a:r>
                      <a:endParaRPr kumimoji="1" lang="en-US" altLang="ja-JP" sz="1050"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のページ</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879328102"/>
                  </a:ext>
                </a:extLst>
              </a:tr>
              <a:tr h="502072">
                <a:tc rowSpan="4">
                  <a:txBody>
                    <a:bodyPr/>
                    <a:lstStyle/>
                    <a:p>
                      <a:r>
                        <a:rPr kumimoji="1" lang="ja-JP" altLang="en-US" sz="1050" b="1" dirty="0" smtClean="0">
                          <a:latin typeface="游ゴシック" panose="020B0400000000000000" pitchFamily="50" charset="-128"/>
                          <a:ea typeface="游ゴシック" panose="020B0400000000000000" pitchFamily="50" charset="-128"/>
                        </a:rPr>
                        <a:t>健康的な</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食生活の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実践の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促進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11</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r>
                        <a:rPr kumimoji="1" lang="ja-JP" altLang="en-US" sz="1050" dirty="0" smtClean="0">
                          <a:latin typeface="游ゴシック" panose="020B0400000000000000" pitchFamily="50" charset="-128"/>
                          <a:ea typeface="游ゴシック" panose="020B0400000000000000" pitchFamily="50" charset="-128"/>
                        </a:rPr>
                        <a:t>ヘルシーメニューを</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提供する飲食店・</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特定給食施設等数</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marL="1270"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「うちのお店も</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健康づくり</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1270"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応援団</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の店</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」協力</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店舗数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12,650</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店舗</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13,861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店舗（</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R4.2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末）</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13,500</a:t>
                      </a:r>
                      <a:r>
                        <a:rPr lang="ja-JP" sz="1050" kern="10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店舗</a:t>
                      </a:r>
                      <a:endParaRPr lang="ja-JP" sz="105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4">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63-68</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20687769"/>
                  </a:ext>
                </a:extLst>
              </a:tr>
              <a:tr h="658787">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12</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marL="1270"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V.O.S.</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メニューロゴマーク</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1270"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使用</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承認件数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飲食店等　</a:t>
                      </a:r>
                      <a:r>
                        <a:rPr kumimoji="1" lang="en-US" altLang="ja-JP" sz="1050" dirty="0" smtClean="0">
                          <a:solidFill>
                            <a:schemeClr val="tx1"/>
                          </a:solidFill>
                          <a:latin typeface="游ゴシック" panose="020B0400000000000000" pitchFamily="50" charset="-128"/>
                          <a:ea typeface="游ゴシック" panose="020B0400000000000000" pitchFamily="50" charset="-128"/>
                        </a:rPr>
                        <a:t>341</a:t>
                      </a:r>
                      <a:r>
                        <a:rPr kumimoji="1" lang="ja-JP" altLang="en-US" sz="1050" dirty="0" smtClean="0">
                          <a:solidFill>
                            <a:schemeClr val="tx1"/>
                          </a:solidFill>
                          <a:latin typeface="游ゴシック" panose="020B0400000000000000" pitchFamily="50" charset="-128"/>
                          <a:ea typeface="游ゴシック" panose="020B0400000000000000" pitchFamily="50" charset="-128"/>
                        </a:rPr>
                        <a:t>件</a:t>
                      </a:r>
                      <a:endParaRPr kumimoji="1" lang="en-US" altLang="ja-JP" sz="1050"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給食施設　</a:t>
                      </a:r>
                      <a:r>
                        <a:rPr kumimoji="1" lang="en-US" altLang="ja-JP" sz="1050" dirty="0" smtClean="0">
                          <a:solidFill>
                            <a:schemeClr val="tx1"/>
                          </a:solidFill>
                          <a:latin typeface="游ゴシック" panose="020B0400000000000000" pitchFamily="50" charset="-128"/>
                          <a:ea typeface="游ゴシック" panose="020B0400000000000000" pitchFamily="50" charset="-128"/>
                        </a:rPr>
                        <a:t>222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件</a:t>
                      </a:r>
                      <a:endParaRPr kumimoji="1" lang="en-US" altLang="ja-JP" sz="1050"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R4.2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末）</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350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28906195"/>
                  </a:ext>
                </a:extLst>
              </a:tr>
              <a:tr h="502072">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13</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r>
                        <a:rPr kumimoji="1" lang="ja-JP" altLang="en-US" sz="1050" dirty="0" smtClean="0">
                          <a:latin typeface="游ゴシック" panose="020B0400000000000000" pitchFamily="50" charset="-128"/>
                          <a:ea typeface="游ゴシック" panose="020B0400000000000000" pitchFamily="50" charset="-128"/>
                        </a:rPr>
                        <a:t>誰かと一緒に食べる</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「共食</a:t>
                      </a:r>
                      <a:r>
                        <a:rPr kumimoji="1" lang="ja-JP" altLang="en-US" sz="1000" spc="-100" baseline="0" dirty="0" smtClean="0">
                          <a:latin typeface="游ゴシック" panose="020B0400000000000000" pitchFamily="50" charset="-128"/>
                          <a:ea typeface="游ゴシック" panose="020B0400000000000000" pitchFamily="50" charset="-128"/>
                        </a:rPr>
                        <a:t>（きょうしょく）</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朝食又は夕食等を家族</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一緒</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に食べる「</a:t>
                      </a:r>
                      <a:r>
                        <a:rPr lang="en-US" sz="1050" kern="100" dirty="0" err="1"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共食</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の回数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週</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10.7</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回</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ja-JP" altLang="en-US" sz="1050" dirty="0" smtClean="0">
                          <a:solidFill>
                            <a:schemeClr val="tx1"/>
                          </a:solidFill>
                          <a:latin typeface="游ゴシック" panose="020B0400000000000000" pitchFamily="50" charset="-128"/>
                          <a:ea typeface="+mn-ea"/>
                        </a:rPr>
                        <a:t>週</a:t>
                      </a:r>
                      <a:r>
                        <a:rPr kumimoji="1" lang="en-US" altLang="ja-JP" sz="1050" dirty="0" smtClean="0">
                          <a:solidFill>
                            <a:schemeClr val="tx1"/>
                          </a:solidFill>
                          <a:latin typeface="游ゴシック" panose="020B0400000000000000" pitchFamily="50" charset="-128"/>
                          <a:ea typeface="+mn-ea"/>
                        </a:rPr>
                        <a:t>9.9</a:t>
                      </a:r>
                      <a:r>
                        <a:rPr kumimoji="1" lang="ja-JP" altLang="en-US" sz="1050" dirty="0" smtClean="0">
                          <a:solidFill>
                            <a:schemeClr val="tx1"/>
                          </a:solidFill>
                          <a:latin typeface="游ゴシック" panose="020B0400000000000000" pitchFamily="50" charset="-128"/>
                          <a:ea typeface="+mn-ea"/>
                        </a:rPr>
                        <a:t>回（</a:t>
                      </a:r>
                      <a:r>
                        <a:rPr kumimoji="1" lang="en-US" altLang="ja-JP" sz="1050" dirty="0" smtClean="0">
                          <a:solidFill>
                            <a:schemeClr val="tx1"/>
                          </a:solidFill>
                          <a:latin typeface="游ゴシック" panose="020B0400000000000000" pitchFamily="50" charset="-128"/>
                          <a:ea typeface="+mn-ea"/>
                        </a:rPr>
                        <a:t>R2</a:t>
                      </a:r>
                      <a:r>
                        <a:rPr kumimoji="1" lang="ja-JP" altLang="en-US" sz="1050" dirty="0" smtClean="0">
                          <a:solidFill>
                            <a:schemeClr val="tx1"/>
                          </a:solidFill>
                          <a:latin typeface="游ゴシック" panose="020B0400000000000000" pitchFamily="50" charset="-128"/>
                          <a:ea typeface="+mn-ea"/>
                        </a:rPr>
                        <a:t>）</a:t>
                      </a:r>
                    </a:p>
                  </a:txBody>
                  <a:tcPr marL="36000" marR="36000" marT="36000" marB="36000" anchor="ctr"/>
                </a:tc>
                <a:tc>
                  <a:txBody>
                    <a:bodyPr/>
                    <a:lstStyle/>
                    <a:p>
                      <a:pPr algn="ctr">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週</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回以上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4054921758"/>
                  </a:ext>
                </a:extLst>
              </a:tr>
              <a:tr h="71425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14</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コミュニ</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ティ</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で</a:t>
                      </a:r>
                      <a:r>
                        <a:rPr lang="en-US" sz="1050" kern="100" dirty="0" err="1"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共食</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したい</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と思う人</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が</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en-US" sz="1050" kern="100" dirty="0" err="1"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共食</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する</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77.6</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mn-ea"/>
                        </a:rPr>
                        <a:t>26.3%</a:t>
                      </a:r>
                      <a:r>
                        <a:rPr kumimoji="1" lang="ja-JP" altLang="en-US" sz="1050" dirty="0" smtClean="0">
                          <a:solidFill>
                            <a:schemeClr val="tx1"/>
                          </a:solidFill>
                          <a:latin typeface="游ゴシック" panose="020B0400000000000000" pitchFamily="50" charset="-128"/>
                          <a:ea typeface="+mn-ea"/>
                        </a:rPr>
                        <a:t>（</a:t>
                      </a:r>
                      <a:r>
                        <a:rPr kumimoji="1" lang="en-US" altLang="ja-JP" sz="1050" dirty="0" smtClean="0">
                          <a:solidFill>
                            <a:schemeClr val="tx1"/>
                          </a:solidFill>
                          <a:latin typeface="游ゴシック" panose="020B0400000000000000" pitchFamily="50" charset="-128"/>
                          <a:ea typeface="+mn-ea"/>
                        </a:rPr>
                        <a:t>R2</a:t>
                      </a:r>
                      <a:r>
                        <a:rPr kumimoji="1" lang="ja-JP" altLang="en-US" sz="1050" dirty="0" smtClean="0">
                          <a:solidFill>
                            <a:schemeClr val="tx1"/>
                          </a:solidFill>
                          <a:latin typeface="游ゴシック" panose="020B0400000000000000" pitchFamily="50" charset="-128"/>
                          <a:ea typeface="+mn-ea"/>
                        </a:rPr>
                        <a:t>）</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80%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91634272"/>
                  </a:ext>
                </a:extLst>
              </a:tr>
              <a:tr h="658787">
                <a:tc>
                  <a:txBody>
                    <a:bodyPr/>
                    <a:lstStyle/>
                    <a:p>
                      <a:r>
                        <a:rPr kumimoji="1" lang="ja-JP" altLang="en-US" sz="1050" b="1" dirty="0" smtClean="0">
                          <a:latin typeface="游ゴシック" panose="020B0400000000000000" pitchFamily="50" charset="-128"/>
                          <a:ea typeface="游ゴシック" panose="020B0400000000000000" pitchFamily="50" charset="-128"/>
                        </a:rPr>
                        <a:t>食の安全</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安心の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取組み</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15</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r>
                        <a:rPr kumimoji="1" lang="ja-JP" altLang="en-US" sz="1050" dirty="0" smtClean="0">
                          <a:latin typeface="游ゴシック" panose="020B0400000000000000" pitchFamily="50" charset="-128"/>
                          <a:ea typeface="游ゴシック" panose="020B0400000000000000" pitchFamily="50" charset="-128"/>
                        </a:rPr>
                        <a:t>大阪府食の安全安心メールマガジンによる情報提供数</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（総配信数）</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130</a:t>
                      </a:r>
                      <a:r>
                        <a:rPr kumimoji="1" lang="ja-JP" altLang="en-US" sz="1050" dirty="0" smtClean="0">
                          <a:latin typeface="游ゴシック" panose="020B0400000000000000" pitchFamily="50" charset="-128"/>
                          <a:ea typeface="游ゴシック" panose="020B0400000000000000" pitchFamily="50" charset="-128"/>
                        </a:rPr>
                        <a:t>万件（</a:t>
                      </a:r>
                      <a:r>
                        <a:rPr kumimoji="1" lang="en-US" altLang="ja-JP" sz="1050" dirty="0" smtClean="0">
                          <a:latin typeface="游ゴシック" panose="020B0400000000000000" pitchFamily="50" charset="-128"/>
                          <a:ea typeface="游ゴシック" panose="020B0400000000000000" pitchFamily="50" charset="-128"/>
                        </a:rPr>
                        <a:t>H28</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117</a:t>
                      </a:r>
                      <a:r>
                        <a:rPr kumimoji="1" lang="ja-JP" altLang="en-US" sz="1050" dirty="0" smtClean="0">
                          <a:solidFill>
                            <a:schemeClr val="tx1"/>
                          </a:solidFill>
                          <a:latin typeface="游ゴシック" panose="020B0400000000000000" pitchFamily="50" charset="-128"/>
                          <a:ea typeface="游ゴシック" panose="020B0400000000000000" pitchFamily="50" charset="-128"/>
                        </a:rPr>
                        <a:t>万件（</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R3.12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末）</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230</a:t>
                      </a:r>
                      <a:r>
                        <a:rPr kumimoji="1" lang="ja-JP" altLang="en-US" sz="1050" dirty="0" smtClean="0">
                          <a:latin typeface="游ゴシック" panose="020B0400000000000000" pitchFamily="50" charset="-128"/>
                          <a:ea typeface="游ゴシック" panose="020B0400000000000000" pitchFamily="50" charset="-128"/>
                        </a:rPr>
                        <a:t>万件</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69-70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447499231"/>
                  </a:ext>
                </a:extLst>
              </a:tr>
              <a:tr h="502072">
                <a:tc rowSpan="2">
                  <a:txBody>
                    <a:bodyPr/>
                    <a:lstStyle/>
                    <a:p>
                      <a:r>
                        <a:rPr kumimoji="1" lang="ja-JP" altLang="en-US" sz="1050" b="1" dirty="0" smtClean="0">
                          <a:latin typeface="游ゴシック" panose="020B0400000000000000" pitchFamily="50" charset="-128"/>
                          <a:ea typeface="游ゴシック" panose="020B0400000000000000" pitchFamily="50" charset="-128"/>
                        </a:rPr>
                        <a:t>生産から</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消費まで</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を通した</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食育の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推進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16</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大阪産（もん）を購入できる販売店や</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料理店</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大阪産</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（もん）ロゴマーク使用許可件数）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385</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527</a:t>
                      </a:r>
                      <a:r>
                        <a:rPr kumimoji="1" lang="ja-JP" altLang="en-US" sz="1050" dirty="0" smtClean="0">
                          <a:solidFill>
                            <a:schemeClr val="tx1"/>
                          </a:solidFill>
                          <a:latin typeface="游ゴシック" panose="020B0400000000000000" pitchFamily="50" charset="-128"/>
                          <a:ea typeface="游ゴシック" panose="020B0400000000000000" pitchFamily="50" charset="-128"/>
                        </a:rPr>
                        <a:t>件（</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R3.12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末）</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2">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71-73</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83656954"/>
                  </a:ext>
                </a:extLst>
              </a:tr>
              <a:tr h="71425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17</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郷土料理等の地域や家庭で受け継がれてきた料理や味</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箸づかい</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等の食べ方・作法を継承し、伝えている府民</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21.9</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mn-ea"/>
                        </a:rPr>
                        <a:t>15.1%</a:t>
                      </a:r>
                      <a:r>
                        <a:rPr kumimoji="1" lang="ja-JP" altLang="en-US" sz="1050" dirty="0" smtClean="0">
                          <a:solidFill>
                            <a:schemeClr val="tx1"/>
                          </a:solidFill>
                          <a:latin typeface="游ゴシック" panose="020B0400000000000000" pitchFamily="50" charset="-128"/>
                          <a:ea typeface="+mn-ea"/>
                        </a:rPr>
                        <a:t>（</a:t>
                      </a:r>
                      <a:r>
                        <a:rPr kumimoji="1" lang="en-US" altLang="ja-JP" sz="1050" dirty="0" smtClean="0">
                          <a:solidFill>
                            <a:schemeClr val="tx1"/>
                          </a:solidFill>
                          <a:latin typeface="游ゴシック" panose="020B0400000000000000" pitchFamily="50" charset="-128"/>
                          <a:ea typeface="+mn-ea"/>
                        </a:rPr>
                        <a:t>R2</a:t>
                      </a:r>
                      <a:r>
                        <a:rPr kumimoji="1" lang="ja-JP" altLang="en-US" sz="1050" dirty="0" smtClean="0">
                          <a:solidFill>
                            <a:schemeClr val="tx1"/>
                          </a:solidFill>
                          <a:latin typeface="游ゴシック" panose="020B0400000000000000" pitchFamily="50" charset="-128"/>
                          <a:ea typeface="+mn-ea"/>
                        </a:rPr>
                        <a:t>）</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816525518"/>
                  </a:ext>
                </a:extLst>
              </a:tr>
              <a:tr h="289910">
                <a:tc rowSpan="3">
                  <a:txBody>
                    <a:bodyPr/>
                    <a:lstStyle/>
                    <a:p>
                      <a:r>
                        <a:rPr kumimoji="1" lang="ja-JP" altLang="en-US" sz="1050" b="1" dirty="0" smtClean="0">
                          <a:latin typeface="游ゴシック" panose="020B0400000000000000" pitchFamily="50" charset="-128"/>
                          <a:ea typeface="游ゴシック" panose="020B0400000000000000" pitchFamily="50" charset="-128"/>
                        </a:rPr>
                        <a:t>食育を</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支える</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社会環境</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整備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18</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食育に関心を持っている府民の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54.4</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mn-ea"/>
                        </a:rPr>
                        <a:t>62.9%</a:t>
                      </a:r>
                      <a:r>
                        <a:rPr kumimoji="1" lang="ja-JP" altLang="en-US" sz="1050" dirty="0" smtClean="0">
                          <a:solidFill>
                            <a:schemeClr val="tx1"/>
                          </a:solidFill>
                          <a:latin typeface="游ゴシック" panose="020B0400000000000000" pitchFamily="50" charset="-128"/>
                          <a:ea typeface="+mn-ea"/>
                        </a:rPr>
                        <a:t>（</a:t>
                      </a:r>
                      <a:r>
                        <a:rPr kumimoji="1" lang="en-US" altLang="ja-JP" sz="1050" dirty="0" smtClean="0">
                          <a:solidFill>
                            <a:schemeClr val="tx1"/>
                          </a:solidFill>
                          <a:latin typeface="游ゴシック" panose="020B0400000000000000" pitchFamily="50" charset="-128"/>
                          <a:ea typeface="+mn-ea"/>
                        </a:rPr>
                        <a:t>R2</a:t>
                      </a:r>
                      <a:r>
                        <a:rPr kumimoji="1" lang="ja-JP" altLang="en-US" sz="1050" dirty="0" smtClean="0">
                          <a:solidFill>
                            <a:schemeClr val="tx1"/>
                          </a:solidFill>
                          <a:latin typeface="游ゴシック" panose="020B0400000000000000" pitchFamily="50" charset="-128"/>
                          <a:ea typeface="+mn-ea"/>
                        </a:rPr>
                        <a:t>）</a:t>
                      </a: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3">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74-76</a:t>
                      </a:r>
                    </a:p>
                  </a:txBody>
                  <a:tcPr marL="36000" marR="36000" marT="36000" marB="36000" anchor="ctr"/>
                </a:tc>
                <a:extLst>
                  <a:ext uri="{0D108BD9-81ED-4DB2-BD59-A6C34878D82A}">
                    <a16:rowId xmlns:a16="http://schemas.microsoft.com/office/drawing/2014/main" val="1984220673"/>
                  </a:ext>
                </a:extLst>
              </a:tr>
              <a:tr h="28991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19</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食育推進計画を策定・実施している市町村の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93.0</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95.3%</a:t>
                      </a: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R3</a:t>
                      </a: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312606989"/>
                  </a:ext>
                </a:extLst>
              </a:tr>
              <a:tr h="28991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食育推進に携わる</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ボランティア</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5,622</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solidFill>
                            <a:schemeClr val="tx1"/>
                          </a:solidFill>
                          <a:latin typeface="游ゴシック" panose="020B0400000000000000" pitchFamily="50" charset="-128"/>
                          <a:ea typeface="游ゴシック" panose="020B0400000000000000" pitchFamily="50" charset="-128"/>
                        </a:rPr>
                        <a:t>4,814</a:t>
                      </a:r>
                      <a:r>
                        <a:rPr kumimoji="1" lang="ja-JP" altLang="en-US" sz="1050" dirty="0" smtClean="0">
                          <a:solidFill>
                            <a:schemeClr val="tx1"/>
                          </a:solidFill>
                          <a:latin typeface="游ゴシック" panose="020B0400000000000000" pitchFamily="50" charset="-128"/>
                          <a:ea typeface="游ゴシック" panose="020B0400000000000000" pitchFamily="50" charset="-128"/>
                        </a:rPr>
                        <a:t>人（</a:t>
                      </a:r>
                      <a:r>
                        <a:rPr kumimoji="1" lang="en-US" altLang="ja-JP" sz="1050" dirty="0" smtClean="0">
                          <a:solidFill>
                            <a:schemeClr val="tx1"/>
                          </a:solidFill>
                          <a:latin typeface="游ゴシック" panose="020B0400000000000000" pitchFamily="50" charset="-128"/>
                          <a:ea typeface="游ゴシック" panose="020B0400000000000000" pitchFamily="50" charset="-128"/>
                        </a:rPr>
                        <a:t>R2</a:t>
                      </a:r>
                      <a:r>
                        <a:rPr kumimoji="1" lang="ja-JP" altLang="en-US" sz="105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増加</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700562449"/>
                  </a:ext>
                </a:extLst>
              </a:tr>
            </a:tbl>
          </a:graphicData>
        </a:graphic>
      </p:graphicFrame>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食育推進計画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59</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7433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2593812"/>
              </p:ext>
            </p:extLst>
          </p:nvPr>
        </p:nvGraphicFramePr>
        <p:xfrm>
          <a:off x="268762" y="1149708"/>
          <a:ext cx="9360000" cy="5549308"/>
        </p:xfrm>
        <a:graphic>
          <a:graphicData uri="http://schemas.openxmlformats.org/drawingml/2006/table">
            <a:tbl>
              <a:tblPr firstRow="1" bandRow="1">
                <a:tableStyleId>{7DF18680-E054-41AD-8BC1-D1AEF772440D}</a:tableStyleId>
              </a:tblPr>
              <a:tblGrid>
                <a:gridCol w="1080000">
                  <a:extLst>
                    <a:ext uri="{9D8B030D-6E8A-4147-A177-3AD203B41FA5}">
                      <a16:colId xmlns:a16="http://schemas.microsoft.com/office/drawing/2014/main" val="269546419"/>
                    </a:ext>
                  </a:extLst>
                </a:gridCol>
                <a:gridCol w="252000">
                  <a:extLst>
                    <a:ext uri="{9D8B030D-6E8A-4147-A177-3AD203B41FA5}">
                      <a16:colId xmlns:a16="http://schemas.microsoft.com/office/drawing/2014/main" val="2823927590"/>
                    </a:ext>
                  </a:extLst>
                </a:gridCol>
                <a:gridCol w="2376000">
                  <a:extLst>
                    <a:ext uri="{9D8B030D-6E8A-4147-A177-3AD203B41FA5}">
                      <a16:colId xmlns:a16="http://schemas.microsoft.com/office/drawing/2014/main" val="397363977"/>
                    </a:ext>
                  </a:extLst>
                </a:gridCol>
                <a:gridCol w="1728000">
                  <a:extLst>
                    <a:ext uri="{9D8B030D-6E8A-4147-A177-3AD203B41FA5}">
                      <a16:colId xmlns:a16="http://schemas.microsoft.com/office/drawing/2014/main" val="2373180816"/>
                    </a:ext>
                  </a:extLst>
                </a:gridCol>
                <a:gridCol w="1728000">
                  <a:extLst>
                    <a:ext uri="{9D8B030D-6E8A-4147-A177-3AD203B41FA5}">
                      <a16:colId xmlns:a16="http://schemas.microsoft.com/office/drawing/2014/main" val="2941494014"/>
                    </a:ext>
                  </a:extLst>
                </a:gridCol>
                <a:gridCol w="1332000">
                  <a:extLst>
                    <a:ext uri="{9D8B030D-6E8A-4147-A177-3AD203B41FA5}">
                      <a16:colId xmlns:a16="http://schemas.microsoft.com/office/drawing/2014/main" val="673202617"/>
                    </a:ext>
                  </a:extLst>
                </a:gridCol>
                <a:gridCol w="864000">
                  <a:extLst>
                    <a:ext uri="{9D8B030D-6E8A-4147-A177-3AD203B41FA5}">
                      <a16:colId xmlns:a16="http://schemas.microsoft.com/office/drawing/2014/main" val="1229687522"/>
                    </a:ext>
                  </a:extLst>
                </a:gridCol>
              </a:tblGrid>
              <a:tr h="373325">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分野</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項目</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策定時の取組状況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現在の取組状況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1" dirty="0" smtClean="0">
                          <a:latin typeface="游ゴシック" panose="020B0400000000000000" pitchFamily="50" charset="-128"/>
                          <a:ea typeface="游ゴシック" panose="020B0400000000000000" pitchFamily="50" charset="-128"/>
                        </a:rPr>
                        <a:t>2023</a:t>
                      </a:r>
                      <a:r>
                        <a:rPr kumimoji="1" lang="ja-JP" altLang="en-US" sz="1050" b="1" dirty="0" smtClean="0">
                          <a:latin typeface="游ゴシック" panose="020B0400000000000000" pitchFamily="50" charset="-128"/>
                          <a:ea typeface="游ゴシック" panose="020B0400000000000000" pitchFamily="50" charset="-128"/>
                        </a:rPr>
                        <a:t>年度目標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年次報告書</a:t>
                      </a:r>
                      <a:endParaRPr kumimoji="1" lang="en-US" altLang="ja-JP" sz="1050" b="1"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のページ</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02972347"/>
                  </a:ext>
                </a:extLst>
              </a:tr>
              <a:tr h="373325">
                <a:tc>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ヘルス</a:t>
                      </a:r>
                      <a:endParaRPr kumimoji="1" lang="en-US" altLang="ja-JP" sz="1050" b="1" dirty="0" smtClean="0">
                        <a:latin typeface="游ゴシック" panose="020B0400000000000000" pitchFamily="50" charset="-128"/>
                        <a:ea typeface="游ゴシック" panose="020B0400000000000000" pitchFamily="50" charset="-128"/>
                      </a:endParaRPr>
                    </a:p>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リテラシー</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健康への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関心度</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87.4%</a:t>
                      </a:r>
                      <a:r>
                        <a:rPr lang="en-US" sz="90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900" b="0" baseline="0" dirty="0" smtClean="0">
                          <a:solidFill>
                            <a:schemeClr val="tx1"/>
                          </a:solidFill>
                          <a:effectLst/>
                          <a:latin typeface="游ゴシック" panose="020B0400000000000000" pitchFamily="50" charset="-128"/>
                          <a:ea typeface="游ゴシック" panose="020B0400000000000000" pitchFamily="50" charset="-128"/>
                        </a:rPr>
                        <a:t>※</a:t>
                      </a:r>
                      <a:r>
                        <a:rPr lang="en-US" altLang="ja-JP" sz="900" b="0" dirty="0" smtClean="0">
                          <a:solidFill>
                            <a:schemeClr val="tx1"/>
                          </a:solidFill>
                          <a:effectLst/>
                          <a:latin typeface="游ゴシック" panose="020B0400000000000000" pitchFamily="50" charset="-128"/>
                          <a:ea typeface="游ゴシック" panose="020B0400000000000000" pitchFamily="50" charset="-128"/>
                        </a:rPr>
                        <a:t>18</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歳以上</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l"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88.5</a:t>
                      </a:r>
                      <a:r>
                        <a:rPr lang="en-US"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900" b="0" dirty="0" smtClean="0">
                          <a:solidFill>
                            <a:schemeClr val="tx1"/>
                          </a:solidFill>
                          <a:effectLst/>
                          <a:latin typeface="游ゴシック" panose="020B0400000000000000" pitchFamily="50" charset="-128"/>
                          <a:ea typeface="游ゴシック" panose="020B0400000000000000" pitchFamily="50" charset="-128"/>
                        </a:rPr>
                        <a:t>※15</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歳以上</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l"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89.6%</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900" b="0" dirty="0" smtClean="0">
                          <a:solidFill>
                            <a:schemeClr val="tx1"/>
                          </a:solidFill>
                          <a:effectLst/>
                          <a:latin typeface="游ゴシック" panose="020B0400000000000000" pitchFamily="50" charset="-128"/>
                          <a:ea typeface="游ゴシック" panose="020B0400000000000000" pitchFamily="50" charset="-128"/>
                        </a:rPr>
                        <a:t>※20</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歳以上</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14-15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433328785"/>
                  </a:ext>
                </a:extLst>
              </a:tr>
              <a:tr h="226311">
                <a:tc rowSpan="3">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栄養・食生活</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朝食</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欠食率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20-30</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歳代</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25.2%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24.</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a:t>
                      </a:r>
                      <a:r>
                        <a:rPr lang="en-US"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H29-R1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以下</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16-17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665784157"/>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野菜</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摂取量</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269g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256g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350g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419077494"/>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食塩</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摂取量</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9.4g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9.7g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8g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未満</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987449206"/>
                  </a:ext>
                </a:extLst>
              </a:tr>
              <a:tr h="226311">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身体活動・運動</a:t>
                      </a:r>
                      <a:endParaRPr kumimoji="1" lang="en-US" altLang="ja-JP" sz="1050" b="1"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運動習慣のある者の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60.8%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60.2</a:t>
                      </a:r>
                      <a:r>
                        <a:rPr lang="en-US"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18-19</a:t>
                      </a:r>
                    </a:p>
                  </a:txBody>
                  <a:tcPr marL="36000" marR="36000" marT="36000" marB="36000" anchor="ctr"/>
                </a:tc>
                <a:extLst>
                  <a:ext uri="{0D108BD9-81ED-4DB2-BD59-A6C34878D82A}">
                    <a16:rowId xmlns:a16="http://schemas.microsoft.com/office/drawing/2014/main" val="3400645202"/>
                  </a:ext>
                </a:extLst>
              </a:tr>
              <a:tr h="37440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日常生活における</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歩数</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（男性</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7,524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/6,579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7,790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/6,391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9,000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/8,000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451311182"/>
                  </a:ext>
                </a:extLst>
              </a:tr>
              <a:tr h="373794">
                <a:tc>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休養・睡眠</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睡眠による休養が十分とれている</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者</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の割合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76.9%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80</a:t>
                      </a:r>
                      <a:r>
                        <a:rPr lang="en-US" sz="1050" b="0" dirty="0" smtClean="0">
                          <a:solidFill>
                            <a:schemeClr val="tx1"/>
                          </a:solidFill>
                          <a:effectLst/>
                          <a:latin typeface="游ゴシック" panose="020B0400000000000000" pitchFamily="50" charset="-128"/>
                          <a:ea typeface="游ゴシック" panose="020B0400000000000000" pitchFamily="50" charset="-128"/>
                        </a:rPr>
                        <a:t>.7%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20-21</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92448983"/>
                  </a:ext>
                </a:extLst>
              </a:tr>
              <a:tr h="374400">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飲酒</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rPr>
                        <a:t>生活習慣病のリスクを高める</a:t>
                      </a:r>
                      <a:r>
                        <a:rPr lang="ja-JP"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量</a:t>
                      </a:r>
                      <a:r>
                        <a:rPr lang="ja-JP" altLang="en-US"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を飲酒している者の割合（男性</a:t>
                      </a:r>
                      <a:r>
                        <a:rPr lang="en-US"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17.7%</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11.0%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19.6</a:t>
                      </a:r>
                      <a:r>
                        <a:rPr 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/10.9</a:t>
                      </a:r>
                      <a:r>
                        <a:rPr lang="en-US"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13.0%/6.4%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H33</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22-23</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262548432"/>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妊婦の飲酒</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H33</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811551522"/>
                  </a:ext>
                </a:extLst>
              </a:tr>
              <a:tr h="226311">
                <a:tc rowSpan="4">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喫煙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10</a:t>
                      </a: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成人の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喫煙率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（男性</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女性）（</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30.4%</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10.7%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29.1%</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10.4%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15%/5%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4">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24-25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389747231"/>
                  </a:ext>
                </a:extLst>
              </a:tr>
              <a:tr h="37379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敷地内禁煙の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ts val="1100"/>
                        </a:lnSpc>
                        <a:spcAft>
                          <a:spcPts val="0"/>
                        </a:spcAft>
                      </a:pP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病院</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私立小中</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高等学校</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73.5%/51.9%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mn-ea"/>
                          <a:cs typeface="HG丸ｺﾞｼｯｸM-PRO"/>
                        </a:rPr>
                        <a:t>88.5%/66.1%</a:t>
                      </a:r>
                      <a:r>
                        <a:rPr lang="ja-JP" altLang="en-US" sz="1050" b="0" dirty="0" smtClean="0">
                          <a:solidFill>
                            <a:schemeClr val="tx1"/>
                          </a:solidFill>
                          <a:effectLst/>
                          <a:latin typeface="游ゴシック" panose="020B0400000000000000" pitchFamily="50" charset="-128"/>
                          <a:ea typeface="+mn-ea"/>
                          <a:cs typeface="HG丸ｺﾞｼｯｸM-PRO"/>
                        </a:rPr>
                        <a:t>（</a:t>
                      </a:r>
                      <a:r>
                        <a:rPr lang="en-US" altLang="ja-JP" sz="1050" b="0" dirty="0" smtClean="0">
                          <a:solidFill>
                            <a:schemeClr val="tx1"/>
                          </a:solidFill>
                          <a:effectLst/>
                          <a:latin typeface="游ゴシック" panose="020B0400000000000000" pitchFamily="50" charset="-128"/>
                          <a:ea typeface="+mn-ea"/>
                          <a:cs typeface="HG丸ｺﾞｼｯｸM-PRO"/>
                        </a:rPr>
                        <a:t>R1</a:t>
                      </a:r>
                      <a:r>
                        <a:rPr lang="ja-JP" altLang="en-US" sz="1050" b="0" dirty="0" smtClean="0">
                          <a:solidFill>
                            <a:schemeClr val="tx1"/>
                          </a:solidFill>
                          <a:effectLst/>
                          <a:latin typeface="游ゴシック" panose="020B0400000000000000" pitchFamily="50" charset="-128"/>
                          <a:ea typeface="+mn-ea"/>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001527661"/>
                  </a:ext>
                </a:extLst>
              </a:tr>
              <a:tr h="37440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建物内禁煙の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官公庁</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大学</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91.9%/83.0%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mn-ea"/>
                          <a:cs typeface="HG丸ｺﾞｼｯｸM-PRO"/>
                        </a:rPr>
                        <a:t>100%/100%</a:t>
                      </a:r>
                      <a:r>
                        <a:rPr lang="ja-JP" altLang="en-US" sz="1050" b="0" dirty="0" smtClean="0">
                          <a:solidFill>
                            <a:schemeClr val="tx1"/>
                          </a:solidFill>
                          <a:effectLst/>
                          <a:latin typeface="游ゴシック" panose="020B0400000000000000" pitchFamily="50" charset="-128"/>
                          <a:ea typeface="+mn-ea"/>
                          <a:cs typeface="HG丸ｺﾞｼｯｸM-PRO"/>
                        </a:rPr>
                        <a:t>（</a:t>
                      </a:r>
                      <a:r>
                        <a:rPr lang="en-US" altLang="ja-JP" sz="1050" b="0" dirty="0" smtClean="0">
                          <a:solidFill>
                            <a:schemeClr val="tx1"/>
                          </a:solidFill>
                          <a:effectLst/>
                          <a:latin typeface="游ゴシック" panose="020B0400000000000000" pitchFamily="50" charset="-128"/>
                          <a:ea typeface="+mn-ea"/>
                          <a:cs typeface="HG丸ｺﾞｼｯｸM-PRO"/>
                        </a:rPr>
                        <a:t>R2</a:t>
                      </a:r>
                      <a:r>
                        <a:rPr lang="ja-JP" altLang="en-US" sz="1050" b="0" dirty="0" smtClean="0">
                          <a:solidFill>
                            <a:schemeClr val="tx1"/>
                          </a:solidFill>
                          <a:effectLst/>
                          <a:latin typeface="游ゴシック" panose="020B0400000000000000" pitchFamily="50" charset="-128"/>
                          <a:ea typeface="+mn-ea"/>
                          <a:cs typeface="HG丸ｺﾞｼｯｸM-PRO"/>
                        </a:rPr>
                        <a:t>）</a:t>
                      </a: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967278013"/>
                  </a:ext>
                </a:extLst>
              </a:tr>
              <a:tr h="37379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受動喫煙の機会を有する者の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endParaRPr lang="en-US" alt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lnSpc>
                          <a:spcPts val="1100"/>
                        </a:lnSpc>
                        <a:spcAft>
                          <a:spcPts val="0"/>
                        </a:spcAft>
                      </a:pP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職場</a:t>
                      </a: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飲食店</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34.6%/54.4%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26.4%/42.6%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0%/15%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144429114"/>
                  </a:ext>
                </a:extLst>
              </a:tr>
              <a:tr h="373794">
                <a:tc rowSpan="4">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歯と口の健康</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過去</a:t>
                      </a: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1</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年間に歯科健診を受診した</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者</a:t>
                      </a:r>
                      <a:endParaRPr lang="en-US" alt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lnSpc>
                          <a:spcPts val="1100"/>
                        </a:lnSpc>
                        <a:spcAft>
                          <a:spcPts val="0"/>
                        </a:spcAft>
                      </a:pP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の割合</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歳</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51.4%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52.9</a:t>
                      </a:r>
                      <a:r>
                        <a:rPr lang="en-US"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55%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4">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26-27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35170519"/>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歯磨き習慣のある者の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56.6%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76.1%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119291554"/>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咀嚼良好者の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65.9%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80.2%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83316506"/>
                  </a:ext>
                </a:extLst>
              </a:tr>
              <a:tr h="37379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本以上の歯を有する人の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endParaRPr lang="en-US" alt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lnSpc>
                          <a:spcPts val="1100"/>
                        </a:lnSpc>
                        <a:spcAft>
                          <a:spcPts val="0"/>
                        </a:spcAft>
                      </a:pP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80</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歳</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42.1%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H25-H27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54.0%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43302961"/>
                  </a:ext>
                </a:extLst>
              </a:tr>
            </a:tbl>
          </a:graphicData>
        </a:graphic>
      </p:graphicFrame>
      <p:sp>
        <p:nvSpPr>
          <p:cNvPr id="9" name="テキスト ボックス 8"/>
          <p:cNvSpPr txBox="1"/>
          <p:nvPr/>
        </p:nvSpPr>
        <p:spPr>
          <a:xfrm>
            <a:off x="117474" y="858922"/>
            <a:ext cx="2376000" cy="288000"/>
          </a:xfrm>
          <a:prstGeom prst="rect">
            <a:avLst/>
          </a:prstGeom>
          <a:noFill/>
        </p:spPr>
        <p:txBody>
          <a:bodyPr wrap="square" lIns="72000" tIns="72000" rIns="72000" bIns="72000" rtlCol="0" anchor="ctr">
            <a:noAutofit/>
          </a:bodyPr>
          <a:lstStyle/>
          <a:p>
            <a:r>
              <a:rPr lang="en-US" altLang="ja-JP" sz="1200" b="1" dirty="0" smtClean="0">
                <a:latin typeface="游ゴシック" panose="020B0400000000000000" pitchFamily="50" charset="-128"/>
                <a:ea typeface="游ゴシック" panose="020B0400000000000000" pitchFamily="50" charset="-128"/>
              </a:rPr>
              <a:t>【</a:t>
            </a:r>
            <a:r>
              <a:rPr lang="ja-JP" altLang="en-US" sz="1200" b="1" dirty="0" smtClean="0">
                <a:latin typeface="游ゴシック" panose="020B0400000000000000" pitchFamily="50" charset="-128"/>
                <a:ea typeface="游ゴシック" panose="020B0400000000000000" pitchFamily="50" charset="-128"/>
              </a:rPr>
              <a:t>行政等が取り組む数値目標</a:t>
            </a:r>
            <a:r>
              <a:rPr lang="en-US" altLang="ja-JP" sz="1200" b="1" dirty="0" smtClean="0">
                <a:latin typeface="游ゴシック" panose="020B0400000000000000" pitchFamily="50" charset="-128"/>
                <a:ea typeface="游ゴシック" panose="020B0400000000000000" pitchFamily="50" charset="-128"/>
              </a:rPr>
              <a:t>】</a:t>
            </a:r>
            <a:endParaRPr lang="en-US" altLang="ja-JP" sz="1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6523997" y="916072"/>
            <a:ext cx="3168000" cy="216000"/>
          </a:xfrm>
          <a:prstGeom prst="rect">
            <a:avLst/>
          </a:prstGeom>
          <a:noFill/>
        </p:spPr>
        <p:txBody>
          <a:bodyPr wrap="square" lIns="72000" tIns="72000" rIns="72000" bIns="72000" rtlCol="0" anchor="ctr">
            <a:noAutofit/>
          </a:bodyPr>
          <a:lstStyle/>
          <a:p>
            <a:pPr algn="r"/>
            <a:r>
              <a:rPr lang="ja-JP" altLang="en-US" sz="1000" dirty="0" smtClean="0">
                <a:latin typeface="游ゴシック" panose="020B0400000000000000" pitchFamily="50" charset="-128"/>
                <a:ea typeface="游ゴシック" panose="020B0400000000000000" pitchFamily="50" charset="-128"/>
              </a:rPr>
              <a:t>（☆は「府民・行政等みんなでめざす目標」）</a:t>
            </a:r>
            <a:endParaRPr lang="en-US" altLang="ja-JP" sz="10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a:t>
            </a:fld>
            <a:endParaRPr kumimoji="1" lang="ja-JP" altLang="en-US"/>
          </a:p>
        </p:txBody>
      </p:sp>
      <p:pic>
        <p:nvPicPr>
          <p:cNvPr id="12" name="図 11"/>
          <p:cNvPicPr>
            <a:picLocks noChangeAspect="1"/>
          </p:cNvPicPr>
          <p:nvPr/>
        </p:nvPicPr>
        <p:blipFill>
          <a:blip r:embed="rId2"/>
          <a:stretch>
            <a:fillRect/>
          </a:stretch>
        </p:blipFill>
        <p:spPr>
          <a:xfrm>
            <a:off x="8582603" y="358877"/>
            <a:ext cx="1100769" cy="360000"/>
          </a:xfrm>
          <a:prstGeom prst="rect">
            <a:avLst/>
          </a:prstGeom>
        </p:spPr>
      </p:pic>
      <p:sp>
        <p:nvSpPr>
          <p:cNvPr id="14" name="テキスト ボックス 13"/>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83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zh-TW" altLang="en-US" b="1" dirty="0">
                <a:latin typeface="游ゴシック" panose="020B0400000000000000" pitchFamily="50" charset="-128"/>
                <a:ea typeface="游ゴシック" panose="020B0400000000000000" pitchFamily="50" charset="-128"/>
              </a:rPr>
              <a:t>食育</a:t>
            </a:r>
            <a:r>
              <a:rPr lang="zh-TW" altLang="en-US" b="1" dirty="0" smtClean="0">
                <a:latin typeface="游ゴシック" panose="020B0400000000000000" pitchFamily="50" charset="-128"/>
                <a:ea typeface="游ゴシック" panose="020B0400000000000000" pitchFamily="50" charset="-128"/>
              </a:rPr>
              <a:t>推進計画</a:t>
            </a:r>
            <a:r>
              <a:rPr lang="ja-JP" altLang="en-US" b="1" dirty="0" smtClean="0">
                <a:latin typeface="游ゴシック" panose="020B0400000000000000" pitchFamily="50" charset="-128"/>
                <a:ea typeface="游ゴシック" panose="020B0400000000000000" pitchFamily="50" charset="-128"/>
              </a:rPr>
              <a:t>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820218" y="2199083"/>
            <a:ext cx="4824000" cy="2376000"/>
          </a:xfrm>
          <a:prstGeom prst="roundRect">
            <a:avLst>
              <a:gd name="adj" fmla="val 3084"/>
            </a:avLst>
          </a:prstGeom>
          <a:solidFill>
            <a:schemeClr val="accent5">
              <a:lumMod val="20000"/>
              <a:lumOff val="80000"/>
            </a:schemeClr>
          </a:solidFill>
          <a:ln w="12700">
            <a:noFill/>
          </a:ln>
        </p:spPr>
        <p:txBody>
          <a:bodyPr wrap="square" lIns="108000" tIns="72000" rIns="72000" bIns="72000" rtlCol="0" anchor="ctr">
            <a:noAutofit/>
          </a:bodyPr>
          <a:lstStyle/>
          <a:p>
            <a:r>
              <a:rPr lang="zh-TW" altLang="en-US" sz="1000" b="1" dirty="0">
                <a:latin typeface="游ゴシック" panose="020B0400000000000000" pitchFamily="50" charset="-128"/>
                <a:ea typeface="游ゴシック" panose="020B0400000000000000" pitchFamily="50" charset="-128"/>
              </a:rPr>
              <a:t>＜審議会開催状況＞</a:t>
            </a:r>
          </a:p>
          <a:p>
            <a:endParaRPr lang="zh-TW" altLang="en-US" sz="1000" dirty="0">
              <a:latin typeface="游ゴシック" panose="020B0400000000000000" pitchFamily="50" charset="-128"/>
              <a:ea typeface="游ゴシック" panose="020B0400000000000000" pitchFamily="50" charset="-128"/>
            </a:endParaRPr>
          </a:p>
          <a:p>
            <a:r>
              <a:rPr lang="zh-TW" altLang="en-US" sz="1000" u="sng" dirty="0" smtClean="0">
                <a:latin typeface="游ゴシック" panose="020B0400000000000000" pitchFamily="50" charset="-128"/>
                <a:ea typeface="游ゴシック" panose="020B0400000000000000" pitchFamily="50" charset="-128"/>
              </a:rPr>
              <a:t>令和</a:t>
            </a:r>
            <a:r>
              <a:rPr lang="ja-JP" altLang="en-US" sz="1000" u="sng" dirty="0">
                <a:latin typeface="游ゴシック" panose="020B0400000000000000" pitchFamily="50" charset="-128"/>
                <a:ea typeface="游ゴシック" panose="020B0400000000000000" pitchFamily="50" charset="-128"/>
              </a:rPr>
              <a:t>３</a:t>
            </a:r>
            <a:r>
              <a:rPr lang="zh-TW" altLang="en-US" sz="1000" u="sng" dirty="0" smtClean="0">
                <a:latin typeface="游ゴシック" panose="020B0400000000000000" pitchFamily="50" charset="-128"/>
                <a:ea typeface="游ゴシック" panose="020B0400000000000000" pitchFamily="50" charset="-128"/>
              </a:rPr>
              <a:t>年度</a:t>
            </a:r>
            <a:r>
              <a:rPr lang="zh-TW" altLang="en-US" sz="1000" u="sng" dirty="0">
                <a:latin typeface="游ゴシック" panose="020B0400000000000000" pitchFamily="50" charset="-128"/>
                <a:ea typeface="游ゴシック" panose="020B0400000000000000" pitchFamily="50" charset="-128"/>
              </a:rPr>
              <a:t>　大阪府食育推進計画評価審議会</a:t>
            </a:r>
          </a:p>
          <a:p>
            <a:endParaRPr lang="zh-TW" altLang="en-US" sz="1000" dirty="0">
              <a:latin typeface="游ゴシック" panose="020B0400000000000000" pitchFamily="50" charset="-128"/>
              <a:ea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日時　　</a:t>
            </a:r>
            <a:r>
              <a:rPr lang="ja-JP" altLang="en-US" sz="1000" dirty="0" smtClean="0">
                <a:latin typeface="游ゴシック" panose="020B0400000000000000" pitchFamily="50" charset="-128"/>
              </a:rPr>
              <a:t>令和</a:t>
            </a:r>
            <a:r>
              <a:rPr lang="ja-JP" altLang="en-US" sz="1000" dirty="0">
                <a:latin typeface="游ゴシック" panose="020B0400000000000000" pitchFamily="50" charset="-128"/>
              </a:rPr>
              <a:t>４</a:t>
            </a:r>
            <a:r>
              <a:rPr lang="ja-JP" altLang="en-US" sz="1000" dirty="0" smtClean="0">
                <a:latin typeface="游ゴシック" panose="020B0400000000000000" pitchFamily="50" charset="-128"/>
              </a:rPr>
              <a:t>年</a:t>
            </a:r>
            <a:r>
              <a:rPr lang="en-US" altLang="ja-JP" sz="1000" dirty="0">
                <a:latin typeface="游ゴシック" panose="020B0400000000000000" pitchFamily="50" charset="-128"/>
              </a:rPr>
              <a:t>3</a:t>
            </a:r>
            <a:r>
              <a:rPr lang="ja-JP" altLang="en-US" sz="1000" dirty="0" smtClean="0">
                <a:latin typeface="游ゴシック" panose="020B0400000000000000" pitchFamily="50" charset="-128"/>
              </a:rPr>
              <a:t>月</a:t>
            </a:r>
            <a:r>
              <a:rPr lang="en-US" altLang="ja-JP" sz="1000" dirty="0" smtClean="0">
                <a:latin typeface="游ゴシック" panose="020B0400000000000000" pitchFamily="50" charset="-128"/>
              </a:rPr>
              <a:t>22</a:t>
            </a:r>
            <a:r>
              <a:rPr lang="ja-JP" altLang="en-US" sz="1000" dirty="0" smtClean="0">
                <a:latin typeface="游ゴシック" panose="020B0400000000000000" pitchFamily="50" charset="-128"/>
              </a:rPr>
              <a:t>日</a:t>
            </a:r>
            <a:endParaRPr lang="en-US" altLang="ja-JP" sz="1000" dirty="0">
              <a:latin typeface="游ゴシック" panose="020B0400000000000000" pitchFamily="50" charset="-128"/>
              <a:ea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議題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rPr>
              <a:t>（</a:t>
            </a:r>
            <a:r>
              <a:rPr lang="ja-JP" altLang="en-US" sz="1000" dirty="0">
                <a:latin typeface="游ゴシック" panose="020B0400000000000000" pitchFamily="50" charset="-128"/>
              </a:rPr>
              <a:t>１）第３次大阪府食育推進計画の中間点検報告について</a:t>
            </a:r>
          </a:p>
          <a:p>
            <a:r>
              <a:rPr lang="ja-JP" altLang="en-US" sz="1000" dirty="0">
                <a:latin typeface="游ゴシック" panose="020B0400000000000000" pitchFamily="50" charset="-128"/>
              </a:rPr>
              <a:t> </a:t>
            </a:r>
            <a:r>
              <a:rPr lang="ja-JP" altLang="en-US" sz="1000" dirty="0" smtClean="0">
                <a:latin typeface="游ゴシック" panose="020B0400000000000000" pitchFamily="50" charset="-128"/>
              </a:rPr>
              <a:t>　　　　  （</a:t>
            </a:r>
            <a:r>
              <a:rPr lang="ja-JP" altLang="en-US" sz="1000" dirty="0">
                <a:latin typeface="游ゴシック" panose="020B0400000000000000" pitchFamily="50" charset="-128"/>
              </a:rPr>
              <a:t>２）第３次大阪府食育推進計画の進捗状況について</a:t>
            </a:r>
          </a:p>
          <a:p>
            <a:r>
              <a:rPr lang="ja-JP" altLang="en-US" sz="1000" dirty="0" smtClean="0">
                <a:latin typeface="游ゴシック" panose="020B0400000000000000" pitchFamily="50" charset="-128"/>
              </a:rPr>
              <a:t>                 （</a:t>
            </a:r>
            <a:r>
              <a:rPr lang="ja-JP" altLang="en-US" sz="1000" dirty="0">
                <a:latin typeface="游ゴシック" panose="020B0400000000000000" pitchFamily="50" charset="-128"/>
              </a:rPr>
              <a:t>３）「食生活」についてのアンケート調査結果について</a:t>
            </a:r>
          </a:p>
          <a:p>
            <a:r>
              <a:rPr lang="ja-JP" altLang="en-US" sz="1000" dirty="0" smtClean="0">
                <a:latin typeface="游ゴシック" panose="020B0400000000000000" pitchFamily="50" charset="-128"/>
              </a:rPr>
              <a:t>                 （</a:t>
            </a:r>
            <a:r>
              <a:rPr lang="ja-JP" altLang="en-US" sz="1000" dirty="0">
                <a:latin typeface="游ゴシック" panose="020B0400000000000000" pitchFamily="50" charset="-128"/>
              </a:rPr>
              <a:t>４）</a:t>
            </a:r>
            <a:r>
              <a:rPr lang="ja-JP" altLang="en-US" sz="1000" dirty="0" smtClean="0">
                <a:latin typeface="游ゴシック" panose="020B0400000000000000" pitchFamily="50" charset="-128"/>
              </a:rPr>
              <a:t>その他</a:t>
            </a:r>
            <a:endParaRPr lang="ja-JP" altLang="en-US" sz="1000" dirty="0">
              <a:latin typeface="游ゴシック" panose="020B0400000000000000" pitchFamily="50" charset="-128"/>
            </a:endParaRPr>
          </a:p>
          <a:p>
            <a:endParaRPr lang="zh-TW" altLang="en-US" sz="1000" dirty="0">
              <a:latin typeface="游ゴシック" panose="020B0400000000000000" pitchFamily="50" charset="-128"/>
              <a:ea typeface="游ゴシック" panose="020B0400000000000000" pitchFamily="50" charset="-128"/>
            </a:endParaRPr>
          </a:p>
          <a:p>
            <a:r>
              <a:rPr lang="en-US" altLang="zh-TW" sz="1000" dirty="0">
                <a:latin typeface="游ゴシック" panose="020B0400000000000000" pitchFamily="50" charset="-128"/>
                <a:ea typeface="游ゴシック" panose="020B0400000000000000" pitchFamily="50" charset="-128"/>
                <a:hlinkClick r:id="rId2"/>
              </a:rPr>
              <a:t>http://www.pref.osaka.lg.jp/kenkozukuri/syokuiku/syokuikusingikai.html</a:t>
            </a:r>
            <a:endParaRPr lang="en-US" altLang="zh-TW" sz="1000" dirty="0">
              <a:latin typeface="游ゴシック" panose="020B0400000000000000" pitchFamily="50" charset="-128"/>
              <a:ea typeface="游ゴシック" panose="020B0400000000000000" pitchFamily="50" charset="-128"/>
            </a:endParaRPr>
          </a:p>
          <a:p>
            <a:endParaRPr lang="en-US" altLang="ja-JP" sz="1000" dirty="0" smtClean="0">
              <a:latin typeface="游ゴシック" panose="020B0400000000000000" pitchFamily="50" charset="-128"/>
            </a:endParaRPr>
          </a:p>
        </p:txBody>
      </p:sp>
      <p:sp>
        <p:nvSpPr>
          <p:cNvPr id="18" name="テキスト ボックス 17"/>
          <p:cNvSpPr txBox="1"/>
          <p:nvPr/>
        </p:nvSpPr>
        <p:spPr>
          <a:xfrm>
            <a:off x="323372"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食育</a:t>
            </a:r>
            <a:r>
              <a:rPr lang="ja-JP" altLang="en-US" sz="1200" dirty="0">
                <a:latin typeface="游ゴシック" panose="020B0400000000000000" pitchFamily="50" charset="-128"/>
                <a:ea typeface="游ゴシック" panose="020B0400000000000000" pitchFamily="50" charset="-128"/>
              </a:rPr>
              <a:t>推進計画の審議会である大阪府食育推進計画評価審議会において、食育の推進に関する施策の実施状況（本年度の取組み及び今後の取組み予定等）をとりまとめた進捗管理票を審議・承認いただきました。</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本年度</a:t>
            </a:r>
            <a:r>
              <a:rPr lang="ja-JP" altLang="en-US" sz="1200" dirty="0">
                <a:latin typeface="游ゴシック" panose="020B0400000000000000" pitchFamily="50" charset="-128"/>
                <a:ea typeface="游ゴシック" panose="020B0400000000000000" pitchFamily="50" charset="-128"/>
              </a:rPr>
              <a:t>における「食育推進計画における施策の実施状況」の報告資料として、当該進捗管理票を掲載します。</a:t>
            </a:r>
          </a:p>
        </p:txBody>
      </p:sp>
      <p:graphicFrame>
        <p:nvGraphicFramePr>
          <p:cNvPr id="19" name="表 18"/>
          <p:cNvGraphicFramePr>
            <a:graphicFrameLocks noGrp="1"/>
          </p:cNvGraphicFramePr>
          <p:nvPr>
            <p:extLst/>
          </p:nvPr>
        </p:nvGraphicFramePr>
        <p:xfrm>
          <a:off x="6160512" y="2188746"/>
          <a:ext cx="3168000" cy="2296800"/>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0">
                <a:tc>
                  <a:txBody>
                    <a:bodyPr/>
                    <a:lstStyle/>
                    <a:p>
                      <a:pPr algn="ctr"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職　　名</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近畿大学農学部名誉教授</a:t>
                      </a:r>
                      <a:endPar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池上　甲一</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大阪府保育士会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伊藤　裕子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京都女子大学発達教育学部教育学科</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教授</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大川　尚子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r h="136403">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公益財団法人大阪府保健医療財団</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大阪がん循環器病予防センター</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副所長兼循環器病予防健診部長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木山　昌彦</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75845"/>
                  </a:ext>
                </a:extLst>
              </a:tr>
              <a:tr h="0">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大阪府農業協同組合中央会総務企画部次長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久保　裕章</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80300"/>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公益財団法人</a:t>
                      </a: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大阪府学校給食会常務理事</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中井　正二</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084107"/>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日本チェーンストア協会関西支部事務局長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南野　和人</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608586"/>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甲南女子大学医療栄養学部医療栄養学科</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教授</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春木　敏</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75783"/>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公益社団法人大阪府栄養士会会長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藤原　政嘉</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5332"/>
                  </a:ext>
                </a:extLst>
              </a:tr>
              <a:tr h="0">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a:t>
                      </a:r>
                      <a:r>
                        <a:rPr lang="en-US" altLang="zh-TW" sz="800" b="0" i="0" u="none" strike="noStrike" dirty="0" smtClean="0">
                          <a:solidFill>
                            <a:srgbClr val="000000"/>
                          </a:solidFill>
                          <a:effectLst/>
                          <a:latin typeface="游ゴシック" panose="020B0400000000000000" pitchFamily="50" charset="-128"/>
                          <a:ea typeface="游ゴシック" panose="020B0400000000000000" pitchFamily="50" charset="-128"/>
                        </a:rPr>
                        <a:t>PTA</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協議会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副会長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水野　理栄</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976435"/>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なにわの消費者団体連絡会幹事</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三宅　尚子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53298"/>
                  </a:ext>
                </a:extLst>
              </a:tr>
              <a:tr h="0">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大阪府食生活改善連絡協議会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会長</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森　知子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748018"/>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60</a:t>
            </a:fld>
            <a:endParaRPr kumimoji="1" lang="ja-JP" altLang="en-US"/>
          </a:p>
        </p:txBody>
      </p:sp>
      <p:sp>
        <p:nvSpPr>
          <p:cNvPr id="12" name="テキスト ボックス 11"/>
          <p:cNvSpPr txBox="1"/>
          <p:nvPr/>
        </p:nvSpPr>
        <p:spPr>
          <a:xfrm>
            <a:off x="7384512" y="1983083"/>
            <a:ext cx="1944000" cy="216000"/>
          </a:xfrm>
          <a:prstGeom prst="roundRect">
            <a:avLst>
              <a:gd name="adj" fmla="val 0"/>
            </a:avLst>
          </a:prstGeom>
          <a:noFill/>
          <a:ln w="12700">
            <a:noFill/>
          </a:ln>
        </p:spPr>
        <p:txBody>
          <a:bodyPr wrap="square" lIns="36000" tIns="36000" rIns="36000" bIns="36000" rtlCol="0" anchor="ctr">
            <a:noAutofit/>
          </a:bodyPr>
          <a:lstStyle/>
          <a:p>
            <a:pPr algn="r"/>
            <a:r>
              <a:rPr lang="ja-JP" altLang="en-US" sz="800" dirty="0" smtClean="0">
                <a:latin typeface="游ゴシック" panose="020B0400000000000000" pitchFamily="50" charset="-128"/>
                <a:ea typeface="游ゴシック" panose="020B0400000000000000" pitchFamily="50" charset="-128"/>
              </a:rPr>
              <a:t>令和４年３月現在（敬称略、五十音順）</a:t>
            </a:r>
            <a:endParaRPr lang="en-US" altLang="ja-JP" sz="800" dirty="0" smtClean="0">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a:blip r:embed="rId3"/>
          <a:stretch>
            <a:fillRect/>
          </a:stretch>
        </p:blipFill>
        <p:spPr>
          <a:xfrm>
            <a:off x="8582603" y="358877"/>
            <a:ext cx="1100769" cy="360000"/>
          </a:xfrm>
          <a:prstGeom prst="rect">
            <a:avLst/>
          </a:prstGeom>
        </p:spPr>
      </p:pic>
      <p:sp>
        <p:nvSpPr>
          <p:cNvPr id="15" name="テキスト ボックス 14"/>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01189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zh-TW" altLang="en-US" b="1" dirty="0">
                <a:latin typeface="游ゴシック" panose="020B0400000000000000" pitchFamily="50" charset="-128"/>
                <a:ea typeface="游ゴシック" panose="020B0400000000000000" pitchFamily="50" charset="-128"/>
              </a:rPr>
              <a:t>食育</a:t>
            </a:r>
            <a:r>
              <a:rPr lang="zh-TW" altLang="en-US" b="1" dirty="0" smtClean="0">
                <a:latin typeface="游ゴシック" panose="020B0400000000000000" pitchFamily="50" charset="-128"/>
                <a:ea typeface="游ゴシック" panose="020B0400000000000000" pitchFamily="50" charset="-128"/>
              </a:rPr>
              <a:t>推進計画</a:t>
            </a:r>
            <a:r>
              <a:rPr lang="ja-JP" altLang="en-US" b="1" dirty="0" smtClean="0">
                <a:latin typeface="游ゴシック" panose="020B0400000000000000" pitchFamily="50" charset="-128"/>
                <a:ea typeface="游ゴシック" panose="020B0400000000000000" pitchFamily="50" charset="-128"/>
              </a:rPr>
              <a:t>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条例に定めるもの</a:t>
            </a:r>
            <a:r>
              <a:rPr lang="ja-JP" altLang="en-US" sz="800" dirty="0">
                <a:latin typeface="游ゴシック" panose="020B0400000000000000" pitchFamily="50" charset="-128"/>
                <a:ea typeface="游ゴシック" panose="020B0400000000000000" pitchFamily="50" charset="-128"/>
              </a:rPr>
              <a:t>のほか、府が設置する執行機関の附属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昭和</a:t>
            </a:r>
            <a:r>
              <a:rPr lang="ja-JP" altLang="en-US" sz="800" dirty="0">
                <a:latin typeface="游ゴシック" panose="020B0400000000000000" pitchFamily="50" charset="-128"/>
                <a:ea typeface="游ゴシック" panose="020B0400000000000000" pitchFamily="50" charset="-128"/>
              </a:rPr>
              <a:t>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第百三</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十八条</a:t>
            </a:r>
            <a:r>
              <a:rPr lang="ja-JP" altLang="en-US" sz="800" dirty="0">
                <a:latin typeface="游ゴシック" panose="020B0400000000000000" pitchFamily="50" charset="-128"/>
                <a:ea typeface="游ゴシック" panose="020B0400000000000000" pitchFamily="50" charset="-128"/>
              </a:rPr>
              <a:t>の四</a:t>
            </a:r>
            <a:r>
              <a:rPr lang="ja-JP" altLang="en-US" sz="800" dirty="0" smtClean="0">
                <a:latin typeface="游ゴシック" panose="020B0400000000000000" pitchFamily="50" charset="-128"/>
                <a:ea typeface="游ゴシック" panose="020B0400000000000000" pitchFamily="50" charset="-128"/>
              </a:rPr>
              <a:t>第三項、第二百二条</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三第一項</a:t>
            </a:r>
            <a:r>
              <a:rPr lang="ja-JP" altLang="en-US" sz="800" dirty="0">
                <a:latin typeface="游ゴシック" panose="020B0400000000000000" pitchFamily="50" charset="-128"/>
                <a:ea typeface="游ゴシック" panose="020B0400000000000000" pitchFamily="50" charset="-128"/>
              </a:rPr>
              <a:t>及び第二百三条</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二</a:t>
            </a:r>
            <a:r>
              <a:rPr lang="ja-JP" altLang="en-US" sz="800" dirty="0">
                <a:latin typeface="游ゴシック" panose="020B0400000000000000" pitchFamily="50" charset="-128"/>
                <a:ea typeface="游ゴシック" panose="020B0400000000000000" pitchFamily="50" charset="-128"/>
              </a:rPr>
              <a:t>第四項の規定に</a:t>
            </a:r>
            <a:r>
              <a:rPr lang="ja-JP" altLang="en-US" sz="800" dirty="0" smtClean="0">
                <a:latin typeface="游ゴシック" panose="020B0400000000000000" pitchFamily="50" charset="-128"/>
                <a:ea typeface="游ゴシック" panose="020B0400000000000000" pitchFamily="50" charset="-128"/>
              </a:rPr>
              <a:t>基づき、その</a:t>
            </a:r>
            <a:r>
              <a:rPr lang="ja-JP" altLang="en-US" sz="800" dirty="0">
                <a:latin typeface="游ゴシック" panose="020B0400000000000000" pitchFamily="50" charset="-128"/>
                <a:ea typeface="游ゴシック" panose="020B0400000000000000" pitchFamily="50" charset="-128"/>
              </a:rPr>
              <a:t>設置</a:t>
            </a:r>
            <a:r>
              <a:rPr lang="ja-JP" altLang="en-US" sz="800" dirty="0" smtClean="0">
                <a:latin typeface="游ゴシック" panose="020B0400000000000000" pitchFamily="50" charset="-128"/>
                <a:ea typeface="游ゴシック" panose="020B0400000000000000" pitchFamily="50" charset="-128"/>
              </a:rPr>
              <a:t>、担任</a:t>
            </a:r>
            <a:r>
              <a:rPr lang="ja-JP" altLang="en-US" sz="800" dirty="0">
                <a:latin typeface="游ゴシック" panose="020B0400000000000000" pitchFamily="50" charset="-128"/>
                <a:ea typeface="游ゴシック" panose="020B0400000000000000" pitchFamily="50" charset="-128"/>
              </a:rPr>
              <a:t>する事務</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err="1" smtClean="0">
                <a:latin typeface="游ゴシック" panose="020B0400000000000000" pitchFamily="50" charset="-128"/>
                <a:ea typeface="游ゴシック" panose="020B0400000000000000" pitchFamily="50" charset="-128"/>
              </a:rPr>
              <a:t>そ</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報酬及び</a:t>
            </a:r>
            <a:r>
              <a:rPr lang="ja-JP" altLang="en-US" sz="800" dirty="0">
                <a:latin typeface="游ゴシック" panose="020B0400000000000000" pitchFamily="50" charset="-128"/>
                <a:ea typeface="游ゴシック" panose="020B0400000000000000" pitchFamily="50" charset="-128"/>
              </a:rPr>
              <a:t>費用</a:t>
            </a:r>
            <a:r>
              <a:rPr lang="ja-JP" altLang="en-US" sz="800" dirty="0" smtClean="0">
                <a:latin typeface="游ゴシック" panose="020B0400000000000000" pitchFamily="50" charset="-128"/>
                <a:ea typeface="游ゴシック" panose="020B0400000000000000" pitchFamily="50" charset="-128"/>
              </a:rPr>
              <a:t>弁償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並びにその</a:t>
            </a:r>
            <a:r>
              <a:rPr lang="ja-JP" altLang="en-US" sz="800" dirty="0">
                <a:latin typeface="游ゴシック" panose="020B0400000000000000" pitchFamily="50" charset="-128"/>
                <a:ea typeface="游ゴシック" panose="020B0400000000000000" pitchFamily="50" charset="-128"/>
              </a:rPr>
              <a:t>支給方法</a:t>
            </a:r>
            <a:r>
              <a:rPr lang="ja-JP" altLang="en-US" sz="800" dirty="0" smtClean="0">
                <a:latin typeface="游ゴシック" panose="020B0400000000000000" pitchFamily="50" charset="-128"/>
                <a:ea typeface="游ゴシック" panose="020B0400000000000000" pitchFamily="50" charset="-128"/>
              </a:rPr>
              <a:t>その他附属</a:t>
            </a:r>
            <a:r>
              <a:rPr lang="ja-JP" altLang="en-US" sz="800" dirty="0">
                <a:latin typeface="游ゴシック" panose="020B0400000000000000" pitchFamily="50" charset="-128"/>
                <a:ea typeface="游ゴシック" panose="020B0400000000000000" pitchFamily="50" charset="-128"/>
              </a:rPr>
              <a:t>機関に</a:t>
            </a:r>
            <a:r>
              <a:rPr lang="ja-JP" altLang="en-US" sz="800" dirty="0" smtClean="0">
                <a:latin typeface="游ゴシック" panose="020B0400000000000000" pitchFamily="50" charset="-128"/>
                <a:ea typeface="游ゴシック" panose="020B0400000000000000" pitchFamily="50" charset="-128"/>
              </a:rPr>
              <a:t>関し必要</a:t>
            </a:r>
            <a:r>
              <a:rPr lang="ja-JP" altLang="en-US" sz="800" dirty="0">
                <a:latin typeface="游ゴシック" panose="020B0400000000000000" pitchFamily="50" charset="-128"/>
                <a:ea typeface="游ゴシック" panose="020B0400000000000000" pitchFamily="50" charset="-128"/>
              </a:rPr>
              <a:t>な事項</a:t>
            </a:r>
            <a:r>
              <a:rPr lang="ja-JP" altLang="en-US" sz="800" dirty="0" smtClean="0">
                <a:latin typeface="游ゴシック" panose="020B0400000000000000" pitchFamily="50" charset="-128"/>
                <a:ea typeface="游ゴシック" panose="020B0400000000000000" pitchFamily="50" charset="-128"/>
              </a:rPr>
              <a:t>を定め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smtClean="0">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a:t>
            </a:r>
            <a:r>
              <a:rPr lang="ja-JP" altLang="en-US" sz="800" dirty="0" smtClean="0">
                <a:latin typeface="游ゴシック" panose="020B0400000000000000" pitchFamily="50" charset="-128"/>
                <a:ea typeface="游ゴシック" panose="020B0400000000000000" pitchFamily="50" charset="-128"/>
              </a:rPr>
              <a:t>附属機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関を置く</a:t>
            </a:r>
            <a:r>
              <a:rPr lang="ja-JP" altLang="en-US" sz="800" dirty="0">
                <a:latin typeface="游ゴシック" panose="020B0400000000000000" pitchFamily="50" charset="-128"/>
                <a:ea typeface="游ゴシック" panose="020B0400000000000000" pitchFamily="50" charset="-128"/>
              </a:rPr>
              <a:t>。</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graphicFrame>
        <p:nvGraphicFramePr>
          <p:cNvPr id="18" name="表 17"/>
          <p:cNvGraphicFramePr>
            <a:graphicFrameLocks noGrp="1"/>
          </p:cNvGraphicFramePr>
          <p:nvPr>
            <p:extLst/>
          </p:nvPr>
        </p:nvGraphicFramePr>
        <p:xfrm>
          <a:off x="437893" y="3578601"/>
          <a:ext cx="2880000" cy="162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名称</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担任する事務</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1080000">
                <a:tc>
                  <a:txBody>
                    <a:bodyPr/>
                    <a:lstStyle/>
                    <a:p>
                      <a:pPr algn="l"/>
                      <a:r>
                        <a:rPr kumimoji="1" lang="zh-TW" altLang="en-US" sz="800" dirty="0" smtClean="0">
                          <a:latin typeface="游ゴシック" panose="020B0400000000000000" pitchFamily="50" charset="-128"/>
                          <a:ea typeface="游ゴシック" panose="020B0400000000000000" pitchFamily="50" charset="-128"/>
                        </a:rPr>
                        <a:t>大阪府食育推進計画評価審議会</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smtClean="0">
                          <a:latin typeface="游ゴシック" panose="020B0400000000000000" pitchFamily="50" charset="-128"/>
                          <a:ea typeface="游ゴシック" panose="020B0400000000000000" pitchFamily="50" charset="-128"/>
                        </a:rPr>
                        <a:t>食育基本法（平成十七年法律第六十三号）第十七条第一項に規定する計画の目標の達成状況及び進捗状況並びに大阪府健康づくり推進条例（平成三十年大阪府条例第八十八号）第四条第一項の目標（食育の推進に係るものに限る。）の達成状況の評価その他食育の推進に関する施策についての重要事項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9" name="直線コネクタ 18"/>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この規則は、大阪府附属機関条例（昭和</a:t>
            </a:r>
            <a:r>
              <a:rPr lang="ja-JP" altLang="en-US" sz="800" dirty="0" smtClean="0">
                <a:latin typeface="游ゴシック" panose="020B0400000000000000" pitchFamily="50" charset="-128"/>
                <a:ea typeface="游ゴシック" panose="020B0400000000000000" pitchFamily="50" charset="-128"/>
              </a:rPr>
              <a:t>二十七年</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大阪府</a:t>
            </a:r>
            <a:r>
              <a:rPr lang="ja-JP" altLang="en-US" sz="800" dirty="0">
                <a:latin typeface="游ゴシック" panose="020B0400000000000000" pitchFamily="50" charset="-128"/>
                <a:ea typeface="游ゴシック" panose="020B0400000000000000" pitchFamily="50" charset="-128"/>
              </a:rPr>
              <a:t>条例第三十九号）第六条の規定に基づき、</a:t>
            </a:r>
            <a:r>
              <a:rPr lang="ja-JP" altLang="en-US" sz="800" dirty="0" smtClean="0">
                <a:latin typeface="游ゴシック" panose="020B0400000000000000" pitchFamily="50" charset="-128"/>
                <a:ea typeface="游ゴシック" panose="020B0400000000000000" pitchFamily="50" charset="-128"/>
              </a:rPr>
              <a:t>大阪府</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食育</a:t>
            </a:r>
            <a:r>
              <a:rPr lang="ja-JP" altLang="en-US" sz="800" dirty="0">
                <a:latin typeface="游ゴシック" panose="020B0400000000000000" pitchFamily="50" charset="-128"/>
                <a:ea typeface="游ゴシック" panose="020B0400000000000000" pitchFamily="50" charset="-128"/>
              </a:rPr>
              <a:t>推進計画評価審議会（以下「審議会」という。）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組織</a:t>
            </a:r>
            <a:r>
              <a:rPr lang="ja-JP" altLang="en-US" sz="800" dirty="0">
                <a:latin typeface="游ゴシック" panose="020B0400000000000000" pitchFamily="50" charset="-128"/>
                <a:ea typeface="游ゴシック" panose="020B0400000000000000" pitchFamily="50" charset="-128"/>
              </a:rPr>
              <a:t>、委員及び専門委員（以下「委員等」という。）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報酬</a:t>
            </a:r>
            <a:r>
              <a:rPr lang="ja-JP" altLang="en-US" sz="800" dirty="0">
                <a:latin typeface="游ゴシック" panose="020B0400000000000000" pitchFamily="50" charset="-128"/>
                <a:ea typeface="游ゴシック" panose="020B0400000000000000" pitchFamily="50" charset="-128"/>
              </a:rPr>
              <a:t>及び費用弁償の額その他審議会に関し必要な事項</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（組織）</a:t>
            </a:r>
          </a:p>
          <a:p>
            <a:r>
              <a:rPr lang="ja-JP" altLang="en-US" sz="800" dirty="0">
                <a:latin typeface="游ゴシック" panose="020B0400000000000000" pitchFamily="50" charset="-128"/>
                <a:ea typeface="游ゴシック" panose="020B0400000000000000" pitchFamily="50" charset="-128"/>
              </a:rPr>
              <a:t>第二条　審議会は、委員二十人以内で組織する。</a:t>
            </a:r>
          </a:p>
          <a:p>
            <a:r>
              <a:rPr lang="ja-JP" altLang="en-US" sz="800" dirty="0">
                <a:latin typeface="游ゴシック" panose="020B0400000000000000" pitchFamily="50" charset="-128"/>
                <a:ea typeface="游ゴシック" panose="020B0400000000000000" pitchFamily="50" charset="-128"/>
              </a:rPr>
              <a:t>２　委員は、次に掲げる者のうちから、知事が任命する。</a:t>
            </a:r>
          </a:p>
          <a:p>
            <a:r>
              <a:rPr lang="ja-JP" altLang="en-US" sz="800" dirty="0" smtClean="0">
                <a:latin typeface="游ゴシック" panose="020B0400000000000000" pitchFamily="50" charset="-128"/>
                <a:ea typeface="游ゴシック" panose="020B0400000000000000" pitchFamily="50" charset="-128"/>
              </a:rPr>
              <a:t>　一</a:t>
            </a:r>
            <a:r>
              <a:rPr lang="ja-JP" altLang="en-US" sz="800" dirty="0">
                <a:latin typeface="游ゴシック" panose="020B0400000000000000" pitchFamily="50" charset="-128"/>
                <a:ea typeface="游ゴシック" panose="020B0400000000000000" pitchFamily="50" charset="-128"/>
              </a:rPr>
              <a:t>　学識経験のある者</a:t>
            </a:r>
          </a:p>
          <a:p>
            <a:r>
              <a:rPr lang="ja-JP" altLang="en-US" sz="800" dirty="0" smtClean="0">
                <a:latin typeface="游ゴシック" panose="020B0400000000000000" pitchFamily="50" charset="-128"/>
                <a:ea typeface="游ゴシック" panose="020B0400000000000000" pitchFamily="50" charset="-128"/>
              </a:rPr>
              <a:t>　二</a:t>
            </a:r>
            <a:r>
              <a:rPr lang="ja-JP" altLang="en-US" sz="800" dirty="0">
                <a:latin typeface="游ゴシック" panose="020B0400000000000000" pitchFamily="50" charset="-128"/>
                <a:ea typeface="游ゴシック" panose="020B0400000000000000" pitchFamily="50" charset="-128"/>
              </a:rPr>
              <a:t>　食育関係団体の代表者</a:t>
            </a:r>
          </a:p>
          <a:p>
            <a:r>
              <a:rPr lang="ja-JP" altLang="en-US" sz="800" dirty="0" smtClean="0">
                <a:latin typeface="游ゴシック" panose="020B0400000000000000" pitchFamily="50" charset="-128"/>
                <a:ea typeface="游ゴシック" panose="020B0400000000000000" pitchFamily="50" charset="-128"/>
              </a:rPr>
              <a:t>　三</a:t>
            </a:r>
            <a:r>
              <a:rPr lang="ja-JP" altLang="en-US" sz="800" dirty="0">
                <a:latin typeface="游ゴシック" panose="020B0400000000000000" pitchFamily="50" charset="-128"/>
                <a:ea typeface="游ゴシック" panose="020B0400000000000000" pitchFamily="50" charset="-128"/>
              </a:rPr>
              <a:t>　関係行政機関の職員</a:t>
            </a:r>
          </a:p>
          <a:p>
            <a:r>
              <a:rPr lang="ja-JP" altLang="en-US" sz="800" dirty="0">
                <a:latin typeface="游ゴシック" panose="020B0400000000000000" pitchFamily="50" charset="-128"/>
                <a:ea typeface="游ゴシック" panose="020B0400000000000000" pitchFamily="50" charset="-128"/>
              </a:rPr>
              <a:t>３　委員（関係行政機関の職員のうちから任命された</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を</a:t>
            </a:r>
            <a:r>
              <a:rPr lang="ja-JP" altLang="en-US" sz="800" dirty="0">
                <a:latin typeface="游ゴシック" panose="020B0400000000000000" pitchFamily="50" charset="-128"/>
                <a:ea typeface="游ゴシック" panose="020B0400000000000000" pitchFamily="50" charset="-128"/>
              </a:rPr>
              <a:t>除く。）の任期は、二年とする。ただし、補欠の</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任期は、前任者の残任期間とする。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審議会に、専門の事項を調査審議させるため</a:t>
            </a:r>
            <a:r>
              <a:rPr lang="ja-JP" altLang="en-US" sz="800" dirty="0" smtClean="0">
                <a:latin typeface="游ゴシック" panose="020B0400000000000000" pitchFamily="50" charset="-128"/>
                <a:ea typeface="游ゴシック" panose="020B0400000000000000" pitchFamily="50" charset="-128"/>
              </a:rPr>
              <a:t>必要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a:t>
            </a:r>
            <a:r>
              <a:rPr lang="ja-JP" altLang="en-US" sz="800" dirty="0">
                <a:latin typeface="游ゴシック" panose="020B0400000000000000" pitchFamily="50" charset="-128"/>
                <a:ea typeface="游ゴシック" panose="020B0400000000000000" pitchFamily="50" charset="-128"/>
              </a:rPr>
              <a:t>あるときは、専門委員若干人を置くことができる。</a:t>
            </a:r>
          </a:p>
          <a:p>
            <a:r>
              <a:rPr lang="ja-JP" altLang="en-US" sz="800" dirty="0">
                <a:latin typeface="游ゴシック" panose="020B0400000000000000" pitchFamily="50" charset="-128"/>
                <a:ea typeface="游ゴシック" panose="020B0400000000000000" pitchFamily="50" charset="-128"/>
              </a:rPr>
              <a:t>２　専門委員は、知事が任命する。</a:t>
            </a:r>
          </a:p>
          <a:p>
            <a:r>
              <a:rPr lang="ja-JP" altLang="en-US" sz="800" dirty="0">
                <a:latin typeface="游ゴシック" panose="020B0400000000000000" pitchFamily="50" charset="-128"/>
                <a:ea typeface="游ゴシック" panose="020B0400000000000000" pitchFamily="50" charset="-128"/>
              </a:rPr>
              <a:t>３　専門委員は、当該専門の事項に関する調査審議が</a:t>
            </a:r>
            <a:r>
              <a:rPr lang="ja-JP" altLang="en-US" sz="800" dirty="0" smtClean="0">
                <a:latin typeface="游ゴシック" panose="020B0400000000000000" pitchFamily="50" charset="-128"/>
                <a:ea typeface="游ゴシック" panose="020B0400000000000000" pitchFamily="50" charset="-128"/>
              </a:rPr>
              <a:t>終了</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した</a:t>
            </a:r>
            <a:r>
              <a:rPr lang="ja-JP" altLang="en-US" sz="800" dirty="0">
                <a:latin typeface="游ゴシック" panose="020B0400000000000000" pitchFamily="50" charset="-128"/>
                <a:ea typeface="游ゴシック" panose="020B0400000000000000" pitchFamily="50" charset="-128"/>
              </a:rPr>
              <a:t>ときは、解任されるものとする。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審議会に会長を置き、委員の互選によってこれ</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２　会長は、会務を総理する。</a:t>
            </a:r>
          </a:p>
          <a:p>
            <a:r>
              <a:rPr lang="ja-JP" altLang="en-US" sz="800" dirty="0">
                <a:latin typeface="游ゴシック" panose="020B0400000000000000" pitchFamily="50" charset="-128"/>
                <a:ea typeface="游ゴシック" panose="020B0400000000000000" pitchFamily="50" charset="-128"/>
              </a:rPr>
              <a:t>３　会長に事故があるときは、会長があらかじめ指名</a:t>
            </a:r>
            <a:r>
              <a:rPr lang="ja-JP" altLang="en-US" sz="800" dirty="0" smtClean="0">
                <a:latin typeface="游ゴシック" panose="020B0400000000000000" pitchFamily="50" charset="-128"/>
                <a:ea typeface="游ゴシック" panose="020B0400000000000000" pitchFamily="50" charset="-128"/>
              </a:rPr>
              <a:t>する</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が、その職務を代理する。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（会議）</a:t>
            </a:r>
          </a:p>
          <a:p>
            <a:r>
              <a:rPr lang="ja-JP" altLang="en-US" sz="800" dirty="0">
                <a:latin typeface="游ゴシック" panose="020B0400000000000000" pitchFamily="50" charset="-128"/>
                <a:ea typeface="游ゴシック" panose="020B0400000000000000" pitchFamily="50" charset="-128"/>
              </a:rPr>
              <a:t>第五条　審議会の会議は、会長が招集し、会長がその</a:t>
            </a:r>
            <a:r>
              <a:rPr lang="ja-JP" altLang="en-US" sz="800" dirty="0" smtClean="0">
                <a:latin typeface="游ゴシック" panose="020B0400000000000000" pitchFamily="50" charset="-128"/>
                <a:ea typeface="游ゴシック" panose="020B0400000000000000" pitchFamily="50" charset="-128"/>
              </a:rPr>
              <a:t>議長</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と</a:t>
            </a:r>
            <a:r>
              <a:rPr lang="ja-JP" altLang="en-US" sz="800" dirty="0">
                <a:latin typeface="游ゴシック" panose="020B0400000000000000" pitchFamily="50" charset="-128"/>
                <a:ea typeface="游ゴシック" panose="020B0400000000000000" pitchFamily="50" charset="-128"/>
              </a:rPr>
              <a:t>なる。</a:t>
            </a:r>
          </a:p>
          <a:p>
            <a:r>
              <a:rPr lang="ja-JP" altLang="en-US" sz="800" dirty="0">
                <a:latin typeface="游ゴシック" panose="020B0400000000000000" pitchFamily="50" charset="-128"/>
                <a:ea typeface="游ゴシック" panose="020B0400000000000000" pitchFamily="50" charset="-128"/>
              </a:rPr>
              <a:t>２　審議会は、委員の過半数が出席しなければ会議を</a:t>
            </a:r>
            <a:r>
              <a:rPr lang="ja-JP" altLang="en-US" sz="800" dirty="0" smtClean="0">
                <a:latin typeface="游ゴシック" panose="020B0400000000000000" pitchFamily="50" charset="-128"/>
                <a:ea typeface="游ゴシック" panose="020B0400000000000000" pitchFamily="50" charset="-128"/>
              </a:rPr>
              <a:t>開く</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こと</a:t>
            </a:r>
            <a:r>
              <a:rPr lang="ja-JP" altLang="en-US" sz="800" dirty="0">
                <a:latin typeface="游ゴシック" panose="020B0400000000000000" pitchFamily="50" charset="-128"/>
                <a:ea typeface="游ゴシック" panose="020B0400000000000000" pitchFamily="50" charset="-128"/>
              </a:rPr>
              <a:t>ができない。</a:t>
            </a:r>
          </a:p>
          <a:p>
            <a:r>
              <a:rPr lang="ja-JP" altLang="en-US" sz="800" dirty="0">
                <a:latin typeface="游ゴシック" panose="020B0400000000000000" pitchFamily="50" charset="-128"/>
                <a:ea typeface="游ゴシック" panose="020B0400000000000000" pitchFamily="50" charset="-128"/>
              </a:rPr>
              <a:t>３　審議会の議事は、出席委員の過半数で決し、可否</a:t>
            </a:r>
            <a:r>
              <a:rPr lang="ja-JP" altLang="en-US" sz="800" dirty="0" smtClean="0">
                <a:latin typeface="游ゴシック" panose="020B0400000000000000" pitchFamily="50" charset="-128"/>
                <a:ea typeface="游ゴシック" panose="020B0400000000000000" pitchFamily="50" charset="-128"/>
              </a:rPr>
              <a:t>同数</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ときは、議長の決するところによる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smtClean="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審議会に、必要に応じて部会を置くことができる。</a:t>
            </a:r>
          </a:p>
          <a:p>
            <a:r>
              <a:rPr lang="ja-JP" altLang="en-US" sz="800" dirty="0">
                <a:latin typeface="游ゴシック" panose="020B0400000000000000" pitchFamily="50" charset="-128"/>
                <a:ea typeface="游ゴシック" panose="020B0400000000000000" pitchFamily="50" charset="-128"/>
              </a:rPr>
              <a:t>２　部会に属する委員等は、会長が指名する。</a:t>
            </a:r>
          </a:p>
          <a:p>
            <a:r>
              <a:rPr lang="ja-JP" altLang="en-US" sz="800" dirty="0">
                <a:latin typeface="游ゴシック" panose="020B0400000000000000" pitchFamily="50" charset="-128"/>
                <a:ea typeface="游ゴシック" panose="020B0400000000000000" pitchFamily="50" charset="-128"/>
              </a:rPr>
              <a:t>３　部会に部会長を置き、会長が指名する委員がこれに当</a:t>
            </a:r>
          </a:p>
          <a:p>
            <a:r>
              <a:rPr lang="ja-JP" altLang="en-US" sz="800" dirty="0">
                <a:latin typeface="游ゴシック" panose="020B0400000000000000" pitchFamily="50" charset="-128"/>
                <a:ea typeface="游ゴシック" panose="020B0400000000000000" pitchFamily="50" charset="-128"/>
              </a:rPr>
              <a:t>　たる。</a:t>
            </a:r>
          </a:p>
          <a:p>
            <a:r>
              <a:rPr lang="ja-JP" altLang="en-US" sz="800" dirty="0">
                <a:latin typeface="游ゴシック" panose="020B0400000000000000" pitchFamily="50" charset="-128"/>
                <a:ea typeface="游ゴシック" panose="020B0400000000000000" pitchFamily="50" charset="-128"/>
              </a:rPr>
              <a:t>４　部会長は、部会の会務を掌理し、部会における審議の</a:t>
            </a:r>
          </a:p>
          <a:p>
            <a:r>
              <a:rPr lang="ja-JP" altLang="en-US" sz="800" dirty="0">
                <a:latin typeface="游ゴシック" panose="020B0400000000000000" pitchFamily="50" charset="-128"/>
                <a:ea typeface="游ゴシック" panose="020B0400000000000000" pitchFamily="50" charset="-128"/>
              </a:rPr>
              <a:t>　状況及び結果を審議会に報告する。</a:t>
            </a:r>
          </a:p>
          <a:p>
            <a:r>
              <a:rPr lang="ja-JP" altLang="en-US" sz="800" dirty="0">
                <a:latin typeface="游ゴシック" panose="020B0400000000000000" pitchFamily="50" charset="-128"/>
                <a:ea typeface="游ゴシック" panose="020B0400000000000000" pitchFamily="50" charset="-128"/>
              </a:rPr>
              <a:t>５　前条の規定にかかわらず、審議会は、その定めるとこ</a:t>
            </a:r>
          </a:p>
          <a:p>
            <a:r>
              <a:rPr lang="ja-JP" altLang="en-US" sz="800" dirty="0">
                <a:latin typeface="游ゴシック" panose="020B0400000000000000" pitchFamily="50" charset="-128"/>
                <a:ea typeface="游ゴシック" panose="020B0400000000000000" pitchFamily="50" charset="-128"/>
              </a:rPr>
              <a:t>　ろにより、部会の決議をもって審議会の決議とすること</a:t>
            </a:r>
          </a:p>
          <a:p>
            <a:r>
              <a:rPr lang="ja-JP" altLang="en-US" sz="800" dirty="0">
                <a:latin typeface="游ゴシック" panose="020B0400000000000000" pitchFamily="50" charset="-128"/>
                <a:ea typeface="游ゴシック" panose="020B0400000000000000" pitchFamily="50" charset="-128"/>
              </a:rPr>
              <a:t>　ができる。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委員等の費用弁償の額は、職員の旅費に関する条</a:t>
            </a:r>
          </a:p>
          <a:p>
            <a:r>
              <a:rPr lang="ja-JP" altLang="en-US" sz="800" dirty="0">
                <a:latin typeface="游ゴシック" panose="020B0400000000000000" pitchFamily="50" charset="-128"/>
                <a:ea typeface="游ゴシック" panose="020B0400000000000000" pitchFamily="50" charset="-128"/>
              </a:rPr>
              <a:t>　例（昭和四十年大阪府条例第三十七号）による指定職等</a:t>
            </a:r>
          </a:p>
          <a:p>
            <a:r>
              <a:rPr lang="ja-JP" altLang="en-US" sz="800" dirty="0">
                <a:latin typeface="游ゴシック" panose="020B0400000000000000" pitchFamily="50" charset="-128"/>
                <a:ea typeface="游ゴシック" panose="020B0400000000000000" pitchFamily="50" charset="-128"/>
              </a:rPr>
              <a:t>　の職務にある者以外の者の額相当額とする。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審議会の庶務は、健康医療部において行う。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この規則に定めるもののほか、審議会の運営に関</a:t>
            </a:r>
          </a:p>
          <a:p>
            <a:r>
              <a:rPr lang="ja-JP" altLang="en-US" sz="800" dirty="0">
                <a:latin typeface="游ゴシック" panose="020B0400000000000000" pitchFamily="50" charset="-128"/>
                <a:ea typeface="游ゴシック" panose="020B0400000000000000" pitchFamily="50" charset="-128"/>
              </a:rPr>
              <a:t>　し必要な事項は、会長が定める。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附則（平成二十八年規則第八十二号）</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zh-TW" altLang="en-US" sz="800" b="1" dirty="0">
                <a:latin typeface="游ゴシック" panose="020B0400000000000000" pitchFamily="50" charset="-128"/>
                <a:ea typeface="游ゴシック" panose="020B0400000000000000" pitchFamily="50" charset="-128"/>
              </a:rPr>
              <a:t>大阪府食育推進計画評価審議会規則（大阪府規則第百九十一号）</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a:t>
            </a:r>
            <a:r>
              <a:rPr lang="ja-JP" altLang="en-US" sz="800" b="1" dirty="0" smtClean="0">
                <a:latin typeface="游ゴシック" panose="020B0400000000000000" pitchFamily="50" charset="-128"/>
                <a:ea typeface="游ゴシック" panose="020B0400000000000000" pitchFamily="50" charset="-128"/>
              </a:rPr>
              <a:t>条例（</a:t>
            </a:r>
            <a:r>
              <a:rPr lang="ja-JP" altLang="en-US" sz="800" b="1" dirty="0">
                <a:latin typeface="游ゴシック" panose="020B0400000000000000" pitchFamily="50" charset="-128"/>
                <a:ea typeface="游ゴシック" panose="020B0400000000000000" pitchFamily="50" charset="-128"/>
              </a:rPr>
              <a:t>昭和二十七年大阪府条例第三十九号</a:t>
            </a:r>
            <a:r>
              <a:rPr lang="ja-JP" altLang="en-US" sz="800" b="1" dirty="0" smtClean="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抄</a:t>
            </a:r>
            <a:r>
              <a:rPr lang="ja-JP" altLang="en-US" sz="800" b="1"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61</a:t>
            </a:fld>
            <a:endParaRPr kumimoji="1" lang="ja-JP" altLang="en-US"/>
          </a:p>
        </p:txBody>
      </p:sp>
      <p:pic>
        <p:nvPicPr>
          <p:cNvPr id="14" name="図 13"/>
          <p:cNvPicPr>
            <a:picLocks noChangeAspect="1"/>
          </p:cNvPicPr>
          <p:nvPr/>
        </p:nvPicPr>
        <p:blipFill>
          <a:blip r:embed="rId2"/>
          <a:stretch>
            <a:fillRect/>
          </a:stretch>
        </p:blipFill>
        <p:spPr>
          <a:xfrm>
            <a:off x="8582603" y="358877"/>
            <a:ext cx="1100769" cy="360000"/>
          </a:xfrm>
          <a:prstGeom prst="rect">
            <a:avLst/>
          </a:prstGeom>
        </p:spPr>
      </p:pic>
      <p:sp>
        <p:nvSpPr>
          <p:cNvPr id="16" name="テキスト ボックス 1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70873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smtClean="0">
                <a:solidFill>
                  <a:prstClr val="black"/>
                </a:solidFill>
                <a:latin typeface="游ゴシック" panose="020B0400000000000000" pitchFamily="50" charset="-128"/>
                <a:ea typeface="游ゴシック" panose="020B0400000000000000" pitchFamily="50" charset="-128"/>
              </a:rPr>
              <a:t>第</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３</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次大阪府</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食育推進</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計画</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　令和</a:t>
            </a:r>
            <a:r>
              <a:rPr kumimoji="1" lang="ja-JP" altLang="en-US" sz="2200" b="1" dirty="0">
                <a:solidFill>
                  <a:schemeClr val="tx1"/>
                </a:solidFill>
                <a:latin typeface="游ゴシック" panose="020B0400000000000000" pitchFamily="50" charset="-128"/>
                <a:ea typeface="游ゴシック" panose="020B0400000000000000" pitchFamily="50" charset="-128"/>
              </a:rPr>
              <a:t>３</a:t>
            </a:r>
            <a:r>
              <a:rPr kumimoji="1" lang="ja-JP" altLang="en-US" sz="2200" b="1" dirty="0" smtClean="0">
                <a:solidFill>
                  <a:schemeClr val="tx1"/>
                </a:solidFill>
                <a:latin typeface="游ゴシック" panose="020B0400000000000000" pitchFamily="50" charset="-128"/>
                <a:ea typeface="游ゴシック" panose="020B0400000000000000" pitchFamily="50" charset="-128"/>
              </a:rPr>
              <a:t>年</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度　</a:t>
            </a:r>
            <a:r>
              <a:rPr kumimoji="1" lang="en-US" altLang="zh-TW" sz="2200" b="1" dirty="0" smtClean="0">
                <a:solidFill>
                  <a:prstClr val="black"/>
                </a:solidFill>
                <a:latin typeface="游ゴシック" panose="020B0400000000000000" pitchFamily="50" charset="-128"/>
                <a:ea typeface="游ゴシック" panose="020B0400000000000000" pitchFamily="50" charset="-128"/>
              </a:rPr>
              <a:t>PDCA</a:t>
            </a:r>
            <a:r>
              <a:rPr kumimoji="1" lang="zh-TW" altLang="en-US" sz="2200" b="1" dirty="0">
                <a:solidFill>
                  <a:prstClr val="black"/>
                </a:solidFill>
                <a:latin typeface="游ゴシック" panose="020B0400000000000000" pitchFamily="50" charset="-128"/>
                <a:ea typeface="游ゴシック" panose="020B0400000000000000" pitchFamily="50" charset="-128"/>
              </a:rPr>
              <a:t>進捗</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管理票</a:t>
            </a:r>
            <a:endParaRPr kumimoji="1" lang="zh-TW" altLang="en-US" sz="2200" b="1"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62</a:t>
            </a:fld>
            <a:endParaRPr kumimoji="1" lang="ja-JP" altLang="en-US"/>
          </a:p>
        </p:txBody>
      </p:sp>
      <p:pic>
        <p:nvPicPr>
          <p:cNvPr id="6" name="図 5"/>
          <p:cNvPicPr>
            <a:picLocks noChangeAspect="1"/>
          </p:cNvPicPr>
          <p:nvPr/>
        </p:nvPicPr>
        <p:blipFill>
          <a:blip r:embed="rId2"/>
          <a:stretch>
            <a:fillRect/>
          </a:stretch>
        </p:blipFill>
        <p:spPr>
          <a:xfrm>
            <a:off x="8582603" y="358877"/>
            <a:ext cx="1100769" cy="360000"/>
          </a:xfrm>
          <a:prstGeom prst="rect">
            <a:avLst/>
          </a:prstGeom>
        </p:spPr>
      </p:pic>
      <p:sp>
        <p:nvSpPr>
          <p:cNvPr id="8" name="テキスト ボックス 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4183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AE0CBE-3210-41DD-A171-4385B749CD55}"/>
              </a:ext>
            </a:extLst>
          </p:cNvPr>
          <p:cNvSpPr/>
          <p:nvPr/>
        </p:nvSpPr>
        <p:spPr>
          <a:xfrm>
            <a:off x="0" y="0"/>
            <a:ext cx="9906000" cy="576000"/>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健康的な食生活の実践と食に関する理解の促進</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63</a:t>
            </a:fld>
            <a:endParaRPr kumimoji="1" lang="ja-JP" altLang="en-US"/>
          </a:p>
        </p:txBody>
      </p:sp>
      <p:pic>
        <p:nvPicPr>
          <p:cNvPr id="20" name="図 19"/>
          <p:cNvPicPr>
            <a:picLocks noChangeAspect="1"/>
          </p:cNvPicPr>
          <p:nvPr/>
        </p:nvPicPr>
        <p:blipFill>
          <a:blip r:embed="rId2"/>
          <a:stretch>
            <a:fillRect/>
          </a:stretch>
        </p:blipFill>
        <p:spPr>
          <a:xfrm>
            <a:off x="8582603" y="113214"/>
            <a:ext cx="1100769" cy="360000"/>
          </a:xfrm>
          <a:prstGeom prst="rect">
            <a:avLst/>
          </a:prstGeom>
        </p:spPr>
      </p:pic>
      <p:sp>
        <p:nvSpPr>
          <p:cNvPr id="14" name="正方形/長方形 13"/>
          <p:cNvSpPr/>
          <p:nvPr/>
        </p:nvSpPr>
        <p:spPr>
          <a:xfrm>
            <a:off x="273000" y="878847"/>
            <a:ext cx="9360000" cy="58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15" name="直線コネクタ 14"/>
          <p:cNvCxnSpPr/>
          <p:nvPr/>
        </p:nvCxnSpPr>
        <p:spPr>
          <a:xfrm>
            <a:off x="9614647" y="124366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73201" y="652963"/>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（１）健康的な食生活の実践の促進　</a:t>
            </a:r>
            <a:r>
              <a:rPr kumimoji="1" lang="ja-JP" altLang="en-US" b="1" dirty="0" smtClean="0">
                <a:solidFill>
                  <a:schemeClr val="bg1"/>
                </a:solidFill>
                <a:latin typeface="游ゴシック" panose="020B0400000000000000" pitchFamily="50" charset="-128"/>
                <a:ea typeface="游ゴシック" panose="020B0400000000000000" pitchFamily="50" charset="-128"/>
              </a:rPr>
              <a:t>計画Ｐ</a:t>
            </a:r>
            <a:r>
              <a:rPr kumimoji="1" lang="en-US" altLang="ja-JP" b="1" dirty="0" smtClean="0">
                <a:solidFill>
                  <a:schemeClr val="bg1"/>
                </a:solidFill>
                <a:latin typeface="游ゴシック" panose="020B0400000000000000" pitchFamily="50" charset="-128"/>
                <a:ea typeface="游ゴシック" panose="020B0400000000000000" pitchFamily="50" charset="-128"/>
              </a:rPr>
              <a:t>31</a:t>
            </a:r>
            <a:endParaRPr kumimoji="1"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83299" y="1184342"/>
            <a:ext cx="2080235" cy="266996"/>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18" name="Text Box 109" descr="生涯を通じて健やかな生活を送ることができるよう、栄養バランスのとれた食事、朝食や野菜摂取、食塩をとりすぎないこと、よく噛んで食べること、適正体重等の重要性を理解し、習慣的に実践します。" title="府民の行動目標"/>
          <p:cNvSpPr txBox="1">
            <a:spLocks noChangeArrowheads="1"/>
          </p:cNvSpPr>
          <p:nvPr/>
        </p:nvSpPr>
        <p:spPr bwMode="auto">
          <a:xfrm>
            <a:off x="372207" y="1504038"/>
            <a:ext cx="8640000" cy="462612"/>
          </a:xfrm>
          <a:prstGeom prst="rect">
            <a:avLst/>
          </a:prstGeom>
          <a:noFill/>
          <a:ln>
            <a:noFill/>
          </a:ln>
          <a:extLst/>
        </p:spPr>
        <p:txBody>
          <a:bodyPr rot="0" vert="horz" wrap="square" lIns="74295" tIns="8890" rIns="74295" bIns="8890" anchor="t" anchorCtr="0" upright="1">
            <a:noAutofit/>
          </a:bodyPr>
          <a:lstStyle/>
          <a:p>
            <a:pPr marL="139700" indent="-139700" algn="just">
              <a:lnSpc>
                <a:spcPts val="1700"/>
              </a:lnSpc>
              <a:spcAft>
                <a:spcPts val="0"/>
              </a:spcAft>
            </a:pPr>
            <a:r>
              <a:rPr lang="ja-JP" sz="1200" b="1" kern="100" dirty="0">
                <a:effectLst/>
                <a:latin typeface="+mn-ea"/>
                <a:cs typeface="Microsoft Himalaya" panose="01010100010101010101" pitchFamily="2" charset="0"/>
              </a:rPr>
              <a:t>▽生涯を通じて健やかな生活を送ることができるよう、栄養バランスのとれた食事、朝食や野菜摂取、食塩をとりすぎないこと、よく噛んで食べること、適正体重等の重要性を理解し、習慣的に実践します。</a:t>
            </a:r>
            <a:endParaRPr lang="ja-JP" sz="1100" b="1" kern="100" dirty="0">
              <a:effectLst/>
              <a:latin typeface="+mn-ea"/>
              <a:cs typeface="Microsoft Himalaya" panose="01010100010101010101" pitchFamily="2" charset="0"/>
            </a:endParaRPr>
          </a:p>
        </p:txBody>
      </p:sp>
      <p:graphicFrame>
        <p:nvGraphicFramePr>
          <p:cNvPr id="19" name="表 18"/>
          <p:cNvGraphicFramePr>
            <a:graphicFrameLocks noGrp="1"/>
          </p:cNvGraphicFramePr>
          <p:nvPr>
            <p:extLst/>
          </p:nvPr>
        </p:nvGraphicFramePr>
        <p:xfrm>
          <a:off x="633000" y="1964073"/>
          <a:ext cx="8640000" cy="1429254"/>
        </p:xfrm>
        <a:graphic>
          <a:graphicData uri="http://schemas.openxmlformats.org/drawingml/2006/table">
            <a:tbl>
              <a:tblPr firstRow="1" bandRow="1">
                <a:tableStyleId>{5940675A-B579-460E-94D1-54222C63F5DA}</a:tableStyleId>
              </a:tblPr>
              <a:tblGrid>
                <a:gridCol w="551490">
                  <a:extLst>
                    <a:ext uri="{9D8B030D-6E8A-4147-A177-3AD203B41FA5}">
                      <a16:colId xmlns:a16="http://schemas.microsoft.com/office/drawing/2014/main" val="2915326736"/>
                    </a:ext>
                  </a:extLst>
                </a:gridCol>
                <a:gridCol w="1838297">
                  <a:extLst>
                    <a:ext uri="{9D8B030D-6E8A-4147-A177-3AD203B41FA5}">
                      <a16:colId xmlns:a16="http://schemas.microsoft.com/office/drawing/2014/main" val="2573364579"/>
                    </a:ext>
                  </a:extLst>
                </a:gridCol>
                <a:gridCol w="6250213">
                  <a:extLst>
                    <a:ext uri="{9D8B030D-6E8A-4147-A177-3AD203B41FA5}">
                      <a16:colId xmlns:a16="http://schemas.microsoft.com/office/drawing/2014/main" val="4073086637"/>
                    </a:ext>
                  </a:extLst>
                </a:gridCol>
              </a:tblGrid>
              <a:tr h="47641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ライフステ</a:t>
                      </a: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ー</a:t>
                      </a: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応じた健康行動</a:t>
                      </a:r>
                    </a:p>
                  </a:txBody>
                  <a:tcPr marL="72000" marR="36000" marT="72000" marB="72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食べることを楽しみ、栄養・食の大切さを学び、成長段階に応じて望ましい食習慣</a:t>
                      </a:r>
                      <a:r>
                        <a:rPr lang="ja-JP" sz="1200" b="1" kern="100" dirty="0" smtClean="0">
                          <a:solidFill>
                            <a:srgbClr val="000000"/>
                          </a:solidFill>
                          <a:effectLst/>
                          <a:latin typeface="+mn-ea"/>
                          <a:ea typeface="+mn-ea"/>
                          <a:cs typeface="Times New Roman" panose="02020603050405020304" pitchFamily="18" charset="0"/>
                        </a:rPr>
                        <a:t>を</a:t>
                      </a:r>
                      <a:endParaRPr lang="en-US" altLang="ja-JP" sz="1200" b="1" kern="100" dirty="0" smtClean="0">
                        <a:solidFill>
                          <a:srgbClr val="000000"/>
                        </a:solidFill>
                        <a:effectLst/>
                        <a:latin typeface="+mn-ea"/>
                        <a:ea typeface="+mn-ea"/>
                        <a:cs typeface="Times New Roman" panose="02020603050405020304" pitchFamily="18" charset="0"/>
                      </a:endParaRPr>
                    </a:p>
                    <a:p>
                      <a:pPr algn="just">
                        <a:lnSpc>
                          <a:spcPts val="1400"/>
                        </a:lnSpc>
                        <a:spcAft>
                          <a:spcPts val="0"/>
                        </a:spcAft>
                      </a:pPr>
                      <a:r>
                        <a:rPr lang="ja-JP" sz="1200" b="1" kern="100" dirty="0" smtClean="0">
                          <a:solidFill>
                            <a:srgbClr val="000000"/>
                          </a:solidFill>
                          <a:effectLst/>
                          <a:latin typeface="+mn-ea"/>
                          <a:ea typeface="+mn-ea"/>
                          <a:cs typeface="Times New Roman" panose="02020603050405020304" pitchFamily="18" charset="0"/>
                        </a:rPr>
                        <a:t>身</a:t>
                      </a:r>
                      <a:r>
                        <a:rPr lang="ja-JP" sz="1200" b="1" kern="100" dirty="0">
                          <a:solidFill>
                            <a:srgbClr val="000000"/>
                          </a:solidFill>
                          <a:effectLst/>
                          <a:latin typeface="+mn-ea"/>
                          <a:ea typeface="+mn-ea"/>
                          <a:cs typeface="Times New Roman" panose="02020603050405020304" pitchFamily="18" charset="0"/>
                        </a:rPr>
                        <a:t>につけます。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3311713"/>
                  </a:ext>
                </a:extLst>
              </a:tr>
              <a:tr h="476418">
                <a:tc vMerge="1">
                  <a:txBody>
                    <a:bodyPr/>
                    <a:lstStyle/>
                    <a:p>
                      <a:pPr algn="ctr"/>
                      <a:endParaRPr kumimoji="1" lang="ja-JP" altLang="en-US" sz="1200" b="0" dirty="0">
                        <a:solidFill>
                          <a:schemeClr val="tx1"/>
                        </a:solidFill>
                        <a:latin typeface="+mn-ea"/>
                        <a:ea typeface="+mn-ea"/>
                      </a:endParaRPr>
                    </a:p>
                  </a:txBody>
                  <a:tcPr marL="72000" marR="36000" marT="72000" marB="72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99"/>
                    </a:solidFill>
                  </a:tcPr>
                </a:tc>
                <a:tc>
                  <a:txBody>
                    <a:bodyPr/>
                    <a:lstStyle/>
                    <a:p>
                      <a:pPr algn="ctr">
                        <a:lnSpc>
                          <a:spcPts val="17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33350" indent="-133350"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自分のライフスタイルに合った健康的な食生活を実践します。</a:t>
                      </a:r>
                      <a:endParaRPr lang="ja-JP" sz="1200" b="1" kern="100" dirty="0">
                        <a:effectLst/>
                        <a:latin typeface="+mn-ea"/>
                        <a:ea typeface="+mn-ea"/>
                        <a:cs typeface="Times New Roman" panose="02020603050405020304" pitchFamily="18" charset="0"/>
                      </a:endParaRPr>
                    </a:p>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生活習慣病の発症・重症化に留意し、健康的な食生活を実践</a:t>
                      </a:r>
                      <a:r>
                        <a:rPr lang="ja-JP" sz="1200" b="1" kern="100" dirty="0" smtClean="0">
                          <a:solidFill>
                            <a:srgbClr val="000000"/>
                          </a:solidFill>
                          <a:effectLst/>
                          <a:latin typeface="+mn-ea"/>
                          <a:ea typeface="+mn-ea"/>
                          <a:cs typeface="Times New Roman" panose="02020603050405020304" pitchFamily="18" charset="0"/>
                        </a:rPr>
                        <a:t>・維持</a:t>
                      </a:r>
                      <a:r>
                        <a:rPr lang="ja-JP" sz="1200" b="1" kern="100" dirty="0">
                          <a:solidFill>
                            <a:srgbClr val="000000"/>
                          </a:solidFill>
                          <a:effectLst/>
                          <a:latin typeface="+mn-ea"/>
                          <a:ea typeface="+mn-ea"/>
                          <a:cs typeface="Times New Roman" panose="02020603050405020304" pitchFamily="18" charset="0"/>
                        </a:rPr>
                        <a:t>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0916915"/>
                  </a:ext>
                </a:extLst>
              </a:tr>
              <a:tr h="476418">
                <a:tc vMerge="1">
                  <a:txBody>
                    <a:bodyPr/>
                    <a:lstStyle/>
                    <a:p>
                      <a:pPr algn="ctr"/>
                      <a:endParaRPr kumimoji="1" lang="ja-JP" altLang="en-US" sz="1200" b="0" dirty="0">
                        <a:solidFill>
                          <a:schemeClr val="tx1"/>
                        </a:solidFill>
                        <a:latin typeface="+mn-ea"/>
                        <a:ea typeface="+mn-ea"/>
                      </a:endParaRPr>
                    </a:p>
                  </a:txBody>
                  <a:tcPr marL="72000" marR="36000" marT="72000" marB="72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99"/>
                    </a:solidFill>
                  </a:tcPr>
                </a:tc>
                <a:tc>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低栄養予防等、個々の健康状態に合った食生活を実践し、食</a:t>
                      </a:r>
                      <a:r>
                        <a:rPr lang="ja-JP" sz="1200" b="1" kern="100" dirty="0" smtClean="0">
                          <a:solidFill>
                            <a:srgbClr val="000000"/>
                          </a:solidFill>
                          <a:effectLst/>
                          <a:latin typeface="+mn-ea"/>
                          <a:ea typeface="+mn-ea"/>
                          <a:cs typeface="Times New Roman" panose="02020603050405020304" pitchFamily="18" charset="0"/>
                        </a:rPr>
                        <a:t>を通じて</a:t>
                      </a:r>
                      <a:r>
                        <a:rPr lang="ja-JP" sz="1200" b="1" kern="100" dirty="0">
                          <a:solidFill>
                            <a:srgbClr val="000000"/>
                          </a:solidFill>
                          <a:effectLst/>
                          <a:latin typeface="+mn-ea"/>
                          <a:ea typeface="+mn-ea"/>
                          <a:cs typeface="Times New Roman" panose="02020603050405020304" pitchFamily="18" charset="0"/>
                        </a:rPr>
                        <a:t>豊かな生活</a:t>
                      </a:r>
                      <a:r>
                        <a:rPr lang="ja-JP" sz="1200" b="1" kern="100" dirty="0" smtClean="0">
                          <a:solidFill>
                            <a:srgbClr val="000000"/>
                          </a:solidFill>
                          <a:effectLst/>
                          <a:latin typeface="+mn-ea"/>
                          <a:ea typeface="+mn-ea"/>
                          <a:cs typeface="Times New Roman" panose="02020603050405020304" pitchFamily="18" charset="0"/>
                        </a:rPr>
                        <a:t>を</a:t>
                      </a:r>
                      <a:endParaRPr lang="en-US" altLang="ja-JP" sz="1200" b="1" kern="100" dirty="0" smtClean="0">
                        <a:solidFill>
                          <a:srgbClr val="000000"/>
                        </a:solidFill>
                        <a:effectLst/>
                        <a:latin typeface="+mn-ea"/>
                        <a:ea typeface="+mn-ea"/>
                        <a:cs typeface="Times New Roman" panose="02020603050405020304" pitchFamily="18" charset="0"/>
                      </a:endParaRPr>
                    </a:p>
                    <a:p>
                      <a:pPr algn="just">
                        <a:lnSpc>
                          <a:spcPts val="1400"/>
                        </a:lnSpc>
                        <a:spcAft>
                          <a:spcPts val="0"/>
                        </a:spcAft>
                      </a:pPr>
                      <a:r>
                        <a:rPr lang="ja-JP" sz="1200" b="1" kern="100" dirty="0" smtClean="0">
                          <a:solidFill>
                            <a:srgbClr val="000000"/>
                          </a:solidFill>
                          <a:effectLst/>
                          <a:latin typeface="+mn-ea"/>
                          <a:ea typeface="+mn-ea"/>
                          <a:cs typeface="Times New Roman" panose="02020603050405020304" pitchFamily="18" charset="0"/>
                        </a:rPr>
                        <a:t>実現</a:t>
                      </a:r>
                      <a:r>
                        <a:rPr lang="ja-JP" sz="1200" b="1" kern="100" dirty="0">
                          <a:solidFill>
                            <a:srgbClr val="000000"/>
                          </a:solidFill>
                          <a:effectLst/>
                          <a:latin typeface="+mn-ea"/>
                          <a:ea typeface="+mn-ea"/>
                          <a:cs typeface="Times New Roman" panose="02020603050405020304" pitchFamily="18" charset="0"/>
                        </a:rPr>
                        <a:t>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6469417"/>
                  </a:ext>
                </a:extLst>
              </a:tr>
            </a:tbl>
          </a:graphicData>
        </a:graphic>
      </p:graphicFrame>
      <p:sp>
        <p:nvSpPr>
          <p:cNvPr id="21" name="Rectangle 1"/>
          <p:cNvSpPr>
            <a:spLocks noChangeArrowheads="1"/>
          </p:cNvSpPr>
          <p:nvPr/>
        </p:nvSpPr>
        <p:spPr bwMode="auto">
          <a:xfrm>
            <a:off x="283299" y="3457530"/>
            <a:ext cx="2083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n-ea"/>
                <a:cs typeface="Times New Roman" panose="02020603050405020304" pitchFamily="18" charset="0"/>
              </a:rPr>
              <a:t>取組みの目標</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graphicFrame>
        <p:nvGraphicFramePr>
          <p:cNvPr id="22" name="表 21"/>
          <p:cNvGraphicFramePr>
            <a:graphicFrameLocks noGrp="1"/>
          </p:cNvGraphicFramePr>
          <p:nvPr>
            <p:extLst/>
          </p:nvPr>
        </p:nvGraphicFramePr>
        <p:xfrm>
          <a:off x="633001" y="3798377"/>
          <a:ext cx="8639999" cy="2288753"/>
        </p:xfrm>
        <a:graphic>
          <a:graphicData uri="http://schemas.openxmlformats.org/drawingml/2006/table">
            <a:tbl>
              <a:tblPr firstRow="1" firstCol="1" bandRow="1">
                <a:tableStyleId>{5C22544A-7EE6-4342-B048-85BDC9FD1C3A}</a:tableStyleId>
              </a:tblPr>
              <a:tblGrid>
                <a:gridCol w="266499">
                  <a:extLst>
                    <a:ext uri="{9D8B030D-6E8A-4147-A177-3AD203B41FA5}">
                      <a16:colId xmlns:a16="http://schemas.microsoft.com/office/drawing/2014/main" val="1668312672"/>
                    </a:ext>
                  </a:extLst>
                </a:gridCol>
                <a:gridCol w="1806318">
                  <a:extLst>
                    <a:ext uri="{9D8B030D-6E8A-4147-A177-3AD203B41FA5}">
                      <a16:colId xmlns:a16="http://schemas.microsoft.com/office/drawing/2014/main" val="2358818107"/>
                    </a:ext>
                  </a:extLst>
                </a:gridCol>
                <a:gridCol w="1120461">
                  <a:extLst>
                    <a:ext uri="{9D8B030D-6E8A-4147-A177-3AD203B41FA5}">
                      <a16:colId xmlns:a16="http://schemas.microsoft.com/office/drawing/2014/main" val="3106642344"/>
                    </a:ext>
                  </a:extLst>
                </a:gridCol>
                <a:gridCol w="1093298">
                  <a:extLst>
                    <a:ext uri="{9D8B030D-6E8A-4147-A177-3AD203B41FA5}">
                      <a16:colId xmlns:a16="http://schemas.microsoft.com/office/drawing/2014/main" val="2825566381"/>
                    </a:ext>
                  </a:extLst>
                </a:gridCol>
                <a:gridCol w="1451141">
                  <a:extLst>
                    <a:ext uri="{9D8B030D-6E8A-4147-A177-3AD203B41FA5}">
                      <a16:colId xmlns:a16="http://schemas.microsoft.com/office/drawing/2014/main" val="157304712"/>
                    </a:ext>
                  </a:extLst>
                </a:gridCol>
                <a:gridCol w="1451141">
                  <a:extLst>
                    <a:ext uri="{9D8B030D-6E8A-4147-A177-3AD203B41FA5}">
                      <a16:colId xmlns:a16="http://schemas.microsoft.com/office/drawing/2014/main" val="2441815434"/>
                    </a:ext>
                  </a:extLst>
                </a:gridCol>
                <a:gridCol w="1451141">
                  <a:extLst>
                    <a:ext uri="{9D8B030D-6E8A-4147-A177-3AD203B41FA5}">
                      <a16:colId xmlns:a16="http://schemas.microsoft.com/office/drawing/2014/main" val="2346217460"/>
                    </a:ext>
                  </a:extLst>
                </a:gridCol>
              </a:tblGrid>
              <a:tr h="216368">
                <a:tc>
                  <a:txBody>
                    <a:bodyPr/>
                    <a:lstStyle/>
                    <a:p>
                      <a:pPr algn="ctr" fontAlgn="auto">
                        <a:lnSpc>
                          <a:spcPts val="1600"/>
                        </a:lnSpc>
                        <a:spcAft>
                          <a:spcPts val="0"/>
                        </a:spcAft>
                      </a:pPr>
                      <a:r>
                        <a:rPr lang="en-US" sz="1200" b="1" dirty="0">
                          <a:effectLst/>
                          <a:latin typeface="游ゴシック" panose="020B0400000000000000" pitchFamily="50" charset="-128"/>
                          <a:ea typeface="游ゴシック" panose="020B0400000000000000" pitchFamily="50" charset="-128"/>
                        </a:rPr>
                        <a:t> </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fontAlgn="auto">
                        <a:lnSpc>
                          <a:spcPct val="100000"/>
                        </a:lnSpc>
                        <a:spcAft>
                          <a:spcPts val="0"/>
                        </a:spcAft>
                      </a:pPr>
                      <a:r>
                        <a:rPr lang="ja-JP" sz="1200" b="1" dirty="0">
                          <a:solidFill>
                            <a:schemeClr val="bg1"/>
                          </a:solidFill>
                          <a:effectLst/>
                          <a:latin typeface="游ゴシック" panose="020B0400000000000000" pitchFamily="50" charset="-128"/>
                          <a:ea typeface="游ゴシック" panose="020B0400000000000000" pitchFamily="50" charset="-128"/>
                        </a:rPr>
                        <a:t>個別目標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auto">
                        <a:lnSpc>
                          <a:spcPct val="100000"/>
                        </a:lnSpc>
                        <a:spcAft>
                          <a:spcPts val="0"/>
                        </a:spcAft>
                      </a:pPr>
                      <a:r>
                        <a:rPr lang="ja-JP" altLang="en-US" sz="1200" b="1" dirty="0" smtClean="0">
                          <a:solidFill>
                            <a:schemeClr val="bg1"/>
                          </a:solidFill>
                          <a:effectLst/>
                          <a:latin typeface="游ゴシック" panose="020B0400000000000000" pitchFamily="50" charset="-128"/>
                          <a:ea typeface="游ゴシック" panose="020B0400000000000000" pitchFamily="50" charset="-128"/>
                        </a:rPr>
                        <a:t>計画策定時</a:t>
                      </a:r>
                      <a:r>
                        <a:rPr lang="ja-JP" sz="1200" b="1" dirty="0" smtClean="0">
                          <a:solidFill>
                            <a:schemeClr val="bg1"/>
                          </a:solidFill>
                          <a:effectLst/>
                          <a:latin typeface="游ゴシック" panose="020B0400000000000000" pitchFamily="50" charset="-128"/>
                          <a:ea typeface="游ゴシック" panose="020B0400000000000000" pitchFamily="50" charset="-128"/>
                        </a:rPr>
                        <a:t>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solidFill>
                            <a:schemeClr val="bg1"/>
                          </a:solidFill>
                          <a:effectLst/>
                          <a:latin typeface="游ゴシック" panose="020B0400000000000000" pitchFamily="50" charset="-128"/>
                          <a:ea typeface="游ゴシック" panose="020B0400000000000000" pitchFamily="50" charset="-128"/>
                        </a:rPr>
                        <a:t>現在の状況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2023</a:t>
                      </a:r>
                      <a:r>
                        <a:rPr lang="ja-JP" sz="1200" b="1" dirty="0">
                          <a:solidFill>
                            <a:schemeClr val="bg1"/>
                          </a:solidFill>
                          <a:effectLst/>
                          <a:latin typeface="游ゴシック" panose="020B0400000000000000" pitchFamily="50" charset="-128"/>
                          <a:ea typeface="游ゴシック" panose="020B0400000000000000" pitchFamily="50" charset="-128"/>
                        </a:rPr>
                        <a:t>年度の目標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657110930"/>
                  </a:ext>
                </a:extLst>
              </a:tr>
              <a:tr h="408910">
                <a:tc>
                  <a:txBody>
                    <a:bodyPr/>
                    <a:lstStyle/>
                    <a:p>
                      <a:pPr algn="ctr" fontAlgn="auto">
                        <a:lnSpc>
                          <a:spcPts val="1600"/>
                        </a:lnSpc>
                        <a:spcAft>
                          <a:spcPts val="0"/>
                        </a:spcAft>
                      </a:pPr>
                      <a:r>
                        <a:rPr lang="en-US" altLang="ja-JP" sz="1200" b="1" dirty="0" smtClean="0">
                          <a:effectLst/>
                          <a:latin typeface="游ゴシック" panose="020B0400000000000000" pitchFamily="50" charset="-128"/>
                          <a:ea typeface="游ゴシック" panose="020B0400000000000000" pitchFamily="50" charset="-128"/>
                        </a:rPr>
                        <a:t>1</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l" fontAlgn="auto">
                        <a:lnSpc>
                          <a:spcPct val="100000"/>
                        </a:lnSpc>
                        <a:spcAft>
                          <a:spcPts val="0"/>
                        </a:spcAft>
                      </a:pP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栄養バランスのとれた食生活を実践する府民の割合の増加（主食・主菜・副菜を組み合わせた食事を</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1</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日</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2</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回以上ほぼ毎日食べている府民の割合）</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auto">
                        <a:lnSpc>
                          <a:spcPct val="100000"/>
                        </a:lnSpc>
                        <a:spcAft>
                          <a:spcPts val="0"/>
                        </a:spcAft>
                      </a:pPr>
                      <a:r>
                        <a:rPr lang="en-US" sz="1200" b="1" dirty="0" smtClean="0">
                          <a:solidFill>
                            <a:schemeClr val="tx1"/>
                          </a:solidFill>
                          <a:effectLst/>
                          <a:latin typeface="游ゴシック" panose="020B0400000000000000" pitchFamily="50" charset="-128"/>
                          <a:ea typeface="游ゴシック" panose="020B0400000000000000" pitchFamily="50" charset="-128"/>
                        </a:rPr>
                        <a:t>3</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4.6</a:t>
                      </a: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63.4%</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34997"/>
                  </a:ext>
                </a:extLst>
              </a:tr>
              <a:tr h="243840">
                <a:tc rowSpan="3">
                  <a:txBody>
                    <a:bodyPr/>
                    <a:lstStyle/>
                    <a:p>
                      <a:pPr algn="ctr" fontAlgn="auto">
                        <a:lnSpc>
                          <a:spcPts val="1600"/>
                        </a:lnSpc>
                        <a:spcAft>
                          <a:spcPts val="0"/>
                        </a:spcAft>
                      </a:pPr>
                      <a:r>
                        <a:rPr lang="en-US" altLang="ja-JP" sz="1200" b="1" dirty="0" smtClean="0">
                          <a:effectLst/>
                          <a:latin typeface="游ゴシック" panose="020B0400000000000000" pitchFamily="50" charset="-128"/>
                          <a:ea typeface="游ゴシック" panose="020B0400000000000000" pitchFamily="50" charset="-128"/>
                        </a:rPr>
                        <a:t>2</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3">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朝食を欠食する</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府民の割合の減少</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000" b="1" dirty="0" smtClean="0">
                          <a:solidFill>
                            <a:schemeClr val="tx1"/>
                          </a:solidFill>
                          <a:latin typeface="游ゴシック" panose="020B0400000000000000" pitchFamily="50" charset="-128"/>
                          <a:ea typeface="游ゴシック" panose="020B0400000000000000" pitchFamily="50" charset="-128"/>
                        </a:rPr>
                        <a:t> 策定時：</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H25-27</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en-US" altLang="ja-JP" sz="10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000" b="1" dirty="0" smtClean="0">
                          <a:solidFill>
                            <a:schemeClr val="tx1"/>
                          </a:solidFill>
                          <a:latin typeface="游ゴシック" panose="020B0400000000000000" pitchFamily="50" charset="-128"/>
                          <a:ea typeface="游ゴシック" panose="020B0400000000000000" pitchFamily="50" charset="-128"/>
                        </a:rPr>
                        <a:t> 現　在：</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H29-R1</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3.9</a:t>
                      </a: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5.1%</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321787"/>
                  </a:ext>
                </a:extLst>
              </a:tr>
              <a:tr h="243840">
                <a:tc vMerge="1">
                  <a:txBody>
                    <a:bodyPr/>
                    <a:lstStyle/>
                    <a:p>
                      <a:pPr algn="ctr" fontAlgn="auto">
                        <a:lnSpc>
                          <a:spcPts val="1600"/>
                        </a:lnSpc>
                        <a:spcAft>
                          <a:spcPts val="0"/>
                        </a:spcAft>
                      </a:pP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gridSpan="2">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16.4%</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14.5%</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265228"/>
                  </a:ext>
                </a:extLst>
              </a:tr>
              <a:tr h="243840">
                <a:tc vMerge="1">
                  <a:txBody>
                    <a:bodyPr/>
                    <a:lstStyle/>
                    <a:p>
                      <a:pPr algn="ctr" fontAlgn="auto">
                        <a:lnSpc>
                          <a:spcPts val="1600"/>
                        </a:lnSpc>
                        <a:spcAft>
                          <a:spcPts val="0"/>
                        </a:spcAft>
                      </a:pP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endParaRPr kumimoji="1" lang="ja-JP" altLang="en-US"/>
                    </a:p>
                  </a:txBody>
                  <a:tcPr/>
                </a:tc>
                <a:tc gridSpan="2">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25.2</a:t>
                      </a: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24.8%</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55021"/>
                  </a:ext>
                </a:extLst>
              </a:tr>
              <a:tr h="264075">
                <a:tc rowSpan="3">
                  <a:txBody>
                    <a:body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3</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3">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野菜摂取量の増加</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策定時：</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H25-27</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現</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在：</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29-R1</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223g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237</a:t>
                      </a: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970246"/>
                  </a:ext>
                </a:extLst>
              </a:tr>
              <a:tr h="264075">
                <a:tc vMerge="1">
                  <a:txBody>
                    <a:bodyPr/>
                    <a:lstStyle/>
                    <a:p>
                      <a:endParaRPr kumimoji="1" lang="ja-JP" altLang="en-US"/>
                    </a:p>
                  </a:txBody>
                  <a:tcPr/>
                </a:tc>
                <a:tc vMerge="1">
                  <a:txBody>
                    <a:bodyPr/>
                    <a:lstStyle/>
                    <a:p>
                      <a:endParaRPr kumimoji="1" lang="ja-JP" altLang="en-US"/>
                    </a:p>
                  </a:txBody>
                  <a:tcPr/>
                </a:tc>
                <a:tc gridSpan="2">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216g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2</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59</a:t>
                      </a: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896529"/>
                  </a:ext>
                </a:extLst>
              </a:tr>
              <a:tr h="264075">
                <a:tc vMerge="1">
                  <a:txBody>
                    <a:bodyPr/>
                    <a:lstStyle/>
                    <a:p>
                      <a:endParaRPr kumimoji="1" lang="ja-JP" altLang="en-US"/>
                    </a:p>
                  </a:txBody>
                  <a:tcPr/>
                </a:tc>
                <a:tc vMerge="1">
                  <a:txBody>
                    <a:bodyPr/>
                    <a:lstStyle/>
                    <a:p>
                      <a:endParaRPr kumimoji="1" lang="ja-JP" altLang="en-US"/>
                    </a:p>
                  </a:txBody>
                  <a:tcPr/>
                </a:tc>
                <a:tc gridSpan="2">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269g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25</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6</a:t>
                      </a: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007879"/>
                  </a:ext>
                </a:extLst>
              </a:tr>
            </a:tbl>
          </a:graphicData>
        </a:graphic>
      </p:graphicFrame>
      <p:sp>
        <p:nvSpPr>
          <p:cNvPr id="23" name="正方形/長方形 22"/>
          <p:cNvSpPr/>
          <p:nvPr/>
        </p:nvSpPr>
        <p:spPr>
          <a:xfrm>
            <a:off x="646561" y="6103349"/>
            <a:ext cx="8565886" cy="415498"/>
          </a:xfrm>
          <a:prstGeom prst="rect">
            <a:avLst/>
          </a:prstGeom>
        </p:spPr>
        <p:txBody>
          <a:bodyPr wrap="square">
            <a:spAutoFit/>
          </a:bodyPr>
          <a:lstStyle/>
          <a:p>
            <a:pPr>
              <a:spcAft>
                <a:spcPts val="0"/>
              </a:spcAft>
            </a:pPr>
            <a:r>
              <a:rPr lang="en-US" altLang="ja-JP" sz="1050" kern="100" dirty="0" smtClean="0">
                <a:latin typeface="+mn-ea"/>
                <a:cs typeface="Times New Roman" panose="02020603050405020304" pitchFamily="18" charset="0"/>
              </a:rPr>
              <a:t>1    </a:t>
            </a:r>
            <a:r>
              <a:rPr lang="ja-JP" altLang="ja-JP" sz="1050" kern="100" dirty="0" smtClean="0">
                <a:latin typeface="+mn-ea"/>
                <a:cs typeface="Times New Roman" panose="02020603050405020304" pitchFamily="18" charset="0"/>
              </a:rPr>
              <a:t>「</a:t>
            </a:r>
            <a:r>
              <a:rPr lang="ja-JP" altLang="ja-JP" sz="1050" kern="100" dirty="0">
                <a:latin typeface="+mn-ea"/>
                <a:cs typeface="Times New Roman" panose="02020603050405020304" pitchFamily="18" charset="0"/>
              </a:rPr>
              <a:t>お口の健康」と「食育」に関するアンケート（大阪府</a:t>
            </a:r>
            <a:r>
              <a:rPr lang="ja-JP" altLang="ja-JP" sz="1050" kern="100" dirty="0" smtClean="0">
                <a:latin typeface="+mn-ea"/>
                <a:cs typeface="Times New Roman" panose="02020603050405020304" pitchFamily="18" charset="0"/>
              </a:rPr>
              <a:t>）</a:t>
            </a:r>
            <a:r>
              <a:rPr lang="en-US"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健康に関する意識調査（</a:t>
            </a:r>
            <a:r>
              <a:rPr lang="ja-JP" altLang="en-US" sz="1050" kern="100" dirty="0">
                <a:latin typeface="+mn-ea"/>
                <a:cs typeface="Times New Roman" panose="02020603050405020304" pitchFamily="18" charset="0"/>
              </a:rPr>
              <a:t>大阪府）</a:t>
            </a:r>
            <a:r>
              <a:rPr lang="ja-JP" altLang="en-US" sz="1050" kern="100" dirty="0" smtClean="0">
                <a:latin typeface="+mn-ea"/>
                <a:cs typeface="Times New Roman" panose="02020603050405020304" pitchFamily="18" charset="0"/>
              </a:rPr>
              <a:t>（計画策定時</a:t>
            </a:r>
            <a:r>
              <a:rPr lang="en-US"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現在）　　</a:t>
            </a:r>
            <a:endParaRPr lang="en-US" altLang="ja-JP" sz="1050" kern="100" dirty="0" smtClean="0">
              <a:latin typeface="+mn-ea"/>
              <a:cs typeface="Times New Roman" panose="02020603050405020304" pitchFamily="18" charset="0"/>
            </a:endParaRPr>
          </a:p>
          <a:p>
            <a:pPr>
              <a:spcAft>
                <a:spcPts val="0"/>
              </a:spcAft>
            </a:pPr>
            <a:r>
              <a:rPr lang="en-US" altLang="ja-JP" sz="1050" kern="100" dirty="0" smtClean="0">
                <a:latin typeface="+mn-ea"/>
                <a:cs typeface="Times New Roman" panose="02020603050405020304" pitchFamily="18" charset="0"/>
              </a:rPr>
              <a:t>2</a:t>
            </a:r>
            <a:r>
              <a:rPr lang="ja-JP" altLang="en-US" sz="1050" kern="100" dirty="0" smtClean="0">
                <a:latin typeface="+mn-ea"/>
                <a:cs typeface="Times New Roman" panose="02020603050405020304" pitchFamily="18" charset="0"/>
              </a:rPr>
              <a:t>･</a:t>
            </a:r>
            <a:r>
              <a:rPr lang="en-US" altLang="ja-JP" sz="1050" kern="100" dirty="0" smtClean="0">
                <a:latin typeface="+mn-ea"/>
                <a:cs typeface="Times New Roman" panose="02020603050405020304" pitchFamily="18" charset="0"/>
              </a:rPr>
              <a:t>3  </a:t>
            </a:r>
            <a:r>
              <a:rPr lang="ja-JP" altLang="ja-JP" sz="1050" kern="100" dirty="0" smtClean="0">
                <a:latin typeface="+mn-ea"/>
                <a:cs typeface="Times New Roman" panose="02020603050405020304" pitchFamily="18" charset="0"/>
              </a:rPr>
              <a:t>国民健康・栄養調査（厚生労働省）</a:t>
            </a:r>
            <a:endParaRPr lang="en-US" altLang="ja-JP" sz="1050"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1862661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64</a:t>
            </a:fld>
            <a:endParaRPr kumimoji="1" lang="ja-JP" altLang="en-US"/>
          </a:p>
        </p:txBody>
      </p:sp>
      <p:sp>
        <p:nvSpPr>
          <p:cNvPr id="9" name="正方形/長方形 8"/>
          <p:cNvSpPr/>
          <p:nvPr/>
        </p:nvSpPr>
        <p:spPr>
          <a:xfrm>
            <a:off x="273000" y="237559"/>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38472" y="3814681"/>
            <a:ext cx="8722062" cy="1015663"/>
          </a:xfrm>
          <a:prstGeom prst="rect">
            <a:avLst/>
          </a:prstGeom>
        </p:spPr>
        <p:txBody>
          <a:bodyPr wrap="square">
            <a:spAutoFit/>
          </a:bodyPr>
          <a:lstStyle/>
          <a:p>
            <a:pPr algn="just">
              <a:spcAft>
                <a:spcPts val="0"/>
              </a:spcAft>
            </a:pPr>
            <a:r>
              <a:rPr lang="ja-JP" altLang="en-US" sz="1000" kern="100" dirty="0" smtClean="0">
                <a:latin typeface="+mn-ea"/>
                <a:cs typeface="Times New Roman" panose="02020603050405020304" pitchFamily="18" charset="0"/>
              </a:rPr>
              <a:t>４ </a:t>
            </a:r>
            <a:r>
              <a:rPr lang="ja-JP" altLang="ja-JP" sz="1000" kern="100" dirty="0" smtClean="0">
                <a:latin typeface="+mn-ea"/>
                <a:cs typeface="Times New Roman" panose="02020603050405020304" pitchFamily="18" charset="0"/>
              </a:rPr>
              <a:t>国民</a:t>
            </a:r>
            <a:r>
              <a:rPr lang="ja-JP" altLang="ja-JP" sz="1000" kern="100" dirty="0">
                <a:latin typeface="+mn-ea"/>
                <a:cs typeface="Times New Roman" panose="02020603050405020304" pitchFamily="18" charset="0"/>
              </a:rPr>
              <a:t>健康・栄養調査（厚生労働省</a:t>
            </a:r>
            <a:r>
              <a:rPr lang="ja-JP" altLang="ja-JP" sz="1000" kern="100" dirty="0" smtClean="0">
                <a:latin typeface="+mn-ea"/>
                <a:cs typeface="Times New Roman" panose="02020603050405020304" pitchFamily="18" charset="0"/>
              </a:rPr>
              <a:t>）</a:t>
            </a:r>
            <a:endParaRPr lang="en-US" altLang="ja-JP" sz="1000" kern="100" dirty="0" smtClean="0">
              <a:latin typeface="+mn-ea"/>
              <a:cs typeface="Times New Roman" panose="02020603050405020304" pitchFamily="18" charset="0"/>
            </a:endParaRPr>
          </a:p>
          <a:p>
            <a:pPr algn="just">
              <a:spcAft>
                <a:spcPts val="0"/>
              </a:spcAft>
            </a:pPr>
            <a:r>
              <a:rPr lang="ja-JP" altLang="en-US" sz="1000" kern="100" dirty="0" smtClean="0">
                <a:latin typeface="+mn-ea"/>
                <a:cs typeface="Times New Roman" panose="02020603050405020304" pitchFamily="18" charset="0"/>
              </a:rPr>
              <a:t>５ 大阪版健康・栄養調査（大阪府）</a:t>
            </a:r>
            <a:r>
              <a:rPr lang="en-US" altLang="ja-JP" sz="1000" kern="100" dirty="0">
                <a:latin typeface="+mn-ea"/>
                <a:cs typeface="Times New Roman" panose="02020603050405020304" pitchFamily="18" charset="0"/>
              </a:rPr>
              <a:t>/</a:t>
            </a:r>
            <a:r>
              <a:rPr lang="ja-JP" altLang="en-US" sz="1000" kern="100" dirty="0">
                <a:latin typeface="+mn-ea"/>
                <a:cs typeface="Times New Roman" panose="02020603050405020304" pitchFamily="18" charset="0"/>
              </a:rPr>
              <a:t>健康に関する意識調査（大阪府）</a:t>
            </a:r>
            <a:r>
              <a:rPr lang="ja-JP" altLang="en-US" sz="1000" kern="100" dirty="0" smtClean="0">
                <a:latin typeface="+mn-ea"/>
                <a:cs typeface="Times New Roman" panose="02020603050405020304" pitchFamily="18" charset="0"/>
              </a:rPr>
              <a:t>（計画策定時</a:t>
            </a:r>
            <a:r>
              <a:rPr lang="en-US" altLang="ja-JP" sz="1000" kern="100" dirty="0" smtClean="0">
                <a:latin typeface="+mn-ea"/>
                <a:cs typeface="Times New Roman" panose="02020603050405020304" pitchFamily="18" charset="0"/>
              </a:rPr>
              <a:t>/</a:t>
            </a:r>
            <a:r>
              <a:rPr lang="ja-JP" altLang="en-US" sz="1000" kern="100" dirty="0" smtClean="0">
                <a:latin typeface="+mn-ea"/>
                <a:cs typeface="Times New Roman" panose="02020603050405020304" pitchFamily="18" charset="0"/>
              </a:rPr>
              <a:t>現在）</a:t>
            </a:r>
          </a:p>
          <a:p>
            <a:pPr algn="just">
              <a:spcAft>
                <a:spcPts val="0"/>
              </a:spcAft>
            </a:pPr>
            <a:r>
              <a:rPr lang="ja-JP" altLang="en-US" sz="1000" kern="100" dirty="0" smtClean="0">
                <a:latin typeface="+mn-ea"/>
                <a:cs typeface="Times New Roman" panose="02020603050405020304" pitchFamily="18" charset="0"/>
              </a:rPr>
              <a:t>６ 大阪府教育庁調べ</a:t>
            </a:r>
          </a:p>
          <a:p>
            <a:pPr algn="just">
              <a:spcAft>
                <a:spcPts val="0"/>
              </a:spcAft>
            </a:pPr>
            <a:r>
              <a:rPr lang="ja-JP" altLang="en-US" sz="1000" kern="100" dirty="0" smtClean="0">
                <a:latin typeface="+mn-ea"/>
                <a:cs typeface="Times New Roman" panose="02020603050405020304" pitchFamily="18" charset="0"/>
              </a:rPr>
              <a:t>７ 大阪</a:t>
            </a:r>
            <a:r>
              <a:rPr lang="ja-JP" altLang="en-US" sz="1000" kern="100" dirty="0">
                <a:latin typeface="+mn-ea"/>
                <a:cs typeface="Times New Roman" panose="02020603050405020304" pitchFamily="18" charset="0"/>
              </a:rPr>
              <a:t>ヘルシー外食推進協議会調べ、大阪府健康医療部健康推進室調べ</a:t>
            </a:r>
          </a:p>
          <a:p>
            <a:pPr algn="just">
              <a:spcAft>
                <a:spcPts val="0"/>
              </a:spcAft>
            </a:pPr>
            <a:r>
              <a:rPr lang="ja-JP" altLang="en-US" sz="1000" kern="100" dirty="0" smtClean="0">
                <a:latin typeface="+mn-ea"/>
                <a:cs typeface="Times New Roman" panose="02020603050405020304" pitchFamily="18" charset="0"/>
              </a:rPr>
              <a:t>８ 家族共食   大阪版</a:t>
            </a:r>
            <a:r>
              <a:rPr lang="ja-JP" altLang="en-US" sz="1000" kern="100" dirty="0">
                <a:latin typeface="+mn-ea"/>
                <a:cs typeface="Times New Roman" panose="02020603050405020304" pitchFamily="18" charset="0"/>
              </a:rPr>
              <a:t>健康・栄養調査（大阪府</a:t>
            </a:r>
            <a:r>
              <a:rPr lang="ja-JP" altLang="en-US" sz="1000" kern="100" dirty="0" smtClean="0">
                <a:latin typeface="+mn-ea"/>
                <a:cs typeface="Times New Roman" panose="02020603050405020304" pitchFamily="18" charset="0"/>
              </a:rPr>
              <a:t>）</a:t>
            </a:r>
            <a:r>
              <a:rPr lang="en-US" altLang="ja-JP" sz="1000" kern="100" dirty="0">
                <a:latin typeface="+mn-ea"/>
                <a:cs typeface="Times New Roman" panose="02020603050405020304" pitchFamily="18" charset="0"/>
              </a:rPr>
              <a:t>/</a:t>
            </a:r>
            <a:r>
              <a:rPr lang="ja-JP" altLang="en-US" sz="1000" kern="100" dirty="0">
                <a:latin typeface="+mn-ea"/>
                <a:cs typeface="Times New Roman" panose="02020603050405020304" pitchFamily="18" charset="0"/>
              </a:rPr>
              <a:t>健康に関する意識調査（大阪府）</a:t>
            </a:r>
            <a:r>
              <a:rPr lang="ja-JP" altLang="en-US" sz="1000" kern="100" dirty="0" smtClean="0">
                <a:latin typeface="+mn-ea"/>
                <a:cs typeface="Times New Roman" panose="02020603050405020304" pitchFamily="18" charset="0"/>
              </a:rPr>
              <a:t>（計画策定時</a:t>
            </a:r>
            <a:r>
              <a:rPr lang="en-US" altLang="ja-JP" sz="1000" kern="100" dirty="0" smtClean="0">
                <a:latin typeface="+mn-ea"/>
                <a:cs typeface="Times New Roman" panose="02020603050405020304" pitchFamily="18" charset="0"/>
              </a:rPr>
              <a:t>/</a:t>
            </a:r>
            <a:r>
              <a:rPr lang="ja-JP" altLang="en-US" sz="1000" kern="100" dirty="0" smtClean="0">
                <a:latin typeface="+mn-ea"/>
                <a:cs typeface="Times New Roman" panose="02020603050405020304" pitchFamily="18" charset="0"/>
              </a:rPr>
              <a:t>現在）</a:t>
            </a:r>
            <a:endParaRPr lang="en-US" altLang="ja-JP" sz="1000" kern="100" dirty="0" smtClean="0">
              <a:latin typeface="+mn-ea"/>
              <a:cs typeface="Times New Roman" panose="02020603050405020304" pitchFamily="18" charset="0"/>
            </a:endParaRPr>
          </a:p>
          <a:p>
            <a:pPr algn="just">
              <a:spcAft>
                <a:spcPts val="0"/>
              </a:spcAft>
            </a:pPr>
            <a:r>
              <a:rPr lang="ja-JP" altLang="en-US" sz="1000" kern="100" dirty="0" smtClean="0">
                <a:latin typeface="+mn-ea"/>
                <a:cs typeface="Times New Roman" panose="02020603050405020304" pitchFamily="18" charset="0"/>
              </a:rPr>
              <a:t>　 地域共食 「</a:t>
            </a:r>
            <a:r>
              <a:rPr lang="ja-JP" altLang="en-US" sz="1000" kern="100" dirty="0">
                <a:latin typeface="+mn-ea"/>
                <a:cs typeface="Times New Roman" panose="02020603050405020304" pitchFamily="18" charset="0"/>
              </a:rPr>
              <a:t>お口の健康」と「食育」に関するアンケート（</a:t>
            </a:r>
            <a:r>
              <a:rPr lang="ja-JP" altLang="en-US" sz="1000" kern="100" dirty="0" smtClean="0">
                <a:latin typeface="+mn-ea"/>
                <a:cs typeface="Times New Roman" panose="02020603050405020304" pitchFamily="18" charset="0"/>
              </a:rPr>
              <a:t>大阪府）</a:t>
            </a:r>
            <a:r>
              <a:rPr lang="en-US" altLang="ja-JP" sz="1000" kern="100" dirty="0">
                <a:latin typeface="+mn-ea"/>
                <a:cs typeface="Times New Roman" panose="02020603050405020304" pitchFamily="18" charset="0"/>
              </a:rPr>
              <a:t>/</a:t>
            </a:r>
            <a:r>
              <a:rPr lang="ja-JP" altLang="en-US" sz="1000" kern="100" dirty="0">
                <a:latin typeface="+mn-ea"/>
                <a:cs typeface="Times New Roman" panose="02020603050405020304" pitchFamily="18" charset="0"/>
              </a:rPr>
              <a:t>健康に関する意識調査（大阪府）</a:t>
            </a:r>
            <a:r>
              <a:rPr lang="ja-JP" altLang="en-US" sz="1000" kern="100" dirty="0" smtClean="0">
                <a:latin typeface="+mn-ea"/>
                <a:cs typeface="Times New Roman" panose="02020603050405020304" pitchFamily="18" charset="0"/>
              </a:rPr>
              <a:t>（計画策定時</a:t>
            </a:r>
            <a:r>
              <a:rPr lang="en-US" altLang="ja-JP" sz="1000" kern="100" dirty="0" smtClean="0">
                <a:latin typeface="+mn-ea"/>
                <a:cs typeface="Times New Roman" panose="02020603050405020304" pitchFamily="18" charset="0"/>
              </a:rPr>
              <a:t>/</a:t>
            </a:r>
            <a:r>
              <a:rPr lang="ja-JP" altLang="en-US" sz="1000" kern="100" dirty="0" smtClean="0">
                <a:latin typeface="+mn-ea"/>
                <a:cs typeface="Times New Roman" panose="02020603050405020304" pitchFamily="18" charset="0"/>
              </a:rPr>
              <a:t>現在）</a:t>
            </a:r>
            <a:endParaRPr lang="en-US" altLang="ja-JP" sz="1000" kern="100" dirty="0" smtClean="0">
              <a:latin typeface="+mn-ea"/>
              <a:cs typeface="Times New Roman" panose="02020603050405020304" pitchFamily="18" charset="0"/>
            </a:endParaRPr>
          </a:p>
        </p:txBody>
      </p:sp>
      <p:cxnSp>
        <p:nvCxnSpPr>
          <p:cNvPr id="11" name="直線コネクタ 10"/>
          <p:cNvCxnSpPr/>
          <p:nvPr/>
        </p:nvCxnSpPr>
        <p:spPr>
          <a:xfrm>
            <a:off x="9614647" y="1243661"/>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nvPr>
        </p:nvGraphicFramePr>
        <p:xfrm>
          <a:off x="633000" y="385478"/>
          <a:ext cx="8640000" cy="3410535"/>
        </p:xfrm>
        <a:graphic>
          <a:graphicData uri="http://schemas.openxmlformats.org/drawingml/2006/table">
            <a:tbl>
              <a:tblPr firstRow="1" firstCol="1" bandRow="1">
                <a:tableStyleId>{5C22544A-7EE6-4342-B048-85BDC9FD1C3A}</a:tableStyleId>
              </a:tblPr>
              <a:tblGrid>
                <a:gridCol w="266499">
                  <a:extLst>
                    <a:ext uri="{9D8B030D-6E8A-4147-A177-3AD203B41FA5}">
                      <a16:colId xmlns:a16="http://schemas.microsoft.com/office/drawing/2014/main" val="20000"/>
                    </a:ext>
                  </a:extLst>
                </a:gridCol>
                <a:gridCol w="1806318">
                  <a:extLst>
                    <a:ext uri="{9D8B030D-6E8A-4147-A177-3AD203B41FA5}">
                      <a16:colId xmlns:a16="http://schemas.microsoft.com/office/drawing/2014/main" val="20001"/>
                    </a:ext>
                  </a:extLst>
                </a:gridCol>
                <a:gridCol w="1296985">
                  <a:extLst>
                    <a:ext uri="{9D8B030D-6E8A-4147-A177-3AD203B41FA5}">
                      <a16:colId xmlns:a16="http://schemas.microsoft.com/office/drawing/2014/main" val="2382597531"/>
                    </a:ext>
                  </a:extLst>
                </a:gridCol>
                <a:gridCol w="916775">
                  <a:extLst>
                    <a:ext uri="{9D8B030D-6E8A-4147-A177-3AD203B41FA5}">
                      <a16:colId xmlns:a16="http://schemas.microsoft.com/office/drawing/2014/main" val="1518054483"/>
                    </a:ext>
                  </a:extLst>
                </a:gridCol>
                <a:gridCol w="1451141">
                  <a:extLst>
                    <a:ext uri="{9D8B030D-6E8A-4147-A177-3AD203B41FA5}">
                      <a16:colId xmlns:a16="http://schemas.microsoft.com/office/drawing/2014/main" val="20003"/>
                    </a:ext>
                  </a:extLst>
                </a:gridCol>
                <a:gridCol w="1451141">
                  <a:extLst>
                    <a:ext uri="{9D8B030D-6E8A-4147-A177-3AD203B41FA5}">
                      <a16:colId xmlns:a16="http://schemas.microsoft.com/office/drawing/2014/main" val="2204503950"/>
                    </a:ext>
                  </a:extLst>
                </a:gridCol>
                <a:gridCol w="1451141">
                  <a:extLst>
                    <a:ext uri="{9D8B030D-6E8A-4147-A177-3AD203B41FA5}">
                      <a16:colId xmlns:a16="http://schemas.microsoft.com/office/drawing/2014/main" val="20004"/>
                    </a:ext>
                  </a:extLst>
                </a:gridCol>
              </a:tblGrid>
              <a:tr h="208752">
                <a:tc>
                  <a:txBody>
                    <a:bodyPr/>
                    <a:lstStyle/>
                    <a:p>
                      <a:pPr algn="ctr" fontAlgn="auto">
                        <a:lnSpc>
                          <a:spcPts val="1600"/>
                        </a:lnSpc>
                        <a:spcAft>
                          <a:spcPts val="0"/>
                        </a:spcAft>
                      </a:pPr>
                      <a:r>
                        <a:rPr lang="en-US" sz="1200" b="1" dirty="0">
                          <a:solidFill>
                            <a:schemeClr val="tx1"/>
                          </a:solidFill>
                          <a:effectLst/>
                          <a:latin typeface="游ゴシック" panose="020B0400000000000000" pitchFamily="50" charset="-128"/>
                          <a:ea typeface="游ゴシック" panose="020B0400000000000000" pitchFamily="50" charset="-128"/>
                        </a:rPr>
                        <a:t> </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fontAlgn="auto">
                        <a:lnSpc>
                          <a:spcPct val="100000"/>
                        </a:lnSpc>
                        <a:spcAft>
                          <a:spcPts val="0"/>
                        </a:spcAft>
                      </a:pPr>
                      <a:r>
                        <a:rPr lang="ja-JP" sz="1200" b="1" dirty="0">
                          <a:solidFill>
                            <a:schemeClr val="bg1"/>
                          </a:solidFill>
                          <a:effectLst/>
                          <a:latin typeface="游ゴシック" panose="020B0400000000000000" pitchFamily="50" charset="-128"/>
                          <a:ea typeface="游ゴシック" panose="020B0400000000000000" pitchFamily="50" charset="-128"/>
                        </a:rPr>
                        <a:t>個別目標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auto">
                        <a:lnSpc>
                          <a:spcPct val="100000"/>
                        </a:lnSpc>
                        <a:spcAft>
                          <a:spcPts val="0"/>
                        </a:spcAft>
                      </a:pPr>
                      <a:r>
                        <a:rPr lang="ja-JP" altLang="en-US" sz="1200" b="1" dirty="0" smtClean="0">
                          <a:solidFill>
                            <a:schemeClr val="bg1"/>
                          </a:solidFill>
                          <a:effectLst/>
                          <a:latin typeface="游ゴシック" panose="020B0400000000000000" pitchFamily="50" charset="-128"/>
                          <a:ea typeface="游ゴシック" panose="020B0400000000000000" pitchFamily="50" charset="-128"/>
                        </a:rPr>
                        <a:t>計画策定時</a:t>
                      </a:r>
                      <a:r>
                        <a:rPr lang="ja-JP" sz="1200" b="1" dirty="0" smtClean="0">
                          <a:solidFill>
                            <a:schemeClr val="bg1"/>
                          </a:solidFill>
                          <a:effectLst/>
                          <a:latin typeface="游ゴシック" panose="020B0400000000000000" pitchFamily="50" charset="-128"/>
                          <a:ea typeface="游ゴシック" panose="020B0400000000000000" pitchFamily="50" charset="-128"/>
                        </a:rPr>
                        <a:t>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solidFill>
                            <a:schemeClr val="bg1"/>
                          </a:solidFill>
                          <a:effectLst/>
                          <a:latin typeface="游ゴシック" panose="020B0400000000000000" pitchFamily="50" charset="-128"/>
                          <a:ea typeface="游ゴシック" panose="020B0400000000000000" pitchFamily="50" charset="-128"/>
                        </a:rPr>
                        <a:t>現在の状況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2023</a:t>
                      </a:r>
                      <a:r>
                        <a:rPr lang="ja-JP" sz="1200" b="1" dirty="0">
                          <a:solidFill>
                            <a:schemeClr val="bg1"/>
                          </a:solidFill>
                          <a:effectLst/>
                          <a:latin typeface="游ゴシック" panose="020B0400000000000000" pitchFamily="50" charset="-128"/>
                          <a:ea typeface="游ゴシック" panose="020B0400000000000000" pitchFamily="50" charset="-128"/>
                        </a:rPr>
                        <a:t>年度の目標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70514">
                <a:tc>
                  <a:txBody>
                    <a:bodyPr/>
                    <a:lstStyle/>
                    <a:p>
                      <a:pPr algn="ctr" fontAlgn="auto">
                        <a:lnSpc>
                          <a:spcPts val="1600"/>
                        </a:lnSpc>
                        <a:spcAft>
                          <a:spcPts val="0"/>
                        </a:spcAft>
                      </a:pPr>
                      <a:r>
                        <a:rPr lang="ja-JP" altLang="en-US"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４</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食塩摂取量の減少</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baseline="0"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策定時：</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H25-27</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現</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在：</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29-R1</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9.4g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9.7g</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8g</a:t>
                      </a: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未満</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2886">
                <a:tc>
                  <a:txBody>
                    <a:body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5</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よく噛んで食べることに気をつけている</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府民の割合の増加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55.4%</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mn-ea"/>
                        </a:rPr>
                        <a:t>67.6%</a:t>
                      </a:r>
                      <a:r>
                        <a:rPr lang="ja-JP" altLang="en-US" sz="1200" b="1" i="0" u="none" strike="noStrike" dirty="0" smtClean="0">
                          <a:solidFill>
                            <a:schemeClr val="tx1"/>
                          </a:solidFill>
                          <a:effectLst/>
                          <a:latin typeface="游ゴシック" panose="020B0400000000000000" pitchFamily="50" charset="-128"/>
                          <a:ea typeface="+mn-ea"/>
                        </a:rPr>
                        <a:t>（</a:t>
                      </a:r>
                      <a:r>
                        <a:rPr lang="en-US" altLang="ja-JP" sz="1200" b="1" i="0" u="none" strike="noStrike" dirty="0" smtClean="0">
                          <a:solidFill>
                            <a:schemeClr val="tx1"/>
                          </a:solidFill>
                          <a:effectLst/>
                          <a:latin typeface="游ゴシック" panose="020B0400000000000000" pitchFamily="50" charset="-128"/>
                          <a:ea typeface="+mn-ea"/>
                        </a:rPr>
                        <a:t>R2</a:t>
                      </a:r>
                      <a:r>
                        <a:rPr lang="ja-JP" altLang="en-US" sz="1200" b="1" i="0" u="none" strike="noStrike" dirty="0" smtClean="0">
                          <a:solidFill>
                            <a:schemeClr val="tx1"/>
                          </a:solidFill>
                          <a:effectLst/>
                          <a:latin typeface="游ゴシック" panose="020B0400000000000000" pitchFamily="50" charset="-128"/>
                          <a:ea typeface="+mn-ea"/>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60%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以上</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629543"/>
                  </a:ext>
                </a:extLst>
              </a:tr>
              <a:tr h="352886">
                <a:tc>
                  <a:txBody>
                    <a:body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6</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学校評価で食育を評価している小・中学校の割合の増加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60.3%</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91.7%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411882"/>
                  </a:ext>
                </a:extLst>
              </a:tr>
              <a:tr h="352886">
                <a:tc rowSpan="3">
                  <a:txBody>
                    <a:body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7</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3">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ヘルシーメニューを提供する飲食店・特定給食施設等の増加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「うちのお店も健康づくり</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応援団の店」協力店舗数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12,650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店舗（</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13,861</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店舗</a:t>
                      </a:r>
                      <a:endPar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endParaRPr>
                    </a:p>
                    <a:p>
                      <a:pPr algn="ctr" fontAlgn="ctr">
                        <a:lnSpc>
                          <a:spcPct val="100000"/>
                        </a:lnSpc>
                      </a:pP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R4.2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末）</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13,500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店舗</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602226"/>
                  </a:ext>
                </a:extLst>
              </a:tr>
              <a:tr h="352886">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00000"/>
                        </a:lnSpc>
                      </a:pPr>
                      <a:r>
                        <a:rPr kumimoji="1" lang="en-US" altLang="ja-JP" sz="1200" b="1" dirty="0" smtClean="0">
                          <a:solidFill>
                            <a:schemeClr val="tx1"/>
                          </a:solidFill>
                          <a:latin typeface="游ゴシック" panose="020B0400000000000000" pitchFamily="50" charset="-128"/>
                          <a:ea typeface="游ゴシック" panose="020B0400000000000000" pitchFamily="50" charset="-128"/>
                        </a:rPr>
                        <a:t>V.O.S.</a:t>
                      </a:r>
                      <a:r>
                        <a:rPr kumimoji="1" lang="ja-JP" altLang="en-US" sz="1200" b="1" dirty="0" smtClean="0">
                          <a:solidFill>
                            <a:schemeClr val="tx1"/>
                          </a:solidFill>
                          <a:latin typeface="游ゴシック" panose="020B0400000000000000" pitchFamily="50" charset="-128"/>
                          <a:ea typeface="游ゴシック" panose="020B0400000000000000" pitchFamily="50" charset="-128"/>
                        </a:rPr>
                        <a:t>メニューロゴマーク使用承認件数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飲食店等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341</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R4.2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末）</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a:t>
                      </a: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998687"/>
                  </a:ext>
                </a:extLst>
              </a:tr>
              <a:tr h="352886">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給食施設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222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R4.2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末）</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933809"/>
                  </a:ext>
                </a:extLst>
              </a:tr>
              <a:tr h="352886">
                <a:tc rowSpan="2">
                  <a:txBody>
                    <a:body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8</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2">
                  <a:txBody>
                    <a:body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誰かと一緒に食べる</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「共食」の増加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朝食又は夕食等を家族と一緒に食べる「共食」の回数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10.7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9.9</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11</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402750"/>
                  </a:ext>
                </a:extLst>
              </a:tr>
              <a:tr h="529329">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0000"/>
                        </a:lnSpc>
                        <a:spcAft>
                          <a:spcPts val="0"/>
                        </a:spcAft>
                      </a:pP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地域や職場等の所属コミュニティで共食したいと思う人が共食する割合</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77.6</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26.3%</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80%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47337"/>
                  </a:ext>
                </a:extLst>
              </a:tr>
            </a:tbl>
          </a:graphicData>
        </a:graphic>
      </p:graphicFrame>
      <p:graphicFrame>
        <p:nvGraphicFramePr>
          <p:cNvPr id="13" name="表 12"/>
          <p:cNvGraphicFramePr>
            <a:graphicFrameLocks noGrp="1"/>
          </p:cNvGraphicFramePr>
          <p:nvPr>
            <p:extLst/>
          </p:nvPr>
        </p:nvGraphicFramePr>
        <p:xfrm>
          <a:off x="591969" y="5224190"/>
          <a:ext cx="8640000" cy="1242309"/>
        </p:xfrm>
        <a:graphic>
          <a:graphicData uri="http://schemas.openxmlformats.org/drawingml/2006/table">
            <a:tbl>
              <a:tblPr firstRow="1" bandRow="1">
                <a:tableStyleId>{5C22544A-7EE6-4342-B048-85BDC9FD1C3A}</a:tableStyleId>
              </a:tblPr>
              <a:tblGrid>
                <a:gridCol w="8640000">
                  <a:extLst>
                    <a:ext uri="{9D8B030D-6E8A-4147-A177-3AD203B41FA5}">
                      <a16:colId xmlns:a16="http://schemas.microsoft.com/office/drawing/2014/main" val="1494947470"/>
                    </a:ext>
                  </a:extLst>
                </a:gridCol>
              </a:tblGrid>
              <a:tr h="1242309">
                <a:tc>
                  <a:txBody>
                    <a:bodyPr/>
                    <a:lstStyle/>
                    <a:p>
                      <a:pPr marL="174625" indent="-174625"/>
                      <a:r>
                        <a:rPr kumimoji="1" lang="ja-JP" altLang="en-US" sz="1100" b="1" dirty="0" smtClean="0">
                          <a:solidFill>
                            <a:schemeClr val="tx1"/>
                          </a:solidFill>
                          <a:latin typeface="+mn-ea"/>
                          <a:ea typeface="+mn-ea"/>
                        </a:rPr>
                        <a:t>▽府民一人ひとりが、健康的な食生活を実践できるよう、ライフステージ別の課題に応じた取組みが必要です。</a:t>
                      </a:r>
                    </a:p>
                    <a:p>
                      <a:pPr marL="174625" indent="-174625"/>
                      <a:r>
                        <a:rPr kumimoji="1" lang="ja-JP" altLang="en-US" sz="1100" b="1" dirty="0" smtClean="0">
                          <a:solidFill>
                            <a:schemeClr val="tx1"/>
                          </a:solidFill>
                          <a:latin typeface="+mn-ea"/>
                          <a:ea typeface="+mn-ea"/>
                        </a:rPr>
                        <a:t>▽よく噛んで食べるためには、歯を残すことが重要であり、歯と口の健康づくりを進めることが必要です。</a:t>
                      </a:r>
                    </a:p>
                    <a:p>
                      <a:pPr marL="174625" indent="-174625"/>
                      <a:r>
                        <a:rPr kumimoji="1" lang="ja-JP" altLang="en-US" sz="1100" b="1" dirty="0" smtClean="0">
                          <a:solidFill>
                            <a:schemeClr val="tx1"/>
                          </a:solidFill>
                          <a:latin typeface="+mn-ea"/>
                          <a:ea typeface="+mn-ea"/>
                        </a:rPr>
                        <a:t>▽男性に対しては肥満予防の対策、若い世代の女性に対しては健康的な体格についての理解を深める取組みが必要です。</a:t>
                      </a:r>
                    </a:p>
                    <a:p>
                      <a:pPr marL="174625" indent="-174625"/>
                      <a:r>
                        <a:rPr kumimoji="1" lang="ja-JP" altLang="en-US" sz="1100" b="1" dirty="0" smtClean="0">
                          <a:solidFill>
                            <a:schemeClr val="tx1"/>
                          </a:solidFill>
                          <a:latin typeface="+mn-ea"/>
                          <a:ea typeface="+mn-ea"/>
                        </a:rPr>
                        <a:t>▽小・中学校等において、食育がより効果的な取組みとなるよう、取組み内容・方法の工夫・改善が必要です。</a:t>
                      </a:r>
                    </a:p>
                    <a:p>
                      <a:pPr marL="174625" indent="-174625"/>
                      <a:r>
                        <a:rPr kumimoji="1" lang="ja-JP" altLang="en-US" sz="1100" b="1" dirty="0" smtClean="0">
                          <a:solidFill>
                            <a:schemeClr val="tx1"/>
                          </a:solidFill>
                          <a:latin typeface="+mn-ea"/>
                          <a:ea typeface="+mn-ea"/>
                        </a:rPr>
                        <a:t>▽外食・中食を利用して栄養バランスのとれた食生活を実践できるよう、外食・流通産業等と連携した取組みの強化が必要です。</a:t>
                      </a:r>
                    </a:p>
                    <a:p>
                      <a:pPr marL="174625" indent="-174625"/>
                      <a:r>
                        <a:rPr kumimoji="1" lang="ja-JP" altLang="en-US" sz="1100" b="1" dirty="0" smtClean="0">
                          <a:solidFill>
                            <a:schemeClr val="tx1"/>
                          </a:solidFill>
                          <a:latin typeface="+mn-ea"/>
                          <a:ea typeface="+mn-ea"/>
                        </a:rPr>
                        <a:t>▽家庭だけでなく、地域での共食を推進していくことが必要です。</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877115"/>
                  </a:ext>
                </a:extLst>
              </a:tr>
            </a:tbl>
          </a:graphicData>
        </a:graphic>
      </p:graphicFrame>
      <p:sp>
        <p:nvSpPr>
          <p:cNvPr id="14" name="Rectangle 1"/>
          <p:cNvSpPr>
            <a:spLocks noChangeArrowheads="1"/>
          </p:cNvSpPr>
          <p:nvPr/>
        </p:nvSpPr>
        <p:spPr bwMode="auto">
          <a:xfrm>
            <a:off x="286437" y="487198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n-ea"/>
                <a:cs typeface="Times New Roman" panose="02020603050405020304" pitchFamily="18" charset="0"/>
              </a:rPr>
              <a:t>現状と課題</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608635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65</a:t>
            </a:fld>
            <a:endParaRPr kumimoji="1" lang="ja-JP" altLang="en-US"/>
          </a:p>
        </p:txBody>
      </p:sp>
      <p:sp>
        <p:nvSpPr>
          <p:cNvPr id="19" name="正方形/長方形 18"/>
          <p:cNvSpPr/>
          <p:nvPr/>
        </p:nvSpPr>
        <p:spPr>
          <a:xfrm>
            <a:off x="273000" y="143010"/>
            <a:ext cx="9360000" cy="65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p:cNvGraphicFramePr>
            <a:graphicFrameLocks noGrp="1"/>
          </p:cNvGraphicFramePr>
          <p:nvPr>
            <p:extLst/>
          </p:nvPr>
        </p:nvGraphicFramePr>
        <p:xfrm>
          <a:off x="633000" y="596779"/>
          <a:ext cx="8640000" cy="2733222"/>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96403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取組</a:t>
                      </a:r>
                      <a:endParaRPr kumimoji="1" lang="ja-JP" altLang="en-US" sz="1600" b="1"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■「早寝早起き朝ごはん」推進校事業の活動内容を周知</a:t>
                      </a:r>
                    </a:p>
                    <a:p>
                      <a:pPr marL="174625" indent="-174625"/>
                      <a:r>
                        <a:rPr kumimoji="1" lang="ja-JP" altLang="en-US" sz="1100" b="1" dirty="0" smtClean="0">
                          <a:solidFill>
                            <a:schemeClr val="tx1"/>
                          </a:solidFill>
                          <a:latin typeface="+mn-ea"/>
                          <a:ea typeface="+mn-ea"/>
                        </a:rPr>
                        <a:t>■家庭での実践に向けた情報発信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・府健康アプリ「アスマイル」で、朝食や野菜、共食等、食に関する健康コラムを配信（</a:t>
                      </a:r>
                      <a:r>
                        <a:rPr kumimoji="1" lang="en-US" altLang="ja-JP" sz="1100" b="1" dirty="0" smtClean="0">
                          <a:solidFill>
                            <a:schemeClr val="tx1"/>
                          </a:solidFill>
                          <a:latin typeface="+mn-ea"/>
                          <a:ea typeface="+mn-ea"/>
                        </a:rPr>
                        <a:t>10</a:t>
                      </a:r>
                      <a:r>
                        <a:rPr kumimoji="1" lang="ja-JP" altLang="en-US" sz="1100" b="1" dirty="0" smtClean="0">
                          <a:solidFill>
                            <a:schemeClr val="tx1"/>
                          </a:solidFill>
                          <a:latin typeface="+mn-ea"/>
                          <a:ea typeface="+mn-ea"/>
                        </a:rPr>
                        <a:t>回）</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・府ホームページ「おうちで健活」で、各市町村の健康レシピや給食レシピを掲載</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・府ホームページ「</a:t>
                      </a:r>
                      <a:r>
                        <a:rPr kumimoji="1" lang="ja-JP" altLang="en-US" sz="1100" b="1" kern="1200" dirty="0" smtClean="0">
                          <a:solidFill>
                            <a:schemeClr val="tx1"/>
                          </a:solidFill>
                          <a:effectLst/>
                          <a:latin typeface="+mn-ea"/>
                          <a:ea typeface="+mn-ea"/>
                          <a:cs typeface="+mn-cs"/>
                        </a:rPr>
                        <a:t>みんなで</a:t>
                      </a:r>
                      <a:r>
                        <a:rPr kumimoji="1" lang="en-US" altLang="ja-JP" sz="1100" b="1" kern="1200" dirty="0" smtClean="0">
                          <a:solidFill>
                            <a:schemeClr val="tx1"/>
                          </a:solidFill>
                          <a:effectLst/>
                          <a:latin typeface="+mn-ea"/>
                          <a:ea typeface="+mn-ea"/>
                          <a:cs typeface="+mn-cs"/>
                        </a:rPr>
                        <a:t>V.O.S.</a:t>
                      </a:r>
                      <a:r>
                        <a:rPr kumimoji="1" lang="ja-JP" altLang="en-US" sz="1100" b="1" kern="1200" dirty="0" smtClean="0">
                          <a:solidFill>
                            <a:schemeClr val="tx1"/>
                          </a:solidFill>
                          <a:effectLst/>
                          <a:latin typeface="+mn-ea"/>
                          <a:ea typeface="+mn-ea"/>
                          <a:cs typeface="+mn-cs"/>
                        </a:rPr>
                        <a:t> を始めよう！」を新設、家庭でできる</a:t>
                      </a:r>
                      <a:r>
                        <a:rPr kumimoji="1" lang="en-US" altLang="ja-JP" sz="1100" b="1" kern="1200" dirty="0" smtClean="0">
                          <a:solidFill>
                            <a:schemeClr val="tx1"/>
                          </a:solidFill>
                          <a:effectLst/>
                          <a:latin typeface="+mn-ea"/>
                          <a:ea typeface="+mn-ea"/>
                          <a:cs typeface="+mn-cs"/>
                        </a:rPr>
                        <a:t>V.O.S.</a:t>
                      </a:r>
                      <a:r>
                        <a:rPr kumimoji="1" lang="ja-JP" altLang="en-US" sz="1100" b="1" kern="1200" dirty="0" smtClean="0">
                          <a:solidFill>
                            <a:schemeClr val="tx1"/>
                          </a:solidFill>
                          <a:effectLst/>
                          <a:latin typeface="+mn-ea"/>
                          <a:ea typeface="+mn-ea"/>
                          <a:cs typeface="+mn-cs"/>
                        </a:rPr>
                        <a:t>レシピを掲載（</a:t>
                      </a:r>
                      <a:r>
                        <a:rPr kumimoji="1" lang="en-US" altLang="ja-JP" sz="1100" b="1" kern="1200" dirty="0" smtClean="0">
                          <a:solidFill>
                            <a:schemeClr val="tx1"/>
                          </a:solidFill>
                          <a:effectLst/>
                          <a:latin typeface="+mn-ea"/>
                          <a:ea typeface="+mn-ea"/>
                          <a:cs typeface="+mn-cs"/>
                        </a:rPr>
                        <a:t>22</a:t>
                      </a:r>
                      <a:r>
                        <a:rPr kumimoji="1" lang="ja-JP" altLang="en-US" sz="1100" b="1" kern="1200" dirty="0" smtClean="0">
                          <a:solidFill>
                            <a:schemeClr val="tx1"/>
                          </a:solidFill>
                          <a:effectLst/>
                          <a:latin typeface="+mn-ea"/>
                          <a:ea typeface="+mn-ea"/>
                          <a:cs typeface="+mn-cs"/>
                        </a:rPr>
                        <a:t>メニュー）</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・「クックパッド」にページを開設し、健康づくりに役立つ簡単レシピを掲載（</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保健所）</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138102">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u="none" dirty="0" smtClean="0">
                          <a:solidFill>
                            <a:schemeClr val="tx1"/>
                          </a:solidFill>
                          <a:latin typeface="+mn-ea"/>
                          <a:ea typeface="+mn-ea"/>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indent="-174625"/>
                      <a:r>
                        <a:rPr kumimoji="1" lang="ja-JP" altLang="en-US" sz="1100" b="1" dirty="0" smtClean="0">
                          <a:solidFill>
                            <a:schemeClr val="tx1"/>
                          </a:solidFill>
                          <a:latin typeface="+mn-ea"/>
                          <a:ea typeface="+mn-ea"/>
                        </a:rPr>
                        <a:t>■より多くの学校で実施できる実践内容の収集・発信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■家庭での共食に関する効果的な啓発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u="none" dirty="0" smtClean="0">
                          <a:solidFill>
                            <a:schemeClr val="tx1"/>
                          </a:solidFill>
                          <a:latin typeface="+mn-ea"/>
                          <a:ea typeface="+mn-ea"/>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■給食だよりや食育通信等、保護者への情報発信の好事例の収集・発信</a:t>
                      </a:r>
                      <a:endPar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indent="-174625"/>
                      <a:r>
                        <a:rPr kumimoji="1" lang="ja-JP" altLang="en-US" sz="1100" b="1" dirty="0" smtClean="0">
                          <a:solidFill>
                            <a:schemeClr val="tx1"/>
                          </a:solidFill>
                          <a:latin typeface="+mn-ea"/>
                          <a:ea typeface="+mn-ea"/>
                        </a:rPr>
                        <a:t>■共食にかかる啓発媒体の作成・活用、府健康アプリ「アスマイル」を活用した情報発信</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682585"/>
                  </a:ext>
                </a:extLst>
              </a:tr>
              <a:tr h="43738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latin typeface="游ゴシック" panose="020B0400000000000000" pitchFamily="50" charset="-128"/>
                          <a:ea typeface="游ゴシック" panose="020B0400000000000000" pitchFamily="50" charset="-128"/>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健康・栄養対策費　</a:t>
                      </a:r>
                      <a:r>
                        <a:rPr kumimoji="1" lang="en-US" altLang="ja-JP" sz="1100" b="1" baseline="0" dirty="0" smtClean="0">
                          <a:solidFill>
                            <a:schemeClr val="tx1"/>
                          </a:solidFill>
                          <a:latin typeface="+mn-ea"/>
                          <a:ea typeface="+mn-ea"/>
                        </a:rPr>
                        <a:t>5,869</a:t>
                      </a:r>
                      <a:r>
                        <a:rPr kumimoji="1" lang="ja-JP" altLang="en-US" sz="1100" b="1" baseline="0" dirty="0" smtClean="0">
                          <a:solidFill>
                            <a:schemeClr val="tx1"/>
                          </a:solidFill>
                          <a:latin typeface="+mn-ea"/>
                          <a:ea typeface="+mn-ea"/>
                        </a:rPr>
                        <a:t>千円　</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707954"/>
                  </a:ext>
                </a:extLst>
              </a:tr>
            </a:tbl>
          </a:graphicData>
        </a:graphic>
      </p:graphicFrame>
      <p:grpSp>
        <p:nvGrpSpPr>
          <p:cNvPr id="21" name="グループ化 20"/>
          <p:cNvGrpSpPr/>
          <p:nvPr/>
        </p:nvGrpSpPr>
        <p:grpSpPr>
          <a:xfrm>
            <a:off x="8338644" y="289680"/>
            <a:ext cx="1188525" cy="864000"/>
            <a:chOff x="8151251" y="1180677"/>
            <a:chExt cx="1188525" cy="864000"/>
          </a:xfrm>
        </p:grpSpPr>
        <p:sp>
          <p:nvSpPr>
            <p:cNvPr id="22" name="角丸四角形 21"/>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3" name="グループ化 22"/>
            <p:cNvGrpSpPr/>
            <p:nvPr/>
          </p:nvGrpSpPr>
          <p:grpSpPr>
            <a:xfrm>
              <a:off x="8220636" y="1252604"/>
              <a:ext cx="1060651" cy="720145"/>
              <a:chOff x="509841" y="2804129"/>
              <a:chExt cx="1112897" cy="770916"/>
            </a:xfrm>
          </p:grpSpPr>
          <p:sp>
            <p:nvSpPr>
              <p:cNvPr id="24" name="角丸四角形 23"/>
              <p:cNvSpPr/>
              <p:nvPr/>
            </p:nvSpPr>
            <p:spPr>
              <a:xfrm>
                <a:off x="509841" y="2804129"/>
                <a:ext cx="1097299"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dirty="0" smtClean="0"/>
                  <a:t>年度評価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5" name="直線コネクタ 24"/>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 name="正方形/長方形 25"/>
          <p:cNvSpPr/>
          <p:nvPr/>
        </p:nvSpPr>
        <p:spPr>
          <a:xfrm>
            <a:off x="569235" y="324056"/>
            <a:ext cx="5952989" cy="338554"/>
          </a:xfrm>
          <a:prstGeom prst="rect">
            <a:avLst/>
          </a:prstGeom>
        </p:spPr>
        <p:txBody>
          <a:bodyPr wrap="square">
            <a:spAutoFit/>
          </a:bodyPr>
          <a:lstStyle/>
          <a:p>
            <a:pPr marL="174625" lvl="0" indent="-174625" defTabSz="914400">
              <a:defRPr/>
            </a:pPr>
            <a:r>
              <a:rPr kumimoji="1" lang="ja-JP" altLang="en-US" sz="1600" b="1" dirty="0">
                <a:latin typeface="+mn-ea"/>
              </a:rPr>
              <a:t>①家庭での健康的な食生活の実践を促す</a:t>
            </a:r>
            <a:r>
              <a:rPr kumimoji="1" lang="ja-JP" altLang="en-US" sz="1600" b="1" dirty="0" smtClean="0">
                <a:latin typeface="+mn-ea"/>
              </a:rPr>
              <a:t>取組み　</a:t>
            </a:r>
            <a:r>
              <a:rPr kumimoji="1" lang="en-US" altLang="ja-JP" sz="1600" b="1" dirty="0" smtClean="0">
                <a:latin typeface="+mn-ea"/>
              </a:rPr>
              <a:t>P31</a:t>
            </a:r>
            <a:r>
              <a:rPr kumimoji="1" lang="ja-JP" altLang="en-US" sz="1600" b="1" dirty="0" smtClean="0">
                <a:latin typeface="+mn-ea"/>
              </a:rPr>
              <a:t> 　</a:t>
            </a:r>
            <a:endParaRPr kumimoji="1" lang="en-US" altLang="ja-JP" sz="1600" b="1" dirty="0" smtClean="0">
              <a:latin typeface="+mn-ea"/>
            </a:endParaRPr>
          </a:p>
        </p:txBody>
      </p:sp>
      <p:sp>
        <p:nvSpPr>
          <p:cNvPr id="27" name="Rectangle 1"/>
          <p:cNvSpPr>
            <a:spLocks noChangeArrowheads="1"/>
          </p:cNvSpPr>
          <p:nvPr/>
        </p:nvSpPr>
        <p:spPr bwMode="auto">
          <a:xfrm>
            <a:off x="286447" y="123960"/>
            <a:ext cx="22012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lang="ja-JP" altLang="en-US" sz="1600" b="1" dirty="0" smtClean="0">
                <a:latin typeface="+mn-ea"/>
                <a:cs typeface="Times New Roman" panose="02020603050405020304" pitchFamily="18" charset="0"/>
              </a:rPr>
              <a:t>具体的な取組み</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graphicFrame>
        <p:nvGraphicFramePr>
          <p:cNvPr id="28" name="表 27"/>
          <p:cNvGraphicFramePr>
            <a:graphicFrameLocks noGrp="1"/>
          </p:cNvGraphicFramePr>
          <p:nvPr>
            <p:extLst/>
          </p:nvPr>
        </p:nvGraphicFramePr>
        <p:xfrm>
          <a:off x="633000" y="3575009"/>
          <a:ext cx="8640001" cy="308864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4">
                  <a:extLst>
                    <a:ext uri="{9D8B030D-6E8A-4147-A177-3AD203B41FA5}">
                      <a16:colId xmlns:a16="http://schemas.microsoft.com/office/drawing/2014/main" val="89849022"/>
                    </a:ext>
                  </a:extLst>
                </a:gridCol>
              </a:tblGrid>
              <a:tr h="145365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取組</a:t>
                      </a:r>
                      <a:endParaRPr kumimoji="1" lang="ja-JP" altLang="en-US" sz="1600" b="1"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地域等での共食の推進</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■大阪府栄養士会等による子ども料理教室の開催</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■子ども食堂など居場所の整備を行う市町村を支援</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新子育て支援交付金の優先配分枠に、居場所づくり事業を位置づけ（</a:t>
                      </a:r>
                      <a:r>
                        <a:rPr kumimoji="1" lang="en-US" altLang="ja-JP" sz="1100" b="1" u="none" dirty="0" smtClean="0">
                          <a:solidFill>
                            <a:schemeClr val="tx1"/>
                          </a:solidFill>
                          <a:latin typeface="+mn-ea"/>
                          <a:ea typeface="+mn-ea"/>
                        </a:rPr>
                        <a:t>R3</a:t>
                      </a:r>
                      <a:r>
                        <a:rPr kumimoji="1" lang="ja-JP" altLang="en-US" sz="1100" b="1" u="none" dirty="0" smtClean="0">
                          <a:solidFill>
                            <a:schemeClr val="tx1"/>
                          </a:solidFill>
                          <a:latin typeface="+mn-ea"/>
                          <a:ea typeface="+mn-ea"/>
                        </a:rPr>
                        <a:t>年度活用実績</a:t>
                      </a:r>
                      <a:r>
                        <a:rPr kumimoji="1" lang="en-US" altLang="ja-JP" sz="1100" b="1" u="none" dirty="0" smtClean="0">
                          <a:solidFill>
                            <a:schemeClr val="tx1"/>
                          </a:solidFill>
                          <a:latin typeface="+mn-ea"/>
                          <a:ea typeface="+mn-ea"/>
                        </a:rPr>
                        <a:t>15</a:t>
                      </a:r>
                      <a:r>
                        <a:rPr kumimoji="1" lang="ja-JP" altLang="en-US" sz="1100" b="1" u="none" dirty="0" smtClean="0">
                          <a:solidFill>
                            <a:schemeClr val="tx1"/>
                          </a:solidFill>
                          <a:latin typeface="+mn-ea"/>
                          <a:ea typeface="+mn-ea"/>
                        </a:rPr>
                        <a:t>市町村）</a:t>
                      </a:r>
                      <a:endParaRPr kumimoji="1" lang="en-US" altLang="ja-JP" sz="1100" b="1" u="none" dirty="0" smtClean="0">
                        <a:solidFill>
                          <a:schemeClr val="tx1"/>
                        </a:solidFill>
                        <a:latin typeface="+mn-ea"/>
                        <a:ea typeface="+mn-ea"/>
                      </a:endParaRP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身近な地域で相談できる体制の推進</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■大阪府栄養士会と連携し、栄養ケアサービスを提供する拠点を整備</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登録栄養士数</a:t>
                      </a:r>
                      <a:r>
                        <a:rPr kumimoji="1" lang="en-US" altLang="ja-JP" sz="1100" b="1" u="none" dirty="0" smtClean="0">
                          <a:solidFill>
                            <a:schemeClr val="tx1"/>
                          </a:solidFill>
                          <a:latin typeface="+mn-ea"/>
                          <a:ea typeface="+mn-ea"/>
                        </a:rPr>
                        <a:t>233</a:t>
                      </a:r>
                      <a:r>
                        <a:rPr kumimoji="1" lang="ja-JP" altLang="en-US" sz="1100" b="1" u="none" dirty="0" smtClean="0">
                          <a:solidFill>
                            <a:schemeClr val="tx1"/>
                          </a:solidFill>
                          <a:latin typeface="+mn-ea"/>
                          <a:ea typeface="+mn-ea"/>
                        </a:rPr>
                        <a:t>名</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日本栄養士会認定栄養ケア・ステーション</a:t>
                      </a:r>
                      <a:r>
                        <a:rPr kumimoji="1" lang="en-US" altLang="ja-JP" sz="1100" b="1" u="none" dirty="0" smtClean="0">
                          <a:solidFill>
                            <a:schemeClr val="tx1"/>
                          </a:solidFill>
                          <a:latin typeface="+mn-ea"/>
                          <a:ea typeface="+mn-ea"/>
                        </a:rPr>
                        <a:t>11</a:t>
                      </a:r>
                      <a:r>
                        <a:rPr kumimoji="1" lang="ja-JP" altLang="en-US" sz="1100" b="1" u="none" dirty="0" smtClean="0">
                          <a:solidFill>
                            <a:schemeClr val="tx1"/>
                          </a:solidFill>
                          <a:latin typeface="+mn-ea"/>
                          <a:ea typeface="+mn-ea"/>
                        </a:rPr>
                        <a:t>団体、大阪府栄養士会登録栄養ケアチーム</a:t>
                      </a:r>
                      <a:r>
                        <a:rPr kumimoji="1" lang="en-US" altLang="ja-JP" sz="1100" b="1" u="none" dirty="0" smtClean="0">
                          <a:solidFill>
                            <a:schemeClr val="tx1"/>
                          </a:solidFill>
                          <a:latin typeface="+mn-ea"/>
                          <a:ea typeface="+mn-ea"/>
                        </a:rPr>
                        <a:t>16</a:t>
                      </a:r>
                      <a:r>
                        <a:rPr kumimoji="1" lang="ja-JP" altLang="en-US" sz="1100" b="1" u="none" dirty="0" smtClean="0">
                          <a:solidFill>
                            <a:schemeClr val="tx1"/>
                          </a:solidFill>
                          <a:latin typeface="+mn-ea"/>
                          <a:ea typeface="+mn-ea"/>
                        </a:rPr>
                        <a:t>団体</a:t>
                      </a:r>
                      <a:endParaRPr kumimoji="1" lang="en-US" altLang="ja-JP" sz="1100" b="1" u="none"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12052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課題</a:t>
                      </a:r>
                      <a:r>
                        <a:rPr kumimoji="1" lang="en-US" altLang="ja-JP" sz="1200" b="1" u="none" dirty="0" smtClean="0">
                          <a:solidFill>
                            <a:schemeClr val="tx1"/>
                          </a:solidFill>
                          <a:latin typeface="+mn-ea"/>
                          <a:ea typeface="+mn-ea"/>
                        </a:rPr>
                        <a:t>》</a:t>
                      </a:r>
                      <a:endParaRPr kumimoji="1" lang="ja-JP" altLang="en-US"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■市町村及び関係団体と連携した共食の推進</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■栄養ケアサービスを提供する拠点の活用</a:t>
                      </a: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次年度の主な取組み</a:t>
                      </a:r>
                      <a:r>
                        <a:rPr kumimoji="1" lang="en-US" altLang="ja-JP" sz="1200" b="1" u="none" dirty="0" smtClean="0">
                          <a:solidFill>
                            <a:schemeClr val="tx1"/>
                          </a:solidFill>
                          <a:latin typeface="+mn-ea"/>
                          <a:ea typeface="+mn-ea"/>
                        </a:rPr>
                        <a:t>》</a:t>
                      </a:r>
                      <a:endParaRPr kumimoji="1" lang="ja-JP" altLang="en-US"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■健診やイベント等の機会を活用し、共食を広く府民に啓発</a:t>
                      </a:r>
                    </a:p>
                    <a:p>
                      <a:pPr marL="174625" indent="-174625"/>
                      <a:r>
                        <a:rPr kumimoji="1" lang="ja-JP" altLang="en-US" sz="1100" b="1" dirty="0" smtClean="0">
                          <a:solidFill>
                            <a:schemeClr val="tx1"/>
                          </a:solidFill>
                          <a:latin typeface="+mn-ea"/>
                          <a:ea typeface="+mn-ea"/>
                        </a:rPr>
                        <a:t>■在宅栄養ケアに関する医師会・栄養士会等関係機関との連携推進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682585"/>
                  </a:ext>
                </a:extLst>
              </a:tr>
              <a:tr h="485814">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schemeClr val="bg1"/>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健康・栄養対策費　</a:t>
                      </a:r>
                      <a:r>
                        <a:rPr kumimoji="1" lang="en-US" altLang="ja-JP" sz="1100" b="1" baseline="0" dirty="0" smtClean="0">
                          <a:solidFill>
                            <a:schemeClr val="tx1"/>
                          </a:solidFill>
                          <a:latin typeface="+mn-ea"/>
                          <a:ea typeface="+mn-ea"/>
                        </a:rPr>
                        <a:t>5,869</a:t>
                      </a:r>
                      <a:r>
                        <a:rPr kumimoji="1" lang="ja-JP" altLang="en-US" sz="1100" b="1" baseline="0" dirty="0" smtClean="0">
                          <a:solidFill>
                            <a:schemeClr val="tx1"/>
                          </a:solidFill>
                          <a:latin typeface="+mn-ea"/>
                          <a:ea typeface="+mn-ea"/>
                        </a:rPr>
                        <a:t>千円（再掲）</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707954"/>
                  </a:ext>
                </a:extLst>
              </a:tr>
            </a:tbl>
          </a:graphicData>
        </a:graphic>
      </p:graphicFrame>
      <p:sp>
        <p:nvSpPr>
          <p:cNvPr id="29" name="正方形/長方形 28"/>
          <p:cNvSpPr/>
          <p:nvPr/>
        </p:nvSpPr>
        <p:spPr>
          <a:xfrm>
            <a:off x="569235" y="3295463"/>
            <a:ext cx="6988412" cy="338554"/>
          </a:xfrm>
          <a:prstGeom prst="rect">
            <a:avLst/>
          </a:prstGeom>
        </p:spPr>
        <p:txBody>
          <a:bodyPr wrap="square">
            <a:spAutoFit/>
          </a:bodyPr>
          <a:lstStyle/>
          <a:p>
            <a:pPr marL="174625" lvl="0" indent="-174625" defTabSz="914400">
              <a:defRPr/>
            </a:pPr>
            <a:r>
              <a:rPr kumimoji="1" lang="ja-JP" altLang="en-US" sz="1600" b="1" dirty="0">
                <a:latin typeface="+mn-ea"/>
              </a:rPr>
              <a:t>②多様な暮らしに対応した豊かな食体験につながる</a:t>
            </a:r>
            <a:r>
              <a:rPr kumimoji="1" lang="ja-JP" altLang="en-US" sz="1600" b="1" dirty="0" smtClean="0">
                <a:latin typeface="+mn-ea"/>
              </a:rPr>
              <a:t>取組み　</a:t>
            </a:r>
            <a:r>
              <a:rPr kumimoji="1" lang="en-US" altLang="ja-JP" sz="1600" b="1" dirty="0" smtClean="0">
                <a:latin typeface="+mn-ea"/>
              </a:rPr>
              <a:t>P32</a:t>
            </a:r>
            <a:endParaRPr kumimoji="1" lang="en-US" altLang="ja-JP" sz="1600" b="1" u="sng" dirty="0">
              <a:latin typeface="+mn-ea"/>
            </a:endParaRPr>
          </a:p>
        </p:txBody>
      </p:sp>
      <p:grpSp>
        <p:nvGrpSpPr>
          <p:cNvPr id="30" name="グループ化 29"/>
          <p:cNvGrpSpPr/>
          <p:nvPr/>
        </p:nvGrpSpPr>
        <p:grpSpPr>
          <a:xfrm>
            <a:off x="8331903" y="3258898"/>
            <a:ext cx="1188525" cy="864000"/>
            <a:chOff x="8151251" y="1180677"/>
            <a:chExt cx="1188525" cy="864000"/>
          </a:xfrm>
        </p:grpSpPr>
        <p:sp>
          <p:nvSpPr>
            <p:cNvPr id="31" name="角丸四角形 30"/>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48" name="グループ化 47"/>
            <p:cNvGrpSpPr/>
            <p:nvPr/>
          </p:nvGrpSpPr>
          <p:grpSpPr>
            <a:xfrm>
              <a:off x="8220636" y="1252604"/>
              <a:ext cx="1060651" cy="720145"/>
              <a:chOff x="509841" y="2804129"/>
              <a:chExt cx="1112897" cy="770916"/>
            </a:xfrm>
          </p:grpSpPr>
          <p:sp>
            <p:nvSpPr>
              <p:cNvPr id="49" name="角丸四角形 48"/>
              <p:cNvSpPr/>
              <p:nvPr/>
            </p:nvSpPr>
            <p:spPr>
              <a:xfrm>
                <a:off x="509841" y="2804129"/>
                <a:ext cx="1097299"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dirty="0" smtClean="0"/>
                  <a:t>年度評価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50" name="直線コネクタ 49"/>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8425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66</a:t>
            </a:fld>
            <a:endParaRPr kumimoji="1" lang="ja-JP" altLang="en-US"/>
          </a:p>
        </p:txBody>
      </p:sp>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3" name="正方形/長方形 12"/>
          <p:cNvSpPr/>
          <p:nvPr/>
        </p:nvSpPr>
        <p:spPr>
          <a:xfrm>
            <a:off x="273000" y="138597"/>
            <a:ext cx="9360000" cy="6580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nvPr>
        </p:nvGraphicFramePr>
        <p:xfrm>
          <a:off x="629696" y="488172"/>
          <a:ext cx="8646609" cy="6139137"/>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44805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取組</a:t>
                      </a:r>
                      <a:endParaRPr kumimoji="1" lang="ja-JP" altLang="en-US"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外食や中食、給食施設における取組み</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■大阪ヘルシー外食推進協議会と連携した取組み</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・「ヘルシーテイクアウト</a:t>
                      </a:r>
                      <a:r>
                        <a:rPr kumimoji="1" lang="en-US" altLang="ja-JP" sz="1100" b="1" u="none" dirty="0" smtClean="0">
                          <a:solidFill>
                            <a:schemeClr val="tx1"/>
                          </a:solidFill>
                          <a:latin typeface="+mn-ea"/>
                          <a:ea typeface="+mn-ea"/>
                        </a:rPr>
                        <a:t>2021</a:t>
                      </a:r>
                      <a:r>
                        <a:rPr kumimoji="1" lang="ja-JP" altLang="en-US" sz="1100" b="1" u="none" dirty="0" smtClean="0">
                          <a:solidFill>
                            <a:schemeClr val="tx1"/>
                          </a:solidFill>
                          <a:latin typeface="+mn-ea"/>
                          <a:ea typeface="+mn-ea"/>
                        </a:rPr>
                        <a:t>コンテスト」の実施</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目的：</a:t>
                      </a:r>
                      <a:r>
                        <a:rPr kumimoji="1" lang="en-US" altLang="ja-JP" sz="1100" b="1" u="none" dirty="0" smtClean="0">
                          <a:solidFill>
                            <a:schemeClr val="tx1"/>
                          </a:solidFill>
                          <a:latin typeface="+mn-ea"/>
                          <a:ea typeface="+mn-ea"/>
                        </a:rPr>
                        <a:t>with</a:t>
                      </a:r>
                      <a:r>
                        <a:rPr kumimoji="1" lang="ja-JP" altLang="en-US" sz="1100" b="1" u="none" dirty="0" smtClean="0">
                          <a:solidFill>
                            <a:schemeClr val="tx1"/>
                          </a:solidFill>
                          <a:latin typeface="+mn-ea"/>
                          <a:ea typeface="+mn-ea"/>
                        </a:rPr>
                        <a:t>コロナの「新しい生活様式」において栄養バランスのとれた食事が実践できる環境の整備</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対象：「うちのお店も健康づくり応援団の店」承認店舗　応募数：</a:t>
                      </a:r>
                      <a:r>
                        <a:rPr kumimoji="1" lang="en-US" altLang="ja-JP" sz="1100" b="1" u="none" dirty="0" smtClean="0">
                          <a:solidFill>
                            <a:schemeClr val="tx1"/>
                          </a:solidFill>
                          <a:latin typeface="+mn-ea"/>
                          <a:ea typeface="+mn-ea"/>
                        </a:rPr>
                        <a:t>33</a:t>
                      </a:r>
                      <a:r>
                        <a:rPr kumimoji="1" lang="ja-JP" altLang="en-US" sz="1100" b="1" u="none" dirty="0" smtClean="0">
                          <a:solidFill>
                            <a:schemeClr val="tx1"/>
                          </a:solidFill>
                          <a:latin typeface="+mn-ea"/>
                          <a:ea typeface="+mn-ea"/>
                        </a:rPr>
                        <a:t>メニュー</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審査方法：ウェブによる人気投票（</a:t>
                      </a:r>
                      <a:r>
                        <a:rPr kumimoji="1" lang="en-US" altLang="ja-JP" sz="1100" b="1" u="none" dirty="0" smtClean="0">
                          <a:solidFill>
                            <a:schemeClr val="tx1"/>
                          </a:solidFill>
                          <a:latin typeface="+mn-ea"/>
                          <a:ea typeface="+mn-ea"/>
                        </a:rPr>
                        <a:t>5,336</a:t>
                      </a:r>
                      <a:r>
                        <a:rPr kumimoji="1" lang="ja-JP" altLang="en-US" sz="1100" b="1" u="none" dirty="0" smtClean="0">
                          <a:solidFill>
                            <a:schemeClr val="tx1"/>
                          </a:solidFill>
                          <a:latin typeface="+mn-ea"/>
                          <a:ea typeface="+mn-ea"/>
                        </a:rPr>
                        <a:t>名）及び協議会関係者による書類審査</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その他：</a:t>
                      </a:r>
                      <a:r>
                        <a:rPr kumimoji="1" lang="en-US" altLang="ja-JP" sz="1100" b="1" u="none" dirty="0" smtClean="0">
                          <a:solidFill>
                            <a:schemeClr val="tx1"/>
                          </a:solidFill>
                          <a:latin typeface="+mn-ea"/>
                          <a:ea typeface="+mn-ea"/>
                        </a:rPr>
                        <a:t>FOOD</a:t>
                      </a:r>
                      <a:r>
                        <a:rPr kumimoji="1" lang="en-US" altLang="ja-JP" sz="1100" b="1" u="none" baseline="0" dirty="0" smtClean="0">
                          <a:solidFill>
                            <a:schemeClr val="tx1"/>
                          </a:solidFill>
                          <a:latin typeface="+mn-ea"/>
                          <a:ea typeface="+mn-ea"/>
                        </a:rPr>
                        <a:t> STYLE </a:t>
                      </a:r>
                      <a:r>
                        <a:rPr kumimoji="1" lang="en-US" altLang="ja-JP" sz="1100" b="1" u="none" baseline="0" dirty="0" err="1" smtClean="0">
                          <a:solidFill>
                            <a:schemeClr val="tx1"/>
                          </a:solidFill>
                          <a:latin typeface="+mn-ea"/>
                          <a:ea typeface="+mn-ea"/>
                        </a:rPr>
                        <a:t>kansai</a:t>
                      </a:r>
                      <a:r>
                        <a:rPr kumimoji="1" lang="ja-JP" altLang="en-US" sz="1100" b="1" u="none" dirty="0" smtClean="0">
                          <a:solidFill>
                            <a:schemeClr val="tx1"/>
                          </a:solidFill>
                          <a:latin typeface="+mn-ea"/>
                          <a:ea typeface="+mn-ea"/>
                        </a:rPr>
                        <a:t>（</a:t>
                      </a:r>
                      <a:r>
                        <a:rPr kumimoji="1" lang="en-US" altLang="ja-JP" sz="1100" b="1" u="none" dirty="0" smtClean="0">
                          <a:solidFill>
                            <a:schemeClr val="tx1"/>
                          </a:solidFill>
                          <a:latin typeface="+mn-ea"/>
                          <a:ea typeface="+mn-ea"/>
                        </a:rPr>
                        <a:t>1/26-27</a:t>
                      </a:r>
                      <a:r>
                        <a:rPr kumimoji="1" lang="ja-JP" altLang="en-US" sz="1100" b="1" u="none" dirty="0" smtClean="0">
                          <a:solidFill>
                            <a:schemeClr val="tx1"/>
                          </a:solidFill>
                          <a:latin typeface="+mn-ea"/>
                          <a:ea typeface="+mn-ea"/>
                        </a:rPr>
                        <a:t>）で入賞</a:t>
                      </a:r>
                      <a:r>
                        <a:rPr kumimoji="1" lang="en-US" altLang="ja-JP" sz="1100" b="1" u="none" dirty="0" smtClean="0">
                          <a:solidFill>
                            <a:schemeClr val="tx1"/>
                          </a:solidFill>
                          <a:latin typeface="+mn-ea"/>
                          <a:ea typeface="+mn-ea"/>
                        </a:rPr>
                        <a:t>7</a:t>
                      </a:r>
                      <a:r>
                        <a:rPr kumimoji="1" lang="ja-JP" altLang="en-US" sz="1100" b="1" u="none" dirty="0" smtClean="0">
                          <a:solidFill>
                            <a:schemeClr val="tx1"/>
                          </a:solidFill>
                          <a:latin typeface="+mn-ea"/>
                          <a:ea typeface="+mn-ea"/>
                        </a:rPr>
                        <a:t>メニューの紹介、ヘルシー外食を啓発　</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■企業と連携した取組み</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・「ほっかほっか亭総本部、すかいらーくグループ：</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企業単位で「うちのお店も健康づくり応援団のお店」に登録、新規店舗を追加承認（</a:t>
                      </a:r>
                      <a:r>
                        <a:rPr kumimoji="1" lang="en-US" altLang="ja-JP" sz="1100" b="1" u="none" dirty="0" smtClean="0">
                          <a:solidFill>
                            <a:schemeClr val="tx1"/>
                          </a:solidFill>
                          <a:latin typeface="+mn-ea"/>
                          <a:ea typeface="+mn-ea"/>
                        </a:rPr>
                        <a:t>6</a:t>
                      </a:r>
                      <a:r>
                        <a:rPr kumimoji="1" lang="ja-JP" altLang="en-US" sz="1100" b="1" u="none" dirty="0" smtClean="0">
                          <a:solidFill>
                            <a:schemeClr val="tx1"/>
                          </a:solidFill>
                          <a:latin typeface="+mn-ea"/>
                          <a:ea typeface="+mn-ea"/>
                        </a:rPr>
                        <a:t>店舗）</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・グローカル･アイ：持ち帰り弁当を</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メニューに承認。府内スーパー等で販売（</a:t>
                      </a:r>
                      <a:r>
                        <a:rPr kumimoji="1" lang="en-US" altLang="ja-JP" sz="1100" b="1" u="none" baseline="0" dirty="0" smtClean="0">
                          <a:solidFill>
                            <a:schemeClr val="tx1"/>
                          </a:solidFill>
                          <a:latin typeface="+mn-ea"/>
                          <a:ea typeface="+mn-ea"/>
                        </a:rPr>
                        <a:t>10</a:t>
                      </a:r>
                      <a:r>
                        <a:rPr kumimoji="1" lang="ja-JP" altLang="en-US" sz="1100" b="1" u="none" baseline="0" dirty="0" smtClean="0">
                          <a:solidFill>
                            <a:schemeClr val="tx1"/>
                          </a:solidFill>
                          <a:latin typeface="+mn-ea"/>
                          <a:ea typeface="+mn-ea"/>
                        </a:rPr>
                        <a:t>メニュー）</a:t>
                      </a:r>
                      <a:endParaRPr kumimoji="1" lang="ja-JP" altLang="en-US"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・阪急百貨店：冷凍総菜を</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メニュー承認（</a:t>
                      </a:r>
                      <a:r>
                        <a:rPr kumimoji="1" lang="en-US" altLang="ja-JP" sz="1100" b="1" u="none" dirty="0" smtClean="0">
                          <a:solidFill>
                            <a:schemeClr val="tx1"/>
                          </a:solidFill>
                          <a:latin typeface="+mn-ea"/>
                          <a:ea typeface="+mn-ea"/>
                        </a:rPr>
                        <a:t>31</a:t>
                      </a:r>
                      <a:r>
                        <a:rPr kumimoji="1" lang="ja-JP" altLang="en-US" sz="1100" b="1" u="none" dirty="0" smtClean="0">
                          <a:solidFill>
                            <a:schemeClr val="tx1"/>
                          </a:solidFill>
                          <a:latin typeface="+mn-ea"/>
                          <a:ea typeface="+mn-ea"/>
                        </a:rPr>
                        <a:t>メニュー）</a:t>
                      </a:r>
                      <a:endParaRPr kumimoji="1" lang="en-US" altLang="ja-JP" sz="1100" b="1" u="none" dirty="0" smtClean="0">
                        <a:solidFill>
                          <a:schemeClr val="tx1"/>
                        </a:solidFill>
                        <a:latin typeface="+mn-ea"/>
                        <a:ea typeface="+mn-ea"/>
                      </a:endParaRPr>
                    </a:p>
                    <a:p>
                      <a:pPr marL="174625" indent="-174625"/>
                      <a:r>
                        <a:rPr kumimoji="1" lang="ja-JP" altLang="en-US" sz="1100" b="1" dirty="0" smtClean="0">
                          <a:solidFill>
                            <a:schemeClr val="tx1"/>
                          </a:solidFill>
                          <a:latin typeface="游ゴシック" panose="020B0400000000000000" pitchFamily="50" charset="-128"/>
                          <a:ea typeface="+mn-ea"/>
                        </a:rPr>
                        <a:t>■給食施設と連携した取組み</a:t>
                      </a:r>
                    </a:p>
                    <a:p>
                      <a:pPr marL="174625" indent="-174625"/>
                      <a:r>
                        <a:rPr kumimoji="1" lang="ja-JP" altLang="en-US" sz="1100" b="1" dirty="0" smtClean="0">
                          <a:solidFill>
                            <a:schemeClr val="tx1"/>
                          </a:solidFill>
                          <a:latin typeface="游ゴシック" panose="020B0400000000000000" pitchFamily="50" charset="-128"/>
                          <a:ea typeface="+mn-ea"/>
                        </a:rPr>
                        <a:t>・大学と連携し、学生食堂で</a:t>
                      </a:r>
                      <a:r>
                        <a:rPr kumimoji="1" lang="en-US" altLang="ja-JP" sz="1100" b="1" dirty="0" smtClean="0">
                          <a:solidFill>
                            <a:schemeClr val="tx1"/>
                          </a:solidFill>
                          <a:latin typeface="游ゴシック" panose="020B0400000000000000" pitchFamily="50" charset="-128"/>
                          <a:ea typeface="+mn-ea"/>
                        </a:rPr>
                        <a:t>V.O.S.</a:t>
                      </a:r>
                      <a:r>
                        <a:rPr kumimoji="1" lang="ja-JP" altLang="en-US" sz="1100" b="1" dirty="0" smtClean="0">
                          <a:solidFill>
                            <a:schemeClr val="tx1"/>
                          </a:solidFill>
                          <a:latin typeface="游ゴシック" panose="020B0400000000000000" pitchFamily="50" charset="-128"/>
                          <a:ea typeface="+mn-ea"/>
                        </a:rPr>
                        <a:t>を提供</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（大阪大学</a:t>
                      </a:r>
                      <a:r>
                        <a:rPr kumimoji="1" lang="en-US" altLang="ja-JP" sz="1100" b="1" dirty="0" smtClean="0">
                          <a:solidFill>
                            <a:schemeClr val="tx1"/>
                          </a:solidFill>
                          <a:latin typeface="游ゴシック" panose="020B0400000000000000" pitchFamily="50" charset="-128"/>
                          <a:ea typeface="+mn-ea"/>
                        </a:rPr>
                        <a:t>56</a:t>
                      </a:r>
                      <a:r>
                        <a:rPr kumimoji="1" lang="ja-JP" altLang="en-US" sz="1100" b="1" dirty="0" smtClean="0">
                          <a:solidFill>
                            <a:schemeClr val="tx1"/>
                          </a:solidFill>
                          <a:latin typeface="游ゴシック" panose="020B0400000000000000" pitchFamily="50" charset="-128"/>
                          <a:ea typeface="+mn-ea"/>
                        </a:rPr>
                        <a:t>メニュー・関西福祉科学大学</a:t>
                      </a:r>
                      <a:r>
                        <a:rPr kumimoji="1" lang="en-US" altLang="ja-JP" sz="1100" b="1" dirty="0" smtClean="0">
                          <a:solidFill>
                            <a:schemeClr val="tx1"/>
                          </a:solidFill>
                          <a:latin typeface="游ゴシック" panose="020B0400000000000000" pitchFamily="50" charset="-128"/>
                          <a:ea typeface="+mn-ea"/>
                        </a:rPr>
                        <a:t>2</a:t>
                      </a:r>
                      <a:r>
                        <a:rPr kumimoji="1" lang="ja-JP" altLang="en-US" sz="1100" b="1" dirty="0" smtClean="0">
                          <a:solidFill>
                            <a:schemeClr val="tx1"/>
                          </a:solidFill>
                          <a:latin typeface="游ゴシック" panose="020B0400000000000000" pitchFamily="50" charset="-128"/>
                          <a:ea typeface="+mn-ea"/>
                        </a:rPr>
                        <a:t>メニュー・大手前大学</a:t>
                      </a:r>
                      <a:r>
                        <a:rPr kumimoji="1" lang="en-US" altLang="ja-JP" sz="1100" b="1" dirty="0" smtClean="0">
                          <a:solidFill>
                            <a:schemeClr val="tx1"/>
                          </a:solidFill>
                          <a:latin typeface="游ゴシック" panose="020B0400000000000000" pitchFamily="50" charset="-128"/>
                          <a:ea typeface="+mn-ea"/>
                        </a:rPr>
                        <a:t>1</a:t>
                      </a:r>
                      <a:r>
                        <a:rPr kumimoji="1" lang="ja-JP" altLang="en-US" sz="1100" b="1" dirty="0" smtClean="0">
                          <a:solidFill>
                            <a:schemeClr val="tx1"/>
                          </a:solidFill>
                          <a:latin typeface="游ゴシック" panose="020B0400000000000000" pitchFamily="50" charset="-128"/>
                          <a:ea typeface="+mn-ea"/>
                        </a:rPr>
                        <a:t>メニュー）</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■地域に根差した</a:t>
                      </a:r>
                      <a:r>
                        <a:rPr kumimoji="1" lang="en-US" altLang="ja-JP" sz="1100" b="1" dirty="0" smtClean="0">
                          <a:solidFill>
                            <a:schemeClr val="tx1"/>
                          </a:solidFill>
                          <a:latin typeface="游ゴシック" panose="020B0400000000000000" pitchFamily="50" charset="-128"/>
                          <a:ea typeface="+mn-ea"/>
                        </a:rPr>
                        <a:t>V.O.S.</a:t>
                      </a:r>
                      <a:r>
                        <a:rPr kumimoji="1" lang="ja-JP" altLang="en-US" sz="1100" b="1" dirty="0" smtClean="0">
                          <a:solidFill>
                            <a:schemeClr val="tx1"/>
                          </a:solidFill>
                          <a:latin typeface="游ゴシック" panose="020B0400000000000000" pitchFamily="50" charset="-128"/>
                          <a:ea typeface="+mn-ea"/>
                        </a:rPr>
                        <a:t>の普及啓発</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「食べて元気に！</a:t>
                      </a:r>
                      <a:r>
                        <a:rPr kumimoji="1" lang="en-US" altLang="ja-JP" sz="1100" b="1" dirty="0" smtClean="0">
                          <a:solidFill>
                            <a:schemeClr val="tx1"/>
                          </a:solidFill>
                          <a:latin typeface="游ゴシック" panose="020B0400000000000000" pitchFamily="50" charset="-128"/>
                          <a:ea typeface="+mn-ea"/>
                        </a:rPr>
                        <a:t>V.O.S.&amp;</a:t>
                      </a:r>
                      <a:r>
                        <a:rPr kumimoji="1" lang="ja-JP" altLang="en-US" sz="1100" b="1" dirty="0" smtClean="0">
                          <a:solidFill>
                            <a:schemeClr val="tx1"/>
                          </a:solidFill>
                          <a:latin typeface="游ゴシック" panose="020B0400000000000000" pitchFamily="50" charset="-128"/>
                          <a:ea typeface="+mn-ea"/>
                        </a:rPr>
                        <a:t>野菜たっぷりキャンペーン 」の実施（</a:t>
                      </a:r>
                      <a:r>
                        <a:rPr kumimoji="1" lang="en-US" altLang="ja-JP" sz="1100" b="1" dirty="0" smtClean="0">
                          <a:solidFill>
                            <a:schemeClr val="tx1"/>
                          </a:solidFill>
                          <a:latin typeface="游ゴシック" panose="020B0400000000000000" pitchFamily="50" charset="-128"/>
                          <a:ea typeface="+mn-ea"/>
                        </a:rPr>
                        <a:t>2</a:t>
                      </a:r>
                      <a:r>
                        <a:rPr kumimoji="1" lang="ja-JP" altLang="en-US" sz="1100" b="1" dirty="0" smtClean="0">
                          <a:solidFill>
                            <a:schemeClr val="tx1"/>
                          </a:solidFill>
                          <a:latin typeface="游ゴシック" panose="020B0400000000000000" pitchFamily="50" charset="-128"/>
                          <a:ea typeface="+mn-ea"/>
                        </a:rPr>
                        <a:t>保健所）</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en-US" altLang="ja-JP" sz="1200" b="1" u="none" dirty="0" smtClean="0">
                          <a:solidFill>
                            <a:schemeClr val="tx1"/>
                          </a:solidFill>
                          <a:latin typeface="+mn-ea"/>
                          <a:ea typeface="+mn-ea"/>
                        </a:rPr>
                        <a:t>《</a:t>
                      </a:r>
                      <a:r>
                        <a:rPr kumimoji="1" lang="en-US" altLang="ja-JP" sz="1200" b="1" u="sng" dirty="0" smtClean="0">
                          <a:solidFill>
                            <a:schemeClr val="tx1"/>
                          </a:solidFill>
                          <a:latin typeface="游ゴシック" panose="020B0400000000000000" pitchFamily="50" charset="-128"/>
                          <a:ea typeface="+mn-ea"/>
                        </a:rPr>
                        <a:t>SNS</a:t>
                      </a:r>
                      <a:r>
                        <a:rPr kumimoji="1" lang="ja-JP" altLang="en-US" sz="1200" b="1" u="sng" dirty="0" smtClean="0">
                          <a:solidFill>
                            <a:schemeClr val="tx1"/>
                          </a:solidFill>
                          <a:latin typeface="游ゴシック" panose="020B0400000000000000" pitchFamily="50" charset="-128"/>
                          <a:ea typeface="+mn-ea"/>
                        </a:rPr>
                        <a:t>等を活用した情報発信</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ja-JP" altLang="en-US" sz="1100" b="1" dirty="0" smtClean="0">
                          <a:solidFill>
                            <a:schemeClr val="tx1"/>
                          </a:solidFill>
                          <a:latin typeface="游ゴシック" panose="020B0400000000000000" pitchFamily="50" charset="-128"/>
                          <a:ea typeface="+mn-ea"/>
                        </a:rPr>
                        <a:t>■若い世代に向けた食に関する情報発信</a:t>
                      </a:r>
                    </a:p>
                    <a:p>
                      <a:pPr marL="174625" indent="-174625"/>
                      <a:r>
                        <a:rPr kumimoji="1" lang="ja-JP" altLang="en-US" sz="1100" b="1" dirty="0" smtClean="0">
                          <a:solidFill>
                            <a:schemeClr val="tx1"/>
                          </a:solidFill>
                          <a:latin typeface="游ゴシック" panose="020B0400000000000000" pitchFamily="50" charset="-128"/>
                          <a:ea typeface="+mn-ea"/>
                        </a:rPr>
                        <a:t>　健活</a:t>
                      </a:r>
                      <a:r>
                        <a:rPr kumimoji="1" lang="en-US" altLang="ja-JP" sz="1100" b="1" dirty="0" smtClean="0">
                          <a:solidFill>
                            <a:schemeClr val="tx1"/>
                          </a:solidFill>
                          <a:latin typeface="游ゴシック" panose="020B0400000000000000" pitchFamily="50" charset="-128"/>
                          <a:ea typeface="+mn-ea"/>
                        </a:rPr>
                        <a:t>Twitter</a:t>
                      </a:r>
                      <a:r>
                        <a:rPr kumimoji="1" lang="ja-JP" altLang="en-US" sz="1100" b="1" dirty="0" smtClean="0">
                          <a:solidFill>
                            <a:schemeClr val="tx1"/>
                          </a:solidFill>
                          <a:latin typeface="游ゴシック" panose="020B0400000000000000" pitchFamily="50" charset="-128"/>
                          <a:ea typeface="+mn-ea"/>
                        </a:rPr>
                        <a:t>（</a:t>
                      </a:r>
                      <a:r>
                        <a:rPr kumimoji="1" lang="en-US" altLang="ja-JP" sz="1100" b="1" dirty="0" smtClean="0">
                          <a:solidFill>
                            <a:schemeClr val="tx1"/>
                          </a:solidFill>
                          <a:latin typeface="游ゴシック" panose="020B0400000000000000" pitchFamily="50" charset="-128"/>
                          <a:ea typeface="+mn-ea"/>
                        </a:rPr>
                        <a:t>21</a:t>
                      </a:r>
                      <a:r>
                        <a:rPr kumimoji="1" lang="ja-JP" altLang="en-US" sz="1100" b="1" dirty="0" smtClean="0">
                          <a:solidFill>
                            <a:schemeClr val="tx1"/>
                          </a:solidFill>
                          <a:latin typeface="游ゴシック" panose="020B0400000000000000" pitchFamily="50" charset="-128"/>
                          <a:ea typeface="+mn-ea"/>
                        </a:rPr>
                        <a:t>回）・おおさか食育通信（</a:t>
                      </a:r>
                      <a:r>
                        <a:rPr kumimoji="1" lang="en-US" altLang="ja-JP" sz="1100" b="1" dirty="0" smtClean="0">
                          <a:solidFill>
                            <a:schemeClr val="tx1"/>
                          </a:solidFill>
                          <a:latin typeface="游ゴシック" panose="020B0400000000000000" pitchFamily="50" charset="-128"/>
                          <a:ea typeface="+mn-ea"/>
                        </a:rPr>
                        <a:t>54</a:t>
                      </a:r>
                      <a:r>
                        <a:rPr kumimoji="1" lang="ja-JP" altLang="en-US" sz="1100" b="1" dirty="0" smtClean="0">
                          <a:solidFill>
                            <a:schemeClr val="tx1"/>
                          </a:solidFill>
                          <a:latin typeface="游ゴシック" panose="020B0400000000000000" pitchFamily="50" charset="-128"/>
                          <a:ea typeface="+mn-ea"/>
                        </a:rPr>
                        <a:t>回）・も</a:t>
                      </a:r>
                      <a:r>
                        <a:rPr kumimoji="1" lang="ja-JP" altLang="en-US" sz="1100" b="1" dirty="0" err="1" smtClean="0">
                          <a:solidFill>
                            <a:schemeClr val="tx1"/>
                          </a:solidFill>
                          <a:latin typeface="游ゴシック" panose="020B0400000000000000" pitchFamily="50" charset="-128"/>
                          <a:ea typeface="+mn-ea"/>
                        </a:rPr>
                        <a:t>ずやん</a:t>
                      </a:r>
                      <a:r>
                        <a:rPr kumimoji="1" lang="en-US" altLang="ja-JP" sz="1100" b="1" dirty="0" smtClean="0">
                          <a:solidFill>
                            <a:schemeClr val="tx1"/>
                          </a:solidFill>
                          <a:latin typeface="游ゴシック" panose="020B0400000000000000" pitchFamily="50" charset="-128"/>
                          <a:ea typeface="+mn-ea"/>
                        </a:rPr>
                        <a:t>Twitter</a:t>
                      </a:r>
                      <a:r>
                        <a:rPr kumimoji="1" lang="ja-JP" altLang="en-US" sz="1100" b="1" dirty="0" smtClean="0">
                          <a:solidFill>
                            <a:schemeClr val="tx1"/>
                          </a:solidFill>
                          <a:latin typeface="游ゴシック" panose="020B0400000000000000" pitchFamily="50" charset="-128"/>
                          <a:ea typeface="+mn-ea"/>
                        </a:rPr>
                        <a:t>（</a:t>
                      </a:r>
                      <a:r>
                        <a:rPr kumimoji="1" lang="en-US" altLang="ja-JP" sz="1100" b="1" dirty="0" smtClean="0">
                          <a:solidFill>
                            <a:schemeClr val="tx1"/>
                          </a:solidFill>
                          <a:latin typeface="游ゴシック" panose="020B0400000000000000" pitchFamily="50" charset="-128"/>
                          <a:ea typeface="+mn-ea"/>
                        </a:rPr>
                        <a:t>4</a:t>
                      </a:r>
                      <a:r>
                        <a:rPr kumimoji="1" lang="ja-JP" altLang="en-US" sz="1100" b="1" dirty="0" smtClean="0">
                          <a:solidFill>
                            <a:schemeClr val="tx1"/>
                          </a:solidFill>
                          <a:latin typeface="游ゴシック" panose="020B0400000000000000" pitchFamily="50" charset="-128"/>
                          <a:ea typeface="+mn-ea"/>
                        </a:rPr>
                        <a:t>回）</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a:t>
                      </a:r>
                      <a:r>
                        <a:rPr kumimoji="1" lang="en-US" altLang="ja-JP" sz="1100" b="1" dirty="0" smtClean="0">
                          <a:solidFill>
                            <a:schemeClr val="tx1"/>
                          </a:solidFill>
                          <a:latin typeface="游ゴシック" panose="020B0400000000000000" pitchFamily="50" charset="-128"/>
                          <a:ea typeface="+mn-ea"/>
                        </a:rPr>
                        <a:t>V.O.S.</a:t>
                      </a:r>
                      <a:r>
                        <a:rPr kumimoji="1" lang="ja-JP" altLang="en-US" sz="1100" b="1" dirty="0" smtClean="0">
                          <a:solidFill>
                            <a:schemeClr val="tx1"/>
                          </a:solidFill>
                          <a:latin typeface="游ゴシック" panose="020B0400000000000000" pitchFamily="50" charset="-128"/>
                          <a:ea typeface="+mn-ea"/>
                        </a:rPr>
                        <a:t>の実践を促す情報発信</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　府ホームページにおいて</a:t>
                      </a:r>
                      <a:r>
                        <a:rPr kumimoji="1" lang="en-US" altLang="ja-JP" sz="1100" b="1" dirty="0" smtClean="0">
                          <a:solidFill>
                            <a:schemeClr val="tx1"/>
                          </a:solidFill>
                          <a:latin typeface="游ゴシック" panose="020B0400000000000000" pitchFamily="50" charset="-128"/>
                          <a:ea typeface="+mn-ea"/>
                        </a:rPr>
                        <a:t>V.O.S.</a:t>
                      </a:r>
                      <a:r>
                        <a:rPr kumimoji="1" lang="ja-JP" altLang="en-US" sz="1100" b="1" dirty="0" smtClean="0">
                          <a:solidFill>
                            <a:schemeClr val="tx1"/>
                          </a:solidFill>
                          <a:latin typeface="游ゴシック" panose="020B0400000000000000" pitchFamily="50" charset="-128"/>
                          <a:ea typeface="+mn-ea"/>
                        </a:rPr>
                        <a:t>が食べられるお店や、政令中核市が承認するヘルシーなお店の情報を掲載</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游ゴシック" panose="020B0400000000000000" pitchFamily="50" charset="-128"/>
                          <a:ea typeface="+mn-ea"/>
                        </a:rPr>
                        <a:t>健康づくりに役立つ食品表示の活用を促す取組み</a:t>
                      </a:r>
                      <a:r>
                        <a:rPr kumimoji="1" lang="en-US" altLang="ja-JP" sz="1200" b="1" u="none" dirty="0" smtClean="0">
                          <a:solidFill>
                            <a:schemeClr val="tx1"/>
                          </a:solidFill>
                          <a:latin typeface="游ゴシック" panose="020B0400000000000000" pitchFamily="50" charset="-128"/>
                          <a:ea typeface="+mn-ea"/>
                        </a:rPr>
                        <a:t>》</a:t>
                      </a:r>
                      <a:r>
                        <a:rPr kumimoji="1" lang="ja-JP" altLang="en-US" sz="1200" b="1" dirty="0" smtClean="0">
                          <a:solidFill>
                            <a:schemeClr val="tx1"/>
                          </a:solidFill>
                          <a:latin typeface="游ゴシック" panose="020B0400000000000000" pitchFamily="50" charset="-128"/>
                          <a:ea typeface="+mn-ea"/>
                        </a:rPr>
                        <a:t>　</a:t>
                      </a:r>
                      <a:endParaRPr kumimoji="1" lang="en-US" altLang="ja-JP" sz="12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■大阪府消費者フェア</a:t>
                      </a:r>
                      <a:r>
                        <a:rPr kumimoji="1" lang="en-US" altLang="ja-JP" sz="1100" b="1" dirty="0" smtClean="0">
                          <a:solidFill>
                            <a:schemeClr val="tx1"/>
                          </a:solidFill>
                          <a:latin typeface="游ゴシック" panose="020B0400000000000000" pitchFamily="50" charset="-128"/>
                          <a:ea typeface="+mn-ea"/>
                        </a:rPr>
                        <a:t>2021</a:t>
                      </a:r>
                      <a:r>
                        <a:rPr kumimoji="1" lang="ja-JP" altLang="en-US" sz="1100" b="1" dirty="0" smtClean="0">
                          <a:solidFill>
                            <a:schemeClr val="tx1"/>
                          </a:solidFill>
                          <a:latin typeface="游ゴシック" panose="020B0400000000000000" pitchFamily="50" charset="-128"/>
                          <a:ea typeface="+mn-ea"/>
                        </a:rPr>
                        <a:t>で食品表示の活用について啓発</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　栄養成分表示の見方や活用についての資料を作成、消費者フェアのサイトに掲載</a:t>
                      </a:r>
                      <a:endParaRPr kumimoji="1" lang="en-US" altLang="ja-JP" sz="11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　</a:t>
                      </a:r>
                      <a:r>
                        <a:rPr kumimoji="1" lang="en-US" altLang="ja-JP" sz="1100" b="1" dirty="0" smtClean="0">
                          <a:solidFill>
                            <a:schemeClr val="tx1"/>
                          </a:solidFill>
                          <a:latin typeface="游ゴシック" panose="020B0400000000000000" pitchFamily="50" charset="-128"/>
                          <a:ea typeface="+mn-ea"/>
                        </a:rPr>
                        <a:t>R3.11.13-12.6</a:t>
                      </a:r>
                      <a:r>
                        <a:rPr kumimoji="1" lang="ja-JP" altLang="en-US" sz="1100" b="1" dirty="0" smtClean="0">
                          <a:solidFill>
                            <a:schemeClr val="tx1"/>
                          </a:solidFill>
                          <a:latin typeface="游ゴシック" panose="020B0400000000000000" pitchFamily="50" charset="-128"/>
                          <a:ea typeface="+mn-ea"/>
                        </a:rPr>
                        <a:t>　府民</a:t>
                      </a:r>
                      <a:r>
                        <a:rPr kumimoji="1" lang="en-US" altLang="ja-JP" sz="1100" b="1" dirty="0" smtClean="0">
                          <a:solidFill>
                            <a:schemeClr val="tx1"/>
                          </a:solidFill>
                          <a:latin typeface="游ゴシック" panose="020B0400000000000000" pitchFamily="50" charset="-128"/>
                          <a:ea typeface="+mn-ea"/>
                        </a:rPr>
                        <a:t>3,479</a:t>
                      </a:r>
                      <a:r>
                        <a:rPr kumimoji="1" lang="ja-JP" altLang="en-US" sz="1100" b="1" dirty="0" smtClean="0">
                          <a:solidFill>
                            <a:schemeClr val="tx1"/>
                          </a:solidFill>
                          <a:latin typeface="游ゴシック" panose="020B0400000000000000" pitchFamily="50" charset="-128"/>
                          <a:ea typeface="+mn-ea"/>
                        </a:rPr>
                        <a:t>名参加（</a:t>
                      </a:r>
                      <a:r>
                        <a:rPr kumimoji="1" lang="en-US" altLang="ja-JP" sz="1100" b="1" dirty="0" smtClean="0">
                          <a:solidFill>
                            <a:schemeClr val="tx1"/>
                          </a:solidFill>
                          <a:latin typeface="游ゴシック" panose="020B0400000000000000" pitchFamily="50" charset="-128"/>
                          <a:ea typeface="+mn-ea"/>
                        </a:rPr>
                        <a:t>web</a:t>
                      </a:r>
                      <a:r>
                        <a:rPr kumimoji="1" lang="ja-JP" altLang="en-US" sz="1100" b="1" dirty="0" smtClean="0">
                          <a:solidFill>
                            <a:schemeClr val="tx1"/>
                          </a:solidFill>
                          <a:latin typeface="游ゴシック" panose="020B0400000000000000" pitchFamily="50" charset="-128"/>
                          <a:ea typeface="+mn-ea"/>
                        </a:rPr>
                        <a:t>配信閲覧者数）</a:t>
                      </a:r>
                      <a:endParaRPr kumimoji="1" lang="en-US" altLang="ja-JP" sz="1100" b="1" dirty="0" smtClean="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123922">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課題</a:t>
                      </a:r>
                      <a:r>
                        <a:rPr kumimoji="1" lang="en-US" altLang="ja-JP" sz="1200" b="1" u="none" dirty="0" smtClean="0">
                          <a:solidFill>
                            <a:schemeClr val="tx1"/>
                          </a:solidFill>
                          <a:latin typeface="+mn-ea"/>
                          <a:ea typeface="+mn-ea"/>
                        </a:rPr>
                        <a:t>》</a:t>
                      </a:r>
                      <a:endParaRPr kumimoji="1" lang="ja-JP" altLang="en-US"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■「うちのお店も健康づくり応援団の店」及び</a:t>
                      </a:r>
                      <a:r>
                        <a:rPr kumimoji="1" lang="en-US" altLang="ja-JP" sz="1100" b="1" dirty="0" smtClean="0">
                          <a:solidFill>
                            <a:schemeClr val="tx1"/>
                          </a:solidFill>
                          <a:latin typeface="+mn-ea"/>
                          <a:ea typeface="+mn-ea"/>
                        </a:rPr>
                        <a:t>V.O.S.</a:t>
                      </a:r>
                      <a:r>
                        <a:rPr kumimoji="1" lang="ja-JP" altLang="en-US" sz="1100" b="1" dirty="0" err="1" smtClean="0">
                          <a:solidFill>
                            <a:schemeClr val="tx1"/>
                          </a:solidFill>
                          <a:latin typeface="+mn-ea"/>
                          <a:ea typeface="+mn-ea"/>
                        </a:rPr>
                        <a:t>の拡</a:t>
                      </a:r>
                      <a:r>
                        <a:rPr kumimoji="1" lang="ja-JP" altLang="en-US" sz="1100" b="1" dirty="0" smtClean="0">
                          <a:solidFill>
                            <a:schemeClr val="tx1"/>
                          </a:solidFill>
                          <a:latin typeface="+mn-ea"/>
                          <a:ea typeface="+mn-ea"/>
                        </a:rPr>
                        <a:t>大及び認知度向上</a:t>
                      </a:r>
                      <a:endParaRPr kumimoji="1" lang="en-US" altLang="ja-JP" sz="1100" b="1" dirty="0" smtClean="0">
                        <a:solidFill>
                          <a:schemeClr val="tx1"/>
                        </a:solidFill>
                        <a:latin typeface="+mn-ea"/>
                        <a:ea typeface="+mn-ea"/>
                      </a:endParaRP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次年度の主な取組み</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■波及効果の高い飲食店等と連携した事業推進</a:t>
                      </a:r>
                    </a:p>
                    <a:p>
                      <a:pPr marL="174625" indent="-174625"/>
                      <a:r>
                        <a:rPr kumimoji="1" lang="ja-JP" altLang="en-US" sz="1100" b="1" u="none" dirty="0" smtClean="0">
                          <a:solidFill>
                            <a:schemeClr val="tx1"/>
                          </a:solidFill>
                          <a:latin typeface="+mn-ea"/>
                          <a:ea typeface="+mn-ea"/>
                        </a:rPr>
                        <a:t>■啓発媒体を活用した協力店舗（施設）の獲得と店頭（施設）での府民啓発</a:t>
                      </a:r>
                    </a:p>
                    <a:p>
                      <a:pPr marL="174625" indent="-174625"/>
                      <a:r>
                        <a:rPr kumimoji="1" lang="ja-JP" altLang="en-US" sz="1100" b="1" u="none" dirty="0" smtClean="0">
                          <a:solidFill>
                            <a:schemeClr val="tx1"/>
                          </a:solidFill>
                          <a:latin typeface="+mn-ea"/>
                          <a:ea typeface="+mn-ea"/>
                        </a:rPr>
                        <a:t>■府民アンケート等による事業の効果検証</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720789"/>
                  </a:ext>
                </a:extLst>
              </a:tr>
              <a:tr h="51557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latin typeface="游ゴシック" panose="020B0400000000000000" pitchFamily="50" charset="-128"/>
                          <a:ea typeface="游ゴシック" panose="020B0400000000000000" pitchFamily="50" charset="-128"/>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健康・栄養対策費　</a:t>
                      </a:r>
                      <a:r>
                        <a:rPr kumimoji="1" lang="en-US" altLang="ja-JP" sz="1100" b="1" baseline="0" dirty="0" smtClean="0">
                          <a:solidFill>
                            <a:schemeClr val="tx1"/>
                          </a:solidFill>
                          <a:latin typeface="+mn-ea"/>
                          <a:ea typeface="+mn-ea"/>
                        </a:rPr>
                        <a:t>5,869</a:t>
                      </a:r>
                      <a:r>
                        <a:rPr kumimoji="1" lang="ja-JP" altLang="en-US" sz="1100" b="1" dirty="0" smtClean="0">
                          <a:solidFill>
                            <a:schemeClr val="tx1"/>
                          </a:solidFill>
                          <a:latin typeface="+mn-ea"/>
                          <a:ea typeface="+mn-ea"/>
                        </a:rPr>
                        <a:t>千円（再掲）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6657757"/>
                  </a:ext>
                </a:extLst>
              </a:tr>
            </a:tbl>
          </a:graphicData>
        </a:graphic>
      </p:graphicFrame>
      <p:sp>
        <p:nvSpPr>
          <p:cNvPr id="15" name="正方形/長方形 14"/>
          <p:cNvSpPr/>
          <p:nvPr/>
        </p:nvSpPr>
        <p:spPr>
          <a:xfrm>
            <a:off x="562935" y="156572"/>
            <a:ext cx="7620045" cy="338554"/>
          </a:xfrm>
          <a:prstGeom prst="rect">
            <a:avLst/>
          </a:prstGeom>
        </p:spPr>
        <p:txBody>
          <a:bodyPr wrap="square">
            <a:spAutoFit/>
          </a:bodyPr>
          <a:lstStyle/>
          <a:p>
            <a:pPr marL="174625" indent="-174625"/>
            <a:r>
              <a:rPr kumimoji="1" lang="ja-JP" altLang="en-US" sz="1600" b="1" dirty="0">
                <a:latin typeface="+mn-ea"/>
              </a:rPr>
              <a:t>③食品関連事業者等との連携による健康的な食生活の実践を促す</a:t>
            </a:r>
            <a:r>
              <a:rPr kumimoji="1" lang="ja-JP" altLang="en-US" sz="1600" b="1" dirty="0" smtClean="0">
                <a:latin typeface="+mn-ea"/>
              </a:rPr>
              <a:t>取組み　</a:t>
            </a:r>
            <a:r>
              <a:rPr kumimoji="1" lang="en-US" altLang="ja-JP" sz="1600" b="1" dirty="0" smtClean="0">
                <a:latin typeface="+mn-ea"/>
              </a:rPr>
              <a:t>P32</a:t>
            </a:r>
            <a:endParaRPr kumimoji="1" lang="en-US" altLang="ja-JP" sz="1600" b="1" dirty="0">
              <a:latin typeface="+mn-ea"/>
            </a:endParaRPr>
          </a:p>
        </p:txBody>
      </p:sp>
      <p:grpSp>
        <p:nvGrpSpPr>
          <p:cNvPr id="16" name="グループ化 15"/>
          <p:cNvGrpSpPr/>
          <p:nvPr/>
        </p:nvGrpSpPr>
        <p:grpSpPr>
          <a:xfrm>
            <a:off x="8333597" y="171159"/>
            <a:ext cx="1188525" cy="864000"/>
            <a:chOff x="8151251" y="1180677"/>
            <a:chExt cx="1188525" cy="864000"/>
          </a:xfrm>
        </p:grpSpPr>
        <p:sp>
          <p:nvSpPr>
            <p:cNvPr id="17" name="角丸四角形 16"/>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8" name="グループ化 17"/>
            <p:cNvGrpSpPr/>
            <p:nvPr/>
          </p:nvGrpSpPr>
          <p:grpSpPr>
            <a:xfrm>
              <a:off x="8222623" y="1257538"/>
              <a:ext cx="1058662" cy="720145"/>
              <a:chOff x="511927" y="2809411"/>
              <a:chExt cx="1110811" cy="770916"/>
            </a:xfrm>
          </p:grpSpPr>
          <p:sp>
            <p:nvSpPr>
              <p:cNvPr id="19" name="角丸四角形 18"/>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smtClean="0"/>
                  <a:t>年度</a:t>
                </a:r>
                <a:r>
                  <a:rPr kumimoji="1" lang="ja-JP" altLang="en-US" sz="1200" b="1" dirty="0" smtClean="0"/>
                  <a:t>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0" name="直線コネクタ 19"/>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 name="左大かっこ 20"/>
          <p:cNvSpPr/>
          <p:nvPr/>
        </p:nvSpPr>
        <p:spPr>
          <a:xfrm>
            <a:off x="2015093" y="993813"/>
            <a:ext cx="45719" cy="60397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7038976" y="2631199"/>
            <a:ext cx="1866899" cy="577081"/>
          </a:xfrm>
          <a:prstGeom prst="rect">
            <a:avLst/>
          </a:prstGeom>
          <a:noFill/>
          <a:ln>
            <a:solidFill>
              <a:schemeClr val="tx1"/>
            </a:solidFill>
          </a:ln>
        </p:spPr>
        <p:txBody>
          <a:bodyPr wrap="square" rtlCol="0">
            <a:spAutoFit/>
          </a:bodyPr>
          <a:lstStyle/>
          <a:p>
            <a:r>
              <a:rPr kumimoji="1" lang="en-US" altLang="ja-JP" sz="1050" dirty="0" smtClean="0">
                <a:latin typeface="+mn-ea"/>
              </a:rPr>
              <a:t>R3 V.O.S.</a:t>
            </a:r>
            <a:r>
              <a:rPr kumimoji="1" lang="ja-JP" altLang="en-US" sz="1050" dirty="0" smtClean="0">
                <a:latin typeface="+mn-ea"/>
              </a:rPr>
              <a:t>新規承認数 </a:t>
            </a:r>
            <a:r>
              <a:rPr kumimoji="1" lang="en-US" altLang="ja-JP" sz="1050" dirty="0" smtClean="0">
                <a:latin typeface="+mn-ea"/>
              </a:rPr>
              <a:t>374</a:t>
            </a:r>
          </a:p>
          <a:p>
            <a:r>
              <a:rPr kumimoji="1" lang="en-US" altLang="ja-JP" sz="1050" dirty="0">
                <a:latin typeface="+mn-ea"/>
              </a:rPr>
              <a:t> </a:t>
            </a:r>
            <a:r>
              <a:rPr kumimoji="1" lang="ja-JP" altLang="en-US" sz="1050" dirty="0">
                <a:latin typeface="+mn-ea"/>
              </a:rPr>
              <a:t>・飲食店</a:t>
            </a:r>
            <a:r>
              <a:rPr kumimoji="1" lang="ja-JP" altLang="en-US" sz="1050" dirty="0" smtClean="0">
                <a:latin typeface="+mn-ea"/>
              </a:rPr>
              <a:t>等　</a:t>
            </a:r>
            <a:r>
              <a:rPr kumimoji="1" lang="en-US" altLang="ja-JP" sz="1050" dirty="0" smtClean="0">
                <a:latin typeface="+mn-ea"/>
              </a:rPr>
              <a:t>186</a:t>
            </a:r>
          </a:p>
          <a:p>
            <a:r>
              <a:rPr kumimoji="1" lang="ja-JP" altLang="en-US" sz="1050" dirty="0" smtClean="0">
                <a:latin typeface="+mn-ea"/>
              </a:rPr>
              <a:t> ・給食施設　</a:t>
            </a:r>
            <a:r>
              <a:rPr kumimoji="1" lang="en-US" altLang="ja-JP" sz="1050" dirty="0" smtClean="0">
                <a:latin typeface="+mn-ea"/>
              </a:rPr>
              <a:t>188</a:t>
            </a:r>
            <a:endParaRPr kumimoji="1" lang="ja-JP" altLang="en-US" dirty="0">
              <a:latin typeface="+mn-ea"/>
            </a:endParaRPr>
          </a:p>
        </p:txBody>
      </p:sp>
    </p:spTree>
    <p:extLst>
      <p:ext uri="{BB962C8B-B14F-4D97-AF65-F5344CB8AC3E}">
        <p14:creationId xmlns:p14="http://schemas.microsoft.com/office/powerpoint/2010/main" val="2650134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67</a:t>
            </a:fld>
            <a:endParaRPr kumimoji="1" lang="ja-JP" altLang="en-US"/>
          </a:p>
        </p:txBody>
      </p:sp>
      <p:sp>
        <p:nvSpPr>
          <p:cNvPr id="11" name="正方形/長方形 10"/>
          <p:cNvSpPr/>
          <p:nvPr/>
        </p:nvSpPr>
        <p:spPr>
          <a:xfrm>
            <a:off x="273000" y="189000"/>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p:cNvGraphicFramePr>
            <a:graphicFrameLocks noGrp="1"/>
          </p:cNvGraphicFramePr>
          <p:nvPr>
            <p:extLst/>
          </p:nvPr>
        </p:nvGraphicFramePr>
        <p:xfrm>
          <a:off x="629695" y="460385"/>
          <a:ext cx="8646609" cy="6168056"/>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84747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取組</a:t>
                      </a:r>
                      <a:endParaRPr kumimoji="1" lang="ja-JP" altLang="en-US"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保育所･認定こども園・幼稚園における取組み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en-US" altLang="ja-JP" sz="1100" b="1" u="none" dirty="0" smtClean="0">
                          <a:solidFill>
                            <a:schemeClr val="tx1"/>
                          </a:solidFill>
                          <a:latin typeface="游ゴシック" panose="020B0400000000000000" pitchFamily="50" charset="-128"/>
                          <a:ea typeface="+mn-ea"/>
                        </a:rPr>
                        <a:t> ■</a:t>
                      </a:r>
                      <a:r>
                        <a:rPr kumimoji="1" lang="ja-JP" altLang="en-US" sz="1100" b="1" u="none" dirty="0" smtClean="0">
                          <a:solidFill>
                            <a:schemeClr val="tx1"/>
                          </a:solidFill>
                          <a:latin typeface="游ゴシック" panose="020B0400000000000000" pitchFamily="50" charset="-128"/>
                          <a:ea typeface="+mn-ea"/>
                        </a:rPr>
                        <a:t>児童福祉施設研修会（食事提供関係）の開催</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　改訂「食事プロセス</a:t>
                      </a:r>
                      <a:r>
                        <a:rPr kumimoji="1" lang="en-US" altLang="ja-JP" sz="1100" b="1" u="none" dirty="0" smtClean="0">
                          <a:solidFill>
                            <a:schemeClr val="tx1"/>
                          </a:solidFill>
                          <a:latin typeface="游ゴシック" panose="020B0400000000000000" pitchFamily="50" charset="-128"/>
                          <a:ea typeface="+mn-ea"/>
                        </a:rPr>
                        <a:t>PDCA</a:t>
                      </a:r>
                      <a:r>
                        <a:rPr kumimoji="1" lang="ja-JP" altLang="en-US" sz="1100" b="1" u="none" dirty="0" smtClean="0">
                          <a:solidFill>
                            <a:schemeClr val="tx1"/>
                          </a:solidFill>
                          <a:latin typeface="游ゴシック" panose="020B0400000000000000" pitchFamily="50" charset="-128"/>
                          <a:ea typeface="+mn-ea"/>
                        </a:rPr>
                        <a:t>」の周知により、各施設での栄養管理の充実、食育の推進を図った。</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　政令･中核市と連携し、</a:t>
                      </a:r>
                      <a:r>
                        <a:rPr kumimoji="1" lang="en-US" altLang="ja-JP" sz="1100" b="1" u="none" dirty="0" smtClean="0">
                          <a:solidFill>
                            <a:schemeClr val="tx1"/>
                          </a:solidFill>
                          <a:latin typeface="游ゴシック" panose="020B0400000000000000" pitchFamily="50" charset="-128"/>
                          <a:ea typeface="+mn-ea"/>
                        </a:rPr>
                        <a:t>YouTube</a:t>
                      </a:r>
                      <a:r>
                        <a:rPr kumimoji="1" lang="ja-JP" altLang="en-US" sz="1100" b="1" u="none" dirty="0" smtClean="0">
                          <a:solidFill>
                            <a:schemeClr val="tx1"/>
                          </a:solidFill>
                          <a:latin typeface="游ゴシック" panose="020B0400000000000000" pitchFamily="50" charset="-128"/>
                          <a:ea typeface="+mn-ea"/>
                        </a:rPr>
                        <a:t>チャンネルから動画配信</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mn-ea"/>
                          <a:ea typeface="+mn-ea"/>
                        </a:rPr>
                        <a:t>　（</a:t>
                      </a:r>
                      <a:r>
                        <a:rPr kumimoji="1" lang="en-US" altLang="ja-JP" sz="1100" b="1" u="none" dirty="0" smtClean="0">
                          <a:solidFill>
                            <a:schemeClr val="tx1"/>
                          </a:solidFill>
                          <a:latin typeface="游ゴシック" panose="020B0400000000000000" pitchFamily="50" charset="-128"/>
                          <a:ea typeface="游ゴシック" panose="020B0400000000000000" pitchFamily="50" charset="-128"/>
                        </a:rPr>
                        <a:t>R4.1.30-3.6 </a:t>
                      </a:r>
                      <a:r>
                        <a:rPr kumimoji="1" lang="en-US" altLang="zh-CN" sz="1100" b="1" u="none" dirty="0" smtClean="0">
                          <a:solidFill>
                            <a:schemeClr val="tx1"/>
                          </a:solidFill>
                          <a:latin typeface="游ゴシック" panose="020B0400000000000000" pitchFamily="50" charset="-128"/>
                          <a:ea typeface="游ゴシック" panose="020B0400000000000000" pitchFamily="50" charset="-128"/>
                        </a:rPr>
                        <a:t>web</a:t>
                      </a:r>
                      <a:r>
                        <a:rPr kumimoji="1" lang="zh-CN" altLang="en-US" sz="1100" b="1" u="none" dirty="0" smtClean="0">
                          <a:solidFill>
                            <a:schemeClr val="tx1"/>
                          </a:solidFill>
                          <a:latin typeface="游ゴシック" panose="020B0400000000000000" pitchFamily="50" charset="-128"/>
                          <a:ea typeface="游ゴシック" panose="020B0400000000000000" pitchFamily="50" charset="-128"/>
                        </a:rPr>
                        <a:t>配信閲覧者数</a:t>
                      </a:r>
                      <a:r>
                        <a:rPr kumimoji="1" lang="ja-JP" altLang="en-US" sz="1100" b="1" u="none" dirty="0" smtClean="0">
                          <a:solidFill>
                            <a:schemeClr val="tx1"/>
                          </a:solidFill>
                          <a:latin typeface="游ゴシック" panose="020B0400000000000000" pitchFamily="50" charset="-128"/>
                          <a:ea typeface="游ゴシック" panose="020B0400000000000000" pitchFamily="50" charset="-128"/>
                        </a:rPr>
                        <a:t>　食事提供･食育</a:t>
                      </a:r>
                      <a:r>
                        <a:rPr kumimoji="1" lang="en-US" altLang="ja-JP" sz="1100" b="1" u="none" dirty="0" smtClean="0">
                          <a:solidFill>
                            <a:schemeClr val="tx1"/>
                          </a:solidFill>
                          <a:latin typeface="+mn-ea"/>
                          <a:ea typeface="+mn-ea"/>
                        </a:rPr>
                        <a:t>799</a:t>
                      </a:r>
                      <a:r>
                        <a:rPr kumimoji="1" lang="ja-JP" altLang="en-US" sz="1100" b="1" u="none" dirty="0" smtClean="0">
                          <a:solidFill>
                            <a:schemeClr val="tx1"/>
                          </a:solidFill>
                          <a:latin typeface="+mn-ea"/>
                          <a:ea typeface="+mn-ea"/>
                        </a:rPr>
                        <a:t>回　衛生管理･非常時の食事</a:t>
                      </a:r>
                      <a:r>
                        <a:rPr kumimoji="1" lang="en-US" altLang="ja-JP" sz="1100" b="1" u="none" dirty="0" smtClean="0">
                          <a:solidFill>
                            <a:schemeClr val="tx1"/>
                          </a:solidFill>
                          <a:latin typeface="+mn-ea"/>
                          <a:ea typeface="+mn-ea"/>
                        </a:rPr>
                        <a:t>530</a:t>
                      </a:r>
                      <a:r>
                        <a:rPr kumimoji="1" lang="ja-JP" altLang="en-US" sz="1100" b="1" u="none" dirty="0" smtClean="0">
                          <a:solidFill>
                            <a:schemeClr val="tx1"/>
                          </a:solidFill>
                          <a:latin typeface="+mn-ea"/>
                          <a:ea typeface="+mn-ea"/>
                        </a:rPr>
                        <a:t>回）</a:t>
                      </a:r>
                      <a:endParaRPr kumimoji="1" lang="en-US" altLang="ja-JP" sz="1100" b="1" u="none" dirty="0" smtClean="0">
                        <a:solidFill>
                          <a:schemeClr val="tx1"/>
                        </a:solidFill>
                        <a:latin typeface="+mn-ea"/>
                        <a:ea typeface="+mn-ea"/>
                      </a:endParaRP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小･中学校等における取組み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en-US" altLang="ja-JP" sz="1100" b="1" u="none" dirty="0" smtClean="0">
                          <a:solidFill>
                            <a:schemeClr val="tx1"/>
                          </a:solidFill>
                          <a:latin typeface="游ゴシック" panose="020B0400000000000000" pitchFamily="50" charset="-128"/>
                          <a:ea typeface="+mn-ea"/>
                        </a:rPr>
                        <a:t>■</a:t>
                      </a:r>
                      <a:r>
                        <a:rPr kumimoji="1" lang="ja-JP" altLang="en-US" sz="1100" b="1" u="none" dirty="0" smtClean="0">
                          <a:solidFill>
                            <a:schemeClr val="tx1"/>
                          </a:solidFill>
                          <a:latin typeface="游ゴシック" panose="020B0400000000000000" pitchFamily="50" charset="-128"/>
                          <a:ea typeface="+mn-ea"/>
                        </a:rPr>
                        <a:t>食育の普及啓発に向けた教職員対象研修の開催（ウェブ・書面）</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・管理職学校給食衛生管理･食育研究協議会：オンデマンド配信</a:t>
                      </a:r>
                      <a:r>
                        <a:rPr kumimoji="1" lang="ja-JP" altLang="en-US" sz="1100" b="1" u="none" dirty="0" smtClean="0">
                          <a:solidFill>
                            <a:schemeClr val="tx1"/>
                          </a:solidFill>
                          <a:latin typeface="+mn-ea"/>
                          <a:ea typeface="+mn-ea"/>
                        </a:rPr>
                        <a:t>（</a:t>
                      </a:r>
                      <a:r>
                        <a:rPr kumimoji="1" lang="zh-CN" altLang="en-US" sz="1100" b="1" u="none" dirty="0" smtClean="0">
                          <a:solidFill>
                            <a:schemeClr val="tx1"/>
                          </a:solidFill>
                          <a:latin typeface="游ゴシック" panose="020B0400000000000000" pitchFamily="50" charset="-128"/>
                          <a:ea typeface="游ゴシック" panose="020B0400000000000000" pitchFamily="50" charset="-128"/>
                        </a:rPr>
                        <a:t>市町村</a:t>
                      </a:r>
                      <a:r>
                        <a:rPr kumimoji="1" lang="en-US" altLang="zh-CN" sz="1100" b="1" u="none" dirty="0" smtClean="0">
                          <a:solidFill>
                            <a:schemeClr val="tx1"/>
                          </a:solidFill>
                          <a:latin typeface="游ゴシック" panose="020B0400000000000000" pitchFamily="50" charset="-128"/>
                          <a:ea typeface="游ゴシック" panose="020B0400000000000000" pitchFamily="50" charset="-128"/>
                        </a:rPr>
                        <a:t>259</a:t>
                      </a:r>
                      <a:r>
                        <a:rPr kumimoji="1" lang="zh-CN" altLang="en-US" sz="1100" b="1" u="none" dirty="0" smtClean="0">
                          <a:solidFill>
                            <a:schemeClr val="tx1"/>
                          </a:solidFill>
                          <a:latin typeface="游ゴシック" panose="020B0400000000000000" pitchFamily="50" charset="-128"/>
                          <a:ea typeface="游ゴシック" panose="020B0400000000000000" pitchFamily="50" charset="-128"/>
                        </a:rPr>
                        <a:t>名</a:t>
                      </a:r>
                      <a:r>
                        <a:rPr kumimoji="1" lang="ja-JP" altLang="en-US" sz="1100" b="1" u="none" dirty="0" err="1" smtClean="0">
                          <a:solidFill>
                            <a:schemeClr val="tx1"/>
                          </a:solidFill>
                          <a:latin typeface="游ゴシック" panose="020B0400000000000000" pitchFamily="50" charset="-128"/>
                          <a:ea typeface="游ゴシック" panose="020B0400000000000000" pitchFamily="50" charset="-128"/>
                        </a:rPr>
                        <a:t>、</a:t>
                      </a:r>
                      <a:r>
                        <a:rPr kumimoji="1" lang="zh-CN" altLang="en-US" sz="1100" b="1" u="none" dirty="0" smtClean="0">
                          <a:solidFill>
                            <a:schemeClr val="tx1"/>
                          </a:solidFill>
                          <a:latin typeface="游ゴシック" panose="020B0400000000000000" pitchFamily="50" charset="-128"/>
                          <a:ea typeface="游ゴシック" panose="020B0400000000000000" pitchFamily="50" charset="-128"/>
                        </a:rPr>
                        <a:t>府立支援学校</a:t>
                      </a:r>
                      <a:r>
                        <a:rPr kumimoji="1" lang="en-US" altLang="zh-CN" sz="1100" b="1" u="none" dirty="0" smtClean="0">
                          <a:solidFill>
                            <a:schemeClr val="tx1"/>
                          </a:solidFill>
                          <a:latin typeface="游ゴシック" panose="020B0400000000000000" pitchFamily="50" charset="-128"/>
                          <a:ea typeface="游ゴシック" panose="020B0400000000000000" pitchFamily="50" charset="-128"/>
                        </a:rPr>
                        <a:t>18</a:t>
                      </a:r>
                      <a:r>
                        <a:rPr kumimoji="1" lang="zh-CN" altLang="en-US" sz="1100" b="1" u="none" dirty="0" smtClean="0">
                          <a:solidFill>
                            <a:schemeClr val="tx1"/>
                          </a:solidFill>
                          <a:latin typeface="游ゴシック" panose="020B0400000000000000" pitchFamily="50" charset="-128"/>
                          <a:ea typeface="游ゴシック" panose="020B0400000000000000" pitchFamily="50" charset="-128"/>
                        </a:rPr>
                        <a:t>名</a:t>
                      </a:r>
                      <a:r>
                        <a:rPr kumimoji="1" lang="ja-JP" altLang="en-US" sz="1100" b="1" u="none" dirty="0" smtClean="0">
                          <a:solidFill>
                            <a:schemeClr val="tx1"/>
                          </a:solidFill>
                          <a:latin typeface="游ゴシック" panose="020B0400000000000000" pitchFamily="50" charset="-128"/>
                          <a:ea typeface="+mn-ea"/>
                        </a:rPr>
                        <a:t>）</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・学校給食･食育研究協議会：研修冊子を栄養教諭配置校等に配布（</a:t>
                      </a:r>
                      <a:r>
                        <a:rPr kumimoji="1" lang="en-US" altLang="ja-JP" sz="1100" b="1" u="none" dirty="0" smtClean="0">
                          <a:solidFill>
                            <a:schemeClr val="tx1"/>
                          </a:solidFill>
                          <a:latin typeface="游ゴシック" panose="020B0400000000000000" pitchFamily="50" charset="-128"/>
                          <a:ea typeface="+mn-ea"/>
                        </a:rPr>
                        <a:t>600</a:t>
                      </a:r>
                      <a:r>
                        <a:rPr kumimoji="1" lang="ja-JP" altLang="en-US" sz="1100" b="1" u="none" dirty="0" smtClean="0">
                          <a:solidFill>
                            <a:schemeClr val="tx1"/>
                          </a:solidFill>
                          <a:latin typeface="游ゴシック" panose="020B0400000000000000" pitchFamily="50" charset="-128"/>
                          <a:ea typeface="+mn-ea"/>
                        </a:rPr>
                        <a:t>冊）</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■家庭と連携した食育の推進</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baseline="0" dirty="0" smtClean="0">
                          <a:solidFill>
                            <a:schemeClr val="tx1"/>
                          </a:solidFill>
                          <a:latin typeface="游ゴシック" panose="020B0400000000000000" pitchFamily="50" charset="-128"/>
                          <a:ea typeface="+mn-ea"/>
                        </a:rPr>
                        <a:t>  </a:t>
                      </a:r>
                      <a:r>
                        <a:rPr kumimoji="1" lang="ja-JP" altLang="en-US" sz="1100" b="1" u="none" dirty="0" smtClean="0">
                          <a:solidFill>
                            <a:schemeClr val="tx1"/>
                          </a:solidFill>
                          <a:latin typeface="游ゴシック" panose="020B0400000000000000" pitchFamily="50" charset="-128"/>
                          <a:ea typeface="+mn-ea"/>
                        </a:rPr>
                        <a:t>全国学校給食週間の取組みを各校給食だよりに掲載。保護者へ情報発信</a:t>
                      </a: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高等学校等における取組み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en-US" altLang="ja-JP" sz="1100" b="1" u="none" dirty="0" smtClean="0">
                          <a:solidFill>
                            <a:schemeClr val="tx1"/>
                          </a:solidFill>
                          <a:latin typeface="游ゴシック" panose="020B0400000000000000" pitchFamily="50" charset="-128"/>
                          <a:ea typeface="+mn-ea"/>
                        </a:rPr>
                        <a:t>■</a:t>
                      </a:r>
                      <a:r>
                        <a:rPr kumimoji="1" lang="ja-JP" altLang="en-US" sz="1100" b="1" u="none" dirty="0" smtClean="0">
                          <a:solidFill>
                            <a:schemeClr val="tx1"/>
                          </a:solidFill>
                          <a:latin typeface="游ゴシック" panose="020B0400000000000000" pitchFamily="50" charset="-128"/>
                          <a:ea typeface="+mn-ea"/>
                        </a:rPr>
                        <a:t>保健所が高校と連携して作成した食育プログラムを府ホームページに掲載（</a:t>
                      </a:r>
                      <a:r>
                        <a:rPr kumimoji="1" lang="en-US" altLang="ja-JP" sz="1100" b="1" u="none" dirty="0" smtClean="0">
                          <a:solidFill>
                            <a:schemeClr val="tx1"/>
                          </a:solidFill>
                          <a:latin typeface="游ゴシック" panose="020B0400000000000000" pitchFamily="50" charset="-128"/>
                          <a:ea typeface="+mn-ea"/>
                        </a:rPr>
                        <a:t>11</a:t>
                      </a:r>
                      <a:r>
                        <a:rPr kumimoji="1" lang="ja-JP" altLang="en-US" sz="1100" b="1" u="none" dirty="0" smtClean="0">
                          <a:solidFill>
                            <a:schemeClr val="tx1"/>
                          </a:solidFill>
                          <a:latin typeface="游ゴシック" panose="020B0400000000000000" pitchFamily="50" charset="-128"/>
                          <a:ea typeface="+mn-ea"/>
                        </a:rPr>
                        <a:t>事例）</a:t>
                      </a: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大学や職場等における取組み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ja-JP" altLang="en-US" sz="1100" b="1" u="none" dirty="0" smtClean="0">
                          <a:solidFill>
                            <a:schemeClr val="tx1"/>
                          </a:solidFill>
                          <a:latin typeface="游ゴシック" panose="020B0400000000000000" pitchFamily="50" charset="-128"/>
                          <a:ea typeface="游ゴシック" panose="020B0400000000000000" pitchFamily="50" charset="-128"/>
                        </a:rPr>
                        <a:t>■健康キャンパス・プロジェクトにおいて、大学生への食生活改善に向けた取組みを実施（</a:t>
                      </a:r>
                      <a:r>
                        <a:rPr kumimoji="1" lang="en-US" altLang="ja-JP" sz="1100" b="1" u="none" dirty="0" smtClean="0">
                          <a:solidFill>
                            <a:schemeClr val="tx1"/>
                          </a:solidFill>
                          <a:latin typeface="游ゴシック" panose="020B0400000000000000" pitchFamily="50" charset="-128"/>
                          <a:ea typeface="游ゴシック" panose="020B0400000000000000" pitchFamily="50" charset="-128"/>
                        </a:rPr>
                        <a:t>3</a:t>
                      </a:r>
                      <a:r>
                        <a:rPr kumimoji="1" lang="ja-JP" altLang="en-US" sz="1100" b="1" u="none" dirty="0" smtClean="0">
                          <a:solidFill>
                            <a:schemeClr val="tx1"/>
                          </a:solidFill>
                          <a:latin typeface="游ゴシック" panose="020B0400000000000000" pitchFamily="50" charset="-128"/>
                          <a:ea typeface="游ゴシック" panose="020B0400000000000000" pitchFamily="50" charset="-128"/>
                        </a:rPr>
                        <a:t>大学）</a:t>
                      </a:r>
                      <a:endParaRPr kumimoji="1" lang="en-US" altLang="ja-JP" sz="1100" b="1" u="none" dirty="0" smtClean="0">
                        <a:solidFill>
                          <a:schemeClr val="tx1"/>
                        </a:solidFill>
                        <a:latin typeface="游ゴシック" panose="020B0400000000000000" pitchFamily="50" charset="-128"/>
                        <a:ea typeface="游ゴシック" panose="020B0400000000000000" pitchFamily="50" charset="-128"/>
                      </a:endParaRPr>
                    </a:p>
                    <a:p>
                      <a:pPr marL="174625" indent="-174625"/>
                      <a:r>
                        <a:rPr kumimoji="1" lang="en-US" altLang="ja-JP" sz="1100" b="1" u="none" dirty="0" smtClean="0">
                          <a:solidFill>
                            <a:schemeClr val="tx1"/>
                          </a:solidFill>
                          <a:latin typeface="游ゴシック" panose="020B0400000000000000" pitchFamily="50" charset="-128"/>
                          <a:ea typeface="+mn-ea"/>
                        </a:rPr>
                        <a:t>■</a:t>
                      </a:r>
                      <a:r>
                        <a:rPr kumimoji="1" lang="ja-JP" altLang="en-US" sz="1100" b="1" u="none" dirty="0" smtClean="0">
                          <a:solidFill>
                            <a:schemeClr val="tx1"/>
                          </a:solidFill>
                          <a:latin typeface="游ゴシック" panose="020B0400000000000000" pitchFamily="50" charset="-128"/>
                          <a:ea typeface="+mn-ea"/>
                        </a:rPr>
                        <a:t>管理栄養士養成施設と連携し、若い世代の食生活改善に向けた事業企画、啓発媒体作成（</a:t>
                      </a:r>
                      <a:r>
                        <a:rPr kumimoji="1" lang="en-US" altLang="ja-JP" sz="1100" b="1" u="none" dirty="0" smtClean="0">
                          <a:solidFill>
                            <a:schemeClr val="tx1"/>
                          </a:solidFill>
                          <a:latin typeface="游ゴシック" panose="020B0400000000000000" pitchFamily="50" charset="-128"/>
                          <a:ea typeface="+mn-ea"/>
                        </a:rPr>
                        <a:t>9</a:t>
                      </a:r>
                      <a:r>
                        <a:rPr kumimoji="1" lang="ja-JP" altLang="en-US" sz="1100" b="1" u="none" dirty="0" smtClean="0">
                          <a:solidFill>
                            <a:schemeClr val="tx1"/>
                          </a:solidFill>
                          <a:latin typeface="游ゴシック" panose="020B0400000000000000" pitchFamily="50" charset="-128"/>
                          <a:ea typeface="+mn-ea"/>
                        </a:rPr>
                        <a:t>保健所）</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■食生活の取組みを含め、積極的に健康づくり活動を行う企業・団体を表彰する「健康づくりアワード」の実施</a:t>
                      </a:r>
                    </a:p>
                    <a:p>
                      <a:pPr marL="174625" indent="-174625"/>
                      <a:r>
                        <a:rPr kumimoji="1" lang="ja-JP" altLang="en-US" sz="1100" b="1" u="none" dirty="0" smtClean="0">
                          <a:solidFill>
                            <a:schemeClr val="tx1"/>
                          </a:solidFill>
                          <a:latin typeface="游ゴシック" panose="020B0400000000000000" pitchFamily="50" charset="-128"/>
                          <a:ea typeface="+mn-ea"/>
                        </a:rPr>
                        <a:t>■商工会議所における集団健診の場を活用し、生活習慣病予防を啓発（</a:t>
                      </a:r>
                      <a:r>
                        <a:rPr kumimoji="1" lang="en-US" altLang="ja-JP" sz="1100" b="1" u="none" dirty="0" smtClean="0">
                          <a:solidFill>
                            <a:schemeClr val="tx1"/>
                          </a:solidFill>
                          <a:latin typeface="游ゴシック" panose="020B0400000000000000" pitchFamily="50" charset="-128"/>
                          <a:ea typeface="+mn-ea"/>
                        </a:rPr>
                        <a:t>1</a:t>
                      </a:r>
                      <a:r>
                        <a:rPr kumimoji="1" lang="ja-JP" altLang="en-US" sz="1100" b="1" u="none" dirty="0" smtClean="0">
                          <a:solidFill>
                            <a:schemeClr val="tx1"/>
                          </a:solidFill>
                          <a:latin typeface="游ゴシック" panose="020B0400000000000000" pitchFamily="50" charset="-128"/>
                          <a:ea typeface="+mn-ea"/>
                        </a:rPr>
                        <a:t>保健所）</a:t>
                      </a: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none" dirty="0" smtClean="0">
                          <a:solidFill>
                            <a:schemeClr val="tx1"/>
                          </a:solidFill>
                          <a:latin typeface="游ゴシック" panose="020B0400000000000000" pitchFamily="50" charset="-128"/>
                          <a:ea typeface="+mn-ea"/>
                        </a:rPr>
                        <a:t>高齢者の低栄養予防のための取組み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ja-JP" altLang="en-US" sz="1100" b="1" u="none" dirty="0" smtClean="0">
                          <a:solidFill>
                            <a:schemeClr val="tx1"/>
                          </a:solidFill>
                          <a:latin typeface="游ゴシック" panose="020B0400000000000000" pitchFamily="50" charset="-128"/>
                          <a:ea typeface="+mn-ea"/>
                        </a:rPr>
                        <a:t>■高齢者の食支援を行う関係機関の育成を目的とした研修会の開催（</a:t>
                      </a:r>
                      <a:r>
                        <a:rPr kumimoji="1" lang="en-US" altLang="ja-JP" sz="1100" b="1" u="none" dirty="0" smtClean="0">
                          <a:solidFill>
                            <a:schemeClr val="tx1"/>
                          </a:solidFill>
                          <a:latin typeface="游ゴシック" panose="020B0400000000000000" pitchFamily="50" charset="-128"/>
                          <a:ea typeface="+mn-ea"/>
                        </a:rPr>
                        <a:t>1</a:t>
                      </a:r>
                      <a:r>
                        <a:rPr kumimoji="1" lang="ja-JP" altLang="en-US" sz="1100" b="1" u="none" dirty="0" smtClean="0">
                          <a:solidFill>
                            <a:schemeClr val="tx1"/>
                          </a:solidFill>
                          <a:latin typeface="游ゴシック" panose="020B0400000000000000" pitchFamily="50" charset="-128"/>
                          <a:ea typeface="+mn-ea"/>
                        </a:rPr>
                        <a:t>保健所）</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■管理栄養士による在宅療養者への食支援に関する理解促進を目的とした研修会の開催（</a:t>
                      </a:r>
                      <a:r>
                        <a:rPr kumimoji="1" lang="en-US" altLang="ja-JP" sz="1100" b="1" u="none" dirty="0" smtClean="0">
                          <a:solidFill>
                            <a:schemeClr val="tx1"/>
                          </a:solidFill>
                          <a:latin typeface="游ゴシック" panose="020B0400000000000000" pitchFamily="50" charset="-128"/>
                          <a:ea typeface="+mn-ea"/>
                        </a:rPr>
                        <a:t>1</a:t>
                      </a:r>
                      <a:r>
                        <a:rPr kumimoji="1" lang="ja-JP" altLang="en-US" sz="1100" b="1" u="none" dirty="0" smtClean="0">
                          <a:solidFill>
                            <a:schemeClr val="tx1"/>
                          </a:solidFill>
                          <a:latin typeface="游ゴシック" panose="020B0400000000000000" pitchFamily="50" charset="-128"/>
                          <a:ea typeface="+mn-ea"/>
                        </a:rPr>
                        <a:t>保健所）</a:t>
                      </a:r>
                    </a:p>
                    <a:p>
                      <a:pPr marL="174625" indent="-174625"/>
                      <a:r>
                        <a:rPr kumimoji="1" lang="ja-JP" altLang="en-US" sz="1100" b="1" u="none" dirty="0" smtClean="0">
                          <a:solidFill>
                            <a:schemeClr val="tx1"/>
                          </a:solidFill>
                          <a:latin typeface="游ゴシック" panose="020B0400000000000000" pitchFamily="50" charset="-128"/>
                          <a:ea typeface="+mn-ea"/>
                        </a:rPr>
                        <a:t>■高齢者への食支援を目的とした配食事業者の実態把握、市町村及び関係機関との共有（</a:t>
                      </a:r>
                      <a:r>
                        <a:rPr kumimoji="1" lang="en-US" altLang="ja-JP" sz="1100" b="1" u="none" dirty="0" smtClean="0">
                          <a:solidFill>
                            <a:schemeClr val="tx1"/>
                          </a:solidFill>
                          <a:latin typeface="游ゴシック" panose="020B0400000000000000" pitchFamily="50" charset="-128"/>
                          <a:ea typeface="+mn-ea"/>
                        </a:rPr>
                        <a:t>5</a:t>
                      </a:r>
                      <a:r>
                        <a:rPr kumimoji="1" lang="ja-JP" altLang="en-US" sz="1100" b="1" u="none" dirty="0" smtClean="0">
                          <a:solidFill>
                            <a:schemeClr val="tx1"/>
                          </a:solidFill>
                          <a:latin typeface="游ゴシック" panose="020B0400000000000000" pitchFamily="50" charset="-128"/>
                          <a:ea typeface="+mn-ea"/>
                        </a:rPr>
                        <a:t>保健所）</a:t>
                      </a:r>
                      <a:endParaRPr kumimoji="1" lang="ja-JP" altLang="en-US" sz="1050" b="1" u="none" dirty="0" smtClean="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77926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■動画配信による研修会の参加者意見の把握、評価</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■小中学校における食に関する指導の手引（第二次改訂）に沿った研修内容の充実</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■高等学校における主体的かつ継続的な食育の推進</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1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■電子申請システムによるアンケートの回収率を上げる手法検討</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■他県の好事例も参考に、研修内容を精査し、質の向上を目指す</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■高等学校の教科と関連した実践事例の収集及び情報発信</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■特定給食施設等指導を利用者の健康づくりにつなげ、大学生のヘルスリテラシー向上を目的に実施する</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　 健康キャンパス・プロジェクトや、表彰事業の活用等により、職場等における食育の取組みを支援</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75442"/>
                  </a:ext>
                </a:extLst>
              </a:tr>
              <a:tr h="52925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latin typeface="游ゴシック" panose="020B0400000000000000" pitchFamily="50" charset="-128"/>
                          <a:ea typeface="游ゴシック" panose="020B0400000000000000" pitchFamily="50" charset="-128"/>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ja-JP" altLang="en-US" sz="1100" b="1" dirty="0" smtClean="0">
                          <a:solidFill>
                            <a:schemeClr val="tx1"/>
                          </a:solidFill>
                          <a:latin typeface="+mn-ea"/>
                          <a:ea typeface="+mn-ea"/>
                        </a:rPr>
                        <a:t>健康・栄養対策費　</a:t>
                      </a:r>
                      <a:r>
                        <a:rPr kumimoji="1" lang="en-US" altLang="ja-JP" sz="1100" b="1" dirty="0" smtClean="0">
                          <a:solidFill>
                            <a:schemeClr val="tx1"/>
                          </a:solidFill>
                          <a:latin typeface="+mn-ea"/>
                          <a:ea typeface="+mn-ea"/>
                        </a:rPr>
                        <a:t>5,869</a:t>
                      </a:r>
                      <a:r>
                        <a:rPr kumimoji="1" lang="ja-JP" altLang="en-US" sz="1100" b="1" dirty="0" smtClean="0">
                          <a:solidFill>
                            <a:schemeClr val="tx1"/>
                          </a:solidFill>
                          <a:latin typeface="+mn-ea"/>
                          <a:ea typeface="+mn-ea"/>
                        </a:rPr>
                        <a:t>千円（再掲）　</a:t>
                      </a:r>
                      <a:endParaRPr kumimoji="1" lang="en-US" altLang="ja-JP" sz="1100" b="1" dirty="0" smtClean="0">
                        <a:solidFill>
                          <a:schemeClr val="tx1"/>
                        </a:solidFill>
                        <a:latin typeface="+mn-ea"/>
                        <a:ea typeface="+mn-ea"/>
                      </a:endParaRPr>
                    </a:p>
                    <a:p>
                      <a:r>
                        <a:rPr kumimoji="1" lang="ja-JP" altLang="en-US" sz="1100" b="1" dirty="0" smtClean="0">
                          <a:solidFill>
                            <a:schemeClr val="tx1"/>
                          </a:solidFill>
                          <a:latin typeface="+mn-ea"/>
                          <a:ea typeface="+mn-ea"/>
                        </a:rPr>
                        <a:t>中小企業の健康づくり推進事業　</a:t>
                      </a:r>
                      <a:r>
                        <a:rPr kumimoji="1" lang="en-US" altLang="ja-JP" sz="1100" b="1" dirty="0" smtClean="0">
                          <a:solidFill>
                            <a:schemeClr val="tx1"/>
                          </a:solidFill>
                          <a:latin typeface="+mn-ea"/>
                          <a:ea typeface="+mn-ea"/>
                        </a:rPr>
                        <a:t>10,347</a:t>
                      </a:r>
                      <a:r>
                        <a:rPr kumimoji="1" lang="ja-JP" altLang="en-US" sz="1100" b="1" dirty="0" smtClean="0">
                          <a:solidFill>
                            <a:schemeClr val="tx1"/>
                          </a:solidFill>
                          <a:latin typeface="+mn-ea"/>
                          <a:ea typeface="+mn-ea"/>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6306"/>
                  </a:ext>
                </a:extLst>
              </a:tr>
            </a:tbl>
          </a:graphicData>
        </a:graphic>
      </p:graphicFrame>
      <p:grpSp>
        <p:nvGrpSpPr>
          <p:cNvPr id="14" name="グループ化 13"/>
          <p:cNvGrpSpPr/>
          <p:nvPr/>
        </p:nvGrpSpPr>
        <p:grpSpPr>
          <a:xfrm>
            <a:off x="8333597" y="142657"/>
            <a:ext cx="1188525" cy="864000"/>
            <a:chOff x="8151251" y="1180677"/>
            <a:chExt cx="1188525" cy="864000"/>
          </a:xfrm>
        </p:grpSpPr>
        <p:sp>
          <p:nvSpPr>
            <p:cNvPr id="20" name="角丸四角形 19"/>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1" name="グループ化 20"/>
            <p:cNvGrpSpPr/>
            <p:nvPr/>
          </p:nvGrpSpPr>
          <p:grpSpPr>
            <a:xfrm>
              <a:off x="8222623" y="1257538"/>
              <a:ext cx="1058662" cy="720145"/>
              <a:chOff x="511927" y="2809411"/>
              <a:chExt cx="1110811" cy="770916"/>
            </a:xfrm>
          </p:grpSpPr>
          <p:sp>
            <p:nvSpPr>
              <p:cNvPr id="22" name="角丸四角形 21"/>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smtClean="0"/>
                  <a:t>年度</a:t>
                </a:r>
                <a:r>
                  <a:rPr kumimoji="1" lang="ja-JP" altLang="en-US" sz="1200" b="1" dirty="0" smtClean="0"/>
                  <a:t>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3" name="直線コネクタ 22"/>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正方形/長方形 23"/>
          <p:cNvSpPr/>
          <p:nvPr/>
        </p:nvSpPr>
        <p:spPr>
          <a:xfrm>
            <a:off x="569235" y="182785"/>
            <a:ext cx="5361319" cy="338554"/>
          </a:xfrm>
          <a:prstGeom prst="rect">
            <a:avLst/>
          </a:prstGeom>
        </p:spPr>
        <p:txBody>
          <a:bodyPr wrap="square">
            <a:spAutoFit/>
          </a:bodyPr>
          <a:lstStyle/>
          <a:p>
            <a:pPr marL="174625" indent="-174625"/>
            <a:r>
              <a:rPr kumimoji="1" lang="ja-JP" altLang="en-US" sz="1600" b="1" dirty="0">
                <a:latin typeface="游ゴシック" panose="020B0400000000000000" pitchFamily="50" charset="-128"/>
              </a:rPr>
              <a:t>④ライフステージに応じた</a:t>
            </a:r>
            <a:r>
              <a:rPr kumimoji="1" lang="ja-JP" altLang="en-US" sz="1600" b="1" dirty="0" smtClean="0">
                <a:latin typeface="游ゴシック" panose="020B0400000000000000" pitchFamily="50" charset="-128"/>
              </a:rPr>
              <a:t>取組み　</a:t>
            </a:r>
            <a:r>
              <a:rPr kumimoji="1" lang="en-US" altLang="ja-JP" sz="1600" b="1" dirty="0" smtClean="0">
                <a:latin typeface="游ゴシック" panose="020B0400000000000000" pitchFamily="50" charset="-128"/>
              </a:rPr>
              <a:t>P33</a:t>
            </a:r>
            <a:endParaRPr kumimoji="1" lang="en-US" altLang="ja-JP" sz="1600" b="1" dirty="0">
              <a:latin typeface="游ゴシック" panose="020B0400000000000000" pitchFamily="50" charset="-128"/>
            </a:endParaRPr>
          </a:p>
        </p:txBody>
      </p:sp>
    </p:spTree>
    <p:extLst>
      <p:ext uri="{BB962C8B-B14F-4D97-AF65-F5344CB8AC3E}">
        <p14:creationId xmlns:p14="http://schemas.microsoft.com/office/powerpoint/2010/main" val="1969919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68</a:t>
            </a:fld>
            <a:endParaRPr kumimoji="1" lang="ja-JP" altLang="en-US"/>
          </a:p>
        </p:txBody>
      </p:sp>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7" name="正方形/長方形 16"/>
          <p:cNvSpPr/>
          <p:nvPr/>
        </p:nvSpPr>
        <p:spPr>
          <a:xfrm>
            <a:off x="273000" y="189000"/>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1298" y="357730"/>
            <a:ext cx="8718118" cy="338554"/>
          </a:xfrm>
          <a:prstGeom prst="rect">
            <a:avLst/>
          </a:prstGeom>
          <a:noFill/>
        </p:spPr>
        <p:txBody>
          <a:bodyPr wrap="square" rtlCol="0">
            <a:spAutoFit/>
          </a:bodyPr>
          <a:lstStyle/>
          <a:p>
            <a:r>
              <a:rPr kumimoji="1" lang="ja-JP" altLang="en-US" sz="1600" b="1" dirty="0"/>
              <a:t>⑤歯と口の</a:t>
            </a:r>
            <a:r>
              <a:rPr kumimoji="1" lang="ja-JP" altLang="en-US" sz="1600" b="1" dirty="0">
                <a:latin typeface="+mn-ea"/>
              </a:rPr>
              <a:t>健康づくりの</a:t>
            </a:r>
            <a:r>
              <a:rPr kumimoji="1" lang="ja-JP" altLang="en-US" sz="1600" b="1" dirty="0" smtClean="0">
                <a:latin typeface="+mn-ea"/>
              </a:rPr>
              <a:t>取組み　</a:t>
            </a:r>
            <a:r>
              <a:rPr kumimoji="1" lang="en-US" altLang="ja-JP" sz="1600" b="1" dirty="0" smtClean="0">
                <a:latin typeface="+mn-ea"/>
              </a:rPr>
              <a:t>P34</a:t>
            </a:r>
            <a:endParaRPr kumimoji="1" lang="ja-JP" altLang="en-US" sz="1600" b="1" dirty="0">
              <a:latin typeface="+mn-ea"/>
            </a:endParaRPr>
          </a:p>
        </p:txBody>
      </p:sp>
      <p:graphicFrame>
        <p:nvGraphicFramePr>
          <p:cNvPr id="22" name="表 21"/>
          <p:cNvGraphicFramePr>
            <a:graphicFrameLocks noGrp="1"/>
          </p:cNvGraphicFramePr>
          <p:nvPr>
            <p:extLst>
              <p:ext uri="{D42A27DB-BD31-4B8C-83A1-F6EECF244321}">
                <p14:modId xmlns:p14="http://schemas.microsoft.com/office/powerpoint/2010/main" val="4204001628"/>
              </p:ext>
            </p:extLst>
          </p:nvPr>
        </p:nvGraphicFramePr>
        <p:xfrm>
          <a:off x="633000" y="696686"/>
          <a:ext cx="8640000" cy="5772841"/>
        </p:xfrm>
        <a:graphic>
          <a:graphicData uri="http://schemas.openxmlformats.org/drawingml/2006/table">
            <a:tbl>
              <a:tblPr firstRow="1" bandRow="1">
                <a:tableStyleId>{5C22544A-7EE6-4342-B048-85BDC9FD1C3A}</a:tableStyleId>
              </a:tblPr>
              <a:tblGrid>
                <a:gridCol w="1258439">
                  <a:extLst>
                    <a:ext uri="{9D8B030D-6E8A-4147-A177-3AD203B41FA5}">
                      <a16:colId xmlns:a16="http://schemas.microsoft.com/office/drawing/2014/main" val="528851062"/>
                    </a:ext>
                  </a:extLst>
                </a:gridCol>
                <a:gridCol w="7381561">
                  <a:extLst>
                    <a:ext uri="{9D8B030D-6E8A-4147-A177-3AD203B41FA5}">
                      <a16:colId xmlns:a16="http://schemas.microsoft.com/office/drawing/2014/main" val="89849022"/>
                    </a:ext>
                  </a:extLst>
                </a:gridCol>
              </a:tblGrid>
              <a:tr h="2859314">
                <a:tc>
                  <a:txBody>
                    <a:bodyPr/>
                    <a:lstStyle/>
                    <a:p>
                      <a:pPr>
                        <a:lnSpc>
                          <a:spcPts val="16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ts val="1600"/>
                        </a:lnSpc>
                      </a:pPr>
                      <a:r>
                        <a:rPr kumimoji="1" lang="ja-JP" altLang="en-US" sz="1600" baseline="0" dirty="0" smtClean="0">
                          <a:latin typeface="+mn-ea"/>
                          <a:ea typeface="+mn-ea"/>
                        </a:rPr>
                        <a:t>取組</a:t>
                      </a:r>
                      <a:endParaRPr kumimoji="1" lang="en-US" altLang="ja-JP" sz="1600" baseline="0" dirty="0" smtClean="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歯と口の健康に係る普及啓発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■府ホームページ、啓発資材等を活用した普及啓発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・府ホームページを通じた歯と口の健康に関する情報発信</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・歯と口の健康づくり小読本の配布</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・公民連携の枠組みを活用した普及啓発（企業広報ツール・健康イベントでの連携）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・府健康アプリ「アスマイル」を活用した普及啓発（歯磨きや健診受診、健康づくりイベント参加等に対する</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　インセンティブ付与、健康コラムに歯と口の話題掲載、アンケート調査の実施）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■市町村に対し、「口腔保健支援センター」による支援のほか、市町村職員の歯科コーチングスキル向上事業を</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　実施（健康教育を行う市町村職員のための研修会を実施　</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医療圏</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■大阪府歯科口腔保健推進研修会の実施　「高齢者歯科保健における口腔機能の重要性について」</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a:t>
                      </a:r>
                      <a:r>
                        <a:rPr kumimoji="1" lang="ja-JP" altLang="en-US" sz="1100" b="1" baseline="0" dirty="0" err="1" smtClean="0">
                          <a:solidFill>
                            <a:schemeClr val="tx1"/>
                          </a:solidFill>
                          <a:latin typeface="+mn-ea"/>
                          <a:ea typeface="+mn-ea"/>
                        </a:rPr>
                        <a:t>障がい</a:t>
                      </a:r>
                      <a:r>
                        <a:rPr kumimoji="1" lang="ja-JP" altLang="en-US" sz="1100" b="1" baseline="0" dirty="0" smtClean="0">
                          <a:solidFill>
                            <a:schemeClr val="tx1"/>
                          </a:solidFill>
                          <a:latin typeface="+mn-ea"/>
                          <a:ea typeface="+mn-ea"/>
                        </a:rPr>
                        <a:t>者施設職員に対する歯科口腔保健の手引き」を活用し、障がい者施設職員等に対する</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　　口腔衛生管理研修を実施（３か所で実施）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■摂食嚥下障害等に対応可能な歯科医師と歯科衛生士からなるチームを育成（</a:t>
                      </a:r>
                      <a:r>
                        <a:rPr kumimoji="1" lang="en-US" altLang="ja-JP" sz="1100" b="1" baseline="0" dirty="0" smtClean="0">
                          <a:solidFill>
                            <a:schemeClr val="tx1"/>
                          </a:solidFill>
                          <a:latin typeface="+mn-ea"/>
                          <a:ea typeface="+mn-ea"/>
                        </a:rPr>
                        <a:t>12</a:t>
                      </a:r>
                      <a:r>
                        <a:rPr kumimoji="1" lang="ja-JP" altLang="en-US" sz="1100" b="1" baseline="0" dirty="0" smtClean="0">
                          <a:solidFill>
                            <a:schemeClr val="tx1"/>
                          </a:solidFill>
                          <a:latin typeface="+mn-ea"/>
                          <a:ea typeface="+mn-ea"/>
                        </a:rPr>
                        <a:t>チーム育成）</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■「要介護者のための口腔保健指導ガイドブック」を活用し、デイサービス施設職員向け講習を実施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　 （</a:t>
                      </a:r>
                      <a:r>
                        <a:rPr kumimoji="1" lang="en-US" altLang="ja-JP" sz="1100" b="1" baseline="0" dirty="0" smtClean="0">
                          <a:solidFill>
                            <a:schemeClr val="tx1"/>
                          </a:solidFill>
                          <a:latin typeface="+mn-ea"/>
                          <a:ea typeface="+mn-ea"/>
                        </a:rPr>
                        <a:t>19</a:t>
                      </a:r>
                      <a:r>
                        <a:rPr kumimoji="1" lang="ja-JP" altLang="en-US" sz="1100" b="1" baseline="0" dirty="0" smtClean="0">
                          <a:solidFill>
                            <a:schemeClr val="tx1"/>
                          </a:solidFill>
                          <a:latin typeface="+mn-ea"/>
                          <a:ea typeface="+mn-ea"/>
                        </a:rPr>
                        <a:t>地域で実施見込み）</a:t>
                      </a:r>
                      <a:endParaRPr kumimoji="1" lang="en-US" altLang="ja-JP" sz="1100" b="1" baseline="0" dirty="0" smtClean="0">
                        <a:solidFill>
                          <a:schemeClr val="tx1"/>
                        </a:solidFill>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201352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■ホームページを閲覧しない府民に対する働きかけ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■歯科専門職の職員がいない市町村への支援</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■高齢者や</a:t>
                      </a:r>
                      <a:r>
                        <a:rPr kumimoji="1" lang="ja-JP" altLang="en-US" sz="1100" b="1" baseline="0" dirty="0" err="1" smtClean="0">
                          <a:solidFill>
                            <a:schemeClr val="tx1"/>
                          </a:solidFill>
                          <a:latin typeface="+mn-ea"/>
                          <a:ea typeface="+mn-ea"/>
                        </a:rPr>
                        <a:t>障がい</a:t>
                      </a:r>
                      <a:r>
                        <a:rPr kumimoji="1" lang="ja-JP" altLang="en-US" sz="1100" b="1" baseline="0" dirty="0" smtClean="0">
                          <a:solidFill>
                            <a:schemeClr val="tx1"/>
                          </a:solidFill>
                          <a:latin typeface="+mn-ea"/>
                          <a:ea typeface="+mn-ea"/>
                        </a:rPr>
                        <a:t>者施設職員等に対する研修参加の働きかけ</a:t>
                      </a:r>
                      <a:endParaRPr kumimoji="1" lang="en-US" altLang="ja-JP" sz="1200" b="1"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次年度の主な取組み</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■府健康アプリ「アスマイル」、府の広報媒体、公民連携の枠組みを活用し、幅広い世代の府民への啓発</a:t>
                      </a:r>
                    </a:p>
                    <a:p>
                      <a:pPr marL="174625" indent="-174625">
                        <a:lnSpc>
                          <a:spcPct val="100000"/>
                        </a:lnSpc>
                      </a:pPr>
                      <a:r>
                        <a:rPr kumimoji="1" lang="ja-JP" altLang="en-US" sz="1100" b="1" baseline="0" dirty="0" smtClean="0">
                          <a:solidFill>
                            <a:schemeClr val="tx1"/>
                          </a:solidFill>
                          <a:latin typeface="+mn-ea"/>
                          <a:ea typeface="+mn-ea"/>
                        </a:rPr>
                        <a:t>■口腔保健支援センターでの専門職による個別具体的な相談、情報提供</a:t>
                      </a:r>
                    </a:p>
                    <a:p>
                      <a:pPr marL="174625" indent="-174625">
                        <a:lnSpc>
                          <a:spcPct val="100000"/>
                        </a:lnSpc>
                      </a:pPr>
                      <a:r>
                        <a:rPr kumimoji="1" lang="ja-JP" altLang="en-US" sz="1100" b="1" baseline="0" dirty="0" smtClean="0">
                          <a:solidFill>
                            <a:schemeClr val="tx1"/>
                          </a:solidFill>
                          <a:latin typeface="+mn-ea"/>
                          <a:ea typeface="+mn-ea"/>
                        </a:rPr>
                        <a:t>■８０２０運動の推進に向けて地域での取組みを支援</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■関係団体と連携し、在宅療養者経口摂取支援チームを育成（令和４年度</a:t>
                      </a:r>
                      <a:r>
                        <a:rPr kumimoji="1" lang="en-US" altLang="ja-JP" sz="1100" b="1" baseline="0" dirty="0" smtClean="0">
                          <a:solidFill>
                            <a:schemeClr val="tx1"/>
                          </a:solidFill>
                          <a:latin typeface="+mn-ea"/>
                          <a:ea typeface="+mn-ea"/>
                        </a:rPr>
                        <a:t>13</a:t>
                      </a:r>
                      <a:r>
                        <a:rPr kumimoji="1" lang="ja-JP" altLang="en-US" sz="1100" b="1" baseline="0" dirty="0" smtClean="0">
                          <a:solidFill>
                            <a:schemeClr val="tx1"/>
                          </a:solidFill>
                          <a:latin typeface="+mn-ea"/>
                          <a:ea typeface="+mn-ea"/>
                        </a:rPr>
                        <a:t>チーム養成予定）</a:t>
                      </a:r>
                    </a:p>
                    <a:p>
                      <a:pPr marL="174625" indent="-174625">
                        <a:lnSpc>
                          <a:spcPct val="100000"/>
                        </a:lnSpc>
                      </a:pPr>
                      <a:r>
                        <a:rPr kumimoji="1" lang="ja-JP" altLang="en-US" sz="1100" b="1" baseline="0" dirty="0" smtClean="0">
                          <a:solidFill>
                            <a:schemeClr val="tx1"/>
                          </a:solidFill>
                          <a:latin typeface="+mn-ea"/>
                          <a:ea typeface="+mn-ea"/>
                        </a:rPr>
                        <a:t>■関係機関と連携した介護者等に対する啓発</a:t>
                      </a:r>
                      <a:endParaRPr kumimoji="1" lang="en-US" altLang="ja-JP" sz="1100" b="1" baseline="0" dirty="0" smtClean="0">
                        <a:solidFill>
                          <a:schemeClr val="tx1"/>
                        </a:solidFill>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900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生涯歯科保健推進事業</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en-US" altLang="zh-TW" sz="1100" b="1" baseline="0" dirty="0" smtClean="0">
                          <a:solidFill>
                            <a:schemeClr val="tx1"/>
                          </a:solidFill>
                          <a:latin typeface="游ゴシック" panose="020B0400000000000000" pitchFamily="50" charset="-128"/>
                          <a:ea typeface="游ゴシック" panose="020B0400000000000000" pitchFamily="50" charset="-128"/>
                        </a:rPr>
                        <a:t>1,766</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千円</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大阪府歯科口腔保健計画推進事業</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en-US" altLang="zh-TW" sz="1100" b="1" baseline="0" dirty="0" smtClean="0">
                          <a:solidFill>
                            <a:schemeClr val="tx1"/>
                          </a:solidFill>
                          <a:latin typeface="游ゴシック" panose="020B0400000000000000" pitchFamily="50" charset="-128"/>
                          <a:ea typeface="游ゴシック" panose="020B0400000000000000" pitchFamily="50" charset="-128"/>
                        </a:rPr>
                        <a:t>5,012</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千円</a:t>
                      </a:r>
                      <a:endParaRPr kumimoji="1" lang="en-US" altLang="ja-JP" sz="1100" b="1" baseline="0" dirty="0" smtClean="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８０２０運動推進特別事業</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en-US" altLang="zh-TW" sz="1100" b="1" baseline="0" dirty="0" smtClean="0">
                          <a:solidFill>
                            <a:schemeClr val="tx1"/>
                          </a:solidFill>
                          <a:latin typeface="游ゴシック" panose="020B0400000000000000" pitchFamily="50" charset="-128"/>
                          <a:ea typeface="游ゴシック" panose="020B0400000000000000" pitchFamily="50" charset="-128"/>
                        </a:rPr>
                        <a:t>2,040</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千円</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ja-JP" altLang="en-US" sz="1100" b="1" baseline="0" dirty="0" err="1" smtClean="0">
                          <a:solidFill>
                            <a:schemeClr val="tx1"/>
                          </a:solidFill>
                          <a:latin typeface="游ゴシック" panose="020B0400000000000000" pitchFamily="50" charset="-128"/>
                          <a:ea typeface="+mn-ea"/>
                        </a:rPr>
                        <a:t>障がい</a:t>
                      </a:r>
                      <a:r>
                        <a:rPr kumimoji="1" lang="ja-JP" altLang="en-US" sz="1100" b="1" baseline="0" dirty="0" smtClean="0">
                          <a:solidFill>
                            <a:schemeClr val="tx1"/>
                          </a:solidFill>
                          <a:latin typeface="游ゴシック" panose="020B0400000000000000" pitchFamily="50" charset="-128"/>
                          <a:ea typeface="+mn-ea"/>
                        </a:rPr>
                        <a:t>者施設歯科口腔保健推進事業　</a:t>
                      </a:r>
                      <a:r>
                        <a:rPr kumimoji="1" lang="en-US" altLang="ja-JP" sz="1100" b="1" baseline="0" dirty="0" smtClean="0">
                          <a:solidFill>
                            <a:schemeClr val="tx1"/>
                          </a:solidFill>
                          <a:latin typeface="游ゴシック" panose="020B0400000000000000" pitchFamily="50" charset="-128"/>
                          <a:ea typeface="+mn-ea"/>
                        </a:rPr>
                        <a:t>2,137</a:t>
                      </a:r>
                      <a:r>
                        <a:rPr kumimoji="1" lang="ja-JP" altLang="en-US" sz="1100" b="1" baseline="0" dirty="0" smtClean="0">
                          <a:solidFill>
                            <a:schemeClr val="tx1"/>
                          </a:solidFill>
                          <a:latin typeface="游ゴシック" panose="020B0400000000000000" pitchFamily="50" charset="-128"/>
                          <a:ea typeface="+mn-ea"/>
                        </a:rPr>
                        <a:t>千円</a:t>
                      </a:r>
                      <a:endParaRPr kumimoji="1" lang="zh-TW" altLang="en-US" sz="1100" b="1" baseline="0"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100" b="1" baseline="0" dirty="0" smtClean="0">
                          <a:solidFill>
                            <a:schemeClr val="tx1"/>
                          </a:solidFill>
                          <a:latin typeface="游ゴシック" panose="020B0400000000000000" pitchFamily="50" charset="-128"/>
                          <a:ea typeface="+mn-ea"/>
                        </a:rPr>
                        <a:t>在宅療養者経口摂取支援チーム育成事業　</a:t>
                      </a:r>
                      <a:r>
                        <a:rPr kumimoji="1" lang="en-US" altLang="ja-JP" sz="1100" b="1" baseline="0" dirty="0" smtClean="0">
                          <a:solidFill>
                            <a:schemeClr val="tx1"/>
                          </a:solidFill>
                          <a:latin typeface="游ゴシック" panose="020B0400000000000000" pitchFamily="50" charset="-128"/>
                          <a:ea typeface="+mn-ea"/>
                        </a:rPr>
                        <a:t>3,210</a:t>
                      </a:r>
                      <a:r>
                        <a:rPr kumimoji="1" lang="ja-JP" altLang="en-US" sz="1100" b="1" baseline="0" dirty="0" smtClean="0">
                          <a:solidFill>
                            <a:schemeClr val="tx1"/>
                          </a:solidFill>
                          <a:latin typeface="游ゴシック" panose="020B0400000000000000" pitchFamily="50" charset="-128"/>
                          <a:ea typeface="+mn-ea"/>
                        </a:rPr>
                        <a:t>千円　　要介護者口腔保健指導推進事業　</a:t>
                      </a:r>
                      <a:r>
                        <a:rPr kumimoji="1" lang="en-US" altLang="ja-JP" sz="1100" b="1" baseline="0" dirty="0" smtClean="0">
                          <a:solidFill>
                            <a:schemeClr val="tx1"/>
                          </a:solidFill>
                          <a:latin typeface="游ゴシック" panose="020B0400000000000000" pitchFamily="50" charset="-128"/>
                          <a:ea typeface="+mn-ea"/>
                        </a:rPr>
                        <a:t>6,058</a:t>
                      </a:r>
                      <a:r>
                        <a:rPr kumimoji="1" lang="ja-JP" altLang="en-US" sz="1100" b="1" baseline="0" dirty="0" smtClean="0">
                          <a:solidFill>
                            <a:schemeClr val="tx1"/>
                          </a:solidFill>
                          <a:latin typeface="游ゴシック" panose="020B0400000000000000" pitchFamily="50" charset="-128"/>
                          <a:ea typeface="+mn-ea"/>
                        </a:rPr>
                        <a:t>千円</a:t>
                      </a:r>
                      <a:endParaRPr kumimoji="1" lang="zh-TW" altLang="en-US" sz="1100" b="1" baseline="0" dirty="0" smtClean="0">
                        <a:solidFill>
                          <a:schemeClr val="tx1"/>
                        </a:solidFill>
                        <a:latin typeface="游ゴシック" panose="020B0400000000000000" pitchFamily="50" charset="-128"/>
                        <a:ea typeface="游ゴシック" panose="020B0400000000000000" pitchFamily="50" charset="-128"/>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pSp>
        <p:nvGrpSpPr>
          <p:cNvPr id="23" name="グループ化 22"/>
          <p:cNvGrpSpPr/>
          <p:nvPr/>
        </p:nvGrpSpPr>
        <p:grpSpPr>
          <a:xfrm>
            <a:off x="8342311" y="385988"/>
            <a:ext cx="1188525" cy="864000"/>
            <a:chOff x="8151251" y="1180677"/>
            <a:chExt cx="1188525" cy="864000"/>
          </a:xfrm>
        </p:grpSpPr>
        <p:sp>
          <p:nvSpPr>
            <p:cNvPr id="24" name="角丸四角形 23"/>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5" name="グループ化 24"/>
            <p:cNvGrpSpPr/>
            <p:nvPr/>
          </p:nvGrpSpPr>
          <p:grpSpPr>
            <a:xfrm>
              <a:off x="8222623" y="1257538"/>
              <a:ext cx="1058662" cy="720145"/>
              <a:chOff x="511927" y="2809411"/>
              <a:chExt cx="1110811" cy="770916"/>
            </a:xfrm>
          </p:grpSpPr>
          <p:sp>
            <p:nvSpPr>
              <p:cNvPr id="26" name="角丸四角形 25"/>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smtClean="0"/>
                  <a:t>年度</a:t>
                </a:r>
                <a:r>
                  <a:rPr kumimoji="1" lang="ja-JP" altLang="en-US" sz="1200" b="1" dirty="0" smtClean="0"/>
                  <a:t>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7" name="直線コネクタ 26"/>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478837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69</a:t>
            </a:fld>
            <a:endParaRPr kumimoji="1" lang="ja-JP" altLang="en-US"/>
          </a:p>
        </p:txBody>
      </p:sp>
      <p:sp>
        <p:nvSpPr>
          <p:cNvPr id="13" name="正方形/長方形 12"/>
          <p:cNvSpPr/>
          <p:nvPr/>
        </p:nvSpPr>
        <p:spPr>
          <a:xfrm>
            <a:off x="273000" y="369573"/>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4" name="正方形/長方形 13"/>
          <p:cNvSpPr/>
          <p:nvPr/>
        </p:nvSpPr>
        <p:spPr>
          <a:xfrm>
            <a:off x="271467" y="156927"/>
            <a:ext cx="7404392" cy="432000"/>
          </a:xfrm>
          <a:prstGeom prst="rect">
            <a:avLst/>
          </a:prstGeom>
          <a:solidFill>
            <a:srgbClr val="002060"/>
          </a:solidFill>
        </p:spPr>
        <p:txBody>
          <a:bodyPr wrap="square" anchor="ctr">
            <a:sp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 </a:t>
            </a:r>
            <a:r>
              <a:rPr kumimoji="1" lang="ja-JP" altLang="en-US" sz="2000" b="1" dirty="0" smtClean="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（２）食</a:t>
            </a:r>
            <a:r>
              <a:rPr kumimoji="1" lang="ja-JP" altLang="en-US" sz="20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の安全安心の</a:t>
            </a:r>
            <a:r>
              <a:rPr kumimoji="1" lang="ja-JP" altLang="en-US" sz="2000" b="1" dirty="0" smtClean="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取組み　</a:t>
            </a:r>
            <a:r>
              <a:rPr kumimoji="1" lang="ja-JP" altLang="en-US" b="1" dirty="0" smtClean="0">
                <a:solidFill>
                  <a:schemeClr val="bg1"/>
                </a:solidFill>
                <a:latin typeface="游ゴシック" panose="020B0400000000000000" pitchFamily="50" charset="-128"/>
                <a:ea typeface="游ゴシック" panose="020B0400000000000000" pitchFamily="50" charset="-128"/>
              </a:rPr>
              <a:t>計画Ｐ</a:t>
            </a:r>
            <a:r>
              <a:rPr kumimoji="1" lang="en-US" altLang="ja-JP" b="1" dirty="0" smtClean="0">
                <a:solidFill>
                  <a:schemeClr val="bg1"/>
                </a:solidFill>
                <a:latin typeface="游ゴシック" panose="020B0400000000000000" pitchFamily="50" charset="-128"/>
                <a:ea typeface="游ゴシック" panose="020B0400000000000000" pitchFamily="50" charset="-128"/>
              </a:rPr>
              <a:t>41</a:t>
            </a:r>
            <a:endParaRPr kumimoji="1"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260680" y="4109101"/>
            <a:ext cx="4809883" cy="220573"/>
          </a:xfrm>
          <a:prstGeom prst="rect">
            <a:avLst/>
          </a:prstGeom>
        </p:spPr>
        <p:txBody>
          <a:bodyPr wrap="square">
            <a:spAutoFit/>
          </a:bodyPr>
          <a:lstStyle/>
          <a:p>
            <a:pPr marL="269240" indent="90170">
              <a:lnSpc>
                <a:spcPts val="1000"/>
              </a:lnSpc>
              <a:spcAft>
                <a:spcPts val="0"/>
              </a:spcAft>
            </a:pPr>
            <a:r>
              <a:rPr lang="en-US" altLang="ja-JP" sz="1050" kern="100" dirty="0" smtClean="0">
                <a:latin typeface="+mn-ea"/>
                <a:cs typeface="Times New Roman" panose="02020603050405020304" pitchFamily="18" charset="0"/>
              </a:rPr>
              <a:t>1  </a:t>
            </a:r>
            <a:r>
              <a:rPr lang="ja-JP" altLang="ja-JP" sz="1050" kern="100" dirty="0">
                <a:latin typeface="+mn-ea"/>
                <a:cs typeface="Times New Roman" panose="02020603050405020304" pitchFamily="18" charset="0"/>
              </a:rPr>
              <a:t>大阪府</a:t>
            </a:r>
            <a:r>
              <a:rPr lang="ja-JP" altLang="ja-JP" sz="1050" kern="100" dirty="0" smtClean="0">
                <a:latin typeface="+mn-ea"/>
                <a:cs typeface="Times New Roman" panose="02020603050405020304" pitchFamily="18" charset="0"/>
              </a:rPr>
              <a:t>健康医療部</a:t>
            </a:r>
            <a:r>
              <a:rPr lang="ja-JP" altLang="en-US" sz="1050" kern="100" dirty="0" smtClean="0">
                <a:latin typeface="+mn-ea"/>
                <a:cs typeface="Times New Roman" panose="02020603050405020304" pitchFamily="18" charset="0"/>
              </a:rPr>
              <a:t>生活衛生室</a:t>
            </a:r>
            <a:r>
              <a:rPr lang="ja-JP" altLang="ja-JP" sz="1050" kern="100" dirty="0" smtClean="0">
                <a:latin typeface="+mn-ea"/>
                <a:cs typeface="Times New Roman" panose="02020603050405020304" pitchFamily="18" charset="0"/>
              </a:rPr>
              <a:t>食</a:t>
            </a:r>
            <a:r>
              <a:rPr lang="ja-JP" altLang="ja-JP" sz="1050" kern="100" dirty="0">
                <a:latin typeface="+mn-ea"/>
                <a:cs typeface="Times New Roman" panose="02020603050405020304" pitchFamily="18" charset="0"/>
              </a:rPr>
              <a:t>の</a:t>
            </a:r>
            <a:r>
              <a:rPr lang="ja-JP" altLang="ja-JP" sz="1050" kern="100" dirty="0" smtClean="0">
                <a:latin typeface="+mn-ea"/>
                <a:cs typeface="Times New Roman" panose="02020603050405020304" pitchFamily="18" charset="0"/>
              </a:rPr>
              <a:t>安全推進課調べ</a:t>
            </a:r>
            <a:endParaRPr lang="ja-JP" altLang="ja-JP" sz="1400" kern="100" dirty="0">
              <a:effectLst/>
              <a:latin typeface="+mn-ea"/>
              <a:cs typeface="Times New Roman" panose="02020603050405020304" pitchFamily="18" charset="0"/>
            </a:endParaRPr>
          </a:p>
        </p:txBody>
      </p:sp>
      <p:graphicFrame>
        <p:nvGraphicFramePr>
          <p:cNvPr id="26" name="表 25"/>
          <p:cNvGraphicFramePr>
            <a:graphicFrameLocks noGrp="1"/>
          </p:cNvGraphicFramePr>
          <p:nvPr>
            <p:extLst/>
          </p:nvPr>
        </p:nvGraphicFramePr>
        <p:xfrm>
          <a:off x="633001" y="3268045"/>
          <a:ext cx="8639999" cy="826707"/>
        </p:xfrm>
        <a:graphic>
          <a:graphicData uri="http://schemas.openxmlformats.org/drawingml/2006/table">
            <a:tbl>
              <a:tblPr firstRow="1" firstCol="1" bandRow="1">
                <a:tableStyleId>{5C22544A-7EE6-4342-B048-85BDC9FD1C3A}</a:tableStyleId>
              </a:tblPr>
              <a:tblGrid>
                <a:gridCol w="283031">
                  <a:extLst>
                    <a:ext uri="{9D8B030D-6E8A-4147-A177-3AD203B41FA5}">
                      <a16:colId xmlns:a16="http://schemas.microsoft.com/office/drawing/2014/main" val="20000"/>
                    </a:ext>
                  </a:extLst>
                </a:gridCol>
                <a:gridCol w="3769764">
                  <a:extLst>
                    <a:ext uri="{9D8B030D-6E8A-4147-A177-3AD203B41FA5}">
                      <a16:colId xmlns:a16="http://schemas.microsoft.com/office/drawing/2014/main" val="20001"/>
                    </a:ext>
                  </a:extLst>
                </a:gridCol>
                <a:gridCol w="1529068">
                  <a:extLst>
                    <a:ext uri="{9D8B030D-6E8A-4147-A177-3AD203B41FA5}">
                      <a16:colId xmlns:a16="http://schemas.microsoft.com/office/drawing/2014/main" val="20003"/>
                    </a:ext>
                  </a:extLst>
                </a:gridCol>
                <a:gridCol w="1529068">
                  <a:extLst>
                    <a:ext uri="{9D8B030D-6E8A-4147-A177-3AD203B41FA5}">
                      <a16:colId xmlns:a16="http://schemas.microsoft.com/office/drawing/2014/main" val="2204503950"/>
                    </a:ext>
                  </a:extLst>
                </a:gridCol>
                <a:gridCol w="1529068">
                  <a:extLst>
                    <a:ext uri="{9D8B030D-6E8A-4147-A177-3AD203B41FA5}">
                      <a16:colId xmlns:a16="http://schemas.microsoft.com/office/drawing/2014/main" val="20004"/>
                    </a:ext>
                  </a:extLst>
                </a:gridCol>
              </a:tblGrid>
              <a:tr h="183104">
                <a:tc>
                  <a:txBody>
                    <a:bodyPr/>
                    <a:lstStyle/>
                    <a:p>
                      <a:pPr algn="ctr" fontAlgn="auto">
                        <a:lnSpc>
                          <a:spcPts val="1600"/>
                        </a:lnSpc>
                        <a:spcAft>
                          <a:spcPts val="0"/>
                        </a:spcAft>
                      </a:pPr>
                      <a:r>
                        <a:rPr lang="en-US" sz="1200" b="1" dirty="0">
                          <a:effectLst/>
                          <a:latin typeface="+mn-ea"/>
                          <a:ea typeface="+mn-ea"/>
                        </a:rPr>
                        <a:t> </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sz="1200" b="1" dirty="0">
                          <a:effectLst/>
                          <a:latin typeface="+mn-ea"/>
                          <a:ea typeface="+mn-ea"/>
                        </a:rPr>
                        <a:t>個別目標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1" dirty="0" smtClean="0">
                          <a:effectLst/>
                          <a:latin typeface="+mn-ea"/>
                          <a:ea typeface="+mn-ea"/>
                        </a:rPr>
                        <a:t>計画策定時</a:t>
                      </a:r>
                      <a:r>
                        <a:rPr lang="ja-JP" sz="1200" b="1" dirty="0" smtClean="0">
                          <a:effectLst/>
                          <a:latin typeface="+mn-ea"/>
                          <a:ea typeface="+mn-ea"/>
                        </a:rPr>
                        <a:t>の状況</a:t>
                      </a:r>
                      <a:endParaRPr lang="en-US" altLang="ja-JP" sz="1200" b="1" dirty="0" smtClean="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200" b="1" dirty="0" smtClean="0">
                          <a:effectLst/>
                          <a:latin typeface="+mn-ea"/>
                          <a:ea typeface="+mn-ea"/>
                        </a:rPr>
                        <a:t>現在の状況</a:t>
                      </a:r>
                      <a:endParaRPr lang="en-US" altLang="ja-JP" sz="1200" b="1" dirty="0" smtClean="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1" dirty="0">
                          <a:effectLst/>
                          <a:latin typeface="+mn-ea"/>
                          <a:ea typeface="+mn-ea"/>
                        </a:rPr>
                        <a:t>2023</a:t>
                      </a:r>
                      <a:r>
                        <a:rPr lang="ja-JP" sz="1200" b="1" dirty="0">
                          <a:effectLst/>
                          <a:latin typeface="+mn-ea"/>
                          <a:ea typeface="+mn-ea"/>
                        </a:rPr>
                        <a:t>年度の目標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23507">
                <a:tc>
                  <a:txBody>
                    <a:bodyPr/>
                    <a:lstStyle/>
                    <a:p>
                      <a:pPr algn="ctr" fontAlgn="auto">
                        <a:lnSpc>
                          <a:spcPts val="1600"/>
                        </a:lnSpc>
                        <a:spcAft>
                          <a:spcPts val="0"/>
                        </a:spcAft>
                      </a:pPr>
                      <a:r>
                        <a:rPr lang="en-US" altLang="ja-JP" sz="1200" b="1" dirty="0" smtClean="0">
                          <a:effectLst/>
                          <a:latin typeface="+mn-ea"/>
                          <a:ea typeface="+mn-ea"/>
                        </a:rPr>
                        <a:t>1</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80"/>
                        </a:lnSpc>
                        <a:spcAft>
                          <a:spcPts val="0"/>
                        </a:spcAft>
                      </a:pPr>
                      <a:r>
                        <a:rPr lang="ja-JP" altLang="en-US" sz="1200" b="1" dirty="0" smtClean="0">
                          <a:solidFill>
                            <a:srgbClr val="000000"/>
                          </a:solidFill>
                          <a:effectLst/>
                          <a:latin typeface="+mn-ea"/>
                          <a:ea typeface="+mn-ea"/>
                          <a:cs typeface="HG丸ｺﾞｼｯｸM-PRO"/>
                        </a:rPr>
                        <a:t>大阪府食の安全安心メールマガジンによる</a:t>
                      </a:r>
                      <a:endParaRPr lang="en-US" altLang="ja-JP" sz="1200" b="1" dirty="0" smtClean="0">
                        <a:solidFill>
                          <a:srgbClr val="000000"/>
                        </a:solidFill>
                        <a:effectLst/>
                        <a:latin typeface="+mn-ea"/>
                        <a:ea typeface="+mn-ea"/>
                        <a:cs typeface="HG丸ｺﾞｼｯｸM-PRO"/>
                      </a:endParaRPr>
                    </a:p>
                    <a:p>
                      <a:pPr algn="l" fontAlgn="auto">
                        <a:lnSpc>
                          <a:spcPts val="1680"/>
                        </a:lnSpc>
                        <a:spcAft>
                          <a:spcPts val="0"/>
                        </a:spcAft>
                      </a:pPr>
                      <a:r>
                        <a:rPr lang="ja-JP" altLang="en-US" sz="1200" b="1" dirty="0" smtClean="0">
                          <a:solidFill>
                            <a:srgbClr val="000000"/>
                          </a:solidFill>
                          <a:effectLst/>
                          <a:latin typeface="+mn-ea"/>
                          <a:ea typeface="+mn-ea"/>
                          <a:cs typeface="HG丸ｺﾞｼｯｸM-PRO"/>
                        </a:rPr>
                        <a:t>情報提供（総配信数）の増加</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smtClean="0">
                          <a:effectLst/>
                          <a:latin typeface="+mn-ea"/>
                          <a:ea typeface="+mn-ea"/>
                        </a:rPr>
                        <a:t>130</a:t>
                      </a:r>
                      <a:r>
                        <a:rPr lang="ja-JP" altLang="en-US" sz="1200" b="1" dirty="0" smtClean="0">
                          <a:effectLst/>
                          <a:latin typeface="+mn-ea"/>
                          <a:ea typeface="+mn-ea"/>
                        </a:rPr>
                        <a:t>万件</a:t>
                      </a:r>
                      <a:endParaRPr lang="en-US" altLang="ja-JP" sz="1200" b="1" dirty="0" smtClean="0">
                        <a:effectLst/>
                        <a:latin typeface="+mn-ea"/>
                        <a:ea typeface="+mn-ea"/>
                      </a:endParaRPr>
                    </a:p>
                    <a:p>
                      <a:pPr algn="ctr" fontAlgn="auto">
                        <a:lnSpc>
                          <a:spcPts val="1680"/>
                        </a:lnSpc>
                        <a:spcAft>
                          <a:spcPts val="0"/>
                        </a:spcAft>
                      </a:pPr>
                      <a:r>
                        <a:rPr lang="ja-JP" altLang="en-US" sz="1200" b="1" dirty="0" smtClean="0">
                          <a:solidFill>
                            <a:srgbClr val="000000"/>
                          </a:solidFill>
                          <a:effectLst/>
                          <a:latin typeface="+mn-ea"/>
                          <a:ea typeface="+mn-ea"/>
                          <a:cs typeface="HG丸ｺﾞｼｯｸM-PRO"/>
                        </a:rPr>
                        <a:t>（</a:t>
                      </a:r>
                      <a:r>
                        <a:rPr lang="en-US" altLang="ja-JP" sz="1200" b="1" dirty="0" smtClean="0">
                          <a:solidFill>
                            <a:srgbClr val="000000"/>
                          </a:solidFill>
                          <a:effectLst/>
                          <a:latin typeface="+mn-ea"/>
                          <a:ea typeface="+mn-ea"/>
                          <a:cs typeface="HG丸ｺﾞｼｯｸM-PRO"/>
                        </a:rPr>
                        <a:t>H28</a:t>
                      </a:r>
                      <a:r>
                        <a:rPr lang="ja-JP" altLang="en-US" sz="1200" b="1" dirty="0" smtClean="0">
                          <a:solidFill>
                            <a:srgbClr val="000000"/>
                          </a:solidFill>
                          <a:effectLst/>
                          <a:latin typeface="+mn-ea"/>
                          <a:ea typeface="+mn-ea"/>
                          <a:cs typeface="HG丸ｺﾞｼｯｸM-PRO"/>
                        </a:rPr>
                        <a:t>）</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smtClean="0">
                          <a:solidFill>
                            <a:schemeClr val="tx1"/>
                          </a:solidFill>
                          <a:effectLst/>
                          <a:latin typeface="+mn-ea"/>
                          <a:ea typeface="+mn-ea"/>
                          <a:cs typeface="HG丸ｺﾞｼｯｸM-PRO"/>
                        </a:rPr>
                        <a:t>117</a:t>
                      </a:r>
                      <a:r>
                        <a:rPr lang="ja-JP" altLang="en-US" sz="1200" b="1" dirty="0" smtClean="0">
                          <a:solidFill>
                            <a:schemeClr val="tx1"/>
                          </a:solidFill>
                          <a:effectLst/>
                          <a:latin typeface="+mn-ea"/>
                          <a:ea typeface="+mn-ea"/>
                          <a:cs typeface="HG丸ｺﾞｼｯｸM-PRO"/>
                        </a:rPr>
                        <a:t>万件</a:t>
                      </a:r>
                      <a:endParaRPr lang="en-US" altLang="ja-JP" sz="1200" b="1" dirty="0" smtClean="0">
                        <a:solidFill>
                          <a:schemeClr val="tx1"/>
                        </a:solidFill>
                        <a:effectLst/>
                        <a:latin typeface="+mn-ea"/>
                        <a:ea typeface="+mn-ea"/>
                        <a:cs typeface="HG丸ｺﾞｼｯｸM-PRO"/>
                      </a:endParaRPr>
                    </a:p>
                    <a:p>
                      <a:pPr algn="ctr" fontAlgn="auto">
                        <a:lnSpc>
                          <a:spcPts val="1680"/>
                        </a:lnSpc>
                        <a:spcAft>
                          <a:spcPts val="0"/>
                        </a:spcAft>
                      </a:pP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R3.12</a:t>
                      </a:r>
                      <a:r>
                        <a:rPr lang="ja-JP" altLang="en-US" sz="1200" b="1" dirty="0" smtClean="0">
                          <a:solidFill>
                            <a:schemeClr val="tx1"/>
                          </a:solidFill>
                          <a:effectLst/>
                          <a:latin typeface="+mn-ea"/>
                          <a:ea typeface="+mn-ea"/>
                          <a:cs typeface="HG丸ｺﾞｼｯｸM-PRO"/>
                        </a:rPr>
                        <a:t>末）</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smtClean="0">
                          <a:solidFill>
                            <a:srgbClr val="000000"/>
                          </a:solidFill>
                          <a:effectLst/>
                          <a:latin typeface="+mn-ea"/>
                          <a:ea typeface="+mn-ea"/>
                          <a:cs typeface="HG丸ｺﾞｼｯｸM-PRO"/>
                        </a:rPr>
                        <a:t>230</a:t>
                      </a:r>
                      <a:r>
                        <a:rPr lang="ja-JP" altLang="en-US" sz="1200" b="1" dirty="0" smtClean="0">
                          <a:solidFill>
                            <a:srgbClr val="000000"/>
                          </a:solidFill>
                          <a:effectLst/>
                          <a:latin typeface="+mn-ea"/>
                          <a:ea typeface="+mn-ea"/>
                          <a:cs typeface="HG丸ｺﾞｼｯｸM-PRO"/>
                        </a:rPr>
                        <a:t>万件</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7" name="正方形/長方形 26"/>
          <p:cNvSpPr/>
          <p:nvPr/>
        </p:nvSpPr>
        <p:spPr>
          <a:xfrm>
            <a:off x="533642" y="1064977"/>
            <a:ext cx="8640000" cy="310341"/>
          </a:xfrm>
          <a:prstGeom prst="rect">
            <a:avLst/>
          </a:prstGeom>
        </p:spPr>
        <p:txBody>
          <a:bodyPr wrap="square">
            <a:spAutoFit/>
          </a:bodyPr>
          <a:lstStyle/>
          <a:p>
            <a:pPr marL="139700" indent="-139700" algn="just">
              <a:lnSpc>
                <a:spcPts val="1700"/>
              </a:lnSpc>
              <a:spcAft>
                <a:spcPts val="0"/>
              </a:spcAft>
            </a:pPr>
            <a:r>
              <a:rPr lang="ja-JP"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▽食品の選び方や適切な調理・保管の方法等、食の安全安心に関する基礎的な知識を学び、その知識を踏まえて行動します。</a:t>
            </a:r>
            <a:endParaRPr lang="ja-JP"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8" name="正方形/長方形 27"/>
          <p:cNvSpPr/>
          <p:nvPr/>
        </p:nvSpPr>
        <p:spPr>
          <a:xfrm>
            <a:off x="282301" y="737689"/>
            <a:ext cx="3240000" cy="304333"/>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graphicFrame>
        <p:nvGraphicFramePr>
          <p:cNvPr id="29" name="表 28"/>
          <p:cNvGraphicFramePr>
            <a:graphicFrameLocks noGrp="1"/>
          </p:cNvGraphicFramePr>
          <p:nvPr>
            <p:extLst/>
          </p:nvPr>
        </p:nvGraphicFramePr>
        <p:xfrm>
          <a:off x="633000" y="1355545"/>
          <a:ext cx="8640001" cy="1296000"/>
        </p:xfrm>
        <a:graphic>
          <a:graphicData uri="http://schemas.openxmlformats.org/drawingml/2006/table">
            <a:tbl>
              <a:tblPr firstRow="1" firstCol="1" bandRow="1"/>
              <a:tblGrid>
                <a:gridCol w="551490">
                  <a:extLst>
                    <a:ext uri="{9D8B030D-6E8A-4147-A177-3AD203B41FA5}">
                      <a16:colId xmlns:a16="http://schemas.microsoft.com/office/drawing/2014/main" val="2813334177"/>
                    </a:ext>
                  </a:extLst>
                </a:gridCol>
                <a:gridCol w="1838298">
                  <a:extLst>
                    <a:ext uri="{9D8B030D-6E8A-4147-A177-3AD203B41FA5}">
                      <a16:colId xmlns:a16="http://schemas.microsoft.com/office/drawing/2014/main" val="2437283432"/>
                    </a:ext>
                  </a:extLst>
                </a:gridCol>
                <a:gridCol w="6250213">
                  <a:extLst>
                    <a:ext uri="{9D8B030D-6E8A-4147-A177-3AD203B41FA5}">
                      <a16:colId xmlns:a16="http://schemas.microsoft.com/office/drawing/2014/main" val="3745984960"/>
                    </a:ext>
                  </a:extLst>
                </a:gridCol>
              </a:tblGrid>
              <a:tr h="432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ライフステ</a:t>
                      </a: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ー</a:t>
                      </a: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応じた健康行動</a:t>
                      </a:r>
                      <a:endPar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食の安全安心に関する正しい食習慣を身につけます。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99903395"/>
                  </a:ext>
                </a:extLst>
              </a:tr>
              <a:tr h="432000">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ct val="1000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食の安全安心に関する知識と理解を深め、日常生活の中で</a:t>
                      </a:r>
                      <a:r>
                        <a:rPr lang="ja-JP" sz="1200" b="1" kern="100" dirty="0" smtClean="0">
                          <a:solidFill>
                            <a:srgbClr val="000000"/>
                          </a:solidFill>
                          <a:effectLst/>
                          <a:latin typeface="+mn-ea"/>
                          <a:ea typeface="+mn-ea"/>
                          <a:cs typeface="Times New Roman" panose="02020603050405020304" pitchFamily="18" charset="0"/>
                        </a:rPr>
                        <a:t>実践します</a:t>
                      </a:r>
                      <a:r>
                        <a:rPr lang="ja-JP" sz="1200" b="1" kern="100" dirty="0">
                          <a:solidFill>
                            <a:srgbClr val="000000"/>
                          </a:solidFill>
                          <a:effectLst/>
                          <a:latin typeface="+mn-ea"/>
                          <a:ea typeface="+mn-ea"/>
                          <a:cs typeface="Times New Roman" panose="02020603050405020304" pitchFamily="18" charset="0"/>
                        </a:rPr>
                        <a:t>。</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30084923"/>
                  </a:ext>
                </a:extLst>
              </a:tr>
              <a:tr h="432000">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食の安全安心に関する知識と理解を深め、日常生活の中で</a:t>
                      </a:r>
                      <a:r>
                        <a:rPr lang="ja-JP" sz="1200" b="1" kern="100" dirty="0" smtClean="0">
                          <a:solidFill>
                            <a:srgbClr val="000000"/>
                          </a:solidFill>
                          <a:effectLst/>
                          <a:latin typeface="+mn-ea"/>
                          <a:ea typeface="+mn-ea"/>
                          <a:cs typeface="Times New Roman" panose="02020603050405020304" pitchFamily="18" charset="0"/>
                        </a:rPr>
                        <a:t>実践する</a:t>
                      </a:r>
                      <a:r>
                        <a:rPr lang="ja-JP" sz="1200" b="1" kern="100" dirty="0">
                          <a:solidFill>
                            <a:srgbClr val="000000"/>
                          </a:solidFill>
                          <a:effectLst/>
                          <a:latin typeface="+mn-ea"/>
                          <a:ea typeface="+mn-ea"/>
                          <a:cs typeface="Times New Roman" panose="02020603050405020304" pitchFamily="18" charset="0"/>
                        </a:rPr>
                        <a:t>とともに</a:t>
                      </a:r>
                      <a:r>
                        <a:rPr lang="ja-JP" sz="1200" b="1" kern="100" dirty="0" smtClean="0">
                          <a:solidFill>
                            <a:srgbClr val="000000"/>
                          </a:solidFill>
                          <a:effectLst/>
                          <a:latin typeface="+mn-ea"/>
                          <a:ea typeface="+mn-ea"/>
                          <a:cs typeface="Times New Roman" panose="02020603050405020304" pitchFamily="18" charset="0"/>
                        </a:rPr>
                        <a:t>、</a:t>
                      </a:r>
                      <a:endParaRPr lang="en-US" altLang="ja-JP" sz="1200" b="1" kern="100" dirty="0" smtClean="0">
                        <a:solidFill>
                          <a:srgbClr val="000000"/>
                        </a:solidFill>
                        <a:effectLst/>
                        <a:latin typeface="+mn-ea"/>
                        <a:ea typeface="+mn-ea"/>
                        <a:cs typeface="Times New Roman" panose="02020603050405020304" pitchFamily="18" charset="0"/>
                      </a:endParaRPr>
                    </a:p>
                    <a:p>
                      <a:pPr algn="just">
                        <a:lnSpc>
                          <a:spcPct val="100000"/>
                        </a:lnSpc>
                        <a:spcAft>
                          <a:spcPts val="0"/>
                        </a:spcAft>
                      </a:pPr>
                      <a:r>
                        <a:rPr lang="ja-JP" sz="1200" b="1" kern="100" dirty="0" smtClean="0">
                          <a:solidFill>
                            <a:srgbClr val="000000"/>
                          </a:solidFill>
                          <a:effectLst/>
                          <a:latin typeface="+mn-ea"/>
                          <a:ea typeface="+mn-ea"/>
                          <a:cs typeface="Times New Roman" panose="02020603050405020304" pitchFamily="18" charset="0"/>
                        </a:rPr>
                        <a:t>次</a:t>
                      </a:r>
                      <a:r>
                        <a:rPr lang="ja-JP" sz="1200" b="1" kern="100" dirty="0">
                          <a:solidFill>
                            <a:srgbClr val="000000"/>
                          </a:solidFill>
                          <a:effectLst/>
                          <a:latin typeface="+mn-ea"/>
                          <a:ea typeface="+mn-ea"/>
                          <a:cs typeface="Times New Roman" panose="02020603050405020304" pitchFamily="18" charset="0"/>
                        </a:rPr>
                        <a:t>世代に伝えます。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88198159"/>
                  </a:ext>
                </a:extLst>
              </a:tr>
            </a:tbl>
          </a:graphicData>
        </a:graphic>
      </p:graphicFrame>
      <p:sp>
        <p:nvSpPr>
          <p:cNvPr id="30" name="Rectangle 1"/>
          <p:cNvSpPr>
            <a:spLocks noChangeArrowheads="1"/>
          </p:cNvSpPr>
          <p:nvPr/>
        </p:nvSpPr>
        <p:spPr bwMode="auto">
          <a:xfrm>
            <a:off x="282301" y="2929893"/>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取組みの目標</a:t>
            </a:r>
            <a:r>
              <a:rPr kumimoji="0" lang="en-US" altLang="ja-JP" sz="16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633000" y="4848959"/>
          <a:ext cx="8640000" cy="968185"/>
        </p:xfrm>
        <a:graphic>
          <a:graphicData uri="http://schemas.openxmlformats.org/drawingml/2006/table">
            <a:tbl>
              <a:tblPr firstRow="1" bandRow="1">
                <a:tableStyleId>{5C22544A-7EE6-4342-B048-85BDC9FD1C3A}</a:tableStyleId>
              </a:tblPr>
              <a:tblGrid>
                <a:gridCol w="8640000">
                  <a:extLst>
                    <a:ext uri="{9D8B030D-6E8A-4147-A177-3AD203B41FA5}">
                      <a16:colId xmlns:a16="http://schemas.microsoft.com/office/drawing/2014/main" val="1328953327"/>
                    </a:ext>
                  </a:extLst>
                </a:gridCol>
              </a:tblGrid>
              <a:tr h="968185">
                <a:tc>
                  <a:txBody>
                    <a:bodyPr/>
                    <a:lstStyle/>
                    <a:p>
                      <a:r>
                        <a:rPr kumimoji="1" lang="ja-JP" altLang="en-US" sz="1200" b="1" dirty="0" smtClean="0">
                          <a:solidFill>
                            <a:schemeClr val="tx1"/>
                          </a:solidFill>
                          <a:latin typeface="+mn-ea"/>
                          <a:ea typeface="+mn-ea"/>
                        </a:rPr>
                        <a:t>▽流通している食品について、偽装表示や輸入食品の安全性、食品添加物の不適正使用等の理由で不安を感じる府民を</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減らしていくために、食の安全安心に対する取組みの推進が必要です。</a:t>
                      </a:r>
                    </a:p>
                    <a:p>
                      <a:r>
                        <a:rPr kumimoji="1" lang="ja-JP" altLang="en-US" sz="1200" b="1" dirty="0" smtClean="0">
                          <a:solidFill>
                            <a:schemeClr val="tx1"/>
                          </a:solidFill>
                          <a:latin typeface="+mn-ea"/>
                          <a:ea typeface="+mn-ea"/>
                        </a:rPr>
                        <a:t>▽インターネット等で食に関する情報が溢れている中、食の安全安心に関する情報を適切にわかりやすく提供することや、</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府民一人ひとりが、正しい情報を選択する力を身につけ、安全安心な食生活を実践することが必要です。</a:t>
                      </a:r>
                      <a:endParaRPr kumimoji="1" lang="ja-JP" altLang="en-US" sz="12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sp>
        <p:nvSpPr>
          <p:cNvPr id="32" name="Rectangle 1"/>
          <p:cNvSpPr>
            <a:spLocks noChangeArrowheads="1"/>
          </p:cNvSpPr>
          <p:nvPr/>
        </p:nvSpPr>
        <p:spPr bwMode="auto">
          <a:xfrm>
            <a:off x="282301" y="4513161"/>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n-ea"/>
                <a:cs typeface="Times New Roman" panose="02020603050405020304" pitchFamily="18" charset="0"/>
              </a:rPr>
              <a:t>現状と課題</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376059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012817503"/>
              </p:ext>
            </p:extLst>
          </p:nvPr>
        </p:nvGraphicFramePr>
        <p:xfrm>
          <a:off x="268762" y="1149708"/>
          <a:ext cx="9360000" cy="4824000"/>
        </p:xfrm>
        <a:graphic>
          <a:graphicData uri="http://schemas.openxmlformats.org/drawingml/2006/table">
            <a:tbl>
              <a:tblPr firstRow="1" bandRow="1">
                <a:tableStyleId>{7DF18680-E054-41AD-8BC1-D1AEF772440D}</a:tableStyleId>
              </a:tblPr>
              <a:tblGrid>
                <a:gridCol w="1080000">
                  <a:extLst>
                    <a:ext uri="{9D8B030D-6E8A-4147-A177-3AD203B41FA5}">
                      <a16:colId xmlns:a16="http://schemas.microsoft.com/office/drawing/2014/main" val="269546419"/>
                    </a:ext>
                  </a:extLst>
                </a:gridCol>
                <a:gridCol w="252000">
                  <a:extLst>
                    <a:ext uri="{9D8B030D-6E8A-4147-A177-3AD203B41FA5}">
                      <a16:colId xmlns:a16="http://schemas.microsoft.com/office/drawing/2014/main" val="2823927590"/>
                    </a:ext>
                  </a:extLst>
                </a:gridCol>
                <a:gridCol w="2376000">
                  <a:extLst>
                    <a:ext uri="{9D8B030D-6E8A-4147-A177-3AD203B41FA5}">
                      <a16:colId xmlns:a16="http://schemas.microsoft.com/office/drawing/2014/main" val="397363977"/>
                    </a:ext>
                  </a:extLst>
                </a:gridCol>
                <a:gridCol w="1728000">
                  <a:extLst>
                    <a:ext uri="{9D8B030D-6E8A-4147-A177-3AD203B41FA5}">
                      <a16:colId xmlns:a16="http://schemas.microsoft.com/office/drawing/2014/main" val="2373180816"/>
                    </a:ext>
                  </a:extLst>
                </a:gridCol>
                <a:gridCol w="1728000">
                  <a:extLst>
                    <a:ext uri="{9D8B030D-6E8A-4147-A177-3AD203B41FA5}">
                      <a16:colId xmlns:a16="http://schemas.microsoft.com/office/drawing/2014/main" val="2941494014"/>
                    </a:ext>
                  </a:extLst>
                </a:gridCol>
                <a:gridCol w="1332000">
                  <a:extLst>
                    <a:ext uri="{9D8B030D-6E8A-4147-A177-3AD203B41FA5}">
                      <a16:colId xmlns:a16="http://schemas.microsoft.com/office/drawing/2014/main" val="673202617"/>
                    </a:ext>
                  </a:extLst>
                </a:gridCol>
                <a:gridCol w="864000">
                  <a:extLst>
                    <a:ext uri="{9D8B030D-6E8A-4147-A177-3AD203B41FA5}">
                      <a16:colId xmlns:a16="http://schemas.microsoft.com/office/drawing/2014/main" val="1983964114"/>
                    </a:ext>
                  </a:extLst>
                </a:gridCol>
              </a:tblGrid>
              <a:tr h="377837">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分野</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項目</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策定時の取組状況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現在の取組状況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1" dirty="0" smtClean="0">
                          <a:latin typeface="游ゴシック" panose="020B0400000000000000" pitchFamily="50" charset="-128"/>
                          <a:ea typeface="游ゴシック" panose="020B0400000000000000" pitchFamily="50" charset="-128"/>
                        </a:rPr>
                        <a:t>2023</a:t>
                      </a:r>
                      <a:r>
                        <a:rPr kumimoji="1" lang="ja-JP" altLang="en-US" sz="1050" b="1" dirty="0" smtClean="0">
                          <a:latin typeface="游ゴシック" panose="020B0400000000000000" pitchFamily="50" charset="-128"/>
                          <a:ea typeface="游ゴシック" panose="020B0400000000000000" pitchFamily="50" charset="-128"/>
                        </a:rPr>
                        <a:t>年度目標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年次報告書</a:t>
                      </a:r>
                      <a:endParaRPr kumimoji="1" lang="en-US" altLang="ja-JP" sz="1050" b="1"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のページ</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02972347"/>
                  </a:ext>
                </a:extLst>
              </a:tr>
              <a:tr h="547266">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こころの健康</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気分障がい</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不安障がいに相</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応</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する</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心理的</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苦痛を感じている者の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10.6%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10.7%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以下</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28-29</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220717597"/>
                  </a:ext>
                </a:extLst>
              </a:tr>
              <a:tr h="39158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地域の集まりやグループに参加</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する</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者</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24.1%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16.4%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56578591"/>
                  </a:ext>
                </a:extLst>
              </a:tr>
              <a:tr h="808677">
                <a:tc rowSpan="2">
                  <a:txBody>
                    <a:bodyPr/>
                    <a:lstStyle/>
                    <a:p>
                      <a:pPr>
                        <a:lnSpc>
                          <a:spcPts val="1100"/>
                        </a:lnSpc>
                      </a:pPr>
                      <a:r>
                        <a:rPr kumimoji="1" lang="ja-JP" altLang="en-US" sz="1050" b="1" dirty="0" err="1" smtClean="0">
                          <a:latin typeface="游ゴシック" panose="020B0400000000000000" pitchFamily="50" charset="-128"/>
                          <a:ea typeface="游ゴシック" panose="020B0400000000000000" pitchFamily="50" charset="-128"/>
                        </a:rPr>
                        <a:t>けん</a:t>
                      </a:r>
                      <a:r>
                        <a:rPr kumimoji="1" lang="ja-JP" altLang="en-US" sz="1050" b="1" dirty="0" smtClean="0">
                          <a:latin typeface="游ゴシック" panose="020B0400000000000000" pitchFamily="50" charset="-128"/>
                          <a:ea typeface="游ゴシック" panose="020B0400000000000000" pitchFamily="50" charset="-128"/>
                        </a:rPr>
                        <a:t>しん</a:t>
                      </a:r>
                      <a:endParaRPr kumimoji="1" lang="en-US" altLang="ja-JP" sz="1050" b="1" dirty="0" smtClean="0">
                        <a:latin typeface="游ゴシック" panose="020B0400000000000000" pitchFamily="50" charset="-128"/>
                        <a:ea typeface="游ゴシック" panose="020B0400000000000000" pitchFamily="50" charset="-128"/>
                      </a:endParaRPr>
                    </a:p>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（健診・検診）</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20</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特定健診の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受診率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45.6%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29.9%, </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33.4%]</a:t>
                      </a: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51.3%</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30.1%, </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41.1%]</a:t>
                      </a: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以上</a:t>
                      </a:r>
                    </a:p>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60%, </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65%]</a:t>
                      </a: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30-32</a:t>
                      </a:r>
                    </a:p>
                  </a:txBody>
                  <a:tcPr marL="36000" marR="36000" marT="36000" marB="36000" anchor="ctr"/>
                </a:tc>
                <a:extLst>
                  <a:ext uri="{0D108BD9-81ED-4DB2-BD59-A6C34878D82A}">
                    <a16:rowId xmlns:a16="http://schemas.microsoft.com/office/drawing/2014/main" val="686262260"/>
                  </a:ext>
                </a:extLst>
              </a:tr>
              <a:tr h="662055">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がん検診の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受診率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33.7%,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34.4%,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36.4%,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39.0%,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38.5%</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tc>
                <a:tc>
                  <a:txBody>
                    <a:bodyPr/>
                    <a:lstStyle/>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35.8%,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37.8%,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42.0%,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41.9%,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39.8%</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tc>
                <a:tc>
                  <a:txBody>
                    <a:bodyPr/>
                    <a:lstStyle/>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r>
                        <a:rPr lang="en-US" altLang="zh-TW" sz="1050" b="0"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36000" marR="36000" marT="36000" marB="36000" anchor="ctr"/>
                </a:tc>
                <a:tc vMerge="1">
                  <a:txBody>
                    <a:bodyPr/>
                    <a:lstStyle/>
                    <a:p>
                      <a:pPr algn="ctr" fontAlgn="auto">
                        <a:lnSpc>
                          <a:spcPts val="1100"/>
                        </a:lnSpc>
                        <a:spcAft>
                          <a:spcPts val="0"/>
                        </a:spcAft>
                      </a:pPr>
                      <a:endParaRPr lang="en-US" altLang="zh-TW" sz="1050" b="0" dirty="0" smtClean="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263199206"/>
                  </a:ext>
                </a:extLst>
              </a:tr>
              <a:tr h="625899">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重症化予防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生活習慣による</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疾患</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（高血圧・糖尿病等）に</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係る</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未治療者の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高血圧</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38.0%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糖尿病</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36.0%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脂質異常症</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78.2%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高血圧</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42.1%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糖尿病</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36.9%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脂質異常症</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72.4%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減少</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33-35</a:t>
                      </a:r>
                    </a:p>
                  </a:txBody>
                  <a:tcPr marL="36000" marR="36000" marT="36000" marB="36000" anchor="ctr"/>
                </a:tc>
                <a:extLst>
                  <a:ext uri="{0D108BD9-81ED-4DB2-BD59-A6C34878D82A}">
                    <a16:rowId xmlns:a16="http://schemas.microsoft.com/office/drawing/2014/main" val="22449444"/>
                  </a:ext>
                </a:extLst>
              </a:tr>
              <a:tr h="39158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特定保健指導の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実施率</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13.1%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19.9</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36000" marR="36000" marT="36000" marB="36000" anchor="ctr"/>
                </a:tc>
                <a:tc vMerge="1">
                  <a:txBody>
                    <a:bodyPr/>
                    <a:lstStyle/>
                    <a:p>
                      <a:pPr algn="ctr" fontAlgn="auto">
                        <a:lnSpc>
                          <a:spcPts val="1100"/>
                        </a:lnSpc>
                        <a:spcAft>
                          <a:spcPts val="0"/>
                        </a:spcAft>
                      </a:pPr>
                      <a:endParaRPr lang="en-US" altLang="zh-TW" sz="1050" b="0" dirty="0" smtClean="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691931659"/>
                  </a:ext>
                </a:extLst>
              </a:tr>
              <a:tr h="391588">
                <a:tc rowSpan="3">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社会環境整備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健康づくりを進める住民の自主組織の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数</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715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団体（</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1,196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団体（</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36-38</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839792253"/>
                  </a:ext>
                </a:extLst>
              </a:tr>
              <a:tr h="23591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ボランティア活動の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参加者数</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175971993"/>
                  </a:ext>
                </a:extLst>
              </a:tr>
              <a:tr h="39158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健康経営</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取り組む中小</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企業数</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ts val="1100"/>
                        </a:lnSpc>
                        <a:spcAft>
                          <a:spcPts val="0"/>
                        </a:spcAft>
                      </a:pPr>
                      <a:r>
                        <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「健康宣言企業」数（</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協会けんぽ</a:t>
                      </a:r>
                      <a:r>
                        <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142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企業（</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H30.3</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3,025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企業（</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R4.1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2,000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企業</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661245562"/>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a:t>
            </a:fld>
            <a:endParaRPr kumimoji="1" lang="ja-JP" altLang="en-US"/>
          </a:p>
        </p:txBody>
      </p:sp>
      <p:cxnSp>
        <p:nvCxnSpPr>
          <p:cNvPr id="11" name="直線コネクタ 10"/>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a:blip r:embed="rId2"/>
          <a:stretch>
            <a:fillRect/>
          </a:stretch>
        </p:blipFill>
        <p:spPr>
          <a:xfrm>
            <a:off x="8582603" y="358877"/>
            <a:ext cx="1100769" cy="360000"/>
          </a:xfrm>
          <a:prstGeom prst="rect">
            <a:avLst/>
          </a:prstGeom>
        </p:spPr>
      </p:pic>
      <p:sp>
        <p:nvSpPr>
          <p:cNvPr id="13" name="テキスト ボックス 12"/>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6179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70</a:t>
            </a:fld>
            <a:endParaRPr kumimoji="1" lang="ja-JP" altLang="en-US"/>
          </a:p>
        </p:txBody>
      </p:sp>
      <p:sp>
        <p:nvSpPr>
          <p:cNvPr id="15" name="正方形/長方形 14"/>
          <p:cNvSpPr/>
          <p:nvPr/>
        </p:nvSpPr>
        <p:spPr>
          <a:xfrm>
            <a:off x="273000" y="189000"/>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nvPr>
        </p:nvGraphicFramePr>
        <p:xfrm>
          <a:off x="629696" y="666938"/>
          <a:ext cx="8646609" cy="5531301"/>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253898">
                <a:tc>
                  <a:txBody>
                    <a:bodyPr/>
                    <a:lstStyle/>
                    <a:p>
                      <a:pPr>
                        <a:lnSpc>
                          <a:spcPts val="16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ts val="16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正確でわかりやすい食の安全安心に関する情報の提供</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■メールマガジンや</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等で食の安全安心に関する情報を配信 </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メールマガジン延べ</a:t>
                      </a:r>
                      <a:r>
                        <a:rPr kumimoji="1" lang="en-US" altLang="ja-JP" sz="1100" b="1" dirty="0" smtClean="0">
                          <a:solidFill>
                            <a:schemeClr val="tx1"/>
                          </a:solidFill>
                          <a:latin typeface="+mn-ea"/>
                          <a:ea typeface="+mn-ea"/>
                        </a:rPr>
                        <a:t>117</a:t>
                      </a:r>
                      <a:r>
                        <a:rPr kumimoji="1" lang="ja-JP" altLang="en-US" sz="1100" b="1" dirty="0" smtClean="0">
                          <a:solidFill>
                            <a:schemeClr val="tx1"/>
                          </a:solidFill>
                          <a:latin typeface="+mn-ea"/>
                          <a:ea typeface="+mn-ea"/>
                        </a:rPr>
                        <a:t>万件、大阪府公式</a:t>
                      </a:r>
                      <a:r>
                        <a:rPr kumimoji="1" lang="en-US" altLang="ja-JP" sz="1100" b="1" dirty="0" smtClean="0">
                          <a:solidFill>
                            <a:schemeClr val="tx1"/>
                          </a:solidFill>
                          <a:latin typeface="+mn-ea"/>
                          <a:ea typeface="+mn-ea"/>
                        </a:rPr>
                        <a:t>Twitter23</a:t>
                      </a:r>
                      <a:r>
                        <a:rPr kumimoji="1" lang="ja-JP" altLang="en-US" sz="1100" b="1" dirty="0" smtClean="0">
                          <a:solidFill>
                            <a:schemeClr val="tx1"/>
                          </a:solidFill>
                          <a:latin typeface="+mn-ea"/>
                          <a:ea typeface="+mn-ea"/>
                        </a:rPr>
                        <a:t>回配信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■大阪府食の安全安心推進協議会情報発信評価検証部会にて、ホームページやメールマガジンの他、</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を使用した情報提供の実施状況と小中学生向け食中毒予防出前授業等の評価と検証を実施</a:t>
                      </a:r>
                      <a:endParaRPr kumimoji="1" lang="en-US" altLang="ja-JP" sz="1100" b="1" dirty="0" smtClean="0">
                        <a:solidFill>
                          <a:schemeClr val="tx1"/>
                        </a:solidFill>
                        <a:latin typeface="+mn-ea"/>
                        <a:ea typeface="+mn-ea"/>
                      </a:endParaRPr>
                    </a:p>
                    <a:p>
                      <a:pPr marL="174625" indent="-174625"/>
                      <a:r>
                        <a:rPr kumimoji="1" lang="en-US" altLang="ja-JP" sz="1100" b="1" dirty="0" smtClean="0">
                          <a:solidFill>
                            <a:schemeClr val="tx1"/>
                          </a:solidFill>
                          <a:latin typeface="+mn-ea"/>
                          <a:ea typeface="+mn-ea"/>
                        </a:rPr>
                        <a:t>《</a:t>
                      </a:r>
                      <a:r>
                        <a:rPr kumimoji="1" lang="ja-JP" altLang="en-US" sz="1100" b="1" dirty="0" smtClean="0">
                          <a:solidFill>
                            <a:schemeClr val="tx1"/>
                          </a:solidFill>
                          <a:latin typeface="+mn-ea"/>
                          <a:ea typeface="+mn-ea"/>
                        </a:rPr>
                        <a:t>食の安全安心について学べる機会の提供</a:t>
                      </a:r>
                      <a:r>
                        <a:rPr kumimoji="1" lang="en-US" altLang="ja-JP" sz="11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■消費者に対して、食品衛生講習会等を実施（</a:t>
                      </a:r>
                      <a:r>
                        <a:rPr kumimoji="1" lang="en-US" altLang="ja-JP" sz="1100" b="1" dirty="0" smtClean="0">
                          <a:solidFill>
                            <a:schemeClr val="tx1"/>
                          </a:solidFill>
                          <a:latin typeface="+mn-ea"/>
                          <a:ea typeface="+mn-ea"/>
                        </a:rPr>
                        <a:t>13</a:t>
                      </a:r>
                      <a:r>
                        <a:rPr kumimoji="1" lang="ja-JP" altLang="en-US" sz="1100" b="1" dirty="0" smtClean="0">
                          <a:solidFill>
                            <a:schemeClr val="tx1"/>
                          </a:solidFill>
                          <a:latin typeface="+mn-ea"/>
                          <a:ea typeface="+mn-ea"/>
                        </a:rPr>
                        <a:t>回</a:t>
                      </a:r>
                      <a:r>
                        <a:rPr kumimoji="1" lang="en-US" altLang="ja-JP" sz="1100" b="1" dirty="0" smtClean="0">
                          <a:solidFill>
                            <a:schemeClr val="tx1"/>
                          </a:solidFill>
                          <a:latin typeface="+mn-ea"/>
                          <a:ea typeface="+mn-ea"/>
                        </a:rPr>
                        <a:t>420</a:t>
                      </a:r>
                      <a:r>
                        <a:rPr kumimoji="1" lang="ja-JP" altLang="en-US" sz="1100" b="1" dirty="0" smtClean="0">
                          <a:solidFill>
                            <a:schemeClr val="tx1"/>
                          </a:solidFill>
                          <a:latin typeface="+mn-ea"/>
                          <a:ea typeface="+mn-ea"/>
                        </a:rPr>
                        <a:t>名）</a:t>
                      </a:r>
                    </a:p>
                    <a:p>
                      <a:pPr marL="174625" indent="-174625"/>
                      <a:r>
                        <a:rPr kumimoji="1" lang="ja-JP" altLang="en-US" sz="1100" b="1" dirty="0" smtClean="0">
                          <a:solidFill>
                            <a:schemeClr val="tx1"/>
                          </a:solidFill>
                          <a:latin typeface="+mn-ea"/>
                          <a:ea typeface="+mn-ea"/>
                        </a:rPr>
                        <a:t>■乳幼児、小児、児童、生徒やその保護者に講習等による啓発を実施（高校生</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回 参加者</a:t>
                      </a:r>
                      <a:r>
                        <a:rPr kumimoji="1" lang="en-US" altLang="ja-JP" sz="1100" b="1" dirty="0" smtClean="0">
                          <a:solidFill>
                            <a:schemeClr val="tx1"/>
                          </a:solidFill>
                          <a:latin typeface="+mn-ea"/>
                          <a:ea typeface="+mn-ea"/>
                        </a:rPr>
                        <a:t>44</a:t>
                      </a:r>
                      <a:r>
                        <a:rPr kumimoji="1" lang="ja-JP" altLang="en-US" sz="1100" b="1" dirty="0" smtClean="0">
                          <a:solidFill>
                            <a:schemeClr val="tx1"/>
                          </a:solidFill>
                          <a:latin typeface="+mn-ea"/>
                          <a:ea typeface="+mn-ea"/>
                        </a:rPr>
                        <a:t>名）</a:t>
                      </a:r>
                    </a:p>
                    <a:p>
                      <a:pPr marL="174625" indent="-174625"/>
                      <a:r>
                        <a:rPr kumimoji="1" lang="ja-JP" altLang="en-US" sz="1100" b="1" dirty="0" smtClean="0">
                          <a:solidFill>
                            <a:schemeClr val="tx1"/>
                          </a:solidFill>
                          <a:latin typeface="+mn-ea"/>
                          <a:ea typeface="+mn-ea"/>
                        </a:rPr>
                        <a:t>■生き物が食べ物になるまでの過程を知る食中毒予防・残食減少・命について考える出前授業を実施</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（教員研修１回、中学校２回（職業講話）計</a:t>
                      </a:r>
                      <a:r>
                        <a:rPr kumimoji="1" lang="en-US" altLang="ja-JP" sz="1100" b="1" dirty="0" smtClean="0">
                          <a:solidFill>
                            <a:schemeClr val="tx1"/>
                          </a:solidFill>
                          <a:latin typeface="+mn-ea"/>
                          <a:ea typeface="+mn-ea"/>
                        </a:rPr>
                        <a:t>57</a:t>
                      </a:r>
                      <a:r>
                        <a:rPr kumimoji="1" lang="ja-JP" altLang="en-US" sz="1100" b="1" dirty="0" smtClean="0">
                          <a:solidFill>
                            <a:schemeClr val="tx1"/>
                          </a:solidFill>
                          <a:latin typeface="+mn-ea"/>
                          <a:ea typeface="+mn-ea"/>
                        </a:rPr>
                        <a:t>名）</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食肉の生食による食中毒の予防啓発</a:t>
                      </a:r>
                      <a:r>
                        <a:rPr kumimoji="1" lang="en-US" altLang="ja-JP" sz="11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■監視業務を通じ、事業者に食肉の十分な加熱について指導</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■食中毒予防ポスターの掲示やリーフレット配布による啓発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■府内の大学に対し、啓発ポスターの掲示、学生への啓発メッセージの配信を依頼</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食品表示に関する基礎的知識の普及</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■大阪府消費者フェア</a:t>
                      </a:r>
                      <a:r>
                        <a:rPr kumimoji="1" lang="en-US" altLang="ja-JP" sz="1100" b="1" dirty="0" smtClean="0">
                          <a:solidFill>
                            <a:schemeClr val="tx1"/>
                          </a:solidFill>
                          <a:latin typeface="+mn-ea"/>
                          <a:ea typeface="+mn-ea"/>
                        </a:rPr>
                        <a:t>2021</a:t>
                      </a:r>
                      <a:r>
                        <a:rPr kumimoji="1" lang="ja-JP" altLang="en-US" sz="1100" b="1" dirty="0" smtClean="0">
                          <a:solidFill>
                            <a:schemeClr val="tx1"/>
                          </a:solidFill>
                          <a:latin typeface="+mn-ea"/>
                          <a:ea typeface="+mn-ea"/>
                        </a:rPr>
                        <a:t>で動画等を用いた食品表示等に関する啓発を実施</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a:t>
                      </a:r>
                      <a:r>
                        <a:rPr kumimoji="1" lang="en-US" altLang="ja-JP" sz="1100" b="1" dirty="0" smtClean="0">
                          <a:solidFill>
                            <a:schemeClr val="tx1"/>
                          </a:solidFill>
                          <a:latin typeface="+mn-ea"/>
                          <a:ea typeface="+mn-ea"/>
                        </a:rPr>
                        <a:t>R3.11.13-12.6</a:t>
                      </a:r>
                      <a:r>
                        <a:rPr kumimoji="1" lang="ja-JP" altLang="en-US" sz="1100" b="1" dirty="0" smtClean="0">
                          <a:solidFill>
                            <a:schemeClr val="tx1"/>
                          </a:solidFill>
                          <a:latin typeface="+mn-ea"/>
                          <a:ea typeface="+mn-ea"/>
                        </a:rPr>
                        <a:t>　府民</a:t>
                      </a:r>
                      <a:r>
                        <a:rPr kumimoji="1" lang="en-US" altLang="ja-JP" sz="1100" b="1" dirty="0" smtClean="0">
                          <a:solidFill>
                            <a:schemeClr val="tx1"/>
                          </a:solidFill>
                          <a:latin typeface="+mn-ea"/>
                          <a:ea typeface="+mn-ea"/>
                        </a:rPr>
                        <a:t>3,479</a:t>
                      </a:r>
                      <a:r>
                        <a:rPr kumimoji="1" lang="ja-JP" altLang="en-US" sz="1100" b="1" dirty="0" smtClean="0">
                          <a:solidFill>
                            <a:schemeClr val="tx1"/>
                          </a:solidFill>
                          <a:latin typeface="+mn-ea"/>
                          <a:ea typeface="+mn-ea"/>
                        </a:rPr>
                        <a:t>名参加（</a:t>
                      </a:r>
                      <a:r>
                        <a:rPr kumimoji="1" lang="en-US" altLang="ja-JP" sz="1100" b="1" dirty="0" smtClean="0">
                          <a:solidFill>
                            <a:schemeClr val="tx1"/>
                          </a:solidFill>
                          <a:latin typeface="+mn-ea"/>
                          <a:ea typeface="+mn-ea"/>
                        </a:rPr>
                        <a:t>web</a:t>
                      </a:r>
                      <a:r>
                        <a:rPr kumimoji="1" lang="ja-JP" altLang="en-US" sz="1100" b="1" dirty="0" smtClean="0">
                          <a:solidFill>
                            <a:schemeClr val="tx1"/>
                          </a:solidFill>
                          <a:latin typeface="+mn-ea"/>
                          <a:ea typeface="+mn-ea"/>
                        </a:rPr>
                        <a:t>配信閲覧者数）</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377403">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■メールマガジンや</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等で発信した食の安全安心に関する情報に対する府民の反応確認等</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　より具体な効果の検証</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■食の安全性に対する知識について、対象者の年齢等に合わせたより理解しやすい学習内容の検討</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■府民に対する効果的効率的な啓発方法の検討、実施</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■日常生活で実践できる授業内容の検討、実施</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3910495"/>
                  </a:ext>
                </a:extLst>
              </a:tr>
              <a:tr h="90000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zh-TW" altLang="en-US" sz="1100" b="1" dirty="0" smtClean="0">
                          <a:solidFill>
                            <a:schemeClr val="tx1"/>
                          </a:solidFill>
                          <a:latin typeface="游ゴシック" panose="020B0400000000000000" pitchFamily="50" charset="-128"/>
                          <a:ea typeface="游ゴシック" panose="020B0400000000000000" pitchFamily="50" charset="-128"/>
                        </a:rPr>
                        <a:t>食中毒予防対策事業費</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　</a:t>
                      </a:r>
                      <a:r>
                        <a:rPr kumimoji="1" lang="en-US" altLang="ja-JP" sz="1100" b="1" dirty="0" smtClean="0">
                          <a:solidFill>
                            <a:schemeClr val="tx1"/>
                          </a:solidFill>
                          <a:latin typeface="游ゴシック" panose="020B0400000000000000" pitchFamily="50" charset="-128"/>
                          <a:ea typeface="+mn-ea"/>
                        </a:rPr>
                        <a:t>1,292</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千円</a:t>
                      </a:r>
                      <a:endParaRPr kumimoji="1" lang="en-US" altLang="ja-JP" sz="1100" b="1" dirty="0" smtClean="0">
                        <a:solidFill>
                          <a:schemeClr val="tx1"/>
                        </a:solidFill>
                        <a:latin typeface="游ゴシック" panose="020B0400000000000000" pitchFamily="50" charset="-128"/>
                        <a:ea typeface="游ゴシック" panose="020B0400000000000000" pitchFamily="50" charset="-128"/>
                      </a:endParaRPr>
                    </a:p>
                    <a:p>
                      <a:r>
                        <a:rPr kumimoji="1" lang="zh-TW" altLang="en-US" sz="1100" b="1" dirty="0" smtClean="0">
                          <a:solidFill>
                            <a:schemeClr val="tx1"/>
                          </a:solidFill>
                          <a:latin typeface="游ゴシック" panose="020B0400000000000000" pitchFamily="50" charset="-128"/>
                          <a:ea typeface="游ゴシック" panose="020B0400000000000000" pitchFamily="50" charset="-128"/>
                        </a:rPr>
                        <a:t>食品表示適正化推進事業</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　</a:t>
                      </a:r>
                      <a:r>
                        <a:rPr kumimoji="1" lang="en-US" altLang="ja-JP" sz="1100" b="1" dirty="0" smtClean="0">
                          <a:solidFill>
                            <a:schemeClr val="tx1"/>
                          </a:solidFill>
                          <a:latin typeface="游ゴシック" panose="020B0400000000000000" pitchFamily="50" charset="-128"/>
                          <a:ea typeface="+mn-ea"/>
                        </a:rPr>
                        <a:t>7,828</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千円</a:t>
                      </a:r>
                      <a:endParaRPr kumimoji="1" lang="en-US" altLang="ja-JP" sz="11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100" b="1" dirty="0" smtClean="0">
                          <a:solidFill>
                            <a:schemeClr val="tx1"/>
                          </a:solidFill>
                          <a:latin typeface="游ゴシック" panose="020B0400000000000000" pitchFamily="50" charset="-128"/>
                          <a:ea typeface="游ゴシック" panose="020B0400000000000000" pitchFamily="50" charset="-128"/>
                        </a:rPr>
                        <a:t>リスクコミュニケーション推進事業費　</a:t>
                      </a:r>
                      <a:r>
                        <a:rPr kumimoji="1" lang="en-US" altLang="ja-JP" sz="1100" b="1" dirty="0" smtClean="0">
                          <a:solidFill>
                            <a:schemeClr val="tx1"/>
                          </a:solidFill>
                          <a:latin typeface="游ゴシック" panose="020B0400000000000000" pitchFamily="50" charset="-128"/>
                          <a:ea typeface="+mn-ea"/>
                        </a:rPr>
                        <a:t>655</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千円</a:t>
                      </a: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474262"/>
                  </a:ext>
                </a:extLst>
              </a:tr>
            </a:tbl>
          </a:graphicData>
        </a:graphic>
      </p:graphicFrame>
      <p:grpSp>
        <p:nvGrpSpPr>
          <p:cNvPr id="20" name="グループ化 19"/>
          <p:cNvGrpSpPr/>
          <p:nvPr/>
        </p:nvGrpSpPr>
        <p:grpSpPr>
          <a:xfrm>
            <a:off x="8334733" y="351983"/>
            <a:ext cx="1188525" cy="864000"/>
            <a:chOff x="8151251" y="1180677"/>
            <a:chExt cx="1188525" cy="864000"/>
          </a:xfrm>
        </p:grpSpPr>
        <p:sp>
          <p:nvSpPr>
            <p:cNvPr id="21" name="角丸四角形 20"/>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2" name="グループ化 21"/>
            <p:cNvGrpSpPr/>
            <p:nvPr/>
          </p:nvGrpSpPr>
          <p:grpSpPr>
            <a:xfrm>
              <a:off x="8222623" y="1257538"/>
              <a:ext cx="1058662" cy="720145"/>
              <a:chOff x="511927" y="2809411"/>
              <a:chExt cx="1110811" cy="770916"/>
            </a:xfrm>
          </p:grpSpPr>
          <p:sp>
            <p:nvSpPr>
              <p:cNvPr id="23" name="角丸四角形 22"/>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dirty="0" smtClean="0"/>
                  <a:t>年度評価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4" name="直線コネクタ 23"/>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5" name="Rectangle 1"/>
          <p:cNvSpPr>
            <a:spLocks noChangeArrowheads="1"/>
          </p:cNvSpPr>
          <p:nvPr/>
        </p:nvSpPr>
        <p:spPr bwMode="auto">
          <a:xfrm>
            <a:off x="291796" y="317980"/>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具体的な取組み</a:t>
            </a:r>
            <a:r>
              <a:rPr kumimoji="0" lang="en-US" altLang="ja-JP" sz="16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07472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71</a:t>
            </a:fld>
            <a:endParaRPr kumimoji="1" lang="ja-JP" altLang="en-US"/>
          </a:p>
        </p:txBody>
      </p:sp>
      <p:sp>
        <p:nvSpPr>
          <p:cNvPr id="13" name="角丸四角形 12"/>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4" name="正方形/長方形 13"/>
          <p:cNvSpPr/>
          <p:nvPr/>
        </p:nvSpPr>
        <p:spPr>
          <a:xfrm>
            <a:off x="273000" y="358821"/>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ja-JP" sz="900" kern="100" dirty="0" smtClean="0">
                <a:solidFill>
                  <a:srgbClr val="000000"/>
                </a:solidFill>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正方形/長方形 14"/>
          <p:cNvSpPr/>
          <p:nvPr/>
        </p:nvSpPr>
        <p:spPr>
          <a:xfrm>
            <a:off x="272999" y="139956"/>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（３）</a:t>
            </a:r>
            <a:r>
              <a:rPr lang="ja-JP" altLang="en-US" sz="2000" b="1" dirty="0" smtClean="0">
                <a:solidFill>
                  <a:schemeClr val="bg1"/>
                </a:solidFill>
                <a:latin typeface="游ゴシック" panose="020B0400000000000000" pitchFamily="50" charset="-128"/>
                <a:ea typeface="游ゴシック" panose="020B0400000000000000" pitchFamily="50" charset="-128"/>
              </a:rPr>
              <a:t>生産</a:t>
            </a:r>
            <a:r>
              <a:rPr lang="ja-JP" altLang="en-US" sz="2000" b="1" dirty="0">
                <a:solidFill>
                  <a:schemeClr val="bg1"/>
                </a:solidFill>
                <a:latin typeface="游ゴシック" panose="020B0400000000000000" pitchFamily="50" charset="-128"/>
                <a:ea typeface="游ゴシック" panose="020B0400000000000000" pitchFamily="50" charset="-128"/>
              </a:rPr>
              <a:t>から消費までを通した食育の</a:t>
            </a:r>
            <a:r>
              <a:rPr lang="ja-JP" altLang="en-US" sz="2000" b="1" dirty="0" smtClean="0">
                <a:solidFill>
                  <a:schemeClr val="bg1"/>
                </a:solidFill>
                <a:latin typeface="游ゴシック" panose="020B0400000000000000" pitchFamily="50" charset="-128"/>
                <a:ea typeface="游ゴシック" panose="020B0400000000000000" pitchFamily="50" charset="-128"/>
              </a:rPr>
              <a:t>推進　</a:t>
            </a:r>
            <a:r>
              <a:rPr kumimoji="1" lang="ja-JP" altLang="en-US" b="1" dirty="0" smtClean="0">
                <a:solidFill>
                  <a:schemeClr val="bg1"/>
                </a:solidFill>
                <a:latin typeface="游ゴシック" panose="020B0400000000000000" pitchFamily="50" charset="-128"/>
                <a:ea typeface="游ゴシック" panose="020B0400000000000000" pitchFamily="50" charset="-128"/>
              </a:rPr>
              <a:t>計画Ｐ</a:t>
            </a:r>
            <a:r>
              <a:rPr kumimoji="1" lang="en-US" altLang="ja-JP" b="1" dirty="0" smtClean="0">
                <a:solidFill>
                  <a:schemeClr val="bg1"/>
                </a:solidFill>
                <a:latin typeface="游ゴシック" panose="020B0400000000000000" pitchFamily="50" charset="-128"/>
                <a:ea typeface="游ゴシック" panose="020B0400000000000000" pitchFamily="50" charset="-128"/>
              </a:rPr>
              <a:t>45</a:t>
            </a:r>
            <a:endParaRPr kumimoji="1"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16" name="正方形/長方形 15"/>
          <p:cNvSpPr/>
          <p:nvPr/>
        </p:nvSpPr>
        <p:spPr>
          <a:xfrm>
            <a:off x="517318" y="971163"/>
            <a:ext cx="8640000" cy="461665"/>
          </a:xfrm>
          <a:prstGeom prst="rect">
            <a:avLst/>
          </a:prstGeom>
        </p:spPr>
        <p:txBody>
          <a:bodyPr wrap="square">
            <a:spAutoFit/>
          </a:bodyPr>
          <a:lstStyle/>
          <a:p>
            <a:pPr marL="139700" indent="-139700" algn="just">
              <a:spcAft>
                <a:spcPts val="0"/>
              </a:spcAft>
            </a:pPr>
            <a:r>
              <a:rPr lang="ja-JP" altLang="ja-JP" sz="1200" b="1" kern="100" dirty="0">
                <a:latin typeface="+mn-ea"/>
                <a:cs typeface="Times New Roman" panose="02020603050405020304" pitchFamily="18" charset="0"/>
              </a:rPr>
              <a:t>▽生産から消費に至る食の循環を意識し、大阪でとれる農林水産物等を積極的に</a:t>
            </a:r>
            <a:r>
              <a:rPr lang="ja-JP" altLang="ja-JP" sz="1200" b="1" kern="100" dirty="0" smtClean="0">
                <a:latin typeface="+mn-ea"/>
                <a:cs typeface="Times New Roman" panose="02020603050405020304" pitchFamily="18" charset="0"/>
              </a:rPr>
              <a:t>利用する</a:t>
            </a:r>
            <a:r>
              <a:rPr lang="ja-JP" altLang="ja-JP" sz="1200" b="1" kern="100" dirty="0">
                <a:latin typeface="+mn-ea"/>
                <a:cs typeface="Times New Roman" panose="02020603050405020304" pitchFamily="18" charset="0"/>
              </a:rPr>
              <a:t>とともに、食品ロスの削減に主体的に取り組み、地域や家庭で受け継がれて</a:t>
            </a:r>
            <a:r>
              <a:rPr lang="ja-JP" altLang="ja-JP" sz="1200" b="1" kern="100" dirty="0" smtClean="0">
                <a:latin typeface="+mn-ea"/>
                <a:cs typeface="Times New Roman" panose="02020603050405020304" pitchFamily="18" charset="0"/>
              </a:rPr>
              <a:t>きた</a:t>
            </a:r>
            <a:r>
              <a:rPr lang="ja-JP" altLang="ja-JP" sz="1200" b="1" kern="100" dirty="0">
                <a:latin typeface="+mn-ea"/>
                <a:cs typeface="Times New Roman" panose="02020603050405020304" pitchFamily="18" charset="0"/>
              </a:rPr>
              <a:t>郷土料理、伝統食材等の食文化を次世代に伝えます。</a:t>
            </a:r>
            <a:endParaRPr lang="ja-JP" altLang="ja-JP" sz="1200" b="1" kern="100" dirty="0">
              <a:effectLst/>
              <a:latin typeface="+mn-ea"/>
              <a:cs typeface="Times New Roman" panose="02020603050405020304" pitchFamily="18" charset="0"/>
            </a:endParaRPr>
          </a:p>
        </p:txBody>
      </p:sp>
      <p:graphicFrame>
        <p:nvGraphicFramePr>
          <p:cNvPr id="17" name="表 16"/>
          <p:cNvGraphicFramePr>
            <a:graphicFrameLocks noGrp="1"/>
          </p:cNvGraphicFramePr>
          <p:nvPr>
            <p:extLst/>
          </p:nvPr>
        </p:nvGraphicFramePr>
        <p:xfrm>
          <a:off x="633000" y="1414045"/>
          <a:ext cx="8640000" cy="1778532"/>
        </p:xfrm>
        <a:graphic>
          <a:graphicData uri="http://schemas.openxmlformats.org/drawingml/2006/table">
            <a:tbl>
              <a:tblPr firstRow="1" firstCol="1" bandRow="1"/>
              <a:tblGrid>
                <a:gridCol w="538037">
                  <a:extLst>
                    <a:ext uri="{9D8B030D-6E8A-4147-A177-3AD203B41FA5}">
                      <a16:colId xmlns:a16="http://schemas.microsoft.com/office/drawing/2014/main" val="2164378908"/>
                    </a:ext>
                  </a:extLst>
                </a:gridCol>
                <a:gridCol w="1432816">
                  <a:extLst>
                    <a:ext uri="{9D8B030D-6E8A-4147-A177-3AD203B41FA5}">
                      <a16:colId xmlns:a16="http://schemas.microsoft.com/office/drawing/2014/main" val="792606200"/>
                    </a:ext>
                  </a:extLst>
                </a:gridCol>
                <a:gridCol w="2130310">
                  <a:extLst>
                    <a:ext uri="{9D8B030D-6E8A-4147-A177-3AD203B41FA5}">
                      <a16:colId xmlns:a16="http://schemas.microsoft.com/office/drawing/2014/main" val="1299391930"/>
                    </a:ext>
                  </a:extLst>
                </a:gridCol>
                <a:gridCol w="2229821">
                  <a:extLst>
                    <a:ext uri="{9D8B030D-6E8A-4147-A177-3AD203B41FA5}">
                      <a16:colId xmlns:a16="http://schemas.microsoft.com/office/drawing/2014/main" val="2282382137"/>
                    </a:ext>
                  </a:extLst>
                </a:gridCol>
                <a:gridCol w="2309016">
                  <a:extLst>
                    <a:ext uri="{9D8B030D-6E8A-4147-A177-3AD203B41FA5}">
                      <a16:colId xmlns:a16="http://schemas.microsoft.com/office/drawing/2014/main" val="2361454761"/>
                    </a:ext>
                  </a:extLst>
                </a:gridCol>
              </a:tblGrid>
              <a:tr h="177181">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ライフステ</a:t>
                      </a: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ー</a:t>
                      </a: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n-ea"/>
                          <a:ea typeface="+mn-ea"/>
                          <a:cs typeface="+mn-cs"/>
                        </a:rPr>
                        <a:t>応じた健康行動</a:t>
                      </a:r>
                      <a:endPar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68580" marR="68580" marT="0" marB="0"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ts val="1700"/>
                        </a:lnSpc>
                        <a:spcAft>
                          <a:spcPts val="0"/>
                        </a:spcAft>
                      </a:pPr>
                      <a:r>
                        <a:rPr lang="en-US" sz="1200" b="1" kern="100" dirty="0">
                          <a:solidFill>
                            <a:srgbClr val="000000"/>
                          </a:solidFill>
                          <a:effectLst/>
                          <a:latin typeface="+mn-ea"/>
                          <a:ea typeface="+mn-ea"/>
                          <a:cs typeface="Times New Roman" panose="02020603050405020304" pitchFamily="18" charset="0"/>
                        </a:rPr>
                        <a:t> </a:t>
                      </a:r>
                      <a:r>
                        <a:rPr lang="ja-JP" altLang="en-US" sz="1200" b="1" kern="100" dirty="0" smtClean="0">
                          <a:solidFill>
                            <a:srgbClr val="000000"/>
                          </a:solidFill>
                          <a:effectLst/>
                          <a:latin typeface="+mn-ea"/>
                          <a:ea typeface="+mn-ea"/>
                          <a:cs typeface="Times New Roman" panose="02020603050405020304" pitchFamily="18" charset="0"/>
                        </a:rPr>
                        <a:t>項目</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10490" indent="-11049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地産地消</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86360" indent="-8636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食品ロス</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33350" indent="-13335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食文化</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41604021"/>
                  </a:ext>
                </a:extLst>
              </a:tr>
              <a:tr h="411181">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大阪産（もん）に</a:t>
                      </a:r>
                      <a:r>
                        <a:rPr lang="ja-JP" sz="1200" b="1" kern="100" spc="-10" dirty="0" smtClean="0">
                          <a:solidFill>
                            <a:srgbClr val="000000"/>
                          </a:solidFill>
                          <a:effectLst/>
                          <a:latin typeface="+mn-ea"/>
                          <a:ea typeface="+mn-ea"/>
                          <a:cs typeface="Times New Roman" panose="02020603050405020304" pitchFamily="18" charset="0"/>
                        </a:rPr>
                        <a:t>ついて</a:t>
                      </a:r>
                      <a:endParaRPr lang="en-US" altLang="ja-JP" sz="1200" b="1" kern="100" spc="-10" dirty="0" smtClean="0">
                        <a:solidFill>
                          <a:srgbClr val="000000"/>
                        </a:solidFill>
                        <a:effectLst/>
                        <a:latin typeface="+mn-ea"/>
                        <a:ea typeface="+mn-ea"/>
                        <a:cs typeface="Times New Roman" panose="02020603050405020304" pitchFamily="18" charset="0"/>
                      </a:endParaRPr>
                    </a:p>
                    <a:p>
                      <a:pPr algn="l">
                        <a:lnSpc>
                          <a:spcPts val="1400"/>
                        </a:lnSpc>
                        <a:spcAft>
                          <a:spcPts val="0"/>
                        </a:spcAft>
                      </a:pPr>
                      <a:r>
                        <a:rPr lang="ja-JP" sz="1200" b="1" kern="100" spc="-10" dirty="0" smtClean="0">
                          <a:solidFill>
                            <a:srgbClr val="000000"/>
                          </a:solidFill>
                          <a:effectLst/>
                          <a:latin typeface="+mn-ea"/>
                          <a:ea typeface="+mn-ea"/>
                          <a:cs typeface="Times New Roman" panose="02020603050405020304" pitchFamily="18" charset="0"/>
                        </a:rPr>
                        <a:t>学びます</a:t>
                      </a:r>
                      <a:r>
                        <a:rPr lang="ja-JP" sz="1200" b="1" kern="100" spc="-10" dirty="0">
                          <a:solidFill>
                            <a:srgbClr val="000000"/>
                          </a:solidFill>
                          <a:effectLst/>
                          <a:latin typeface="+mn-ea"/>
                          <a:ea typeface="+mn-ea"/>
                          <a:cs typeface="Times New Roman" panose="02020603050405020304" pitchFamily="18" charset="0"/>
                        </a:rPr>
                        <a:t>。</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ts val="1400"/>
                        </a:lnSpc>
                        <a:spcAft>
                          <a:spcPts val="0"/>
                        </a:spcAft>
                      </a:pPr>
                      <a:r>
                        <a:rPr lang="ja-JP" sz="1200" b="1" kern="100" spc="-20" dirty="0">
                          <a:effectLst/>
                          <a:latin typeface="+mn-ea"/>
                          <a:ea typeface="+mn-ea"/>
                          <a:cs typeface="Times New Roman" panose="02020603050405020304" pitchFamily="18" charset="0"/>
                        </a:rPr>
                        <a:t>食べ物を大切にする感謝の心を学びます。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地域や家庭で受け継がれてきた食文化を学びます。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79091187"/>
                  </a:ext>
                </a:extLst>
              </a:tr>
              <a:tr h="466221">
                <a:tc vMerge="1">
                  <a:txBody>
                    <a:bodyPr/>
                    <a:lstStyle/>
                    <a:p>
                      <a:pPr algn="ctr">
                        <a:lnSpc>
                          <a:spcPts val="1700"/>
                        </a:lnSpc>
                        <a:spcAft>
                          <a:spcPts val="0"/>
                        </a:spcAft>
                      </a:pP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ts val="17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大阪産（もん）に触れる</a:t>
                      </a:r>
                      <a:r>
                        <a:rPr lang="ja-JP" sz="1200" b="1" kern="100" spc="-10" dirty="0" smtClean="0">
                          <a:solidFill>
                            <a:srgbClr val="000000"/>
                          </a:solidFill>
                          <a:effectLst/>
                          <a:latin typeface="+mn-ea"/>
                          <a:ea typeface="+mn-ea"/>
                          <a:cs typeface="Times New Roman" panose="02020603050405020304" pitchFamily="18" charset="0"/>
                        </a:rPr>
                        <a:t>機会に参加</a:t>
                      </a:r>
                      <a:r>
                        <a:rPr lang="ja-JP" sz="1200" b="1" kern="100" spc="-10" dirty="0">
                          <a:solidFill>
                            <a:srgbClr val="000000"/>
                          </a:solidFill>
                          <a:effectLst/>
                          <a:latin typeface="+mn-ea"/>
                          <a:ea typeface="+mn-ea"/>
                          <a:cs typeface="Times New Roman" panose="02020603050405020304" pitchFamily="18" charset="0"/>
                        </a:rPr>
                        <a:t>し、積極的に利用</a:t>
                      </a:r>
                      <a:r>
                        <a:rPr lang="ja-JP" sz="1200" b="1" kern="100" spc="-10" dirty="0" smtClean="0">
                          <a:solidFill>
                            <a:srgbClr val="000000"/>
                          </a:solidFill>
                          <a:effectLst/>
                          <a:latin typeface="+mn-ea"/>
                          <a:ea typeface="+mn-ea"/>
                          <a:cs typeface="Times New Roman" panose="02020603050405020304" pitchFamily="18" charset="0"/>
                        </a:rPr>
                        <a:t>します</a:t>
                      </a:r>
                      <a:r>
                        <a:rPr lang="ja-JP" sz="1200" b="1" kern="100" spc="-10" dirty="0">
                          <a:solidFill>
                            <a:srgbClr val="000000"/>
                          </a:solidFill>
                          <a:effectLst/>
                          <a:latin typeface="+mn-ea"/>
                          <a:ea typeface="+mn-ea"/>
                          <a:cs typeface="Times New Roman" panose="02020603050405020304" pitchFamily="18" charset="0"/>
                        </a:rPr>
                        <a:t>。</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食品ロスの現状や削減の必要性について認識を深め、食品ロスの削減に主体的に取り組みます。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地域や家庭で受け継がれてきた食文化に関心を持ち、日々の食事に取り入れるよう心がけます。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75542048"/>
                  </a:ext>
                </a:extLst>
              </a:tr>
              <a:tr h="100978">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rowSpan="2">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2816565"/>
                  </a:ext>
                </a:extLst>
              </a:tr>
              <a:tr h="584252">
                <a:tc vMerge="1">
                  <a:txBody>
                    <a:bodyPr/>
                    <a:lstStyle/>
                    <a:p>
                      <a:endParaRPr kumimoji="1" lang="ja-JP" altLang="en-US"/>
                    </a:p>
                  </a:txBody>
                  <a:tcPr/>
                </a:tc>
                <a:tc vMerge="1">
                  <a:txBody>
                    <a:bodyPr/>
                    <a:lstStyle/>
                    <a:p>
                      <a:pPr algn="ctr">
                        <a:lnSpc>
                          <a:spcPts val="1700"/>
                        </a:lnSpc>
                        <a:spcAft>
                          <a:spcPts val="0"/>
                        </a:spcAft>
                      </a:pP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vMerge="1">
                  <a:txBody>
                    <a:bodyPr/>
                    <a:lstStyle/>
                    <a:p>
                      <a:endParaRPr kumimoji="1" lang="ja-JP" altLang="en-US"/>
                    </a:p>
                  </a:txBody>
                  <a:tcPr/>
                </a:tc>
                <a:tc vMerge="1">
                  <a:txBody>
                    <a:bodyPr/>
                    <a:lstStyle/>
                    <a:p>
                      <a:endParaRPr kumimoji="1" lang="ja-JP" altLang="en-US"/>
                    </a:p>
                  </a:txBody>
                  <a:tcPr/>
                </a:tc>
                <a:tc>
                  <a:txBody>
                    <a:body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地域や家庭で受け継がれてきた食文化や食に対する感謝の気持ちの大切さを次世代に伝えます。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19084793"/>
                  </a:ext>
                </a:extLst>
              </a:tr>
            </a:tbl>
          </a:graphicData>
        </a:graphic>
      </p:graphicFrame>
      <p:sp>
        <p:nvSpPr>
          <p:cNvPr id="18" name="正方形/長方形 17"/>
          <p:cNvSpPr/>
          <p:nvPr/>
        </p:nvSpPr>
        <p:spPr>
          <a:xfrm>
            <a:off x="281772" y="722265"/>
            <a:ext cx="3240000" cy="288000"/>
          </a:xfrm>
          <a:prstGeom prst="rect">
            <a:avLst/>
          </a:prstGeom>
        </p:spPr>
        <p:txBody>
          <a:bodyPr wrap="square" lIns="36000" tIns="72000" rIns="36000" bIns="36000" anchor="ctr">
            <a:noAutofit/>
          </a:bodyPr>
          <a:lstStyle/>
          <a:p>
            <a:r>
              <a:rPr lang="en-US" altLang="ja-JP" sz="1600" b="1" dirty="0" smtClean="0">
                <a:latin typeface="+mn-ea"/>
              </a:rPr>
              <a:t>【</a:t>
            </a:r>
            <a:r>
              <a:rPr lang="ja-JP" altLang="en-US" sz="1600" b="1" dirty="0" smtClean="0">
                <a:latin typeface="+mn-ea"/>
              </a:rPr>
              <a:t>府民の行動目標</a:t>
            </a:r>
            <a:r>
              <a:rPr lang="en-US" altLang="ja-JP" sz="1600" b="1" dirty="0">
                <a:latin typeface="+mn-ea"/>
              </a:rPr>
              <a:t>】</a:t>
            </a:r>
            <a:endParaRPr lang="ja-JP" altLang="en-US" sz="1600" b="1" dirty="0">
              <a:latin typeface="+mn-ea"/>
            </a:endParaRPr>
          </a:p>
        </p:txBody>
      </p:sp>
      <p:sp>
        <p:nvSpPr>
          <p:cNvPr id="19" name="Rectangle 1"/>
          <p:cNvSpPr>
            <a:spLocks noChangeArrowheads="1"/>
          </p:cNvSpPr>
          <p:nvPr/>
        </p:nvSpPr>
        <p:spPr bwMode="auto">
          <a:xfrm>
            <a:off x="281772" y="3216416"/>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n-ea"/>
                <a:cs typeface="Times New Roman" panose="02020603050405020304" pitchFamily="18" charset="0"/>
              </a:rPr>
              <a:t>取組みの目標</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graphicFrame>
        <p:nvGraphicFramePr>
          <p:cNvPr id="30" name="表 29"/>
          <p:cNvGraphicFramePr>
            <a:graphicFrameLocks noGrp="1"/>
          </p:cNvGraphicFramePr>
          <p:nvPr>
            <p:extLst/>
          </p:nvPr>
        </p:nvGraphicFramePr>
        <p:xfrm>
          <a:off x="633000" y="3502670"/>
          <a:ext cx="8639998" cy="1343494"/>
        </p:xfrm>
        <a:graphic>
          <a:graphicData uri="http://schemas.openxmlformats.org/drawingml/2006/table">
            <a:tbl>
              <a:tblPr firstRow="1" firstCol="1" bandRow="1">
                <a:tableStyleId>{5C22544A-7EE6-4342-B048-85BDC9FD1C3A}</a:tableStyleId>
              </a:tblPr>
              <a:tblGrid>
                <a:gridCol w="260521">
                  <a:extLst>
                    <a:ext uri="{9D8B030D-6E8A-4147-A177-3AD203B41FA5}">
                      <a16:colId xmlns:a16="http://schemas.microsoft.com/office/drawing/2014/main" val="20000"/>
                    </a:ext>
                  </a:extLst>
                </a:gridCol>
                <a:gridCol w="3383544">
                  <a:extLst>
                    <a:ext uri="{9D8B030D-6E8A-4147-A177-3AD203B41FA5}">
                      <a16:colId xmlns:a16="http://schemas.microsoft.com/office/drawing/2014/main" val="20001"/>
                    </a:ext>
                  </a:extLst>
                </a:gridCol>
                <a:gridCol w="1665311">
                  <a:extLst>
                    <a:ext uri="{9D8B030D-6E8A-4147-A177-3AD203B41FA5}">
                      <a16:colId xmlns:a16="http://schemas.microsoft.com/office/drawing/2014/main" val="20003"/>
                    </a:ext>
                  </a:extLst>
                </a:gridCol>
                <a:gridCol w="1665311">
                  <a:extLst>
                    <a:ext uri="{9D8B030D-6E8A-4147-A177-3AD203B41FA5}">
                      <a16:colId xmlns:a16="http://schemas.microsoft.com/office/drawing/2014/main" val="2204503950"/>
                    </a:ext>
                  </a:extLst>
                </a:gridCol>
                <a:gridCol w="1665311">
                  <a:extLst>
                    <a:ext uri="{9D8B030D-6E8A-4147-A177-3AD203B41FA5}">
                      <a16:colId xmlns:a16="http://schemas.microsoft.com/office/drawing/2014/main" val="20004"/>
                    </a:ext>
                  </a:extLst>
                </a:gridCol>
              </a:tblGrid>
              <a:tr h="47353">
                <a:tc>
                  <a:txBody>
                    <a:bodyPr/>
                    <a:lstStyle/>
                    <a:p>
                      <a:pPr algn="ctr" fontAlgn="auto">
                        <a:lnSpc>
                          <a:spcPct val="100000"/>
                        </a:lnSpc>
                        <a:spcAft>
                          <a:spcPts val="0"/>
                        </a:spcAft>
                      </a:pPr>
                      <a:r>
                        <a:rPr lang="en-US" sz="1400" b="0" dirty="0">
                          <a:effectLst/>
                          <a:latin typeface="Meiryo UI" panose="020B0604030504040204" pitchFamily="50" charset="-128"/>
                          <a:ea typeface="Meiryo UI" panose="020B0604030504040204" pitchFamily="50" charset="-128"/>
                        </a:rPr>
                        <a:t> </a:t>
                      </a: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ja-JP" sz="1200" b="1" dirty="0">
                          <a:effectLst/>
                          <a:latin typeface="+mn-ea"/>
                          <a:ea typeface="+mn-ea"/>
                        </a:rPr>
                        <a:t>個別目標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ja-JP" altLang="en-US" sz="1200" b="1" dirty="0" smtClean="0">
                          <a:effectLst/>
                          <a:latin typeface="+mn-ea"/>
                          <a:ea typeface="+mn-ea"/>
                        </a:rPr>
                        <a:t>計画策定時</a:t>
                      </a:r>
                      <a:r>
                        <a:rPr lang="ja-JP" sz="1200" b="1" dirty="0" smtClean="0">
                          <a:effectLst/>
                          <a:latin typeface="+mn-ea"/>
                          <a:ea typeface="+mn-ea"/>
                        </a:rPr>
                        <a:t>の状況</a:t>
                      </a:r>
                      <a:endParaRPr lang="en-US" altLang="ja-JP" sz="1200" b="1" dirty="0" smtClean="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effectLst/>
                          <a:latin typeface="+mn-ea"/>
                          <a:ea typeface="+mn-ea"/>
                        </a:rPr>
                        <a:t>現在の状況</a:t>
                      </a:r>
                      <a:endParaRPr lang="en-US" altLang="ja-JP" sz="1200" b="1" dirty="0" smtClean="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effectLst/>
                          <a:latin typeface="+mn-ea"/>
                          <a:ea typeface="+mn-ea"/>
                        </a:rPr>
                        <a:t>2023</a:t>
                      </a:r>
                      <a:r>
                        <a:rPr lang="ja-JP" sz="1200" b="1" dirty="0">
                          <a:effectLst/>
                          <a:latin typeface="+mn-ea"/>
                          <a:ea typeface="+mn-ea"/>
                        </a:rPr>
                        <a:t>年度の目標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40000">
                <a:tc>
                  <a:txBody>
                    <a:bodyPr/>
                    <a:lstStyle/>
                    <a:p>
                      <a:pPr algn="ctr" fontAlgn="auto">
                        <a:lnSpc>
                          <a:spcPct val="100000"/>
                        </a:lnSpc>
                        <a:spcAft>
                          <a:spcPts val="0"/>
                        </a:spcAft>
                      </a:pPr>
                      <a:r>
                        <a:rPr lang="ja-JP" sz="1400" b="0" dirty="0">
                          <a:effectLst/>
                          <a:latin typeface="Meiryo UI" panose="020B0604030504040204" pitchFamily="50" charset="-128"/>
                          <a:ea typeface="Meiryo UI" panose="020B0604030504040204" pitchFamily="50" charset="-128"/>
                        </a:rPr>
                        <a:t>１</a:t>
                      </a: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大阪産（もん）を購入できる販売店や</a:t>
                      </a:r>
                      <a:endParaRPr lang="en-US" altLang="ja-JP" sz="1200" b="1" dirty="0" smtClean="0">
                        <a:solidFill>
                          <a:srgbClr val="000000"/>
                        </a:solidFill>
                        <a:effectLst/>
                        <a:latin typeface="+mn-ea"/>
                        <a:ea typeface="+mn-ea"/>
                        <a:cs typeface="HG丸ｺﾞｼｯｸM-PRO"/>
                      </a:endParaRPr>
                    </a:p>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料理店の増加（大阪産（もん）ロゴマーク</a:t>
                      </a:r>
                      <a:endParaRPr lang="en-US" altLang="ja-JP" sz="1200" b="1" dirty="0" smtClean="0">
                        <a:solidFill>
                          <a:srgbClr val="000000"/>
                        </a:solidFill>
                        <a:effectLst/>
                        <a:latin typeface="+mn-ea"/>
                        <a:ea typeface="+mn-ea"/>
                        <a:cs typeface="HG丸ｺﾞｼｯｸM-PRO"/>
                      </a:endParaRPr>
                    </a:p>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使用許可件数）</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effectLst/>
                          <a:latin typeface="+mn-ea"/>
                          <a:ea typeface="+mn-ea"/>
                        </a:rPr>
                        <a:t>385</a:t>
                      </a:r>
                      <a:r>
                        <a:rPr lang="ja-JP" altLang="en-US" sz="1200" b="1" dirty="0" smtClean="0">
                          <a:effectLst/>
                          <a:latin typeface="+mn-ea"/>
                          <a:ea typeface="+mn-ea"/>
                        </a:rPr>
                        <a:t>件</a:t>
                      </a:r>
                      <a:r>
                        <a:rPr lang="ja-JP" altLang="en-US" sz="1200" b="1" dirty="0" smtClean="0">
                          <a:solidFill>
                            <a:srgbClr val="000000"/>
                          </a:solidFill>
                          <a:effectLst/>
                          <a:latin typeface="+mn-ea"/>
                          <a:ea typeface="+mn-ea"/>
                          <a:cs typeface="HG丸ｺﾞｼｯｸM-PRO"/>
                        </a:rPr>
                        <a:t>（</a:t>
                      </a:r>
                      <a:r>
                        <a:rPr lang="en-US" altLang="ja-JP" sz="1200" b="1" dirty="0" smtClean="0">
                          <a:solidFill>
                            <a:srgbClr val="000000"/>
                          </a:solidFill>
                          <a:effectLst/>
                          <a:latin typeface="+mn-ea"/>
                          <a:ea typeface="+mn-ea"/>
                          <a:cs typeface="HG丸ｺﾞｼｯｸM-PRO"/>
                        </a:rPr>
                        <a:t>H28</a:t>
                      </a:r>
                      <a:r>
                        <a:rPr lang="ja-JP" altLang="en-US" sz="1200" b="1" dirty="0" smtClean="0">
                          <a:solidFill>
                            <a:srgbClr val="000000"/>
                          </a:solidFill>
                          <a:effectLst/>
                          <a:latin typeface="+mn-ea"/>
                          <a:ea typeface="+mn-ea"/>
                          <a:cs typeface="HG丸ｺﾞｼｯｸM-PRO"/>
                        </a:rPr>
                        <a:t>）</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solidFill>
                            <a:schemeClr val="tx1"/>
                          </a:solidFill>
                          <a:effectLst/>
                          <a:latin typeface="+mn-ea"/>
                          <a:ea typeface="+mn-ea"/>
                          <a:cs typeface="HG丸ｺﾞｼｯｸM-PRO"/>
                        </a:rPr>
                        <a:t>527</a:t>
                      </a:r>
                      <a:r>
                        <a:rPr lang="ja-JP" altLang="en-US" sz="1200" b="1" dirty="0" smtClean="0">
                          <a:solidFill>
                            <a:schemeClr val="tx1"/>
                          </a:solidFill>
                          <a:effectLst/>
                          <a:latin typeface="+mn-ea"/>
                          <a:ea typeface="+mn-ea"/>
                          <a:cs typeface="HG丸ｺﾞｼｯｸM-PRO"/>
                        </a:rPr>
                        <a:t>件（</a:t>
                      </a:r>
                      <a:r>
                        <a:rPr lang="en-US" altLang="ja-JP" sz="1200" b="1" dirty="0" smtClean="0">
                          <a:solidFill>
                            <a:schemeClr val="tx1"/>
                          </a:solidFill>
                          <a:effectLst/>
                          <a:latin typeface="+mn-ea"/>
                          <a:ea typeface="+mn-ea"/>
                          <a:cs typeface="HG丸ｺﾞｼｯｸM-PRO"/>
                        </a:rPr>
                        <a:t>R3.12</a:t>
                      </a:r>
                      <a:r>
                        <a:rPr lang="ja-JP" altLang="en-US" sz="1200" b="1" dirty="0" smtClean="0">
                          <a:solidFill>
                            <a:schemeClr val="tx1"/>
                          </a:solidFill>
                          <a:effectLst/>
                          <a:latin typeface="+mn-ea"/>
                          <a:ea typeface="+mn-ea"/>
                          <a:cs typeface="HG丸ｺﾞｼｯｸM-PRO"/>
                        </a:rPr>
                        <a:t>末）</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solidFill>
                            <a:schemeClr val="tx1"/>
                          </a:solidFill>
                          <a:effectLst/>
                          <a:latin typeface="+mn-ea"/>
                          <a:ea typeface="+mn-ea"/>
                          <a:cs typeface="HG丸ｺﾞｼｯｸM-PRO"/>
                        </a:rPr>
                        <a:t>530</a:t>
                      </a:r>
                      <a:r>
                        <a:rPr lang="ja-JP" altLang="en-US" sz="1200" b="1" dirty="0" smtClean="0">
                          <a:solidFill>
                            <a:schemeClr val="tx1"/>
                          </a:solidFill>
                          <a:effectLst/>
                          <a:latin typeface="+mn-ea"/>
                          <a:ea typeface="+mn-ea"/>
                          <a:cs typeface="HG丸ｺﾞｼｯｸM-PRO"/>
                        </a:rPr>
                        <a:t>件</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494">
                <a:tc>
                  <a:txBody>
                    <a:bodyPr/>
                    <a:lstStyle/>
                    <a:p>
                      <a:pPr algn="ctr" fontAlgn="auto">
                        <a:lnSpc>
                          <a:spcPct val="100000"/>
                        </a:lnSpc>
                        <a:spcAft>
                          <a:spcPts val="0"/>
                        </a:spcAft>
                      </a:pPr>
                      <a:r>
                        <a:rPr lang="ja-JP" altLang="en-US" sz="1400" b="0" dirty="0" smtClean="0">
                          <a:solidFill>
                            <a:schemeClr val="bg1"/>
                          </a:solidFill>
                          <a:effectLst/>
                          <a:latin typeface="Meiryo UI" panose="020B0604030504040204" pitchFamily="50" charset="-128"/>
                          <a:ea typeface="Meiryo UI" panose="020B0604030504040204" pitchFamily="50" charset="-128"/>
                          <a:cs typeface="HG丸ｺﾞｼｯｸM-PRO"/>
                        </a:rPr>
                        <a:t>２</a:t>
                      </a: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郷土料理等の地域や家庭で受け継がれてきた</a:t>
                      </a:r>
                      <a:endParaRPr lang="en-US" altLang="ja-JP" sz="1200" b="1" dirty="0" smtClean="0">
                        <a:solidFill>
                          <a:srgbClr val="000000"/>
                        </a:solidFill>
                        <a:effectLst/>
                        <a:latin typeface="+mn-ea"/>
                        <a:ea typeface="+mn-ea"/>
                        <a:cs typeface="HG丸ｺﾞｼｯｸM-PRO"/>
                      </a:endParaRPr>
                    </a:p>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料理や味、箸づかい等の食べ方・作法を継承し、伝えている府民の割合の増加</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solidFill>
                            <a:srgbClr val="000000"/>
                          </a:solidFill>
                          <a:effectLst/>
                          <a:latin typeface="+mn-ea"/>
                          <a:ea typeface="+mn-ea"/>
                          <a:cs typeface="HG丸ｺﾞｼｯｸM-PRO"/>
                        </a:rPr>
                        <a:t>21.9%</a:t>
                      </a:r>
                      <a:r>
                        <a:rPr lang="ja-JP" altLang="en-US" sz="1200" b="1" dirty="0" smtClean="0">
                          <a:solidFill>
                            <a:srgbClr val="000000"/>
                          </a:solidFill>
                          <a:effectLst/>
                          <a:latin typeface="+mn-ea"/>
                          <a:ea typeface="+mn-ea"/>
                          <a:cs typeface="HG丸ｺﾞｼｯｸM-PRO"/>
                        </a:rPr>
                        <a:t>（</a:t>
                      </a:r>
                      <a:r>
                        <a:rPr lang="en-US" altLang="ja-JP" sz="1200" b="1" dirty="0" smtClean="0">
                          <a:solidFill>
                            <a:srgbClr val="000000"/>
                          </a:solidFill>
                          <a:effectLst/>
                          <a:latin typeface="+mn-ea"/>
                          <a:ea typeface="+mn-ea"/>
                          <a:cs typeface="HG丸ｺﾞｼｯｸM-PRO"/>
                        </a:rPr>
                        <a:t>H28</a:t>
                      </a:r>
                      <a:r>
                        <a:rPr lang="ja-JP" altLang="en-US" sz="1200" b="1" dirty="0" smtClean="0">
                          <a:solidFill>
                            <a:srgbClr val="000000"/>
                          </a:solidFill>
                          <a:effectLst/>
                          <a:latin typeface="+mn-ea"/>
                          <a:ea typeface="+mn-ea"/>
                          <a:cs typeface="HG丸ｺﾞｼｯｸM-PRO"/>
                        </a:rPr>
                        <a:t>）</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mn-ea"/>
                          <a:ea typeface="+mn-ea"/>
                        </a:rPr>
                        <a:t>15.1%</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R2)</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smtClean="0">
                          <a:solidFill>
                            <a:srgbClr val="000000"/>
                          </a:solidFill>
                          <a:effectLst/>
                          <a:latin typeface="+mn-ea"/>
                          <a:ea typeface="+mn-ea"/>
                          <a:cs typeface="HG丸ｺﾞｼｯｸM-PRO"/>
                        </a:rPr>
                        <a:t>30%</a:t>
                      </a:r>
                      <a:r>
                        <a:rPr lang="ja-JP" altLang="en-US" sz="1200" b="1" dirty="0" smtClean="0">
                          <a:solidFill>
                            <a:srgbClr val="000000"/>
                          </a:solidFill>
                          <a:effectLst/>
                          <a:latin typeface="+mn-ea"/>
                          <a:ea typeface="+mn-ea"/>
                          <a:cs typeface="HG丸ｺﾞｼｯｸM-PRO"/>
                        </a:rPr>
                        <a:t>以上</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1" name="正方形/長方形 30"/>
          <p:cNvSpPr/>
          <p:nvPr/>
        </p:nvSpPr>
        <p:spPr>
          <a:xfrm>
            <a:off x="249419" y="4837124"/>
            <a:ext cx="8907899" cy="415498"/>
          </a:xfrm>
          <a:prstGeom prst="rect">
            <a:avLst/>
          </a:prstGeom>
        </p:spPr>
        <p:txBody>
          <a:bodyPr wrap="square">
            <a:spAutoFit/>
          </a:bodyPr>
          <a:lstStyle/>
          <a:p>
            <a:pPr marL="269240" indent="101600">
              <a:spcAft>
                <a:spcPts val="0"/>
              </a:spcAft>
            </a:pPr>
            <a:r>
              <a:rPr lang="en-US" altLang="ja-JP" sz="1050" kern="100" dirty="0" smtClean="0">
                <a:latin typeface="+mn-ea"/>
                <a:cs typeface="Times New Roman" panose="02020603050405020304" pitchFamily="18" charset="0"/>
              </a:rPr>
              <a:t>1</a:t>
            </a:r>
            <a:r>
              <a:rPr lang="ja-JP" altLang="ja-JP" sz="1050" kern="100" dirty="0">
                <a:latin typeface="+mn-ea"/>
                <a:cs typeface="Times New Roman" panose="02020603050405020304" pitchFamily="18" charset="0"/>
              </a:rPr>
              <a:t>　大阪府環境農林水産部流通対策室</a:t>
            </a:r>
            <a:r>
              <a:rPr lang="ja-JP" altLang="ja-JP" sz="1050" kern="100" dirty="0" smtClean="0">
                <a:latin typeface="+mn-ea"/>
                <a:cs typeface="Times New Roman" panose="02020603050405020304" pitchFamily="18" charset="0"/>
              </a:rPr>
              <a:t>調べ</a:t>
            </a:r>
            <a:endParaRPr lang="en-US" altLang="ja-JP" sz="1050" kern="100" dirty="0" smtClean="0">
              <a:latin typeface="+mn-ea"/>
              <a:cs typeface="Times New Roman" panose="02020603050405020304" pitchFamily="18" charset="0"/>
            </a:endParaRPr>
          </a:p>
          <a:p>
            <a:pPr marL="269240" indent="101600" algn="just">
              <a:spcAft>
                <a:spcPts val="0"/>
              </a:spcAft>
            </a:pPr>
            <a:r>
              <a:rPr lang="en-US" altLang="ja-JP" sz="1050" kern="100" dirty="0" smtClean="0">
                <a:latin typeface="+mn-ea"/>
                <a:cs typeface="Times New Roman" panose="02020603050405020304" pitchFamily="18" charset="0"/>
              </a:rPr>
              <a:t>2</a:t>
            </a:r>
            <a:r>
              <a:rPr lang="ja-JP" altLang="ja-JP" sz="1050" kern="100" dirty="0" smtClean="0">
                <a:latin typeface="+mn-ea"/>
                <a:cs typeface="Times New Roman" panose="02020603050405020304" pitchFamily="18" charset="0"/>
              </a:rPr>
              <a:t>　「お口の健康」と「食育」に関するアンケート（大阪府）</a:t>
            </a:r>
            <a:r>
              <a:rPr lang="en-US" altLang="ja-JP" sz="1050" kern="100" dirty="0">
                <a:latin typeface="+mn-ea"/>
                <a:cs typeface="Times New Roman" panose="02020603050405020304" pitchFamily="18" charset="0"/>
              </a:rPr>
              <a:t>/</a:t>
            </a:r>
            <a:r>
              <a:rPr lang="ja-JP" altLang="en-US" sz="1050" kern="100" dirty="0">
                <a:latin typeface="+mn-ea"/>
                <a:cs typeface="Times New Roman" panose="02020603050405020304" pitchFamily="18" charset="0"/>
              </a:rPr>
              <a:t>健康に関する意識調査（大阪府）</a:t>
            </a:r>
            <a:r>
              <a:rPr lang="ja-JP" altLang="en-US" sz="1050" kern="100" dirty="0" smtClean="0">
                <a:latin typeface="+mn-ea"/>
                <a:cs typeface="Times New Roman" panose="02020603050405020304" pitchFamily="18" charset="0"/>
              </a:rPr>
              <a:t>（計画策定時</a:t>
            </a:r>
            <a:r>
              <a:rPr lang="en-US"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現在）</a:t>
            </a:r>
            <a:endParaRPr lang="ja-JP" altLang="ja-JP" sz="1050" kern="100" dirty="0">
              <a:latin typeface="+mn-ea"/>
              <a:cs typeface="Times New Roman" panose="02020603050405020304" pitchFamily="18" charset="0"/>
            </a:endParaRPr>
          </a:p>
        </p:txBody>
      </p:sp>
      <p:graphicFrame>
        <p:nvGraphicFramePr>
          <p:cNvPr id="32" name="表 31"/>
          <p:cNvGraphicFramePr>
            <a:graphicFrameLocks noGrp="1"/>
          </p:cNvGraphicFramePr>
          <p:nvPr>
            <p:extLst/>
          </p:nvPr>
        </p:nvGraphicFramePr>
        <p:xfrm>
          <a:off x="633000" y="5500047"/>
          <a:ext cx="8640000" cy="1005840"/>
        </p:xfrm>
        <a:graphic>
          <a:graphicData uri="http://schemas.openxmlformats.org/drawingml/2006/table">
            <a:tbl>
              <a:tblPr firstRow="1" bandRow="1">
                <a:tableStyleId>{5C22544A-7EE6-4342-B048-85BDC9FD1C3A}</a:tableStyleId>
              </a:tblPr>
              <a:tblGrid>
                <a:gridCol w="8640000">
                  <a:extLst>
                    <a:ext uri="{9D8B030D-6E8A-4147-A177-3AD203B41FA5}">
                      <a16:colId xmlns:a16="http://schemas.microsoft.com/office/drawing/2014/main" val="489255635"/>
                    </a:ext>
                  </a:extLst>
                </a:gridCol>
              </a:tblGrid>
              <a:tr h="952383">
                <a:tc>
                  <a:txBody>
                    <a:bodyPr/>
                    <a:lstStyle/>
                    <a:p>
                      <a:r>
                        <a:rPr kumimoji="1" lang="ja-JP" altLang="en-US" sz="1200" b="1" dirty="0" smtClean="0">
                          <a:solidFill>
                            <a:schemeClr val="tx1"/>
                          </a:solidFill>
                          <a:latin typeface="+mn-ea"/>
                          <a:ea typeface="+mn-ea"/>
                        </a:rPr>
                        <a:t>▽府民が身近に生産から消費まで体験できる機会づくりを進めることが必要です。</a:t>
                      </a:r>
                    </a:p>
                    <a:p>
                      <a:r>
                        <a:rPr kumimoji="1" lang="ja-JP" altLang="en-US" sz="1200" b="1" dirty="0" smtClean="0">
                          <a:solidFill>
                            <a:schemeClr val="tx1"/>
                          </a:solidFill>
                          <a:latin typeface="+mn-ea"/>
                          <a:ea typeface="+mn-ea"/>
                        </a:rPr>
                        <a:t>▽大阪産（もん）を実際に手にし、購入できる販売店や料理店等を増やし、地産地消、消費拡大を図ることが必要です。</a:t>
                      </a:r>
                    </a:p>
                    <a:p>
                      <a:r>
                        <a:rPr kumimoji="1" lang="ja-JP" altLang="en-US" sz="1200" b="1" dirty="0" smtClean="0">
                          <a:solidFill>
                            <a:schemeClr val="tx1"/>
                          </a:solidFill>
                          <a:latin typeface="+mn-ea"/>
                          <a:ea typeface="+mn-ea"/>
                        </a:rPr>
                        <a:t>▽府民一人ひとりが食への感謝の気持ちを深めるとともに、食品ロスの現状や削減の必要性についても認識を深め、食品</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ロスの削減に主体的に取り組むことが必要です。</a:t>
                      </a:r>
                    </a:p>
                    <a:p>
                      <a:r>
                        <a:rPr kumimoji="1" lang="ja-JP" altLang="en-US" sz="1200" b="1" dirty="0" smtClean="0">
                          <a:solidFill>
                            <a:schemeClr val="tx1"/>
                          </a:solidFill>
                          <a:latin typeface="+mn-ea"/>
                          <a:ea typeface="+mn-ea"/>
                        </a:rPr>
                        <a:t>▽伝統的な食文化に関する府民の関心と理解を深め、次世代に伝えていく取組みが必要です。</a:t>
                      </a:r>
                      <a:endParaRPr kumimoji="1" lang="ja-JP" altLang="en-US" sz="14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656341"/>
                  </a:ext>
                </a:extLst>
              </a:tr>
            </a:tbl>
          </a:graphicData>
        </a:graphic>
      </p:graphicFrame>
      <p:sp>
        <p:nvSpPr>
          <p:cNvPr id="33" name="Rectangle 1"/>
          <p:cNvSpPr>
            <a:spLocks noChangeArrowheads="1"/>
          </p:cNvSpPr>
          <p:nvPr/>
        </p:nvSpPr>
        <p:spPr bwMode="auto">
          <a:xfrm>
            <a:off x="281772" y="5201633"/>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n-ea"/>
                <a:cs typeface="Times New Roman" panose="02020603050405020304" pitchFamily="18" charset="0"/>
              </a:rPr>
              <a:t>現状と課題</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5262494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72</a:t>
            </a:fld>
            <a:endParaRPr kumimoji="1" lang="ja-JP" altLang="en-US"/>
          </a:p>
        </p:txBody>
      </p:sp>
      <p:sp>
        <p:nvSpPr>
          <p:cNvPr id="12" name="角丸四角形 11"/>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6" name="角丸四角形 15"/>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7" name="正方形/長方形 16"/>
          <p:cNvSpPr/>
          <p:nvPr/>
        </p:nvSpPr>
        <p:spPr>
          <a:xfrm>
            <a:off x="273000" y="189000"/>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ja-JP" b="1"/>
              <a:t>現状･課題</a:t>
            </a:r>
            <a:endParaRPr lang="ja-JP" altLang="ja-JP"/>
          </a:p>
          <a:p>
            <a:pPr fontAlgn="ctr"/>
            <a:r>
              <a:rPr kumimoji="1" lang="ja-JP" altLang="ja-JP" b="1"/>
              <a:t>▽府民が身近に生産から消費まで体験できる機会づくりを進めることが必要です。</a:t>
            </a:r>
            <a:endParaRPr lang="ja-JP" altLang="ja-JP"/>
          </a:p>
          <a:p>
            <a:pPr fontAlgn="ctr"/>
            <a:r>
              <a:rPr kumimoji="1" lang="ja-JP" altLang="ja-JP" b="1"/>
              <a:t>▽大阪産（もん）を実際に手にし、購入できる販売店や料理店等を増やし、地産地消、消費拡大を図ることが必要です。</a:t>
            </a:r>
            <a:endParaRPr lang="ja-JP" altLang="ja-JP"/>
          </a:p>
          <a:p>
            <a:pPr fontAlgn="ctr"/>
            <a:r>
              <a:rPr kumimoji="1" lang="ja-JP" altLang="ja-JP" b="1"/>
              <a:t>▽府民一人ひとりが食への感謝の気持ちを深めるとともに、食品ロスの現状や削減の必要性についても認識を深め、食品ロスの削減に主体的に取り組むことが必要です。</a:t>
            </a:r>
            <a:endParaRPr lang="ja-JP" altLang="ja-JP"/>
          </a:p>
          <a:p>
            <a:pPr fontAlgn="ctr"/>
            <a:r>
              <a:rPr kumimoji="1" lang="ja-JP" altLang="ja-JP" b="1"/>
              <a:t>▽伝統的な食文化に関する府民の関心と理解を深め、次世代に伝えていく取組みが必要です。</a:t>
            </a:r>
            <a:endParaRPr lang="ja-JP" altLang="ja-JP"/>
          </a:p>
        </p:txBody>
      </p:sp>
      <p:graphicFrame>
        <p:nvGraphicFramePr>
          <p:cNvPr id="24" name="表 23"/>
          <p:cNvGraphicFramePr>
            <a:graphicFrameLocks noGrp="1"/>
          </p:cNvGraphicFramePr>
          <p:nvPr>
            <p:extLst/>
          </p:nvPr>
        </p:nvGraphicFramePr>
        <p:xfrm>
          <a:off x="629695" y="1002452"/>
          <a:ext cx="8646609" cy="5398939"/>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123560">
                <a:tc>
                  <a:txBody>
                    <a:bodyPr/>
                    <a:lstStyle/>
                    <a:p>
                      <a:pPr>
                        <a:lnSpc>
                          <a:spcPts val="1600"/>
                        </a:lnSpc>
                      </a:pPr>
                      <a:r>
                        <a:rPr kumimoji="1" lang="ja-JP" altLang="en-US" sz="1600" dirty="0" smtClean="0"/>
                        <a:t> </a:t>
                      </a:r>
                      <a:r>
                        <a:rPr kumimoji="1" lang="ja-JP" altLang="en-US" sz="1600" dirty="0" smtClean="0">
                          <a:solidFill>
                            <a:schemeClr val="bg1"/>
                          </a:solidFill>
                        </a:rPr>
                        <a:t>本年度の     </a:t>
                      </a:r>
                      <a:endParaRPr kumimoji="1" lang="en-US" altLang="ja-JP" sz="1600" dirty="0" smtClean="0">
                        <a:solidFill>
                          <a:schemeClr val="bg1"/>
                        </a:solidFill>
                      </a:endParaRPr>
                    </a:p>
                    <a:p>
                      <a:pPr>
                        <a:lnSpc>
                          <a:spcPts val="1600"/>
                        </a:lnSpc>
                      </a:pPr>
                      <a:r>
                        <a:rPr kumimoji="1" lang="en-US" altLang="ja-JP" sz="1600" dirty="0" smtClean="0">
                          <a:solidFill>
                            <a:schemeClr val="bg1"/>
                          </a:solidFill>
                        </a:rPr>
                        <a:t> </a:t>
                      </a:r>
                      <a:r>
                        <a:rPr kumimoji="1" lang="ja-JP" altLang="en-US" sz="1600" dirty="0" smtClean="0">
                          <a:solidFill>
                            <a:schemeClr val="bg1"/>
                          </a:solidFill>
                        </a:rPr>
                        <a:t>取組</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dirty="0" smtClean="0">
                          <a:solidFill>
                            <a:schemeClr val="tx1"/>
                          </a:solidFill>
                        </a:rPr>
                        <a:t>《</a:t>
                      </a:r>
                      <a:r>
                        <a:rPr kumimoji="1" lang="ja-JP" altLang="en-US" sz="1200" b="1" u="sng" dirty="0" smtClean="0">
                          <a:solidFill>
                            <a:schemeClr val="tx1"/>
                          </a:solidFill>
                          <a:latin typeface="+mn-ea"/>
                          <a:ea typeface="+mn-ea"/>
                        </a:rPr>
                        <a:t>食の生産・流通に関する体験・交流の促進</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■直売所で開催する販売イベント等について</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で情報発信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■直売所の開設支援に係るチラシを作成・配布</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■市町村及び府立学校で給食献立に地域の食材や郷土料理等を導入</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大阪産農水産物の利用促進及び消費拡大</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■大阪産（もん）を購入できる販売店や料理店等の拡大　</a:t>
                      </a:r>
                      <a:r>
                        <a:rPr kumimoji="1" lang="en-US" altLang="ja-JP" sz="1100" b="1" dirty="0" smtClean="0">
                          <a:solidFill>
                            <a:schemeClr val="tx1"/>
                          </a:solidFill>
                          <a:latin typeface="+mn-ea"/>
                          <a:ea typeface="+mn-ea"/>
                        </a:rPr>
                        <a:t>527</a:t>
                      </a:r>
                      <a:r>
                        <a:rPr kumimoji="1" lang="ja-JP" altLang="en-US" sz="1100" b="1" dirty="0" smtClean="0">
                          <a:solidFill>
                            <a:schemeClr val="tx1"/>
                          </a:solidFill>
                          <a:latin typeface="+mn-ea"/>
                          <a:ea typeface="+mn-ea"/>
                        </a:rPr>
                        <a:t>件（</a:t>
                      </a:r>
                      <a:r>
                        <a:rPr kumimoji="1" lang="en-US" altLang="ja-JP" sz="1100" b="1" dirty="0" smtClean="0">
                          <a:solidFill>
                            <a:schemeClr val="tx1"/>
                          </a:solidFill>
                          <a:latin typeface="+mn-ea"/>
                          <a:ea typeface="+mn-ea"/>
                        </a:rPr>
                        <a:t>R3.12</a:t>
                      </a:r>
                      <a:r>
                        <a:rPr kumimoji="1" lang="ja-JP" altLang="en-US" sz="1100" b="1" dirty="0" smtClean="0">
                          <a:solidFill>
                            <a:schemeClr val="tx1"/>
                          </a:solidFill>
                          <a:latin typeface="+mn-ea"/>
                          <a:ea typeface="+mn-ea"/>
                        </a:rPr>
                        <a:t>末）</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■大阪産（もん）のＰＲと利用促進のため、ホームページ、大阪産（もん）</a:t>
                      </a:r>
                      <a:r>
                        <a:rPr kumimoji="1" lang="en-US" altLang="ja-JP" sz="1100" b="1" dirty="0" smtClean="0">
                          <a:solidFill>
                            <a:schemeClr val="tx1"/>
                          </a:solidFill>
                          <a:latin typeface="+mn-ea"/>
                          <a:ea typeface="+mn-ea"/>
                        </a:rPr>
                        <a:t>Facebook</a:t>
                      </a:r>
                      <a:r>
                        <a:rPr kumimoji="1" lang="ja-JP" altLang="en-US" sz="1100" b="1" dirty="0" err="1" smtClean="0">
                          <a:solidFill>
                            <a:schemeClr val="tx1"/>
                          </a:solidFill>
                          <a:latin typeface="+mn-ea"/>
                          <a:ea typeface="+mn-ea"/>
                        </a:rPr>
                        <a:t>、</a:t>
                      </a:r>
                      <a:r>
                        <a:rPr kumimoji="1" lang="ja-JP" altLang="en-US" sz="1100" b="1" dirty="0" smtClean="0">
                          <a:solidFill>
                            <a:schemeClr val="tx1"/>
                          </a:solidFill>
                          <a:latin typeface="+mn-ea"/>
                          <a:ea typeface="+mn-ea"/>
                        </a:rPr>
                        <a:t>大阪産（もん）</a:t>
                      </a:r>
                      <a:r>
                        <a:rPr kumimoji="1" lang="en-US" altLang="ja-JP" sz="1100" b="1" dirty="0" smtClean="0">
                          <a:solidFill>
                            <a:schemeClr val="tx1"/>
                          </a:solidFill>
                          <a:latin typeface="+mn-ea"/>
                          <a:ea typeface="+mn-ea"/>
                        </a:rPr>
                        <a:t>Twitter</a:t>
                      </a:r>
                    </a:p>
                    <a:p>
                      <a:pPr marL="174625" indent="-174625"/>
                      <a:r>
                        <a:rPr kumimoji="1" lang="ja-JP" altLang="en-US" sz="1100" b="1" dirty="0" smtClean="0">
                          <a:solidFill>
                            <a:schemeClr val="tx1"/>
                          </a:solidFill>
                          <a:latin typeface="+mn-ea"/>
                          <a:ea typeface="+mn-ea"/>
                        </a:rPr>
                        <a:t>　大阪産（もん）ファン通信等による情報発信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■市町村や民間団体等が実施する地産地消、食文化継承等の食育活動への補助</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（申請</a:t>
                      </a:r>
                      <a:r>
                        <a:rPr kumimoji="1" lang="en-US" altLang="ja-JP" sz="1100" b="1" dirty="0" smtClean="0">
                          <a:solidFill>
                            <a:schemeClr val="tx1"/>
                          </a:solidFill>
                          <a:latin typeface="+mn-ea"/>
                          <a:ea typeface="+mn-ea"/>
                        </a:rPr>
                        <a:t>8</a:t>
                      </a:r>
                      <a:r>
                        <a:rPr kumimoji="1" lang="ja-JP" altLang="en-US" sz="1100" b="1" dirty="0" smtClean="0">
                          <a:solidFill>
                            <a:schemeClr val="tx1"/>
                          </a:solidFill>
                          <a:latin typeface="+mn-ea"/>
                          <a:ea typeface="+mn-ea"/>
                        </a:rPr>
                        <a:t>者、新型コロナウイルス感染症の影響により</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者が中止）</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■「大阪の魚と漁業を</a:t>
                      </a:r>
                      <a:r>
                        <a:rPr kumimoji="1" lang="en-US" altLang="ja-JP" sz="1100" b="1" dirty="0" smtClean="0">
                          <a:solidFill>
                            <a:schemeClr val="tx1"/>
                          </a:solidFill>
                          <a:latin typeface="+mn-ea"/>
                          <a:ea typeface="+mn-ea"/>
                        </a:rPr>
                        <a:t>10</a:t>
                      </a:r>
                      <a:r>
                        <a:rPr kumimoji="1" lang="ja-JP" altLang="en-US" sz="1100" b="1" dirty="0" smtClean="0">
                          <a:solidFill>
                            <a:schemeClr val="tx1"/>
                          </a:solidFill>
                          <a:latin typeface="+mn-ea"/>
                          <a:ea typeface="+mn-ea"/>
                        </a:rPr>
                        <a:t>倍楽しむ本」「大阪の畜産えぇもん</a:t>
                      </a:r>
                      <a:r>
                        <a:rPr kumimoji="1" lang="en-US" altLang="ja-JP" sz="1100" b="1" dirty="0" smtClean="0">
                          <a:solidFill>
                            <a:schemeClr val="tx1"/>
                          </a:solidFill>
                          <a:latin typeface="+mn-ea"/>
                          <a:ea typeface="+mn-ea"/>
                        </a:rPr>
                        <a:t>BOOK</a:t>
                      </a:r>
                      <a:r>
                        <a:rPr kumimoji="1" lang="ja-JP" altLang="en-US" sz="1100" b="1" dirty="0" smtClean="0">
                          <a:solidFill>
                            <a:schemeClr val="tx1"/>
                          </a:solidFill>
                          <a:latin typeface="+mn-ea"/>
                          <a:ea typeface="+mn-ea"/>
                        </a:rPr>
                        <a:t>」等を活用した情報発信</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大阪産農林水産物を府民が身近に触れられる場の情報発信</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■府内の朝市・直売所、農業体験農園（もぎとり園）及び農に親しむ施設について、府のホームページに掲載</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■魚庭の大漁旗デザインコンクールの開催</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大阪湾に対する関心を高めるため、小学生を対象に実施　応募</a:t>
                      </a:r>
                      <a:r>
                        <a:rPr kumimoji="1" lang="zh-CN" altLang="en-US" sz="1100" b="1" dirty="0" smtClean="0">
                          <a:solidFill>
                            <a:schemeClr val="tx1"/>
                          </a:solidFill>
                          <a:latin typeface="游ゴシック" panose="020B0400000000000000" pitchFamily="50" charset="-128"/>
                          <a:ea typeface="游ゴシック" panose="020B0400000000000000" pitchFamily="50" charset="-128"/>
                        </a:rPr>
                        <a:t>総数</a:t>
                      </a:r>
                      <a:r>
                        <a:rPr kumimoji="1" lang="en-US" altLang="ja-JP" sz="1100" b="1" dirty="0" smtClean="0">
                          <a:solidFill>
                            <a:schemeClr val="tx1"/>
                          </a:solidFill>
                          <a:latin typeface="游ゴシック" panose="020B0400000000000000" pitchFamily="50" charset="-128"/>
                          <a:ea typeface="游ゴシック" panose="020B0400000000000000" pitchFamily="50" charset="-128"/>
                        </a:rPr>
                        <a:t>775</a:t>
                      </a:r>
                      <a:r>
                        <a:rPr kumimoji="1" lang="zh-CN" altLang="en-US" sz="1100" b="1" dirty="0" smtClean="0">
                          <a:solidFill>
                            <a:schemeClr val="tx1"/>
                          </a:solidFill>
                          <a:latin typeface="游ゴシック" panose="020B0400000000000000" pitchFamily="50" charset="-128"/>
                          <a:ea typeface="游ゴシック" panose="020B0400000000000000" pitchFamily="50" charset="-128"/>
                        </a:rPr>
                        <a:t>作品</a:t>
                      </a:r>
                      <a:endParaRPr kumimoji="1" lang="en-US" altLang="ja-JP" sz="1100" b="1" dirty="0" smtClean="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375379">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100" b="1" i="0" u="none" strike="noStrike" kern="1200" cap="none" spc="0" normalizeH="0" baseline="0" noProof="0" dirty="0" smtClean="0">
                          <a:ln>
                            <a:noFill/>
                          </a:ln>
                          <a:solidFill>
                            <a:schemeClr val="tx1"/>
                          </a:solidFill>
                          <a:effectLst/>
                          <a:uLnTx/>
                          <a:uFillTx/>
                          <a:latin typeface="+mn-ea"/>
                          <a:ea typeface="+mn-ea"/>
                          <a:cs typeface="+mn-cs"/>
                        </a:rPr>
                        <a:t>コロナ禍における</a:t>
                      </a:r>
                      <a:r>
                        <a:rPr kumimoji="1" lang="ja-JP" altLang="en-US" sz="1100" b="1" dirty="0" smtClean="0">
                          <a:solidFill>
                            <a:schemeClr val="tx1"/>
                          </a:solidFill>
                          <a:latin typeface="+mn-ea"/>
                          <a:ea typeface="+mn-ea"/>
                        </a:rPr>
                        <a:t>体験の場の提供、イベントの開催</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■調理実習の開催は見合わせ、引き続き出前講習会を開催予定</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■感染対策をとったイベントの開催</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6039942"/>
                  </a:ext>
                </a:extLst>
              </a:tr>
              <a:tr h="90000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dirty="0" smtClean="0">
                          <a:solidFill>
                            <a:schemeClr val="bg1"/>
                          </a:solidFill>
                        </a:rPr>
                        <a:t> 最終予算　　</a:t>
                      </a:r>
                      <a:endParaRPr kumimoji="1" lang="en-US" altLang="ja-JP" sz="1600" b="1" dirty="0" smtClean="0">
                        <a:solidFill>
                          <a:schemeClr val="bg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ja-JP" altLang="en-US" sz="1100" b="1" dirty="0" smtClean="0">
                          <a:solidFill>
                            <a:schemeClr val="tx1"/>
                          </a:solidFill>
                          <a:latin typeface="+mn-ea"/>
                          <a:ea typeface="+mn-ea"/>
                        </a:rPr>
                        <a:t>大阪産</a:t>
                      </a:r>
                      <a:r>
                        <a:rPr kumimoji="1" lang="en-US" altLang="ja-JP" sz="1100" b="1" dirty="0" smtClean="0">
                          <a:solidFill>
                            <a:schemeClr val="tx1"/>
                          </a:solidFill>
                          <a:latin typeface="+mn-ea"/>
                          <a:ea typeface="+mn-ea"/>
                        </a:rPr>
                        <a:t>(</a:t>
                      </a:r>
                      <a:r>
                        <a:rPr kumimoji="1" lang="ja-JP" altLang="en-US" sz="1100" b="1" dirty="0" smtClean="0">
                          <a:solidFill>
                            <a:schemeClr val="tx1"/>
                          </a:solidFill>
                          <a:latin typeface="+mn-ea"/>
                          <a:ea typeface="+mn-ea"/>
                        </a:rPr>
                        <a:t>もん</a:t>
                      </a:r>
                      <a:r>
                        <a:rPr kumimoji="1" lang="en-US" altLang="ja-JP" sz="1100" b="1" dirty="0" smtClean="0">
                          <a:solidFill>
                            <a:schemeClr val="tx1"/>
                          </a:solidFill>
                          <a:latin typeface="+mn-ea"/>
                          <a:ea typeface="+mn-ea"/>
                        </a:rPr>
                        <a:t>)</a:t>
                      </a:r>
                      <a:r>
                        <a:rPr kumimoji="1" lang="ja-JP" altLang="en-US" sz="1100" b="1" dirty="0" smtClean="0">
                          <a:solidFill>
                            <a:schemeClr val="tx1"/>
                          </a:solidFill>
                          <a:latin typeface="+mn-ea"/>
                          <a:ea typeface="+mn-ea"/>
                        </a:rPr>
                        <a:t>グローバルブランド化促進事業費　</a:t>
                      </a:r>
                      <a:r>
                        <a:rPr kumimoji="1" lang="en-US" altLang="ja-JP" sz="1100" b="1" dirty="0" smtClean="0">
                          <a:solidFill>
                            <a:schemeClr val="tx1"/>
                          </a:solidFill>
                          <a:latin typeface="+mn-ea"/>
                          <a:ea typeface="+mn-ea"/>
                        </a:rPr>
                        <a:t>55,942</a:t>
                      </a:r>
                      <a:r>
                        <a:rPr kumimoji="1" lang="ja-JP" altLang="en-US" sz="1100" b="1" dirty="0" smtClean="0">
                          <a:solidFill>
                            <a:schemeClr val="tx1"/>
                          </a:solidFill>
                          <a:latin typeface="+mn-ea"/>
                          <a:ea typeface="+mn-ea"/>
                        </a:rPr>
                        <a:t>千円</a:t>
                      </a:r>
                      <a:endParaRPr kumimoji="1" lang="ja-JP" altLang="en-US"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835777"/>
                  </a:ext>
                </a:extLst>
              </a:tr>
            </a:tbl>
          </a:graphicData>
        </a:graphic>
      </p:graphicFrame>
      <p:sp>
        <p:nvSpPr>
          <p:cNvPr id="25" name="テキスト ボックス 24"/>
          <p:cNvSpPr txBox="1"/>
          <p:nvPr/>
        </p:nvSpPr>
        <p:spPr>
          <a:xfrm>
            <a:off x="571834" y="658702"/>
            <a:ext cx="8718118" cy="338554"/>
          </a:xfrm>
          <a:prstGeom prst="rect">
            <a:avLst/>
          </a:prstGeom>
          <a:noFill/>
        </p:spPr>
        <p:txBody>
          <a:bodyPr wrap="square" rtlCol="0">
            <a:spAutoFit/>
          </a:bodyPr>
          <a:lstStyle/>
          <a:p>
            <a:r>
              <a:rPr kumimoji="1" lang="ja-JP" altLang="en-US" sz="1600" b="1" dirty="0">
                <a:latin typeface="+mn-ea"/>
              </a:rPr>
              <a:t>①地産地消の</a:t>
            </a:r>
            <a:r>
              <a:rPr kumimoji="1" lang="ja-JP" altLang="en-US" sz="1600" b="1" dirty="0" smtClean="0">
                <a:latin typeface="+mn-ea"/>
              </a:rPr>
              <a:t>推進　</a:t>
            </a:r>
            <a:r>
              <a:rPr kumimoji="1" lang="en-US" altLang="ja-JP" sz="1600" b="1" dirty="0" smtClean="0">
                <a:latin typeface="+mn-ea"/>
              </a:rPr>
              <a:t>P45</a:t>
            </a:r>
            <a:r>
              <a:rPr kumimoji="1" lang="ja-JP" altLang="en-US" sz="1600" b="1" dirty="0" smtClean="0">
                <a:latin typeface="+mn-ea"/>
              </a:rPr>
              <a:t>　</a:t>
            </a:r>
            <a:endParaRPr kumimoji="1" lang="ja-JP" altLang="en-US" sz="1600" b="1" dirty="0">
              <a:latin typeface="+mn-ea"/>
            </a:endParaRPr>
          </a:p>
        </p:txBody>
      </p:sp>
      <p:grpSp>
        <p:nvGrpSpPr>
          <p:cNvPr id="26" name="グループ化 25"/>
          <p:cNvGrpSpPr/>
          <p:nvPr/>
        </p:nvGrpSpPr>
        <p:grpSpPr>
          <a:xfrm>
            <a:off x="8333362" y="682729"/>
            <a:ext cx="1188525" cy="864000"/>
            <a:chOff x="8151251" y="1180677"/>
            <a:chExt cx="1188525" cy="864000"/>
          </a:xfrm>
        </p:grpSpPr>
        <p:sp>
          <p:nvSpPr>
            <p:cNvPr id="27" name="角丸四角形 26"/>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8" name="グループ化 27"/>
            <p:cNvGrpSpPr/>
            <p:nvPr/>
          </p:nvGrpSpPr>
          <p:grpSpPr>
            <a:xfrm>
              <a:off x="8222623" y="1257538"/>
              <a:ext cx="1058662" cy="720145"/>
              <a:chOff x="511927" y="2809411"/>
              <a:chExt cx="1110811" cy="770916"/>
            </a:xfrm>
          </p:grpSpPr>
          <p:sp>
            <p:nvSpPr>
              <p:cNvPr id="29" name="角丸四角形 28"/>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smtClean="0"/>
                  <a:t>年度</a:t>
                </a:r>
                <a:r>
                  <a:rPr kumimoji="1" lang="ja-JP" altLang="en-US" sz="1200" b="1" dirty="0" smtClean="0"/>
                  <a:t>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30" name="直線コネクタ 29"/>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Rectangle 1"/>
          <p:cNvSpPr>
            <a:spLocks noChangeArrowheads="1"/>
          </p:cNvSpPr>
          <p:nvPr/>
        </p:nvSpPr>
        <p:spPr bwMode="auto">
          <a:xfrm>
            <a:off x="280917" y="275769"/>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具体的な取組み</a:t>
            </a:r>
            <a:r>
              <a:rPr kumimoji="0" lang="en-US" altLang="ja-JP" sz="16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49054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73</a:t>
            </a:fld>
            <a:endParaRPr kumimoji="1" lang="ja-JP" altLang="en-US"/>
          </a:p>
        </p:txBody>
      </p:sp>
      <p:sp>
        <p:nvSpPr>
          <p:cNvPr id="16" name="角丸四角形 15"/>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7" name="角丸四角形 16"/>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8" name="正方形/長方形 17"/>
          <p:cNvSpPr/>
          <p:nvPr/>
        </p:nvSpPr>
        <p:spPr>
          <a:xfrm>
            <a:off x="273000" y="189000"/>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nvPr>
        </p:nvGraphicFramePr>
        <p:xfrm>
          <a:off x="629696" y="620710"/>
          <a:ext cx="8646609" cy="2766729"/>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1521989">
                <a:tc>
                  <a:txBody>
                    <a:body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■「食品ロス削減ワーキングチーム」関係部局等との連携により、担当部局で保育所・学校等での</a:t>
                      </a:r>
                    </a:p>
                    <a:p>
                      <a:pPr marL="174625" indent="-174625"/>
                      <a:r>
                        <a:rPr kumimoji="1" lang="ja-JP" altLang="en-US" sz="1100" b="1" dirty="0" smtClean="0">
                          <a:solidFill>
                            <a:schemeClr val="tx1"/>
                          </a:solidFill>
                          <a:latin typeface="+mn-ea"/>
                          <a:ea typeface="+mn-ea"/>
                        </a:rPr>
                        <a:t>　食育、地域での漁業体験や調理体験の取組みを推進</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■教育現場や地域の環境教育等で活用できる、食品ロス削減の教材ツールを掲載したポータルサイト</a:t>
                      </a:r>
                    </a:p>
                    <a:p>
                      <a:pPr marL="174625" indent="-174625"/>
                      <a:r>
                        <a:rPr kumimoji="1" lang="ja-JP" altLang="en-US" sz="1100" b="1" dirty="0" smtClean="0">
                          <a:solidFill>
                            <a:schemeClr val="tx1"/>
                          </a:solidFill>
                          <a:latin typeface="+mn-ea"/>
                          <a:ea typeface="+mn-ea"/>
                        </a:rPr>
                        <a:t> （デジタルコンテンツ）を作成</a:t>
                      </a:r>
                    </a:p>
                    <a:p>
                      <a:pPr marL="174625" indent="-174625"/>
                      <a:r>
                        <a:rPr kumimoji="1" lang="ja-JP" altLang="en-US" sz="1100" b="1" dirty="0" smtClean="0">
                          <a:solidFill>
                            <a:schemeClr val="tx1"/>
                          </a:solidFill>
                          <a:latin typeface="+mn-ea"/>
                          <a:ea typeface="+mn-ea"/>
                        </a:rPr>
                        <a:t>■「大阪府食品ロス削減推進計画」を令和</a:t>
                      </a:r>
                      <a:r>
                        <a:rPr kumimoji="1" lang="en-US" altLang="ja-JP" sz="1100" b="1" dirty="0" smtClean="0">
                          <a:solidFill>
                            <a:schemeClr val="tx1"/>
                          </a:solidFill>
                          <a:latin typeface="+mn-ea"/>
                          <a:ea typeface="+mn-ea"/>
                        </a:rPr>
                        <a:t>3</a:t>
                      </a:r>
                      <a:r>
                        <a:rPr kumimoji="1" lang="ja-JP" altLang="en-US" sz="1100" b="1" dirty="0" smtClean="0">
                          <a:solidFill>
                            <a:schemeClr val="tx1"/>
                          </a:solidFill>
                          <a:latin typeface="+mn-ea"/>
                          <a:ea typeface="+mn-ea"/>
                        </a:rPr>
                        <a:t>年</a:t>
                      </a:r>
                      <a:r>
                        <a:rPr kumimoji="1" lang="en-US" altLang="ja-JP" sz="1100" b="1" dirty="0" smtClean="0">
                          <a:solidFill>
                            <a:schemeClr val="tx1"/>
                          </a:solidFill>
                          <a:latin typeface="+mn-ea"/>
                          <a:ea typeface="+mn-ea"/>
                        </a:rPr>
                        <a:t>3</a:t>
                      </a:r>
                      <a:r>
                        <a:rPr kumimoji="1" lang="ja-JP" altLang="en-US" sz="1100" b="1" dirty="0" smtClean="0">
                          <a:solidFill>
                            <a:schemeClr val="tx1"/>
                          </a:solidFill>
                          <a:latin typeface="+mn-ea"/>
                          <a:ea typeface="+mn-ea"/>
                        </a:rPr>
                        <a:t>月に策定し、消費者への食品ロス削減に関する</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認知度向上の取組みを推進</a:t>
                      </a:r>
                    </a:p>
                    <a:p>
                      <a:pPr marL="174625" indent="-174625"/>
                      <a:r>
                        <a:rPr kumimoji="1" lang="ja-JP" altLang="en-US" sz="1100" b="1" dirty="0" smtClean="0">
                          <a:solidFill>
                            <a:schemeClr val="tx1"/>
                          </a:solidFill>
                          <a:latin typeface="+mn-ea"/>
                          <a:ea typeface="+mn-ea"/>
                        </a:rPr>
                        <a:t>■府食ロス計画に基づき、事業者と連携した普及啓発の取組みを推進するため、事業者、消費者、</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学識経験者等で構成する「食品ロス削減ネットワーク懇話会」を製造から消費まで流通全体に拡充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6687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次年度の主な取組</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■地域で普及啓発活動を推進するため、食品ロス削減ポータルサイトを積極的に活用し、食品ロス削減について</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　発信・啓発できる人材を育成</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76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　　</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ja-JP" altLang="en-US" sz="1100" b="1" dirty="0" smtClean="0">
                          <a:latin typeface="游ゴシック" panose="020B0400000000000000" pitchFamily="50" charset="-128"/>
                          <a:ea typeface="+mn-ea"/>
                        </a:rPr>
                        <a:t>食品ロス削減対策推進事業費（消費者行動促進支援事業）　</a:t>
                      </a:r>
                      <a:r>
                        <a:rPr kumimoji="1" lang="en-US" altLang="ja-JP" sz="1100" b="1" dirty="0" smtClean="0">
                          <a:latin typeface="游ゴシック" panose="020B0400000000000000" pitchFamily="50" charset="-128"/>
                          <a:ea typeface="+mn-ea"/>
                        </a:rPr>
                        <a:t>3,020</a:t>
                      </a:r>
                      <a:r>
                        <a:rPr kumimoji="1" lang="ja-JP" altLang="en-US" sz="1100" b="1" dirty="0" smtClean="0">
                          <a:latin typeface="游ゴシック" panose="020B0400000000000000" pitchFamily="50" charset="-128"/>
                          <a:ea typeface="+mn-ea"/>
                        </a:rPr>
                        <a:t>千円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
        <p:nvSpPr>
          <p:cNvPr id="27" name="テキスト ボックス 26"/>
          <p:cNvSpPr txBox="1"/>
          <p:nvPr/>
        </p:nvSpPr>
        <p:spPr>
          <a:xfrm>
            <a:off x="568870" y="280442"/>
            <a:ext cx="2804208" cy="338554"/>
          </a:xfrm>
          <a:prstGeom prst="rect">
            <a:avLst/>
          </a:prstGeom>
          <a:noFill/>
        </p:spPr>
        <p:txBody>
          <a:bodyPr wrap="square" rtlCol="0">
            <a:spAutoFit/>
          </a:bodyPr>
          <a:lstStyle/>
          <a:p>
            <a:r>
              <a:rPr kumimoji="1" lang="ja-JP" altLang="en-US" sz="1600" b="1" dirty="0"/>
              <a:t>②食品ロスの</a:t>
            </a:r>
            <a:r>
              <a:rPr kumimoji="1" lang="ja-JP" altLang="en-US" sz="1600" b="1" dirty="0" smtClean="0"/>
              <a:t>削減　</a:t>
            </a:r>
            <a:r>
              <a:rPr kumimoji="1" lang="en-US" altLang="ja-JP" sz="1600" b="1" dirty="0" smtClean="0">
                <a:latin typeface="+mn-ea"/>
              </a:rPr>
              <a:t>P46</a:t>
            </a:r>
            <a:endParaRPr kumimoji="1" lang="ja-JP" altLang="en-US" sz="1600" b="1" dirty="0">
              <a:latin typeface="+mn-ea"/>
            </a:endParaRPr>
          </a:p>
        </p:txBody>
      </p:sp>
      <p:grpSp>
        <p:nvGrpSpPr>
          <p:cNvPr id="28" name="グループ化 27"/>
          <p:cNvGrpSpPr/>
          <p:nvPr/>
        </p:nvGrpSpPr>
        <p:grpSpPr>
          <a:xfrm>
            <a:off x="8333362" y="298722"/>
            <a:ext cx="1188525" cy="864000"/>
            <a:chOff x="8151251" y="1180677"/>
            <a:chExt cx="1188525" cy="864000"/>
          </a:xfrm>
        </p:grpSpPr>
        <p:sp>
          <p:nvSpPr>
            <p:cNvPr id="29" name="角丸四角形 28"/>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0" name="グループ化 29"/>
            <p:cNvGrpSpPr/>
            <p:nvPr/>
          </p:nvGrpSpPr>
          <p:grpSpPr>
            <a:xfrm>
              <a:off x="8222623" y="1257538"/>
              <a:ext cx="1058662" cy="720145"/>
              <a:chOff x="511927" y="2809411"/>
              <a:chExt cx="1110811" cy="770916"/>
            </a:xfrm>
          </p:grpSpPr>
          <p:sp>
            <p:nvSpPr>
              <p:cNvPr id="31" name="角丸四角形 30"/>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smtClean="0"/>
                  <a:t>年度</a:t>
                </a:r>
                <a:r>
                  <a:rPr kumimoji="1" lang="ja-JP" altLang="en-US" sz="1200" b="1" dirty="0" smtClean="0"/>
                  <a:t>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32" name="直線コネクタ 31"/>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33" name="表 32"/>
          <p:cNvGraphicFramePr>
            <a:graphicFrameLocks noGrp="1"/>
          </p:cNvGraphicFramePr>
          <p:nvPr>
            <p:extLst/>
          </p:nvPr>
        </p:nvGraphicFramePr>
        <p:xfrm>
          <a:off x="629696" y="3741898"/>
          <a:ext cx="8646609" cy="273105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1105450">
                <a:tc>
                  <a:txBody>
                    <a:body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■全国学校給食週間に、市町村で地域の食材や郷土料理等を取り入れた給食献立を実施</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■大阪府食生活改善連絡協議会との連携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・協議会が行う日本型食生活の普及啓発活動への支援</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・協議会が作成した冊子「親から子へ子から孫へおおさか伝承の味」に掲載された郷土料理を</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おおさか食育通信</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で発信（</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回）</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93326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■市町村間での取組み内容に差が生じている。</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■関係団体の取組把握、連携強化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■好事例を共有し、地域の食材や郷土料理を取り入れた給食献立を実施</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■食文化の継承に向け、</a:t>
                      </a:r>
                      <a:r>
                        <a:rPr kumimoji="1" lang="en-US" altLang="ja-JP" sz="1100" b="1" dirty="0" smtClean="0">
                          <a:solidFill>
                            <a:schemeClr val="tx1"/>
                          </a:solidFill>
                          <a:latin typeface="+mn-ea"/>
                          <a:ea typeface="+mn-ea"/>
                        </a:rPr>
                        <a:t>SNS</a:t>
                      </a:r>
                      <a:r>
                        <a:rPr kumimoji="1" lang="ja-JP" altLang="en-US" sz="1100" b="1" dirty="0" smtClean="0">
                          <a:solidFill>
                            <a:schemeClr val="tx1"/>
                          </a:solidFill>
                          <a:latin typeface="+mn-ea"/>
                          <a:ea typeface="+mn-ea"/>
                        </a:rPr>
                        <a:t>等を活用した情報発信を行うとともに、関係団体の取組を支援する。</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468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ja-JP" altLang="en-US" sz="1100" b="1" dirty="0" smtClean="0">
                          <a:latin typeface="+mn-ea"/>
                          <a:ea typeface="+mn-ea"/>
                        </a:rPr>
                        <a:t>健康・栄養</a:t>
                      </a:r>
                      <a:r>
                        <a:rPr kumimoji="1" lang="ja-JP" altLang="en-US" sz="1100" b="1" dirty="0" smtClean="0">
                          <a:solidFill>
                            <a:schemeClr val="tx1"/>
                          </a:solidFill>
                          <a:latin typeface="+mn-ea"/>
                          <a:ea typeface="+mn-ea"/>
                        </a:rPr>
                        <a:t>対策費　</a:t>
                      </a:r>
                      <a:r>
                        <a:rPr kumimoji="1" lang="en-US" altLang="ja-JP" sz="1100" b="1" dirty="0" smtClean="0">
                          <a:solidFill>
                            <a:schemeClr val="tx1"/>
                          </a:solidFill>
                          <a:latin typeface="+mn-ea"/>
                          <a:ea typeface="+mn-ea"/>
                        </a:rPr>
                        <a:t>5,869</a:t>
                      </a:r>
                      <a:r>
                        <a:rPr kumimoji="1" lang="ja-JP" altLang="en-US" sz="1100" b="1" dirty="0" smtClean="0">
                          <a:solidFill>
                            <a:schemeClr val="tx1"/>
                          </a:solidFill>
                          <a:latin typeface="+mn-ea"/>
                          <a:ea typeface="+mn-ea"/>
                        </a:rPr>
                        <a:t>千円（再掲）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
        <p:nvSpPr>
          <p:cNvPr id="34" name="テキスト ボックス 33"/>
          <p:cNvSpPr txBox="1"/>
          <p:nvPr/>
        </p:nvSpPr>
        <p:spPr>
          <a:xfrm>
            <a:off x="568870" y="3438784"/>
            <a:ext cx="2681080" cy="338554"/>
          </a:xfrm>
          <a:prstGeom prst="rect">
            <a:avLst/>
          </a:prstGeom>
          <a:noFill/>
        </p:spPr>
        <p:txBody>
          <a:bodyPr wrap="square" rtlCol="0">
            <a:spAutoFit/>
          </a:bodyPr>
          <a:lstStyle/>
          <a:p>
            <a:r>
              <a:rPr kumimoji="1" lang="ja-JP" altLang="en-US" sz="1600" b="1" dirty="0" smtClean="0"/>
              <a:t>③</a:t>
            </a:r>
            <a:r>
              <a:rPr lang="ja-JP" altLang="en-US" sz="1600" b="1" dirty="0"/>
              <a:t>食文化の</a:t>
            </a:r>
            <a:r>
              <a:rPr lang="ja-JP" altLang="en-US" sz="1600" b="1" dirty="0" smtClean="0"/>
              <a:t>継承　</a:t>
            </a:r>
            <a:r>
              <a:rPr lang="en-US" altLang="ja-JP" sz="1600" b="1" dirty="0" smtClean="0">
                <a:latin typeface="+mn-ea"/>
              </a:rPr>
              <a:t>P46</a:t>
            </a:r>
            <a:r>
              <a:rPr lang="ja-JP" altLang="en-US" sz="1600" b="1" dirty="0" smtClean="0">
                <a:latin typeface="+mn-ea"/>
              </a:rPr>
              <a:t> </a:t>
            </a:r>
            <a:endParaRPr kumimoji="1" lang="ja-JP" altLang="en-US" sz="1600" b="1" dirty="0">
              <a:latin typeface="+mn-ea"/>
            </a:endParaRPr>
          </a:p>
        </p:txBody>
      </p:sp>
    </p:spTree>
    <p:extLst>
      <p:ext uri="{BB962C8B-B14F-4D97-AF65-F5344CB8AC3E}">
        <p14:creationId xmlns:p14="http://schemas.microsoft.com/office/powerpoint/2010/main" val="29357916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２　食育</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を支える社会環境整備</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74</a:t>
            </a:fld>
            <a:endParaRPr kumimoji="1" lang="ja-JP" altLang="en-US"/>
          </a:p>
        </p:txBody>
      </p:sp>
      <p:pic>
        <p:nvPicPr>
          <p:cNvPr id="15" name="図 14"/>
          <p:cNvPicPr>
            <a:picLocks noChangeAspect="1"/>
          </p:cNvPicPr>
          <p:nvPr/>
        </p:nvPicPr>
        <p:blipFill>
          <a:blip r:embed="rId2"/>
          <a:stretch>
            <a:fillRect/>
          </a:stretch>
        </p:blipFill>
        <p:spPr>
          <a:xfrm>
            <a:off x="8582603" y="113214"/>
            <a:ext cx="1100769" cy="360000"/>
          </a:xfrm>
          <a:prstGeom prst="rect">
            <a:avLst/>
          </a:prstGeom>
        </p:spPr>
      </p:pic>
      <p:sp>
        <p:nvSpPr>
          <p:cNvPr id="10" name="角丸四角形 9"/>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1" name="正方形/長方形 10"/>
          <p:cNvSpPr/>
          <p:nvPr/>
        </p:nvSpPr>
        <p:spPr>
          <a:xfrm>
            <a:off x="273000" y="916309"/>
            <a:ext cx="9360000" cy="58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3000" y="688626"/>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ln w="0"/>
                <a:solidFill>
                  <a:schemeClr val="bg1"/>
                </a:solidFill>
                <a:effectLst>
                  <a:outerShdw blurRad="38100" dist="19050" dir="2700000" algn="tl" rotWithShape="0">
                    <a:schemeClr val="dk1">
                      <a:alpha val="40000"/>
                    </a:schemeClr>
                  </a:outerShdw>
                </a:effectLst>
              </a:rPr>
              <a:t> </a:t>
            </a:r>
            <a:r>
              <a:rPr kumimoji="1" lang="ja-JP" altLang="en-US" sz="2000" b="1" dirty="0" smtClean="0">
                <a:ln w="0"/>
                <a:solidFill>
                  <a:schemeClr val="bg1"/>
                </a:solidFill>
                <a:effectLst>
                  <a:outerShdw blurRad="38100" dist="19050" dir="2700000" algn="tl" rotWithShape="0">
                    <a:schemeClr val="dk1">
                      <a:alpha val="40000"/>
                    </a:schemeClr>
                  </a:outerShdw>
                </a:effectLst>
                <a:latin typeface="+mn-ea"/>
              </a:rPr>
              <a:t>（１）多様な主体による食育推進運動の展開　</a:t>
            </a:r>
            <a:r>
              <a:rPr kumimoji="1" lang="ja-JP" altLang="en-US" b="1" dirty="0" smtClean="0">
                <a:ln w="0"/>
                <a:solidFill>
                  <a:schemeClr val="bg1"/>
                </a:solidFill>
                <a:effectLst>
                  <a:outerShdw blurRad="38100" dist="19050" dir="2700000" algn="tl" rotWithShape="0">
                    <a:schemeClr val="dk1">
                      <a:alpha val="40000"/>
                    </a:schemeClr>
                  </a:outerShdw>
                </a:effectLst>
                <a:latin typeface="+mn-ea"/>
              </a:rPr>
              <a:t>計画</a:t>
            </a:r>
            <a:r>
              <a:rPr kumimoji="1" lang="en-US" altLang="ja-JP" b="1" dirty="0" smtClean="0">
                <a:ln w="0"/>
                <a:solidFill>
                  <a:schemeClr val="bg1"/>
                </a:solidFill>
                <a:effectLst>
                  <a:outerShdw blurRad="38100" dist="19050" dir="2700000" algn="tl" rotWithShape="0">
                    <a:schemeClr val="dk1">
                      <a:alpha val="40000"/>
                    </a:schemeClr>
                  </a:outerShdw>
                </a:effectLst>
                <a:latin typeface="+mn-ea"/>
              </a:rPr>
              <a:t>P51</a:t>
            </a:r>
            <a:r>
              <a:rPr kumimoji="1" lang="ja-JP" altLang="en-US" sz="2000" b="1" dirty="0" smtClean="0">
                <a:ln w="0"/>
                <a:solidFill>
                  <a:schemeClr val="bg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kumimoji="1" lang="ja-JP" altLang="en-US" sz="2000" b="1" dirty="0" smtClean="0">
                <a:ln w="0"/>
                <a:solidFill>
                  <a:schemeClr val="bg1"/>
                </a:solidFill>
                <a:effectLst>
                  <a:outerShdw blurRad="38100" dist="19050" dir="2700000" algn="tl" rotWithShape="0">
                    <a:schemeClr val="dk1">
                      <a:alpha val="40000"/>
                    </a:schemeClr>
                  </a:outerShdw>
                </a:effectLst>
              </a:rPr>
              <a:t>　</a:t>
            </a:r>
            <a:endParaRPr kumimoji="1" lang="en-US" altLang="ja-JP" b="1" dirty="0">
              <a:solidFill>
                <a:schemeClr val="bg1"/>
              </a:solidFill>
            </a:endParaRPr>
          </a:p>
        </p:txBody>
      </p:sp>
      <p:sp>
        <p:nvSpPr>
          <p:cNvPr id="14" name="正方形/長方形 13"/>
          <p:cNvSpPr/>
          <p:nvPr/>
        </p:nvSpPr>
        <p:spPr>
          <a:xfrm>
            <a:off x="313743" y="3306168"/>
            <a:ext cx="9099985" cy="553998"/>
          </a:xfrm>
          <a:prstGeom prst="rect">
            <a:avLst/>
          </a:prstGeom>
        </p:spPr>
        <p:txBody>
          <a:bodyPr wrap="square">
            <a:spAutoFit/>
          </a:bodyPr>
          <a:lstStyle/>
          <a:p>
            <a:pPr marL="269240" indent="90170" algn="just">
              <a:spcAft>
                <a:spcPts val="0"/>
              </a:spcAft>
            </a:pPr>
            <a:r>
              <a:rPr lang="en-US" altLang="ja-JP" sz="1000" kern="100" dirty="0" smtClean="0">
                <a:latin typeface="+mn-ea"/>
                <a:cs typeface="Times New Roman" panose="02020603050405020304" pitchFamily="18" charset="0"/>
              </a:rPr>
              <a:t>1</a:t>
            </a:r>
            <a:r>
              <a:rPr lang="ja-JP" altLang="ja-JP" sz="1000" kern="100" dirty="0">
                <a:latin typeface="+mn-ea"/>
                <a:cs typeface="Times New Roman" panose="02020603050405020304" pitchFamily="18" charset="0"/>
              </a:rPr>
              <a:t>　「お口の健康」と「食育」に関するアンケート（大阪府</a:t>
            </a:r>
            <a:r>
              <a:rPr lang="ja-JP" altLang="ja-JP" sz="1000" kern="100" dirty="0" smtClean="0">
                <a:latin typeface="+mn-ea"/>
                <a:cs typeface="Times New Roman" panose="02020603050405020304" pitchFamily="18" charset="0"/>
              </a:rPr>
              <a:t>）</a:t>
            </a:r>
            <a:r>
              <a:rPr lang="en-US" altLang="ja-JP" sz="1000" kern="100" dirty="0">
                <a:latin typeface="+mn-ea"/>
                <a:cs typeface="Times New Roman" panose="02020603050405020304" pitchFamily="18" charset="0"/>
              </a:rPr>
              <a:t>/</a:t>
            </a:r>
            <a:r>
              <a:rPr lang="ja-JP" altLang="en-US" sz="1000" kern="100" dirty="0">
                <a:latin typeface="+mn-ea"/>
                <a:cs typeface="Times New Roman" panose="02020603050405020304" pitchFamily="18" charset="0"/>
              </a:rPr>
              <a:t>健康に関する意識調査（大阪府）</a:t>
            </a:r>
            <a:r>
              <a:rPr lang="ja-JP" altLang="en-US" sz="1000" kern="100" dirty="0" smtClean="0">
                <a:latin typeface="+mn-ea"/>
                <a:cs typeface="Times New Roman" panose="02020603050405020304" pitchFamily="18" charset="0"/>
              </a:rPr>
              <a:t>（計画策定時</a:t>
            </a:r>
            <a:r>
              <a:rPr lang="en-US" altLang="ja-JP" sz="1000" kern="100" dirty="0" smtClean="0">
                <a:latin typeface="+mn-ea"/>
                <a:cs typeface="Times New Roman" panose="02020603050405020304" pitchFamily="18" charset="0"/>
              </a:rPr>
              <a:t>/</a:t>
            </a:r>
            <a:r>
              <a:rPr lang="ja-JP" altLang="en-US" sz="1000" kern="100" dirty="0" smtClean="0">
                <a:latin typeface="+mn-ea"/>
                <a:cs typeface="Times New Roman" panose="02020603050405020304" pitchFamily="18" charset="0"/>
              </a:rPr>
              <a:t>現在）</a:t>
            </a:r>
            <a:endParaRPr lang="en-US" altLang="ja-JP" sz="1000" kern="100" dirty="0" smtClean="0">
              <a:latin typeface="+mn-ea"/>
              <a:cs typeface="Times New Roman" panose="02020603050405020304" pitchFamily="18" charset="0"/>
            </a:endParaRPr>
          </a:p>
          <a:p>
            <a:pPr marL="269240" indent="90170" algn="just">
              <a:spcAft>
                <a:spcPts val="0"/>
              </a:spcAft>
            </a:pPr>
            <a:r>
              <a:rPr lang="en-US" altLang="ja-JP" sz="1000" kern="100" dirty="0" smtClean="0">
                <a:latin typeface="+mn-ea"/>
                <a:cs typeface="Times New Roman" panose="02020603050405020304" pitchFamily="18" charset="0"/>
              </a:rPr>
              <a:t>2</a:t>
            </a:r>
            <a:r>
              <a:rPr lang="ja-JP" altLang="ja-JP" sz="1000" kern="100" dirty="0">
                <a:latin typeface="+mn-ea"/>
                <a:cs typeface="Times New Roman" panose="02020603050405020304" pitchFamily="18" charset="0"/>
              </a:rPr>
              <a:t>　</a:t>
            </a:r>
            <a:r>
              <a:rPr lang="ja-JP" altLang="ja-JP" sz="1000" kern="100" dirty="0" smtClean="0">
                <a:latin typeface="+mn-ea"/>
                <a:cs typeface="Times New Roman" panose="02020603050405020304" pitchFamily="18" charset="0"/>
              </a:rPr>
              <a:t>大阪府健康医療部</a:t>
            </a:r>
            <a:r>
              <a:rPr lang="ja-JP" altLang="en-US" sz="1000" kern="100" dirty="0" smtClean="0">
                <a:latin typeface="+mn-ea"/>
                <a:cs typeface="Times New Roman" panose="02020603050405020304" pitchFamily="18" charset="0"/>
              </a:rPr>
              <a:t>健康推進</a:t>
            </a:r>
            <a:r>
              <a:rPr lang="ja-JP" altLang="ja-JP" sz="1000" kern="100" dirty="0" smtClean="0">
                <a:latin typeface="+mn-ea"/>
                <a:cs typeface="Times New Roman" panose="02020603050405020304" pitchFamily="18" charset="0"/>
              </a:rPr>
              <a:t>室調べ</a:t>
            </a:r>
            <a:endParaRPr lang="en-US" altLang="ja-JP" sz="1000" kern="100" dirty="0" smtClean="0">
              <a:latin typeface="+mn-ea"/>
              <a:cs typeface="Times New Roman" panose="02020603050405020304" pitchFamily="18" charset="0"/>
            </a:endParaRPr>
          </a:p>
          <a:p>
            <a:pPr marL="269240" indent="90170" algn="just">
              <a:spcAft>
                <a:spcPts val="0"/>
              </a:spcAft>
            </a:pPr>
            <a:r>
              <a:rPr lang="en-US" altLang="ja-JP" sz="1000" kern="100" dirty="0" smtClean="0">
                <a:latin typeface="+mn-ea"/>
                <a:cs typeface="Times New Roman" panose="02020603050405020304" pitchFamily="18" charset="0"/>
              </a:rPr>
              <a:t>3</a:t>
            </a:r>
            <a:r>
              <a:rPr lang="ja-JP" altLang="ja-JP" sz="1000" kern="100" dirty="0" smtClean="0">
                <a:latin typeface="+mn-ea"/>
                <a:cs typeface="Times New Roman" panose="02020603050405020304" pitchFamily="18" charset="0"/>
              </a:rPr>
              <a:t>　大阪府健康医療部</a:t>
            </a:r>
            <a:r>
              <a:rPr lang="ja-JP" altLang="en-US" sz="1000" kern="100" dirty="0" smtClean="0">
                <a:latin typeface="+mn-ea"/>
                <a:cs typeface="Times New Roman" panose="02020603050405020304" pitchFamily="18" charset="0"/>
              </a:rPr>
              <a:t>健康推進室</a:t>
            </a:r>
            <a:r>
              <a:rPr lang="ja-JP" altLang="ja-JP" sz="1000" kern="100" dirty="0" smtClean="0">
                <a:latin typeface="+mn-ea"/>
                <a:cs typeface="Times New Roman" panose="02020603050405020304" pitchFamily="18" charset="0"/>
              </a:rPr>
              <a:t>調</a:t>
            </a:r>
            <a:r>
              <a:rPr lang="ja-JP" altLang="en-US" sz="1000" kern="100" dirty="0" smtClean="0">
                <a:latin typeface="+mn-ea"/>
                <a:cs typeface="Times New Roman" panose="02020603050405020304" pitchFamily="18" charset="0"/>
              </a:rPr>
              <a:t>べ</a:t>
            </a:r>
            <a:endParaRPr lang="ja-JP" altLang="ja-JP" sz="2400" kern="100" dirty="0">
              <a:effectLst/>
              <a:latin typeface="+mn-ea"/>
              <a:cs typeface="Times New Roman" panose="02020603050405020304" pitchFamily="18" charset="0"/>
            </a:endParaRPr>
          </a:p>
        </p:txBody>
      </p:sp>
      <p:graphicFrame>
        <p:nvGraphicFramePr>
          <p:cNvPr id="21" name="表 20"/>
          <p:cNvGraphicFramePr>
            <a:graphicFrameLocks noGrp="1"/>
          </p:cNvGraphicFramePr>
          <p:nvPr>
            <p:extLst/>
          </p:nvPr>
        </p:nvGraphicFramePr>
        <p:xfrm>
          <a:off x="633000" y="1606528"/>
          <a:ext cx="8640001" cy="1686804"/>
        </p:xfrm>
        <a:graphic>
          <a:graphicData uri="http://schemas.openxmlformats.org/drawingml/2006/table">
            <a:tbl>
              <a:tblPr firstRow="1" firstCol="1" bandRow="1">
                <a:tableStyleId>{5C22544A-7EE6-4342-B048-85BDC9FD1C3A}</a:tableStyleId>
              </a:tblPr>
              <a:tblGrid>
                <a:gridCol w="364134">
                  <a:extLst>
                    <a:ext uri="{9D8B030D-6E8A-4147-A177-3AD203B41FA5}">
                      <a16:colId xmlns:a16="http://schemas.microsoft.com/office/drawing/2014/main" val="20000"/>
                    </a:ext>
                  </a:extLst>
                </a:gridCol>
                <a:gridCol w="3513967">
                  <a:extLst>
                    <a:ext uri="{9D8B030D-6E8A-4147-A177-3AD203B41FA5}">
                      <a16:colId xmlns:a16="http://schemas.microsoft.com/office/drawing/2014/main" val="20001"/>
                    </a:ext>
                  </a:extLst>
                </a:gridCol>
                <a:gridCol w="1587300">
                  <a:extLst>
                    <a:ext uri="{9D8B030D-6E8A-4147-A177-3AD203B41FA5}">
                      <a16:colId xmlns:a16="http://schemas.microsoft.com/office/drawing/2014/main" val="20003"/>
                    </a:ext>
                  </a:extLst>
                </a:gridCol>
                <a:gridCol w="1587300">
                  <a:extLst>
                    <a:ext uri="{9D8B030D-6E8A-4147-A177-3AD203B41FA5}">
                      <a16:colId xmlns:a16="http://schemas.microsoft.com/office/drawing/2014/main" val="2204503950"/>
                    </a:ext>
                  </a:extLst>
                </a:gridCol>
                <a:gridCol w="1587300">
                  <a:extLst>
                    <a:ext uri="{9D8B030D-6E8A-4147-A177-3AD203B41FA5}">
                      <a16:colId xmlns:a16="http://schemas.microsoft.com/office/drawing/2014/main" val="20004"/>
                    </a:ext>
                  </a:extLst>
                </a:gridCol>
              </a:tblGrid>
              <a:tr h="303351">
                <a:tc>
                  <a:txBody>
                    <a:bodyPr/>
                    <a:lstStyle/>
                    <a:p>
                      <a:pPr algn="ctr" fontAlgn="auto">
                        <a:lnSpc>
                          <a:spcPct val="100000"/>
                        </a:lnSpc>
                        <a:spcAft>
                          <a:spcPts val="0"/>
                        </a:spcAft>
                      </a:pPr>
                      <a:r>
                        <a:rPr lang="en-US" sz="1200" b="0" dirty="0">
                          <a:solidFill>
                            <a:schemeClr val="tx1"/>
                          </a:solidFill>
                          <a:effectLst/>
                          <a:latin typeface="+mn-ea"/>
                          <a:ea typeface="+mn-ea"/>
                        </a:rPr>
                        <a:t> </a:t>
                      </a:r>
                      <a:endParaRPr lang="ja-JP" sz="1200" b="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ja-JP" sz="1200" b="1" dirty="0">
                          <a:solidFill>
                            <a:schemeClr val="bg1"/>
                          </a:solidFill>
                          <a:effectLst/>
                          <a:latin typeface="+mn-ea"/>
                          <a:ea typeface="+mn-ea"/>
                        </a:rPr>
                        <a:t>個別目標</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ja-JP" altLang="en-US" sz="1200" b="1" dirty="0" smtClean="0">
                          <a:solidFill>
                            <a:schemeClr val="bg1"/>
                          </a:solidFill>
                          <a:effectLst/>
                          <a:latin typeface="+mn-ea"/>
                          <a:ea typeface="+mn-ea"/>
                        </a:rPr>
                        <a:t>計画策定時</a:t>
                      </a:r>
                      <a:r>
                        <a:rPr lang="ja-JP" sz="1200" b="1" dirty="0" smtClean="0">
                          <a:solidFill>
                            <a:schemeClr val="bg1"/>
                          </a:solidFill>
                          <a:effectLst/>
                          <a:latin typeface="+mn-ea"/>
                          <a:ea typeface="+mn-ea"/>
                        </a:rPr>
                        <a:t>の状況</a:t>
                      </a:r>
                      <a:endParaRPr lang="en-US" altLang="ja-JP" sz="1200" b="1" dirty="0" smtClean="0">
                        <a:solidFill>
                          <a:schemeClr val="bg1"/>
                        </a:solidFill>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solidFill>
                            <a:schemeClr val="bg1"/>
                          </a:solidFill>
                          <a:effectLst/>
                          <a:latin typeface="+mn-ea"/>
                          <a:ea typeface="+mn-ea"/>
                        </a:rPr>
                        <a:t>現在の状況</a:t>
                      </a:r>
                      <a:endParaRPr lang="en-US" altLang="ja-JP" sz="1200" b="1" dirty="0" smtClean="0">
                        <a:solidFill>
                          <a:schemeClr val="bg1"/>
                        </a:solidFill>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mn-ea"/>
                          <a:ea typeface="+mn-ea"/>
                        </a:rPr>
                        <a:t>2023</a:t>
                      </a:r>
                      <a:r>
                        <a:rPr lang="ja-JP" sz="1200" b="1" dirty="0">
                          <a:solidFill>
                            <a:schemeClr val="bg1"/>
                          </a:solidFill>
                          <a:effectLst/>
                          <a:latin typeface="+mn-ea"/>
                          <a:ea typeface="+mn-ea"/>
                        </a:rPr>
                        <a:t>年度の目標</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61151">
                <a:tc>
                  <a:txBody>
                    <a:bodyPr/>
                    <a:lstStyle/>
                    <a:p>
                      <a:pPr algn="ctr" fontAlgn="auto">
                        <a:lnSpc>
                          <a:spcPct val="100000"/>
                        </a:lnSpc>
                        <a:spcAft>
                          <a:spcPts val="0"/>
                        </a:spcAft>
                      </a:pPr>
                      <a:r>
                        <a:rPr lang="en-US" altLang="ja-JP" sz="1200" b="0" dirty="0" smtClean="0">
                          <a:solidFill>
                            <a:schemeClr val="bg1"/>
                          </a:solidFill>
                          <a:effectLst/>
                          <a:latin typeface="+mn-ea"/>
                          <a:ea typeface="+mn-ea"/>
                        </a:rPr>
                        <a:t>1</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食育に関心を持っている府民の割合の増加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mn-ea"/>
                          <a:ea typeface="+mn-ea"/>
                        </a:rPr>
                        <a:t>54.4</a:t>
                      </a:r>
                      <a:r>
                        <a:rPr lang="en-US" altLang="ja-JP" sz="1200" b="1" i="0" u="none" strike="noStrike" dirty="0" smtClean="0">
                          <a:solidFill>
                            <a:schemeClr val="tx1"/>
                          </a:solidFill>
                          <a:effectLst/>
                          <a:latin typeface="+mn-ea"/>
                          <a:ea typeface="+mn-ea"/>
                        </a:rPr>
                        <a:t>%</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H28</a:t>
                      </a:r>
                      <a:r>
                        <a:rPr lang="ja-JP" altLang="en-US" sz="1200" b="1" i="0" u="none" strike="noStrike" dirty="0" smtClean="0">
                          <a:solidFill>
                            <a:schemeClr val="tx1"/>
                          </a:solidFill>
                          <a:effectLst/>
                          <a:latin typeface="+mn-ea"/>
                          <a:ea typeface="+mn-ea"/>
                        </a:rPr>
                        <a:t>）</a:t>
                      </a:r>
                      <a:endParaRPr lang="en-US" altLang="ja-JP"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mn-ea"/>
                          <a:ea typeface="+mn-ea"/>
                        </a:rPr>
                        <a:t>62.9%</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R2)</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smtClean="0">
                          <a:solidFill>
                            <a:schemeClr val="tx1"/>
                          </a:solidFill>
                          <a:effectLst/>
                          <a:latin typeface="+mn-ea"/>
                          <a:ea typeface="+mn-ea"/>
                        </a:rPr>
                        <a:t>70</a:t>
                      </a:r>
                      <a:r>
                        <a:rPr lang="ja-JP" altLang="en-US" sz="1200" b="1" i="0" u="none" strike="noStrike" dirty="0" smtClean="0">
                          <a:solidFill>
                            <a:schemeClr val="tx1"/>
                          </a:solidFill>
                          <a:effectLst/>
                          <a:latin typeface="+mn-ea"/>
                          <a:ea typeface="+mn-ea"/>
                        </a:rPr>
                        <a:t>％以上</a:t>
                      </a:r>
                      <a:r>
                        <a:rPr lang="ja-JP" altLang="en-US" sz="1200" b="1" i="0" u="none" strike="noStrike" dirty="0">
                          <a:solidFill>
                            <a:schemeClr val="tx1"/>
                          </a:solidFill>
                          <a:effectLst/>
                          <a:latin typeface="+mn-ea"/>
                          <a:ea typeface="+mn-ea"/>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1151">
                <a:tc>
                  <a:txBody>
                    <a:bodyPr/>
                    <a:lstStyle/>
                    <a:p>
                      <a:pPr algn="ctr" fontAlgn="auto">
                        <a:lnSpc>
                          <a:spcPct val="100000"/>
                        </a:lnSpc>
                        <a:spcAft>
                          <a:spcPts val="0"/>
                        </a:spcAft>
                      </a:pPr>
                      <a:r>
                        <a:rPr lang="en-US" altLang="ja-JP" sz="1200" b="0" dirty="0" smtClean="0">
                          <a:solidFill>
                            <a:schemeClr val="bg1"/>
                          </a:solidFill>
                          <a:effectLst/>
                          <a:latin typeface="+mn-ea"/>
                          <a:ea typeface="+mn-ea"/>
                          <a:cs typeface="HG丸ｺﾞｼｯｸM-PRO"/>
                        </a:rPr>
                        <a:t>2</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食育推進計画を策定・実施している</a:t>
                      </a:r>
                      <a:endParaRPr lang="en-US" altLang="ja-JP" sz="1200" b="1" dirty="0" smtClean="0">
                        <a:solidFill>
                          <a:schemeClr val="tx1"/>
                        </a:solidFill>
                        <a:effectLst/>
                        <a:latin typeface="+mn-ea"/>
                        <a:ea typeface="+mn-ea"/>
                        <a:cs typeface="HG丸ｺﾞｼｯｸM-PRO"/>
                      </a:endParaRPr>
                    </a:p>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市町村の割合の増加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mn-ea"/>
                          <a:ea typeface="+mn-ea"/>
                        </a:rPr>
                        <a:t>93.0</a:t>
                      </a:r>
                      <a:r>
                        <a:rPr lang="en-US" altLang="ja-JP" sz="1200" b="1" i="0" u="none" strike="noStrike" dirty="0" smtClean="0">
                          <a:solidFill>
                            <a:schemeClr val="tx1"/>
                          </a:solidFill>
                          <a:effectLst/>
                          <a:latin typeface="+mn-ea"/>
                          <a:ea typeface="+mn-ea"/>
                        </a:rPr>
                        <a:t>%</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H29</a:t>
                      </a:r>
                      <a:r>
                        <a:rPr lang="ja-JP" altLang="en-US" sz="1200" b="1" i="0" u="none" strike="noStrike" dirty="0" smtClean="0">
                          <a:solidFill>
                            <a:schemeClr val="tx1"/>
                          </a:solidFill>
                          <a:effectLst/>
                          <a:latin typeface="+mn-ea"/>
                          <a:ea typeface="+mn-ea"/>
                        </a:rPr>
                        <a:t>）</a:t>
                      </a:r>
                      <a:endParaRPr lang="en-US" altLang="ja-JP"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mn-ea"/>
                          <a:ea typeface="+mn-ea"/>
                        </a:rPr>
                        <a:t>95.3</a:t>
                      </a:r>
                      <a:r>
                        <a:rPr lang="en-US" altLang="ja-JP" sz="1200" b="1" i="0" u="none" strike="noStrike" dirty="0" smtClean="0">
                          <a:solidFill>
                            <a:schemeClr val="tx1"/>
                          </a:solidFill>
                          <a:effectLst/>
                          <a:latin typeface="+mn-ea"/>
                          <a:ea typeface="+mn-ea"/>
                        </a:rPr>
                        <a:t>%</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R3</a:t>
                      </a:r>
                      <a:r>
                        <a:rPr lang="ja-JP" altLang="en-US" sz="1200" b="1" i="0" u="none" strike="noStrike" dirty="0" smtClean="0">
                          <a:solidFill>
                            <a:schemeClr val="tx1"/>
                          </a:solidFill>
                          <a:effectLst/>
                          <a:latin typeface="+mn-ea"/>
                          <a:ea typeface="+mn-ea"/>
                        </a:rPr>
                        <a:t>）</a:t>
                      </a:r>
                      <a:endParaRPr lang="en-US" altLang="ja-JP"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mn-ea"/>
                          <a:ea typeface="+mn-ea"/>
                        </a:rPr>
                        <a:t>100</a:t>
                      </a:r>
                      <a:r>
                        <a:rPr lang="ja-JP" altLang="en-US" sz="1200" b="1" i="0" u="none" strike="noStrike" dirty="0" smtClean="0">
                          <a:solidFill>
                            <a:schemeClr val="tx1"/>
                          </a:solidFill>
                          <a:effectLst/>
                          <a:latin typeface="+mn-ea"/>
                          <a:ea typeface="+mn-ea"/>
                        </a:rPr>
                        <a:t>％</a:t>
                      </a:r>
                      <a:endParaRPr 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1151">
                <a:tc>
                  <a:txBody>
                    <a:bodyPr/>
                    <a:lstStyle/>
                    <a:p>
                      <a:pPr algn="ctr" fontAlgn="auto">
                        <a:lnSpc>
                          <a:spcPct val="100000"/>
                        </a:lnSpc>
                        <a:spcAft>
                          <a:spcPts val="0"/>
                        </a:spcAft>
                      </a:pPr>
                      <a:r>
                        <a:rPr lang="en-US" altLang="ja-JP" sz="1200" b="0" dirty="0" smtClean="0">
                          <a:solidFill>
                            <a:schemeClr val="bg1"/>
                          </a:solidFill>
                          <a:effectLst/>
                          <a:latin typeface="+mn-ea"/>
                          <a:ea typeface="+mn-ea"/>
                          <a:cs typeface="HG丸ｺﾞｼｯｸM-PRO"/>
                        </a:rPr>
                        <a:t>3</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食育推進に携わるボランティアの増加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mn-ea"/>
                          <a:ea typeface="+mn-ea"/>
                        </a:rPr>
                        <a:t>5,622</a:t>
                      </a:r>
                      <a:r>
                        <a:rPr lang="ja-JP" altLang="en-US" sz="1200" b="1" i="0" u="none" strike="noStrike" dirty="0" smtClean="0">
                          <a:solidFill>
                            <a:schemeClr val="tx1"/>
                          </a:solidFill>
                          <a:effectLst/>
                          <a:latin typeface="+mn-ea"/>
                          <a:ea typeface="+mn-ea"/>
                        </a:rPr>
                        <a:t>人（</a:t>
                      </a:r>
                      <a:r>
                        <a:rPr lang="en-US" altLang="ja-JP" sz="1200" b="1" i="0" u="none" strike="noStrike" dirty="0" smtClean="0">
                          <a:solidFill>
                            <a:schemeClr val="tx1"/>
                          </a:solidFill>
                          <a:effectLst/>
                          <a:latin typeface="+mn-ea"/>
                          <a:ea typeface="+mn-ea"/>
                        </a:rPr>
                        <a:t>H28</a:t>
                      </a:r>
                      <a:r>
                        <a:rPr lang="ja-JP" altLang="en-US" sz="1200" b="1" i="0" u="none" strike="noStrike" dirty="0" smtClean="0">
                          <a:solidFill>
                            <a:schemeClr val="tx1"/>
                          </a:solidFill>
                          <a:effectLst/>
                          <a:latin typeface="+mn-ea"/>
                          <a:ea typeface="+mn-ea"/>
                        </a:rPr>
                        <a:t>）</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smtClean="0">
                          <a:solidFill>
                            <a:schemeClr val="tx1"/>
                          </a:solidFill>
                          <a:effectLst/>
                          <a:latin typeface="+mn-ea"/>
                          <a:ea typeface="+mn-ea"/>
                        </a:rPr>
                        <a:t>4,814</a:t>
                      </a:r>
                      <a:r>
                        <a:rPr lang="ja-JP" altLang="en-US" sz="1200" b="1" i="0" u="none" strike="noStrike" dirty="0" smtClean="0">
                          <a:solidFill>
                            <a:schemeClr val="tx1"/>
                          </a:solidFill>
                          <a:effectLst/>
                          <a:latin typeface="+mn-ea"/>
                          <a:ea typeface="+mn-ea"/>
                        </a:rPr>
                        <a:t>人（</a:t>
                      </a:r>
                      <a:r>
                        <a:rPr lang="en-US" altLang="ja-JP" sz="1200" b="1" i="0" u="none" strike="noStrike" dirty="0" smtClean="0">
                          <a:solidFill>
                            <a:schemeClr val="tx1"/>
                          </a:solidFill>
                          <a:effectLst/>
                          <a:latin typeface="+mn-ea"/>
                          <a:ea typeface="+mn-ea"/>
                        </a:rPr>
                        <a:t>R2</a:t>
                      </a:r>
                      <a:r>
                        <a:rPr lang="ja-JP" altLang="en-US" sz="1200" b="1" i="0" u="none" strike="noStrike" dirty="0" smtClean="0">
                          <a:solidFill>
                            <a:schemeClr val="tx1"/>
                          </a:solidFill>
                          <a:effectLst/>
                          <a:latin typeface="+mn-ea"/>
                          <a:ea typeface="+mn-ea"/>
                        </a:rPr>
                        <a:t>）</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smtClean="0">
                          <a:solidFill>
                            <a:schemeClr val="tx1"/>
                          </a:solidFill>
                          <a:effectLst/>
                          <a:latin typeface="+mn-ea"/>
                          <a:ea typeface="+mn-ea"/>
                        </a:rPr>
                        <a:t>増加</a:t>
                      </a:r>
                      <a:endParaRPr 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Rectangle 1"/>
          <p:cNvSpPr>
            <a:spLocks noChangeArrowheads="1"/>
          </p:cNvSpPr>
          <p:nvPr/>
        </p:nvSpPr>
        <p:spPr bwMode="auto">
          <a:xfrm>
            <a:off x="286447" y="125915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n-ea"/>
                <a:cs typeface="Times New Roman" panose="02020603050405020304" pitchFamily="18" charset="0"/>
              </a:rPr>
              <a:t>【</a:t>
            </a:r>
            <a:r>
              <a:rPr kumimoji="0" lang="ja-JP" altLang="en-US" sz="1600" b="1" i="0" u="none" strike="noStrike" cap="none" normalizeH="0" baseline="0" dirty="0" smtClean="0">
                <a:ln>
                  <a:noFill/>
                </a:ln>
                <a:solidFill>
                  <a:schemeClr val="tx1"/>
                </a:solidFill>
                <a:effectLst/>
                <a:latin typeface="+mn-ea"/>
                <a:cs typeface="Times New Roman" panose="02020603050405020304" pitchFamily="18" charset="0"/>
              </a:rPr>
              <a:t>取組みの目標</a:t>
            </a:r>
            <a:r>
              <a:rPr kumimoji="0" lang="en-US" altLang="ja-JP" sz="1600" b="1"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0333639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75</a:t>
            </a:fld>
            <a:endParaRPr kumimoji="1" lang="ja-JP" altLang="en-US"/>
          </a:p>
        </p:txBody>
      </p:sp>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3" name="正方形/長方形 12"/>
          <p:cNvSpPr/>
          <p:nvPr/>
        </p:nvSpPr>
        <p:spPr>
          <a:xfrm>
            <a:off x="273000" y="189000"/>
            <a:ext cx="9360000" cy="64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表 14"/>
          <p:cNvGraphicFramePr>
            <a:graphicFrameLocks noGrp="1"/>
          </p:cNvGraphicFramePr>
          <p:nvPr>
            <p:extLst/>
          </p:nvPr>
        </p:nvGraphicFramePr>
        <p:xfrm>
          <a:off x="629695" y="665437"/>
          <a:ext cx="8646609" cy="5727619"/>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551721">
                <a:tc>
                  <a:txBody>
                    <a:body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食育を府民運動とする機運を高める取組み</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SNS</a:t>
                      </a:r>
                      <a:r>
                        <a:rPr kumimoji="1" lang="ja-JP" altLang="en-US" sz="1100" b="1" dirty="0" smtClean="0">
                          <a:solidFill>
                            <a:schemeClr val="tx1"/>
                          </a:solidFill>
                          <a:latin typeface="+mn-ea"/>
                          <a:ea typeface="+mn-ea"/>
                        </a:rPr>
                        <a:t>を活用した食育に関する情報発信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健活</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21</a:t>
                      </a:r>
                      <a:r>
                        <a:rPr kumimoji="1" lang="ja-JP" altLang="en-US" sz="1100" b="1" dirty="0" smtClean="0">
                          <a:solidFill>
                            <a:schemeClr val="tx1"/>
                          </a:solidFill>
                          <a:latin typeface="+mn-ea"/>
                          <a:ea typeface="+mn-ea"/>
                        </a:rPr>
                        <a:t>回）・おおさか食育通信</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54</a:t>
                      </a:r>
                      <a:r>
                        <a:rPr kumimoji="1" lang="ja-JP" altLang="en-US" sz="1100" b="1" dirty="0" smtClean="0">
                          <a:solidFill>
                            <a:schemeClr val="tx1"/>
                          </a:solidFill>
                          <a:latin typeface="+mn-ea"/>
                          <a:ea typeface="+mn-ea"/>
                        </a:rPr>
                        <a:t>回）・も</a:t>
                      </a:r>
                      <a:r>
                        <a:rPr kumimoji="1" lang="ja-JP" altLang="en-US" sz="1100" b="1" dirty="0" err="1" smtClean="0">
                          <a:solidFill>
                            <a:schemeClr val="tx1"/>
                          </a:solidFill>
                          <a:latin typeface="+mn-ea"/>
                          <a:ea typeface="+mn-ea"/>
                        </a:rPr>
                        <a:t>ずやん</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4</a:t>
                      </a:r>
                      <a:r>
                        <a:rPr kumimoji="1" lang="ja-JP" altLang="en-US" sz="1100" b="1" dirty="0" smtClean="0">
                          <a:solidFill>
                            <a:schemeClr val="tx1"/>
                          </a:solidFill>
                          <a:latin typeface="+mn-ea"/>
                          <a:ea typeface="+mn-ea"/>
                        </a:rPr>
                        <a:t>回）</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「大阪府食育推進強化月間」及び「野菜バリバリ朝食モリモリ推進の日」の取組みの充実</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■府健康アプリ「アスマイル」を活用した食育に関する情報発信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大阪府食育強化月間及び各月の食育の日に食生活の改善を促すコラムを配信（</a:t>
                      </a:r>
                      <a:r>
                        <a:rPr kumimoji="1" lang="en-US" altLang="ja-JP" sz="1100" b="1" dirty="0" smtClean="0">
                          <a:solidFill>
                            <a:schemeClr val="tx1"/>
                          </a:solidFill>
                          <a:latin typeface="+mn-ea"/>
                          <a:ea typeface="+mn-ea"/>
                        </a:rPr>
                        <a:t>10</a:t>
                      </a:r>
                      <a:r>
                        <a:rPr kumimoji="1" lang="ja-JP" altLang="en-US" sz="1100" b="1" dirty="0" smtClean="0">
                          <a:solidFill>
                            <a:schemeClr val="tx1"/>
                          </a:solidFill>
                          <a:latin typeface="+mn-ea"/>
                          <a:ea typeface="+mn-ea"/>
                        </a:rPr>
                        <a:t>回）</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■企業連携による啓発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・映画「科捜研の女</a:t>
                      </a:r>
                      <a:r>
                        <a:rPr kumimoji="1" lang="en-US" altLang="ja-JP" sz="1100" b="1" dirty="0" smtClean="0">
                          <a:solidFill>
                            <a:schemeClr val="tx1"/>
                          </a:solidFill>
                          <a:latin typeface="+mn-ea"/>
                          <a:ea typeface="+mn-ea"/>
                        </a:rPr>
                        <a:t>-</a:t>
                      </a:r>
                      <a:r>
                        <a:rPr kumimoji="1" lang="ja-JP" altLang="en-US" sz="1100" b="1" dirty="0" smtClean="0">
                          <a:solidFill>
                            <a:schemeClr val="tx1"/>
                          </a:solidFill>
                          <a:latin typeface="+mn-ea"/>
                          <a:ea typeface="+mn-ea"/>
                        </a:rPr>
                        <a:t>劇場版</a:t>
                      </a:r>
                      <a:r>
                        <a:rPr kumimoji="1" lang="en-US" altLang="ja-JP" sz="1100" b="1" dirty="0" smtClean="0">
                          <a:solidFill>
                            <a:schemeClr val="tx1"/>
                          </a:solidFill>
                          <a:latin typeface="+mn-ea"/>
                          <a:ea typeface="+mn-ea"/>
                        </a:rPr>
                        <a:t>-</a:t>
                      </a:r>
                      <a:r>
                        <a:rPr kumimoji="1" lang="ja-JP" altLang="en-US" sz="1100" b="1" dirty="0" smtClean="0">
                          <a:solidFill>
                            <a:schemeClr val="tx1"/>
                          </a:solidFill>
                          <a:latin typeface="+mn-ea"/>
                          <a:ea typeface="+mn-ea"/>
                        </a:rPr>
                        <a:t>」と</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のタイアップポスター作成。市町村・高校・薬局等に</a:t>
                      </a:r>
                      <a:r>
                        <a:rPr kumimoji="1" lang="en-US" altLang="ja-JP" sz="1100" b="1" dirty="0" smtClean="0">
                          <a:solidFill>
                            <a:schemeClr val="tx1"/>
                          </a:solidFill>
                          <a:latin typeface="+mn-ea"/>
                          <a:ea typeface="+mn-ea"/>
                        </a:rPr>
                        <a:t>1,300</a:t>
                      </a:r>
                      <a:r>
                        <a:rPr kumimoji="1" lang="ja-JP" altLang="en-US" sz="1100" b="1" dirty="0" smtClean="0">
                          <a:solidFill>
                            <a:schemeClr val="tx1"/>
                          </a:solidFill>
                          <a:latin typeface="+mn-ea"/>
                          <a:ea typeface="+mn-ea"/>
                        </a:rPr>
                        <a:t>枚配布</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・味の素とコラボしたオリジナルレシピブックの作成、府内スーパーで配布（</a:t>
                      </a:r>
                      <a:r>
                        <a:rPr kumimoji="1" lang="en-US" altLang="ja-JP" sz="1100" b="1" dirty="0" smtClean="0">
                          <a:solidFill>
                            <a:schemeClr val="tx1"/>
                          </a:solidFill>
                          <a:latin typeface="+mn-ea"/>
                          <a:ea typeface="+mn-ea"/>
                        </a:rPr>
                        <a:t>76</a:t>
                      </a:r>
                      <a:r>
                        <a:rPr kumimoji="1" lang="ja-JP" altLang="en-US" sz="1100" b="1" dirty="0" smtClean="0">
                          <a:solidFill>
                            <a:schemeClr val="tx1"/>
                          </a:solidFill>
                          <a:latin typeface="+mn-ea"/>
                          <a:ea typeface="+mn-ea"/>
                        </a:rPr>
                        <a:t>店舗 </a:t>
                      </a:r>
                      <a:r>
                        <a:rPr kumimoji="1" lang="en-US" altLang="ja-JP" sz="1100" b="1" dirty="0" smtClean="0">
                          <a:solidFill>
                            <a:schemeClr val="tx1"/>
                          </a:solidFill>
                          <a:latin typeface="+mn-ea"/>
                          <a:ea typeface="+mn-ea"/>
                        </a:rPr>
                        <a:t>21,000</a:t>
                      </a:r>
                      <a:r>
                        <a:rPr kumimoji="1" lang="ja-JP" altLang="en-US" sz="1100" b="1" dirty="0" smtClean="0">
                          <a:solidFill>
                            <a:schemeClr val="tx1"/>
                          </a:solidFill>
                          <a:latin typeface="+mn-ea"/>
                          <a:ea typeface="+mn-ea"/>
                        </a:rPr>
                        <a:t>枚）</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・ほっかほっか亭総本部のデジタルサイネージを活用した食育の</a:t>
                      </a:r>
                      <a:r>
                        <a:rPr kumimoji="1" lang="en-US" altLang="ja-JP" sz="1100" b="1" dirty="0" smtClean="0">
                          <a:solidFill>
                            <a:schemeClr val="tx1"/>
                          </a:solidFill>
                          <a:latin typeface="+mn-ea"/>
                          <a:ea typeface="+mn-ea"/>
                        </a:rPr>
                        <a:t>PR</a:t>
                      </a:r>
                    </a:p>
                    <a:p>
                      <a:pPr marL="174625" indent="-174625"/>
                      <a:r>
                        <a:rPr kumimoji="1" lang="ja-JP" altLang="en-US" sz="1100" b="1" dirty="0" smtClean="0">
                          <a:solidFill>
                            <a:schemeClr val="tx1"/>
                          </a:solidFill>
                          <a:latin typeface="+mn-ea"/>
                          <a:ea typeface="+mn-ea"/>
                        </a:rPr>
                        <a:t>■市町村広報に記事掲載</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a:t>
                      </a:r>
                      <a:r>
                        <a:rPr kumimoji="1" lang="ja-JP" altLang="en-US" sz="1100" b="1" baseline="0" dirty="0" smtClean="0">
                          <a:solidFill>
                            <a:schemeClr val="tx1"/>
                          </a:solidFill>
                          <a:latin typeface="+mn-ea"/>
                          <a:ea typeface="+mn-ea"/>
                        </a:rPr>
                        <a:t>  </a:t>
                      </a:r>
                      <a:r>
                        <a:rPr kumimoji="1" lang="ja-JP" altLang="en-US" sz="1100" b="1" dirty="0" smtClean="0">
                          <a:solidFill>
                            <a:schemeClr val="tx1"/>
                          </a:solidFill>
                          <a:latin typeface="+mn-ea"/>
                          <a:ea typeface="+mn-ea"/>
                        </a:rPr>
                        <a:t>保健所管内市町の</a:t>
                      </a:r>
                      <a:r>
                        <a:rPr kumimoji="1" lang="en-US" altLang="ja-JP" sz="1100" b="1" dirty="0" smtClean="0">
                          <a:solidFill>
                            <a:schemeClr val="tx1"/>
                          </a:solidFill>
                          <a:latin typeface="+mn-ea"/>
                          <a:ea typeface="+mn-ea"/>
                        </a:rPr>
                        <a:t>8</a:t>
                      </a:r>
                      <a:r>
                        <a:rPr kumimoji="1" lang="ja-JP" altLang="en-US" sz="1100" b="1" dirty="0" smtClean="0">
                          <a:solidFill>
                            <a:schemeClr val="tx1"/>
                          </a:solidFill>
                          <a:latin typeface="+mn-ea"/>
                          <a:ea typeface="+mn-ea"/>
                        </a:rPr>
                        <a:t>月広報に</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メニュー啓発記事を掲載（</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保健所）</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市町村食育推進計画の策定促進と施策の推進</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■市町村に対し、計画の策定及び改定を支援（保健所）</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a:t>
                      </a:r>
                      <a:r>
                        <a:rPr kumimoji="1" lang="zh-TW" altLang="en-US" sz="1100" b="1" dirty="0" smtClean="0">
                          <a:solidFill>
                            <a:schemeClr val="tx1"/>
                          </a:solidFill>
                          <a:latin typeface="游ゴシック" panose="020B0400000000000000" pitchFamily="50" charset="-128"/>
                          <a:ea typeface="游ゴシック" panose="020B0400000000000000" pitchFamily="50" charset="-128"/>
                        </a:rPr>
                        <a:t>市町</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村</a:t>
                      </a:r>
                      <a:r>
                        <a:rPr kumimoji="1" lang="zh-TW" altLang="en-US" sz="1100" b="1" dirty="0" smtClean="0">
                          <a:solidFill>
                            <a:schemeClr val="tx1"/>
                          </a:solidFill>
                          <a:latin typeface="游ゴシック" panose="020B0400000000000000" pitchFamily="50" charset="-128"/>
                          <a:ea typeface="游ゴシック" panose="020B0400000000000000" pitchFamily="50" charset="-128"/>
                        </a:rPr>
                        <a:t>栄養事業担当者連絡会議</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の開催（保健所）</a:t>
                      </a:r>
                      <a:endParaRPr kumimoji="1" lang="en-US" altLang="ja-JP" sz="1100" b="1" dirty="0" smtClean="0">
                        <a:solidFill>
                          <a:schemeClr val="tx1"/>
                        </a:solidFill>
                        <a:latin typeface="游ゴシック" panose="020B0400000000000000" pitchFamily="50" charset="-128"/>
                        <a:ea typeface="游ゴシック" panose="020B0400000000000000" pitchFamily="50" charset="-128"/>
                      </a:endParaRPr>
                    </a:p>
                    <a:p>
                      <a:pPr marL="174625" indent="-174625"/>
                      <a:r>
                        <a:rPr kumimoji="1" lang="ja-JP" altLang="en-US" sz="1100" b="1" dirty="0" smtClean="0">
                          <a:solidFill>
                            <a:schemeClr val="tx1"/>
                          </a:solidFill>
                          <a:latin typeface="+mn-ea"/>
                          <a:ea typeface="+mn-ea"/>
                        </a:rPr>
                        <a:t>■地域の優先的な課題の把握、地域の特性を踏まえた取組みを推進する仕組みづくりを検討（保健所）</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食に関するボランティア等が行う食育活動への支援</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■食生活改善推進員ブロック研修会の開催（</a:t>
                      </a:r>
                      <a:r>
                        <a:rPr kumimoji="1" lang="en-US" altLang="ja-JP" sz="1100" b="1" dirty="0" smtClean="0">
                          <a:solidFill>
                            <a:schemeClr val="tx1"/>
                          </a:solidFill>
                          <a:latin typeface="+mn-ea"/>
                          <a:ea typeface="+mn-ea"/>
                        </a:rPr>
                        <a:t>2/21.22</a:t>
                      </a:r>
                      <a:r>
                        <a:rPr kumimoji="1" lang="ja-JP" altLang="en-US" sz="1100" b="1" dirty="0" smtClean="0">
                          <a:solidFill>
                            <a:schemeClr val="tx1"/>
                          </a:solidFill>
                          <a:latin typeface="+mn-ea"/>
                          <a:ea typeface="+mn-ea"/>
                        </a:rPr>
                        <a:t>　大阪府</a:t>
                      </a:r>
                      <a:r>
                        <a:rPr kumimoji="1" lang="en-US" altLang="ja-JP" sz="1100" b="1" dirty="0" smtClean="0">
                          <a:solidFill>
                            <a:schemeClr val="tx1"/>
                          </a:solidFill>
                          <a:latin typeface="+mn-ea"/>
                          <a:ea typeface="+mn-ea"/>
                        </a:rPr>
                        <a:t>32</a:t>
                      </a:r>
                      <a:r>
                        <a:rPr kumimoji="1" lang="ja-JP" altLang="en-US" sz="1100" b="1" dirty="0" smtClean="0">
                          <a:solidFill>
                            <a:schemeClr val="tx1"/>
                          </a:solidFill>
                          <a:latin typeface="+mn-ea"/>
                          <a:ea typeface="+mn-ea"/>
                        </a:rPr>
                        <a:t>名・大阪市</a:t>
                      </a:r>
                      <a:r>
                        <a:rPr kumimoji="1" lang="en-US" altLang="ja-JP" sz="1100" b="1" dirty="0" smtClean="0">
                          <a:solidFill>
                            <a:schemeClr val="tx1"/>
                          </a:solidFill>
                          <a:latin typeface="+mn-ea"/>
                          <a:ea typeface="+mn-ea"/>
                        </a:rPr>
                        <a:t>11</a:t>
                      </a:r>
                      <a:r>
                        <a:rPr kumimoji="1" lang="ja-JP" altLang="en-US" sz="1100" b="1" dirty="0" smtClean="0">
                          <a:solidFill>
                            <a:schemeClr val="tx1"/>
                          </a:solidFill>
                          <a:latin typeface="+mn-ea"/>
                          <a:ea typeface="+mn-ea"/>
                        </a:rPr>
                        <a:t>名）</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■地域活動栄養士会や食生活改善推進協議会の支援（保健所）</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■養成施設と連携した地域での食育活動の検討（保健所）</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2758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■関係機関、団体による取組みの活性化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■市町村に向けて、食育の取組みの充実を図れるよう、情報提供や技術的支援を実施</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■関係機関・団体による取組みを支援するとともに、各団体の連携・協働を推進</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6429319"/>
                  </a:ext>
                </a:extLst>
              </a:tr>
              <a:tr h="900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ja-JP" altLang="en-US" sz="1100" b="1" dirty="0" smtClean="0">
                          <a:solidFill>
                            <a:schemeClr val="tx1"/>
                          </a:solidFill>
                          <a:latin typeface="+mn-ea"/>
                          <a:ea typeface="+mn-ea"/>
                        </a:rPr>
                        <a:t>健康・栄養対策費　</a:t>
                      </a:r>
                      <a:r>
                        <a:rPr kumimoji="1" lang="en-US" altLang="ja-JP" sz="1100" b="1" dirty="0" smtClean="0">
                          <a:solidFill>
                            <a:schemeClr val="tx1"/>
                          </a:solidFill>
                          <a:latin typeface="+mn-ea"/>
                          <a:ea typeface="+mn-ea"/>
                        </a:rPr>
                        <a:t>5,869</a:t>
                      </a:r>
                      <a:r>
                        <a:rPr kumimoji="1" lang="ja-JP" altLang="en-US" sz="1100" b="1" dirty="0" smtClean="0">
                          <a:solidFill>
                            <a:schemeClr val="tx1"/>
                          </a:solidFill>
                          <a:latin typeface="+mn-ea"/>
                          <a:ea typeface="+mn-ea"/>
                        </a:rPr>
                        <a:t>千円（再掲）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691801"/>
                  </a:ext>
                </a:extLst>
              </a:tr>
            </a:tbl>
          </a:graphicData>
        </a:graphic>
      </p:graphicFrame>
      <p:grpSp>
        <p:nvGrpSpPr>
          <p:cNvPr id="23" name="グループ化 22"/>
          <p:cNvGrpSpPr/>
          <p:nvPr/>
        </p:nvGrpSpPr>
        <p:grpSpPr>
          <a:xfrm>
            <a:off x="8333362" y="348159"/>
            <a:ext cx="1188525" cy="864000"/>
            <a:chOff x="8151251" y="1180677"/>
            <a:chExt cx="1188525" cy="864000"/>
          </a:xfrm>
        </p:grpSpPr>
        <p:sp>
          <p:nvSpPr>
            <p:cNvPr id="24" name="角丸四角形 23"/>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5" name="グループ化 24"/>
            <p:cNvGrpSpPr/>
            <p:nvPr/>
          </p:nvGrpSpPr>
          <p:grpSpPr>
            <a:xfrm>
              <a:off x="8222623" y="1257538"/>
              <a:ext cx="1058662" cy="720145"/>
              <a:chOff x="511927" y="2809411"/>
              <a:chExt cx="1110811" cy="770916"/>
            </a:xfrm>
          </p:grpSpPr>
          <p:sp>
            <p:nvSpPr>
              <p:cNvPr id="26" name="角丸四角形 25"/>
              <p:cNvSpPr/>
              <p:nvPr/>
            </p:nvSpPr>
            <p:spPr>
              <a:xfrm>
                <a:off x="511927" y="2809411"/>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dirty="0" smtClean="0"/>
                  <a:t>年度評価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7" name="直線コネクタ 26"/>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Rectangle 1"/>
          <p:cNvSpPr>
            <a:spLocks noChangeArrowheads="1"/>
          </p:cNvSpPr>
          <p:nvPr/>
        </p:nvSpPr>
        <p:spPr bwMode="auto">
          <a:xfrm>
            <a:off x="278148" y="33162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具体的な取組み</a:t>
            </a:r>
            <a:r>
              <a:rPr kumimoji="0" lang="en-US" altLang="ja-JP" sz="16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3566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76</a:t>
            </a:fld>
            <a:endParaRPr kumimoji="1" lang="ja-JP" altLang="en-US"/>
          </a:p>
        </p:txBody>
      </p:sp>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概ね予定どおり</a:t>
            </a:r>
            <a:endParaRPr kumimoji="1" lang="ja-JP" altLang="en-US" sz="1600" dirty="0"/>
          </a:p>
        </p:txBody>
      </p:sp>
      <p:sp>
        <p:nvSpPr>
          <p:cNvPr id="13" name="正方形/長方形 12"/>
          <p:cNvSpPr/>
          <p:nvPr/>
        </p:nvSpPr>
        <p:spPr>
          <a:xfrm>
            <a:off x="273000" y="388184"/>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4" name="表 13"/>
          <p:cNvGraphicFramePr>
            <a:graphicFrameLocks noGrp="1"/>
          </p:cNvGraphicFramePr>
          <p:nvPr>
            <p:extLst/>
          </p:nvPr>
        </p:nvGraphicFramePr>
        <p:xfrm>
          <a:off x="629696" y="932135"/>
          <a:ext cx="8646609" cy="4530942"/>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1712687">
                <a:tc>
                  <a:txBody>
                    <a:body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1" dirty="0" smtClean="0">
                          <a:solidFill>
                            <a:schemeClr val="tx1"/>
                          </a:solidFill>
                          <a:latin typeface="+mn-ea"/>
                          <a:ea typeface="+mn-ea"/>
                        </a:rPr>
                        <a:t>■「大阪府食育推進ネットワーク会議」において、各団体活動の活性化を推進</a:t>
                      </a:r>
                    </a:p>
                    <a:p>
                      <a:pPr marL="174625" indent="-174625"/>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SNS</a:t>
                      </a:r>
                      <a:r>
                        <a:rPr kumimoji="1" lang="ja-JP" altLang="en-US" sz="1100" b="1" dirty="0" smtClean="0">
                          <a:solidFill>
                            <a:schemeClr val="tx1"/>
                          </a:solidFill>
                          <a:latin typeface="+mn-ea"/>
                          <a:ea typeface="+mn-ea"/>
                        </a:rPr>
                        <a:t>等による各団体が行う取組みの</a:t>
                      </a:r>
                      <a:r>
                        <a:rPr kumimoji="1" lang="en-US" altLang="ja-JP" sz="1100" b="1" dirty="0" smtClean="0">
                          <a:solidFill>
                            <a:schemeClr val="tx1"/>
                          </a:solidFill>
                          <a:latin typeface="+mn-ea"/>
                          <a:ea typeface="+mn-ea"/>
                        </a:rPr>
                        <a:t>PR</a:t>
                      </a:r>
                    </a:p>
                    <a:p>
                      <a:pPr marL="174625" indent="-174625"/>
                      <a:r>
                        <a:rPr kumimoji="1" lang="ja-JP" altLang="en-US" sz="1100" b="1" dirty="0" smtClean="0">
                          <a:solidFill>
                            <a:schemeClr val="tx1"/>
                          </a:solidFill>
                          <a:latin typeface="+mn-ea"/>
                          <a:ea typeface="+mn-ea"/>
                        </a:rPr>
                        <a:t>　おおさか食育通信</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「大阪府食育推進ネットワーク会議からのつぶやき」投稿数</a:t>
                      </a:r>
                      <a:r>
                        <a:rPr kumimoji="1" lang="en-US" altLang="ja-JP" sz="1100" b="1" dirty="0" smtClean="0">
                          <a:solidFill>
                            <a:schemeClr val="tx1"/>
                          </a:solidFill>
                          <a:latin typeface="+mn-ea"/>
                          <a:ea typeface="+mn-ea"/>
                        </a:rPr>
                        <a:t>14</a:t>
                      </a:r>
                      <a:endParaRPr kumimoji="1" lang="ja-JP" altLang="en-US"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・のぼりやファイル等の啓発媒体を活用し、参画団体等が主催する事業で食育啓発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活用状況　のぼり延べ</a:t>
                      </a:r>
                      <a:r>
                        <a:rPr kumimoji="1" lang="en-US" altLang="ja-JP" sz="1100" b="1" dirty="0" smtClean="0">
                          <a:solidFill>
                            <a:schemeClr val="tx1"/>
                          </a:solidFill>
                          <a:latin typeface="+mn-ea"/>
                          <a:ea typeface="+mn-ea"/>
                        </a:rPr>
                        <a:t>3</a:t>
                      </a:r>
                      <a:r>
                        <a:rPr kumimoji="1" lang="ja-JP" altLang="en-US" sz="1100" b="1" dirty="0" smtClean="0">
                          <a:solidFill>
                            <a:schemeClr val="tx1"/>
                          </a:solidFill>
                          <a:latin typeface="+mn-ea"/>
                          <a:ea typeface="+mn-ea"/>
                        </a:rPr>
                        <a:t>団体、クリアファイル延べ</a:t>
                      </a:r>
                      <a:r>
                        <a:rPr kumimoji="1" lang="en-US" altLang="ja-JP" sz="1100" b="1" dirty="0" smtClean="0">
                          <a:solidFill>
                            <a:schemeClr val="tx1"/>
                          </a:solidFill>
                          <a:latin typeface="+mn-ea"/>
                          <a:ea typeface="+mn-ea"/>
                        </a:rPr>
                        <a:t>3</a:t>
                      </a:r>
                      <a:r>
                        <a:rPr kumimoji="1" lang="ja-JP" altLang="en-US" sz="1100" b="1" dirty="0" smtClean="0">
                          <a:solidFill>
                            <a:schemeClr val="tx1"/>
                          </a:solidFill>
                          <a:latin typeface="+mn-ea"/>
                          <a:ea typeface="+mn-ea"/>
                        </a:rPr>
                        <a:t>団体</a:t>
                      </a:r>
                      <a:r>
                        <a:rPr kumimoji="1" lang="en-US" altLang="ja-JP" sz="1100" b="1" dirty="0" smtClean="0">
                          <a:solidFill>
                            <a:schemeClr val="tx1"/>
                          </a:solidFill>
                          <a:latin typeface="+mn-ea"/>
                          <a:ea typeface="+mn-ea"/>
                        </a:rPr>
                        <a:t>420</a:t>
                      </a:r>
                      <a:r>
                        <a:rPr kumimoji="1" lang="ja-JP" altLang="en-US" sz="1100" b="1" dirty="0" smtClean="0">
                          <a:solidFill>
                            <a:schemeClr val="tx1"/>
                          </a:solidFill>
                          <a:latin typeface="+mn-ea"/>
                          <a:ea typeface="+mn-ea"/>
                        </a:rPr>
                        <a:t>枚</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レシピの作成</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参画団体に</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レシピを募集、</a:t>
                      </a:r>
                      <a:r>
                        <a:rPr kumimoji="1" lang="en-US" altLang="ja-JP" sz="1100" b="1" dirty="0" smtClean="0">
                          <a:solidFill>
                            <a:schemeClr val="tx1"/>
                          </a:solidFill>
                          <a:latin typeface="+mn-ea"/>
                          <a:ea typeface="+mn-ea"/>
                        </a:rPr>
                        <a:t>17</a:t>
                      </a:r>
                      <a:r>
                        <a:rPr kumimoji="1" lang="ja-JP" altLang="en-US" sz="1100" b="1" dirty="0" smtClean="0">
                          <a:solidFill>
                            <a:schemeClr val="tx1"/>
                          </a:solidFill>
                          <a:latin typeface="+mn-ea"/>
                          <a:ea typeface="+mn-ea"/>
                        </a:rPr>
                        <a:t>レシピの提供有。今後の</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推進に活用</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■企業と連携した食育の推進</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大阪いずみ市民生協、味の素、阪急百貨店、グローカル･アイ</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セブンイレブン、ほっかほっか亭総本部、すかいらーくグループ　等</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863102">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■大阪府食育推進ネットワーク会議の活性化</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■企業等との連携強化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■大阪府食育推進ネットワーク会議と連携し、食育を推進する。</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・共通の啓発媒体を活用し、府及び各参画団体が実施するイベント等で食育啓発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SNS</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の活用による情報発信　等</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■企業等との連携を強化</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　食育を府民運動として推進することに賛同する団体・企業等を増やし、連携事業を実施する。</a:t>
                      </a:r>
                      <a:endParaRPr kumimoji="1" lang="en-US" altLang="ja-JP" sz="1100" b="1"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900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ja-JP" altLang="en-US" sz="1100" b="1" dirty="0" smtClean="0">
                          <a:solidFill>
                            <a:schemeClr val="tx1"/>
                          </a:solidFill>
                          <a:latin typeface="+mn-ea"/>
                          <a:ea typeface="+mn-ea"/>
                        </a:rPr>
                        <a:t>健康・栄養対策費　</a:t>
                      </a:r>
                      <a:r>
                        <a:rPr kumimoji="1" lang="en-US" altLang="ja-JP" sz="1100" b="1" dirty="0" smtClean="0">
                          <a:solidFill>
                            <a:schemeClr val="tx1"/>
                          </a:solidFill>
                          <a:latin typeface="+mn-ea"/>
                          <a:ea typeface="+mn-ea"/>
                        </a:rPr>
                        <a:t>5,869</a:t>
                      </a:r>
                      <a:r>
                        <a:rPr kumimoji="1" lang="ja-JP" altLang="en-US" sz="1100" b="1" dirty="0" smtClean="0">
                          <a:solidFill>
                            <a:schemeClr val="tx1"/>
                          </a:solidFill>
                          <a:latin typeface="+mn-ea"/>
                          <a:ea typeface="+mn-ea"/>
                        </a:rPr>
                        <a:t>千円（再掲）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
        <p:nvSpPr>
          <p:cNvPr id="17" name="正方形/長方形 16"/>
          <p:cNvSpPr/>
          <p:nvPr/>
        </p:nvSpPr>
        <p:spPr>
          <a:xfrm>
            <a:off x="271478" y="155467"/>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solidFill>
                  <a:schemeClr val="bg1"/>
                </a:solidFill>
                <a:latin typeface="游ゴシック" panose="020B0400000000000000" pitchFamily="50" charset="-128"/>
                <a:ea typeface="游ゴシック" panose="020B0400000000000000" pitchFamily="50" charset="-128"/>
              </a:rPr>
              <a:t>（２）多様な主体が参画したネットワークの強化　</a:t>
            </a:r>
            <a:r>
              <a:rPr kumimoji="1" lang="ja-JP" altLang="en-US" b="1" dirty="0" smtClean="0">
                <a:solidFill>
                  <a:schemeClr val="bg1"/>
                </a:solidFill>
                <a:latin typeface="游ゴシック" panose="020B0400000000000000" pitchFamily="50" charset="-128"/>
                <a:ea typeface="游ゴシック" panose="020B0400000000000000" pitchFamily="50" charset="-128"/>
              </a:rPr>
              <a:t>計画</a:t>
            </a:r>
            <a:r>
              <a:rPr kumimoji="1" lang="en-US" altLang="ja-JP" b="1" dirty="0">
                <a:solidFill>
                  <a:schemeClr val="bg1"/>
                </a:solidFill>
                <a:latin typeface="游ゴシック" panose="020B0400000000000000" pitchFamily="50" charset="-128"/>
                <a:ea typeface="游ゴシック" panose="020B0400000000000000" pitchFamily="50" charset="-128"/>
              </a:rPr>
              <a:t>P52</a:t>
            </a:r>
            <a:r>
              <a:rPr kumimoji="1" lang="en-US" altLang="ja-JP" sz="2000" b="1" dirty="0">
                <a:solidFill>
                  <a:schemeClr val="bg1"/>
                </a:solidFill>
                <a:latin typeface="游ゴシック" panose="020B0400000000000000" pitchFamily="50" charset="-128"/>
                <a:ea typeface="游ゴシック" panose="020B0400000000000000" pitchFamily="50" charset="-128"/>
              </a:rPr>
              <a:t> </a:t>
            </a:r>
            <a:r>
              <a:rPr kumimoji="1" lang="ja-JP" altLang="en-US" sz="2000" b="1" dirty="0" smtClean="0">
                <a:solidFill>
                  <a:schemeClr val="bg1"/>
                </a:solidFill>
                <a:latin typeface="Meiryo UI" panose="020B0604030504040204" pitchFamily="50" charset="-128"/>
                <a:ea typeface="Meiryo UI" panose="020B0604030504040204" pitchFamily="50" charset="-128"/>
              </a:rPr>
              <a:t>　　　</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grpSp>
        <p:nvGrpSpPr>
          <p:cNvPr id="24" name="グループ化 23"/>
          <p:cNvGrpSpPr/>
          <p:nvPr/>
        </p:nvGrpSpPr>
        <p:grpSpPr>
          <a:xfrm>
            <a:off x="8334080" y="614160"/>
            <a:ext cx="1188525" cy="864000"/>
            <a:chOff x="8151251" y="1180677"/>
            <a:chExt cx="1188525" cy="864000"/>
          </a:xfrm>
        </p:grpSpPr>
        <p:sp>
          <p:nvSpPr>
            <p:cNvPr id="25" name="角丸四角形 24"/>
            <p:cNvSpPr/>
            <p:nvPr/>
          </p:nvSpPr>
          <p:spPr>
            <a:xfrm>
              <a:off x="8151251" y="1180677"/>
              <a:ext cx="1188525" cy="864000"/>
            </a:xfrm>
            <a:prstGeom prst="roundRect">
              <a:avLst/>
            </a:prstGeom>
            <a:solidFill>
              <a:schemeClr val="accent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8222623" y="1257537"/>
              <a:ext cx="1058662" cy="720145"/>
              <a:chOff x="511927" y="2809410"/>
              <a:chExt cx="1110811" cy="770916"/>
            </a:xfrm>
          </p:grpSpPr>
          <p:sp>
            <p:nvSpPr>
              <p:cNvPr id="27" name="角丸四角形 26"/>
              <p:cNvSpPr/>
              <p:nvPr/>
            </p:nvSpPr>
            <p:spPr>
              <a:xfrm>
                <a:off x="511927" y="2809410"/>
                <a:ext cx="1097298" cy="7709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本</a:t>
                </a:r>
                <a:r>
                  <a:rPr kumimoji="1" lang="ja-JP" altLang="en-US" sz="1200" b="1" dirty="0" smtClean="0"/>
                  <a:t>年度評価</a:t>
                </a:r>
                <a:endParaRPr kumimoji="1" lang="en-US" altLang="ja-JP" sz="1200" b="1" dirty="0" smtClean="0"/>
              </a:p>
              <a:p>
                <a:pPr algn="ctr">
                  <a:lnSpc>
                    <a:spcPts val="200"/>
                  </a:lnSpc>
                </a:pPr>
                <a:endParaRPr kumimoji="1" lang="en-US" altLang="ja-JP" sz="1200" dirty="0" smtClean="0"/>
              </a:p>
              <a:p>
                <a:pPr algn="ctr"/>
                <a:r>
                  <a:rPr kumimoji="1" lang="ja-JP" altLang="en-US" sz="1400" b="1" dirty="0"/>
                  <a:t>概ね</a:t>
                </a:r>
                <a:r>
                  <a:rPr kumimoji="1" lang="ja-JP" altLang="en-US" sz="1400" b="1" dirty="0" smtClean="0"/>
                  <a:t>予定</a:t>
                </a:r>
                <a:endParaRPr kumimoji="1" lang="en-US" altLang="ja-JP" sz="1400" b="1" dirty="0" smtClean="0"/>
              </a:p>
              <a:p>
                <a:pPr algn="ctr"/>
                <a:r>
                  <a:rPr kumimoji="1" lang="ja-JP" altLang="en-US" sz="1400" b="1" dirty="0" smtClean="0"/>
                  <a:t>どおり</a:t>
                </a:r>
                <a:endParaRPr kumimoji="1" lang="ja-JP" altLang="en-US" sz="1400" b="1" dirty="0"/>
              </a:p>
            </p:txBody>
          </p:sp>
          <p:cxnSp>
            <p:nvCxnSpPr>
              <p:cNvPr id="28" name="直線コネクタ 27"/>
              <p:cNvCxnSpPr/>
              <p:nvPr/>
            </p:nvCxnSpPr>
            <p:spPr>
              <a:xfrm>
                <a:off x="525439" y="3052293"/>
                <a:ext cx="1097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0247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93135869"/>
              </p:ext>
            </p:extLst>
          </p:nvPr>
        </p:nvGraphicFramePr>
        <p:xfrm>
          <a:off x="491644" y="1165319"/>
          <a:ext cx="8640000" cy="4896000"/>
        </p:xfrm>
        <a:graphic>
          <a:graphicData uri="http://schemas.openxmlformats.org/drawingml/2006/table">
            <a:tbl>
              <a:tblPr firstRow="1" bandRow="1">
                <a:tableStyleId>{7DF18680-E054-41AD-8BC1-D1AEF772440D}</a:tableStyleId>
              </a:tblPr>
              <a:tblGrid>
                <a:gridCol w="432000">
                  <a:extLst>
                    <a:ext uri="{9D8B030D-6E8A-4147-A177-3AD203B41FA5}">
                      <a16:colId xmlns:a16="http://schemas.microsoft.com/office/drawing/2014/main" val="2823927590"/>
                    </a:ext>
                  </a:extLst>
                </a:gridCol>
                <a:gridCol w="3168000">
                  <a:extLst>
                    <a:ext uri="{9D8B030D-6E8A-4147-A177-3AD203B41FA5}">
                      <a16:colId xmlns:a16="http://schemas.microsoft.com/office/drawing/2014/main" val="397363977"/>
                    </a:ext>
                  </a:extLst>
                </a:gridCol>
                <a:gridCol w="1872000">
                  <a:extLst>
                    <a:ext uri="{9D8B030D-6E8A-4147-A177-3AD203B41FA5}">
                      <a16:colId xmlns:a16="http://schemas.microsoft.com/office/drawing/2014/main" val="2373180816"/>
                    </a:ext>
                  </a:extLst>
                </a:gridCol>
                <a:gridCol w="1872000">
                  <a:extLst>
                    <a:ext uri="{9D8B030D-6E8A-4147-A177-3AD203B41FA5}">
                      <a16:colId xmlns:a16="http://schemas.microsoft.com/office/drawing/2014/main" val="2941494014"/>
                    </a:ext>
                  </a:extLst>
                </a:gridCol>
                <a:gridCol w="1296000">
                  <a:extLst>
                    <a:ext uri="{9D8B030D-6E8A-4147-A177-3AD203B41FA5}">
                      <a16:colId xmlns:a16="http://schemas.microsoft.com/office/drawing/2014/main" val="673202617"/>
                    </a:ext>
                  </a:extLst>
                </a:gridCol>
              </a:tblGrid>
              <a:tr h="375650">
                <a:tc>
                  <a:txBody>
                    <a:bodyPr/>
                    <a:lstStyle/>
                    <a:p>
                      <a:pPr algn="ctr">
                        <a:lnSpc>
                          <a:spcPts val="1100"/>
                        </a:lnSpc>
                      </a:pP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spc="0" dirty="0" smtClean="0">
                          <a:latin typeface="游ゴシック" panose="020B0400000000000000" pitchFamily="50" charset="-128"/>
                          <a:ea typeface="游ゴシック" panose="020B0400000000000000" pitchFamily="50" charset="-128"/>
                        </a:rPr>
                        <a:t>項目</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spc="0" dirty="0" smtClean="0">
                          <a:latin typeface="游ゴシック" panose="020B0400000000000000" pitchFamily="50" charset="-128"/>
                          <a:ea typeface="游ゴシック" panose="020B0400000000000000" pitchFamily="50" charset="-128"/>
                        </a:rPr>
                        <a:t>策定時の取組状況</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spc="0" dirty="0" smtClean="0">
                          <a:latin typeface="游ゴシック" panose="020B0400000000000000" pitchFamily="50" charset="-128"/>
                          <a:ea typeface="游ゴシック" panose="020B0400000000000000" pitchFamily="50" charset="-128"/>
                        </a:rPr>
                        <a:t>現在の取組状況</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1" spc="0" dirty="0" smtClean="0">
                          <a:latin typeface="游ゴシック" panose="020B0400000000000000" pitchFamily="50" charset="-128"/>
                          <a:ea typeface="游ゴシック" panose="020B0400000000000000" pitchFamily="50" charset="-128"/>
                        </a:rPr>
                        <a:t>2023</a:t>
                      </a:r>
                      <a:r>
                        <a:rPr kumimoji="1" lang="ja-JP" altLang="en-US" sz="1050" b="1" spc="0" dirty="0" smtClean="0">
                          <a:latin typeface="游ゴシック" panose="020B0400000000000000" pitchFamily="50" charset="-128"/>
                          <a:ea typeface="游ゴシック" panose="020B0400000000000000" pitchFamily="50" charset="-128"/>
                        </a:rPr>
                        <a:t>年度目標</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02972347"/>
                  </a:ext>
                </a:extLst>
              </a:tr>
              <a:tr h="507360">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1</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nSpc>
                          <a:spcPct val="100000"/>
                        </a:lnSpc>
                      </a:pP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大阪府の健康寿命（男性</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女性）</a:t>
                      </a:r>
                      <a:endPar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a:lnSpc>
                          <a:spcPct val="100000"/>
                        </a:lnSpc>
                      </a:pP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（日常生活に制限のない期間）</a:t>
                      </a:r>
                    </a:p>
                  </a:txBody>
                  <a:tcPr marL="36000" marR="36000" marT="36000" marB="36000" anchor="ctr"/>
                </a:tc>
                <a:tc>
                  <a:txBody>
                    <a:bodyPr/>
                    <a:lstStyle/>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70.46</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/72.49</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H25</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pPr>
                      <a:r>
                        <a:rPr kumimoji="1" lang="en-US" altLang="ja-JP" sz="1050" b="0" spc="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71.88</a:t>
                      </a:r>
                      <a:r>
                        <a:rPr kumimoji="1" lang="ja-JP" altLang="en-US" sz="1050" b="0" spc="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/74.78</a:t>
                      </a:r>
                      <a:r>
                        <a:rPr kumimoji="1" lang="ja-JP" altLang="en-US" sz="1050" b="0" spc="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R1</a:t>
                      </a:r>
                      <a:r>
                        <a:rPr kumimoji="1" lang="ja-JP" altLang="en-US" sz="1050" b="0" spc="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H25</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比</a:t>
                      </a:r>
                      <a:endParaRPr kumimoji="1" lang="en-US" altLang="ja-JP" sz="1050" b="0" spc="0" baseline="0"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歳以上延伸</a:t>
                      </a:r>
                      <a:endParaRPr kumimoji="1" lang="ja-JP" altLang="en-US" sz="1050" b="0" spc="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433328785"/>
                  </a:ext>
                </a:extLst>
              </a:tr>
              <a:tr h="716194">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2</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府内市町村の健康寿命の</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差</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男性</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女性</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日常生活動作が自立している期間）</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4.6/4.0</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4.7/3.8</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R1</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縮小</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665784157"/>
                  </a:ext>
                </a:extLst>
              </a:tr>
              <a:tr h="659243">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3</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がんの年齢調整</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死亡率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75</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歳未満</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人口</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万対</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79.9</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H29</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策定時は速報値</a:t>
                      </a:r>
                      <a:endParaRPr lang="ja-JP"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73.5</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R2</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72.3</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ja-JP"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年後</a:t>
                      </a:r>
                      <a:r>
                        <a:rPr lang="ja-JP" sz="1050" b="0" kern="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に</a:t>
                      </a:r>
                      <a:r>
                        <a:rPr lang="en-US" sz="1050" b="0" kern="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66.9</a:t>
                      </a:r>
                      <a:r>
                        <a:rPr lang="ja-JP"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419077494"/>
                  </a:ext>
                </a:extLst>
              </a:tr>
              <a:tr h="507360">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4</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心疾患の年齢調整</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死亡率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男性</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女性</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人口</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万対</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72.9/37.6</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72.9/37.6</a:t>
                      </a:r>
                      <a:r>
                        <a:rPr lang="ja-JP" sz="1050" b="0" kern="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67.6/33.1</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2987449206"/>
                  </a:ext>
                </a:extLst>
              </a:tr>
              <a:tr h="507360">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5</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脳血管疾患の年齢調整</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死亡率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男性</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女性</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人口</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万対</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33.2/16.6</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33.2/16.6</a:t>
                      </a:r>
                      <a:r>
                        <a:rPr lang="ja-JP" sz="1050" b="0" kern="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26.5/12.0</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400645202"/>
                  </a:ext>
                </a:extLst>
              </a:tr>
              <a:tr h="716194">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6</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メタボリックシンドローム</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の</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該当者及び予備群の減少率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特定保健指導の対象者の減少率をいう。）</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ja-JP" sz="1050" b="0" kern="0" spc="0" baseline="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該当者及び</a:t>
                      </a:r>
                      <a:r>
                        <a:rPr lang="ja-JP" sz="1050" b="0" kern="0" spc="0" baseline="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予備群の割合</a:t>
                      </a:r>
                      <a:endParaRPr lang="en-US" altLang="ja-JP" sz="1050" b="0" kern="0" spc="0" baseline="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13.7%/12.2%</a:t>
                      </a:r>
                    </a:p>
                    <a:p>
                      <a:pPr algn="ctr">
                        <a:lnSpc>
                          <a:spcPct val="100000"/>
                        </a:lnSpc>
                        <a:spcAft>
                          <a:spcPts val="0"/>
                        </a:spcAft>
                      </a:pPr>
                      <a:r>
                        <a:rPr lang="ja-JP" alt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alt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050" b="0" kern="0" spc="0" baseline="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該当者及び予備群の割合</a:t>
                      </a:r>
                      <a:endPar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14.7%/12.6%</a:t>
                      </a:r>
                    </a:p>
                    <a:p>
                      <a:pPr algn="ctr">
                        <a:lnSpc>
                          <a:spcPct val="100000"/>
                        </a:lnSpc>
                        <a:spcAft>
                          <a:spcPts val="0"/>
                        </a:spcAft>
                      </a:pP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H20</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比</a:t>
                      </a:r>
                      <a:r>
                        <a:rPr lang="ja-JP" altLang="en-US" sz="1050" b="0" kern="100" spc="0" baseline="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減少率　</a:t>
                      </a: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-0.3%</a:t>
                      </a:r>
                    </a:p>
                    <a:p>
                      <a:pPr algn="ctr">
                        <a:lnSpc>
                          <a:spcPct val="100000"/>
                        </a:lnSpc>
                        <a:spcAft>
                          <a:spcPts val="0"/>
                        </a:spcAft>
                      </a:pP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H30</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H20</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比</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25%</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以上</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減少</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1451311182"/>
                  </a:ext>
                </a:extLst>
              </a:tr>
              <a:tr h="659243">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7</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糖尿病性腎症に</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よる</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年間</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新規透析導入患者数</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1,162</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a:t>
                      </a:r>
                      <a:r>
                        <a:rPr lang="ja-JP" alt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alt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1,074</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人（</a:t>
                      </a: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R2</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1,000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人未満</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1892448983"/>
                  </a:ext>
                </a:extLst>
              </a:tr>
              <a:tr h="247396">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8</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有訴者の割合</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31.75%</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H28</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31.47%</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R1</a:t>
                      </a:r>
                      <a:r>
                        <a:rPr lang="ja-JP" altLang="en-US" sz="1050" b="0" kern="100" spc="0" dirty="0" smtClean="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減少</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262548432"/>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8</a:t>
            </a:fld>
            <a:endParaRPr kumimoji="1" lang="ja-JP" altLang="en-US"/>
          </a:p>
        </p:txBody>
      </p:sp>
      <p:sp>
        <p:nvSpPr>
          <p:cNvPr id="10" name="テキスト ボックス 9"/>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117474" y="837656"/>
            <a:ext cx="2376000" cy="288000"/>
          </a:xfrm>
          <a:prstGeom prst="rect">
            <a:avLst/>
          </a:prstGeom>
          <a:noFill/>
        </p:spPr>
        <p:txBody>
          <a:bodyPr wrap="square" lIns="72000" tIns="72000" rIns="72000" bIns="72000" rtlCol="0" anchor="ctr">
            <a:noAutofit/>
          </a:bodyPr>
          <a:lstStyle/>
          <a:p>
            <a:r>
              <a:rPr lang="en-US" altLang="ja-JP" sz="1200" b="1" dirty="0" smtClean="0">
                <a:latin typeface="游ゴシック" panose="020B0400000000000000" pitchFamily="50" charset="-128"/>
                <a:ea typeface="游ゴシック" panose="020B0400000000000000" pitchFamily="50" charset="-128"/>
              </a:rPr>
              <a:t>【</a:t>
            </a:r>
            <a:r>
              <a:rPr lang="ja-JP" altLang="en-US" sz="1200" b="1" dirty="0" smtClean="0">
                <a:latin typeface="游ゴシック" panose="020B0400000000000000" pitchFamily="50" charset="-128"/>
                <a:ea typeface="游ゴシック" panose="020B0400000000000000" pitchFamily="50" charset="-128"/>
              </a:rPr>
              <a:t>府民の健康指標</a:t>
            </a:r>
            <a:r>
              <a:rPr lang="en-US" altLang="ja-JP" sz="1200" b="1" dirty="0" smtClean="0">
                <a:latin typeface="游ゴシック" panose="020B0400000000000000" pitchFamily="50" charset="-128"/>
                <a:ea typeface="游ゴシック" panose="020B0400000000000000" pitchFamily="50" charset="-128"/>
              </a:rPr>
              <a:t>】</a:t>
            </a:r>
            <a:endParaRPr lang="en-US" altLang="ja-JP" sz="1200" b="1" dirty="0">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2" name="テキスト ボックス 11"/>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4464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820218" y="2199083"/>
            <a:ext cx="4824000" cy="2520000"/>
          </a:xfrm>
          <a:prstGeom prst="roundRect">
            <a:avLst>
              <a:gd name="adj" fmla="val 2706"/>
            </a:avLst>
          </a:prstGeom>
          <a:solidFill>
            <a:schemeClr val="accent5">
              <a:lumMod val="20000"/>
              <a:lumOff val="80000"/>
            </a:schemeClr>
          </a:solidFill>
          <a:ln w="12700">
            <a:noFill/>
          </a:ln>
        </p:spPr>
        <p:txBody>
          <a:bodyPr wrap="square" lIns="108000" tIns="72000" rIns="72000" bIns="72000" rtlCol="0" anchor="t">
            <a:noAutofit/>
          </a:bodyPr>
          <a:lstStyle/>
          <a:p>
            <a:r>
              <a:rPr lang="ja-JP" altLang="en-US" sz="1000" b="1" dirty="0" smtClean="0">
                <a:latin typeface="游ゴシック" panose="020B0400000000000000" pitchFamily="50" charset="-128"/>
                <a:ea typeface="游ゴシック" panose="020B0400000000000000" pitchFamily="50" charset="-128"/>
              </a:rPr>
              <a:t>＜審議会開催状況＞</a:t>
            </a:r>
            <a:endParaRPr lang="en-US" altLang="ja-JP" sz="1000" b="1" dirty="0" smtClean="0">
              <a:latin typeface="游ゴシック" panose="020B0400000000000000" pitchFamily="50" charset="-128"/>
              <a:ea typeface="游ゴシック" panose="020B0400000000000000" pitchFamily="50" charset="-128"/>
            </a:endParaRPr>
          </a:p>
          <a:p>
            <a:endParaRPr lang="en-US" altLang="ja-JP" sz="1000" dirty="0" smtClean="0">
              <a:latin typeface="游ゴシック" panose="020B0400000000000000" pitchFamily="50" charset="-128"/>
              <a:ea typeface="游ゴシック" panose="020B0400000000000000" pitchFamily="50" charset="-128"/>
            </a:endParaRPr>
          </a:p>
          <a:p>
            <a:r>
              <a:rPr lang="ja-JP" altLang="en-US" sz="1000" u="sng" dirty="0" smtClean="0">
                <a:latin typeface="游ゴシック" panose="020B0400000000000000" pitchFamily="50" charset="-128"/>
                <a:ea typeface="游ゴシック" panose="020B0400000000000000" pitchFamily="50" charset="-128"/>
              </a:rPr>
              <a:t>令和</a:t>
            </a:r>
            <a:r>
              <a:rPr lang="en-US" altLang="ja-JP" sz="1000" u="sng" dirty="0" smtClean="0">
                <a:latin typeface="游ゴシック" panose="020B0400000000000000" pitchFamily="50" charset="-128"/>
                <a:ea typeface="游ゴシック" panose="020B0400000000000000" pitchFamily="50" charset="-128"/>
              </a:rPr>
              <a:t>3</a:t>
            </a:r>
            <a:r>
              <a:rPr lang="ja-JP" altLang="en-US" sz="1000" u="sng" dirty="0" smtClean="0">
                <a:latin typeface="游ゴシック" panose="020B0400000000000000" pitchFamily="50" charset="-128"/>
                <a:ea typeface="游ゴシック" panose="020B0400000000000000" pitchFamily="50" charset="-128"/>
              </a:rPr>
              <a:t>年度　大阪府地域職域連携推進協議会</a:t>
            </a:r>
            <a:endParaRPr lang="en-US" altLang="ja-JP" sz="1000" u="sng"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日時</a:t>
            </a:r>
            <a:r>
              <a:rPr lang="ja-JP" altLang="en-US" sz="1000" dirty="0">
                <a:latin typeface="游ゴシック" panose="020B0400000000000000" pitchFamily="50" charset="-128"/>
                <a:ea typeface="游ゴシック" panose="020B0400000000000000" pitchFamily="50" charset="-128"/>
              </a:rPr>
              <a:t>　　令和</a:t>
            </a:r>
            <a:r>
              <a:rPr lang="en-US" altLang="ja-JP" sz="1000" dirty="0" smtClean="0">
                <a:latin typeface="游ゴシック" panose="020B0400000000000000" pitchFamily="50" charset="-128"/>
                <a:ea typeface="游ゴシック" panose="020B0400000000000000" pitchFamily="50" charset="-128"/>
              </a:rPr>
              <a:t>4</a:t>
            </a:r>
            <a:r>
              <a:rPr lang="ja-JP" altLang="en-US" sz="1000" dirty="0" smtClean="0">
                <a:latin typeface="游ゴシック" panose="020B0400000000000000" pitchFamily="50" charset="-128"/>
                <a:ea typeface="游ゴシック" panose="020B0400000000000000" pitchFamily="50" charset="-128"/>
              </a:rPr>
              <a:t>年</a:t>
            </a:r>
            <a:r>
              <a:rPr lang="en-US" altLang="ja-JP" sz="1000" dirty="0">
                <a:latin typeface="游ゴシック" panose="020B0400000000000000" pitchFamily="50" charset="-128"/>
                <a:ea typeface="游ゴシック" panose="020B0400000000000000" pitchFamily="50" charset="-128"/>
              </a:rPr>
              <a:t>3</a:t>
            </a:r>
            <a:r>
              <a:rPr lang="ja-JP" altLang="en-US" sz="1000" dirty="0" smtClean="0">
                <a:latin typeface="游ゴシック" panose="020B0400000000000000" pitchFamily="50" charset="-128"/>
                <a:ea typeface="游ゴシック" panose="020B0400000000000000" pitchFamily="50" charset="-128"/>
              </a:rPr>
              <a:t>月</a:t>
            </a:r>
            <a:r>
              <a:rPr lang="en-US" altLang="ja-JP" sz="1000" dirty="0">
                <a:latin typeface="游ゴシック" panose="020B0400000000000000" pitchFamily="50" charset="-128"/>
                <a:ea typeface="游ゴシック" panose="020B0400000000000000" pitchFamily="50" charset="-128"/>
              </a:rPr>
              <a:t>10</a:t>
            </a:r>
            <a:r>
              <a:rPr lang="ja-JP" altLang="en-US" sz="1000" dirty="0" smtClean="0">
                <a:latin typeface="游ゴシック" panose="020B0400000000000000" pitchFamily="50" charset="-128"/>
                <a:ea typeface="游ゴシック" panose="020B0400000000000000" pitchFamily="50" charset="-128"/>
              </a:rPr>
              <a:t>日～令和</a:t>
            </a:r>
            <a:r>
              <a:rPr lang="en-US" altLang="ja-JP" sz="1000" dirty="0">
                <a:latin typeface="游ゴシック" panose="020B0400000000000000" pitchFamily="50" charset="-128"/>
                <a:ea typeface="游ゴシック" panose="020B0400000000000000" pitchFamily="50" charset="-128"/>
              </a:rPr>
              <a:t>4</a:t>
            </a:r>
            <a:r>
              <a:rPr lang="ja-JP" altLang="en-US" sz="1000" dirty="0" smtClean="0">
                <a:latin typeface="游ゴシック" panose="020B0400000000000000" pitchFamily="50" charset="-128"/>
                <a:ea typeface="游ゴシック" panose="020B0400000000000000" pitchFamily="50" charset="-128"/>
              </a:rPr>
              <a:t>年</a:t>
            </a:r>
            <a:r>
              <a:rPr lang="en-US" altLang="ja-JP" sz="1000" dirty="0">
                <a:latin typeface="游ゴシック" panose="020B0400000000000000" pitchFamily="50" charset="-128"/>
                <a:ea typeface="游ゴシック" panose="020B0400000000000000" pitchFamily="50" charset="-128"/>
              </a:rPr>
              <a:t>3</a:t>
            </a:r>
            <a:r>
              <a:rPr lang="ja-JP" altLang="en-US" sz="1000" dirty="0" smtClean="0">
                <a:latin typeface="游ゴシック" panose="020B0400000000000000" pitchFamily="50" charset="-128"/>
                <a:ea typeface="游ゴシック" panose="020B0400000000000000" pitchFamily="50" charset="-128"/>
              </a:rPr>
              <a:t>月</a:t>
            </a:r>
            <a:r>
              <a:rPr lang="en-US" altLang="ja-JP" sz="1000" dirty="0">
                <a:latin typeface="游ゴシック" panose="020B0400000000000000" pitchFamily="50" charset="-128"/>
                <a:ea typeface="游ゴシック" panose="020B0400000000000000" pitchFamily="50" charset="-128"/>
              </a:rPr>
              <a:t>25</a:t>
            </a:r>
            <a:r>
              <a:rPr lang="ja-JP" altLang="en-US" sz="1000" dirty="0" smtClean="0">
                <a:latin typeface="游ゴシック" panose="020B0400000000000000" pitchFamily="50" charset="-128"/>
                <a:ea typeface="游ゴシック" panose="020B0400000000000000" pitchFamily="50" charset="-128"/>
              </a:rPr>
              <a:t>日</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議題</a:t>
            </a:r>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第３次大阪府健康増進計画</a:t>
            </a:r>
            <a:r>
              <a:rPr lang="ja-JP" altLang="en-US" sz="1000" dirty="0" smtClean="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・中間点検・見直し結果について</a:t>
            </a:r>
            <a:endParaRPr lang="ja-JP" altLang="en-US"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・進捗状況について</a:t>
            </a:r>
            <a:endParaRPr lang="en-US" altLang="ja-JP" sz="1000"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en-US" altLang="ja-JP" sz="1000" dirty="0" smtClean="0">
                <a:latin typeface="游ゴシック" panose="020B0400000000000000" pitchFamily="50" charset="-128"/>
                <a:ea typeface="游ゴシック" panose="020B0400000000000000" pitchFamily="50" charset="-128"/>
                <a:hlinkClick r:id="rId2"/>
              </a:rPr>
              <a:t>http</a:t>
            </a:r>
            <a:r>
              <a:rPr lang="en-US" altLang="ja-JP" sz="1000" dirty="0">
                <a:latin typeface="游ゴシック" panose="020B0400000000000000" pitchFamily="50" charset="-128"/>
                <a:ea typeface="游ゴシック" panose="020B0400000000000000" pitchFamily="50" charset="-128"/>
                <a:hlinkClick r:id="rId2"/>
              </a:rPr>
              <a:t>://www.pref.osaka.lg.jp/kenkozukuri/jyunkannki/chiikisyokuiki.html</a:t>
            </a:r>
            <a:endParaRPr lang="en-US" altLang="ja-JP" sz="1000" dirty="0">
              <a:latin typeface="游ゴシック" panose="020B0400000000000000" pitchFamily="50" charset="-128"/>
              <a:ea typeface="游ゴシック" panose="020B0400000000000000" pitchFamily="50" charset="-128"/>
            </a:endParaRPr>
          </a:p>
          <a:p>
            <a:endParaRPr lang="en-US" altLang="ja-JP" sz="1000"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新型コロナウイルス感染症の拡大防止の</a:t>
            </a:r>
            <a:r>
              <a:rPr lang="ja-JP" altLang="en-US" sz="1000" dirty="0" smtClean="0">
                <a:latin typeface="游ゴシック" panose="020B0400000000000000" pitchFamily="50" charset="-128"/>
                <a:ea typeface="游ゴシック" panose="020B0400000000000000" pitchFamily="50" charset="-128"/>
              </a:rPr>
              <a:t>ため、書面審議を実施</a:t>
            </a:r>
            <a:r>
              <a:rPr lang="ja-JP" altLang="en-US" sz="1000" dirty="0">
                <a:latin typeface="游ゴシック" panose="020B0400000000000000" pitchFamily="50" charset="-128"/>
                <a:ea typeface="游ゴシック" panose="020B0400000000000000" pitchFamily="50" charset="-128"/>
              </a:rPr>
              <a:t>しました</a:t>
            </a:r>
            <a:r>
              <a:rPr lang="ja-JP" altLang="en-US" sz="1000" dirty="0" smtClean="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健康</a:t>
            </a:r>
            <a:r>
              <a:rPr lang="ja-JP" altLang="en-US" sz="1200" dirty="0">
                <a:latin typeface="游ゴシック" panose="020B0400000000000000" pitchFamily="50" charset="-128"/>
                <a:ea typeface="游ゴシック" panose="020B0400000000000000" pitchFamily="50" charset="-128"/>
              </a:rPr>
              <a:t>増進計画の審議会である大阪府地域職域連携推進協議会において、健康づくりに関する施策の実施状況（本年度の取組み及び今後の取組み予定等）をとりまとめた進捗管理票を</a:t>
            </a:r>
            <a:r>
              <a:rPr lang="ja-JP" altLang="en-US" sz="1200" dirty="0" smtClean="0">
                <a:latin typeface="游ゴシック" panose="020B0400000000000000" pitchFamily="50" charset="-128"/>
                <a:ea typeface="游ゴシック" panose="020B0400000000000000" pitchFamily="50" charset="-128"/>
              </a:rPr>
              <a:t>審議・承認いただきました</a:t>
            </a:r>
            <a:r>
              <a:rPr lang="ja-JP" altLang="en-US" sz="1200" dirty="0">
                <a:latin typeface="游ゴシック" panose="020B0400000000000000" pitchFamily="50" charset="-128"/>
                <a:ea typeface="游ゴシック" panose="020B0400000000000000" pitchFamily="50" charset="-128"/>
              </a:rPr>
              <a:t>。</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本年度</a:t>
            </a:r>
            <a:r>
              <a:rPr lang="ja-JP" altLang="en-US" sz="1200" dirty="0">
                <a:latin typeface="游ゴシック" panose="020B0400000000000000" pitchFamily="50" charset="-128"/>
                <a:ea typeface="游ゴシック" panose="020B0400000000000000" pitchFamily="50" charset="-128"/>
              </a:rPr>
              <a:t>における「健康増進計画における施策の実施状況」の報告資料として、当該進捗管理票を掲載します。</a:t>
            </a:r>
          </a:p>
        </p:txBody>
      </p:sp>
      <p:graphicFrame>
        <p:nvGraphicFramePr>
          <p:cNvPr id="18" name="表 17"/>
          <p:cNvGraphicFramePr>
            <a:graphicFrameLocks noGrp="1"/>
          </p:cNvGraphicFramePr>
          <p:nvPr>
            <p:extLst>
              <p:ext uri="{D42A27DB-BD31-4B8C-83A1-F6EECF244321}">
                <p14:modId xmlns:p14="http://schemas.microsoft.com/office/powerpoint/2010/main" val="2717901398"/>
              </p:ext>
            </p:extLst>
          </p:nvPr>
        </p:nvGraphicFramePr>
        <p:xfrm>
          <a:off x="6160512" y="2179463"/>
          <a:ext cx="3168000" cy="4244392"/>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160552">
                <a:tc>
                  <a:txBody>
                    <a:bodyPr/>
                    <a:lstStyle/>
                    <a:p>
                      <a:pPr algn="ctr"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職　　名</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274774">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独立行政法人労働者健康安全機構</a:t>
                      </a:r>
                      <a:endParaRPr lang="en-US" altLang="ja-JP" sz="800" b="0" i="0" u="none" strike="noStrike" dirty="0" smtClean="0">
                        <a:solidFill>
                          <a:srgbClr val="000000"/>
                        </a:solidFill>
                        <a:effectLst/>
                        <a:latin typeface="游ゴシック" panose="020B0400000000000000" pitchFamily="50" charset="-128"/>
                        <a:ea typeface="+mn-ea"/>
                      </a:endParaRPr>
                    </a:p>
                    <a:p>
                      <a:pPr algn="l" fontAlgn="ctr"/>
                      <a:r>
                        <a:rPr lang="ja-JP" altLang="en-US" sz="800" b="0" i="0" u="none" strike="noStrike" dirty="0" smtClean="0">
                          <a:solidFill>
                            <a:srgbClr val="000000"/>
                          </a:solidFill>
                          <a:effectLst/>
                          <a:latin typeface="游ゴシック" panose="020B0400000000000000" pitchFamily="50" charset="-128"/>
                          <a:ea typeface="+mn-ea"/>
                        </a:rPr>
                        <a:t>大阪産業保健総合支援センター　副所長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浅田　雅彦</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大阪大学　</a:t>
                      </a: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大学院医学系研究科教授</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磯　博康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93767"/>
                  </a:ext>
                </a:extLst>
              </a:tr>
              <a:tr h="274774">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大阪府国民健康保険団体連合会</a:t>
                      </a:r>
                    </a:p>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総務部長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乾　尚秀</a:t>
                      </a:r>
                      <a:endParaRPr lang="en-US" altLang="ja-JP" sz="800" b="0" i="0" u="none" strike="noStrike" dirty="0" smtClean="0">
                        <a:solidFill>
                          <a:srgbClr val="000000"/>
                        </a:solidFill>
                        <a:effectLst/>
                        <a:latin typeface="游ゴシック" panose="020B0400000000000000" pitchFamily="50" charset="-128"/>
                        <a:ea typeface="+mn-ea"/>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274774">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公益財団法人大阪府レクリエーション協会</a:t>
                      </a:r>
                    </a:p>
                    <a:p>
                      <a:pPr algn="l" fontAlgn="ctr"/>
                      <a:r>
                        <a:rPr lang="ja-JP" altLang="en-US" sz="800" b="0" i="0" u="none" strike="noStrike" dirty="0" smtClean="0">
                          <a:solidFill>
                            <a:srgbClr val="000000"/>
                          </a:solidFill>
                          <a:effectLst/>
                          <a:latin typeface="游ゴシック" panose="020B0400000000000000" pitchFamily="50" charset="-128"/>
                          <a:ea typeface="+mn-ea"/>
                        </a:rPr>
                        <a:t>常務理事兼事務局長</a:t>
                      </a:r>
                      <a:endParaRPr lang="en-US" altLang="ja-JP" sz="800" b="0" i="0" u="none" strike="noStrike" dirty="0" smtClean="0">
                        <a:solidFill>
                          <a:srgbClr val="000000"/>
                        </a:solidFill>
                        <a:effectLst/>
                        <a:latin typeface="游ゴシック" panose="020B0400000000000000" pitchFamily="50" charset="-128"/>
                        <a:ea typeface="+mn-ea"/>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猪野　守</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75845"/>
                  </a:ext>
                </a:extLst>
              </a:tr>
              <a:tr h="155061">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大阪ヘルシー外食推進協議会　会長</a:t>
                      </a:r>
                      <a:endParaRPr lang="en-US" altLang="ja-JP" sz="800" b="0" i="0" u="none" strike="noStrike" dirty="0" smtClean="0">
                        <a:solidFill>
                          <a:srgbClr val="000000"/>
                        </a:solidFill>
                        <a:effectLst/>
                        <a:latin typeface="游ゴシック" panose="020B0400000000000000" pitchFamily="50" charset="-128"/>
                        <a:ea typeface="+mn-ea"/>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井上　正典</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072504"/>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大阪府町村長会（岬町　福祉課長）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川井　理香</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391714"/>
                  </a:ext>
                </a:extLst>
              </a:tr>
              <a:tr h="155061">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健康保険組合連合会大阪連合会</a:t>
                      </a:r>
                      <a:r>
                        <a:rPr lang="ja-JP" altLang="en-US" sz="800" b="0" i="0" u="none" strike="noStrike" dirty="0" smtClean="0">
                          <a:solidFill>
                            <a:srgbClr val="000000"/>
                          </a:solidFill>
                          <a:effectLst/>
                          <a:latin typeface="游ゴシック" panose="020B0400000000000000" pitchFamily="50" charset="-128"/>
                          <a:ea typeface="+mn-ea"/>
                        </a:rPr>
                        <a:t>　専務理事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川隅　正尋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100314"/>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全国健康保険協会大阪支部</a:t>
                      </a:r>
                      <a:r>
                        <a:rPr lang="ja-JP" altLang="en-US" sz="800" b="0" i="0" u="none" strike="noStrike" dirty="0" smtClean="0">
                          <a:solidFill>
                            <a:srgbClr val="000000"/>
                          </a:solidFill>
                          <a:effectLst/>
                          <a:latin typeface="游ゴシック" panose="020B0400000000000000" pitchFamily="50" charset="-128"/>
                          <a:ea typeface="+mn-ea"/>
                        </a:rPr>
                        <a:t>　支部長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小村　俊一</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352075"/>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一般社団法人大阪府医師会</a:t>
                      </a:r>
                      <a:r>
                        <a:rPr lang="ja-JP" altLang="en-US" sz="800" b="0" i="0" u="none" strike="noStrike" dirty="0" smtClean="0">
                          <a:solidFill>
                            <a:srgbClr val="000000"/>
                          </a:solidFill>
                          <a:effectLst/>
                          <a:latin typeface="游ゴシック" panose="020B0400000000000000" pitchFamily="50" charset="-128"/>
                          <a:ea typeface="+mn-ea"/>
                        </a:rPr>
                        <a:t>　</a:t>
                      </a: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理事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澤井　貞子</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132206"/>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公益社団法人大阪府看護協会</a:t>
                      </a:r>
                      <a:r>
                        <a:rPr lang="ja-JP" altLang="en-US" sz="800" b="0" i="0" u="none" strike="noStrike" dirty="0" smtClean="0">
                          <a:solidFill>
                            <a:srgbClr val="000000"/>
                          </a:solidFill>
                          <a:effectLst/>
                          <a:latin typeface="游ゴシック" panose="020B0400000000000000" pitchFamily="50" charset="-128"/>
                          <a:ea typeface="+mn-ea"/>
                        </a:rPr>
                        <a:t>　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高橋　弘枝</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116355"/>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朝日</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新聞大阪本社</a:t>
                      </a:r>
                      <a:r>
                        <a:rPr lang="ja-JP" altLang="en-US" sz="800" b="0" i="0" u="none" strike="noStrike" dirty="0" smtClean="0">
                          <a:solidFill>
                            <a:srgbClr val="000000"/>
                          </a:solidFill>
                          <a:effectLst/>
                          <a:latin typeface="游ゴシック" panose="020B0400000000000000" pitchFamily="50" charset="-128"/>
                          <a:ea typeface="+mn-ea"/>
                        </a:rPr>
                        <a:t>　社会部長</a:t>
                      </a:r>
                      <a:endPar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龍沢　正之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837649"/>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大阪労働局</a:t>
                      </a:r>
                      <a:r>
                        <a:rPr lang="ja-JP" altLang="en-US" sz="800" b="0" i="0" u="none" strike="noStrike" dirty="0" smtClean="0">
                          <a:solidFill>
                            <a:srgbClr val="000000"/>
                          </a:solidFill>
                          <a:effectLst/>
                          <a:latin typeface="游ゴシック" panose="020B0400000000000000" pitchFamily="50" charset="-128"/>
                          <a:ea typeface="+mn-ea"/>
                        </a:rPr>
                        <a:t>　副</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主任労働衛生専門官</a:t>
                      </a:r>
                      <a:endParaRPr lang="en-US" altLang="zh-TW"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出口　隆</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75783"/>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大阪府市長会（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交野市</a:t>
                      </a:r>
                      <a:r>
                        <a:rPr lang="ja-JP" altLang="en-US" sz="800" b="0" i="0" u="none" strike="noStrike" dirty="0" smtClean="0">
                          <a:solidFill>
                            <a:srgbClr val="000000"/>
                          </a:solidFill>
                          <a:effectLst/>
                          <a:latin typeface="游ゴシック" panose="020B0400000000000000" pitchFamily="50" charset="-128"/>
                          <a:ea typeface="+mn-ea"/>
                        </a:rPr>
                        <a:t>　医療保険課長</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寺島　</a:t>
                      </a:r>
                      <a:r>
                        <a:rPr lang="en-US" altLang="ja-JP" sz="800" b="0" i="0" u="none" strike="noStrike" dirty="0" smtClean="0">
                          <a:solidFill>
                            <a:srgbClr val="000000"/>
                          </a:solidFill>
                          <a:effectLst/>
                          <a:latin typeface="游ゴシック" panose="020B0400000000000000" pitchFamily="50" charset="-128"/>
                          <a:ea typeface="+mn-ea"/>
                        </a:rPr>
                        <a:t>祐</a:t>
                      </a:r>
                      <a:r>
                        <a:rPr lang="ja-JP" altLang="en-US" sz="800" b="0" i="0" u="none" strike="noStrike" dirty="0" smtClean="0">
                          <a:solidFill>
                            <a:srgbClr val="000000"/>
                          </a:solidFill>
                          <a:effectLst/>
                          <a:latin typeface="游ゴシック" panose="020B0400000000000000" pitchFamily="50" charset="-128"/>
                          <a:ea typeface="+mn-ea"/>
                        </a:rPr>
                        <a:t>理子</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865960"/>
                  </a:ext>
                </a:extLst>
              </a:tr>
              <a:tr h="155061">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一般社団法人大阪府薬剤師会　副会長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道明　雅代</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5332"/>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公益財団法人フィットネス</a:t>
                      </a:r>
                      <a:r>
                        <a:rPr lang="en-US" altLang="ja-JP" sz="800" b="0" i="0" u="none" strike="noStrike" dirty="0" smtClean="0">
                          <a:solidFill>
                            <a:srgbClr val="000000"/>
                          </a:solidFill>
                          <a:effectLst/>
                          <a:latin typeface="游ゴシック" panose="020B0400000000000000" pitchFamily="50" charset="-128"/>
                          <a:ea typeface="+mn-ea"/>
                        </a:rPr>
                        <a:t>21</a:t>
                      </a:r>
                      <a:r>
                        <a:rPr lang="ja-JP" altLang="en-US" sz="800" b="0" i="0" u="none" strike="noStrike" dirty="0" smtClean="0">
                          <a:solidFill>
                            <a:srgbClr val="000000"/>
                          </a:solidFill>
                          <a:effectLst/>
                          <a:latin typeface="游ゴシック" panose="020B0400000000000000" pitchFamily="50" charset="-128"/>
                          <a:ea typeface="+mn-ea"/>
                        </a:rPr>
                        <a:t>事業団　事業次長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中村　行伸</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53298"/>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公益社団法人大阪府栄養士会　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藤原　政嘉</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143257"/>
                  </a:ext>
                </a:extLst>
              </a:tr>
              <a:tr h="274774">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大阪市立総合医療センター</a:t>
                      </a:r>
                      <a:endParaRPr lang="en-US" altLang="ja-JP" sz="800" b="0" i="0" u="none" strike="noStrike" dirty="0" smtClean="0">
                        <a:solidFill>
                          <a:srgbClr val="000000"/>
                        </a:solidFill>
                        <a:effectLst/>
                        <a:latin typeface="游ゴシック" panose="020B0400000000000000" pitchFamily="50" charset="-128"/>
                        <a:ea typeface="+mn-ea"/>
                      </a:endParaRPr>
                    </a:p>
                    <a:p>
                      <a:pPr algn="l" fontAlgn="ctr"/>
                      <a:r>
                        <a:rPr lang="ja-JP" altLang="en-US" sz="800" b="0" i="0" u="none" strike="noStrike" dirty="0" smtClean="0">
                          <a:solidFill>
                            <a:srgbClr val="000000"/>
                          </a:solidFill>
                          <a:effectLst/>
                          <a:latin typeface="游ゴシック" panose="020B0400000000000000" pitchFamily="50" charset="-128"/>
                          <a:ea typeface="+mn-ea"/>
                        </a:rPr>
                        <a:t>糖尿病内分泌センター長　糖尿病内科部長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細井　雅之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463408"/>
                  </a:ext>
                </a:extLst>
              </a:tr>
              <a:tr h="155061">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大阪医科薬科大学　医学部教授</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本庄　かおり</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026417"/>
                  </a:ext>
                </a:extLst>
              </a:tr>
              <a:tr h="274774">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地方独立行政法人大阪府立病院機構</a:t>
                      </a:r>
                      <a:endParaRPr lang="en-US" altLang="ja-JP" sz="800" b="0" i="0" u="none" strike="noStrike" dirty="0" smtClean="0">
                        <a:solidFill>
                          <a:srgbClr val="000000"/>
                        </a:solidFill>
                        <a:effectLst/>
                        <a:latin typeface="游ゴシック" panose="020B0400000000000000" pitchFamily="50" charset="-128"/>
                        <a:ea typeface="+mn-ea"/>
                      </a:endParaRPr>
                    </a:p>
                    <a:p>
                      <a:pPr algn="l" fontAlgn="ctr"/>
                      <a:r>
                        <a:rPr lang="ja-JP" altLang="en-US" sz="800" b="0" i="0" u="none" strike="noStrike" dirty="0" smtClean="0">
                          <a:solidFill>
                            <a:srgbClr val="000000"/>
                          </a:solidFill>
                          <a:effectLst/>
                          <a:latin typeface="游ゴシック" panose="020B0400000000000000" pitchFamily="50" charset="-128"/>
                          <a:ea typeface="+mn-ea"/>
                        </a:rPr>
                        <a:t>大阪国際がんセンター　がん対策センター所長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宮代　勲</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523967"/>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大阪府食生活改善連絡協議会</a:t>
                      </a:r>
                      <a:r>
                        <a:rPr lang="ja-JP" altLang="en-US" sz="800" b="0" i="0" u="none" strike="noStrike" dirty="0" smtClean="0">
                          <a:solidFill>
                            <a:srgbClr val="000000"/>
                          </a:solidFill>
                          <a:effectLst/>
                          <a:latin typeface="游ゴシック" panose="020B0400000000000000" pitchFamily="50" charset="-128"/>
                          <a:ea typeface="+mn-ea"/>
                        </a:rPr>
                        <a:t>　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森　知子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511315"/>
                  </a:ext>
                </a:extLst>
              </a:tr>
              <a:tr h="1550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社会福祉法人大阪府社会福祉協議会</a:t>
                      </a:r>
                      <a:r>
                        <a:rPr lang="ja-JP" altLang="en-US" sz="800" b="0" i="0" u="none" strike="noStrike" dirty="0" smtClean="0">
                          <a:solidFill>
                            <a:srgbClr val="000000"/>
                          </a:solidFill>
                          <a:effectLst/>
                          <a:latin typeface="游ゴシック" panose="020B0400000000000000" pitchFamily="50" charset="-128"/>
                          <a:ea typeface="+mn-ea"/>
                        </a:rPr>
                        <a:t>　事務局長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森垣　学</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480961"/>
                  </a:ext>
                </a:extLst>
              </a:tr>
              <a:tr h="14863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　常務理事</a:t>
                      </a:r>
                      <a:endParaRPr lang="en-US" altLang="zh-TW"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山本　道也</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034874"/>
                  </a:ext>
                </a:extLst>
              </a:tr>
            </a:tbl>
          </a:graphicData>
        </a:graphic>
      </p:graphicFrame>
      <p:sp>
        <p:nvSpPr>
          <p:cNvPr id="20" name="テキスト ボックス 19"/>
          <p:cNvSpPr txBox="1"/>
          <p:nvPr/>
        </p:nvSpPr>
        <p:spPr>
          <a:xfrm>
            <a:off x="7467488" y="1965665"/>
            <a:ext cx="1944000" cy="216000"/>
          </a:xfrm>
          <a:prstGeom prst="roundRect">
            <a:avLst>
              <a:gd name="adj" fmla="val 0"/>
            </a:avLst>
          </a:prstGeom>
          <a:noFill/>
          <a:ln w="12700">
            <a:noFill/>
          </a:ln>
        </p:spPr>
        <p:txBody>
          <a:bodyPr wrap="square" lIns="36000" tIns="36000" rIns="36000" bIns="36000" rtlCol="0" anchor="ctr">
            <a:noAutofit/>
          </a:bodyPr>
          <a:lstStyle/>
          <a:p>
            <a:pPr algn="r"/>
            <a:r>
              <a:rPr lang="ja-JP" altLang="en-US" sz="800" dirty="0" smtClean="0">
                <a:latin typeface="游ゴシック" panose="020B0400000000000000" pitchFamily="50" charset="-128"/>
                <a:ea typeface="游ゴシック" panose="020B0400000000000000" pitchFamily="50" charset="-128"/>
              </a:rPr>
              <a:t>令和</a:t>
            </a:r>
            <a:r>
              <a:rPr lang="ja-JP" altLang="en-US" sz="800" dirty="0">
                <a:latin typeface="游ゴシック" panose="020B0400000000000000" pitchFamily="50" charset="-128"/>
                <a:ea typeface="游ゴシック" panose="020B0400000000000000" pitchFamily="50" charset="-128"/>
              </a:rPr>
              <a:t>４</a:t>
            </a:r>
            <a:r>
              <a:rPr lang="ja-JP" altLang="en-US" sz="800" dirty="0" smtClean="0">
                <a:latin typeface="游ゴシック" panose="020B0400000000000000" pitchFamily="50" charset="-128"/>
                <a:ea typeface="游ゴシック" panose="020B0400000000000000" pitchFamily="50" charset="-128"/>
              </a:rPr>
              <a:t>年３月現在（敬称略、五十音順）</a:t>
            </a:r>
            <a:endParaRPr lang="en-US" altLang="ja-JP" sz="800" dirty="0" smtClean="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9</a:t>
            </a:fld>
            <a:endParaRPr kumimoji="1" lang="ja-JP" altLang="en-US"/>
          </a:p>
        </p:txBody>
      </p:sp>
      <p:pic>
        <p:nvPicPr>
          <p:cNvPr id="12" name="図 11"/>
          <p:cNvPicPr>
            <a:picLocks noChangeAspect="1"/>
          </p:cNvPicPr>
          <p:nvPr/>
        </p:nvPicPr>
        <p:blipFill>
          <a:blip r:embed="rId3"/>
          <a:stretch>
            <a:fillRect/>
          </a:stretch>
        </p:blipFill>
        <p:spPr>
          <a:xfrm>
            <a:off x="8582603" y="358877"/>
            <a:ext cx="1100769" cy="360000"/>
          </a:xfrm>
          <a:prstGeom prst="rect">
            <a:avLst/>
          </a:prstGeom>
        </p:spPr>
      </p:pic>
      <p:sp>
        <p:nvSpPr>
          <p:cNvPr id="16" name="テキスト ボックス 1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a:t>
            </a:r>
            <a:r>
              <a:rPr lang="en-US" altLang="ja-JP" sz="1100" b="1" dirty="0" smtClean="0">
                <a:solidFill>
                  <a:schemeClr val="bg1"/>
                </a:solidFill>
                <a:latin typeface="游ゴシック" panose="020B0400000000000000" pitchFamily="50" charset="-128"/>
                <a:ea typeface="游ゴシック" panose="020B0400000000000000" pitchFamily="50" charset="-128"/>
              </a:rPr>
              <a:t>3</a:t>
            </a:r>
            <a:r>
              <a:rPr lang="ja-JP" altLang="en-US" sz="1100" b="1" dirty="0" smtClean="0">
                <a:solidFill>
                  <a:schemeClr val="bg1"/>
                </a:solidFill>
                <a:latin typeface="游ゴシック" panose="020B0400000000000000" pitchFamily="50" charset="-128"/>
                <a:ea typeface="游ゴシック" panose="020B0400000000000000" pitchFamily="50" charset="-128"/>
              </a:rPr>
              <a:t>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5413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3985</TotalTime>
  <Words>29502</Words>
  <Application>Microsoft Office PowerPoint</Application>
  <PresentationFormat>A4 210 x 297 mm</PresentationFormat>
  <Paragraphs>3268</Paragraphs>
  <Slides>76</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76</vt:i4>
      </vt:variant>
    </vt:vector>
  </HeadingPairs>
  <TitlesOfParts>
    <vt:vector size="94" baseType="lpstr">
      <vt:lpstr>BIZ UDPゴシック</vt:lpstr>
      <vt:lpstr>HG丸ｺﾞｼｯｸM-PRO</vt:lpstr>
      <vt:lpstr>HG創英角ｺﾞｼｯｸUB</vt:lpstr>
      <vt:lpstr>Meiryo UI</vt:lpstr>
      <vt:lpstr>ＭＳ Ｐゴシック</vt:lpstr>
      <vt:lpstr>ＭＳ ゴシック</vt:lpstr>
      <vt:lpstr>ＭＳ 明朝</vt:lpstr>
      <vt:lpstr>メイリオ</vt:lpstr>
      <vt:lpstr>游ゴシック</vt:lpstr>
      <vt:lpstr>游ゴシック Light</vt:lpstr>
      <vt:lpstr>Arial</vt:lpstr>
      <vt:lpstr>Calibri</vt:lpstr>
      <vt:lpstr>Calibri Light</vt:lpstr>
      <vt:lpstr>Century</vt:lpstr>
      <vt:lpstr>Microsoft Himalaya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赤木　久展</dc:creator>
  <cp:lastModifiedBy>赤木　久展</cp:lastModifiedBy>
  <cp:revision>35</cp:revision>
  <cp:lastPrinted>2022-04-12T07:29:35Z</cp:lastPrinted>
  <dcterms:created xsi:type="dcterms:W3CDTF">2019-12-18T01:35:02Z</dcterms:created>
  <dcterms:modified xsi:type="dcterms:W3CDTF">2022-04-14T06:05:25Z</dcterms:modified>
</cp:coreProperties>
</file>