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61" r:id="rId5"/>
  </p:sldIdLst>
  <p:sldSz cx="12801600" cy="9601200" type="A3"/>
  <p:notesSz cx="6807200" cy="9939338"/>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3024">
          <p15:clr>
            <a:srgbClr val="A4A3A4"/>
          </p15:clr>
        </p15:guide>
        <p15:guide id="2" pos="4032">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HOSTNAME" initials="H"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4F81BD"/>
    <a:srgbClr val="0000FF"/>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588" autoAdjust="0"/>
    <p:restoredTop sz="93911" autoAdjust="0"/>
  </p:normalViewPr>
  <p:slideViewPr>
    <p:cSldViewPr>
      <p:cViewPr>
        <p:scale>
          <a:sx n="80" d="100"/>
          <a:sy n="80" d="100"/>
        </p:scale>
        <p:origin x="-570" y="726"/>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commentAuthors" Target="commen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0"/>
            <a:ext cx="2949678" cy="497461"/>
          </a:xfrm>
          <a:prstGeom prst="rect">
            <a:avLst/>
          </a:prstGeom>
        </p:spPr>
        <p:txBody>
          <a:bodyPr vert="horz" lIns="62943" tIns="31472" rIns="62943" bIns="31472" rtlCol="0"/>
          <a:lstStyle>
            <a:lvl1pPr algn="l">
              <a:defRPr sz="800"/>
            </a:lvl1pPr>
          </a:lstStyle>
          <a:p>
            <a:endParaRPr kumimoji="1" lang="ja-JP" altLang="en-US"/>
          </a:p>
        </p:txBody>
      </p:sp>
      <p:sp>
        <p:nvSpPr>
          <p:cNvPr id="3" name="日付プレースホルダー 2"/>
          <p:cNvSpPr>
            <a:spLocks noGrp="1"/>
          </p:cNvSpPr>
          <p:nvPr>
            <p:ph type="dt" idx="1"/>
          </p:nvPr>
        </p:nvSpPr>
        <p:spPr>
          <a:xfrm>
            <a:off x="3855358" y="10"/>
            <a:ext cx="2950765" cy="497461"/>
          </a:xfrm>
          <a:prstGeom prst="rect">
            <a:avLst/>
          </a:prstGeom>
        </p:spPr>
        <p:txBody>
          <a:bodyPr vert="horz" lIns="62943" tIns="31472" rIns="62943" bIns="31472" rtlCol="0"/>
          <a:lstStyle>
            <a:lvl1pPr algn="r">
              <a:defRPr sz="800"/>
            </a:lvl1pPr>
          </a:lstStyle>
          <a:p>
            <a:fld id="{12C35F4C-F7F5-40C3-BF8F-56F867D0C0F3}" type="datetimeFigureOut">
              <a:rPr kumimoji="1" lang="ja-JP" altLang="en-US" smtClean="0"/>
              <a:pPr/>
              <a:t>2018/10/30</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7288" cy="3725863"/>
          </a:xfrm>
          <a:prstGeom prst="rect">
            <a:avLst/>
          </a:prstGeom>
          <a:noFill/>
          <a:ln w="12700">
            <a:solidFill>
              <a:prstClr val="black"/>
            </a:solidFill>
          </a:ln>
        </p:spPr>
        <p:txBody>
          <a:bodyPr vert="horz" lIns="62943" tIns="31472" rIns="62943" bIns="31472" rtlCol="0" anchor="ctr"/>
          <a:lstStyle/>
          <a:p>
            <a:endParaRPr lang="ja-JP" altLang="en-US"/>
          </a:p>
        </p:txBody>
      </p:sp>
      <p:sp>
        <p:nvSpPr>
          <p:cNvPr id="5" name="ノート プレースホルダー 4"/>
          <p:cNvSpPr>
            <a:spLocks noGrp="1"/>
          </p:cNvSpPr>
          <p:nvPr>
            <p:ph type="body" sz="quarter" idx="3"/>
          </p:nvPr>
        </p:nvSpPr>
        <p:spPr>
          <a:xfrm>
            <a:off x="680613" y="4720940"/>
            <a:ext cx="5445978" cy="4472758"/>
          </a:xfrm>
          <a:prstGeom prst="rect">
            <a:avLst/>
          </a:prstGeom>
        </p:spPr>
        <p:txBody>
          <a:bodyPr vert="horz" lIns="62943" tIns="31472" rIns="62943" bIns="3147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779"/>
            <a:ext cx="2949678" cy="496363"/>
          </a:xfrm>
          <a:prstGeom prst="rect">
            <a:avLst/>
          </a:prstGeom>
        </p:spPr>
        <p:txBody>
          <a:bodyPr vert="horz" lIns="62943" tIns="31472" rIns="62943" bIns="31472" rtlCol="0" anchor="b"/>
          <a:lstStyle>
            <a:lvl1pPr algn="l">
              <a:defRPr sz="800"/>
            </a:lvl1pPr>
          </a:lstStyle>
          <a:p>
            <a:endParaRPr kumimoji="1" lang="ja-JP" altLang="en-US"/>
          </a:p>
        </p:txBody>
      </p:sp>
      <p:sp>
        <p:nvSpPr>
          <p:cNvPr id="7" name="スライド番号プレースホルダー 6"/>
          <p:cNvSpPr>
            <a:spLocks noGrp="1"/>
          </p:cNvSpPr>
          <p:nvPr>
            <p:ph type="sldNum" sz="quarter" idx="5"/>
          </p:nvPr>
        </p:nvSpPr>
        <p:spPr>
          <a:xfrm>
            <a:off x="3855358" y="9440779"/>
            <a:ext cx="2950765" cy="496363"/>
          </a:xfrm>
          <a:prstGeom prst="rect">
            <a:avLst/>
          </a:prstGeom>
        </p:spPr>
        <p:txBody>
          <a:bodyPr vert="horz" lIns="62943" tIns="31472" rIns="62943" bIns="31472" rtlCol="0" anchor="b"/>
          <a:lstStyle>
            <a:lvl1pPr algn="r">
              <a:defRPr sz="800"/>
            </a:lvl1pPr>
          </a:lstStyle>
          <a:p>
            <a:fld id="{D494EB4B-5902-496A-98E4-E34585EB1929}" type="slidenum">
              <a:rPr kumimoji="1" lang="ja-JP" altLang="en-US" smtClean="0"/>
              <a:pPr/>
              <a:t>‹#›</a:t>
            </a:fld>
            <a:endParaRPr kumimoji="1" lang="ja-JP" altLang="en-US"/>
          </a:p>
        </p:txBody>
      </p:sp>
    </p:spTree>
    <p:extLst>
      <p:ext uri="{BB962C8B-B14F-4D97-AF65-F5344CB8AC3E}">
        <p14:creationId xmlns:p14="http://schemas.microsoft.com/office/powerpoint/2010/main" val="1032873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765C7F4-CA2E-4311-90BE-0C97D29E2975}" type="datetimeFigureOut">
              <a:rPr kumimoji="1" lang="ja-JP" altLang="en-US" smtClean="0"/>
              <a:pPr/>
              <a:t>2018/10/30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29610554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765C7F4-CA2E-4311-90BE-0C97D29E2975}" type="datetimeFigureOut">
              <a:rPr kumimoji="1" lang="ja-JP" altLang="en-US" smtClean="0"/>
              <a:pPr/>
              <a:t>2018/10/30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31717527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2994959" y="537845"/>
            <a:ext cx="4031615" cy="11470323"/>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95668" y="537845"/>
            <a:ext cx="11885930" cy="11470323"/>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765C7F4-CA2E-4311-90BE-0C97D29E2975}" type="datetimeFigureOut">
              <a:rPr kumimoji="1" lang="ja-JP" altLang="en-US" smtClean="0"/>
              <a:pPr/>
              <a:t>2018/10/30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13965704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765C7F4-CA2E-4311-90BE-0C97D29E2975}" type="datetimeFigureOut">
              <a:rPr kumimoji="1" lang="ja-JP" altLang="en-US" smtClean="0"/>
              <a:pPr/>
              <a:t>2018/10/30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7848480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4765C7F4-CA2E-4311-90BE-0C97D29E2975}" type="datetimeFigureOut">
              <a:rPr kumimoji="1" lang="ja-JP" altLang="en-US" smtClean="0"/>
              <a:pPr/>
              <a:t>2018/10/30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33234024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95669" y="3135948"/>
            <a:ext cx="7958772"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9067800" y="3135948"/>
            <a:ext cx="7958773"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4765C7F4-CA2E-4311-90BE-0C97D29E2975}" type="datetimeFigureOut">
              <a:rPr kumimoji="1" lang="ja-JP" altLang="en-US" smtClean="0"/>
              <a:pPr/>
              <a:t>2018/10/30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4276862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0" y="384493"/>
            <a:ext cx="11521440" cy="16002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4765C7F4-CA2E-4311-90BE-0C97D29E2975}" type="datetimeFigureOut">
              <a:rPr kumimoji="1" lang="ja-JP" altLang="en-US" smtClean="0"/>
              <a:pPr/>
              <a:t>2018/10/30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31625103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4765C7F4-CA2E-4311-90BE-0C97D29E2975}" type="datetimeFigureOut">
              <a:rPr kumimoji="1" lang="ja-JP" altLang="en-US" smtClean="0"/>
              <a:pPr/>
              <a:t>2018/10/30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41207246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765C7F4-CA2E-4311-90BE-0C97D29E2975}" type="datetimeFigureOut">
              <a:rPr kumimoji="1" lang="ja-JP" altLang="en-US" smtClean="0"/>
              <a:pPr/>
              <a:t>2018/10/30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1682238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005070"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765C7F4-CA2E-4311-90BE-0C97D29E2975}" type="datetimeFigureOut">
              <a:rPr kumimoji="1" lang="ja-JP" altLang="en-US" smtClean="0"/>
              <a:pPr/>
              <a:t>2018/10/30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32938409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a:t>マスター タイトルの書式設定</a:t>
            </a:r>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765C7F4-CA2E-4311-90BE-0C97D29E2975}" type="datetimeFigureOut">
              <a:rPr kumimoji="1" lang="ja-JP" altLang="en-US" smtClean="0"/>
              <a:pPr/>
              <a:t>2018/10/30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12224620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4765C7F4-CA2E-4311-90BE-0C97D29E2975}" type="datetimeFigureOut">
              <a:rPr kumimoji="1" lang="ja-JP" altLang="en-US" smtClean="0"/>
              <a:pPr/>
              <a:t>2018/10/30</a:t>
            </a:fld>
            <a:endParaRPr kumimoji="1" lang="ja-JP" altLang="en-US"/>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3230835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角丸四角形 1">
            <a:extLst>
              <a:ext uri="{FF2B5EF4-FFF2-40B4-BE49-F238E27FC236}">
                <a16:creationId xmlns:a16="http://schemas.microsoft.com/office/drawing/2014/main" xmlns="" id="{1372398F-AFD9-432F-AA1D-2284794A9858}"/>
              </a:ext>
            </a:extLst>
          </p:cNvPr>
          <p:cNvSpPr/>
          <p:nvPr/>
        </p:nvSpPr>
        <p:spPr>
          <a:xfrm>
            <a:off x="101281" y="427337"/>
            <a:ext cx="12582000" cy="432000"/>
          </a:xfrm>
          <a:prstGeom prst="roundRect">
            <a:avLst>
              <a:gd name="adj" fmla="val 8201"/>
            </a:avLst>
          </a:prstGeom>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ts val="1600"/>
              </a:lnSpc>
              <a:spcAft>
                <a:spcPts val="0"/>
              </a:spcAft>
            </a:pPr>
            <a:r>
              <a:rPr lang="en-US" altLang="ja-JP" sz="1200" b="1" kern="100" dirty="0" smtClean="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b="1" kern="100" dirty="0" smtClean="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00" kern="100" spc="-30" dirty="0">
              <a:effectLst/>
              <a:ea typeface="ＭＳ 明朝" panose="02020609040205080304" pitchFamily="17" charset="-128"/>
              <a:cs typeface="Times New Roman" panose="02020603050405020304" pitchFamily="18" charset="0"/>
            </a:endParaRPr>
          </a:p>
        </p:txBody>
      </p:sp>
      <p:sp>
        <p:nvSpPr>
          <p:cNvPr id="4" name="角丸四角形 2">
            <a:extLst>
              <a:ext uri="{FF2B5EF4-FFF2-40B4-BE49-F238E27FC236}">
                <a16:creationId xmlns:a16="http://schemas.microsoft.com/office/drawing/2014/main" xmlns="" id="{72D49DC8-06AE-4606-B1E3-A2EC4DA71E7C}"/>
              </a:ext>
            </a:extLst>
          </p:cNvPr>
          <p:cNvSpPr/>
          <p:nvPr/>
        </p:nvSpPr>
        <p:spPr>
          <a:xfrm>
            <a:off x="101281" y="926275"/>
            <a:ext cx="12582000" cy="4996376"/>
          </a:xfrm>
          <a:prstGeom prst="roundRect">
            <a:avLst>
              <a:gd name="adj" fmla="val 605"/>
            </a:avLst>
          </a:prstGeom>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endParaRPr lang="en-US" altLang="ja-JP" sz="1400" kern="0" dirty="0">
              <a:effectLst/>
              <a:ea typeface="ＭＳ 明朝" panose="02020609040205080304" pitchFamily="17" charset="-128"/>
              <a:cs typeface="Times New Roman" panose="02020603050405020304" pitchFamily="18" charset="0"/>
            </a:endParaRPr>
          </a:p>
          <a:p>
            <a:pPr algn="just">
              <a:spcAft>
                <a:spcPts val="0"/>
              </a:spcAft>
            </a:pPr>
            <a:endParaRPr lang="en-US" altLang="ja-JP" sz="1050" kern="0" dirty="0">
              <a:ea typeface="ＭＳ 明朝" panose="02020609040205080304" pitchFamily="17" charset="-128"/>
              <a:cs typeface="Times New Roman" panose="02020603050405020304" pitchFamily="18" charset="0"/>
            </a:endParaRPr>
          </a:p>
          <a:p>
            <a:pPr algn="just">
              <a:spcAft>
                <a:spcPts val="0"/>
              </a:spcAft>
            </a:pPr>
            <a:endParaRPr lang="en-US" altLang="ja-JP" sz="1050" kern="0" dirty="0">
              <a:effectLst/>
              <a:ea typeface="ＭＳ 明朝" panose="02020609040205080304" pitchFamily="17" charset="-128"/>
              <a:cs typeface="Times New Roman" panose="02020603050405020304" pitchFamily="18" charset="0"/>
            </a:endParaRPr>
          </a:p>
          <a:p>
            <a:pPr algn="just">
              <a:spcAft>
                <a:spcPts val="0"/>
              </a:spcAft>
            </a:pPr>
            <a:endParaRPr lang="en-US" altLang="ja-JP" sz="1050" kern="0" dirty="0">
              <a:ea typeface="ＭＳ 明朝" panose="02020609040205080304" pitchFamily="17" charset="-128"/>
              <a:cs typeface="Times New Roman" panose="02020603050405020304" pitchFamily="18" charset="0"/>
            </a:endParaRPr>
          </a:p>
        </p:txBody>
      </p:sp>
      <p:graphicFrame>
        <p:nvGraphicFramePr>
          <p:cNvPr id="5" name="表 4">
            <a:extLst>
              <a:ext uri="{FF2B5EF4-FFF2-40B4-BE49-F238E27FC236}">
                <a16:creationId xmlns:a16="http://schemas.microsoft.com/office/drawing/2014/main" xmlns="" id="{6CECFC20-C70C-4929-94EB-CE0DD19E9F92}"/>
              </a:ext>
            </a:extLst>
          </p:cNvPr>
          <p:cNvGraphicFramePr>
            <a:graphicFrameLocks noGrp="1"/>
          </p:cNvGraphicFramePr>
          <p:nvPr>
            <p:extLst>
              <p:ext uri="{D42A27DB-BD31-4B8C-83A1-F6EECF244321}">
                <p14:modId xmlns:p14="http://schemas.microsoft.com/office/powerpoint/2010/main" val="3790556963"/>
              </p:ext>
            </p:extLst>
          </p:nvPr>
        </p:nvGraphicFramePr>
        <p:xfrm>
          <a:off x="237734" y="1216529"/>
          <a:ext cx="5921384" cy="4608000"/>
        </p:xfrm>
        <a:graphic>
          <a:graphicData uri="http://schemas.openxmlformats.org/drawingml/2006/table">
            <a:tbl>
              <a:tblPr firstRow="1" firstCol="1" bandRow="1">
                <a:tableStyleId>{5940675A-B579-460E-94D1-54222C63F5DA}</a:tableStyleId>
              </a:tblPr>
              <a:tblGrid>
                <a:gridCol w="5921384">
                  <a:extLst>
                    <a:ext uri="{9D8B030D-6E8A-4147-A177-3AD203B41FA5}">
                      <a16:colId xmlns:a16="http://schemas.microsoft.com/office/drawing/2014/main" xmlns="" val="3019152660"/>
                    </a:ext>
                  </a:extLst>
                </a:gridCol>
              </a:tblGrid>
              <a:tr h="1116000">
                <a:tc>
                  <a:txBody>
                    <a:bodyPr/>
                    <a:lstStyle/>
                    <a:p>
                      <a:pPr algn="just">
                        <a:lnSpc>
                          <a:spcPts val="1500"/>
                        </a:lnSpc>
                        <a:spcAft>
                          <a:spcPts val="0"/>
                        </a:spcAft>
                      </a:pPr>
                      <a:endParaRPr lang="en-US" altLang="ja-JP" sz="1000" kern="100" dirty="0" smtClean="0">
                        <a:effectLst/>
                        <a:latin typeface="Meiryo UI" panose="020B0604030504040204" pitchFamily="50" charset="-128"/>
                        <a:ea typeface="Meiryo UI" panose="020B0604030504040204" pitchFamily="50" charset="-128"/>
                      </a:endParaRPr>
                    </a:p>
                    <a:p>
                      <a:pPr algn="just">
                        <a:lnSpc>
                          <a:spcPts val="1500"/>
                        </a:lnSpc>
                        <a:spcAft>
                          <a:spcPts val="0"/>
                        </a:spcAft>
                      </a:pPr>
                      <a:r>
                        <a:rPr lang="ja-JP" altLang="en-US" sz="1000" kern="100" dirty="0" smtClean="0">
                          <a:effectLst/>
                          <a:latin typeface="Meiryo UI" panose="020B0604030504040204" pitchFamily="50" charset="-128"/>
                          <a:ea typeface="Meiryo UI" panose="020B0604030504040204" pitchFamily="50" charset="-128"/>
                        </a:rPr>
                        <a:t>〇　健康づくりの推進について、基本理念を定め、府の責務、市町村との協力、府民、事業者、保健医療関係者、</a:t>
                      </a:r>
                    </a:p>
                    <a:p>
                      <a:pPr algn="just">
                        <a:lnSpc>
                          <a:spcPts val="1500"/>
                        </a:lnSpc>
                        <a:spcAft>
                          <a:spcPts val="0"/>
                        </a:spcAft>
                      </a:pPr>
                      <a:r>
                        <a:rPr lang="ja-JP" altLang="en-US" sz="1000" kern="100" dirty="0" smtClean="0">
                          <a:effectLst/>
                          <a:latin typeface="Meiryo UI" panose="020B0604030504040204" pitchFamily="50" charset="-128"/>
                          <a:ea typeface="Meiryo UI" panose="020B0604030504040204" pitchFamily="50" charset="-128"/>
                        </a:rPr>
                        <a:t>　　医療保険者及び健康づくり関係機関等の役割を定める。</a:t>
                      </a:r>
                    </a:p>
                    <a:p>
                      <a:pPr algn="just">
                        <a:lnSpc>
                          <a:spcPts val="1500"/>
                        </a:lnSpc>
                        <a:spcAft>
                          <a:spcPts val="0"/>
                        </a:spcAft>
                      </a:pPr>
                      <a:r>
                        <a:rPr lang="ja-JP" altLang="en-US" sz="1000" kern="100" dirty="0" smtClean="0">
                          <a:effectLst/>
                          <a:latin typeface="Meiryo UI" panose="020B0604030504040204" pitchFamily="50" charset="-128"/>
                          <a:ea typeface="Meiryo UI" panose="020B0604030504040204" pitchFamily="50" charset="-128"/>
                        </a:rPr>
                        <a:t>〇　健康づくりに関する施策の基本的な事項を定めることにより、府民の健康づくりを総合的かつ計画的に推進し、</a:t>
                      </a:r>
                    </a:p>
                    <a:p>
                      <a:pPr algn="just">
                        <a:lnSpc>
                          <a:spcPts val="1500"/>
                        </a:lnSpc>
                        <a:spcAft>
                          <a:spcPts val="0"/>
                        </a:spcAft>
                      </a:pPr>
                      <a:r>
                        <a:rPr lang="ja-JP" altLang="en-US" sz="1000" kern="100" dirty="0" smtClean="0">
                          <a:effectLst/>
                          <a:latin typeface="Meiryo UI" panose="020B0604030504040204" pitchFamily="50" charset="-128"/>
                          <a:ea typeface="Meiryo UI" panose="020B0604030504040204" pitchFamily="50" charset="-128"/>
                        </a:rPr>
                        <a:t>　　もって府民が健やかで心豊かに生活できる活力ある社会の実現に寄与する。</a:t>
                      </a:r>
                    </a:p>
                  </a:txBody>
                  <a:tcPr marL="72000" marR="36000" marT="36000" marB="72000" anchor="b"/>
                </a:tc>
                <a:extLst>
                  <a:ext uri="{0D108BD9-81ED-4DB2-BD59-A6C34878D82A}">
                    <a16:rowId xmlns:a16="http://schemas.microsoft.com/office/drawing/2014/main" xmlns="" val="3324006099"/>
                  </a:ext>
                </a:extLst>
              </a:tr>
              <a:tr h="2610000">
                <a:tc>
                  <a:txBody>
                    <a:bodyPr/>
                    <a:lstStyle/>
                    <a:p>
                      <a:pPr algn="just">
                        <a:lnSpc>
                          <a:spcPts val="1500"/>
                        </a:lnSpc>
                        <a:spcAft>
                          <a:spcPts val="0"/>
                        </a:spcAft>
                      </a:pPr>
                      <a:endParaRPr lang="en-US" altLang="ja-JP" sz="1000" kern="100" dirty="0" smtClean="0">
                        <a:effectLst/>
                        <a:latin typeface="Meiryo UI" panose="020B0604030504040204" pitchFamily="50" charset="-128"/>
                        <a:ea typeface="Meiryo UI" panose="020B0604030504040204" pitchFamily="50" charset="-128"/>
                      </a:endParaRPr>
                    </a:p>
                    <a:p>
                      <a:pPr algn="just">
                        <a:lnSpc>
                          <a:spcPts val="1500"/>
                        </a:lnSpc>
                        <a:spcAft>
                          <a:spcPts val="0"/>
                        </a:spcAft>
                      </a:pPr>
                      <a:r>
                        <a:rPr lang="ja-JP" altLang="en-US" sz="1000" kern="100" dirty="0" smtClean="0">
                          <a:effectLst/>
                          <a:latin typeface="Meiryo UI" panose="020B0604030504040204" pitchFamily="50" charset="-128"/>
                          <a:ea typeface="Meiryo UI" panose="020B0604030504040204" pitchFamily="50" charset="-128"/>
                        </a:rPr>
                        <a:t>〇　健康づくり：府民が健康に関する知識を習得し、生活習慣の改善を通じた疾病の予防、健康診査の受診を</a:t>
                      </a:r>
                    </a:p>
                    <a:p>
                      <a:pPr algn="just">
                        <a:lnSpc>
                          <a:spcPts val="1500"/>
                        </a:lnSpc>
                        <a:spcAft>
                          <a:spcPts val="0"/>
                        </a:spcAft>
                      </a:pPr>
                      <a:r>
                        <a:rPr lang="ja-JP" altLang="en-US" sz="1000" kern="100" dirty="0" smtClean="0">
                          <a:effectLst/>
                          <a:latin typeface="Meiryo UI" panose="020B0604030504040204" pitchFamily="50" charset="-128"/>
                          <a:ea typeface="Meiryo UI" panose="020B0604030504040204" pitchFamily="50" charset="-128"/>
                        </a:rPr>
                        <a:t>　　通じた疾病の早期発見及び早期治療を行うことにより、主体的に心身の健康の保持及び増進に取り組むこと</a:t>
                      </a:r>
                    </a:p>
                    <a:p>
                      <a:pPr algn="just">
                        <a:lnSpc>
                          <a:spcPts val="1500"/>
                        </a:lnSpc>
                        <a:spcAft>
                          <a:spcPts val="0"/>
                        </a:spcAft>
                      </a:pPr>
                      <a:r>
                        <a:rPr lang="ja-JP" altLang="en-US" sz="1000" kern="100" dirty="0" smtClean="0">
                          <a:effectLst/>
                          <a:latin typeface="Meiryo UI" panose="020B0604030504040204" pitchFamily="50" charset="-128"/>
                          <a:ea typeface="Meiryo UI" panose="020B0604030504040204" pitchFamily="50" charset="-128"/>
                        </a:rPr>
                        <a:t>〇　事業者：他人を使用して事業を行う者（法人企業の場合、当該法人。個人企業の場合、事業経営主）</a:t>
                      </a:r>
                    </a:p>
                    <a:p>
                      <a:pPr algn="just">
                        <a:lnSpc>
                          <a:spcPts val="1500"/>
                        </a:lnSpc>
                        <a:spcAft>
                          <a:spcPts val="0"/>
                        </a:spcAft>
                      </a:pPr>
                      <a:r>
                        <a:rPr lang="ja-JP" altLang="en-US" sz="1000" kern="100" dirty="0" smtClean="0">
                          <a:effectLst/>
                          <a:latin typeface="Meiryo UI" panose="020B0604030504040204" pitchFamily="50" charset="-128"/>
                          <a:ea typeface="Meiryo UI" panose="020B0604030504040204" pitchFamily="50" charset="-128"/>
                        </a:rPr>
                        <a:t>〇　保健医療関係者：保健医療の専門的立場から健康づくりのために必要な保健医療サービスを提供する者</a:t>
                      </a:r>
                    </a:p>
                    <a:p>
                      <a:pPr algn="just">
                        <a:lnSpc>
                          <a:spcPts val="1500"/>
                        </a:lnSpc>
                        <a:spcAft>
                          <a:spcPts val="0"/>
                        </a:spcAft>
                      </a:pPr>
                      <a:r>
                        <a:rPr lang="ja-JP" altLang="en-US" sz="900" kern="100" dirty="0" smtClean="0">
                          <a:effectLst/>
                          <a:latin typeface="Meiryo UI" panose="020B0604030504040204" pitchFamily="50" charset="-128"/>
                          <a:ea typeface="Meiryo UI" panose="020B0604030504040204" pitchFamily="50" charset="-128"/>
                        </a:rPr>
                        <a:t>　　　　</a:t>
                      </a:r>
                      <a:r>
                        <a:rPr lang="ja-JP" altLang="en-US" sz="900" kern="100" spc="-30" baseline="0" dirty="0" smtClean="0">
                          <a:effectLst/>
                          <a:latin typeface="Meiryo UI" panose="020B0604030504040204" pitchFamily="50" charset="-128"/>
                          <a:ea typeface="Meiryo UI" panose="020B0604030504040204" pitchFamily="50" charset="-128"/>
                        </a:rPr>
                        <a:t>医療機関、保健医療分野の職能団体（医師会、歯科医師会、薬剤師会、看護協会、栄養士会、歯科衛生士会等）</a:t>
                      </a:r>
                    </a:p>
                    <a:p>
                      <a:pPr algn="just">
                        <a:lnSpc>
                          <a:spcPts val="1500"/>
                        </a:lnSpc>
                        <a:spcAft>
                          <a:spcPts val="0"/>
                        </a:spcAft>
                      </a:pPr>
                      <a:r>
                        <a:rPr lang="ja-JP" altLang="en-US" sz="900" kern="100" dirty="0" smtClean="0">
                          <a:effectLst/>
                          <a:latin typeface="Meiryo UI" panose="020B0604030504040204" pitchFamily="50" charset="-128"/>
                          <a:ea typeface="Meiryo UI" panose="020B0604030504040204" pitchFamily="50" charset="-128"/>
                        </a:rPr>
                        <a:t>　　　　</a:t>
                      </a:r>
                      <a:r>
                        <a:rPr lang="ja-JP" altLang="en-US" sz="900" kern="100" spc="-40" baseline="0" dirty="0" smtClean="0">
                          <a:effectLst/>
                          <a:latin typeface="Meiryo UI" panose="020B0604030504040204" pitchFamily="50" charset="-128"/>
                          <a:ea typeface="Meiryo UI" panose="020B0604030504040204" pitchFamily="50" charset="-128"/>
                        </a:rPr>
                        <a:t>保健医療分野に関する専門職（医師、歯科医師、薬剤師、保健師、看護師、管理栄養士、栄養士、歯科衛生士等）</a:t>
                      </a:r>
                    </a:p>
                    <a:p>
                      <a:pPr algn="just">
                        <a:lnSpc>
                          <a:spcPts val="600"/>
                        </a:lnSpc>
                        <a:spcAft>
                          <a:spcPts val="0"/>
                        </a:spcAft>
                      </a:pPr>
                      <a:endParaRPr lang="en-US" altLang="ja-JP" sz="1000" kern="100" dirty="0" smtClean="0">
                        <a:effectLst/>
                        <a:latin typeface="Meiryo UI" panose="020B0604030504040204" pitchFamily="50" charset="-128"/>
                        <a:ea typeface="Meiryo UI" panose="020B0604030504040204" pitchFamily="50" charset="-128"/>
                      </a:endParaRPr>
                    </a:p>
                    <a:p>
                      <a:pPr algn="just">
                        <a:lnSpc>
                          <a:spcPts val="1500"/>
                        </a:lnSpc>
                        <a:spcAft>
                          <a:spcPts val="0"/>
                        </a:spcAft>
                      </a:pPr>
                      <a:r>
                        <a:rPr lang="ja-JP" altLang="en-US" sz="1000" kern="100" dirty="0" smtClean="0">
                          <a:effectLst/>
                          <a:latin typeface="Meiryo UI" panose="020B0604030504040204" pitchFamily="50" charset="-128"/>
                          <a:ea typeface="Meiryo UI" panose="020B0604030504040204" pitchFamily="50" charset="-128"/>
                        </a:rPr>
                        <a:t>〇　医療保険者：健康増進法第</a:t>
                      </a:r>
                      <a:r>
                        <a:rPr lang="en-US" altLang="ja-JP" sz="1000" kern="100" dirty="0" smtClean="0">
                          <a:effectLst/>
                          <a:latin typeface="Meiryo UI" panose="020B0604030504040204" pitchFamily="50" charset="-128"/>
                          <a:ea typeface="Meiryo UI" panose="020B0604030504040204" pitchFamily="50" charset="-128"/>
                        </a:rPr>
                        <a:t>6</a:t>
                      </a:r>
                      <a:r>
                        <a:rPr lang="ja-JP" altLang="en-US" sz="1000" kern="100" dirty="0" smtClean="0">
                          <a:effectLst/>
                          <a:latin typeface="Meiryo UI" panose="020B0604030504040204" pitchFamily="50" charset="-128"/>
                          <a:ea typeface="Meiryo UI" panose="020B0604030504040204" pitchFamily="50" charset="-128"/>
                        </a:rPr>
                        <a:t>条第</a:t>
                      </a:r>
                      <a:r>
                        <a:rPr lang="en-US" altLang="ja-JP" sz="1000" kern="100" dirty="0" smtClean="0">
                          <a:effectLst/>
                          <a:latin typeface="Meiryo UI" panose="020B0604030504040204" pitchFamily="50" charset="-128"/>
                          <a:ea typeface="Meiryo UI" panose="020B0604030504040204" pitchFamily="50" charset="-128"/>
                        </a:rPr>
                        <a:t>1</a:t>
                      </a:r>
                      <a:r>
                        <a:rPr lang="ja-JP" altLang="en-US" sz="1000" kern="100" dirty="0" smtClean="0">
                          <a:effectLst/>
                          <a:latin typeface="Meiryo UI" panose="020B0604030504040204" pitchFamily="50" charset="-128"/>
                          <a:ea typeface="Meiryo UI" panose="020B0604030504040204" pitchFamily="50" charset="-128"/>
                        </a:rPr>
                        <a:t>号から第</a:t>
                      </a:r>
                      <a:r>
                        <a:rPr lang="en-US" altLang="ja-JP" sz="1000" kern="100" dirty="0" smtClean="0">
                          <a:effectLst/>
                          <a:latin typeface="Meiryo UI" panose="020B0604030504040204" pitchFamily="50" charset="-128"/>
                          <a:ea typeface="Meiryo UI" panose="020B0604030504040204" pitchFamily="50" charset="-128"/>
                        </a:rPr>
                        <a:t>6</a:t>
                      </a:r>
                      <a:r>
                        <a:rPr lang="ja-JP" altLang="en-US" sz="1000" kern="100" dirty="0" smtClean="0">
                          <a:effectLst/>
                          <a:latin typeface="Meiryo UI" panose="020B0604030504040204" pitchFamily="50" charset="-128"/>
                          <a:ea typeface="Meiryo UI" panose="020B0604030504040204" pitchFamily="50" charset="-128"/>
                        </a:rPr>
                        <a:t>号及び第</a:t>
                      </a:r>
                      <a:r>
                        <a:rPr lang="en-US" altLang="ja-JP" sz="1000" kern="100" dirty="0" smtClean="0">
                          <a:effectLst/>
                          <a:latin typeface="Meiryo UI" panose="020B0604030504040204" pitchFamily="50" charset="-128"/>
                          <a:ea typeface="Meiryo UI" panose="020B0604030504040204" pitchFamily="50" charset="-128"/>
                        </a:rPr>
                        <a:t>10</a:t>
                      </a:r>
                      <a:r>
                        <a:rPr lang="ja-JP" altLang="en-US" sz="1000" kern="100" dirty="0" smtClean="0">
                          <a:effectLst/>
                          <a:latin typeface="Meiryo UI" panose="020B0604030504040204" pitchFamily="50" charset="-128"/>
                          <a:ea typeface="Meiryo UI" panose="020B0604030504040204" pitchFamily="50" charset="-128"/>
                        </a:rPr>
                        <a:t>号に掲げる者</a:t>
                      </a:r>
                    </a:p>
                    <a:p>
                      <a:pPr algn="just">
                        <a:lnSpc>
                          <a:spcPts val="1500"/>
                        </a:lnSpc>
                        <a:spcAft>
                          <a:spcPts val="0"/>
                        </a:spcAft>
                      </a:pPr>
                      <a:r>
                        <a:rPr lang="ja-JP" altLang="en-US" sz="900" kern="100" dirty="0" smtClean="0">
                          <a:effectLst/>
                          <a:latin typeface="Meiryo UI" panose="020B0604030504040204" pitchFamily="50" charset="-128"/>
                          <a:ea typeface="Meiryo UI" panose="020B0604030504040204" pitchFamily="50" charset="-128"/>
                        </a:rPr>
                        <a:t>　　　　全国健康保険協会、健康保険組合、市町村国民健康保険、国民健康保険組合、国家公務員共済組合、</a:t>
                      </a:r>
                      <a:endParaRPr lang="en-US" altLang="ja-JP" sz="900" kern="100" dirty="0" smtClean="0">
                        <a:effectLst/>
                        <a:latin typeface="Meiryo UI" panose="020B0604030504040204" pitchFamily="50" charset="-128"/>
                        <a:ea typeface="Meiryo UI" panose="020B0604030504040204" pitchFamily="50" charset="-128"/>
                      </a:endParaRPr>
                    </a:p>
                    <a:p>
                      <a:pPr algn="just">
                        <a:lnSpc>
                          <a:spcPts val="1500"/>
                        </a:lnSpc>
                        <a:spcAft>
                          <a:spcPts val="0"/>
                        </a:spcAft>
                      </a:pPr>
                      <a:r>
                        <a:rPr lang="ja-JP" altLang="en-US" sz="900" kern="100" dirty="0" smtClean="0">
                          <a:effectLst/>
                          <a:latin typeface="Meiryo UI" panose="020B0604030504040204" pitchFamily="50" charset="-128"/>
                          <a:ea typeface="Meiryo UI" panose="020B0604030504040204" pitchFamily="50" charset="-128"/>
                        </a:rPr>
                        <a:t>　　　　地方公務員等共済組合、後期高齢者医療広域連合、国民健康保険団体連合会、健康保険</a:t>
                      </a:r>
                      <a:r>
                        <a:rPr lang="ja-JP" altLang="en-US" sz="900" kern="100" smtClean="0">
                          <a:effectLst/>
                          <a:latin typeface="Meiryo UI" panose="020B0604030504040204" pitchFamily="50" charset="-128"/>
                          <a:ea typeface="Meiryo UI" panose="020B0604030504040204" pitchFamily="50" charset="-128"/>
                        </a:rPr>
                        <a:t>組合連合会等</a:t>
                      </a:r>
                      <a:endParaRPr lang="ja-JP" altLang="en-US" sz="900" kern="100" dirty="0" smtClean="0">
                        <a:effectLst/>
                        <a:latin typeface="Meiryo UI" panose="020B0604030504040204" pitchFamily="50" charset="-128"/>
                        <a:ea typeface="Meiryo UI" panose="020B0604030504040204" pitchFamily="50" charset="-128"/>
                      </a:endParaRPr>
                    </a:p>
                    <a:p>
                      <a:pPr algn="just">
                        <a:lnSpc>
                          <a:spcPts val="600"/>
                        </a:lnSpc>
                        <a:spcAft>
                          <a:spcPts val="0"/>
                        </a:spcAft>
                      </a:pPr>
                      <a:endParaRPr lang="en-US" altLang="ja-JP" sz="800" kern="100" dirty="0" smtClean="0">
                        <a:effectLst/>
                        <a:latin typeface="Meiryo UI" panose="020B0604030504040204" pitchFamily="50" charset="-128"/>
                        <a:ea typeface="Meiryo UI" panose="020B0604030504040204" pitchFamily="50" charset="-128"/>
                      </a:endParaRPr>
                    </a:p>
                    <a:p>
                      <a:pPr algn="just">
                        <a:lnSpc>
                          <a:spcPts val="1500"/>
                        </a:lnSpc>
                        <a:spcAft>
                          <a:spcPts val="0"/>
                        </a:spcAft>
                      </a:pPr>
                      <a:r>
                        <a:rPr lang="ja-JP" altLang="en-US" sz="1000" kern="100" dirty="0" smtClean="0">
                          <a:effectLst/>
                          <a:latin typeface="Meiryo UI" panose="020B0604030504040204" pitchFamily="50" charset="-128"/>
                          <a:ea typeface="Meiryo UI" panose="020B0604030504040204" pitchFamily="50" charset="-128"/>
                        </a:rPr>
                        <a:t>〇　健康づくり関係機関等：健康づくりに資する取組を行う教育機関、研究機関、地域団体等</a:t>
                      </a:r>
                    </a:p>
                    <a:p>
                      <a:pPr algn="just">
                        <a:lnSpc>
                          <a:spcPts val="1500"/>
                        </a:lnSpc>
                        <a:spcAft>
                          <a:spcPts val="0"/>
                        </a:spcAft>
                      </a:pPr>
                      <a:r>
                        <a:rPr lang="ja-JP" altLang="en-US" sz="900" kern="100" dirty="0" smtClean="0">
                          <a:effectLst/>
                          <a:latin typeface="Meiryo UI" panose="020B0604030504040204" pitchFamily="50" charset="-128"/>
                          <a:ea typeface="Meiryo UI" panose="020B0604030504040204" pitchFamily="50" charset="-128"/>
                        </a:rPr>
                        <a:t>    　　学校、健康づくり推進団体（</a:t>
                      </a:r>
                      <a:r>
                        <a:rPr lang="en-US" altLang="ja-JP" sz="900" kern="100" dirty="0" smtClean="0">
                          <a:effectLst/>
                          <a:latin typeface="Meiryo UI" panose="020B0604030504040204" pitchFamily="50" charset="-128"/>
                          <a:ea typeface="Meiryo UI" panose="020B0604030504040204" pitchFamily="50" charset="-128"/>
                        </a:rPr>
                        <a:t>NPO</a:t>
                      </a:r>
                      <a:r>
                        <a:rPr lang="ja-JP" altLang="en-US" sz="900" kern="100" dirty="0" smtClean="0">
                          <a:effectLst/>
                          <a:latin typeface="Meiryo UI" panose="020B0604030504040204" pitchFamily="50" charset="-128"/>
                          <a:ea typeface="Meiryo UI" panose="020B0604030504040204" pitchFamily="50" charset="-128"/>
                        </a:rPr>
                        <a:t>法人等）、健康づくり活動を行う地域団体（社会福祉協議会、自治会等）　</a:t>
                      </a:r>
                    </a:p>
                  </a:txBody>
                  <a:tcPr marL="72000" marR="36000" marT="36000" marB="72000" anchor="b"/>
                </a:tc>
                <a:extLst>
                  <a:ext uri="{0D108BD9-81ED-4DB2-BD59-A6C34878D82A}">
                    <a16:rowId xmlns:a16="http://schemas.microsoft.com/office/drawing/2014/main" xmlns="" val="1390977468"/>
                  </a:ext>
                </a:extLst>
              </a:tr>
              <a:tr h="882000">
                <a:tc>
                  <a:txBody>
                    <a:bodyPr/>
                    <a:lstStyle/>
                    <a:p>
                      <a:pPr algn="just">
                        <a:lnSpc>
                          <a:spcPts val="1500"/>
                        </a:lnSpc>
                        <a:spcAft>
                          <a:spcPts val="0"/>
                        </a:spcAft>
                      </a:pPr>
                      <a:r>
                        <a:rPr lang="ja-JP" altLang="en-US" sz="1000" kern="100" spc="-40" baseline="0" dirty="0" smtClean="0">
                          <a:effectLst/>
                          <a:latin typeface="Meiryo UI" panose="020B0604030504040204" pitchFamily="50" charset="-128"/>
                          <a:ea typeface="Meiryo UI" panose="020B0604030504040204" pitchFamily="50" charset="-128"/>
                          <a:cs typeface="Times New Roman" panose="02020603050405020304" pitchFamily="18" charset="0"/>
                        </a:rPr>
                        <a:t>〇　健康づくりは、府民が健康づくりへの関心と理解を深め、健康づくりに生涯にわたって主体的に取り組むことを旨とする。</a:t>
                      </a:r>
                    </a:p>
                    <a:p>
                      <a:pPr algn="just">
                        <a:lnSpc>
                          <a:spcPts val="1500"/>
                        </a:lnSpc>
                        <a:spcAft>
                          <a:spcPts val="0"/>
                        </a:spcAft>
                      </a:pPr>
                      <a:r>
                        <a:rPr lang="ja-JP" altLang="en-US" sz="1000" kern="100" dirty="0" smtClean="0">
                          <a:effectLst/>
                          <a:latin typeface="Meiryo UI" panose="020B0604030504040204" pitchFamily="50" charset="-128"/>
                          <a:ea typeface="Meiryo UI" panose="020B0604030504040204" pitchFamily="50" charset="-128"/>
                          <a:cs typeface="Times New Roman" panose="02020603050405020304" pitchFamily="18" charset="0"/>
                        </a:rPr>
                        <a:t>〇　健康づくりは、多様な主体の連携・協働により、健康づくりを推進するための必要な支援及び社会環境の整備</a:t>
                      </a:r>
                    </a:p>
                    <a:p>
                      <a:pPr algn="just">
                        <a:lnSpc>
                          <a:spcPts val="1500"/>
                        </a:lnSpc>
                        <a:spcAft>
                          <a:spcPts val="0"/>
                        </a:spcAft>
                      </a:pPr>
                      <a:r>
                        <a:rPr lang="ja-JP" altLang="en-US" sz="1000" kern="100" dirty="0" smtClean="0">
                          <a:effectLst/>
                          <a:latin typeface="Meiryo UI" panose="020B0604030504040204" pitchFamily="50" charset="-128"/>
                          <a:ea typeface="Meiryo UI" panose="020B0604030504040204" pitchFamily="50" charset="-128"/>
                          <a:cs typeface="Times New Roman" panose="02020603050405020304" pitchFamily="18" charset="0"/>
                        </a:rPr>
                        <a:t>　　に取り組むことを旨とする。</a:t>
                      </a:r>
                    </a:p>
                  </a:txBody>
                  <a:tcPr marL="72000" marR="36000" marT="36000" marB="72000" anchor="b"/>
                </a:tc>
                <a:extLst>
                  <a:ext uri="{0D108BD9-81ED-4DB2-BD59-A6C34878D82A}">
                    <a16:rowId xmlns:a16="http://schemas.microsoft.com/office/drawing/2014/main" xmlns="" val="49693215"/>
                  </a:ext>
                </a:extLst>
              </a:tr>
            </a:tbl>
          </a:graphicData>
        </a:graphic>
      </p:graphicFrame>
      <p:sp>
        <p:nvSpPr>
          <p:cNvPr id="13" name="テキスト ボックス 12">
            <a:extLst>
              <a:ext uri="{FF2B5EF4-FFF2-40B4-BE49-F238E27FC236}">
                <a16:creationId xmlns:a16="http://schemas.microsoft.com/office/drawing/2014/main" xmlns="" id="{D454D5AE-92BB-464D-93BB-3AC06CE50AD0}"/>
              </a:ext>
            </a:extLst>
          </p:cNvPr>
          <p:cNvSpPr txBox="1"/>
          <p:nvPr/>
        </p:nvSpPr>
        <p:spPr>
          <a:xfrm>
            <a:off x="225859" y="955803"/>
            <a:ext cx="4608512" cy="284693"/>
          </a:xfrm>
          <a:prstGeom prst="rect">
            <a:avLst/>
          </a:prstGeom>
          <a:noFill/>
          <a:ln>
            <a:noFill/>
          </a:ln>
        </p:spPr>
        <p:txBody>
          <a:bodyPr wrap="square" lIns="36000" rIns="36000" rtlCol="0">
            <a:spAutoFit/>
          </a:bodyPr>
          <a:lstStyle/>
          <a:p>
            <a:pPr>
              <a:lnSpc>
                <a:spcPts val="1500"/>
              </a:lnSpc>
            </a:pPr>
            <a:r>
              <a:rPr lang="en-US" altLang="ja-JP" sz="1200" b="1"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第一章</a:t>
            </a:r>
            <a:r>
              <a:rPr lang="en-US" altLang="ja-JP" sz="1200" b="1" dirty="0" smtClean="0">
                <a:latin typeface="Meiryo UI" panose="020B0604030504040204" pitchFamily="50" charset="-128"/>
                <a:ea typeface="Meiryo UI" panose="020B0604030504040204" pitchFamily="50" charset="-128"/>
              </a:rPr>
              <a:t>】 </a:t>
            </a:r>
            <a:r>
              <a:rPr lang="ja-JP" altLang="en-US" sz="1200" b="1" dirty="0" smtClean="0">
                <a:latin typeface="Meiryo UI" panose="020B0604030504040204" pitchFamily="50" charset="-128"/>
                <a:ea typeface="Meiryo UI" panose="020B0604030504040204" pitchFamily="50" charset="-128"/>
              </a:rPr>
              <a:t>総則</a:t>
            </a:r>
            <a:r>
              <a:rPr lang="ja-JP" altLang="en-US" sz="1200" b="1" dirty="0">
                <a:latin typeface="Meiryo UI" panose="020B0604030504040204" pitchFamily="50" charset="-128"/>
                <a:ea typeface="Meiryo UI" panose="020B0604030504040204" pitchFamily="50" charset="-128"/>
              </a:rPr>
              <a:t>・・・目的、定義、基本理念、各主体の役割</a:t>
            </a:r>
            <a:r>
              <a:rPr lang="ja-JP" altLang="en-US" sz="1200" b="1" dirty="0" smtClean="0">
                <a:latin typeface="Meiryo UI" panose="020B0604030504040204" pitchFamily="50" charset="-128"/>
                <a:ea typeface="Meiryo UI" panose="020B0604030504040204" pitchFamily="50" charset="-128"/>
              </a:rPr>
              <a:t>等</a:t>
            </a:r>
            <a:endParaRPr lang="ja-JP" altLang="en-US" sz="1200" b="1" dirty="0">
              <a:latin typeface="Meiryo UI" panose="020B0604030504040204" pitchFamily="50" charset="-128"/>
              <a:ea typeface="Meiryo UI" panose="020B0604030504040204" pitchFamily="50" charset="-128"/>
            </a:endParaRPr>
          </a:p>
        </p:txBody>
      </p:sp>
      <p:sp>
        <p:nvSpPr>
          <p:cNvPr id="16" name="Rectangle 4"/>
          <p:cNvSpPr>
            <a:spLocks noChangeArrowheads="1"/>
          </p:cNvSpPr>
          <p:nvPr/>
        </p:nvSpPr>
        <p:spPr bwMode="auto">
          <a:xfrm>
            <a:off x="0" y="-23812"/>
            <a:ext cx="12801600" cy="374400"/>
          </a:xfrm>
          <a:prstGeom prst="rect">
            <a:avLst/>
          </a:prstGeom>
          <a:solidFill>
            <a:schemeClr val="tx2"/>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tIns="0" bIns="0" anchor="ctr"/>
          <a:lstStyle/>
          <a:p>
            <a:pPr eaLnBrk="1" hangingPunct="1">
              <a:lnSpc>
                <a:spcPts val="1300"/>
              </a:lnSpc>
            </a:pPr>
            <a:r>
              <a:rPr lang="ja-JP" altLang="en-US" sz="1400" b="1" dirty="0">
                <a:solidFill>
                  <a:schemeClr val="bg1"/>
                </a:solidFill>
              </a:rPr>
              <a:t>　　　　</a:t>
            </a:r>
            <a:endParaRPr lang="en-US" altLang="ja-JP" sz="1400" b="1" dirty="0">
              <a:solidFill>
                <a:schemeClr val="bg1"/>
              </a:solidFill>
            </a:endParaRPr>
          </a:p>
          <a:p>
            <a:pPr algn="ctr" eaLnBrk="1" hangingPunct="1">
              <a:lnSpc>
                <a:spcPts val="1300"/>
              </a:lnSpc>
            </a:pPr>
            <a:r>
              <a:rPr lang="ja-JP" altLang="en-US" sz="1800" b="1" dirty="0" smtClean="0">
                <a:solidFill>
                  <a:schemeClr val="bg1"/>
                </a:solidFill>
                <a:latin typeface="Meiryo UI" pitchFamily="50" charset="-128"/>
                <a:ea typeface="Meiryo UI" pitchFamily="50" charset="-128"/>
                <a:cs typeface="Meiryo UI" pitchFamily="50" charset="-128"/>
              </a:rPr>
              <a:t>大阪府</a:t>
            </a:r>
            <a:r>
              <a:rPr lang="ja-JP" altLang="en-US" sz="1800" b="1" dirty="0">
                <a:solidFill>
                  <a:schemeClr val="bg1"/>
                </a:solidFill>
                <a:latin typeface="Meiryo UI" pitchFamily="50" charset="-128"/>
                <a:ea typeface="Meiryo UI" pitchFamily="50" charset="-128"/>
                <a:cs typeface="Meiryo UI" pitchFamily="50" charset="-128"/>
              </a:rPr>
              <a:t>健康づくり推進</a:t>
            </a:r>
            <a:r>
              <a:rPr lang="ja-JP" altLang="en-US" sz="1800" b="1" dirty="0" smtClean="0">
                <a:solidFill>
                  <a:schemeClr val="bg1"/>
                </a:solidFill>
                <a:latin typeface="Meiryo UI" pitchFamily="50" charset="-128"/>
                <a:ea typeface="Meiryo UI" pitchFamily="50" charset="-128"/>
                <a:cs typeface="Meiryo UI" pitchFamily="50" charset="-128"/>
              </a:rPr>
              <a:t>条例の骨子</a:t>
            </a:r>
            <a:r>
              <a:rPr lang="ja-JP" altLang="en-US" sz="1800" b="1" dirty="0">
                <a:solidFill>
                  <a:schemeClr val="bg1"/>
                </a:solidFill>
                <a:latin typeface="Meiryo UI" pitchFamily="50" charset="-128"/>
                <a:ea typeface="Meiryo UI" pitchFamily="50" charset="-128"/>
                <a:cs typeface="Meiryo UI" pitchFamily="50" charset="-128"/>
              </a:rPr>
              <a:t>について</a:t>
            </a:r>
          </a:p>
        </p:txBody>
      </p:sp>
      <p:sp>
        <p:nvSpPr>
          <p:cNvPr id="17" name="テキスト ボックス 16">
            <a:extLst>
              <a:ext uri="{FF2B5EF4-FFF2-40B4-BE49-F238E27FC236}">
                <a16:creationId xmlns:a16="http://schemas.microsoft.com/office/drawing/2014/main" xmlns="" id="{E17B347B-1AA9-4BAF-AEF1-48AB2D03A08F}"/>
              </a:ext>
            </a:extLst>
          </p:cNvPr>
          <p:cNvSpPr txBox="1"/>
          <p:nvPr/>
        </p:nvSpPr>
        <p:spPr>
          <a:xfrm>
            <a:off x="302602" y="1234449"/>
            <a:ext cx="1152000" cy="216000"/>
          </a:xfrm>
          <a:prstGeom prst="rect">
            <a:avLst/>
          </a:prstGeom>
          <a:solidFill>
            <a:schemeClr val="bg1">
              <a:lumMod val="85000"/>
            </a:schemeClr>
          </a:solidFill>
          <a:ln>
            <a:noFill/>
          </a:ln>
        </p:spPr>
        <p:txBody>
          <a:bodyPr wrap="square" lIns="36000" rIns="36000" rtlCol="0" anchor="ctr">
            <a:spAutoFit/>
          </a:bodyPr>
          <a:lstStyle/>
          <a:p>
            <a:pPr>
              <a:lnSpc>
                <a:spcPts val="1300"/>
              </a:lnSpc>
            </a:pP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（第１条）目的</a:t>
            </a: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テキスト ボックス 17">
            <a:extLst>
              <a:ext uri="{FF2B5EF4-FFF2-40B4-BE49-F238E27FC236}">
                <a16:creationId xmlns:a16="http://schemas.microsoft.com/office/drawing/2014/main" xmlns="" id="{E17B347B-1AA9-4BAF-AEF1-48AB2D03A08F}"/>
              </a:ext>
            </a:extLst>
          </p:cNvPr>
          <p:cNvSpPr txBox="1"/>
          <p:nvPr/>
        </p:nvSpPr>
        <p:spPr>
          <a:xfrm>
            <a:off x="302602" y="2336023"/>
            <a:ext cx="1152000" cy="216000"/>
          </a:xfrm>
          <a:prstGeom prst="rect">
            <a:avLst/>
          </a:prstGeom>
          <a:solidFill>
            <a:schemeClr val="bg1">
              <a:lumMod val="85000"/>
            </a:schemeClr>
          </a:solidFill>
          <a:ln>
            <a:noFill/>
          </a:ln>
        </p:spPr>
        <p:txBody>
          <a:bodyPr wrap="square" lIns="36000" rIns="36000" rtlCol="0" anchor="ctr">
            <a:spAutoFit/>
          </a:bodyPr>
          <a:lstStyle/>
          <a:p>
            <a:pPr>
              <a:lnSpc>
                <a:spcPts val="1300"/>
              </a:lnSpc>
            </a:pP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（第２条）定義</a:t>
            </a: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20" name="表 19">
            <a:extLst>
              <a:ext uri="{FF2B5EF4-FFF2-40B4-BE49-F238E27FC236}">
                <a16:creationId xmlns:a16="http://schemas.microsoft.com/office/drawing/2014/main" xmlns="" id="{6CECFC20-C70C-4929-94EB-CE0DD19E9F92}"/>
              </a:ext>
            </a:extLst>
          </p:cNvPr>
          <p:cNvGraphicFramePr>
            <a:graphicFrameLocks noGrp="1"/>
          </p:cNvGraphicFramePr>
          <p:nvPr>
            <p:extLst>
              <p:ext uri="{D42A27DB-BD31-4B8C-83A1-F6EECF244321}">
                <p14:modId xmlns:p14="http://schemas.microsoft.com/office/powerpoint/2010/main" val="677274808"/>
              </p:ext>
            </p:extLst>
          </p:nvPr>
        </p:nvGraphicFramePr>
        <p:xfrm>
          <a:off x="6299547" y="1219095"/>
          <a:ext cx="6300000" cy="4608000"/>
        </p:xfrm>
        <a:graphic>
          <a:graphicData uri="http://schemas.openxmlformats.org/drawingml/2006/table">
            <a:tbl>
              <a:tblPr firstRow="1" firstCol="1" bandRow="1">
                <a:tableStyleId>{5940675A-B579-460E-94D1-54222C63F5DA}</a:tableStyleId>
              </a:tblPr>
              <a:tblGrid>
                <a:gridCol w="6300000">
                  <a:extLst>
                    <a:ext uri="{9D8B030D-6E8A-4147-A177-3AD203B41FA5}">
                      <a16:colId xmlns:a16="http://schemas.microsoft.com/office/drawing/2014/main" xmlns="" val="3019152660"/>
                    </a:ext>
                  </a:extLst>
                </a:gridCol>
              </a:tblGrid>
              <a:tr h="828000">
                <a:tc>
                  <a:txBody>
                    <a:bodyPr/>
                    <a:lstStyle/>
                    <a:p>
                      <a:pPr algn="just">
                        <a:lnSpc>
                          <a:spcPts val="1400"/>
                        </a:lnSpc>
                        <a:spcAft>
                          <a:spcPts val="0"/>
                        </a:spcAft>
                      </a:pPr>
                      <a:r>
                        <a:rPr lang="ja-JP" altLang="en-US" sz="1000" kern="100" dirty="0" smtClean="0">
                          <a:effectLst/>
                          <a:latin typeface="Meiryo UI" panose="020B0604030504040204" pitchFamily="50" charset="-128"/>
                          <a:ea typeface="Meiryo UI" panose="020B0604030504040204" pitchFamily="50" charset="-128"/>
                        </a:rPr>
                        <a:t>・健康増進法に関する計画、歯科口腔保健の推進に関する法律の基本的事項、食育基本法に関する計画において健康</a:t>
                      </a:r>
                    </a:p>
                    <a:p>
                      <a:pPr algn="just">
                        <a:lnSpc>
                          <a:spcPts val="1400"/>
                        </a:lnSpc>
                        <a:spcAft>
                          <a:spcPts val="0"/>
                        </a:spcAft>
                      </a:pPr>
                      <a:r>
                        <a:rPr lang="ja-JP" altLang="en-US" sz="1000" kern="100" dirty="0" smtClean="0">
                          <a:effectLst/>
                          <a:latin typeface="Meiryo UI" panose="020B0604030504040204" pitchFamily="50" charset="-128"/>
                          <a:ea typeface="Meiryo UI" panose="020B0604030504040204" pitchFamily="50" charset="-128"/>
                        </a:rPr>
                        <a:t>　</a:t>
                      </a:r>
                      <a:r>
                        <a:rPr lang="ja-JP" altLang="en-US" sz="1000" kern="100" dirty="0" err="1" smtClean="0">
                          <a:effectLst/>
                          <a:latin typeface="Meiryo UI" panose="020B0604030504040204" pitchFamily="50" charset="-128"/>
                          <a:ea typeface="Meiryo UI" panose="020B0604030504040204" pitchFamily="50" charset="-128"/>
                        </a:rPr>
                        <a:t>づ</a:t>
                      </a:r>
                      <a:r>
                        <a:rPr lang="ja-JP" altLang="en-US" sz="1000" kern="100" dirty="0" smtClean="0">
                          <a:effectLst/>
                          <a:latin typeface="Meiryo UI" panose="020B0604030504040204" pitchFamily="50" charset="-128"/>
                          <a:ea typeface="Meiryo UI" panose="020B0604030504040204" pitchFamily="50" charset="-128"/>
                        </a:rPr>
                        <a:t>くりの推進に関する目標を設定。健康づくりに関する施策の総合的な策定・実施。健康づくりの気運の醸成・社会環境</a:t>
                      </a:r>
                    </a:p>
                    <a:p>
                      <a:pPr algn="just">
                        <a:lnSpc>
                          <a:spcPts val="1400"/>
                        </a:lnSpc>
                        <a:spcAft>
                          <a:spcPts val="0"/>
                        </a:spcAft>
                      </a:pPr>
                      <a:r>
                        <a:rPr lang="ja-JP" altLang="en-US" sz="1000" kern="100" dirty="0" smtClean="0">
                          <a:effectLst/>
                          <a:latin typeface="Meiryo UI" panose="020B0604030504040204" pitchFamily="50" charset="-128"/>
                          <a:ea typeface="Meiryo UI" panose="020B0604030504040204" pitchFamily="50" charset="-128"/>
                        </a:rPr>
                        <a:t>　の整備。健康医療情報の活用、総合調整機能の発揮　など</a:t>
                      </a:r>
                    </a:p>
                  </a:txBody>
                  <a:tcPr marL="72000" marR="36000" marT="36000" marB="43200" anchor="b"/>
                </a:tc>
                <a:extLst>
                  <a:ext uri="{0D108BD9-81ED-4DB2-BD59-A6C34878D82A}">
                    <a16:rowId xmlns:a16="http://schemas.microsoft.com/office/drawing/2014/main" xmlns="" val="3324006099"/>
                  </a:ext>
                </a:extLst>
              </a:tr>
              <a:tr h="468000">
                <a:tc>
                  <a:txBody>
                    <a:bodyPr/>
                    <a:lstStyle/>
                    <a:p>
                      <a:pPr algn="just">
                        <a:lnSpc>
                          <a:spcPts val="1500"/>
                        </a:lnSpc>
                        <a:spcAft>
                          <a:spcPts val="0"/>
                        </a:spcAft>
                      </a:pPr>
                      <a:r>
                        <a:rPr lang="ja-JP" altLang="en-US" sz="1000" kern="100" dirty="0" smtClean="0">
                          <a:effectLst/>
                          <a:latin typeface="Meiryo UI" panose="020B0604030504040204" pitchFamily="50" charset="-128"/>
                          <a:ea typeface="Meiryo UI" panose="020B0604030504040204" pitchFamily="50" charset="-128"/>
                        </a:rPr>
                        <a:t>・健康づくりの推進に関する施策を円滑かつ効果的に推進するため、市町村と連携、協力して取り組む</a:t>
                      </a:r>
                    </a:p>
                  </a:txBody>
                  <a:tcPr marL="72000" marR="36000" marT="36000" marB="43200" anchor="b"/>
                </a:tc>
                <a:extLst>
                  <a:ext uri="{0D108BD9-81ED-4DB2-BD59-A6C34878D82A}">
                    <a16:rowId xmlns:a16="http://schemas.microsoft.com/office/drawing/2014/main" xmlns="" val="1390977468"/>
                  </a:ext>
                </a:extLst>
              </a:tr>
              <a:tr h="828000">
                <a:tc>
                  <a:txBody>
                    <a:bodyPr/>
                    <a:lstStyle/>
                    <a:p>
                      <a:pPr algn="just">
                        <a:lnSpc>
                          <a:spcPts val="1400"/>
                        </a:lnSpc>
                        <a:spcAft>
                          <a:spcPts val="0"/>
                        </a:spcAft>
                      </a:pPr>
                      <a:r>
                        <a:rPr lang="ja-JP" altLang="en-US" sz="1000" kern="100" dirty="0" smtClean="0">
                          <a:effectLst/>
                          <a:latin typeface="Meiryo UI" panose="020B0604030504040204" pitchFamily="50" charset="-128"/>
                          <a:ea typeface="Meiryo UI" panose="020B0604030504040204" pitchFamily="50" charset="-128"/>
                        </a:rPr>
                        <a:t>・健康づくりへの継続した取組、特定健診、がん検診、歯科検診の受診、相談支援機関の活用、医師・歯科医師・薬剤師・</a:t>
                      </a:r>
                      <a:endParaRPr lang="en-US" altLang="ja-JP" sz="1000" kern="100" dirty="0" smtClean="0">
                        <a:effectLst/>
                        <a:latin typeface="Meiryo UI" panose="020B0604030504040204" pitchFamily="50" charset="-128"/>
                        <a:ea typeface="Meiryo UI" panose="020B0604030504040204" pitchFamily="50" charset="-128"/>
                      </a:endParaRPr>
                    </a:p>
                    <a:p>
                      <a:pPr algn="just">
                        <a:lnSpc>
                          <a:spcPts val="1400"/>
                        </a:lnSpc>
                        <a:spcAft>
                          <a:spcPts val="0"/>
                        </a:spcAft>
                      </a:pPr>
                      <a:r>
                        <a:rPr lang="ja-JP" altLang="en-US" sz="1000" kern="100" baseline="0" dirty="0" smtClean="0">
                          <a:effectLst/>
                          <a:latin typeface="Meiryo UI" panose="020B0604030504040204" pitchFamily="50" charset="-128"/>
                          <a:ea typeface="Meiryo UI" panose="020B0604030504040204" pitchFamily="50" charset="-128"/>
                        </a:rPr>
                        <a:t>　</a:t>
                      </a:r>
                      <a:r>
                        <a:rPr lang="ja-JP" altLang="en-US" sz="1000" kern="100" dirty="0" smtClean="0">
                          <a:effectLst/>
                          <a:latin typeface="Meiryo UI" panose="020B0604030504040204" pitchFamily="50" charset="-128"/>
                          <a:ea typeface="Meiryo UI" panose="020B0604030504040204" pitchFamily="50" charset="-128"/>
                        </a:rPr>
                        <a:t>保健師・助産師・看護師・管理栄養士・歯科衛生士その他保健医療関係者が提供する保健医療サービスを受けることに</a:t>
                      </a:r>
                      <a:endParaRPr lang="en-US" altLang="ja-JP" sz="1000" kern="100" dirty="0" smtClean="0">
                        <a:effectLst/>
                        <a:latin typeface="Meiryo UI" panose="020B0604030504040204" pitchFamily="50" charset="-128"/>
                        <a:ea typeface="Meiryo UI" panose="020B0604030504040204" pitchFamily="50" charset="-128"/>
                      </a:endParaRPr>
                    </a:p>
                    <a:p>
                      <a:pPr algn="just">
                        <a:lnSpc>
                          <a:spcPts val="1400"/>
                        </a:lnSpc>
                        <a:spcAft>
                          <a:spcPts val="0"/>
                        </a:spcAft>
                      </a:pPr>
                      <a:r>
                        <a:rPr lang="ja-JP" altLang="en-US" sz="1000" kern="100" dirty="0" smtClean="0">
                          <a:effectLst/>
                          <a:latin typeface="Meiryo UI" panose="020B0604030504040204" pitchFamily="50" charset="-128"/>
                          <a:ea typeface="Meiryo UI" panose="020B0604030504040204" pitchFamily="50" charset="-128"/>
                        </a:rPr>
                        <a:t>　よる心身の状態を把握　など</a:t>
                      </a:r>
                    </a:p>
                  </a:txBody>
                  <a:tcPr marL="72000" marR="36000" marT="36000" marB="43200" anchor="b"/>
                </a:tc>
              </a:tr>
              <a:tr h="468000">
                <a:tc>
                  <a:txBody>
                    <a:bodyPr/>
                    <a:lstStyle/>
                    <a:p>
                      <a:pPr algn="just">
                        <a:lnSpc>
                          <a:spcPts val="1500"/>
                        </a:lnSpc>
                        <a:spcAft>
                          <a:spcPts val="0"/>
                        </a:spcAft>
                      </a:pPr>
                      <a:r>
                        <a:rPr lang="ja-JP" altLang="en-US" sz="1000" kern="100" dirty="0" smtClean="0">
                          <a:effectLst/>
                          <a:latin typeface="Meiryo UI" panose="020B0604030504040204" pitchFamily="50" charset="-128"/>
                          <a:ea typeface="Meiryo UI" panose="020B0604030504040204" pitchFamily="50" charset="-128"/>
                        </a:rPr>
                        <a:t>・事業者による、従業員に対する健康情報の提供、健康診査の実施その他の健康づくりを推進　など</a:t>
                      </a:r>
                    </a:p>
                  </a:txBody>
                  <a:tcPr marL="72000" marR="36000" marT="36000" marB="43200" anchor="b"/>
                </a:tc>
              </a:tr>
              <a:tr h="468000">
                <a:tc>
                  <a:txBody>
                    <a:bodyPr/>
                    <a:lstStyle/>
                    <a:p>
                      <a:pPr algn="just">
                        <a:lnSpc>
                          <a:spcPts val="1500"/>
                        </a:lnSpc>
                        <a:spcAft>
                          <a:spcPts val="0"/>
                        </a:spcAft>
                      </a:pPr>
                      <a:r>
                        <a:rPr lang="ja-JP" altLang="en-US" sz="1000" kern="100" dirty="0" smtClean="0">
                          <a:effectLst/>
                          <a:latin typeface="Meiryo UI" panose="020B0604030504040204" pitchFamily="50" charset="-128"/>
                          <a:ea typeface="Meiryo UI" panose="020B0604030504040204" pitchFamily="50" charset="-128"/>
                          <a:cs typeface="Times New Roman" panose="02020603050405020304" pitchFamily="18" charset="0"/>
                        </a:rPr>
                        <a:t>・必要な保健医療サービスを府民が適宜受けられるよう努める　など</a:t>
                      </a:r>
                    </a:p>
                  </a:txBody>
                  <a:tcPr marL="72000" marR="36000" marT="36000" marB="43200" anchor="b"/>
                </a:tc>
                <a:extLst>
                  <a:ext uri="{0D108BD9-81ED-4DB2-BD59-A6C34878D82A}">
                    <a16:rowId xmlns:a16="http://schemas.microsoft.com/office/drawing/2014/main" xmlns="" val="49693215"/>
                  </a:ext>
                </a:extLst>
              </a:tr>
              <a:tr h="468000">
                <a:tc>
                  <a:txBody>
                    <a:bodyPr/>
                    <a:lstStyle/>
                    <a:p>
                      <a:pPr algn="just">
                        <a:lnSpc>
                          <a:spcPts val="1500"/>
                        </a:lnSpc>
                        <a:spcAft>
                          <a:spcPts val="0"/>
                        </a:spcAft>
                      </a:pPr>
                      <a:r>
                        <a:rPr lang="ja-JP" altLang="en-US" sz="1000" kern="100" dirty="0" smtClean="0">
                          <a:effectLst/>
                          <a:latin typeface="Meiryo UI" panose="020B0604030504040204" pitchFamily="50" charset="-128"/>
                          <a:ea typeface="Meiryo UI" panose="020B0604030504040204" pitchFamily="50" charset="-128"/>
                          <a:cs typeface="Times New Roman" panose="02020603050405020304" pitchFamily="18" charset="0"/>
                        </a:rPr>
                        <a:t>・特定健診及び特定保健指導の受診しやすい環境整備等の保健事業の実施　など</a:t>
                      </a:r>
                      <a:endParaRPr 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36000" marT="36000" marB="43200" anchor="b"/>
                </a:tc>
              </a:tr>
              <a:tr h="468000">
                <a:tc>
                  <a:txBody>
                    <a:bodyPr/>
                    <a:lstStyle/>
                    <a:p>
                      <a:pPr algn="just">
                        <a:lnSpc>
                          <a:spcPts val="1500"/>
                        </a:lnSpc>
                        <a:spcAft>
                          <a:spcPts val="0"/>
                        </a:spcAft>
                      </a:pPr>
                      <a:r>
                        <a:rPr lang="ja-JP" altLang="en-US" sz="1000" kern="100" dirty="0" smtClean="0">
                          <a:effectLst/>
                          <a:latin typeface="Meiryo UI" panose="020B0604030504040204" pitchFamily="50" charset="-128"/>
                          <a:ea typeface="Meiryo UI" panose="020B0604030504040204" pitchFamily="50" charset="-128"/>
                          <a:cs typeface="Times New Roman" panose="02020603050405020304" pitchFamily="18" charset="0"/>
                        </a:rPr>
                        <a:t>・人材、情報、手法等を活用した健康づくりのために必要な取組の推進　など</a:t>
                      </a:r>
                    </a:p>
                  </a:txBody>
                  <a:tcPr marL="72000" marR="36000" marT="36000" marB="43200" anchor="b"/>
                </a:tc>
              </a:tr>
              <a:tr h="612000">
                <a:tc>
                  <a:txBody>
                    <a:bodyPr/>
                    <a:lstStyle/>
                    <a:p>
                      <a:pPr algn="just">
                        <a:lnSpc>
                          <a:spcPts val="1400"/>
                        </a:lnSpc>
                        <a:spcAft>
                          <a:spcPts val="0"/>
                        </a:spcAft>
                      </a:pPr>
                      <a:r>
                        <a:rPr lang="ja-JP" altLang="en-US" sz="1000" kern="100" dirty="0" smtClean="0">
                          <a:effectLst/>
                          <a:latin typeface="Meiryo UI" panose="020B0604030504040204" pitchFamily="50" charset="-128"/>
                          <a:ea typeface="Meiryo UI" panose="020B0604030504040204" pitchFamily="50" charset="-128"/>
                          <a:cs typeface="Times New Roman" panose="02020603050405020304" pitchFamily="18" charset="0"/>
                        </a:rPr>
                        <a:t>・各主体における情報や活動機会の共有等による連携・協働の推進</a:t>
                      </a:r>
                    </a:p>
                    <a:p>
                      <a:pPr algn="just">
                        <a:lnSpc>
                          <a:spcPts val="1400"/>
                        </a:lnSpc>
                        <a:spcAft>
                          <a:spcPts val="0"/>
                        </a:spcAft>
                      </a:pPr>
                      <a:r>
                        <a:rPr lang="ja-JP" altLang="en-US" sz="1000" kern="100" dirty="0" smtClean="0">
                          <a:effectLst/>
                          <a:latin typeface="Meiryo UI" panose="020B0604030504040204" pitchFamily="50" charset="-128"/>
                          <a:ea typeface="Meiryo UI" panose="020B0604030504040204" pitchFamily="50" charset="-128"/>
                          <a:cs typeface="Times New Roman" panose="02020603050405020304" pitchFamily="18" charset="0"/>
                        </a:rPr>
                        <a:t>・府内に集積する健康づくり分野の大学・研究機関・企業との連携、地域コミュニティ等の地域資源の活用</a:t>
                      </a:r>
                    </a:p>
                  </a:txBody>
                  <a:tcPr marL="72000" marR="36000" marT="36000" marB="43200" anchor="b"/>
                </a:tc>
              </a:tr>
            </a:tbl>
          </a:graphicData>
        </a:graphic>
      </p:graphicFrame>
      <p:sp>
        <p:nvSpPr>
          <p:cNvPr id="41" name="テキスト ボックス 40">
            <a:extLst>
              <a:ext uri="{FF2B5EF4-FFF2-40B4-BE49-F238E27FC236}">
                <a16:creationId xmlns:a16="http://schemas.microsoft.com/office/drawing/2014/main" xmlns="" id="{E17B347B-1AA9-4BAF-AEF1-48AB2D03A08F}"/>
              </a:ext>
            </a:extLst>
          </p:cNvPr>
          <p:cNvSpPr txBox="1"/>
          <p:nvPr/>
        </p:nvSpPr>
        <p:spPr>
          <a:xfrm>
            <a:off x="302602" y="4952142"/>
            <a:ext cx="1440000" cy="216000"/>
          </a:xfrm>
          <a:prstGeom prst="rect">
            <a:avLst/>
          </a:prstGeom>
          <a:solidFill>
            <a:schemeClr val="bg1">
              <a:lumMod val="85000"/>
            </a:schemeClr>
          </a:solidFill>
          <a:ln>
            <a:noFill/>
          </a:ln>
        </p:spPr>
        <p:txBody>
          <a:bodyPr wrap="square" lIns="36000" rIns="36000" rtlCol="0" anchor="ctr">
            <a:spAutoFit/>
          </a:bodyPr>
          <a:lstStyle/>
          <a:p>
            <a:pPr>
              <a:lnSpc>
                <a:spcPts val="1300"/>
              </a:lnSpc>
            </a:pP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（第</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３</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条）基本理念</a:t>
            </a: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3" name="テキスト ボックス 42">
            <a:extLst>
              <a:ext uri="{FF2B5EF4-FFF2-40B4-BE49-F238E27FC236}">
                <a16:creationId xmlns:a16="http://schemas.microsoft.com/office/drawing/2014/main" xmlns="" id="{E17B347B-1AA9-4BAF-AEF1-48AB2D03A08F}"/>
              </a:ext>
            </a:extLst>
          </p:cNvPr>
          <p:cNvSpPr txBox="1"/>
          <p:nvPr/>
        </p:nvSpPr>
        <p:spPr>
          <a:xfrm>
            <a:off x="6360873" y="4290349"/>
            <a:ext cx="1980000" cy="216000"/>
          </a:xfrm>
          <a:prstGeom prst="rect">
            <a:avLst/>
          </a:prstGeom>
          <a:solidFill>
            <a:schemeClr val="bg1">
              <a:lumMod val="85000"/>
            </a:schemeClr>
          </a:solidFill>
          <a:ln>
            <a:noFill/>
          </a:ln>
        </p:spPr>
        <p:txBody>
          <a:bodyPr wrap="square" lIns="36000" rIns="36000" rtlCol="0" anchor="ctr">
            <a:spAutoFit/>
          </a:bodyPr>
          <a:lstStyle/>
          <a:p>
            <a:pPr>
              <a:lnSpc>
                <a:spcPts val="1300"/>
              </a:lnSpc>
            </a:pP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（第９条）医療保険者の役割</a:t>
            </a: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5" name="テキスト ボックス 44">
            <a:extLst>
              <a:ext uri="{FF2B5EF4-FFF2-40B4-BE49-F238E27FC236}">
                <a16:creationId xmlns:a16="http://schemas.microsoft.com/office/drawing/2014/main" xmlns="" id="{E17B347B-1AA9-4BAF-AEF1-48AB2D03A08F}"/>
              </a:ext>
            </a:extLst>
          </p:cNvPr>
          <p:cNvSpPr txBox="1"/>
          <p:nvPr/>
        </p:nvSpPr>
        <p:spPr>
          <a:xfrm>
            <a:off x="6360873" y="4754277"/>
            <a:ext cx="2628000" cy="216000"/>
          </a:xfrm>
          <a:prstGeom prst="rect">
            <a:avLst/>
          </a:prstGeom>
          <a:solidFill>
            <a:schemeClr val="bg1">
              <a:lumMod val="85000"/>
            </a:schemeClr>
          </a:solidFill>
          <a:ln>
            <a:noFill/>
          </a:ln>
        </p:spPr>
        <p:txBody>
          <a:bodyPr wrap="square" lIns="36000" rIns="36000" rtlCol="0" anchor="ctr">
            <a:spAutoFit/>
          </a:bodyPr>
          <a:lstStyle/>
          <a:p>
            <a:pPr>
              <a:lnSpc>
                <a:spcPts val="1300"/>
              </a:lnSpc>
            </a:pP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（第</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１０</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条）健康づくり関係機関等の役割</a:t>
            </a: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3" name="テキスト ボックス 52">
            <a:extLst>
              <a:ext uri="{FF2B5EF4-FFF2-40B4-BE49-F238E27FC236}">
                <a16:creationId xmlns:a16="http://schemas.microsoft.com/office/drawing/2014/main" xmlns="" id="{E17B347B-1AA9-4BAF-AEF1-48AB2D03A08F}"/>
              </a:ext>
            </a:extLst>
          </p:cNvPr>
          <p:cNvSpPr txBox="1"/>
          <p:nvPr/>
        </p:nvSpPr>
        <p:spPr>
          <a:xfrm>
            <a:off x="6360873" y="1227160"/>
            <a:ext cx="1450821" cy="216000"/>
          </a:xfrm>
          <a:prstGeom prst="rect">
            <a:avLst/>
          </a:prstGeom>
          <a:solidFill>
            <a:schemeClr val="bg1">
              <a:lumMod val="85000"/>
            </a:schemeClr>
          </a:solidFill>
          <a:ln>
            <a:noFill/>
          </a:ln>
        </p:spPr>
        <p:txBody>
          <a:bodyPr wrap="square" lIns="36000" rIns="36000" rtlCol="0" anchor="ctr">
            <a:spAutoFit/>
          </a:bodyPr>
          <a:lstStyle/>
          <a:p>
            <a:pPr>
              <a:lnSpc>
                <a:spcPts val="1300"/>
              </a:lnSpc>
            </a:pP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（第４条）府の責務</a:t>
            </a: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5" name="テキスト ボックス 54">
            <a:extLst>
              <a:ext uri="{FF2B5EF4-FFF2-40B4-BE49-F238E27FC236}">
                <a16:creationId xmlns:a16="http://schemas.microsoft.com/office/drawing/2014/main" xmlns="" id="{E17B347B-1AA9-4BAF-AEF1-48AB2D03A08F}"/>
              </a:ext>
            </a:extLst>
          </p:cNvPr>
          <p:cNvSpPr txBox="1"/>
          <p:nvPr/>
        </p:nvSpPr>
        <p:spPr>
          <a:xfrm>
            <a:off x="6360873" y="2050498"/>
            <a:ext cx="1899501" cy="216000"/>
          </a:xfrm>
          <a:prstGeom prst="rect">
            <a:avLst/>
          </a:prstGeom>
          <a:solidFill>
            <a:schemeClr val="bg1">
              <a:lumMod val="85000"/>
            </a:schemeClr>
          </a:solidFill>
          <a:ln>
            <a:noFill/>
          </a:ln>
        </p:spPr>
        <p:txBody>
          <a:bodyPr wrap="square" lIns="36000" rIns="36000" rtlCol="0">
            <a:spAutoFit/>
          </a:bodyPr>
          <a:lstStyle/>
          <a:p>
            <a:pPr>
              <a:lnSpc>
                <a:spcPts val="1300"/>
              </a:lnSpc>
            </a:pP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（第５条）府と市町村との協力</a:t>
            </a: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7" name="テキスト ボックス 56">
            <a:extLst>
              <a:ext uri="{FF2B5EF4-FFF2-40B4-BE49-F238E27FC236}">
                <a16:creationId xmlns:a16="http://schemas.microsoft.com/office/drawing/2014/main" xmlns="" id="{E17B347B-1AA9-4BAF-AEF1-48AB2D03A08F}"/>
              </a:ext>
            </a:extLst>
          </p:cNvPr>
          <p:cNvSpPr txBox="1"/>
          <p:nvPr/>
        </p:nvSpPr>
        <p:spPr>
          <a:xfrm>
            <a:off x="6360873" y="2528412"/>
            <a:ext cx="1611469" cy="216000"/>
          </a:xfrm>
          <a:prstGeom prst="rect">
            <a:avLst/>
          </a:prstGeom>
          <a:solidFill>
            <a:schemeClr val="bg1">
              <a:lumMod val="85000"/>
            </a:schemeClr>
          </a:solidFill>
          <a:ln>
            <a:noFill/>
          </a:ln>
        </p:spPr>
        <p:txBody>
          <a:bodyPr wrap="square" lIns="36000" rIns="36000" rtlCol="0" anchor="ctr">
            <a:spAutoFit/>
          </a:bodyPr>
          <a:lstStyle/>
          <a:p>
            <a:pPr>
              <a:lnSpc>
                <a:spcPts val="1300"/>
              </a:lnSpc>
            </a:pP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（第６条）府民の役割</a:t>
            </a: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9" name="テキスト ボックス 58">
            <a:extLst>
              <a:ext uri="{FF2B5EF4-FFF2-40B4-BE49-F238E27FC236}">
                <a16:creationId xmlns:a16="http://schemas.microsoft.com/office/drawing/2014/main" xmlns="" id="{E17B347B-1AA9-4BAF-AEF1-48AB2D03A08F}"/>
              </a:ext>
            </a:extLst>
          </p:cNvPr>
          <p:cNvSpPr txBox="1"/>
          <p:nvPr/>
        </p:nvSpPr>
        <p:spPr>
          <a:xfrm>
            <a:off x="6360873" y="3356929"/>
            <a:ext cx="1728000" cy="216000"/>
          </a:xfrm>
          <a:prstGeom prst="rect">
            <a:avLst/>
          </a:prstGeom>
          <a:solidFill>
            <a:schemeClr val="bg1">
              <a:lumMod val="85000"/>
            </a:schemeClr>
          </a:solidFill>
          <a:ln>
            <a:noFill/>
          </a:ln>
        </p:spPr>
        <p:txBody>
          <a:bodyPr wrap="square" lIns="36000" rIns="36000" rtlCol="0" anchor="ctr">
            <a:spAutoFit/>
          </a:bodyPr>
          <a:lstStyle/>
          <a:p>
            <a:pPr>
              <a:lnSpc>
                <a:spcPts val="1300"/>
              </a:lnSpc>
            </a:pP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（第７条）事業</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者</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の役割</a:t>
            </a: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1" name="テキスト ボックス 60">
            <a:extLst>
              <a:ext uri="{FF2B5EF4-FFF2-40B4-BE49-F238E27FC236}">
                <a16:creationId xmlns:a16="http://schemas.microsoft.com/office/drawing/2014/main" xmlns="" id="{E17B347B-1AA9-4BAF-AEF1-48AB2D03A08F}"/>
              </a:ext>
            </a:extLst>
          </p:cNvPr>
          <p:cNvSpPr txBox="1"/>
          <p:nvPr/>
        </p:nvSpPr>
        <p:spPr>
          <a:xfrm>
            <a:off x="6360873" y="3816684"/>
            <a:ext cx="2268000" cy="216000"/>
          </a:xfrm>
          <a:prstGeom prst="rect">
            <a:avLst/>
          </a:prstGeom>
          <a:solidFill>
            <a:schemeClr val="bg1">
              <a:lumMod val="85000"/>
            </a:schemeClr>
          </a:solidFill>
          <a:ln>
            <a:noFill/>
          </a:ln>
        </p:spPr>
        <p:txBody>
          <a:bodyPr wrap="square" lIns="36000" rIns="36000" rtlCol="0" anchor="ctr">
            <a:spAutoFit/>
          </a:bodyPr>
          <a:lstStyle/>
          <a:p>
            <a:pPr>
              <a:lnSpc>
                <a:spcPts val="1300"/>
              </a:lnSpc>
            </a:pP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（第８条）保健医療関係者の役割</a:t>
            </a: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3" name="テキスト ボックス 62">
            <a:extLst>
              <a:ext uri="{FF2B5EF4-FFF2-40B4-BE49-F238E27FC236}">
                <a16:creationId xmlns:a16="http://schemas.microsoft.com/office/drawing/2014/main" xmlns="" id="{E17B347B-1AA9-4BAF-AEF1-48AB2D03A08F}"/>
              </a:ext>
            </a:extLst>
          </p:cNvPr>
          <p:cNvSpPr txBox="1"/>
          <p:nvPr/>
        </p:nvSpPr>
        <p:spPr>
          <a:xfrm>
            <a:off x="6360873" y="5225170"/>
            <a:ext cx="1836000" cy="216000"/>
          </a:xfrm>
          <a:prstGeom prst="rect">
            <a:avLst/>
          </a:prstGeom>
          <a:solidFill>
            <a:schemeClr val="bg1">
              <a:lumMod val="85000"/>
            </a:schemeClr>
          </a:solidFill>
          <a:ln>
            <a:noFill/>
          </a:ln>
        </p:spPr>
        <p:txBody>
          <a:bodyPr wrap="square" lIns="36000" rIns="36000" rtlCol="0" anchor="ctr">
            <a:spAutoFit/>
          </a:bodyPr>
          <a:lstStyle/>
          <a:p>
            <a:pPr>
              <a:lnSpc>
                <a:spcPts val="1300"/>
              </a:lnSpc>
            </a:pP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（第</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１１</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条）連携及び協働</a:t>
            </a: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5" name="テキスト ボックス 64">
            <a:extLst>
              <a:ext uri="{FF2B5EF4-FFF2-40B4-BE49-F238E27FC236}">
                <a16:creationId xmlns:a16="http://schemas.microsoft.com/office/drawing/2014/main" xmlns="" id="{D454D5AE-92BB-464D-93BB-3AC06CE50AD0}"/>
              </a:ext>
            </a:extLst>
          </p:cNvPr>
          <p:cNvSpPr txBox="1"/>
          <p:nvPr/>
        </p:nvSpPr>
        <p:spPr>
          <a:xfrm>
            <a:off x="219987" y="444495"/>
            <a:ext cx="741251" cy="284693"/>
          </a:xfrm>
          <a:prstGeom prst="rect">
            <a:avLst/>
          </a:prstGeom>
          <a:noFill/>
          <a:ln>
            <a:noFill/>
          </a:ln>
        </p:spPr>
        <p:txBody>
          <a:bodyPr wrap="square" lIns="36000" rIns="36000" rtlCol="0">
            <a:spAutoFit/>
          </a:bodyPr>
          <a:lstStyle/>
          <a:p>
            <a:pPr>
              <a:lnSpc>
                <a:spcPts val="1500"/>
              </a:lnSpc>
            </a:pPr>
            <a:r>
              <a:rPr lang="en-US" altLang="ja-JP" sz="1200" b="1" dirty="0" smtClean="0">
                <a:latin typeface="Meiryo UI" panose="020B0604030504040204" pitchFamily="50" charset="-128"/>
                <a:ea typeface="Meiryo UI" panose="020B0604030504040204" pitchFamily="50" charset="-128"/>
              </a:rPr>
              <a:t>【</a:t>
            </a:r>
            <a:r>
              <a:rPr lang="ja-JP" altLang="en-US" sz="1200" b="1" dirty="0" smtClean="0">
                <a:latin typeface="Meiryo UI" panose="020B0604030504040204" pitchFamily="50" charset="-128"/>
                <a:ea typeface="Meiryo UI" panose="020B0604030504040204" pitchFamily="50" charset="-128"/>
              </a:rPr>
              <a:t>前　文</a:t>
            </a:r>
            <a:r>
              <a:rPr lang="en-US" altLang="ja-JP" sz="1200" b="1" dirty="0" smtClean="0">
                <a:latin typeface="Meiryo UI" panose="020B0604030504040204" pitchFamily="50" charset="-128"/>
                <a:ea typeface="Meiryo UI" panose="020B0604030504040204" pitchFamily="50" charset="-128"/>
              </a:rPr>
              <a:t>】</a:t>
            </a:r>
            <a:endParaRPr lang="ja-JP" altLang="en-US" sz="1200" b="1" dirty="0">
              <a:latin typeface="Meiryo UI" panose="020B0604030504040204" pitchFamily="50" charset="-128"/>
              <a:ea typeface="Meiryo UI" panose="020B0604030504040204" pitchFamily="50" charset="-128"/>
            </a:endParaRPr>
          </a:p>
        </p:txBody>
      </p:sp>
      <p:sp>
        <p:nvSpPr>
          <p:cNvPr id="67" name="角丸四角形 5">
            <a:extLst>
              <a:ext uri="{FF2B5EF4-FFF2-40B4-BE49-F238E27FC236}">
                <a16:creationId xmlns:a16="http://schemas.microsoft.com/office/drawing/2014/main" xmlns="" id="{10AA147E-9C23-4B4E-919E-8912F487696D}"/>
              </a:ext>
            </a:extLst>
          </p:cNvPr>
          <p:cNvSpPr/>
          <p:nvPr/>
        </p:nvSpPr>
        <p:spPr>
          <a:xfrm>
            <a:off x="101281" y="6001993"/>
            <a:ext cx="8046000" cy="3546000"/>
          </a:xfrm>
          <a:prstGeom prst="roundRect">
            <a:avLst>
              <a:gd name="adj" fmla="val 983"/>
            </a:avLst>
          </a:prstGeom>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just">
              <a:lnSpc>
                <a:spcPts val="2500"/>
              </a:lnSpc>
              <a:spcAft>
                <a:spcPts val="0"/>
              </a:spcAft>
            </a:pPr>
            <a:endParaRPr lang="ja-JP" sz="1200" kern="100" dirty="0">
              <a:effectLst/>
              <a:ea typeface="ＭＳ 明朝" panose="02020609040205080304" pitchFamily="17" charset="-128"/>
              <a:cs typeface="Times New Roman" panose="02020603050405020304" pitchFamily="18" charset="0"/>
            </a:endParaRPr>
          </a:p>
        </p:txBody>
      </p:sp>
      <p:sp>
        <p:nvSpPr>
          <p:cNvPr id="69" name="テキスト ボックス 68">
            <a:extLst>
              <a:ext uri="{FF2B5EF4-FFF2-40B4-BE49-F238E27FC236}">
                <a16:creationId xmlns:a16="http://schemas.microsoft.com/office/drawing/2014/main" xmlns="" id="{D454D5AE-92BB-464D-93BB-3AC06CE50AD0}"/>
              </a:ext>
            </a:extLst>
          </p:cNvPr>
          <p:cNvSpPr txBox="1"/>
          <p:nvPr/>
        </p:nvSpPr>
        <p:spPr>
          <a:xfrm>
            <a:off x="219987" y="6036611"/>
            <a:ext cx="4608512" cy="284693"/>
          </a:xfrm>
          <a:prstGeom prst="rect">
            <a:avLst/>
          </a:prstGeom>
          <a:noFill/>
          <a:ln>
            <a:noFill/>
          </a:ln>
        </p:spPr>
        <p:txBody>
          <a:bodyPr wrap="square" lIns="36000" rIns="36000" rtlCol="0">
            <a:spAutoFit/>
          </a:bodyPr>
          <a:lstStyle/>
          <a:p>
            <a:pPr>
              <a:lnSpc>
                <a:spcPts val="1500"/>
              </a:lnSpc>
            </a:pPr>
            <a:r>
              <a:rPr lang="en-US" altLang="ja-JP" sz="1200" b="1" dirty="0">
                <a:latin typeface="Meiryo UI" panose="020B0604030504040204" pitchFamily="50" charset="-128"/>
                <a:ea typeface="Meiryo UI" panose="020B0604030504040204" pitchFamily="50" charset="-128"/>
              </a:rPr>
              <a:t>【</a:t>
            </a:r>
            <a:r>
              <a:rPr lang="ja-JP" altLang="en-US" sz="1200" b="1" dirty="0" smtClean="0">
                <a:latin typeface="Meiryo UI" panose="020B0604030504040204" pitchFamily="50" charset="-128"/>
                <a:ea typeface="Meiryo UI" panose="020B0604030504040204" pitchFamily="50" charset="-128"/>
              </a:rPr>
              <a:t>第二章</a:t>
            </a:r>
            <a:r>
              <a:rPr lang="en-US" altLang="ja-JP" sz="1200" b="1" dirty="0" smtClean="0">
                <a:latin typeface="Meiryo UI" panose="020B0604030504040204" pitchFamily="50" charset="-128"/>
                <a:ea typeface="Meiryo UI" panose="020B0604030504040204" pitchFamily="50" charset="-128"/>
              </a:rPr>
              <a:t>】 </a:t>
            </a:r>
            <a:r>
              <a:rPr lang="ja-JP" altLang="en-US" sz="1200" b="1" dirty="0" smtClean="0">
                <a:latin typeface="Meiryo UI" panose="020B0604030504040204" pitchFamily="50" charset="-128"/>
                <a:ea typeface="Meiryo UI" panose="020B0604030504040204" pitchFamily="50" charset="-128"/>
              </a:rPr>
              <a:t>健康づくりの推進に関する施策・・・大阪府が講じる施策</a:t>
            </a:r>
            <a:endParaRPr lang="ja-JP" altLang="en-US" sz="1200" b="1" dirty="0">
              <a:latin typeface="Meiryo UI" panose="020B0604030504040204" pitchFamily="50" charset="-128"/>
              <a:ea typeface="Meiryo UI" panose="020B0604030504040204" pitchFamily="50" charset="-128"/>
            </a:endParaRPr>
          </a:p>
        </p:txBody>
      </p:sp>
      <p:graphicFrame>
        <p:nvGraphicFramePr>
          <p:cNvPr id="70" name="表 69">
            <a:extLst>
              <a:ext uri="{FF2B5EF4-FFF2-40B4-BE49-F238E27FC236}">
                <a16:creationId xmlns:a16="http://schemas.microsoft.com/office/drawing/2014/main" xmlns="" id="{0BBBF41D-AB49-411E-8A2E-F915F147CE67}"/>
              </a:ext>
            </a:extLst>
          </p:cNvPr>
          <p:cNvGraphicFramePr>
            <a:graphicFrameLocks noGrp="1"/>
          </p:cNvGraphicFramePr>
          <p:nvPr>
            <p:extLst>
              <p:ext uri="{D42A27DB-BD31-4B8C-83A1-F6EECF244321}">
                <p14:modId xmlns:p14="http://schemas.microsoft.com/office/powerpoint/2010/main" val="3696934712"/>
              </p:ext>
            </p:extLst>
          </p:nvPr>
        </p:nvGraphicFramePr>
        <p:xfrm>
          <a:off x="224677" y="6290533"/>
          <a:ext cx="7848000" cy="3168000"/>
        </p:xfrm>
        <a:graphic>
          <a:graphicData uri="http://schemas.openxmlformats.org/drawingml/2006/table">
            <a:tbl>
              <a:tblPr firstRow="1" firstCol="1" bandRow="1">
                <a:tableStyleId>{5940675A-B579-460E-94D1-54222C63F5DA}</a:tableStyleId>
              </a:tblPr>
              <a:tblGrid>
                <a:gridCol w="7848000">
                  <a:extLst>
                    <a:ext uri="{9D8B030D-6E8A-4147-A177-3AD203B41FA5}">
                      <a16:colId xmlns:a16="http://schemas.microsoft.com/office/drawing/2014/main" xmlns="" val="3494852299"/>
                    </a:ext>
                  </a:extLst>
                </a:gridCol>
              </a:tblGrid>
              <a:tr h="504000">
                <a:tc>
                  <a:txBody>
                    <a:bodyPr/>
                    <a:lstStyle/>
                    <a:p>
                      <a:pPr marL="133350" marR="0" lvl="0" indent="-133350" algn="just" defTabSz="1280160" rtl="0" eaLnBrk="1" fontAlgn="auto" latinLnBrk="0" hangingPunct="1">
                        <a:lnSpc>
                          <a:spcPts val="1500"/>
                        </a:lnSpc>
                        <a:spcBef>
                          <a:spcPts val="0"/>
                        </a:spcBef>
                        <a:spcAft>
                          <a:spcPts val="0"/>
                        </a:spcAft>
                        <a:buClrTx/>
                        <a:buSzTx/>
                        <a:buFontTx/>
                        <a:buNone/>
                        <a:tabLst/>
                        <a:defRPr/>
                      </a:pPr>
                      <a:r>
                        <a:rPr lang="ja-JP" altLang="en-US" sz="1000" kern="100" spc="-20" baseline="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〇</a:t>
                      </a:r>
                      <a:r>
                        <a:rPr lang="en-US" altLang="ja-JP" sz="1000" kern="100" spc="-20" baseline="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000" kern="100" spc="-20" baseline="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健康教育等</a:t>
                      </a:r>
                      <a:r>
                        <a:rPr lang="en-US" altLang="ja-JP" sz="1000" kern="100" spc="-20" baseline="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000" kern="100" spc="-20" baseline="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　学校・職場・地域における健康教育の促進、年齢・性別・心身の状態に応じた健康づくりに関する正しい知識の習得・活用に係る啓発など</a:t>
                      </a:r>
                    </a:p>
                  </a:txBody>
                  <a:tcPr marL="72000" marR="36000" marT="36000" marB="54000" anchor="b"/>
                </a:tc>
                <a:extLst>
                  <a:ext uri="{0D108BD9-81ED-4DB2-BD59-A6C34878D82A}">
                    <a16:rowId xmlns:a16="http://schemas.microsoft.com/office/drawing/2014/main" xmlns="" val="2312379859"/>
                  </a:ext>
                </a:extLst>
              </a:tr>
              <a:tr h="900000">
                <a:tc>
                  <a:txBody>
                    <a:bodyPr/>
                    <a:lstStyle/>
                    <a:p>
                      <a:pPr marL="133350" indent="-133350" algn="just">
                        <a:lnSpc>
                          <a:spcPts val="1500"/>
                        </a:lnSpc>
                        <a:spcAft>
                          <a:spcPts val="0"/>
                        </a:spcAft>
                      </a:pPr>
                      <a:r>
                        <a:rPr lang="ja-JP" altLang="en-US" sz="1000" kern="100" dirty="0" smtClean="0">
                          <a:effectLst/>
                          <a:latin typeface="Meiryo UI" panose="020B0604030504040204" pitchFamily="50" charset="-128"/>
                          <a:ea typeface="Meiryo UI" panose="020B0604030504040204" pitchFamily="50" charset="-128"/>
                          <a:cs typeface="Times New Roman" panose="02020603050405020304" pitchFamily="18" charset="0"/>
                        </a:rPr>
                        <a:t>〇</a:t>
                      </a:r>
                      <a:r>
                        <a:rPr lang="en-US" altLang="ja-JP" sz="1000"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000" kern="100" dirty="0" smtClean="0">
                          <a:effectLst/>
                          <a:latin typeface="Meiryo UI" panose="020B0604030504040204" pitchFamily="50" charset="-128"/>
                          <a:ea typeface="Meiryo UI" panose="020B0604030504040204" pitchFamily="50" charset="-128"/>
                          <a:cs typeface="Times New Roman" panose="02020603050405020304" pitchFamily="18" charset="0"/>
                        </a:rPr>
                        <a:t>食生活</a:t>
                      </a:r>
                      <a:r>
                        <a:rPr lang="en-US" altLang="ja-JP" sz="1000" kern="100" dirty="0" smtClean="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kern="100" dirty="0" smtClean="0">
                          <a:effectLst/>
                          <a:latin typeface="Meiryo UI" panose="020B0604030504040204" pitchFamily="50" charset="-128"/>
                          <a:ea typeface="Meiryo UI" panose="020B0604030504040204" pitchFamily="50" charset="-128"/>
                          <a:cs typeface="Times New Roman" panose="02020603050405020304" pitchFamily="18" charset="0"/>
                        </a:rPr>
                        <a:t>朝食をとる習慣の定着の推進、世代に応じた適切な量や質の食に関する普及啓発など</a:t>
                      </a:r>
                    </a:p>
                    <a:p>
                      <a:pPr marL="133350" indent="-133350" algn="just">
                        <a:lnSpc>
                          <a:spcPts val="1500"/>
                        </a:lnSpc>
                        <a:spcAft>
                          <a:spcPts val="0"/>
                        </a:spcAft>
                      </a:pPr>
                      <a:r>
                        <a:rPr lang="ja-JP" altLang="en-US" sz="1000" kern="100" dirty="0" smtClean="0">
                          <a:effectLst/>
                          <a:latin typeface="Meiryo UI" panose="020B0604030504040204" pitchFamily="50" charset="-128"/>
                          <a:ea typeface="Meiryo UI" panose="020B0604030504040204" pitchFamily="50" charset="-128"/>
                          <a:cs typeface="Times New Roman" panose="02020603050405020304" pitchFamily="18" charset="0"/>
                        </a:rPr>
                        <a:t>〇</a:t>
                      </a:r>
                      <a:r>
                        <a:rPr lang="en-US" altLang="ja-JP" sz="1000"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000" kern="100" dirty="0" smtClean="0">
                          <a:effectLst/>
                          <a:latin typeface="Meiryo UI" panose="020B0604030504040204" pitchFamily="50" charset="-128"/>
                          <a:ea typeface="Meiryo UI" panose="020B0604030504040204" pitchFamily="50" charset="-128"/>
                          <a:cs typeface="Times New Roman" panose="02020603050405020304" pitchFamily="18" charset="0"/>
                        </a:rPr>
                        <a:t>運動、休養・睡眠</a:t>
                      </a:r>
                      <a:r>
                        <a:rPr lang="en-US" altLang="ja-JP" sz="1000" kern="100" dirty="0" smtClean="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kern="100" dirty="0" smtClean="0">
                          <a:effectLst/>
                          <a:latin typeface="Meiryo UI" panose="020B0604030504040204" pitchFamily="50" charset="-128"/>
                          <a:ea typeface="Meiryo UI" panose="020B0604030504040204" pitchFamily="50" charset="-128"/>
                          <a:cs typeface="Times New Roman" panose="02020603050405020304" pitchFamily="18" charset="0"/>
                        </a:rPr>
                        <a:t>運動その他の身体活動を行う習慣の定着、適切な休養・睡眠に関する普及啓発など</a:t>
                      </a:r>
                    </a:p>
                    <a:p>
                      <a:pPr marL="133350" indent="-133350" algn="just">
                        <a:lnSpc>
                          <a:spcPts val="1500"/>
                        </a:lnSpc>
                        <a:spcAft>
                          <a:spcPts val="0"/>
                        </a:spcAft>
                      </a:pPr>
                      <a:r>
                        <a:rPr lang="ja-JP" altLang="en-US" sz="1000" kern="100" dirty="0" smtClean="0">
                          <a:effectLst/>
                          <a:latin typeface="Meiryo UI" panose="020B0604030504040204" pitchFamily="50" charset="-128"/>
                          <a:ea typeface="Meiryo UI" panose="020B0604030504040204" pitchFamily="50" charset="-128"/>
                          <a:cs typeface="Times New Roman" panose="02020603050405020304" pitchFamily="18" charset="0"/>
                        </a:rPr>
                        <a:t>〇</a:t>
                      </a:r>
                      <a:r>
                        <a:rPr lang="en-US" altLang="ja-JP" sz="1000"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000" kern="100" dirty="0" smtClean="0">
                          <a:effectLst/>
                          <a:latin typeface="Meiryo UI" panose="020B0604030504040204" pitchFamily="50" charset="-128"/>
                          <a:ea typeface="Meiryo UI" panose="020B0604030504040204" pitchFamily="50" charset="-128"/>
                          <a:cs typeface="Times New Roman" panose="02020603050405020304" pitchFamily="18" charset="0"/>
                        </a:rPr>
                        <a:t>こころの健康</a:t>
                      </a:r>
                      <a:r>
                        <a:rPr lang="en-US" altLang="ja-JP" sz="1000" kern="100" dirty="0" smtClean="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kern="100" dirty="0" smtClean="0">
                          <a:effectLst/>
                          <a:latin typeface="Meiryo UI" panose="020B0604030504040204" pitchFamily="50" charset="-128"/>
                          <a:ea typeface="Meiryo UI" panose="020B0604030504040204" pitchFamily="50" charset="-128"/>
                          <a:cs typeface="Times New Roman" panose="02020603050405020304" pitchFamily="18" charset="0"/>
                        </a:rPr>
                        <a:t>こころの健康の保持に関する普及啓発、相談体制の整備など</a:t>
                      </a:r>
                    </a:p>
                  </a:txBody>
                  <a:tcPr marL="72000" marR="36000" marT="36000" marB="54000" anchor="b"/>
                </a:tc>
              </a:tr>
              <a:tr h="684000">
                <a:tc>
                  <a:txBody>
                    <a:bodyPr/>
                    <a:lstStyle/>
                    <a:p>
                      <a:pPr marL="133350" indent="-133350" algn="just">
                        <a:lnSpc>
                          <a:spcPts val="1500"/>
                        </a:lnSpc>
                        <a:spcAft>
                          <a:spcPts val="0"/>
                        </a:spcAft>
                      </a:pPr>
                      <a:r>
                        <a:rPr lang="ja-JP" altLang="en-US" sz="1000" kern="100" dirty="0" smtClean="0">
                          <a:effectLst/>
                          <a:latin typeface="Meiryo UI" panose="020B0604030504040204" pitchFamily="50" charset="-128"/>
                          <a:ea typeface="Meiryo UI" panose="020B0604030504040204" pitchFamily="50" charset="-128"/>
                          <a:cs typeface="Times New Roman" panose="02020603050405020304" pitchFamily="18" charset="0"/>
                        </a:rPr>
                        <a:t>〇</a:t>
                      </a:r>
                      <a:r>
                        <a:rPr lang="en-US" altLang="ja-JP" sz="1000"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000" kern="100" dirty="0" smtClean="0">
                          <a:effectLst/>
                          <a:latin typeface="Meiryo UI" panose="020B0604030504040204" pitchFamily="50" charset="-128"/>
                          <a:ea typeface="Meiryo UI" panose="020B0604030504040204" pitchFamily="50" charset="-128"/>
                          <a:cs typeface="Times New Roman" panose="02020603050405020304" pitchFamily="18" charset="0"/>
                        </a:rPr>
                        <a:t>普及啓発</a:t>
                      </a:r>
                      <a:r>
                        <a:rPr lang="en-US" altLang="ja-JP" sz="1000"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000" kern="100" baseline="0" dirty="0" smtClean="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kern="100" dirty="0" smtClean="0">
                          <a:effectLst/>
                          <a:latin typeface="Meiryo UI" panose="020B0604030504040204" pitchFamily="50" charset="-128"/>
                          <a:ea typeface="Meiryo UI" panose="020B0604030504040204" pitchFamily="50" charset="-128"/>
                          <a:cs typeface="Times New Roman" panose="02020603050405020304" pitchFamily="18" charset="0"/>
                        </a:rPr>
                        <a:t>口腔の清掃習慣の定着、歯及び口腔の健康の保持・増進に関する普及啓発など　　○</a:t>
                      </a:r>
                      <a:r>
                        <a:rPr lang="en-US" altLang="ja-JP" sz="1000"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000" kern="100" dirty="0" smtClean="0">
                          <a:effectLst/>
                          <a:latin typeface="Meiryo UI" panose="020B0604030504040204" pitchFamily="50" charset="-128"/>
                          <a:ea typeface="Meiryo UI" panose="020B0604030504040204" pitchFamily="50" charset="-128"/>
                          <a:cs typeface="Times New Roman" panose="02020603050405020304" pitchFamily="18" charset="0"/>
                        </a:rPr>
                        <a:t>生活習慣病の予防</a:t>
                      </a:r>
                      <a:r>
                        <a:rPr lang="en-US" altLang="ja-JP" sz="1000" kern="100" dirty="0" smtClean="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kern="100" dirty="0" smtClean="0">
                          <a:effectLst/>
                          <a:latin typeface="Meiryo UI" panose="020B0604030504040204" pitchFamily="50" charset="-128"/>
                          <a:ea typeface="Meiryo UI" panose="020B0604030504040204" pitchFamily="50" charset="-128"/>
                          <a:cs typeface="Times New Roman" panose="02020603050405020304" pitchFamily="18" charset="0"/>
                        </a:rPr>
                        <a:t>情報の提供など</a:t>
                      </a:r>
                    </a:p>
                    <a:p>
                      <a:pPr marL="133350" indent="-133350" algn="just">
                        <a:lnSpc>
                          <a:spcPts val="1500"/>
                        </a:lnSpc>
                        <a:spcAft>
                          <a:spcPts val="0"/>
                        </a:spcAft>
                      </a:pPr>
                      <a:r>
                        <a:rPr lang="ja-JP" altLang="en-US" sz="1000" kern="100" dirty="0" smtClean="0">
                          <a:effectLst/>
                          <a:latin typeface="Meiryo UI" panose="020B0604030504040204" pitchFamily="50" charset="-128"/>
                          <a:ea typeface="Meiryo UI" panose="020B0604030504040204" pitchFamily="50" charset="-128"/>
                          <a:cs typeface="Times New Roman" panose="02020603050405020304" pitchFamily="18" charset="0"/>
                        </a:rPr>
                        <a:t>〇</a:t>
                      </a:r>
                      <a:r>
                        <a:rPr lang="en-US" altLang="ja-JP" sz="1000"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000" kern="100" dirty="0" smtClean="0">
                          <a:effectLst/>
                          <a:latin typeface="Meiryo UI" panose="020B0604030504040204" pitchFamily="50" charset="-128"/>
                          <a:ea typeface="Meiryo UI" panose="020B0604030504040204" pitchFamily="50" charset="-128"/>
                          <a:cs typeface="Times New Roman" panose="02020603050405020304" pitchFamily="18" charset="0"/>
                        </a:rPr>
                        <a:t>歯科疾患の予防・早期発見・口腔機能の維持向上</a:t>
                      </a:r>
                      <a:r>
                        <a:rPr lang="en-US" altLang="ja-JP" sz="1000" kern="100" dirty="0" smtClean="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kern="100" dirty="0" smtClean="0">
                          <a:effectLst/>
                          <a:latin typeface="Meiryo UI" panose="020B0604030504040204" pitchFamily="50" charset="-128"/>
                          <a:ea typeface="Meiryo UI" panose="020B0604030504040204" pitchFamily="50" charset="-128"/>
                          <a:cs typeface="Times New Roman" panose="02020603050405020304" pitchFamily="18" charset="0"/>
                        </a:rPr>
                        <a:t>定期的な歯科検診の受診の意義の普及啓発、受診促進など</a:t>
                      </a:r>
                    </a:p>
                  </a:txBody>
                  <a:tcPr marL="72000" marR="36000" marT="36000" marB="54000" anchor="b"/>
                </a:tc>
              </a:tr>
              <a:tr h="540000">
                <a:tc>
                  <a:txBody>
                    <a:bodyPr/>
                    <a:lstStyle/>
                    <a:p>
                      <a:pPr marL="133350" indent="-133350" algn="just">
                        <a:lnSpc>
                          <a:spcPts val="1500"/>
                        </a:lnSpc>
                        <a:spcAft>
                          <a:spcPts val="0"/>
                        </a:spcAft>
                      </a:pPr>
                      <a:r>
                        <a:rPr lang="ja-JP" altLang="en-US" sz="1000" kern="100" dirty="0" smtClean="0">
                          <a:effectLst/>
                          <a:latin typeface="Meiryo UI" panose="020B0604030504040204" pitchFamily="50" charset="-128"/>
                          <a:ea typeface="Meiryo UI" panose="020B0604030504040204" pitchFamily="50" charset="-128"/>
                          <a:cs typeface="Times New Roman" panose="02020603050405020304" pitchFamily="18" charset="0"/>
                        </a:rPr>
                        <a:t>〇</a:t>
                      </a:r>
                      <a:r>
                        <a:rPr lang="en-US" altLang="ja-JP" sz="1000"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000" kern="100" dirty="0" smtClean="0">
                          <a:effectLst/>
                          <a:latin typeface="Meiryo UI" panose="020B0604030504040204" pitchFamily="50" charset="-128"/>
                          <a:ea typeface="Meiryo UI" panose="020B0604030504040204" pitchFamily="50" charset="-128"/>
                          <a:cs typeface="Times New Roman" panose="02020603050405020304" pitchFamily="18" charset="0"/>
                        </a:rPr>
                        <a:t>喫煙・飲酒</a:t>
                      </a:r>
                      <a:r>
                        <a:rPr lang="en-US" altLang="ja-JP" sz="1000" kern="100" dirty="0" smtClean="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kern="100" dirty="0" smtClean="0">
                          <a:effectLst/>
                          <a:latin typeface="Meiryo UI" panose="020B0604030504040204" pitchFamily="50" charset="-128"/>
                          <a:ea typeface="Meiryo UI" panose="020B0604030504040204" pitchFamily="50" charset="-128"/>
                          <a:cs typeface="Times New Roman" panose="02020603050405020304" pitchFamily="18" charset="0"/>
                        </a:rPr>
                        <a:t>喫煙・受動喫煙・過度の飲酒が与える健康への影響に関する正しい知識の習得・活用に係る啓発など</a:t>
                      </a:r>
                      <a:endParaRPr 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36000" marT="36000" marB="54000" anchor="b"/>
                </a:tc>
              </a:tr>
              <a:tr h="540000">
                <a:tc>
                  <a:txBody>
                    <a:bodyPr/>
                    <a:lstStyle/>
                    <a:p>
                      <a:pPr marL="133350" indent="-133350" algn="just">
                        <a:lnSpc>
                          <a:spcPts val="1500"/>
                        </a:lnSpc>
                        <a:spcAft>
                          <a:spcPts val="0"/>
                        </a:spcAft>
                      </a:pPr>
                      <a:r>
                        <a:rPr lang="ja-JP" altLang="en-US" sz="1000" kern="100" dirty="0" smtClean="0">
                          <a:effectLst/>
                          <a:latin typeface="Meiryo UI" panose="020B0604030504040204" pitchFamily="50" charset="-128"/>
                          <a:ea typeface="Meiryo UI" panose="020B0604030504040204" pitchFamily="50" charset="-128"/>
                          <a:cs typeface="Times New Roman" panose="02020603050405020304" pitchFamily="18" charset="0"/>
                        </a:rPr>
                        <a:t>〇</a:t>
                      </a:r>
                      <a:r>
                        <a:rPr lang="en-US" altLang="ja-JP" sz="1000"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000" kern="100" dirty="0" smtClean="0">
                          <a:effectLst/>
                          <a:latin typeface="Meiryo UI" panose="020B0604030504040204" pitchFamily="50" charset="-128"/>
                          <a:ea typeface="Meiryo UI" panose="020B0604030504040204" pitchFamily="50" charset="-128"/>
                          <a:cs typeface="Times New Roman" panose="02020603050405020304" pitchFamily="18" charset="0"/>
                        </a:rPr>
                        <a:t>特定健康診査及び特定保健指導</a:t>
                      </a:r>
                      <a:r>
                        <a:rPr lang="en-US" altLang="ja-JP" sz="1000" kern="100" dirty="0" smtClean="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kern="100" dirty="0" smtClean="0">
                          <a:effectLst/>
                          <a:latin typeface="Meiryo UI" panose="020B0604030504040204" pitchFamily="50" charset="-128"/>
                          <a:ea typeface="Meiryo UI" panose="020B0604030504040204" pitchFamily="50" charset="-128"/>
                          <a:cs typeface="Times New Roman" panose="02020603050405020304" pitchFamily="18" charset="0"/>
                        </a:rPr>
                        <a:t>特定健診、がん検診等の受診促進など</a:t>
                      </a:r>
                    </a:p>
                  </a:txBody>
                  <a:tcPr marL="72000" marR="36000" marT="36000" marB="54000" anchor="b"/>
                </a:tc>
              </a:tr>
            </a:tbl>
          </a:graphicData>
        </a:graphic>
      </p:graphicFrame>
      <p:sp>
        <p:nvSpPr>
          <p:cNvPr id="71" name="テキスト ボックス 70">
            <a:extLst>
              <a:ext uri="{FF2B5EF4-FFF2-40B4-BE49-F238E27FC236}">
                <a16:creationId xmlns:a16="http://schemas.microsoft.com/office/drawing/2014/main" xmlns="" id="{E17B347B-1AA9-4BAF-AEF1-48AB2D03A08F}"/>
              </a:ext>
            </a:extLst>
          </p:cNvPr>
          <p:cNvSpPr txBox="1"/>
          <p:nvPr/>
        </p:nvSpPr>
        <p:spPr>
          <a:xfrm>
            <a:off x="291995" y="6301002"/>
            <a:ext cx="1980000" cy="216000"/>
          </a:xfrm>
          <a:prstGeom prst="rect">
            <a:avLst/>
          </a:prstGeom>
          <a:solidFill>
            <a:schemeClr val="bg1">
              <a:lumMod val="85000"/>
            </a:schemeClr>
          </a:solidFill>
          <a:ln>
            <a:noFill/>
          </a:ln>
        </p:spPr>
        <p:txBody>
          <a:bodyPr wrap="square" lIns="36000" rIns="36000" rtlCol="0" anchor="ctr">
            <a:spAutoFit/>
          </a:bodyPr>
          <a:lstStyle/>
          <a:p>
            <a:pPr>
              <a:lnSpc>
                <a:spcPts val="1300"/>
              </a:lnSpc>
            </a:pP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（第</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１２</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条）健康教育等の充実</a:t>
            </a: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3" name="テキスト ボックス 72">
            <a:extLst>
              <a:ext uri="{FF2B5EF4-FFF2-40B4-BE49-F238E27FC236}">
                <a16:creationId xmlns:a16="http://schemas.microsoft.com/office/drawing/2014/main" xmlns="" id="{E17B347B-1AA9-4BAF-AEF1-48AB2D03A08F}"/>
              </a:ext>
            </a:extLst>
          </p:cNvPr>
          <p:cNvSpPr txBox="1"/>
          <p:nvPr/>
        </p:nvSpPr>
        <p:spPr>
          <a:xfrm>
            <a:off x="291995" y="6808952"/>
            <a:ext cx="2880000" cy="216000"/>
          </a:xfrm>
          <a:prstGeom prst="rect">
            <a:avLst/>
          </a:prstGeom>
          <a:solidFill>
            <a:schemeClr val="bg1">
              <a:lumMod val="85000"/>
            </a:schemeClr>
          </a:solidFill>
          <a:ln>
            <a:noFill/>
          </a:ln>
        </p:spPr>
        <p:txBody>
          <a:bodyPr wrap="square" lIns="36000" rIns="36000" rtlCol="0" anchor="ctr">
            <a:spAutoFit/>
          </a:bodyPr>
          <a:lstStyle/>
          <a:p>
            <a:pPr>
              <a:lnSpc>
                <a:spcPts val="1300"/>
              </a:lnSpc>
            </a:pP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（第</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１３</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条）食生活の改善、運動等の実践等</a:t>
            </a: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5" name="テキスト ボックス 74">
            <a:extLst>
              <a:ext uri="{FF2B5EF4-FFF2-40B4-BE49-F238E27FC236}">
                <a16:creationId xmlns:a16="http://schemas.microsoft.com/office/drawing/2014/main" xmlns="" id="{E17B347B-1AA9-4BAF-AEF1-48AB2D03A08F}"/>
              </a:ext>
            </a:extLst>
          </p:cNvPr>
          <p:cNvSpPr txBox="1"/>
          <p:nvPr/>
        </p:nvSpPr>
        <p:spPr>
          <a:xfrm>
            <a:off x="291995" y="7705243"/>
            <a:ext cx="2916000" cy="216000"/>
          </a:xfrm>
          <a:prstGeom prst="rect">
            <a:avLst/>
          </a:prstGeom>
          <a:solidFill>
            <a:schemeClr val="bg1">
              <a:lumMod val="85000"/>
            </a:schemeClr>
          </a:solidFill>
          <a:ln>
            <a:noFill/>
          </a:ln>
        </p:spPr>
        <p:txBody>
          <a:bodyPr wrap="square" lIns="36000" rIns="36000" rtlCol="0" anchor="ctr">
            <a:spAutoFit/>
          </a:bodyPr>
          <a:lstStyle/>
          <a:p>
            <a:pPr>
              <a:lnSpc>
                <a:spcPts val="1300"/>
              </a:lnSpc>
            </a:pP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（第</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１４</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条）歯及び口腔の健康の保持及び増進</a:t>
            </a: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7" name="テキスト ボックス 76">
            <a:extLst>
              <a:ext uri="{FF2B5EF4-FFF2-40B4-BE49-F238E27FC236}">
                <a16:creationId xmlns:a16="http://schemas.microsoft.com/office/drawing/2014/main" xmlns="" id="{E17B347B-1AA9-4BAF-AEF1-48AB2D03A08F}"/>
              </a:ext>
            </a:extLst>
          </p:cNvPr>
          <p:cNvSpPr txBox="1"/>
          <p:nvPr/>
        </p:nvSpPr>
        <p:spPr>
          <a:xfrm>
            <a:off x="291995" y="8396191"/>
            <a:ext cx="2844000" cy="216000"/>
          </a:xfrm>
          <a:prstGeom prst="rect">
            <a:avLst/>
          </a:prstGeom>
          <a:solidFill>
            <a:schemeClr val="bg1">
              <a:lumMod val="85000"/>
            </a:schemeClr>
          </a:solidFill>
          <a:ln>
            <a:noFill/>
          </a:ln>
        </p:spPr>
        <p:txBody>
          <a:bodyPr wrap="square" lIns="36000" rIns="36000" rtlCol="0">
            <a:spAutoFit/>
          </a:bodyPr>
          <a:lstStyle/>
          <a:p>
            <a:pPr>
              <a:lnSpc>
                <a:spcPts val="1300"/>
              </a:lnSpc>
            </a:pP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（第</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１５</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条）喫煙及び過度の飲酒の対策の推進</a:t>
            </a: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9" name="テキスト ボックス 78">
            <a:extLst>
              <a:ext uri="{FF2B5EF4-FFF2-40B4-BE49-F238E27FC236}">
                <a16:creationId xmlns:a16="http://schemas.microsoft.com/office/drawing/2014/main" xmlns="" id="{E17B347B-1AA9-4BAF-AEF1-48AB2D03A08F}"/>
              </a:ext>
            </a:extLst>
          </p:cNvPr>
          <p:cNvSpPr txBox="1"/>
          <p:nvPr/>
        </p:nvSpPr>
        <p:spPr>
          <a:xfrm>
            <a:off x="291995" y="8930346"/>
            <a:ext cx="2304000" cy="216000"/>
          </a:xfrm>
          <a:prstGeom prst="rect">
            <a:avLst/>
          </a:prstGeom>
          <a:solidFill>
            <a:schemeClr val="bg1">
              <a:lumMod val="85000"/>
            </a:schemeClr>
          </a:solidFill>
          <a:ln>
            <a:noFill/>
          </a:ln>
        </p:spPr>
        <p:txBody>
          <a:bodyPr wrap="square" lIns="36000" rIns="36000" rtlCol="0" anchor="ctr">
            <a:spAutoFit/>
          </a:bodyPr>
          <a:lstStyle/>
          <a:p>
            <a:pPr>
              <a:lnSpc>
                <a:spcPts val="1300"/>
              </a:lnSpc>
            </a:pP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（第</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１６</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条）健康診査等の受診促進</a:t>
            </a: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1" name="角丸四角形 5">
            <a:extLst>
              <a:ext uri="{FF2B5EF4-FFF2-40B4-BE49-F238E27FC236}">
                <a16:creationId xmlns:a16="http://schemas.microsoft.com/office/drawing/2014/main" xmlns="" id="{10AA147E-9C23-4B4E-919E-8912F487696D}"/>
              </a:ext>
            </a:extLst>
          </p:cNvPr>
          <p:cNvSpPr/>
          <p:nvPr/>
        </p:nvSpPr>
        <p:spPr>
          <a:xfrm>
            <a:off x="8237488" y="6000228"/>
            <a:ext cx="4446000" cy="2700000"/>
          </a:xfrm>
          <a:prstGeom prst="roundRect">
            <a:avLst>
              <a:gd name="adj" fmla="val 1469"/>
            </a:avLst>
          </a:prstGeom>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just">
              <a:lnSpc>
                <a:spcPts val="2500"/>
              </a:lnSpc>
              <a:spcAft>
                <a:spcPts val="0"/>
              </a:spcAft>
            </a:pPr>
            <a:endParaRPr lang="ja-JP" sz="1200" kern="100" dirty="0">
              <a:effectLst/>
              <a:ea typeface="ＭＳ 明朝" panose="02020609040205080304" pitchFamily="17" charset="-128"/>
              <a:cs typeface="Times New Roman" panose="02020603050405020304" pitchFamily="18" charset="0"/>
            </a:endParaRPr>
          </a:p>
        </p:txBody>
      </p:sp>
      <p:sp>
        <p:nvSpPr>
          <p:cNvPr id="82" name="テキスト ボックス 81">
            <a:extLst>
              <a:ext uri="{FF2B5EF4-FFF2-40B4-BE49-F238E27FC236}">
                <a16:creationId xmlns:a16="http://schemas.microsoft.com/office/drawing/2014/main" xmlns="" id="{D454D5AE-92BB-464D-93BB-3AC06CE50AD0}"/>
              </a:ext>
            </a:extLst>
          </p:cNvPr>
          <p:cNvSpPr txBox="1"/>
          <p:nvPr/>
        </p:nvSpPr>
        <p:spPr>
          <a:xfrm>
            <a:off x="8345123" y="6024736"/>
            <a:ext cx="2232000" cy="284693"/>
          </a:xfrm>
          <a:prstGeom prst="rect">
            <a:avLst/>
          </a:prstGeom>
          <a:noFill/>
          <a:ln>
            <a:noFill/>
          </a:ln>
        </p:spPr>
        <p:txBody>
          <a:bodyPr wrap="square" lIns="36000" rIns="36000" rtlCol="0">
            <a:spAutoFit/>
          </a:bodyPr>
          <a:lstStyle/>
          <a:p>
            <a:pPr>
              <a:lnSpc>
                <a:spcPts val="1500"/>
              </a:lnSpc>
            </a:pPr>
            <a:r>
              <a:rPr lang="en-US" altLang="ja-JP" sz="1200" b="1" dirty="0">
                <a:latin typeface="Meiryo UI" panose="020B0604030504040204" pitchFamily="50" charset="-128"/>
                <a:ea typeface="Meiryo UI" panose="020B0604030504040204" pitchFamily="50" charset="-128"/>
              </a:rPr>
              <a:t>【</a:t>
            </a:r>
            <a:r>
              <a:rPr lang="ja-JP" altLang="en-US" sz="1200" b="1" dirty="0" smtClean="0">
                <a:latin typeface="Meiryo UI" panose="020B0604030504040204" pitchFamily="50" charset="-128"/>
                <a:ea typeface="Meiryo UI" panose="020B0604030504040204" pitchFamily="50" charset="-128"/>
              </a:rPr>
              <a:t>第三章</a:t>
            </a:r>
            <a:r>
              <a:rPr lang="en-US" altLang="ja-JP" sz="1200" b="1" dirty="0" smtClean="0">
                <a:latin typeface="Meiryo UI" panose="020B0604030504040204" pitchFamily="50" charset="-128"/>
                <a:ea typeface="Meiryo UI" panose="020B0604030504040204" pitchFamily="50" charset="-128"/>
              </a:rPr>
              <a:t>】 </a:t>
            </a:r>
            <a:r>
              <a:rPr lang="ja-JP" altLang="en-US" sz="1200" b="1" dirty="0" smtClean="0">
                <a:latin typeface="Meiryo UI" panose="020B0604030504040204" pitchFamily="50" charset="-128"/>
                <a:ea typeface="Meiryo UI" panose="020B0604030504040204" pitchFamily="50" charset="-128"/>
              </a:rPr>
              <a:t>推進の体制及び方策</a:t>
            </a:r>
            <a:endParaRPr lang="ja-JP" altLang="en-US" sz="1200" b="1" dirty="0">
              <a:latin typeface="Meiryo UI" panose="020B0604030504040204" pitchFamily="50" charset="-128"/>
              <a:ea typeface="Meiryo UI" panose="020B0604030504040204" pitchFamily="50" charset="-128"/>
            </a:endParaRPr>
          </a:p>
        </p:txBody>
      </p:sp>
      <p:graphicFrame>
        <p:nvGraphicFramePr>
          <p:cNvPr id="83" name="表 82">
            <a:extLst>
              <a:ext uri="{FF2B5EF4-FFF2-40B4-BE49-F238E27FC236}">
                <a16:creationId xmlns:a16="http://schemas.microsoft.com/office/drawing/2014/main" xmlns="" id="{0BBBF41D-AB49-411E-8A2E-F915F147CE67}"/>
              </a:ext>
            </a:extLst>
          </p:cNvPr>
          <p:cNvGraphicFramePr>
            <a:graphicFrameLocks noGrp="1"/>
          </p:cNvGraphicFramePr>
          <p:nvPr>
            <p:extLst>
              <p:ext uri="{D42A27DB-BD31-4B8C-83A1-F6EECF244321}">
                <p14:modId xmlns:p14="http://schemas.microsoft.com/office/powerpoint/2010/main" val="2165742336"/>
              </p:ext>
            </p:extLst>
          </p:nvPr>
        </p:nvGraphicFramePr>
        <p:xfrm>
          <a:off x="8337059" y="6277143"/>
          <a:ext cx="4266000" cy="2339673"/>
        </p:xfrm>
        <a:graphic>
          <a:graphicData uri="http://schemas.openxmlformats.org/drawingml/2006/table">
            <a:tbl>
              <a:tblPr firstRow="1" firstCol="1" bandRow="1">
                <a:tableStyleId>{5940675A-B579-460E-94D1-54222C63F5DA}</a:tableStyleId>
              </a:tblPr>
              <a:tblGrid>
                <a:gridCol w="4266000">
                  <a:extLst>
                    <a:ext uri="{9D8B030D-6E8A-4147-A177-3AD203B41FA5}">
                      <a16:colId xmlns:a16="http://schemas.microsoft.com/office/drawing/2014/main" xmlns="" val="3494852299"/>
                    </a:ext>
                  </a:extLst>
                </a:gridCol>
              </a:tblGrid>
              <a:tr h="467673">
                <a:tc>
                  <a:txBody>
                    <a:bodyPr/>
                    <a:lstStyle/>
                    <a:p>
                      <a:pPr marL="133350" indent="-133350" algn="just">
                        <a:lnSpc>
                          <a:spcPts val="300"/>
                        </a:lnSpc>
                        <a:spcAft>
                          <a:spcPts val="0"/>
                        </a:spcAft>
                      </a:pPr>
                      <a:r>
                        <a:rPr lang="ja-JP" altLang="en-US" sz="1000" kern="100" dirty="0" smtClean="0">
                          <a:effectLst/>
                          <a:latin typeface="Meiryo UI" panose="020B0604030504040204" pitchFamily="50" charset="-128"/>
                          <a:ea typeface="Meiryo UI" panose="020B0604030504040204" pitchFamily="50" charset="-128"/>
                          <a:cs typeface="Times New Roman" panose="02020603050405020304" pitchFamily="18" charset="0"/>
                        </a:rPr>
                        <a:t>〇多様な主体の参画により、健康づくりを推進する会議を設置</a:t>
                      </a:r>
                      <a:endParaRPr 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36000" marT="36000" marB="54000" anchor="b"/>
                </a:tc>
                <a:extLst>
                  <a:ext uri="{0D108BD9-81ED-4DB2-BD59-A6C34878D82A}">
                    <a16:rowId xmlns:a16="http://schemas.microsoft.com/office/drawing/2014/main" xmlns="" val="2312379859"/>
                  </a:ext>
                </a:extLst>
              </a:tr>
              <a:tr h="468000">
                <a:tc>
                  <a:txBody>
                    <a:bodyPr/>
                    <a:lstStyle/>
                    <a:p>
                      <a:pPr marL="133350" indent="-133350" algn="just">
                        <a:lnSpc>
                          <a:spcPts val="300"/>
                        </a:lnSpc>
                        <a:spcAft>
                          <a:spcPts val="0"/>
                        </a:spcAft>
                      </a:pPr>
                      <a:r>
                        <a:rPr lang="ja-JP" altLang="en-US" sz="1000" kern="100" dirty="0" smtClean="0">
                          <a:effectLst/>
                          <a:latin typeface="Meiryo UI" panose="020B0604030504040204" pitchFamily="50" charset="-128"/>
                          <a:ea typeface="Meiryo UI" panose="020B0604030504040204" pitchFamily="50" charset="-128"/>
                          <a:cs typeface="Times New Roman" panose="02020603050405020304" pitchFamily="18" charset="0"/>
                        </a:rPr>
                        <a:t>〇積極的な活動を行っている事業者・団体等を顕彰</a:t>
                      </a:r>
                      <a:endParaRPr 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36000" marT="36000" marB="54000" anchor="b"/>
                </a:tc>
              </a:tr>
              <a:tr h="468000">
                <a:tc>
                  <a:txBody>
                    <a:bodyPr/>
                    <a:lstStyle/>
                    <a:p>
                      <a:pPr marL="133350" indent="-133350" algn="just">
                        <a:lnSpc>
                          <a:spcPct val="100000"/>
                        </a:lnSpc>
                        <a:spcAft>
                          <a:spcPts val="0"/>
                        </a:spcAft>
                      </a:pPr>
                      <a:r>
                        <a:rPr lang="ja-JP" altLang="en-US" sz="1000" kern="100" spc="-30" dirty="0" smtClean="0">
                          <a:effectLst/>
                          <a:latin typeface="Meiryo UI" panose="020B0604030504040204" pitchFamily="50" charset="-128"/>
                          <a:ea typeface="Meiryo UI" panose="020B0604030504040204" pitchFamily="50" charset="-128"/>
                          <a:cs typeface="Times New Roman" panose="02020603050405020304" pitchFamily="18" charset="0"/>
                        </a:rPr>
                        <a:t>〇</a:t>
                      </a:r>
                      <a:r>
                        <a:rPr lang="ja-JP" altLang="en-US" sz="1000" kern="100" spc="-30" baseline="0" dirty="0" smtClean="0">
                          <a:effectLst/>
                          <a:latin typeface="Meiryo UI" panose="020B0604030504040204" pitchFamily="50" charset="-128"/>
                          <a:ea typeface="Meiryo UI" panose="020B0604030504040204" pitchFamily="50" charset="-128"/>
                          <a:cs typeface="Times New Roman" panose="02020603050405020304" pitchFamily="18" charset="0"/>
                        </a:rPr>
                        <a:t>毎年、目標の達成状況等について報告書作成・公表　　○各審議会の意見聴取</a:t>
                      </a:r>
                    </a:p>
                  </a:txBody>
                  <a:tcPr marL="72000" marR="36000" marT="36000" marB="54000" anchor="b"/>
                </a:tc>
              </a:tr>
              <a:tr h="468000">
                <a:tc>
                  <a:txBody>
                    <a:bodyPr/>
                    <a:lstStyle/>
                    <a:p>
                      <a:pPr marL="133350" indent="-133350" algn="just">
                        <a:lnSpc>
                          <a:spcPts val="300"/>
                        </a:lnSpc>
                        <a:spcAft>
                          <a:spcPts val="0"/>
                        </a:spcAft>
                      </a:pPr>
                      <a:r>
                        <a:rPr lang="ja-JP" altLang="en-US" sz="1000" kern="100" dirty="0" smtClean="0">
                          <a:effectLst/>
                          <a:latin typeface="Meiryo UI" panose="020B0604030504040204" pitchFamily="50" charset="-128"/>
                          <a:ea typeface="Meiryo UI" panose="020B0604030504040204" pitchFamily="50" charset="-128"/>
                          <a:cs typeface="Times New Roman" panose="02020603050405020304" pitchFamily="18" charset="0"/>
                        </a:rPr>
                        <a:t>〇施策を推進するための調査・研究を実施</a:t>
                      </a:r>
                      <a:endParaRPr 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36000" marT="36000" marB="54000" anchor="b"/>
                </a:tc>
              </a:tr>
              <a:tr h="468000">
                <a:tc>
                  <a:txBody>
                    <a:bodyPr/>
                    <a:lstStyle/>
                    <a:p>
                      <a:pPr marL="133350" indent="-133350" algn="just">
                        <a:lnSpc>
                          <a:spcPts val="300"/>
                        </a:lnSpc>
                        <a:spcAft>
                          <a:spcPts val="0"/>
                        </a:spcAft>
                      </a:pPr>
                      <a:r>
                        <a:rPr lang="ja-JP" altLang="en-US" sz="1000" kern="100" dirty="0" smtClean="0">
                          <a:effectLst/>
                          <a:latin typeface="Meiryo UI" panose="020B0604030504040204" pitchFamily="50" charset="-128"/>
                          <a:ea typeface="Meiryo UI" panose="020B0604030504040204" pitchFamily="50" charset="-128"/>
                          <a:cs typeface="Times New Roman" panose="02020603050405020304" pitchFamily="18" charset="0"/>
                        </a:rPr>
                        <a:t>〇各主体に対し情報の提供を実施</a:t>
                      </a:r>
                      <a:endParaRPr 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36000" marT="36000" marB="54000" anchor="b"/>
                </a:tc>
              </a:tr>
            </a:tbl>
          </a:graphicData>
        </a:graphic>
      </p:graphicFrame>
      <p:sp>
        <p:nvSpPr>
          <p:cNvPr id="84" name="テキスト ボックス 83">
            <a:extLst>
              <a:ext uri="{FF2B5EF4-FFF2-40B4-BE49-F238E27FC236}">
                <a16:creationId xmlns:a16="http://schemas.microsoft.com/office/drawing/2014/main" xmlns="" id="{E17B347B-1AA9-4BAF-AEF1-48AB2D03A08F}"/>
              </a:ext>
            </a:extLst>
          </p:cNvPr>
          <p:cNvSpPr txBox="1"/>
          <p:nvPr/>
        </p:nvSpPr>
        <p:spPr>
          <a:xfrm>
            <a:off x="8405040" y="6289250"/>
            <a:ext cx="1512000" cy="216000"/>
          </a:xfrm>
          <a:prstGeom prst="rect">
            <a:avLst/>
          </a:prstGeom>
          <a:solidFill>
            <a:schemeClr val="bg1">
              <a:lumMod val="85000"/>
            </a:schemeClr>
          </a:solidFill>
          <a:ln>
            <a:noFill/>
          </a:ln>
        </p:spPr>
        <p:txBody>
          <a:bodyPr wrap="square" lIns="36000" rIns="36000" rtlCol="0" anchor="ctr">
            <a:spAutoFit/>
          </a:bodyPr>
          <a:lstStyle/>
          <a:p>
            <a:pPr>
              <a:lnSpc>
                <a:spcPts val="1300"/>
              </a:lnSpc>
            </a:pP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（第</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１７</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条）推進会議</a:t>
            </a: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6" name="テキスト ボックス 85">
            <a:extLst>
              <a:ext uri="{FF2B5EF4-FFF2-40B4-BE49-F238E27FC236}">
                <a16:creationId xmlns:a16="http://schemas.microsoft.com/office/drawing/2014/main" xmlns="" id="{E17B347B-1AA9-4BAF-AEF1-48AB2D03A08F}"/>
              </a:ext>
            </a:extLst>
          </p:cNvPr>
          <p:cNvSpPr txBox="1"/>
          <p:nvPr/>
        </p:nvSpPr>
        <p:spPr>
          <a:xfrm>
            <a:off x="8405040" y="6757681"/>
            <a:ext cx="1260000" cy="216000"/>
          </a:xfrm>
          <a:prstGeom prst="rect">
            <a:avLst/>
          </a:prstGeom>
          <a:solidFill>
            <a:schemeClr val="bg1">
              <a:lumMod val="85000"/>
            </a:schemeClr>
          </a:solidFill>
          <a:ln>
            <a:noFill/>
          </a:ln>
        </p:spPr>
        <p:txBody>
          <a:bodyPr wrap="square" lIns="36000" rIns="36000" rtlCol="0" anchor="ctr">
            <a:spAutoFit/>
          </a:bodyPr>
          <a:lstStyle/>
          <a:p>
            <a:pPr>
              <a:lnSpc>
                <a:spcPts val="1300"/>
              </a:lnSpc>
            </a:pP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（第</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１８</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条）顕彰</a:t>
            </a: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8" name="テキスト ボックス 87">
            <a:extLst>
              <a:ext uri="{FF2B5EF4-FFF2-40B4-BE49-F238E27FC236}">
                <a16:creationId xmlns:a16="http://schemas.microsoft.com/office/drawing/2014/main" xmlns="" id="{E17B347B-1AA9-4BAF-AEF1-48AB2D03A08F}"/>
              </a:ext>
            </a:extLst>
          </p:cNvPr>
          <p:cNvSpPr txBox="1"/>
          <p:nvPr/>
        </p:nvSpPr>
        <p:spPr>
          <a:xfrm>
            <a:off x="8405040" y="7227275"/>
            <a:ext cx="1512000" cy="216000"/>
          </a:xfrm>
          <a:prstGeom prst="rect">
            <a:avLst/>
          </a:prstGeom>
          <a:solidFill>
            <a:schemeClr val="bg1">
              <a:lumMod val="85000"/>
            </a:schemeClr>
          </a:solidFill>
          <a:ln>
            <a:noFill/>
          </a:ln>
        </p:spPr>
        <p:txBody>
          <a:bodyPr wrap="square" lIns="36000" rIns="36000" rtlCol="0" anchor="ctr">
            <a:spAutoFit/>
          </a:bodyPr>
          <a:lstStyle/>
          <a:p>
            <a:pPr>
              <a:lnSpc>
                <a:spcPts val="1300"/>
              </a:lnSpc>
            </a:pP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（第</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１９</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条）年次報告</a:t>
            </a: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0" name="テキスト ボックス 89">
            <a:extLst>
              <a:ext uri="{FF2B5EF4-FFF2-40B4-BE49-F238E27FC236}">
                <a16:creationId xmlns:a16="http://schemas.microsoft.com/office/drawing/2014/main" xmlns="" id="{E17B347B-1AA9-4BAF-AEF1-48AB2D03A08F}"/>
              </a:ext>
            </a:extLst>
          </p:cNvPr>
          <p:cNvSpPr txBox="1"/>
          <p:nvPr/>
        </p:nvSpPr>
        <p:spPr>
          <a:xfrm>
            <a:off x="8405040" y="7698992"/>
            <a:ext cx="1692000" cy="216000"/>
          </a:xfrm>
          <a:prstGeom prst="rect">
            <a:avLst/>
          </a:prstGeom>
          <a:solidFill>
            <a:schemeClr val="bg1">
              <a:lumMod val="85000"/>
            </a:schemeClr>
          </a:solidFill>
          <a:ln>
            <a:noFill/>
          </a:ln>
        </p:spPr>
        <p:txBody>
          <a:bodyPr wrap="square" lIns="36000" rIns="36000" rtlCol="0" anchor="ctr">
            <a:spAutoFit/>
          </a:bodyPr>
          <a:lstStyle/>
          <a:p>
            <a:pPr>
              <a:lnSpc>
                <a:spcPts val="1300"/>
              </a:lnSpc>
            </a:pP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（第</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２０</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条）調査等の実施</a:t>
            </a: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2" name="テキスト ボックス 91">
            <a:extLst>
              <a:ext uri="{FF2B5EF4-FFF2-40B4-BE49-F238E27FC236}">
                <a16:creationId xmlns:a16="http://schemas.microsoft.com/office/drawing/2014/main" xmlns="" id="{E17B347B-1AA9-4BAF-AEF1-48AB2D03A08F}"/>
              </a:ext>
            </a:extLst>
          </p:cNvPr>
          <p:cNvSpPr txBox="1"/>
          <p:nvPr/>
        </p:nvSpPr>
        <p:spPr>
          <a:xfrm>
            <a:off x="8405040" y="8163552"/>
            <a:ext cx="1512000" cy="216000"/>
          </a:xfrm>
          <a:prstGeom prst="rect">
            <a:avLst/>
          </a:prstGeom>
          <a:solidFill>
            <a:schemeClr val="bg1">
              <a:lumMod val="85000"/>
            </a:schemeClr>
          </a:solidFill>
          <a:ln>
            <a:noFill/>
          </a:ln>
        </p:spPr>
        <p:txBody>
          <a:bodyPr wrap="square" lIns="36000" rIns="36000" rtlCol="0" anchor="ctr">
            <a:spAutoFit/>
          </a:bodyPr>
          <a:lstStyle/>
          <a:p>
            <a:pPr>
              <a:lnSpc>
                <a:spcPts val="1300"/>
              </a:lnSpc>
            </a:pP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（第</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２１</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条）情報提供</a:t>
            </a: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4" name="角丸四角形 5">
            <a:extLst>
              <a:ext uri="{FF2B5EF4-FFF2-40B4-BE49-F238E27FC236}">
                <a16:creationId xmlns:a16="http://schemas.microsoft.com/office/drawing/2014/main" xmlns="" id="{10AA147E-9C23-4B4E-919E-8912F487696D}"/>
              </a:ext>
            </a:extLst>
          </p:cNvPr>
          <p:cNvSpPr/>
          <p:nvPr/>
        </p:nvSpPr>
        <p:spPr>
          <a:xfrm>
            <a:off x="8237488" y="8784788"/>
            <a:ext cx="4446000" cy="756000"/>
          </a:xfrm>
          <a:prstGeom prst="roundRect">
            <a:avLst>
              <a:gd name="adj" fmla="val 4620"/>
            </a:avLst>
          </a:prstGeom>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just">
              <a:lnSpc>
                <a:spcPts val="2500"/>
              </a:lnSpc>
              <a:spcAft>
                <a:spcPts val="0"/>
              </a:spcAft>
            </a:pPr>
            <a:endParaRPr lang="ja-JP" sz="1200" kern="100" dirty="0">
              <a:effectLst/>
              <a:ea typeface="ＭＳ 明朝" panose="02020609040205080304" pitchFamily="17" charset="-128"/>
              <a:cs typeface="Times New Roman" panose="02020603050405020304" pitchFamily="18" charset="0"/>
            </a:endParaRPr>
          </a:p>
        </p:txBody>
      </p:sp>
      <p:sp>
        <p:nvSpPr>
          <p:cNvPr id="95" name="テキスト ボックス 94">
            <a:extLst>
              <a:ext uri="{FF2B5EF4-FFF2-40B4-BE49-F238E27FC236}">
                <a16:creationId xmlns:a16="http://schemas.microsoft.com/office/drawing/2014/main" xmlns="" id="{D454D5AE-92BB-464D-93BB-3AC06CE50AD0}"/>
              </a:ext>
            </a:extLst>
          </p:cNvPr>
          <p:cNvSpPr txBox="1"/>
          <p:nvPr/>
        </p:nvSpPr>
        <p:spPr>
          <a:xfrm>
            <a:off x="8364173" y="8792598"/>
            <a:ext cx="3348750" cy="284693"/>
          </a:xfrm>
          <a:prstGeom prst="rect">
            <a:avLst/>
          </a:prstGeom>
          <a:noFill/>
          <a:ln>
            <a:noFill/>
          </a:ln>
        </p:spPr>
        <p:txBody>
          <a:bodyPr wrap="square" lIns="36000" rIns="36000" rtlCol="0">
            <a:spAutoFit/>
          </a:bodyPr>
          <a:lstStyle/>
          <a:p>
            <a:pPr>
              <a:lnSpc>
                <a:spcPts val="1500"/>
              </a:lnSpc>
            </a:pPr>
            <a:r>
              <a:rPr lang="ja-JP" altLang="en-US" sz="1200" b="1" dirty="0" smtClean="0">
                <a:latin typeface="Meiryo UI" panose="020B0604030504040204" pitchFamily="50" charset="-128"/>
                <a:ea typeface="Meiryo UI" panose="020B0604030504040204" pitchFamily="50" charset="-128"/>
              </a:rPr>
              <a:t>附則（大阪府附属機関条例の一部を改正）</a:t>
            </a:r>
            <a:endParaRPr lang="en-US" altLang="ja-JP" sz="1200" b="1" dirty="0" smtClean="0">
              <a:latin typeface="Meiryo UI" panose="020B0604030504040204" pitchFamily="50" charset="-128"/>
              <a:ea typeface="Meiryo UI" panose="020B0604030504040204" pitchFamily="50" charset="-128"/>
            </a:endParaRPr>
          </a:p>
        </p:txBody>
      </p:sp>
      <p:graphicFrame>
        <p:nvGraphicFramePr>
          <p:cNvPr id="96" name="表 95">
            <a:extLst>
              <a:ext uri="{FF2B5EF4-FFF2-40B4-BE49-F238E27FC236}">
                <a16:creationId xmlns:a16="http://schemas.microsoft.com/office/drawing/2014/main" xmlns="" id="{0BBBF41D-AB49-411E-8A2E-F915F147CE67}"/>
              </a:ext>
            </a:extLst>
          </p:cNvPr>
          <p:cNvGraphicFramePr>
            <a:graphicFrameLocks noGrp="1"/>
          </p:cNvGraphicFramePr>
          <p:nvPr>
            <p:extLst>
              <p:ext uri="{D42A27DB-BD31-4B8C-83A1-F6EECF244321}">
                <p14:modId xmlns:p14="http://schemas.microsoft.com/office/powerpoint/2010/main" val="3462546421"/>
              </p:ext>
            </p:extLst>
          </p:nvPr>
        </p:nvGraphicFramePr>
        <p:xfrm>
          <a:off x="8340320" y="9043925"/>
          <a:ext cx="4266000" cy="432000"/>
        </p:xfrm>
        <a:graphic>
          <a:graphicData uri="http://schemas.openxmlformats.org/drawingml/2006/table">
            <a:tbl>
              <a:tblPr firstRow="1" firstCol="1" bandRow="1">
                <a:tableStyleId>{5940675A-B579-460E-94D1-54222C63F5DA}</a:tableStyleId>
              </a:tblPr>
              <a:tblGrid>
                <a:gridCol w="4266000">
                  <a:extLst>
                    <a:ext uri="{9D8B030D-6E8A-4147-A177-3AD203B41FA5}">
                      <a16:colId xmlns:a16="http://schemas.microsoft.com/office/drawing/2014/main" xmlns="" val="3494852299"/>
                    </a:ext>
                  </a:extLst>
                </a:gridCol>
              </a:tblGrid>
              <a:tr h="432000">
                <a:tc>
                  <a:txBody>
                    <a:bodyPr/>
                    <a:lstStyle/>
                    <a:p>
                      <a:pPr marL="133350" indent="-133350" algn="just">
                        <a:lnSpc>
                          <a:spcPts val="1400"/>
                        </a:lnSpc>
                        <a:spcAft>
                          <a:spcPts val="0"/>
                        </a:spcAft>
                      </a:pPr>
                      <a:r>
                        <a:rPr lang="ja-JP" altLang="en-US" sz="1000" kern="100" dirty="0" smtClean="0">
                          <a:effectLst/>
                          <a:latin typeface="Meiryo UI" panose="020B0604030504040204" pitchFamily="50" charset="-128"/>
                          <a:ea typeface="Meiryo UI" panose="020B0604030504040204" pitchFamily="50" charset="-128"/>
                          <a:cs typeface="Times New Roman" panose="02020603050405020304" pitchFamily="18" charset="0"/>
                        </a:rPr>
                        <a:t>〇目標の達成状況の評価を各審議会において実施する旨を規定</a:t>
                      </a:r>
                    </a:p>
                    <a:p>
                      <a:pPr marL="133350" indent="-133350" algn="just">
                        <a:lnSpc>
                          <a:spcPts val="1400"/>
                        </a:lnSpc>
                        <a:spcAft>
                          <a:spcPts val="0"/>
                        </a:spcAft>
                      </a:pPr>
                      <a:r>
                        <a:rPr lang="ja-JP" altLang="en-US" sz="900" kern="100" spc="-40" baseline="0" dirty="0" smtClean="0">
                          <a:effectLst/>
                          <a:latin typeface="Meiryo UI" panose="020B0604030504040204" pitchFamily="50" charset="-128"/>
                          <a:ea typeface="Meiryo UI" panose="020B0604030504040204" pitchFamily="50" charset="-128"/>
                          <a:cs typeface="Times New Roman" panose="02020603050405020304" pitchFamily="18" charset="0"/>
                        </a:rPr>
                        <a:t> ①食育推進計画評価審議会 　②地域職域連携推進協議会 　③生涯歯科保健推進審議会</a:t>
                      </a:r>
                    </a:p>
                  </a:txBody>
                  <a:tcPr marL="36000" marR="36000" marT="0" marB="0" anchor="ctr"/>
                </a:tc>
              </a:tr>
            </a:tbl>
          </a:graphicData>
        </a:graphic>
      </p:graphicFrame>
      <p:sp>
        <p:nvSpPr>
          <p:cNvPr id="68" name="大かっこ 67"/>
          <p:cNvSpPr/>
          <p:nvPr/>
        </p:nvSpPr>
        <p:spPr>
          <a:xfrm>
            <a:off x="536948" y="4702732"/>
            <a:ext cx="5436000" cy="144000"/>
          </a:xfrm>
          <a:prstGeom prst="bracketPair">
            <a:avLst>
              <a:gd name="adj" fmla="val 12591"/>
            </a:avLst>
          </a:prstGeom>
          <a:ln w="952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97" name="大かっこ 96"/>
          <p:cNvSpPr/>
          <p:nvPr/>
        </p:nvSpPr>
        <p:spPr>
          <a:xfrm>
            <a:off x="536948" y="4066913"/>
            <a:ext cx="5436000" cy="324000"/>
          </a:xfrm>
          <a:prstGeom prst="bracketPair">
            <a:avLst>
              <a:gd name="adj" fmla="val 12591"/>
            </a:avLst>
          </a:prstGeom>
          <a:ln w="952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98" name="大かっこ 97"/>
          <p:cNvSpPr/>
          <p:nvPr/>
        </p:nvSpPr>
        <p:spPr>
          <a:xfrm>
            <a:off x="536948" y="3412308"/>
            <a:ext cx="5436000" cy="324000"/>
          </a:xfrm>
          <a:prstGeom prst="bracketPair">
            <a:avLst>
              <a:gd name="adj" fmla="val 12591"/>
            </a:avLst>
          </a:prstGeom>
          <a:ln w="952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6" name="テキスト ボックス 5"/>
          <p:cNvSpPr txBox="1"/>
          <p:nvPr/>
        </p:nvSpPr>
        <p:spPr>
          <a:xfrm>
            <a:off x="899367" y="420745"/>
            <a:ext cx="11694121" cy="451406"/>
          </a:xfrm>
          <a:prstGeom prst="rect">
            <a:avLst/>
          </a:prstGeom>
          <a:noFill/>
        </p:spPr>
        <p:txBody>
          <a:bodyPr wrap="square" rtlCol="0" anchor="ctr">
            <a:spAutoFit/>
          </a:bodyPr>
          <a:lstStyle/>
          <a:p>
            <a:pPr>
              <a:lnSpc>
                <a:spcPts val="1400"/>
              </a:lnSpc>
            </a:pPr>
            <a:r>
              <a:rPr lang="ja-JP" altLang="en-US" sz="1000" spc="-50" dirty="0" smtClean="0">
                <a:latin typeface="Meiryo UI" panose="020B0604030504040204" pitchFamily="50" charset="-128"/>
                <a:ea typeface="Meiryo UI" panose="020B0604030504040204" pitchFamily="50" charset="-128"/>
                <a:cs typeface="Meiryo UI" panose="020B0604030504040204" pitchFamily="50" charset="-128"/>
              </a:rPr>
              <a:t>少子高齢化、疾病構造の変化、平均寿命の延伸等、府民の健康を取り巻く環境変化の中で、府民の健康寿命の延伸、市町村間における健康寿命の差の縮小が求められて</a:t>
            </a:r>
            <a:r>
              <a:rPr lang="ja-JP" altLang="en-US" sz="1000" spc="-50" dirty="0">
                <a:latin typeface="Meiryo UI" panose="020B0604030504040204" pitchFamily="50" charset="-128"/>
                <a:ea typeface="Meiryo UI" panose="020B0604030504040204" pitchFamily="50" charset="-128"/>
                <a:cs typeface="Meiryo UI" panose="020B0604030504040204" pitchFamily="50" charset="-128"/>
              </a:rPr>
              <a:t>いる。</a:t>
            </a:r>
            <a:r>
              <a:rPr lang="ja-JP" altLang="en-US" sz="1000" spc="-50" dirty="0" smtClean="0">
                <a:latin typeface="Meiryo UI" panose="020B0604030504040204" pitchFamily="50" charset="-128"/>
                <a:ea typeface="Meiryo UI" panose="020B0604030504040204" pitchFamily="50" charset="-128"/>
                <a:cs typeface="Meiryo UI" panose="020B0604030504040204" pitchFamily="50" charset="-128"/>
              </a:rPr>
              <a:t>そのために、府民一人ひとりが健康への関心と理解を深め、若い世代、働く世代、高齢者までの全ての世代において、生活習慣病の予防等に生涯にわたって主体的に取り組む</a:t>
            </a:r>
            <a:r>
              <a:rPr lang="ja-JP" altLang="en-US" sz="1000" spc="-50" dirty="0">
                <a:latin typeface="Meiryo UI" panose="020B0604030504040204" pitchFamily="50" charset="-128"/>
                <a:ea typeface="Meiryo UI" panose="020B0604030504040204" pitchFamily="50" charset="-128"/>
                <a:cs typeface="Meiryo UI" panose="020B0604030504040204" pitchFamily="50" charset="-128"/>
              </a:rPr>
              <a:t>ととも</a:t>
            </a:r>
            <a:r>
              <a:rPr lang="ja-JP" altLang="en-US" sz="1000" spc="-50" dirty="0" smtClean="0">
                <a:latin typeface="Meiryo UI" panose="020B0604030504040204" pitchFamily="50" charset="-128"/>
                <a:ea typeface="Meiryo UI" panose="020B0604030504040204" pitchFamily="50" charset="-128"/>
                <a:cs typeface="Meiryo UI" panose="020B0604030504040204" pitchFamily="50" charset="-128"/>
              </a:rPr>
              <a:t>に</a:t>
            </a:r>
            <a:r>
              <a:rPr lang="ja-JP" altLang="en-US" sz="1000" spc="-5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spc="-50" dirty="0" smtClean="0">
                <a:latin typeface="Meiryo UI" panose="020B0604030504040204" pitchFamily="50" charset="-128"/>
                <a:ea typeface="Meiryo UI" panose="020B0604030504040204" pitchFamily="50" charset="-128"/>
                <a:cs typeface="Meiryo UI" panose="020B0604030504040204" pitchFamily="50" charset="-128"/>
              </a:rPr>
              <a:t>多様な主体の連携、協働により社会全体で府民の取組を支援していく必要がある　など</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15363179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w="12700"/>
      </a:spPr>
      <a:bodyPr rtlCol="0" anchor="t" anchorCtr="0"/>
      <a:lstStyle>
        <a:defPPr algn="ctr">
          <a:lnSpc>
            <a:spcPts val="1300"/>
          </a:lnSpc>
          <a:defRPr kumimoji="1"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defRPr>
        </a:defPPr>
      </a:lstStyle>
      <a:style>
        <a:lnRef idx="2">
          <a:schemeClr val="accent4"/>
        </a:lnRef>
        <a:fillRef idx="1">
          <a:schemeClr val="lt1"/>
        </a:fillRef>
        <a:effectRef idx="0">
          <a:schemeClr val="accent4"/>
        </a:effectRef>
        <a:fontRef idx="minor">
          <a:schemeClr val="dk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E8746D7FFC1F654FAD61CA2012E0EF5D" ma:contentTypeVersion="0" ma:contentTypeDescription="新しいドキュメントを作成します。" ma:contentTypeScope="" ma:versionID="59aede9e7f44770a14067b52d015e7a6">
  <xsd:schema xmlns:xsd="http://www.w3.org/2001/XMLSchema" xmlns:xs="http://www.w3.org/2001/XMLSchema" xmlns:p="http://schemas.microsoft.com/office/2006/metadata/properties" targetNamespace="http://schemas.microsoft.com/office/2006/metadata/properties" ma:root="true" ma:fieldsID="4ed14474a1014a33b797668e927a5ba1">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F8F60B8-E50E-496A-A400-982829A5F873}">
  <ds:schemaRefs>
    <ds:schemaRef ds:uri="http://purl.org/dc/elements/1.1/"/>
    <ds:schemaRef ds:uri="http://purl.org/dc/dcmitype/"/>
    <ds:schemaRef ds:uri="http://schemas.openxmlformats.org/package/2006/metadata/core-properties"/>
    <ds:schemaRef ds:uri="http://schemas.microsoft.com/office/2006/documentManagement/types"/>
    <ds:schemaRef ds:uri="http://purl.org/dc/terms/"/>
    <ds:schemaRef ds:uri="http://schemas.microsoft.com/office/infopath/2007/PartnerControls"/>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8DA50154-025E-40AC-89BB-0C2793CAF68C}">
  <ds:schemaRefs>
    <ds:schemaRef ds:uri="http://schemas.microsoft.com/sharepoint/v3/contenttype/forms"/>
  </ds:schemaRefs>
</ds:datastoreItem>
</file>

<file path=customXml/itemProps3.xml><?xml version="1.0" encoding="utf-8"?>
<ds:datastoreItem xmlns:ds="http://schemas.openxmlformats.org/officeDocument/2006/customXml" ds:itemID="{8FE81AA2-4621-4365-87ED-6D335D0DD8B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6432</TotalTime>
  <Words>772</Words>
  <Application>Microsoft Office PowerPoint</Application>
  <PresentationFormat>A3 297x420 mm</PresentationFormat>
  <Paragraphs>82</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Company>大阪府</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和田　真貴子</dc:creator>
  <cp:lastModifiedBy>HOSTNAME</cp:lastModifiedBy>
  <cp:revision>507</cp:revision>
  <cp:lastPrinted>2018-09-18T07:34:23Z</cp:lastPrinted>
  <dcterms:created xsi:type="dcterms:W3CDTF">2014-05-26T00:07:34Z</dcterms:created>
  <dcterms:modified xsi:type="dcterms:W3CDTF">2018-10-30T01:08:17Z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0x010100E8746D7FFC1F654FAD61CA2012E0EF5D</vt:lpwstr>
  </property>
</Properties>
</file>