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STNAME" initials="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F81BD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88" autoAdjust="0"/>
    <p:restoredTop sz="93911" autoAdjust="0"/>
  </p:normalViewPr>
  <p:slideViewPr>
    <p:cSldViewPr>
      <p:cViewPr>
        <p:scale>
          <a:sx n="80" d="100"/>
          <a:sy n="80" d="100"/>
        </p:scale>
        <p:origin x="-570" y="95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0"/>
            <a:ext cx="2949678" cy="497461"/>
          </a:xfrm>
          <a:prstGeom prst="rect">
            <a:avLst/>
          </a:prstGeom>
        </p:spPr>
        <p:txBody>
          <a:bodyPr vert="horz" lIns="62943" tIns="31472" rIns="62943" bIns="31472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58" y="10"/>
            <a:ext cx="2950765" cy="497461"/>
          </a:xfrm>
          <a:prstGeom prst="rect">
            <a:avLst/>
          </a:prstGeom>
        </p:spPr>
        <p:txBody>
          <a:bodyPr vert="horz" lIns="62943" tIns="31472" rIns="62943" bIns="31472" rtlCol="0"/>
          <a:lstStyle>
            <a:lvl1pPr algn="r">
              <a:defRPr sz="800"/>
            </a:lvl1pPr>
          </a:lstStyle>
          <a:p>
            <a:fld id="{12C35F4C-F7F5-40C3-BF8F-56F867D0C0F3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43" tIns="31472" rIns="62943" bIns="3147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3" y="4720940"/>
            <a:ext cx="5445978" cy="4472758"/>
          </a:xfrm>
          <a:prstGeom prst="rect">
            <a:avLst/>
          </a:prstGeom>
        </p:spPr>
        <p:txBody>
          <a:bodyPr vert="horz" lIns="62943" tIns="31472" rIns="62943" bIns="3147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779"/>
            <a:ext cx="2949678" cy="496363"/>
          </a:xfrm>
          <a:prstGeom prst="rect">
            <a:avLst/>
          </a:prstGeom>
        </p:spPr>
        <p:txBody>
          <a:bodyPr vert="horz" lIns="62943" tIns="31472" rIns="62943" bIns="31472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58" y="9440779"/>
            <a:ext cx="2950765" cy="496363"/>
          </a:xfrm>
          <a:prstGeom prst="rect">
            <a:avLst/>
          </a:prstGeom>
        </p:spPr>
        <p:txBody>
          <a:bodyPr vert="horz" lIns="62943" tIns="31472" rIns="62943" bIns="31472" rtlCol="0" anchor="b"/>
          <a:lstStyle>
            <a:lvl1pPr algn="r">
              <a:defRPr sz="800"/>
            </a:lvl1pPr>
          </a:lstStyle>
          <a:p>
            <a:fld id="{D494EB4B-5902-496A-98E4-E34585EB19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8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EB4B-5902-496A-98E4-E34585EB1929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409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055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75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57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84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40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86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51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724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2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84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46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5C7F4-CA2E-4311-90BE-0C97D29E2975}" type="datetimeFigureOut">
              <a:rPr kumimoji="1" lang="ja-JP" altLang="en-US" smtClean="0"/>
              <a:pPr/>
              <a:t>2018/10/29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83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角丸四角形 38"/>
          <p:cNvSpPr/>
          <p:nvPr/>
        </p:nvSpPr>
        <p:spPr>
          <a:xfrm>
            <a:off x="104714" y="5076756"/>
            <a:ext cx="2736000" cy="288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（２）</a:t>
            </a:r>
            <a:r>
              <a:rPr kumimoji="1" lang="en-US" altLang="ja-JP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条例制定のポイント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6827176" y="525720"/>
            <a:ext cx="2520000" cy="288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（３</a:t>
            </a:r>
            <a:r>
              <a:rPr kumimoji="1" lang="ja-JP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 条例案</a:t>
            </a:r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の概要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xmlns="" id="{4A7A90ED-280A-4054-8BBD-4D1E69846B96}"/>
              </a:ext>
            </a:extLst>
          </p:cNvPr>
          <p:cNvSpPr/>
          <p:nvPr/>
        </p:nvSpPr>
        <p:spPr>
          <a:xfrm>
            <a:off x="6808138" y="892086"/>
            <a:ext cx="5904000" cy="8615444"/>
          </a:xfrm>
          <a:prstGeom prst="rect">
            <a:avLst/>
          </a:prstGeom>
          <a:ln w="12700" cmpd="dbl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1740" y="892086"/>
            <a:ext cx="6264000" cy="4032000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72000" rtlCol="0" anchor="t" anchorCtr="0"/>
          <a:lstStyle/>
          <a:p>
            <a:pPr>
              <a:lnSpc>
                <a:spcPts val="18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（“</a:t>
            </a:r>
            <a:r>
              <a:rPr lang="ja-JP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健康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課題”への対応）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府民の平均寿命・健康寿命は男女とも全国平均を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下回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る。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間における健康格差（健康寿命の差）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生じている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悪性新生物（がん）、心疾患、脳血管疾患など、生活習慣と関わりの深い疾患が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主要死因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の５割を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超え、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介護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が必要となった要因の上位を占め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る。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⇒　</a:t>
            </a:r>
            <a:r>
              <a:rPr lang="ja-JP" altLang="ja-JP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府民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一人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ひとり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の主体的な健康づくり活動等の推進、その普及啓発・気運の醸成が必要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（健康づくり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を“社会全体”で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支える仕組みづくり）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生涯を通じて心身ともに健やかで生き生きと暮らすためには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、各世代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の身体的特性や生活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・労働環境、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そ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れぞれの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康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意識や行動等を踏まえ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た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取組みが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求められる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若い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世代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から働く世代、高齢者まで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ライフステージ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応じた</a:t>
            </a:r>
            <a:r>
              <a:rPr lang="ja-JP" altLang="ja-JP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主体的な健康づくり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ja-JP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多様</a:t>
            </a:r>
            <a:r>
              <a:rPr lang="ja-JP" altLang="ja-JP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な主体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の連携・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協働により、</a:t>
            </a:r>
            <a:endParaRPr lang="en-US" altLang="ja-JP" sz="10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“</a:t>
            </a:r>
            <a:r>
              <a:rPr lang="ja-JP" altLang="ja-JP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社会全体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lang="ja-JP" altLang="ja-JP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で支援していく仕組み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づくりが</a:t>
            </a:r>
            <a:r>
              <a:rPr lang="ja-JP" altLang="ja-JP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04714" y="525720"/>
            <a:ext cx="2736000" cy="288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（１）</a:t>
            </a:r>
            <a:r>
              <a:rPr kumimoji="1" lang="en-US" altLang="ja-JP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条例制定の背景・必要性</a:t>
            </a:r>
          </a:p>
        </p:txBody>
      </p:sp>
      <p:sp>
        <p:nvSpPr>
          <p:cNvPr id="58" name="二等辺三角形 57"/>
          <p:cNvSpPr/>
          <p:nvPr/>
        </p:nvSpPr>
        <p:spPr>
          <a:xfrm rot="16200000" flipH="1" flipV="1">
            <a:off x="4931358" y="5008233"/>
            <a:ext cx="3312368" cy="252000"/>
          </a:xfrm>
          <a:prstGeom prst="triangle">
            <a:avLst>
              <a:gd name="adj" fmla="val 50648"/>
            </a:avLst>
          </a:prstGeom>
          <a:solidFill>
            <a:schemeClr val="accent1"/>
          </a:solidFill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Rectangle 4"/>
          <p:cNvSpPr>
            <a:spLocks noChangeArrowheads="1"/>
          </p:cNvSpPr>
          <p:nvPr/>
        </p:nvSpPr>
        <p:spPr bwMode="auto">
          <a:xfrm>
            <a:off x="0" y="-23812"/>
            <a:ext cx="12801600" cy="373476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tIns="0" bIns="0" anchor="ctr"/>
          <a:lstStyle/>
          <a:p>
            <a:pPr eaLnBrk="1" hangingPunct="1">
              <a:lnSpc>
                <a:spcPts val="1100"/>
              </a:lnSpc>
            </a:pPr>
            <a:r>
              <a:rPr lang="ja-JP" altLang="en-US" sz="1400" b="1" dirty="0">
                <a:solidFill>
                  <a:schemeClr val="bg1"/>
                </a:solidFill>
              </a:rPr>
              <a:t>　　　　</a:t>
            </a:r>
            <a:endParaRPr lang="en-US" altLang="ja-JP" sz="14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ts val="1600"/>
              </a:lnSpc>
            </a:pPr>
            <a:r>
              <a:rPr lang="ja-JP" altLang="en-US" sz="18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</a:t>
            </a:r>
            <a:r>
              <a:rPr lang="ja-JP" altLang="en-US" sz="18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健康づくり推進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条例の概要について</a:t>
            </a:r>
            <a:endParaRPr lang="ja-JP" altLang="en-US" sz="18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5" name="Text Box 2" descr="《平均寿命》（大阪）男80.23・女86.73 （全国）男80.77・女87.01&#10;《健康寿命》（大阪）男70.46・女72.49 （全国）男71.19・女74.21&#10;">
            <a:extLst>
              <a:ext uri="{FF2B5EF4-FFF2-40B4-BE49-F238E27FC236}">
                <a16:creationId xmlns:a16="http://schemas.microsoft.com/office/drawing/2014/main" xmlns="" id="{8BC605AA-22A7-4813-94DB-768BD602A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389" y="1425673"/>
            <a:ext cx="2520000" cy="8280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36000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《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平均寿命</a:t>
            </a: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》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（大阪）</a:t>
            </a:r>
            <a:r>
              <a:rPr kumimoji="0" lang="ja-JP" altLang="en-US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男</a:t>
            </a:r>
            <a:r>
              <a:rPr kumimoji="0" lang="en-US" altLang="ja-JP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80.23</a:t>
            </a:r>
            <a:r>
              <a:rPr kumimoji="0" lang="ja-JP" altLang="en-US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・女</a:t>
            </a:r>
            <a:r>
              <a:rPr kumimoji="0" lang="en-US" altLang="ja-JP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86.73</a:t>
            </a: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kumimoji="0" lang="en-US" altLang="ja-JP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全国）男</a:t>
            </a: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80.77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・女</a:t>
            </a: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87.01</a:t>
            </a:r>
          </a:p>
          <a:p>
            <a:pPr marL="0" marR="0" lvl="0" indent="0" algn="just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《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健康寿命</a:t>
            </a: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》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（大阪）</a:t>
            </a:r>
            <a:r>
              <a:rPr kumimoji="0" lang="ja-JP" altLang="en-US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男</a:t>
            </a:r>
            <a:r>
              <a:rPr kumimoji="0" lang="en-US" altLang="ja-JP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71.50</a:t>
            </a:r>
            <a:r>
              <a:rPr kumimoji="0" lang="ja-JP" altLang="en-US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・女</a:t>
            </a:r>
            <a:r>
              <a:rPr kumimoji="0" lang="en-US" altLang="ja-JP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74.46</a:t>
            </a: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全国）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男</a:t>
            </a: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72.14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女</a:t>
            </a: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74.79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3" descr="《健康格差》男4.6歳・女4.0歳 ＊最も高い自治体と低い自治体の差&#10;&#10;">
            <a:extLst>
              <a:ext uri="{FF2B5EF4-FFF2-40B4-BE49-F238E27FC236}">
                <a16:creationId xmlns:a16="http://schemas.microsoft.com/office/drawing/2014/main" xmlns="" id="{928A6F2E-4871-448D-B004-2F9F9E097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389" y="2580087"/>
            <a:ext cx="3744000" cy="234951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36000" tIns="8890" rIns="36000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《</a:t>
            </a:r>
            <a:r>
              <a:rPr kumimoji="0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健康</a:t>
            </a:r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格差</a:t>
            </a: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》</a:t>
            </a:r>
            <a:r>
              <a:rPr kumimoji="0" lang="ja-JP" altLang="en-US" sz="900" b="0" i="0" u="sng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男</a:t>
            </a:r>
            <a:r>
              <a:rPr kumimoji="0" lang="en-US" altLang="ja-JP" sz="900" b="0" i="0" u="sng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4.6</a:t>
            </a:r>
            <a:r>
              <a:rPr kumimoji="0" lang="ja-JP" altLang="en-US" sz="900" b="0" i="0" u="sng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歳・女</a:t>
            </a:r>
            <a:r>
              <a:rPr kumimoji="0" lang="en-US" altLang="ja-JP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4.0</a:t>
            </a:r>
            <a:r>
              <a:rPr kumimoji="0" lang="ja-JP" altLang="en-US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歳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　＊ 最も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高い自治体と低い自治体の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差</a:t>
            </a:r>
            <a:endParaRPr kumimoji="0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xmlns="" id="{E17B347B-1AA9-4BAF-AEF1-48AB2D03A08F}"/>
              </a:ext>
            </a:extLst>
          </p:cNvPr>
          <p:cNvSpPr txBox="1"/>
          <p:nvPr/>
        </p:nvSpPr>
        <p:spPr>
          <a:xfrm>
            <a:off x="6896033" y="968463"/>
            <a:ext cx="1043240" cy="2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lIns="36000" rIns="36000" rtlCol="0" anchor="ctr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第１章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総則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xmlns="" id="{C78FC0D0-4033-442C-BE58-B3E7C7C29287}"/>
              </a:ext>
            </a:extLst>
          </p:cNvPr>
          <p:cNvSpPr txBox="1"/>
          <p:nvPr/>
        </p:nvSpPr>
        <p:spPr>
          <a:xfrm>
            <a:off x="6894241" y="4674793"/>
            <a:ext cx="2581058" cy="2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lIns="36000" rIns="36000" rtlCol="0" anchor="ctr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章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健康づくりの推進に関する施策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xmlns="" id="{F68EA62A-D8F4-45DD-9732-5173E020D8AD}"/>
              </a:ext>
            </a:extLst>
          </p:cNvPr>
          <p:cNvSpPr txBox="1"/>
          <p:nvPr/>
        </p:nvSpPr>
        <p:spPr>
          <a:xfrm>
            <a:off x="6906791" y="6581123"/>
            <a:ext cx="2136460" cy="2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lIns="36000" rIns="36000" rtlCol="0" anchor="ctr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章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推進の体制及び方策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92559" y="5439529"/>
            <a:ext cx="6264000" cy="4068000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Ins="0" rtlCol="0" anchor="t" anchorCtr="0"/>
          <a:lstStyle/>
          <a:p>
            <a:pPr>
              <a:lnSpc>
                <a:spcPts val="2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 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健康づくり関連</a:t>
            </a:r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計画の総合的・一体的な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　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主に第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条～第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ja-JP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ja-JP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２ </a:t>
            </a:r>
            <a:r>
              <a:rPr lang="ja-JP" altLang="ja-JP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多様な主体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の役割の明確化と</a:t>
            </a:r>
            <a:r>
              <a:rPr lang="ja-JP" altLang="ja-JP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連携</a:t>
            </a:r>
            <a:r>
              <a:rPr lang="ja-JP" altLang="ja-JP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・協働による“オール大阪体制”の</a:t>
            </a:r>
            <a:r>
              <a:rPr lang="ja-JP" altLang="ja-JP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構築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en-US" altLang="ja-JP" sz="9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《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主に第４条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～第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endParaRPr lang="ja-JP" altLang="ja-JP" sz="1200" b="1" kern="100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>
              <a:lnSpc>
                <a:spcPct val="1500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３</a:t>
            </a:r>
            <a:r>
              <a:rPr lang="en-US" altLang="ja-JP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 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大阪の特徴</a:t>
            </a:r>
            <a:r>
              <a:rPr lang="en-US" altLang="ja-JP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(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強み</a:t>
            </a:r>
            <a:r>
              <a:rPr lang="en-US" altLang="ja-JP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)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を活かした取組みの推進</a:t>
            </a:r>
            <a:r>
              <a:rPr lang="ja-JP" altLang="en-US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en-US" altLang="ja-JP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主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に第４条、第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ja-JP" altLang="ja-JP" sz="9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４</a:t>
            </a:r>
            <a:r>
              <a:rPr lang="en-US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 </a:t>
            </a:r>
            <a:r>
              <a:rPr lang="ja-JP" altLang="ja-JP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府民の健康づくりの普及啓発</a:t>
            </a:r>
            <a:r>
              <a:rPr lang="ja-JP" altLang="ja-JP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と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気</a:t>
            </a:r>
            <a:r>
              <a:rPr lang="ja-JP" altLang="ja-JP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運醸成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主に第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ja-JP" altLang="ja-JP" sz="9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marL="182563" indent="-182563"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  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現在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、大阪・関西への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年万博（重点テーマ「いのち・健康」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）の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誘致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を進めており、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  これら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活動とも相まった取組みにより、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健康づくりの気運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醸成を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進めて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いくことが期待される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  <a:p>
            <a:pPr>
              <a:lnSpc>
                <a:spcPts val="1700"/>
              </a:lnSpc>
            </a:pP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3" name="図 22" descr="D:\joy\Desktop\ExpoOsakaLoBV.jpg">
            <a:extLst>
              <a:ext uri="{FF2B5EF4-FFF2-40B4-BE49-F238E27FC236}">
                <a16:creationId xmlns:a16="http://schemas.microsoft.com/office/drawing/2014/main" xmlns="" id="{6E45551D-8FC2-4E1E-8B71-01F4AD3B270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3522" y="8309942"/>
            <a:ext cx="889596" cy="1160307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角丸四角形 72">
            <a:extLst>
              <a:ext uri="{FF2B5EF4-FFF2-40B4-BE49-F238E27FC236}">
                <a16:creationId xmlns:a16="http://schemas.microsoft.com/office/drawing/2014/main" xmlns="" id="{CBA88C95-A858-432D-AF1B-87D3E6B64740}"/>
              </a:ext>
            </a:extLst>
          </p:cNvPr>
          <p:cNvSpPr/>
          <p:nvPr/>
        </p:nvSpPr>
        <p:spPr>
          <a:xfrm>
            <a:off x="6916061" y="4962793"/>
            <a:ext cx="5688000" cy="1512000"/>
          </a:xfrm>
          <a:prstGeom prst="roundRect">
            <a:avLst>
              <a:gd name="adj" fmla="val 4227"/>
            </a:avLst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健康づくりの推進に関して府が講じる施策を規定（第</a:t>
            </a:r>
            <a:r>
              <a:rPr lang="en-US" altLang="ja-JP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条～第</a:t>
            </a:r>
            <a:r>
              <a:rPr lang="en-US" altLang="ja-JP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</a:t>
            </a: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健康教育等の充実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食生活の改善、身体活動・運動、休養・睡眠、こころの健康の保持及び増進等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歯と口腔の健康の保持及び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増進</a:t>
            </a:r>
            <a:endParaRPr lang="en-US" altLang="ja-JP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喫煙、過度の飲酒の対策の推進</a:t>
            </a:r>
            <a:endParaRPr lang="en-US" altLang="ja-JP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特定健診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検診、特定保健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指導の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受診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等</a:t>
            </a:r>
            <a:endParaRPr lang="en-US" altLang="ja-JP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角丸四角形 11">
            <a:extLst>
              <a:ext uri="{FF2B5EF4-FFF2-40B4-BE49-F238E27FC236}">
                <a16:creationId xmlns:a16="http://schemas.microsoft.com/office/drawing/2014/main" xmlns="" id="{C2211F54-57FC-4EA2-BECF-B02D2B307E70}"/>
              </a:ext>
            </a:extLst>
          </p:cNvPr>
          <p:cNvSpPr/>
          <p:nvPr/>
        </p:nvSpPr>
        <p:spPr>
          <a:xfrm>
            <a:off x="6916257" y="6869123"/>
            <a:ext cx="5688000" cy="1512000"/>
          </a:xfrm>
          <a:prstGeom prst="roundRect">
            <a:avLst>
              <a:gd name="adj" fmla="val 3138"/>
            </a:avLst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ctr"/>
          <a:lstStyle/>
          <a:p>
            <a:pPr>
              <a:lnSpc>
                <a:spcPct val="150000"/>
              </a:lnSpc>
            </a:pP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健康づくりを推進するための体制及び方策を規定（第</a:t>
            </a:r>
            <a:r>
              <a:rPr lang="en-US" altLang="ja-JP" sz="11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条～第</a:t>
            </a:r>
            <a:r>
              <a:rPr lang="en-US" altLang="ja-JP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健康づくりを推進するための会議を設置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事業者や団体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の顕彰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施策の実施状況等についての年次報告（各審議会において意見聴取等）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必要な調査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健康づくりに関する活動への参加促進に向けた情報提供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8607" y="5717654"/>
            <a:ext cx="6164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◯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健康づくり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関連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基づく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健康づくり施策を総合的・一体的に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上記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計画において目標を設定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次大阪府健康増進計画」、「第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次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食育推進計画」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「第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次大阪府歯科口腔保健計画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83729" y="6725766"/>
            <a:ext cx="61645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◯　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府の責務をはじめ、市町村や保健医療関係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者、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医療保険者、事業者、府民等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多様な主体の役割を明確化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◯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各主体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の積極的な連携・協働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を促す“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オール大阪体制”を構築</a:t>
            </a:r>
            <a:endParaRPr lang="ja-JP" altLang="ja-JP" sz="1000" kern="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89062" y="8309942"/>
            <a:ext cx="6164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◯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若い世代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から働く世代、高齢者までそれぞれの健康状態に合った健康行動の実践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・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健康診査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marL="182563" indent="-182563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 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の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受診促進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等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の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普及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啓発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marL="182563" indent="-182563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◯　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家庭や学校、職場、地域社会等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、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あらゆる場における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健康づくり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の気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運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醸成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83729" y="7517854"/>
            <a:ext cx="61645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◯　府内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に集積する大学・研究機関との連携や地域資源の活用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◯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健康医療情報（特定健診の結果・診療報酬明細書等から得られる情報等）の活用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96" y="912245"/>
            <a:ext cx="2772451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" name="角丸四角形 72">
            <a:extLst>
              <a:ext uri="{FF2B5EF4-FFF2-40B4-BE49-F238E27FC236}">
                <a16:creationId xmlns:a16="http://schemas.microsoft.com/office/drawing/2014/main" xmlns="" id="{31C2D1DD-94F5-4DD0-B339-644ED84C5454}"/>
              </a:ext>
            </a:extLst>
          </p:cNvPr>
          <p:cNvSpPr/>
          <p:nvPr/>
        </p:nvSpPr>
        <p:spPr>
          <a:xfrm>
            <a:off x="6916060" y="1256463"/>
            <a:ext cx="5688000" cy="3312000"/>
          </a:xfrm>
          <a:prstGeom prst="roundRect">
            <a:avLst>
              <a:gd name="adj" fmla="val 1893"/>
            </a:avLst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Ins="36000" rtlCol="0" anchor="ctr"/>
          <a:lstStyle/>
          <a:p>
            <a:pPr>
              <a:lnSpc>
                <a:spcPct val="150000"/>
              </a:lnSpc>
            </a:pP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目的、定義、基本理念を規定（第１条～第３条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■目　　　的：府民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の健康づくりを総合的かつ計画的に推進し、府民の健やかで心豊かな生活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できる活力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 ある社会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実現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■基本理念：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主体的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健康づくり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に取り組むこと、多様な主体の連携・協働による健康づくりを推進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 するための必要な支援及び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</a:t>
            </a:r>
            <a:r>
              <a:rPr lang="ja-JP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環境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整備に取り組むことを規定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各主体の役割等を規定（第４条～第</a:t>
            </a:r>
            <a:r>
              <a:rPr lang="en-US" altLang="ja-JP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00" spc="-3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府の責務について規定</a:t>
            </a:r>
            <a:r>
              <a:rPr lang="en-US" altLang="ja-JP" sz="1000" spc="-3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00" spc="-3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目標の設定、施策の総合的な策定・実施、気運醸成、健康医療情報の活用等</a:t>
            </a:r>
            <a:r>
              <a:rPr lang="en-US" altLang="ja-JP" sz="1000" spc="-3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■　府と市町村との協力について規定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府民・事業者・保健医療関係者・医療保険者・健康づくり関係機関等の役割について規定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連携及び協働</a:t>
            </a:r>
            <a:r>
              <a:rPr lang="ja-JP" altLang="en-US" sz="11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つい</a:t>
            </a:r>
            <a:r>
              <a:rPr lang="ja-JP" altLang="en-US" sz="1100" b="1" u="sng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てを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規定（第</a:t>
            </a:r>
            <a:r>
              <a:rPr lang="en-US" altLang="ja-JP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000" spc="-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各主体の連携</a:t>
            </a:r>
            <a:r>
              <a:rPr lang="ja-JP" altLang="en-US" sz="1000" spc="-4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と協働</a:t>
            </a:r>
            <a:r>
              <a:rPr lang="ja-JP" altLang="en-US" sz="1000" spc="-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（府、市町村、事業者、保健</a:t>
            </a:r>
            <a:r>
              <a:rPr lang="ja-JP" altLang="en-US" sz="1000" spc="-4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医療関係者、医療保険者</a:t>
            </a:r>
            <a:r>
              <a:rPr lang="ja-JP" altLang="en-US" sz="1000" spc="-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、健康づくり関係機関等）</a:t>
            </a:r>
            <a:endParaRPr lang="en-US" altLang="ja-JP" sz="1000" spc="-4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■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府内に集積する健康づくりに関連する大学・研究機関・企業との連携、地域コミュニティ等の地域資源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を活かした取組み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xmlns="" id="{F68EA62A-D8F4-45DD-9732-5173E020D8AD}"/>
              </a:ext>
            </a:extLst>
          </p:cNvPr>
          <p:cNvSpPr txBox="1"/>
          <p:nvPr/>
        </p:nvSpPr>
        <p:spPr>
          <a:xfrm>
            <a:off x="6903628" y="8487453"/>
            <a:ext cx="2988000" cy="2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lIns="36000" rIns="36000" rtlCol="0" anchor="ctr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附則（大阪府附属機関条例の一部を改正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角丸四角形 11">
            <a:extLst>
              <a:ext uri="{FF2B5EF4-FFF2-40B4-BE49-F238E27FC236}">
                <a16:creationId xmlns:a16="http://schemas.microsoft.com/office/drawing/2014/main" xmlns="" id="{C2211F54-57FC-4EA2-BECF-B02D2B307E70}"/>
              </a:ext>
            </a:extLst>
          </p:cNvPr>
          <p:cNvSpPr/>
          <p:nvPr/>
        </p:nvSpPr>
        <p:spPr>
          <a:xfrm>
            <a:off x="6913094" y="8775453"/>
            <a:ext cx="5688000" cy="576000"/>
          </a:xfrm>
          <a:prstGeom prst="roundRect">
            <a:avLst>
              <a:gd name="adj" fmla="val 8855"/>
            </a:avLst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rtlCol="0" anchor="ctr"/>
          <a:lstStyle/>
          <a:p>
            <a:pPr>
              <a:lnSpc>
                <a:spcPct val="150000"/>
              </a:lnSpc>
            </a:pPr>
            <a:r>
              <a:rPr lang="ja-JP" altLang="en-US" sz="11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ja-JP" altLang="en-US" sz="11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の達成状況の評価を各審議会において実施する旨を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規定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①食育推進計画評価審議会 　②地域職域連携推進協議会 　③生涯歯科保健推進審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889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/>
      </a:spPr>
      <a:bodyPr rtlCol="0" anchor="t" anchorCtr="0"/>
      <a:lstStyle>
        <a:defPPr algn="ctr">
          <a:lnSpc>
            <a:spcPts val="1300"/>
          </a:lnSpc>
          <a:defRPr kumimoji="1" sz="10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8746D7FFC1F654FAD61CA2012E0EF5D" ma:contentTypeVersion="0" ma:contentTypeDescription="新しいドキュメントを作成します。" ma:contentTypeScope="" ma:versionID="59aede9e7f44770a14067b52d015e7a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ed14474a1014a33b797668e927a5ba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FE81AA2-4621-4365-87ED-6D335D0DD8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DA50154-025E-40AC-89BB-0C2793CAF6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8F60B8-E50E-496A-A400-982829A5F873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6421</TotalTime>
  <Words>89</Words>
  <Application>Microsoft Office PowerPoint</Application>
  <PresentationFormat>A3 297x420 mm</PresentationFormat>
  <Paragraphs>97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和田　真貴子</dc:creator>
  <cp:lastModifiedBy>HOSTNAME</cp:lastModifiedBy>
  <cp:revision>497</cp:revision>
  <cp:lastPrinted>2018-09-18T07:34:23Z</cp:lastPrinted>
  <dcterms:created xsi:type="dcterms:W3CDTF">2014-05-26T00:07:34Z</dcterms:created>
  <dcterms:modified xsi:type="dcterms:W3CDTF">2018-10-29T12:44:43Z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0x010100E8746D7FFC1F654FAD61CA2012E0EF5D</vt:lpwstr>
  </property>
</Properties>
</file>