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ja-JP"/>
    </a:defPPr>
    <a:lvl1pPr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77838" indent="-20638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57263" indent="-42863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35100" indent="-63500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14525" indent="-85725" algn="l" defTabSz="957263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48" y="252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62988" tIns="31494" rIns="62988" bIns="31494" rtlCol="0"/>
          <a:lstStyle>
            <a:lvl1pPr algn="l" defTabSz="957625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62988" tIns="31494" rIns="62988" bIns="31494" rtlCol="0"/>
          <a:lstStyle>
            <a:lvl1pPr algn="r" defTabSz="957625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fld id="{E76860D7-20D5-41F7-B3A2-78EBEAAFFAA0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321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8" tIns="31494" rIns="62988" bIns="3149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62988" tIns="31494" rIns="62988" bIns="31494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62988" tIns="31494" rIns="62988" bIns="31494" rtlCol="0" anchor="b"/>
          <a:lstStyle>
            <a:lvl1pPr algn="l" defTabSz="957625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62988" tIns="31494" rIns="62988" bIns="31494" rtlCol="0" anchor="b"/>
          <a:lstStyle>
            <a:lvl1pPr algn="r" defTabSz="957625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fld id="{9B513FEC-CFB3-46AB-9097-C3406E2A27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5848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5100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defTabSz="957263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252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102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1952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0803" algn="l" defTabSz="95770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55675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1363" indent="-284163" defTabSz="955675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1413" indent="-227013" defTabSz="955675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98613" indent="-227013" defTabSz="955675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5813" indent="-227013" defTabSz="955675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3013" indent="-227013" defTabSz="955675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0213" indent="-227013" defTabSz="955675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7413" indent="-227013" defTabSz="955675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4613" indent="-227013" defTabSz="955675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13C465C-9169-40C0-A2D4-6D74C46C1DD9}" type="slidenum">
              <a:rPr lang="ja-JP" altLang="en-US" sz="800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 sz="80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95FB4-A103-429A-95A1-77EDB2E6FC20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71E2C-B3C4-4D6D-B3DD-0261EFE76A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758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9940D-D556-4A42-A2F0-0CA7A9E0732C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7DD03-4AF0-4420-AB98-B4B54C1A026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610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55624" y="384175"/>
            <a:ext cx="3119702" cy="81930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EEA5A-2AC8-4FE7-82CD-8FC6863A56E7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19B1-DD1C-4C1D-9411-61B516812A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474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67AE8-6E13-49B7-94FF-C30AD3F7F893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EE409-1894-4556-9B2C-AA976C7437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932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5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4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1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8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F4882-3EA4-4A67-AAC6-C53245435935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5545F-5BA4-4A7C-8E86-9A14FDA648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346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078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268E-7317-4FEE-A62D-A1D9C39E16A1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3B061-3CE4-49E3-B28B-6291544B39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268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50" indent="0">
              <a:buNone/>
              <a:defRPr sz="2100" b="1"/>
            </a:lvl2pPr>
            <a:lvl3pPr marL="957700" indent="0">
              <a:buNone/>
              <a:defRPr sz="1900" b="1"/>
            </a:lvl3pPr>
            <a:lvl4pPr marL="1436551" indent="0">
              <a:buNone/>
              <a:defRPr sz="1600" b="1"/>
            </a:lvl4pPr>
            <a:lvl5pPr marL="1915402" indent="0">
              <a:buNone/>
              <a:defRPr sz="1600" b="1"/>
            </a:lvl5pPr>
            <a:lvl6pPr marL="2394252" indent="0">
              <a:buNone/>
              <a:defRPr sz="1600" b="1"/>
            </a:lvl6pPr>
            <a:lvl7pPr marL="2873102" indent="0">
              <a:buNone/>
              <a:defRPr sz="1600" b="1"/>
            </a:lvl7pPr>
            <a:lvl8pPr marL="3351952" indent="0">
              <a:buNone/>
              <a:defRPr sz="1600" b="1"/>
            </a:lvl8pPr>
            <a:lvl9pPr marL="383080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50" indent="0">
              <a:buNone/>
              <a:defRPr sz="2100" b="1"/>
            </a:lvl2pPr>
            <a:lvl3pPr marL="957700" indent="0">
              <a:buNone/>
              <a:defRPr sz="1900" b="1"/>
            </a:lvl3pPr>
            <a:lvl4pPr marL="1436551" indent="0">
              <a:buNone/>
              <a:defRPr sz="1600" b="1"/>
            </a:lvl4pPr>
            <a:lvl5pPr marL="1915402" indent="0">
              <a:buNone/>
              <a:defRPr sz="1600" b="1"/>
            </a:lvl5pPr>
            <a:lvl6pPr marL="2394252" indent="0">
              <a:buNone/>
              <a:defRPr sz="1600" b="1"/>
            </a:lvl6pPr>
            <a:lvl7pPr marL="2873102" indent="0">
              <a:buNone/>
              <a:defRPr sz="1600" b="1"/>
            </a:lvl7pPr>
            <a:lvl8pPr marL="3351952" indent="0">
              <a:buNone/>
              <a:defRPr sz="1600" b="1"/>
            </a:lvl8pPr>
            <a:lvl9pPr marL="383080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29A2-6563-40BC-AD42-7CEF216D908B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8F7EE-1C96-4733-8B4F-60967F5933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642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C09A6-8514-4F66-8344-5752E2EDDE05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079B7-832D-4BB2-B124-29ECD01AC2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59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A867-C759-4C16-871C-B43F7E5FB51A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00C2-550B-43B8-B847-272728A79F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797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50" indent="0">
              <a:buNone/>
              <a:defRPr sz="1300"/>
            </a:lvl2pPr>
            <a:lvl3pPr marL="957700" indent="0">
              <a:buNone/>
              <a:defRPr sz="1000"/>
            </a:lvl3pPr>
            <a:lvl4pPr marL="1436551" indent="0">
              <a:buNone/>
              <a:defRPr sz="1000"/>
            </a:lvl4pPr>
            <a:lvl5pPr marL="1915402" indent="0">
              <a:buNone/>
              <a:defRPr sz="1000"/>
            </a:lvl5pPr>
            <a:lvl6pPr marL="2394252" indent="0">
              <a:buNone/>
              <a:defRPr sz="1000"/>
            </a:lvl6pPr>
            <a:lvl7pPr marL="2873102" indent="0">
              <a:buNone/>
              <a:defRPr sz="1000"/>
            </a:lvl7pPr>
            <a:lvl8pPr marL="3351952" indent="0">
              <a:buNone/>
              <a:defRPr sz="1000"/>
            </a:lvl8pPr>
            <a:lvl9pPr marL="38308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B6B3D-25E7-4C85-B349-B26CC412CE5A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676F0-BDA7-4D6B-923A-8945DA8BC4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18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850" indent="0">
              <a:buNone/>
              <a:defRPr sz="2900"/>
            </a:lvl2pPr>
            <a:lvl3pPr marL="957700" indent="0">
              <a:buNone/>
              <a:defRPr sz="2500"/>
            </a:lvl3pPr>
            <a:lvl4pPr marL="1436551" indent="0">
              <a:buNone/>
              <a:defRPr sz="2100"/>
            </a:lvl4pPr>
            <a:lvl5pPr marL="1915402" indent="0">
              <a:buNone/>
              <a:defRPr sz="2100"/>
            </a:lvl5pPr>
            <a:lvl6pPr marL="2394252" indent="0">
              <a:buNone/>
              <a:defRPr sz="2100"/>
            </a:lvl6pPr>
            <a:lvl7pPr marL="2873102" indent="0">
              <a:buNone/>
              <a:defRPr sz="2100"/>
            </a:lvl7pPr>
            <a:lvl8pPr marL="3351952" indent="0">
              <a:buNone/>
              <a:defRPr sz="2100"/>
            </a:lvl8pPr>
            <a:lvl9pPr marL="383080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50" indent="0">
              <a:buNone/>
              <a:defRPr sz="1300"/>
            </a:lvl2pPr>
            <a:lvl3pPr marL="957700" indent="0">
              <a:buNone/>
              <a:defRPr sz="1000"/>
            </a:lvl3pPr>
            <a:lvl4pPr marL="1436551" indent="0">
              <a:buNone/>
              <a:defRPr sz="1000"/>
            </a:lvl4pPr>
            <a:lvl5pPr marL="1915402" indent="0">
              <a:buNone/>
              <a:defRPr sz="1000"/>
            </a:lvl5pPr>
            <a:lvl6pPr marL="2394252" indent="0">
              <a:buNone/>
              <a:defRPr sz="1000"/>
            </a:lvl6pPr>
            <a:lvl7pPr marL="2873102" indent="0">
              <a:buNone/>
              <a:defRPr sz="1000"/>
            </a:lvl7pPr>
            <a:lvl8pPr marL="3351952" indent="0">
              <a:buNone/>
              <a:defRPr sz="1000"/>
            </a:lvl8pPr>
            <a:lvl9pPr marL="38308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5592B-6557-43AA-ACFE-D2EFEB9CDC0F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81087-75A3-4F2B-8F50-70B335B712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896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70" tIns="47886" rIns="95770" bIns="478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70" tIns="47886" rIns="95770" bIns="478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l" defTabSz="95770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3AFDB64-96E4-4FE8-9886-5BA95268537A}" type="datetimeFigureOut">
              <a:rPr lang="ja-JP" altLang="en-US"/>
              <a:pPr>
                <a:defRPr/>
              </a:pPr>
              <a:t>2016/12/12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ctr" defTabSz="95770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r" defTabSz="95770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95B93B-900D-488F-BF6F-CB401A3D4A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957263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77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27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79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29" indent="-239425" algn="l" defTabSz="957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50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00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51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40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5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10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52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803" algn="l" defTabSz="95770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16" y="5115664"/>
            <a:ext cx="2167268" cy="158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サブタイトル 2"/>
          <p:cNvSpPr txBox="1">
            <a:spLocks/>
          </p:cNvSpPr>
          <p:nvPr/>
        </p:nvSpPr>
        <p:spPr bwMode="auto">
          <a:xfrm>
            <a:off x="3070225" y="932408"/>
            <a:ext cx="4253145" cy="1920527"/>
          </a:xfrm>
          <a:prstGeom prst="rect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770" tIns="47886" rIns="0" bIns="47886">
            <a:noAutofit/>
          </a:bodyPr>
          <a:lstStyle>
            <a:lvl1pPr marL="480003" indent="-480003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005" indent="-40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008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011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014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17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020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025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028" indent="-320002" algn="l" defTabSz="128000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5206817" y="980728"/>
            <a:ext cx="2122447" cy="1823888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>
            <a:noAutofit/>
          </a:bodyPr>
          <a:lstStyle>
            <a:defPPr>
              <a:defRPr lang="ja-JP"/>
            </a:defPPr>
            <a:lvl1pPr marL="0" indent="0" defTabSz="1280006" eaLnBrk="1" fontAlgn="auto" latinLnBrk="0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1040005" indent="-40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900">
                <a:solidFill>
                  <a:schemeClr val="tx1"/>
                </a:solidFill>
              </a:defRPr>
            </a:lvl2pPr>
            <a:lvl3pPr marL="1600008" indent="-32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</a:defRPr>
            </a:lvl3pPr>
            <a:lvl4pPr marL="2240011" indent="-32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</a:defRPr>
            </a:lvl4pPr>
            <a:lvl5pPr marL="2880014" indent="-320002" defTabSz="1280006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</a:defRPr>
            </a:lvl5pPr>
            <a:lvl6pPr marL="3520017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6pPr>
            <a:lvl7pPr marL="4160020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7pPr>
            <a:lvl8pPr marL="4800025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8pPr>
            <a:lvl9pPr marL="544002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9pPr>
          </a:lstStyle>
          <a:p>
            <a:r>
              <a:rPr lang="ja-JP" altLang="en-US" u="sng" dirty="0" smtClean="0"/>
              <a:t>（２）府</a:t>
            </a:r>
            <a:r>
              <a:rPr lang="ja-JP" altLang="en-US" u="sng" dirty="0"/>
              <a:t>市場を取り巻く状況（＝</a:t>
            </a:r>
            <a:r>
              <a:rPr lang="ja-JP" altLang="en-US" u="sng" dirty="0" smtClean="0"/>
              <a:t>外部環境）</a:t>
            </a:r>
            <a:endParaRPr lang="en-US" altLang="ja-JP" u="sng" dirty="0"/>
          </a:p>
          <a:p>
            <a:r>
              <a:rPr lang="ja-JP" altLang="en-US" dirty="0"/>
              <a:t>　○人口減少</a:t>
            </a:r>
            <a:r>
              <a:rPr lang="ja-JP" altLang="en-US" dirty="0" smtClean="0"/>
              <a:t>、食料</a:t>
            </a:r>
            <a:r>
              <a:rPr lang="ja-JP" altLang="en-US" dirty="0"/>
              <a:t>消費量の低下</a:t>
            </a:r>
            <a:endParaRPr lang="en-US" altLang="ja-JP" dirty="0"/>
          </a:p>
          <a:p>
            <a:r>
              <a:rPr lang="ja-JP" altLang="en-US" dirty="0"/>
              <a:t>　○食品流通業界の構造変化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　　（専門小売店の減小、大型量販店の増加）</a:t>
            </a:r>
            <a:endParaRPr lang="en-US" altLang="ja-JP" dirty="0"/>
          </a:p>
          <a:p>
            <a:r>
              <a:rPr lang="ja-JP" altLang="en-US" dirty="0"/>
              <a:t>　○農・水産物の生産量の減少、産地の大型化</a:t>
            </a:r>
            <a:endParaRPr lang="en-US" altLang="ja-JP" dirty="0"/>
          </a:p>
          <a:p>
            <a:r>
              <a:rPr lang="ja-JP" altLang="en-US" dirty="0"/>
              <a:t>　○市場経由率の</a:t>
            </a:r>
            <a:r>
              <a:rPr lang="ja-JP" altLang="en-US" dirty="0" smtClean="0"/>
              <a:t>低下</a:t>
            </a:r>
            <a:endParaRPr lang="en-US" altLang="ja-JP" dirty="0" smtClean="0"/>
          </a:p>
          <a:p>
            <a:r>
              <a:rPr lang="ja-JP" altLang="en-US" u="sng" dirty="0" smtClean="0"/>
              <a:t>（３）府</a:t>
            </a:r>
            <a:r>
              <a:rPr lang="ja-JP" altLang="en-US" u="sng" dirty="0"/>
              <a:t>市場の強みと弱み（＝</a:t>
            </a:r>
            <a:r>
              <a:rPr lang="ja-JP" altLang="en-US" u="sng" dirty="0" smtClean="0"/>
              <a:t>内部環境）</a:t>
            </a:r>
            <a:endParaRPr lang="en-US" altLang="ja-JP" u="sng" dirty="0" smtClean="0"/>
          </a:p>
          <a:p>
            <a:r>
              <a:rPr lang="ja-JP" altLang="en-US" dirty="0" smtClean="0"/>
              <a:t>○強み</a:t>
            </a:r>
            <a:endParaRPr lang="en-US" altLang="ja-JP" dirty="0" smtClean="0"/>
          </a:p>
          <a:p>
            <a:r>
              <a:rPr lang="ja-JP" altLang="en-US" dirty="0"/>
              <a:t>・高速</a:t>
            </a:r>
            <a:r>
              <a:rPr lang="ja-JP" altLang="en-US" dirty="0" smtClean="0"/>
              <a:t>道路等の交通結節点に近く、物流</a:t>
            </a:r>
            <a:r>
              <a:rPr lang="ja-JP" altLang="en-US" dirty="0"/>
              <a:t>に便利</a:t>
            </a:r>
            <a:endParaRPr lang="en-US" altLang="ja-JP" dirty="0"/>
          </a:p>
          <a:p>
            <a:r>
              <a:rPr lang="ja-JP" altLang="en-US" dirty="0"/>
              <a:t>・全国</a:t>
            </a:r>
            <a:r>
              <a:rPr lang="en-US" altLang="ja-JP" dirty="0"/>
              <a:t>10</a:t>
            </a:r>
            <a:r>
              <a:rPr lang="ja-JP" altLang="en-US" dirty="0"/>
              <a:t>位の取扱金額を誇る集荷・出荷力</a:t>
            </a:r>
            <a:endParaRPr lang="en-US" altLang="ja-JP" dirty="0"/>
          </a:p>
          <a:p>
            <a:r>
              <a:rPr lang="ja-JP" altLang="en-US" dirty="0"/>
              <a:t>・中央市場で唯一、指定管理者制度を導入　</a:t>
            </a:r>
            <a:r>
              <a:rPr lang="ja-JP" altLang="en-US" dirty="0" smtClean="0"/>
              <a:t>など</a:t>
            </a:r>
            <a:endParaRPr lang="en-US" altLang="ja-JP" dirty="0" smtClean="0"/>
          </a:p>
          <a:p>
            <a:r>
              <a:rPr lang="ja-JP" altLang="en-US" dirty="0" smtClean="0"/>
              <a:t>○弱み</a:t>
            </a:r>
            <a:endParaRPr lang="en-US" altLang="ja-JP" dirty="0" smtClean="0"/>
          </a:p>
          <a:p>
            <a:r>
              <a:rPr lang="ja-JP" altLang="en-US" dirty="0" smtClean="0"/>
              <a:t>・市</a:t>
            </a:r>
            <a:r>
              <a:rPr lang="ja-JP" altLang="en-US" dirty="0"/>
              <a:t>中央市場と開設区域が重複し、市内への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　販路開拓が困難、市本場より知名度低い</a:t>
            </a:r>
            <a:endParaRPr lang="en-US" altLang="ja-JP" dirty="0"/>
          </a:p>
          <a:p>
            <a:r>
              <a:rPr lang="ja-JP" altLang="en-US" dirty="0"/>
              <a:t>・施設の老朽化、定温施設の不足　　　　　など</a:t>
            </a:r>
          </a:p>
          <a:p>
            <a:endParaRPr lang="ja-JP" altLang="en-US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069" name="タイトル 1"/>
          <p:cNvSpPr>
            <a:spLocks noGrp="1"/>
          </p:cNvSpPr>
          <p:nvPr>
            <p:ph type="ctrTitle"/>
          </p:nvPr>
        </p:nvSpPr>
        <p:spPr>
          <a:xfrm>
            <a:off x="182563" y="404813"/>
            <a:ext cx="9540875" cy="284162"/>
          </a:xfrm>
          <a:solidFill>
            <a:srgbClr val="0070C0"/>
          </a:solidFill>
        </p:spPr>
        <p:txBody>
          <a:bodyPr tIns="0" bIns="0"/>
          <a:lstStyle/>
          <a:p>
            <a:pPr eaLnBrk="1" hangingPunct="1">
              <a:lnSpc>
                <a:spcPts val="2000"/>
              </a:lnSpc>
            </a:pPr>
            <a:r>
              <a:rPr lang="ja-JP" altLang="en-US" sz="18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大阪府中央卸売市場　新経営展望（中期経営計画）の策定について</a:t>
            </a:r>
          </a:p>
        </p:txBody>
      </p:sp>
      <p:grpSp>
        <p:nvGrpSpPr>
          <p:cNvPr id="2070" name="グループ化 2"/>
          <p:cNvGrpSpPr>
            <a:grpSpLocks/>
          </p:cNvGrpSpPr>
          <p:nvPr/>
        </p:nvGrpSpPr>
        <p:grpSpPr bwMode="auto">
          <a:xfrm>
            <a:off x="185738" y="765175"/>
            <a:ext cx="2822575" cy="1727200"/>
            <a:chOff x="257036" y="895015"/>
            <a:chExt cx="2823756" cy="1622743"/>
          </a:xfrm>
        </p:grpSpPr>
        <p:grpSp>
          <p:nvGrpSpPr>
            <p:cNvPr id="2110" name="グループ化 9"/>
            <p:cNvGrpSpPr>
              <a:grpSpLocks/>
            </p:cNvGrpSpPr>
            <p:nvPr/>
          </p:nvGrpSpPr>
          <p:grpSpPr bwMode="auto">
            <a:xfrm>
              <a:off x="257036" y="895015"/>
              <a:ext cx="2823756" cy="1622743"/>
              <a:chOff x="295590" y="735292"/>
              <a:chExt cx="2823756" cy="1622743"/>
            </a:xfrm>
          </p:grpSpPr>
          <p:sp>
            <p:nvSpPr>
              <p:cNvPr id="5" name="サブタイトル 2"/>
              <p:cNvSpPr txBox="1">
                <a:spLocks/>
              </p:cNvSpPr>
              <p:nvPr/>
            </p:nvSpPr>
            <p:spPr>
              <a:xfrm>
                <a:off x="295590" y="888916"/>
                <a:ext cx="2823756" cy="1469119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95770" tIns="47886" rIns="0" bIns="47886">
                <a:spAutoFit/>
              </a:bodyPr>
              <a:lstStyle>
                <a:lvl1pPr marL="480003" indent="-480003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4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40005" indent="-40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00008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240011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80014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017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160020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800025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440028" indent="-320002" algn="l" defTabSz="1280006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国： 「卸売市場整備基本方針」の改定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</a:t>
                </a:r>
                <a:r>
                  <a:rPr lang="ja-JP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農水省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が第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10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次</a:t>
                </a:r>
                <a:r>
                  <a:rPr lang="ja-JP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卸売市場</a:t>
                </a:r>
                <a:r>
                  <a:rPr lang="ja-JP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整備基本</a:t>
                </a:r>
                <a:r>
                  <a:rPr lang="ja-JP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方針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を策定（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H28.1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）</a:t>
                </a: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∟経営戦略の確立</a:t>
                </a:r>
                <a:r>
                  <a:rPr lang="ja-JP" altLang="en-US" sz="700" spc="-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（「ビジネスモデルの方向」を基本戦略として位置付け）</a:t>
                </a:r>
                <a:endParaRPr lang="en-US" altLang="ja-JP" sz="800" spc="-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180975" indent="-180975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∟</a:t>
                </a:r>
                <a:r>
                  <a:rPr lang="ja-JP" altLang="en-US" sz="800" spc="-9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産地との連携強化、ニーズへの適格な対応、品質管理の高度化、　など</a:t>
                </a:r>
                <a:endParaRPr lang="en-US" altLang="ja-JP" sz="800" spc="-9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【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府市場：現経営展望の終了、新指定管理者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】</a:t>
                </a: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○現行　経営展望［Ｈ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24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28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］の計画期間が終了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○</a:t>
                </a:r>
                <a:r>
                  <a:rPr lang="ja-JP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新指定</a:t>
                </a:r>
                <a:r>
                  <a:rPr lang="ja-JP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管理者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を選定（次期指定期間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H29.4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月～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H34.3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月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）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None/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上記の状況を踏まえ、開設者、指定管理者、場内業者等による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中長期的な行動計画を含めた経営展望の策定が必要</a:t>
                </a:r>
                <a:endPara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305119" y="735292"/>
                <a:ext cx="900489" cy="181962"/>
              </a:xfrm>
              <a:prstGeom prst="roundRec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68415" tIns="34208" rIns="68415" bIns="34208" anchor="ctr"/>
              <a:lstStyle/>
              <a:p>
                <a:pPr algn="ctr" defTabSz="957700" fontAlgn="auto">
                  <a:lnSpc>
                    <a:spcPts val="132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ja-JP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背景・趣旨</a:t>
                </a:r>
                <a:endPara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7" name="二等辺三角形 6"/>
            <p:cNvSpPr/>
            <p:nvPr/>
          </p:nvSpPr>
          <p:spPr>
            <a:xfrm flipV="1">
              <a:off x="426969" y="2044956"/>
              <a:ext cx="2441009" cy="135725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2071" name="グループ化 11"/>
          <p:cNvGrpSpPr>
            <a:grpSpLocks/>
          </p:cNvGrpSpPr>
          <p:nvPr/>
        </p:nvGrpSpPr>
        <p:grpSpPr bwMode="auto">
          <a:xfrm>
            <a:off x="200025" y="2492375"/>
            <a:ext cx="2808288" cy="352425"/>
            <a:chOff x="344488" y="3416308"/>
            <a:chExt cx="2946867" cy="352591"/>
          </a:xfrm>
        </p:grpSpPr>
        <p:sp>
          <p:nvSpPr>
            <p:cNvPr id="9" name="サブタイトル 2"/>
            <p:cNvSpPr txBox="1">
              <a:spLocks/>
            </p:cNvSpPr>
            <p:nvPr/>
          </p:nvSpPr>
          <p:spPr>
            <a:xfrm>
              <a:off x="344488" y="3575133"/>
              <a:ext cx="2946867" cy="193766"/>
            </a:xfrm>
            <a:prstGeom prst="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5770" tIns="47886" rIns="95770" bIns="47886">
              <a:spAutoFit/>
            </a:bodyPr>
            <a:lstStyle>
              <a:defPPr>
                <a:defRPr lang="ja-JP"/>
              </a:defPPr>
              <a:lvl1pPr indent="0" defTabSz="1280006">
                <a:spcBef>
                  <a:spcPts val="0"/>
                </a:spcBef>
                <a:buFont typeface="Arial" panose="020B0604020202020204" pitchFamily="34" charset="0"/>
                <a:buNone/>
                <a:defRPr sz="10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defRPr>
              </a:lvl1pPr>
              <a:lvl2pPr marL="1040005" indent="-400002" defTabSz="1280006">
                <a:spcBef>
                  <a:spcPct val="20000"/>
                </a:spcBef>
                <a:buFont typeface="Arial" panose="020B0604020202020204" pitchFamily="34" charset="0"/>
                <a:buChar char="–"/>
                <a:defRPr sz="3900"/>
              </a:lvl2pPr>
              <a:lvl3pPr marL="1600008" indent="-320002" defTabSz="1280006">
                <a:spcBef>
                  <a:spcPct val="20000"/>
                </a:spcBef>
                <a:buFont typeface="Arial" panose="020B0604020202020204" pitchFamily="34" charset="0"/>
                <a:buChar char="•"/>
                <a:defRPr sz="3400"/>
              </a:lvl3pPr>
              <a:lvl4pPr marL="2240011" indent="-320002" defTabSz="1280006">
                <a:spcBef>
                  <a:spcPct val="20000"/>
                </a:spcBef>
                <a:buFont typeface="Arial" panose="020B0604020202020204" pitchFamily="34" charset="0"/>
                <a:buChar char="–"/>
                <a:defRPr sz="2800"/>
              </a:lvl4pPr>
              <a:lvl5pPr marL="2880014" indent="-320002" defTabSz="1280006">
                <a:spcBef>
                  <a:spcPct val="20000"/>
                </a:spcBef>
                <a:buFont typeface="Arial" panose="020B0604020202020204" pitchFamily="34" charset="0"/>
                <a:buChar char="»"/>
                <a:defRPr sz="2800"/>
              </a:lvl5pPr>
              <a:lvl6pPr marL="3520017" indent="-320002" defTabSz="1280006">
                <a:spcBef>
                  <a:spcPct val="20000"/>
                </a:spcBef>
                <a:buFont typeface="Arial" panose="020B0604020202020204" pitchFamily="34" charset="0"/>
                <a:buChar char="•"/>
                <a:defRPr sz="2800"/>
              </a:lvl6pPr>
              <a:lvl7pPr marL="4160020" indent="-320002" defTabSz="1280006">
                <a:spcBef>
                  <a:spcPct val="20000"/>
                </a:spcBef>
                <a:buFont typeface="Arial" panose="020B0604020202020204" pitchFamily="34" charset="0"/>
                <a:buChar char="•"/>
                <a:defRPr sz="2800"/>
              </a:lvl7pPr>
              <a:lvl8pPr marL="4800025" indent="-320002" defTabSz="1280006">
                <a:spcBef>
                  <a:spcPct val="20000"/>
                </a:spcBef>
                <a:buFont typeface="Arial" panose="020B0604020202020204" pitchFamily="34" charset="0"/>
                <a:buChar char="•"/>
                <a:defRPr sz="2800"/>
              </a:lvl8pPr>
              <a:lvl9pPr marL="5440028" indent="-320002" defTabSz="1280006">
                <a:spcBef>
                  <a:spcPct val="20000"/>
                </a:spcBef>
                <a:buFont typeface="Arial" panose="020B0604020202020204" pitchFamily="34" charset="0"/>
                <a:buChar char="•"/>
                <a:defRPr sz="2800"/>
              </a:lvl9pPr>
            </a:lstStyle>
            <a:p>
              <a:pPr algn="ctr" fontAlgn="auto">
                <a:spcAft>
                  <a:spcPts val="0"/>
                </a:spcAft>
                <a:defRPr/>
              </a:pPr>
              <a:r>
                <a:rPr lang="ja-JP" altLang="en-US" sz="900" dirty="0"/>
                <a:t>平成２９年度から平成３３年度まで</a:t>
              </a:r>
              <a:r>
                <a:rPr lang="ja-JP" altLang="en-US" sz="900" dirty="0" smtClean="0"/>
                <a:t>の５年間</a:t>
              </a:r>
              <a:endParaRPr lang="ja-JP" altLang="en-US" sz="900" dirty="0"/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344488" y="3416308"/>
              <a:ext cx="944530" cy="179472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68415" tIns="34208" rIns="68415" bIns="34208" anchor="ctr"/>
            <a:lstStyle/>
            <a:p>
              <a:pPr algn="ctr" defTabSz="957700" fontAlgn="auto">
                <a:lnSpc>
                  <a:spcPts val="132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計画期間</a:t>
              </a:r>
            </a:p>
          </p:txBody>
        </p:sp>
      </p:grpSp>
      <p:sp>
        <p:nvSpPr>
          <p:cNvPr id="2072" name="テキスト ボックス 10"/>
          <p:cNvSpPr txBox="1">
            <a:spLocks noChangeArrowheads="1"/>
          </p:cNvSpPr>
          <p:nvPr/>
        </p:nvSpPr>
        <p:spPr bwMode="auto">
          <a:xfrm>
            <a:off x="8658225" y="236525"/>
            <a:ext cx="1069975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ts val="700"/>
              </a:lnSpc>
            </a:pPr>
            <a:r>
              <a:rPr lang="en-US" altLang="ja-JP" sz="7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H28.11.29</a:t>
            </a:r>
            <a:endParaRPr lang="en-US" altLang="ja-JP" sz="7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070225" y="765175"/>
            <a:ext cx="1133475" cy="17938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府市場の状況</a:t>
            </a:r>
          </a:p>
        </p:txBody>
      </p:sp>
      <p:sp>
        <p:nvSpPr>
          <p:cNvPr id="2075" name="テキスト ボックス 20"/>
          <p:cNvSpPr txBox="1">
            <a:spLocks noChangeArrowheads="1"/>
          </p:cNvSpPr>
          <p:nvPr/>
        </p:nvSpPr>
        <p:spPr bwMode="auto">
          <a:xfrm>
            <a:off x="3070225" y="930206"/>
            <a:ext cx="19547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8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(1)</a:t>
            </a:r>
            <a:r>
              <a:rPr lang="ja-JP" altLang="en-US" sz="8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取扱</a:t>
            </a:r>
            <a:r>
              <a:rPr lang="ja-JP" altLang="en-US" sz="80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数量・金額の状況</a:t>
            </a:r>
            <a:endParaRPr lang="en-US" altLang="ja-JP" sz="800" u="sng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/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数量</a:t>
            </a: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</a:t>
            </a:r>
            <a:r>
              <a:rPr lang="ja-JP" altLang="en-US" sz="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横ばい、金額は近年やや増加傾向</a:t>
            </a:r>
            <a:endParaRPr lang="ja-JP" altLang="en-US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2" name="サブタイトル 2"/>
          <p:cNvSpPr txBox="1">
            <a:spLocks/>
          </p:cNvSpPr>
          <p:nvPr/>
        </p:nvSpPr>
        <p:spPr>
          <a:xfrm>
            <a:off x="7305799" y="5122863"/>
            <a:ext cx="2471737" cy="166052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770" tIns="0" rIns="95770" bIns="0" anchor="ctr"/>
          <a:lstStyle>
            <a:defPPr>
              <a:defRPr lang="ja-JP"/>
            </a:defPPr>
            <a:lvl1pPr indent="0" defTabSz="1280006">
              <a:spcBef>
                <a:spcPts val="0"/>
              </a:spcBef>
              <a:buFont typeface="Arial" panose="020B0604020202020204" pitchFamily="34" charset="0"/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1040005" indent="-40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3900"/>
            </a:lvl2pPr>
            <a:lvl3pPr marL="160000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3400"/>
            </a:lvl3pPr>
            <a:lvl4pPr marL="2240011" indent="-320002" defTabSz="1280006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4pPr>
            <a:lvl5pPr marL="2880014" indent="-320002" defTabSz="1280006">
              <a:spcBef>
                <a:spcPct val="20000"/>
              </a:spcBef>
              <a:buFont typeface="Arial" panose="020B0604020202020204" pitchFamily="34" charset="0"/>
              <a:buChar char="»"/>
              <a:defRPr sz="2800"/>
            </a:lvl5pPr>
            <a:lvl6pPr marL="3520017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6pPr>
            <a:lvl7pPr marL="4160020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7pPr>
            <a:lvl8pPr marL="4800025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8pPr>
            <a:lvl9pPr marL="5440028" indent="-320002" defTabSz="1280006">
              <a:spcBef>
                <a:spcPct val="20000"/>
              </a:spcBef>
              <a:buFont typeface="Arial" panose="020B0604020202020204" pitchFamily="34" charset="0"/>
              <a:buChar char="•"/>
              <a:defRPr sz="2800"/>
            </a:lvl9pPr>
          </a:lstStyle>
          <a:p>
            <a:pPr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u="sng" dirty="0">
                <a:solidFill>
                  <a:sysClr val="windowText" lastClr="000000"/>
                </a:solidFill>
              </a:rPr>
              <a:t>■施設整備計画の考え方</a:t>
            </a:r>
            <a:endParaRPr lang="en-US" altLang="ja-JP" sz="800" u="sng" dirty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ysClr val="windowText" lastClr="000000"/>
                </a:solidFill>
              </a:rPr>
              <a:t>　○平成２８年度に行う市場内施設の劣化度調査の結果を踏まえ、市場の機能を維持するために必要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な施設整備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計画を策定し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、新経営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展望の対象期間中に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実施。</a:t>
            </a:r>
            <a:endParaRPr lang="en-US" altLang="ja-JP" sz="800" dirty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ysClr val="windowText" lastClr="000000"/>
                </a:solidFill>
              </a:rPr>
              <a:t>　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○施設・設備の劣化状況、耐用年数を把握し、改修が必要な施設等の優先順位を付けることで、長寿命化を図る。</a:t>
            </a:r>
            <a:endParaRPr lang="en-US" altLang="ja-JP" sz="800" dirty="0">
              <a:solidFill>
                <a:sysClr val="windowText" lastClr="000000"/>
              </a:solidFill>
            </a:endParaRPr>
          </a:p>
          <a:p>
            <a:pPr marL="355600" indent="-355600" fontAlgn="auto">
              <a:lnSpc>
                <a:spcPts val="960"/>
              </a:lnSpc>
              <a:spcAft>
                <a:spcPts val="0"/>
              </a:spcAft>
              <a:defRPr/>
            </a:pPr>
            <a:endParaRPr lang="en-US" altLang="ja-JP" sz="800" dirty="0">
              <a:solidFill>
                <a:sysClr val="windowText" lastClr="000000"/>
              </a:solidFill>
            </a:endParaRPr>
          </a:p>
          <a:p>
            <a:pPr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u="sng" dirty="0">
                <a:solidFill>
                  <a:sysClr val="windowText" lastClr="000000"/>
                </a:solidFill>
              </a:rPr>
              <a:t>■収支計画の考え方</a:t>
            </a:r>
            <a:endParaRPr lang="en-US" altLang="ja-JP" sz="800" u="sng" dirty="0">
              <a:solidFill>
                <a:sysClr val="windowText" lastClr="000000"/>
              </a:solidFill>
            </a:endParaRPr>
          </a:p>
          <a:p>
            <a:pPr marL="180975" indent="-180975" fontAlgn="auto">
              <a:lnSpc>
                <a:spcPts val="960"/>
              </a:lnSpc>
              <a:spcAft>
                <a:spcPts val="0"/>
              </a:spcAft>
              <a:defRPr/>
            </a:pPr>
            <a:r>
              <a:rPr lang="ja-JP" altLang="en-US" sz="800" dirty="0">
                <a:solidFill>
                  <a:sysClr val="windowText" lastClr="000000"/>
                </a:solidFill>
              </a:rPr>
              <a:t>　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○施設整備計画を基に開設者と指定</a:t>
            </a:r>
            <a:r>
              <a:rPr lang="ja-JP" altLang="en-US" sz="800" dirty="0">
                <a:solidFill>
                  <a:sysClr val="windowText" lastClr="000000"/>
                </a:solidFill>
              </a:rPr>
              <a:t>管理者会計の合算した収支計画を策定する</a:t>
            </a:r>
            <a:r>
              <a:rPr lang="ja-JP" altLang="en-US" sz="800" dirty="0" smtClean="0">
                <a:solidFill>
                  <a:sysClr val="windowText" lastClr="000000"/>
                </a:solidFill>
              </a:rPr>
              <a:t>。</a:t>
            </a:r>
            <a:endParaRPr lang="ja-JP" altLang="en-US" sz="800" dirty="0"/>
          </a:p>
        </p:txBody>
      </p:sp>
      <p:sp>
        <p:nvSpPr>
          <p:cNvPr id="73" name="角丸四角形 72"/>
          <p:cNvSpPr/>
          <p:nvPr/>
        </p:nvSpPr>
        <p:spPr>
          <a:xfrm>
            <a:off x="7334126" y="4931674"/>
            <a:ext cx="2011362" cy="179388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施設整備計画・収支計画</a:t>
            </a:r>
          </a:p>
        </p:txBody>
      </p:sp>
      <p:sp>
        <p:nvSpPr>
          <p:cNvPr id="66" name="角丸四角形 65"/>
          <p:cNvSpPr/>
          <p:nvPr/>
        </p:nvSpPr>
        <p:spPr>
          <a:xfrm>
            <a:off x="102176" y="4930120"/>
            <a:ext cx="2009775" cy="179387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lnSpc>
                <a:spcPts val="132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取扱高の見通しと目標</a:t>
            </a:r>
          </a:p>
        </p:txBody>
      </p:sp>
      <p:sp>
        <p:nvSpPr>
          <p:cNvPr id="14" name="角丸四角形吹き出し 13"/>
          <p:cNvSpPr/>
          <p:nvPr/>
        </p:nvSpPr>
        <p:spPr>
          <a:xfrm>
            <a:off x="4645025" y="5090081"/>
            <a:ext cx="2627887" cy="1629251"/>
          </a:xfrm>
          <a:prstGeom prst="wedgeRoundRectCallout">
            <a:avLst>
              <a:gd name="adj1" fmla="val -53790"/>
              <a:gd name="adj2" fmla="val -32443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0" rIns="0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■最終年度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H33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の取扱高の目標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青果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◎数量目標：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226,900t</a:t>
            </a: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予測値の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100%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金額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64,597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百万円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予測値の</a:t>
            </a:r>
            <a:r>
              <a:rPr lang="en-US" altLang="ja-JP" sz="8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110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水産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◎数量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43,700t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予測値の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100%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57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◇金額目標：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40,055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百万円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予測値の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100%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二等辺三角形 77"/>
          <p:cNvSpPr/>
          <p:nvPr/>
        </p:nvSpPr>
        <p:spPr bwMode="auto">
          <a:xfrm rot="5400000">
            <a:off x="6490208" y="1815069"/>
            <a:ext cx="1739544" cy="17413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anchor="ctr"/>
          <a:lstStyle/>
          <a:p>
            <a:pPr algn="ctr" defTabSz="957700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7455401" y="752195"/>
            <a:ext cx="2193681" cy="1925842"/>
            <a:chOff x="7455401" y="752195"/>
            <a:chExt cx="2193681" cy="1925842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7455401" y="1052736"/>
              <a:ext cx="2193681" cy="1625301"/>
              <a:chOff x="7480097" y="1101378"/>
              <a:chExt cx="2193681" cy="1625301"/>
            </a:xfrm>
          </p:grpSpPr>
          <p:sp>
            <p:nvSpPr>
              <p:cNvPr id="81" name="テキスト ボックス 80"/>
              <p:cNvSpPr txBox="1"/>
              <p:nvPr/>
            </p:nvSpPr>
            <p:spPr bwMode="auto">
              <a:xfrm>
                <a:off x="7488452" y="1101378"/>
                <a:ext cx="2185326" cy="14400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72000" tIns="0" rIns="72000" bIns="36000" anchor="ctr">
                <a:noAutofit/>
              </a:bodyPr>
              <a:lstStyle/>
              <a:p>
                <a:pPr defTabSz="957700" fontAlgn="auto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方向性１．立地条件を活かした集荷力の強化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2" name="テキスト ボックス 91"/>
              <p:cNvSpPr txBox="1"/>
              <p:nvPr/>
            </p:nvSpPr>
            <p:spPr bwMode="auto">
              <a:xfrm>
                <a:off x="7488452" y="1310292"/>
                <a:ext cx="2185326" cy="14400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72000" tIns="0" rIns="72000" bIns="36000" anchor="ctr">
                <a:noAutofit/>
              </a:bodyPr>
              <a:lstStyle/>
              <a:p>
                <a:pPr defTabSz="957700" fontAlgn="auto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方向性２．場内業者の連携による販売力の強化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3" name="テキスト ボックス 92"/>
              <p:cNvSpPr txBox="1"/>
              <p:nvPr/>
            </p:nvSpPr>
            <p:spPr bwMode="auto">
              <a:xfrm>
                <a:off x="7488451" y="2582679"/>
                <a:ext cx="2185326" cy="14400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72000" tIns="0" rIns="72000" bIns="36000" anchor="ctr">
                <a:noAutofit/>
              </a:bodyPr>
              <a:lstStyle/>
              <a:p>
                <a:pPr defTabSz="957700" fontAlgn="auto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方向性８．災害対応能力の向上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5" name="テキスト ボックス 94"/>
              <p:cNvSpPr txBox="1"/>
              <p:nvPr/>
            </p:nvSpPr>
            <p:spPr bwMode="auto">
              <a:xfrm>
                <a:off x="7480097" y="1728693"/>
                <a:ext cx="2185327" cy="14400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72000" tIns="0" rIns="72000" bIns="36000" anchor="ctr">
                <a:noAutofit/>
              </a:bodyPr>
              <a:lstStyle/>
              <a:p>
                <a:pPr defTabSz="957700" fontAlgn="auto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方向性４．場内ルールの強化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6" name="テキスト ボックス 95"/>
              <p:cNvSpPr txBox="1"/>
              <p:nvPr/>
            </p:nvSpPr>
            <p:spPr bwMode="auto">
              <a:xfrm>
                <a:off x="7488452" y="2371234"/>
                <a:ext cx="2185326" cy="14400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72000" tIns="0" rIns="72000" bIns="36000" anchor="ctr">
                <a:noAutofit/>
              </a:bodyPr>
              <a:lstStyle/>
              <a:p>
                <a:pPr defTabSz="957700" fontAlgn="auto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方向性７．効率的・効果的な市場運営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7" name="テキスト ボックス 96"/>
              <p:cNvSpPr txBox="1"/>
              <p:nvPr/>
            </p:nvSpPr>
            <p:spPr bwMode="auto">
              <a:xfrm>
                <a:off x="7488451" y="1518186"/>
                <a:ext cx="2185326" cy="14400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72000" tIns="0" rIns="72000" bIns="36000" anchor="ctr">
                <a:noAutofit/>
              </a:bodyPr>
              <a:lstStyle/>
              <a:p>
                <a:pPr defTabSz="957700" fontAlgn="auto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方向性３．施設・設備の更新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8" name="テキスト ボックス 97"/>
              <p:cNvSpPr txBox="1"/>
              <p:nvPr/>
            </p:nvSpPr>
            <p:spPr bwMode="auto">
              <a:xfrm>
                <a:off x="7488451" y="1944118"/>
                <a:ext cx="2185326" cy="14400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72000" tIns="0" rIns="72000" bIns="36000" anchor="ctr">
                <a:noAutofit/>
              </a:bodyPr>
              <a:lstStyle/>
              <a:p>
                <a:pPr defTabSz="957700" fontAlgn="auto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方向性５．市場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PR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能力の向上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9" name="テキスト ボックス 98"/>
              <p:cNvSpPr txBox="1"/>
              <p:nvPr/>
            </p:nvSpPr>
            <p:spPr bwMode="auto">
              <a:xfrm>
                <a:off x="7488452" y="2154564"/>
                <a:ext cx="2185326" cy="144000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72000" tIns="0" rIns="72000" bIns="36000" anchor="ctr">
                <a:noAutofit/>
              </a:bodyPr>
              <a:lstStyle/>
              <a:p>
                <a:pPr defTabSz="957700" fontAlgn="auto">
                  <a:lnSpc>
                    <a:spcPts val="15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方向性６．実需者・消費者への販路開拓・維持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80" name="サブタイトル 2"/>
            <p:cNvSpPr txBox="1">
              <a:spLocks/>
            </p:cNvSpPr>
            <p:nvPr/>
          </p:nvSpPr>
          <p:spPr>
            <a:xfrm>
              <a:off x="7567879" y="752195"/>
              <a:ext cx="1968725" cy="275188"/>
            </a:xfrm>
            <a:prstGeom prst="bracketPair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>
              <a:noAutofit/>
            </a:bodyPr>
            <a:lstStyle>
              <a:lvl1pPr marL="480003" indent="-480003" algn="l" defTabSz="1280006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005" indent="-400002" algn="l" defTabSz="1280006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008" indent="-320002" algn="l" defTabSz="1280006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011" indent="-320002" algn="l" defTabSz="1280006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014" indent="-320002" algn="l" defTabSz="1280006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017" indent="-320002" algn="l" defTabSz="1280006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020" indent="-320002" algn="l" defTabSz="1280006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025" indent="-320002" algn="l" defTabSz="1280006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028" indent="-320002" algn="l" defTabSz="1280006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/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府市場の強みを生かし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課題を解決するための方向性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195263" y="2852936"/>
            <a:ext cx="9453819" cy="2028624"/>
            <a:chOff x="195263" y="2852936"/>
            <a:chExt cx="9453819" cy="2028624"/>
          </a:xfrm>
        </p:grpSpPr>
        <p:grpSp>
          <p:nvGrpSpPr>
            <p:cNvPr id="2053" name="グループ化 29"/>
            <p:cNvGrpSpPr>
              <a:grpSpLocks/>
            </p:cNvGrpSpPr>
            <p:nvPr/>
          </p:nvGrpSpPr>
          <p:grpSpPr bwMode="auto">
            <a:xfrm>
              <a:off x="3728864" y="3336443"/>
              <a:ext cx="720004" cy="1437271"/>
              <a:chOff x="5601815" y="3313235"/>
              <a:chExt cx="789373" cy="1437828"/>
            </a:xfrm>
          </p:grpSpPr>
          <p:sp>
            <p:nvSpPr>
              <p:cNvPr id="71" name="正方形/長方形 70"/>
              <p:cNvSpPr/>
              <p:nvPr/>
            </p:nvSpPr>
            <p:spPr>
              <a:xfrm rot="10800000">
                <a:off x="5601818" y="3313235"/>
                <a:ext cx="789369" cy="46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577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74" name="正方形/長方形 73"/>
              <p:cNvSpPr/>
              <p:nvPr/>
            </p:nvSpPr>
            <p:spPr>
              <a:xfrm>
                <a:off x="5601819" y="3671018"/>
                <a:ext cx="789369" cy="46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577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75" name="正方形/長方形 74"/>
              <p:cNvSpPr/>
              <p:nvPr/>
            </p:nvSpPr>
            <p:spPr>
              <a:xfrm>
                <a:off x="5601819" y="4023580"/>
                <a:ext cx="789369" cy="46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577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76" name="正方形/長方形 75"/>
              <p:cNvSpPr/>
              <p:nvPr/>
            </p:nvSpPr>
            <p:spPr>
              <a:xfrm>
                <a:off x="5601819" y="4364389"/>
                <a:ext cx="789369" cy="46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577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  <p:sp>
            <p:nvSpPr>
              <p:cNvPr id="77" name="正方形/長方形 76"/>
              <p:cNvSpPr/>
              <p:nvPr/>
            </p:nvSpPr>
            <p:spPr>
              <a:xfrm>
                <a:off x="5601815" y="4704245"/>
                <a:ext cx="789368" cy="46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577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grpSp>
          <p:nvGrpSpPr>
            <p:cNvPr id="2076" name="グループ化 34"/>
            <p:cNvGrpSpPr>
              <a:grpSpLocks/>
            </p:cNvGrpSpPr>
            <p:nvPr/>
          </p:nvGrpSpPr>
          <p:grpSpPr bwMode="auto">
            <a:xfrm>
              <a:off x="1095374" y="2915295"/>
              <a:ext cx="6177538" cy="243450"/>
              <a:chOff x="194100" y="3253327"/>
              <a:chExt cx="5805192" cy="258565"/>
            </a:xfrm>
          </p:grpSpPr>
          <p:sp>
            <p:nvSpPr>
              <p:cNvPr id="33" name="ホームベース 32"/>
              <p:cNvSpPr/>
              <p:nvPr/>
            </p:nvSpPr>
            <p:spPr>
              <a:xfrm>
                <a:off x="194100" y="3259672"/>
                <a:ext cx="3046256" cy="252220"/>
              </a:xfrm>
              <a:prstGeom prst="homePlat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142989" tIns="71495" rIns="142989" bIns="71495" anchor="ctr"/>
              <a:lstStyle/>
              <a:p>
                <a:pPr algn="ctr" defTabSz="957700" fontAlgn="auto">
                  <a:lnSpc>
                    <a:spcPts val="132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1100" b="1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基本戦略</a:t>
                </a:r>
                <a:endParaRPr lang="ja-JP" altLang="en-US" sz="11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4" name="山形 33"/>
              <p:cNvSpPr/>
              <p:nvPr/>
            </p:nvSpPr>
            <p:spPr bwMode="auto">
              <a:xfrm>
                <a:off x="3240356" y="3253327"/>
                <a:ext cx="2758936" cy="252220"/>
              </a:xfrm>
              <a:prstGeom prst="chevron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142989" tIns="71495" rIns="142989" bIns="71495" anchor="ctr"/>
              <a:lstStyle/>
              <a:p>
                <a:pPr algn="ctr" defTabSz="957700" fontAlgn="auto">
                  <a:lnSpc>
                    <a:spcPts val="132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1100" b="1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行動</a:t>
                </a:r>
                <a:r>
                  <a:rPr lang="ja-JP" altLang="en-US" sz="1100" b="1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計画（</a:t>
                </a:r>
                <a:r>
                  <a:rPr lang="ja-JP" altLang="en-US" sz="1100" b="1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基本戦略に基づく取組事項）</a:t>
                </a:r>
              </a:p>
            </p:txBody>
          </p:sp>
        </p:grpSp>
        <p:grpSp>
          <p:nvGrpSpPr>
            <p:cNvPr id="2078" name="グループ化 64"/>
            <p:cNvGrpSpPr>
              <a:grpSpLocks/>
            </p:cNvGrpSpPr>
            <p:nvPr/>
          </p:nvGrpSpPr>
          <p:grpSpPr bwMode="auto">
            <a:xfrm>
              <a:off x="7296591" y="3007924"/>
              <a:ext cx="2186134" cy="1801808"/>
              <a:chOff x="9045722" y="3596707"/>
              <a:chExt cx="2187804" cy="1638699"/>
            </a:xfrm>
          </p:grpSpPr>
          <p:sp>
            <p:nvSpPr>
              <p:cNvPr id="62" name="Rectangle 44"/>
              <p:cNvSpPr>
                <a:spLocks noChangeArrowheads="1"/>
              </p:cNvSpPr>
              <p:nvPr/>
            </p:nvSpPr>
            <p:spPr bwMode="auto">
              <a:xfrm>
                <a:off x="9379497" y="3702165"/>
                <a:ext cx="1854029" cy="142778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lIns="36000" tIns="26935" rIns="36000" bIns="26935" anchor="ctr"/>
              <a:lstStyle/>
              <a:p>
                <a:pPr algn="ctr" defTabSz="9577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1600" spc="-15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“競争力</a:t>
                </a:r>
                <a:r>
                  <a:rPr lang="ja-JP" altLang="en-US" sz="1600" spc="-15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のある</a:t>
                </a:r>
                <a:r>
                  <a:rPr lang="ja-JP" altLang="en-US" sz="1600" spc="-15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市場”の</a:t>
                </a:r>
                <a:r>
                  <a:rPr lang="ja-JP" altLang="en-US" sz="1600" spc="-15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実現</a:t>
                </a:r>
                <a:r>
                  <a:rPr lang="ja-JP" altLang="en-US" sz="1600" spc="-15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へ</a:t>
                </a:r>
                <a:r>
                  <a:rPr lang="ja-JP" altLang="en-US" sz="1600" spc="-15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1600" spc="-15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9577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1000" spc="-15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～場内</a:t>
                </a:r>
                <a:r>
                  <a:rPr lang="ja-JP" altLang="en-US" sz="1000" spc="-15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一丸</a:t>
                </a:r>
                <a:r>
                  <a:rPr lang="ja-JP" altLang="en-US" sz="1000" spc="-15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となって</a:t>
                </a:r>
                <a:r>
                  <a:rPr lang="en-US" altLang="ja-JP" sz="1000" spc="-15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1000" spc="-15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00" spc="-15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流通構造の変化に対応し、産地や</a:t>
                </a:r>
                <a:r>
                  <a:rPr lang="en-US" altLang="ja-JP" sz="1000" spc="-15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lang="en-US" altLang="ja-JP" sz="1000" spc="-15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00" spc="-150" dirty="0" smtClean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小売、消費者の支持を勝ち取る～</a:t>
                </a:r>
                <a:endParaRPr lang="en-US" altLang="ja-JP" sz="1050" spc="-150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63" name="二等辺三角形 62"/>
              <p:cNvSpPr/>
              <p:nvPr/>
            </p:nvSpPr>
            <p:spPr>
              <a:xfrm rot="5400000">
                <a:off x="8342348" y="4300081"/>
                <a:ext cx="1638699" cy="231952"/>
              </a:xfrm>
              <a:prstGeom prst="triangle">
                <a:avLst/>
              </a:prstGeom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68415" tIns="34208" rIns="68415" bIns="34208" anchor="ctr"/>
              <a:lstStyle/>
              <a:p>
                <a:pPr algn="ctr" defTabSz="9577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/>
              </a:p>
            </p:txBody>
          </p:sp>
        </p:grpSp>
        <p:grpSp>
          <p:nvGrpSpPr>
            <p:cNvPr id="2085" name="グループ化 58"/>
            <p:cNvGrpSpPr>
              <a:grpSpLocks/>
            </p:cNvGrpSpPr>
            <p:nvPr/>
          </p:nvGrpSpPr>
          <p:grpSpPr bwMode="auto">
            <a:xfrm>
              <a:off x="4340294" y="3231353"/>
              <a:ext cx="2844955" cy="1639888"/>
              <a:chOff x="2727023" y="3612422"/>
              <a:chExt cx="2923968" cy="1640466"/>
            </a:xfrm>
          </p:grpSpPr>
          <p:sp>
            <p:nvSpPr>
              <p:cNvPr id="60" name="テキスト ボックス 59"/>
              <p:cNvSpPr txBox="1"/>
              <p:nvPr/>
            </p:nvSpPr>
            <p:spPr>
              <a:xfrm>
                <a:off x="2727024" y="3612422"/>
                <a:ext cx="2923967" cy="252502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72000" tIns="36000" rIns="72000" bIns="36000" anchor="ctr"/>
              <a:lstStyle/>
              <a:p>
                <a:pPr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　</a:t>
                </a:r>
                <a:r>
                  <a:rPr lang="ja-JP" altLang="en-US" sz="7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荷捌き・積み込みスペース</a:t>
                </a: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</a:t>
                </a:r>
                <a:r>
                  <a:rPr lang="ja-JP" altLang="en-US" sz="7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拡充</a:t>
                </a:r>
                <a:endParaRPr lang="en-US" altLang="ja-JP" sz="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　</a:t>
                </a:r>
                <a:r>
                  <a:rPr lang="ja-JP" altLang="en-US" sz="7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移動</a:t>
                </a: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動線</a:t>
                </a:r>
                <a:r>
                  <a:rPr lang="ja-JP" altLang="en-US" sz="7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</a:t>
                </a: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確保に</a:t>
                </a:r>
                <a:r>
                  <a:rPr lang="ja-JP" altLang="en-US" sz="7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よるドライバー待機時間、</a:t>
                </a: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荷下ろし時間の短縮など</a:t>
                </a:r>
                <a:endParaRPr lang="en-US" altLang="ja-JP" sz="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67" name="テキスト ボックス 66"/>
              <p:cNvSpPr txBox="1"/>
              <p:nvPr/>
            </p:nvSpPr>
            <p:spPr>
              <a:xfrm>
                <a:off x="2727023" y="3969451"/>
                <a:ext cx="2923967" cy="252501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 lIns="72000" tIns="36000" rIns="72000" bIns="36000" anchor="ctr"/>
              <a:lstStyle/>
              <a:p>
                <a:pPr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　冷蔵機能</a:t>
                </a:r>
                <a:r>
                  <a:rPr lang="ja-JP" altLang="en-US" sz="7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の強化（冷蔵庫棟、卸</a:t>
                </a: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</a:t>
                </a:r>
                <a:r>
                  <a:rPr lang="ja-JP" altLang="en-US" sz="7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仲</a:t>
                </a: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卸業者の</a:t>
                </a:r>
                <a:r>
                  <a:rPr lang="ja-JP" altLang="en-US" sz="7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自主冷蔵庫増設）</a:t>
                </a:r>
                <a:endParaRPr lang="en-US" altLang="ja-JP" sz="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　</a:t>
                </a:r>
                <a:r>
                  <a:rPr lang="ja-JP" altLang="en-US" sz="7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遮熱対策（クーラー排熱対策、</a:t>
                </a: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断熱塗装の導入）　など</a:t>
                </a:r>
                <a:endParaRPr lang="en-US" altLang="ja-JP" sz="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68" name="テキスト ボックス 67"/>
              <p:cNvSpPr txBox="1"/>
              <p:nvPr/>
            </p:nvSpPr>
            <p:spPr>
              <a:xfrm>
                <a:off x="2727023" y="4313012"/>
                <a:ext cx="2923967" cy="252501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lIns="72000" tIns="36000" rIns="72000" bIns="36000" anchor="ctr"/>
              <a:lstStyle/>
              <a:p>
                <a:pPr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　近郊売場の充実（大阪産（もん））</a:t>
                </a:r>
                <a:endParaRPr lang="en-US" altLang="ja-JP" sz="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　</a:t>
                </a:r>
                <a:r>
                  <a:rPr lang="ja-JP" altLang="en-US" sz="7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買出人の</a:t>
                </a: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増加</a:t>
                </a:r>
                <a:r>
                  <a:rPr lang="ja-JP" altLang="en-US" sz="7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に向けた取組</a:t>
                </a: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の実施　など</a:t>
                </a:r>
                <a:endParaRPr lang="en-US" altLang="ja-JP" sz="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69" name="テキスト ボックス 68"/>
              <p:cNvSpPr txBox="1"/>
              <p:nvPr/>
            </p:nvSpPr>
            <p:spPr>
              <a:xfrm>
                <a:off x="2727023" y="4649425"/>
                <a:ext cx="2923967" cy="250913"/>
              </a:xfrm>
              <a:prstGeom prst="rect">
                <a:avLst/>
              </a:prstGeom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　川上、川下との連携強化（トップセールス、「市場まつり」）</a:t>
                </a:r>
                <a:endParaRPr lang="en-US" altLang="ja-JP" sz="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　見学者対応（消費者、流通事業関係者、海外流通関係者）　など</a:t>
                </a:r>
                <a:endParaRPr lang="en-US" altLang="ja-JP" sz="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2727023" y="5000386"/>
                <a:ext cx="2923967" cy="252502"/>
              </a:xfrm>
              <a:prstGeom prst="rect">
                <a:avLst/>
              </a:prstGeom>
              <a:ln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none" lIns="72000" tIns="36000" rIns="72000" bIns="36000" anchor="ctr"/>
              <a:lstStyle/>
              <a:p>
                <a:pPr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　直接集荷、　第三者販売申告の適正化</a:t>
                </a:r>
                <a:endParaRPr lang="en-US" altLang="ja-JP" sz="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　災害等に強い市場づくり（防災訓練の実施、</a:t>
                </a:r>
                <a:r>
                  <a:rPr lang="en-US" altLang="ja-JP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BCP</a:t>
                </a:r>
                <a:r>
                  <a:rPr lang="ja-JP" altLang="en-US" sz="7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の随時見直し）など</a:t>
                </a:r>
                <a:endParaRPr lang="en-US" altLang="ja-JP" sz="7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2077" name="グループ化 28"/>
            <p:cNvGrpSpPr>
              <a:grpSpLocks/>
            </p:cNvGrpSpPr>
            <p:nvPr/>
          </p:nvGrpSpPr>
          <p:grpSpPr bwMode="auto">
            <a:xfrm>
              <a:off x="1095375" y="3225797"/>
              <a:ext cx="3108324" cy="1655763"/>
              <a:chOff x="2762455" y="3617610"/>
              <a:chExt cx="2758248" cy="1656184"/>
            </a:xfrm>
          </p:grpSpPr>
          <p:sp>
            <p:nvSpPr>
              <p:cNvPr id="42" name="テキスト ボックス 41"/>
              <p:cNvSpPr txBox="1"/>
              <p:nvPr/>
            </p:nvSpPr>
            <p:spPr>
              <a:xfrm>
                <a:off x="2762455" y="3964917"/>
                <a:ext cx="2758248" cy="250889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ニーズに対応した「付加価値」を重視する市場</a:t>
                </a:r>
                <a:endPara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戦略２：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コールドチェーン化の推進、加工機能等の充実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2762455" y="4317427"/>
                <a:ext cx="2758248" cy="25088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「民間活力」をフルに活用する開かれた市場</a:t>
                </a:r>
                <a:endPara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戦略３： </a:t>
                </a:r>
                <a:r>
                  <a:rPr lang="ja-JP" altLang="en-US" sz="8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指定</a:t>
                </a:r>
                <a:r>
                  <a:rPr lang="ja-JP" altLang="en-US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管理者による効率的な運営、</a:t>
                </a:r>
                <a:r>
                  <a:rPr lang="ja-JP" altLang="en-US" sz="8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外部活力の導入</a:t>
                </a:r>
                <a:endParaRPr lang="en-US" altLang="ja-JP" sz="8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2762455" y="4662451"/>
                <a:ext cx="2758248" cy="25088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場内外の連携強化で「活性化事業」に取り組む市場</a:t>
                </a:r>
                <a:endPara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戦略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４：産地や量販店、大学等との共同事業の展開</a:t>
                </a: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2762455" y="5021317"/>
                <a:ext cx="2758248" cy="252477"/>
              </a:xfrm>
              <a:prstGeom prst="rect">
                <a:avLst/>
              </a:prstGeom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場内業者の「自律的取組」を重視する市場</a:t>
                </a:r>
                <a:endPara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戦略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５：場内一丸での場内ルール順守の徹底　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2762455" y="3617610"/>
                <a:ext cx="2758248" cy="252477"/>
              </a:xfrm>
              <a:prstGeom prst="rect">
                <a:avLst/>
              </a:prstGeom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流通の変化に対応した「機動性」のある市場</a:t>
                </a:r>
                <a:endPara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 defTabSz="957700" fontAlgn="auto">
                  <a:lnSpc>
                    <a:spcPts val="8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戦略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１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：広域的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な集荷・転送・分荷機能の強化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20" name="角丸四角形 19"/>
            <p:cNvSpPr/>
            <p:nvPr/>
          </p:nvSpPr>
          <p:spPr>
            <a:xfrm>
              <a:off x="195263" y="2978152"/>
              <a:ext cx="479504" cy="1861353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200" spc="3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府市場の方向性</a:t>
              </a:r>
              <a:endParaRPr kumimoji="1" lang="ja-JP" altLang="en-US" sz="1200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2" name="二等辺三角形 81"/>
            <p:cNvSpPr/>
            <p:nvPr/>
          </p:nvSpPr>
          <p:spPr bwMode="auto">
            <a:xfrm rot="5400000">
              <a:off x="3970" y="3792941"/>
              <a:ext cx="1801808" cy="231775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15" tIns="34208" rIns="68415" bIns="34208" anchor="ctr"/>
            <a:lstStyle/>
            <a:p>
              <a:pPr algn="ctr" defTabSz="9577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3" name="円/楕円 82"/>
            <p:cNvSpPr/>
            <p:nvPr/>
          </p:nvSpPr>
          <p:spPr>
            <a:xfrm>
              <a:off x="7447048" y="2852936"/>
              <a:ext cx="2202034" cy="371304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目指すべき将来像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pic>
        <p:nvPicPr>
          <p:cNvPr id="2" name="Picture 2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357" y="1268760"/>
            <a:ext cx="2110440" cy="157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484" y="5111062"/>
            <a:ext cx="2249472" cy="15943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355</Words>
  <Application>Microsoft Office PowerPoint</Application>
  <PresentationFormat>A4 210 x 297 mm</PresentationFormat>
  <Paragraphs>85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大阪府中央卸売市場　新経営展望（中期経営計画）の策定について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新経営展望の策定について</dc:title>
  <dc:creator>大阪府</dc:creator>
  <cp:lastModifiedBy>大阪府</cp:lastModifiedBy>
  <cp:revision>86</cp:revision>
  <cp:lastPrinted>2016-11-24T05:35:53Z</cp:lastPrinted>
  <dcterms:created xsi:type="dcterms:W3CDTF">2016-11-12T00:36:19Z</dcterms:created>
  <dcterms:modified xsi:type="dcterms:W3CDTF">2016-12-12T07:03:14Z</dcterms:modified>
</cp:coreProperties>
</file>