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482" y="6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0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57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6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0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6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11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24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31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6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0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2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A1FDC-2733-4CBF-96EF-7C9B744B0517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A4704-92B1-44D4-A4A9-C55A9AB6D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1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>
            <a:spLocks/>
          </p:cNvSpPr>
          <p:nvPr/>
        </p:nvSpPr>
        <p:spPr>
          <a:xfrm>
            <a:off x="64281" y="959390"/>
            <a:ext cx="7517031" cy="864181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200" kern="100" dirty="0">
                <a:solidFill>
                  <a:srgbClr val="000000"/>
                </a:solidFill>
                <a:effectLst/>
                <a:latin typeface="HG丸ｺﾞｼｯｸM-PRO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29" name="角丸四角形 28"/>
          <p:cNvSpPr>
            <a:spLocks/>
          </p:cNvSpPr>
          <p:nvPr/>
        </p:nvSpPr>
        <p:spPr>
          <a:xfrm>
            <a:off x="7581312" y="959388"/>
            <a:ext cx="5220288" cy="864181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200" kern="100" dirty="0">
                <a:solidFill>
                  <a:srgbClr val="000000"/>
                </a:solidFill>
                <a:effectLst/>
                <a:latin typeface="HG丸ｺﾞｼｯｸM-PRO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13909" y="0"/>
            <a:ext cx="8973782" cy="5170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kumimoji="1" lang="ja-JP" altLang="en-US" b="1" dirty="0" smtClean="0"/>
              <a:t>台風</a:t>
            </a:r>
            <a:r>
              <a:rPr kumimoji="1" lang="en-US" altLang="ja-JP" b="1" dirty="0" smtClean="0"/>
              <a:t>21</a:t>
            </a:r>
            <a:r>
              <a:rPr kumimoji="1" lang="ja-JP" altLang="en-US" b="1" dirty="0" smtClean="0"/>
              <a:t>号による農業被害</a:t>
            </a:r>
            <a:r>
              <a:rPr lang="ja-JP" altLang="en-US" b="1" dirty="0"/>
              <a:t>の</a:t>
            </a:r>
            <a:r>
              <a:rPr lang="ja-JP" altLang="en-US" b="1" dirty="0" smtClean="0"/>
              <a:t>状況</a:t>
            </a:r>
            <a:r>
              <a:rPr lang="ja-JP" altLang="en-US" sz="1100" b="1" dirty="0" smtClean="0"/>
              <a:t>（平成</a:t>
            </a:r>
            <a:r>
              <a:rPr lang="en-US" altLang="ja-JP" sz="1100" b="1" dirty="0" smtClean="0"/>
              <a:t>30</a:t>
            </a:r>
            <a:r>
              <a:rPr lang="ja-JP" altLang="en-US" sz="1100" b="1" dirty="0" smtClean="0"/>
              <a:t>年</a:t>
            </a:r>
            <a:r>
              <a:rPr lang="en-US" altLang="ja-JP" sz="1100" b="1" dirty="0"/>
              <a:t>12</a:t>
            </a:r>
            <a:r>
              <a:rPr lang="ja-JP" altLang="en-US" sz="1100" b="1" dirty="0" smtClean="0"/>
              <a:t>月</a:t>
            </a:r>
            <a:r>
              <a:rPr lang="en-US" altLang="ja-JP" sz="1100" b="1" dirty="0"/>
              <a:t>21</a:t>
            </a:r>
            <a:r>
              <a:rPr lang="ja-JP" altLang="en-US" sz="1100" b="1" dirty="0" smtClean="0"/>
              <a:t>日現在）</a:t>
            </a:r>
            <a:endParaRPr kumimoji="1" lang="ja-JP" altLang="en-US" sz="1100" b="1" dirty="0"/>
          </a:p>
        </p:txBody>
      </p:sp>
      <p:sp>
        <p:nvSpPr>
          <p:cNvPr id="14" name="正方形/長方形 13"/>
          <p:cNvSpPr>
            <a:spLocks/>
          </p:cNvSpPr>
          <p:nvPr/>
        </p:nvSpPr>
        <p:spPr>
          <a:xfrm>
            <a:off x="64281" y="527589"/>
            <a:ext cx="12737319" cy="431800"/>
          </a:xfrm>
          <a:prstGeom prst="rect">
            <a:avLst/>
          </a:prstGeom>
          <a:solidFill>
            <a:srgbClr val="FFCC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sz="2000" b="1" kern="100" dirty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被害</a:t>
            </a:r>
            <a:r>
              <a:rPr lang="ja-JP" sz="2000" b="1" kern="100" dirty="0" smtClean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状況</a:t>
            </a:r>
            <a:r>
              <a:rPr lang="ja-JP" altLang="en-US" sz="2000" b="1" kern="100" dirty="0">
                <a:solidFill>
                  <a:srgbClr val="000000"/>
                </a:solidFill>
                <a:ea typeface="ＭＳ ゴシック"/>
                <a:cs typeface="Times New Roman"/>
              </a:rPr>
              <a:t>･･</a:t>
            </a:r>
            <a:r>
              <a:rPr lang="ja-JP" altLang="en-US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･府内の</a:t>
            </a:r>
            <a:r>
              <a:rPr lang="en-US" altLang="ja-JP" sz="2000" b="1" kern="100" dirty="0">
                <a:solidFill>
                  <a:srgbClr val="000000"/>
                </a:solidFill>
                <a:ea typeface="ＭＳ ゴシック"/>
                <a:cs typeface="Times New Roman"/>
              </a:rPr>
              <a:t>9</a:t>
            </a:r>
            <a:r>
              <a:rPr lang="ja-JP" altLang="en-US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割にあたる</a:t>
            </a:r>
            <a:r>
              <a:rPr lang="en-US" altLang="ja-JP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38</a:t>
            </a:r>
            <a:r>
              <a:rPr lang="ja-JP" altLang="en-US" sz="2000" b="1" kern="100" dirty="0" smtClean="0">
                <a:solidFill>
                  <a:srgbClr val="000000"/>
                </a:solidFill>
                <a:latin typeface="+mn-ea"/>
                <a:cs typeface="Times New Roman"/>
              </a:rPr>
              <a:t>市</a:t>
            </a:r>
            <a:r>
              <a:rPr lang="ja-JP" altLang="en-US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町村で被害が発生。被害金額</a:t>
            </a:r>
            <a:r>
              <a:rPr lang="en-US" altLang="ja-JP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116.6</a:t>
            </a:r>
            <a:r>
              <a:rPr lang="ja-JP" altLang="en-US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億円、被害面積</a:t>
            </a:r>
            <a:r>
              <a:rPr lang="en-US" altLang="ja-JP" sz="2000" b="1" kern="100" dirty="0" smtClean="0">
                <a:solidFill>
                  <a:srgbClr val="000000"/>
                </a:solidFill>
                <a:ea typeface="ＭＳ ゴシック"/>
                <a:cs typeface="Times New Roman"/>
              </a:rPr>
              <a:t>266ha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496" y="4376571"/>
            <a:ext cx="2527182" cy="18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717180" y="6271103"/>
            <a:ext cx="2559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ハウスの被害（堺市）</a:t>
            </a:r>
            <a:endParaRPr kumimoji="1" lang="en-US" altLang="ja-JP" sz="12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69007" y="8842773"/>
            <a:ext cx="267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農小屋の被害（泉南市）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943259" y="9276128"/>
            <a:ext cx="227849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水</a:t>
            </a:r>
            <a:r>
              <a:rPr lang="ja-JP" altLang="en-US" sz="1200" dirty="0" err="1" smtClean="0"/>
              <a:t>なすの</a:t>
            </a:r>
            <a:r>
              <a:rPr kumimoji="1" lang="ja-JP" altLang="en-US" sz="1200" dirty="0" smtClean="0"/>
              <a:t>被害（</a:t>
            </a:r>
            <a:r>
              <a:rPr lang="ja-JP" altLang="en-US" sz="1200" dirty="0"/>
              <a:t>泉佐野</a:t>
            </a:r>
            <a:r>
              <a:rPr kumimoji="1" lang="ja-JP" altLang="en-US" sz="1200" dirty="0" smtClean="0"/>
              <a:t>市）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959" y="1140966"/>
            <a:ext cx="76790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○施設被害状況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69.3</a:t>
            </a:r>
            <a:r>
              <a:rPr lang="ja-JP" altLang="en-US" sz="2000" b="1" dirty="0" smtClean="0"/>
              <a:t>億円</a:t>
            </a:r>
            <a:endParaRPr lang="en-US" altLang="ja-JP" sz="2000" b="1" dirty="0" smtClean="0"/>
          </a:p>
          <a:p>
            <a:r>
              <a:rPr lang="ja-JP" altLang="en-US" sz="1600" b="1" dirty="0"/>
              <a:t>　</a:t>
            </a:r>
            <a:r>
              <a:rPr lang="en-US" altLang="ja-JP" sz="1600" b="1" dirty="0" smtClean="0"/>
              <a:t> </a:t>
            </a:r>
            <a:r>
              <a:rPr lang="ja-JP" altLang="en-US" sz="1600" b="1" dirty="0" smtClean="0"/>
              <a:t>ハウス被害</a:t>
            </a:r>
            <a:r>
              <a:rPr lang="en-US" altLang="ja-JP" sz="1600" b="1" dirty="0" smtClean="0"/>
              <a:t>54.8</a:t>
            </a:r>
            <a:r>
              <a:rPr lang="ja-JP" altLang="en-US" sz="1600" b="1" dirty="0" smtClean="0"/>
              <a:t>億円</a:t>
            </a:r>
            <a:r>
              <a:rPr lang="ja-JP" altLang="en-US" sz="1600" b="1" dirty="0"/>
              <a:t>（</a:t>
            </a:r>
            <a:r>
              <a:rPr lang="en-US" altLang="ja-JP" sz="1600" b="1" dirty="0" smtClean="0"/>
              <a:t>178ha</a:t>
            </a:r>
            <a:r>
              <a:rPr lang="ja-JP" altLang="en-US" sz="1600" b="1" dirty="0" smtClean="0"/>
              <a:t>）</a:t>
            </a:r>
            <a:r>
              <a:rPr lang="ja-JP" altLang="en-US" sz="1600" dirty="0" smtClean="0"/>
              <a:t>→ </a:t>
            </a:r>
            <a:r>
              <a:rPr lang="ja-JP" altLang="en-US" sz="1600" dirty="0"/>
              <a:t>府内ハウス面積の約</a:t>
            </a:r>
            <a:r>
              <a:rPr lang="en-US" altLang="ja-JP" sz="1600" dirty="0"/>
              <a:t>1/3</a:t>
            </a:r>
            <a:r>
              <a:rPr lang="ja-JP" altLang="en-US" sz="1600" dirty="0"/>
              <a:t>が被災</a:t>
            </a:r>
          </a:p>
          <a:p>
            <a:r>
              <a:rPr lang="ja-JP" altLang="en-US" sz="1600" b="1" dirty="0"/>
              <a:t>　</a:t>
            </a:r>
            <a:r>
              <a:rPr lang="ja-JP" altLang="en-US" sz="1600" b="1" dirty="0" smtClean="0"/>
              <a:t> その他施設（農小屋、畜舎等</a:t>
            </a:r>
            <a:r>
              <a:rPr lang="ja-JP" altLang="en-US" sz="1600" b="1" dirty="0"/>
              <a:t>）</a:t>
            </a:r>
            <a:r>
              <a:rPr lang="en-US" altLang="ja-JP" sz="1600" b="1" dirty="0" smtClean="0"/>
              <a:t>14.5</a:t>
            </a:r>
            <a:r>
              <a:rPr lang="ja-JP" altLang="en-US" sz="1600" b="1" dirty="0" smtClean="0"/>
              <a:t>億円</a:t>
            </a:r>
            <a:endParaRPr lang="ja-JP" altLang="en-US" sz="16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84648" y="3803898"/>
            <a:ext cx="267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ハウスの</a:t>
            </a:r>
            <a:r>
              <a:rPr lang="ja-JP" altLang="en-US" sz="1200" dirty="0" smtClean="0"/>
              <a:t>被害（千早赤阪村）</a:t>
            </a:r>
            <a:endParaRPr kumimoji="1" lang="ja-JP" alt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4648" y="1818074"/>
            <a:ext cx="2654521" cy="199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7835708" y="967333"/>
            <a:ext cx="496589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/>
              <a:t>○</a:t>
            </a:r>
            <a:r>
              <a:rPr lang="ja-JP" altLang="en-US" sz="1800" b="1" dirty="0"/>
              <a:t>農産物</a:t>
            </a:r>
            <a:r>
              <a:rPr lang="ja-JP" altLang="en-US" sz="1800" b="1" dirty="0" smtClean="0"/>
              <a:t>の直接の被害</a:t>
            </a:r>
            <a:r>
              <a:rPr lang="ja-JP" altLang="en-US" sz="1800" b="1" dirty="0"/>
              <a:t>状況</a:t>
            </a:r>
            <a:r>
              <a:rPr lang="ja-JP" altLang="en-US" sz="1800" b="1" dirty="0" smtClean="0"/>
              <a:t>：</a:t>
            </a:r>
            <a:r>
              <a:rPr lang="en-US" altLang="ja-JP" sz="1800" b="1" dirty="0"/>
              <a:t> 2.3</a:t>
            </a:r>
            <a:r>
              <a:rPr lang="ja-JP" altLang="en-US" sz="1800" b="1" dirty="0" smtClean="0"/>
              <a:t>億円（</a:t>
            </a:r>
            <a:r>
              <a:rPr lang="en-US" altLang="ja-JP" sz="1800" b="1" dirty="0"/>
              <a:t>88</a:t>
            </a:r>
            <a:r>
              <a:rPr lang="en-US" altLang="ja-JP" sz="1800" b="1" dirty="0" smtClean="0"/>
              <a:t>ha</a:t>
            </a:r>
            <a:r>
              <a:rPr lang="ja-JP" altLang="en-US" sz="1800" b="1" dirty="0" smtClean="0"/>
              <a:t>）</a:t>
            </a:r>
            <a:endParaRPr lang="en-US" altLang="ja-JP" sz="1800" b="1" dirty="0" smtClean="0"/>
          </a:p>
          <a:p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ja-JP" altLang="en-US" sz="10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</a:t>
            </a:r>
            <a:r>
              <a:rPr lang="ja-JP" altLang="en-US" sz="10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なす　</a:t>
            </a:r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（株</a:t>
            </a:r>
            <a:r>
              <a:rPr lang="ja-JP" altLang="en-US" sz="10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損傷</a:t>
            </a:r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</a:t>
            </a:r>
            <a:r>
              <a:rPr lang="ja-JP" altLang="en-US" sz="10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よる出荷不能）</a:t>
            </a:r>
          </a:p>
          <a:p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  みつば・きゅうり</a:t>
            </a:r>
            <a:r>
              <a:rPr lang="ja-JP" altLang="en-US" sz="10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（ハウス倒壊による栽培継続不能）</a:t>
            </a:r>
          </a:p>
          <a:p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いちじく</a:t>
            </a:r>
            <a:r>
              <a:rPr lang="ja-JP" altLang="en-US" sz="10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（風すれによる出荷不能）　　　　</a:t>
            </a:r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等 </a:t>
            </a:r>
            <a:endParaRPr lang="en-US" altLang="ja-JP" sz="105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800" b="1" dirty="0" smtClean="0"/>
              <a:t>○作付け不可能</a:t>
            </a:r>
            <a:r>
              <a:rPr lang="ja-JP" altLang="en-US" sz="1800" b="1" dirty="0"/>
              <a:t>となる農産物の逸失</a:t>
            </a:r>
            <a:r>
              <a:rPr lang="ja-JP" altLang="en-US" sz="1800" b="1" dirty="0" smtClean="0"/>
              <a:t>金額</a:t>
            </a:r>
            <a:endParaRPr lang="en-US" altLang="ja-JP" sz="1800" b="1" dirty="0" smtClean="0"/>
          </a:p>
          <a:p>
            <a:r>
              <a:rPr lang="ja-JP" altLang="en-US" sz="1800" b="1" dirty="0"/>
              <a:t>　</a:t>
            </a:r>
            <a:r>
              <a:rPr lang="ja-JP" altLang="en-US" sz="1800" b="1" dirty="0" smtClean="0"/>
              <a:t>　　　　　　　　　　　　　　　　　　　　　　　</a:t>
            </a:r>
            <a:r>
              <a:rPr lang="en-US" altLang="ja-JP" sz="1800" b="1" dirty="0" smtClean="0"/>
              <a:t>45</a:t>
            </a:r>
            <a:r>
              <a:rPr lang="ja-JP" altLang="en-US" sz="1800" b="1" dirty="0"/>
              <a:t>億</a:t>
            </a:r>
            <a:r>
              <a:rPr lang="ja-JP" altLang="en-US" sz="1800" b="1" dirty="0" smtClean="0"/>
              <a:t>円</a:t>
            </a:r>
            <a:endParaRPr lang="ja-JP" altLang="en-US" sz="1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107" y="7645577"/>
            <a:ext cx="1986038" cy="16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10401394" y="9276128"/>
            <a:ext cx="2130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いちじく</a:t>
            </a:r>
            <a:r>
              <a:rPr kumimoji="1" lang="ja-JP" altLang="en-US" sz="1200" dirty="0" smtClean="0"/>
              <a:t>の樹体被害（</a:t>
            </a:r>
            <a:r>
              <a:rPr lang="ja-JP" altLang="en-US" sz="1200" dirty="0"/>
              <a:t>河南町</a:t>
            </a:r>
            <a:r>
              <a:rPr kumimoji="1" lang="ja-JP" altLang="en-US" sz="1200" dirty="0" smtClean="0"/>
              <a:t>）</a:t>
            </a:r>
            <a:endParaRPr kumimoji="1" lang="ja-JP" altLang="en-US" sz="1200" dirty="0"/>
          </a:p>
        </p:txBody>
      </p:sp>
      <p:pic>
        <p:nvPicPr>
          <p:cNvPr id="1032" name="Picture 8" descr="D:\sarashik\My Documents\IMG_2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39" y="5996970"/>
            <a:ext cx="2532791" cy="15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11067776" y="7032848"/>
            <a:ext cx="159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施設栽培のみつばの被害（</a:t>
            </a:r>
            <a:r>
              <a:rPr lang="ja-JP" altLang="en-US" sz="1200" dirty="0"/>
              <a:t>貝塚市</a:t>
            </a:r>
            <a:r>
              <a:rPr kumimoji="1" lang="ja-JP" altLang="en-US" sz="1200" dirty="0" smtClean="0"/>
              <a:t>）</a:t>
            </a:r>
            <a:endParaRPr kumimoji="1" lang="ja-JP" alt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68" y="7578298"/>
            <a:ext cx="2278486" cy="17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403" y="6953411"/>
            <a:ext cx="2519148" cy="18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762990" y="2248453"/>
            <a:ext cx="244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市町村別　農作物の直接被害状況</a:t>
            </a:r>
            <a:endParaRPr kumimoji="1" lang="ja-JP" altLang="en-US" sz="1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03" y="2525452"/>
            <a:ext cx="5059134" cy="344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96144" y="9396503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/>
              <a:t> </a:t>
            </a:r>
            <a:r>
              <a:rPr lang="ja-JP" altLang="en-US" sz="700" dirty="0"/>
              <a:t>（端数処理の関係で、合計が一致しないことがある。） 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153" y="2015536"/>
            <a:ext cx="3178305" cy="73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A3 297x420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ＭＳ Ｐゴシック</vt:lpstr>
      <vt:lpstr>ＭＳ Ｐ明朝</vt:lpstr>
      <vt:lpstr>ＭＳ ゴシック</vt:lpstr>
      <vt:lpstr>ＭＳ 明朝</vt:lpstr>
      <vt:lpstr>Arial</vt:lpstr>
      <vt:lpstr>Calibri</vt:lpstr>
      <vt:lpstr>Times New Roman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2019-01-30T02:03:07Z</dcterms:created>
  <dcterms:modified xsi:type="dcterms:W3CDTF">2019-01-30T02:03:11Z</dcterms:modified>
</cp:coreProperties>
</file>