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6858000" cy="9144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4" autoAdjust="0"/>
    <p:restoredTop sz="99645" autoAdjust="0"/>
  </p:normalViewPr>
  <p:slideViewPr>
    <p:cSldViewPr>
      <p:cViewPr varScale="1">
        <p:scale>
          <a:sx n="56" d="100"/>
          <a:sy n="56" d="100"/>
        </p:scale>
        <p:origin x="2202" y="12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1" y="2840573"/>
            <a:ext cx="5829300" cy="19600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2"/>
            <a:ext cx="4800602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00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01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02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02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036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04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051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0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7DB1B-0236-4C1E-9950-6EBF71610A9F}" type="datetimeFigureOut">
              <a:rPr lang="en-PH" smtClean="0">
                <a:solidFill>
                  <a:prstClr val="black">
                    <a:tint val="75000"/>
                  </a:prstClr>
                </a:solidFill>
              </a:rPr>
              <a:pPr/>
              <a:t>13/02/2020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A77D-25D8-4C17-9D7C-F4441E7078D0}" type="slidenum">
              <a:rPr lang="en-P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91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7DB1B-0236-4C1E-9950-6EBF71610A9F}" type="datetimeFigureOut">
              <a:rPr lang="en-PH" smtClean="0">
                <a:solidFill>
                  <a:prstClr val="black">
                    <a:tint val="75000"/>
                  </a:prstClr>
                </a:solidFill>
              </a:rPr>
              <a:pPr/>
              <a:t>13/02/2020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A77D-25D8-4C17-9D7C-F4441E7078D0}" type="slidenum">
              <a:rPr lang="en-P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617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4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8" y="488954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7DB1B-0236-4C1E-9950-6EBF71610A9F}" type="datetimeFigureOut">
              <a:rPr lang="en-PH" smtClean="0">
                <a:solidFill>
                  <a:prstClr val="black">
                    <a:tint val="75000"/>
                  </a:prstClr>
                </a:solidFill>
              </a:rPr>
              <a:pPr/>
              <a:t>13/02/2020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A77D-25D8-4C17-9D7C-F4441E7078D0}" type="slidenum">
              <a:rPr lang="en-P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135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7DB1B-0236-4C1E-9950-6EBF71610A9F}" type="datetimeFigureOut">
              <a:rPr lang="en-PH" smtClean="0">
                <a:solidFill>
                  <a:prstClr val="black">
                    <a:tint val="75000"/>
                  </a:prstClr>
                </a:solidFill>
              </a:rPr>
              <a:pPr/>
              <a:t>13/02/2020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A77D-25D8-4C17-9D7C-F4441E7078D0}" type="slidenum">
              <a:rPr lang="en-P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737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3"/>
            <a:ext cx="5829300" cy="2000248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073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014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0220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6029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200367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40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80515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20588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7DB1B-0236-4C1E-9950-6EBF71610A9F}" type="datetimeFigureOut">
              <a:rPr lang="en-PH" smtClean="0">
                <a:solidFill>
                  <a:prstClr val="black">
                    <a:tint val="75000"/>
                  </a:prstClr>
                </a:solidFill>
              </a:rPr>
              <a:pPr/>
              <a:t>13/02/2020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A77D-25D8-4C17-9D7C-F4441E7078D0}" type="slidenum">
              <a:rPr lang="en-P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301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8" y="2844804"/>
            <a:ext cx="2257425" cy="8045451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4" y="2844804"/>
            <a:ext cx="2257425" cy="8045451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7DB1B-0236-4C1E-9950-6EBF71610A9F}" type="datetimeFigureOut">
              <a:rPr lang="en-PH" smtClean="0">
                <a:solidFill>
                  <a:prstClr val="black">
                    <a:tint val="75000"/>
                  </a:prstClr>
                </a:solidFill>
              </a:rPr>
              <a:pPr/>
              <a:t>13/02/2020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A77D-25D8-4C17-9D7C-F4441E7078D0}" type="slidenum">
              <a:rPr lang="en-P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001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6184"/>
            <a:ext cx="6172201" cy="152400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5" y="2046820"/>
            <a:ext cx="3030141" cy="853017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736" indent="0">
              <a:buNone/>
              <a:defRPr sz="1800" b="1"/>
            </a:lvl2pPr>
            <a:lvl3pPr marL="801472" indent="0">
              <a:buNone/>
              <a:defRPr sz="1600" b="1"/>
            </a:lvl3pPr>
            <a:lvl4pPr marL="1202207" indent="0">
              <a:buNone/>
              <a:defRPr sz="1400" b="1"/>
            </a:lvl4pPr>
            <a:lvl5pPr marL="1602943" indent="0">
              <a:buNone/>
              <a:defRPr sz="1400" b="1"/>
            </a:lvl5pPr>
            <a:lvl6pPr marL="2003679" indent="0">
              <a:buNone/>
              <a:defRPr sz="1400" b="1"/>
            </a:lvl6pPr>
            <a:lvl7pPr marL="2404415" indent="0">
              <a:buNone/>
              <a:defRPr sz="1400" b="1"/>
            </a:lvl7pPr>
            <a:lvl8pPr marL="2805151" indent="0">
              <a:buNone/>
              <a:defRPr sz="1400" b="1"/>
            </a:lvl8pPr>
            <a:lvl9pPr marL="3205886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5" y="2899834"/>
            <a:ext cx="3030141" cy="526838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3" y="2046820"/>
            <a:ext cx="3031331" cy="853017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736" indent="0">
              <a:buNone/>
              <a:defRPr sz="1800" b="1"/>
            </a:lvl2pPr>
            <a:lvl3pPr marL="801472" indent="0">
              <a:buNone/>
              <a:defRPr sz="1600" b="1"/>
            </a:lvl3pPr>
            <a:lvl4pPr marL="1202207" indent="0">
              <a:buNone/>
              <a:defRPr sz="1400" b="1"/>
            </a:lvl4pPr>
            <a:lvl5pPr marL="1602943" indent="0">
              <a:buNone/>
              <a:defRPr sz="1400" b="1"/>
            </a:lvl5pPr>
            <a:lvl6pPr marL="2003679" indent="0">
              <a:buNone/>
              <a:defRPr sz="1400" b="1"/>
            </a:lvl6pPr>
            <a:lvl7pPr marL="2404415" indent="0">
              <a:buNone/>
              <a:defRPr sz="1400" b="1"/>
            </a:lvl7pPr>
            <a:lvl8pPr marL="2805151" indent="0">
              <a:buNone/>
              <a:defRPr sz="1400" b="1"/>
            </a:lvl8pPr>
            <a:lvl9pPr marL="3205886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3" y="2899834"/>
            <a:ext cx="3031331" cy="526838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7DB1B-0236-4C1E-9950-6EBF71610A9F}" type="datetimeFigureOut">
              <a:rPr lang="en-PH" smtClean="0">
                <a:solidFill>
                  <a:prstClr val="black">
                    <a:tint val="75000"/>
                  </a:prstClr>
                </a:solidFill>
              </a:rPr>
              <a:pPr/>
              <a:t>13/02/2020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A77D-25D8-4C17-9D7C-F4441E7078D0}" type="slidenum">
              <a:rPr lang="en-P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75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7DB1B-0236-4C1E-9950-6EBF71610A9F}" type="datetimeFigureOut">
              <a:rPr lang="en-PH" smtClean="0">
                <a:solidFill>
                  <a:prstClr val="black">
                    <a:tint val="75000"/>
                  </a:prstClr>
                </a:solidFill>
              </a:rPr>
              <a:pPr/>
              <a:t>13/02/2020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A77D-25D8-4C17-9D7C-F4441E7078D0}" type="slidenum">
              <a:rPr lang="en-P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077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7DB1B-0236-4C1E-9950-6EBF71610A9F}" type="datetimeFigureOut">
              <a:rPr lang="en-PH" smtClean="0">
                <a:solidFill>
                  <a:prstClr val="black">
                    <a:tint val="75000"/>
                  </a:prstClr>
                </a:solidFill>
              </a:rPr>
              <a:pPr/>
              <a:t>13/02/2020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A77D-25D8-4C17-9D7C-F4441E7078D0}" type="slidenum">
              <a:rPr lang="en-P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704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5" y="364071"/>
            <a:ext cx="2256234" cy="154940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91" y="364073"/>
            <a:ext cx="3833812" cy="7804151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5" y="1913468"/>
            <a:ext cx="2256234" cy="6254751"/>
          </a:xfrm>
        </p:spPr>
        <p:txBody>
          <a:bodyPr/>
          <a:lstStyle>
            <a:lvl1pPr marL="0" indent="0">
              <a:buNone/>
              <a:defRPr sz="1200"/>
            </a:lvl1pPr>
            <a:lvl2pPr marL="400736" indent="0">
              <a:buNone/>
              <a:defRPr sz="1100"/>
            </a:lvl2pPr>
            <a:lvl3pPr marL="801472" indent="0">
              <a:buNone/>
              <a:defRPr sz="900"/>
            </a:lvl3pPr>
            <a:lvl4pPr marL="1202207" indent="0">
              <a:buNone/>
              <a:defRPr sz="800"/>
            </a:lvl4pPr>
            <a:lvl5pPr marL="1602943" indent="0">
              <a:buNone/>
              <a:defRPr sz="800"/>
            </a:lvl5pPr>
            <a:lvl6pPr marL="2003679" indent="0">
              <a:buNone/>
              <a:defRPr sz="800"/>
            </a:lvl6pPr>
            <a:lvl7pPr marL="2404415" indent="0">
              <a:buNone/>
              <a:defRPr sz="800"/>
            </a:lvl7pPr>
            <a:lvl8pPr marL="2805151" indent="0">
              <a:buNone/>
              <a:defRPr sz="800"/>
            </a:lvl8pPr>
            <a:lvl9pPr marL="3205886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7DB1B-0236-4C1E-9950-6EBF71610A9F}" type="datetimeFigureOut">
              <a:rPr lang="en-PH" smtClean="0">
                <a:solidFill>
                  <a:prstClr val="black">
                    <a:tint val="75000"/>
                  </a:prstClr>
                </a:solidFill>
              </a:rPr>
              <a:pPr/>
              <a:t>13/02/2020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A77D-25D8-4C17-9D7C-F4441E7078D0}" type="slidenum">
              <a:rPr lang="en-P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366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7" y="6400803"/>
            <a:ext cx="4114800" cy="755651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7" y="817032"/>
            <a:ext cx="4114800" cy="5486400"/>
          </a:xfrm>
        </p:spPr>
        <p:txBody>
          <a:bodyPr/>
          <a:lstStyle>
            <a:lvl1pPr marL="0" indent="0">
              <a:buNone/>
              <a:defRPr sz="2800"/>
            </a:lvl1pPr>
            <a:lvl2pPr marL="400736" indent="0">
              <a:buNone/>
              <a:defRPr sz="2500"/>
            </a:lvl2pPr>
            <a:lvl3pPr marL="801472" indent="0">
              <a:buNone/>
              <a:defRPr sz="2100"/>
            </a:lvl3pPr>
            <a:lvl4pPr marL="1202207" indent="0">
              <a:buNone/>
              <a:defRPr sz="1800"/>
            </a:lvl4pPr>
            <a:lvl5pPr marL="1602943" indent="0">
              <a:buNone/>
              <a:defRPr sz="1800"/>
            </a:lvl5pPr>
            <a:lvl6pPr marL="2003679" indent="0">
              <a:buNone/>
              <a:defRPr sz="1800"/>
            </a:lvl6pPr>
            <a:lvl7pPr marL="2404415" indent="0">
              <a:buNone/>
              <a:defRPr sz="1800"/>
            </a:lvl7pPr>
            <a:lvl8pPr marL="2805151" indent="0">
              <a:buNone/>
              <a:defRPr sz="1800"/>
            </a:lvl8pPr>
            <a:lvl9pPr marL="3205886" indent="0">
              <a:buNone/>
              <a:defRPr sz="1800"/>
            </a:lvl9pPr>
          </a:lstStyle>
          <a:p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7" y="7156454"/>
            <a:ext cx="4114800" cy="1073149"/>
          </a:xfrm>
        </p:spPr>
        <p:txBody>
          <a:bodyPr/>
          <a:lstStyle>
            <a:lvl1pPr marL="0" indent="0">
              <a:buNone/>
              <a:defRPr sz="1200"/>
            </a:lvl1pPr>
            <a:lvl2pPr marL="400736" indent="0">
              <a:buNone/>
              <a:defRPr sz="1100"/>
            </a:lvl2pPr>
            <a:lvl3pPr marL="801472" indent="0">
              <a:buNone/>
              <a:defRPr sz="900"/>
            </a:lvl3pPr>
            <a:lvl4pPr marL="1202207" indent="0">
              <a:buNone/>
              <a:defRPr sz="800"/>
            </a:lvl4pPr>
            <a:lvl5pPr marL="1602943" indent="0">
              <a:buNone/>
              <a:defRPr sz="800"/>
            </a:lvl5pPr>
            <a:lvl6pPr marL="2003679" indent="0">
              <a:buNone/>
              <a:defRPr sz="800"/>
            </a:lvl6pPr>
            <a:lvl7pPr marL="2404415" indent="0">
              <a:buNone/>
              <a:defRPr sz="800"/>
            </a:lvl7pPr>
            <a:lvl8pPr marL="2805151" indent="0">
              <a:buNone/>
              <a:defRPr sz="800"/>
            </a:lvl8pPr>
            <a:lvl9pPr marL="3205886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7DB1B-0236-4C1E-9950-6EBF71610A9F}" type="datetimeFigureOut">
              <a:rPr lang="en-PH" smtClean="0">
                <a:solidFill>
                  <a:prstClr val="black">
                    <a:tint val="75000"/>
                  </a:prstClr>
                </a:solidFill>
              </a:rPr>
              <a:pPr/>
              <a:t>13/02/2020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A77D-25D8-4C17-9D7C-F4441E7078D0}" type="slidenum">
              <a:rPr lang="en-P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55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1" y="366184"/>
            <a:ext cx="6172201" cy="1524001"/>
          </a:xfrm>
          <a:prstGeom prst="rect">
            <a:avLst/>
          </a:prstGeom>
        </p:spPr>
        <p:txBody>
          <a:bodyPr vert="horz" lIns="80147" tIns="40074" rIns="80147" bIns="40074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133603"/>
            <a:ext cx="6172201" cy="6034618"/>
          </a:xfrm>
          <a:prstGeom prst="rect">
            <a:avLst/>
          </a:prstGeom>
        </p:spPr>
        <p:txBody>
          <a:bodyPr vert="horz" lIns="80147" tIns="40074" rIns="80147" bIns="4007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1" y="8475137"/>
            <a:ext cx="1600201" cy="486833"/>
          </a:xfrm>
          <a:prstGeom prst="rect">
            <a:avLst/>
          </a:prstGeom>
        </p:spPr>
        <p:txBody>
          <a:bodyPr vert="horz" lIns="80147" tIns="40074" rIns="80147" bIns="40074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01472"/>
            <a:fld id="{1FD7DB1B-0236-4C1E-9950-6EBF71610A9F}" type="datetimeFigureOut">
              <a:rPr lang="en-PH" smtClean="0">
                <a:solidFill>
                  <a:prstClr val="black">
                    <a:tint val="75000"/>
                  </a:prstClr>
                </a:solidFill>
              </a:rPr>
              <a:pPr defTabSz="801472"/>
              <a:t>13/02/2020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1" y="8475137"/>
            <a:ext cx="2171700" cy="486833"/>
          </a:xfrm>
          <a:prstGeom prst="rect">
            <a:avLst/>
          </a:prstGeom>
        </p:spPr>
        <p:txBody>
          <a:bodyPr vert="horz" lIns="80147" tIns="40074" rIns="80147" bIns="40074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01472"/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7"/>
            <a:ext cx="1600201" cy="486833"/>
          </a:xfrm>
          <a:prstGeom prst="rect">
            <a:avLst/>
          </a:prstGeom>
        </p:spPr>
        <p:txBody>
          <a:bodyPr vert="horz" lIns="80147" tIns="40074" rIns="80147" bIns="40074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01472"/>
            <a:fld id="{A447A77D-25D8-4C17-9D7C-F4441E7078D0}" type="slidenum">
              <a:rPr lang="en-PH" smtClean="0">
                <a:solidFill>
                  <a:prstClr val="black">
                    <a:tint val="75000"/>
                  </a:prstClr>
                </a:solidFill>
              </a:rPr>
              <a:pPr defTabSz="801472"/>
              <a:t>‹#›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072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801472" rtl="0" eaLnBrk="1" latinLnBrk="0" hangingPunct="1">
        <a:spcBef>
          <a:spcPct val="0"/>
        </a:spcBef>
        <a:buNone/>
        <a:defRPr sz="3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0552" indent="-300552" algn="l" defTabSz="801472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1196" indent="-250460" algn="l" defTabSz="801472" rtl="0" eaLnBrk="1" latinLnBrk="0" hangingPunct="1">
        <a:spcBef>
          <a:spcPct val="20000"/>
        </a:spcBef>
        <a:buFont typeface="Arial" panose="020B0604020202020204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01840" indent="-200368" algn="l" defTabSz="80147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402575" indent="-200368" algn="l" defTabSz="801472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3311" indent="-200368" algn="l" defTabSz="801472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04047" indent="-200368" algn="l" defTabSz="801472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04783" indent="-200368" algn="l" defTabSz="801472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05519" indent="-200368" algn="l" defTabSz="801472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06254" indent="-200368" algn="l" defTabSz="801472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736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1472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2207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2943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3679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4415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5151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5886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hyperlink" Target="mailto:longduc@sojitz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4" descr="http://jinjibu.jp/lp140219/images/prefosakaLogo.gif"/>
          <p:cNvSpPr>
            <a:spLocks noChangeAspect="1" noChangeArrowheads="1"/>
          </p:cNvSpPr>
          <p:nvPr/>
        </p:nvSpPr>
        <p:spPr bwMode="auto">
          <a:xfrm>
            <a:off x="155579" y="-852488"/>
            <a:ext cx="4238624" cy="1781177"/>
          </a:xfrm>
          <a:prstGeom prst="rect">
            <a:avLst/>
          </a:prstGeom>
          <a:noFill/>
        </p:spPr>
        <p:txBody>
          <a:bodyPr vert="horz" wrap="square" lIns="80147" tIns="40074" rIns="80147" bIns="40074" numCol="1" anchor="t" anchorCtr="0" compatLnSpc="1">
            <a:prstTxWarp prst="textNoShape">
              <a:avLst/>
            </a:prstTxWarp>
          </a:bodyPr>
          <a:lstStyle/>
          <a:p>
            <a:pPr defTabSz="801472"/>
            <a:endParaRPr lang="ja-JP" altLang="en-US" sz="1600">
              <a:solidFill>
                <a:prstClr val="black"/>
              </a:solidFill>
            </a:endParaRPr>
          </a:p>
        </p:txBody>
      </p:sp>
      <p:sp>
        <p:nvSpPr>
          <p:cNvPr id="1030" name="AutoShape 6" descr="http://jinjibu.jp/lp140219/images/prefosakaLogo.gif"/>
          <p:cNvSpPr>
            <a:spLocks noChangeAspect="1" noChangeArrowheads="1"/>
          </p:cNvSpPr>
          <p:nvPr/>
        </p:nvSpPr>
        <p:spPr bwMode="auto">
          <a:xfrm>
            <a:off x="155579" y="-852488"/>
            <a:ext cx="4238624" cy="1781177"/>
          </a:xfrm>
          <a:prstGeom prst="rect">
            <a:avLst/>
          </a:prstGeom>
          <a:noFill/>
        </p:spPr>
        <p:txBody>
          <a:bodyPr vert="horz" wrap="square" lIns="80147" tIns="40074" rIns="80147" bIns="40074" numCol="1" anchor="t" anchorCtr="0" compatLnSpc="1">
            <a:prstTxWarp prst="textNoShape">
              <a:avLst/>
            </a:prstTxWarp>
          </a:bodyPr>
          <a:lstStyle/>
          <a:p>
            <a:pPr defTabSz="801472"/>
            <a:endParaRPr lang="ja-JP" altLang="en-US" sz="1600">
              <a:solidFill>
                <a:prstClr val="black"/>
              </a:solidFill>
            </a:endParaRPr>
          </a:p>
        </p:txBody>
      </p:sp>
      <p:sp>
        <p:nvSpPr>
          <p:cNvPr id="1032" name="AutoShape 8" descr="http://jinjibu.jp/lp140219/images/prefosakaLogo.gif"/>
          <p:cNvSpPr>
            <a:spLocks noChangeAspect="1" noChangeArrowheads="1"/>
          </p:cNvSpPr>
          <p:nvPr/>
        </p:nvSpPr>
        <p:spPr bwMode="auto">
          <a:xfrm>
            <a:off x="155579" y="-852488"/>
            <a:ext cx="4238624" cy="1781177"/>
          </a:xfrm>
          <a:prstGeom prst="rect">
            <a:avLst/>
          </a:prstGeom>
          <a:noFill/>
        </p:spPr>
        <p:txBody>
          <a:bodyPr vert="horz" wrap="square" lIns="80147" tIns="40074" rIns="80147" bIns="40074" numCol="1" anchor="t" anchorCtr="0" compatLnSpc="1">
            <a:prstTxWarp prst="textNoShape">
              <a:avLst/>
            </a:prstTxWarp>
          </a:bodyPr>
          <a:lstStyle/>
          <a:p>
            <a:pPr defTabSz="801472"/>
            <a:endParaRPr lang="ja-JP" altLang="en-US" sz="1600">
              <a:solidFill>
                <a:prstClr val="black"/>
              </a:solidFill>
            </a:endParaRPr>
          </a:p>
        </p:txBody>
      </p:sp>
      <p:sp>
        <p:nvSpPr>
          <p:cNvPr id="1034" name="AutoShape 10" descr="http://jinjibu.jp/lp140219/images/prefosakaLogo.gif"/>
          <p:cNvSpPr>
            <a:spLocks noChangeAspect="1" noChangeArrowheads="1"/>
          </p:cNvSpPr>
          <p:nvPr/>
        </p:nvSpPr>
        <p:spPr bwMode="auto">
          <a:xfrm>
            <a:off x="155579" y="-852488"/>
            <a:ext cx="4238624" cy="1781177"/>
          </a:xfrm>
          <a:prstGeom prst="rect">
            <a:avLst/>
          </a:prstGeom>
          <a:noFill/>
        </p:spPr>
        <p:txBody>
          <a:bodyPr vert="horz" wrap="square" lIns="80147" tIns="40074" rIns="80147" bIns="40074" numCol="1" anchor="t" anchorCtr="0" compatLnSpc="1">
            <a:prstTxWarp prst="textNoShape">
              <a:avLst/>
            </a:prstTxWarp>
          </a:bodyPr>
          <a:lstStyle/>
          <a:p>
            <a:pPr defTabSz="801472"/>
            <a:endParaRPr lang="ja-JP" altLang="en-US" sz="1600">
              <a:solidFill>
                <a:prstClr val="black"/>
              </a:solidFill>
            </a:endParaRPr>
          </a:p>
        </p:txBody>
      </p:sp>
      <p:sp>
        <p:nvSpPr>
          <p:cNvPr id="1036" name="AutoShape 12" descr="http://jinjibu.jp/lp140219/images/prefosakaLogo.gif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80147" tIns="40074" rIns="80147" bIns="40074" numCol="1" anchor="t" anchorCtr="0" compatLnSpc="1">
            <a:prstTxWarp prst="textNoShape">
              <a:avLst/>
            </a:prstTxWarp>
          </a:bodyPr>
          <a:lstStyle/>
          <a:p>
            <a:pPr defTabSz="801472"/>
            <a:endParaRPr lang="ja-JP" altLang="en-US" sz="1600">
              <a:solidFill>
                <a:prstClr val="black"/>
              </a:solidFill>
            </a:endParaRPr>
          </a:p>
        </p:txBody>
      </p:sp>
      <p:sp>
        <p:nvSpPr>
          <p:cNvPr id="1038" name="AutoShape 14" descr="「大阪府　ロゴ」の画像検索結果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80147" tIns="40074" rIns="80147" bIns="40074" numCol="1" anchor="t" anchorCtr="0" compatLnSpc="1">
            <a:prstTxWarp prst="textNoShape">
              <a:avLst/>
            </a:prstTxWarp>
          </a:bodyPr>
          <a:lstStyle/>
          <a:p>
            <a:pPr defTabSz="801472"/>
            <a:endParaRPr lang="ja-JP" altLang="en-US" sz="1600">
              <a:solidFill>
                <a:prstClr val="black"/>
              </a:solidFill>
            </a:endParaRPr>
          </a:p>
        </p:txBody>
      </p:sp>
      <p:sp>
        <p:nvSpPr>
          <p:cNvPr id="1040" name="AutoShape 16" descr="http://jinjibu.jp/lp140219/images/prefosakaLogo.gif"/>
          <p:cNvSpPr>
            <a:spLocks noChangeAspect="1" noChangeArrowheads="1"/>
          </p:cNvSpPr>
          <p:nvPr/>
        </p:nvSpPr>
        <p:spPr bwMode="auto">
          <a:xfrm>
            <a:off x="155579" y="-852488"/>
            <a:ext cx="4238624" cy="1781177"/>
          </a:xfrm>
          <a:prstGeom prst="rect">
            <a:avLst/>
          </a:prstGeom>
          <a:noFill/>
        </p:spPr>
        <p:txBody>
          <a:bodyPr vert="horz" wrap="square" lIns="80147" tIns="40074" rIns="80147" bIns="40074" numCol="1" anchor="t" anchorCtr="0" compatLnSpc="1">
            <a:prstTxWarp prst="textNoShape">
              <a:avLst/>
            </a:prstTxWarp>
          </a:bodyPr>
          <a:lstStyle/>
          <a:p>
            <a:pPr defTabSz="801472"/>
            <a:endParaRPr lang="ja-JP" altLang="en-US" sz="1600">
              <a:solidFill>
                <a:prstClr val="black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" y="656403"/>
            <a:ext cx="6858000" cy="1019649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pPr algn="ctr" defTabSz="801472"/>
            <a:r>
              <a:rPr kumimoji="1" lang="ja-JP" altLang="en-US" sz="1700" b="1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ベトナム・ホーチミン市近郊 ロンドウック工業団地への進出支援</a:t>
            </a:r>
            <a:endParaRPr kumimoji="1" lang="en-US" altLang="ja-JP" sz="1700" b="1" dirty="0">
              <a:solidFill>
                <a:prstClr val="black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 defTabSz="801472"/>
            <a:endParaRPr kumimoji="1" lang="en-US" altLang="ja-JP" sz="800" dirty="0">
              <a:solidFill>
                <a:prstClr val="black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 defTabSz="801472"/>
            <a:endParaRPr kumimoji="1" lang="en-US" altLang="ja-JP" sz="1600" b="1" dirty="0">
              <a:solidFill>
                <a:prstClr val="black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 defTabSz="801472"/>
            <a:endParaRPr kumimoji="1" lang="en-US" altLang="ja-JP" sz="800" dirty="0">
              <a:solidFill>
                <a:prstClr val="black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 defTabSz="801472"/>
            <a:r>
              <a:rPr kumimoji="1" lang="ja-JP" altLang="en-US" sz="12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～</a:t>
            </a:r>
            <a:r>
              <a:rPr kumimoji="1" lang="en-US" altLang="ja-JP" sz="12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2019</a:t>
            </a:r>
            <a:r>
              <a:rPr kumimoji="1" lang="ja-JP" altLang="en-US" sz="12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年</a:t>
            </a:r>
            <a:r>
              <a:rPr kumimoji="1" lang="en-US" altLang="ja-JP" sz="12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9</a:t>
            </a:r>
            <a:r>
              <a:rPr kumimoji="1" lang="ja-JP" altLang="en-US" sz="12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月、大阪府と双日株式会社が協定書締結～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0" y="4200020"/>
            <a:ext cx="6858000" cy="4836079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pPr defTabSz="801472"/>
            <a:r>
              <a:rPr kumimoji="1" lang="ja-JP" altLang="en-US" sz="11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</a:t>
            </a:r>
            <a:r>
              <a:rPr kumimoji="1" lang="ja-JP" altLang="en-US" sz="1100" b="1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１．ロンドウック工業団地（概要）</a:t>
            </a:r>
            <a:endParaRPr kumimoji="1" lang="en-US" altLang="ja-JP" sz="1100" b="1" dirty="0">
              <a:solidFill>
                <a:prstClr val="black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defTabSz="801472"/>
            <a:r>
              <a:rPr kumimoji="1" lang="ja-JP" altLang="en-US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設　立：</a:t>
            </a:r>
            <a:r>
              <a:rPr kumimoji="1" lang="en-US" altLang="ja-JP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2011</a:t>
            </a:r>
            <a:r>
              <a:rPr kumimoji="1" lang="ja-JP" altLang="en-US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endParaRPr kumimoji="1" lang="en-US" altLang="ja-JP" sz="10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defTabSz="801472"/>
            <a:r>
              <a:rPr kumimoji="1" lang="ja-JP" altLang="en-US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出　資：</a:t>
            </a:r>
            <a:r>
              <a:rPr kumimoji="1" lang="en-US" altLang="ja-JP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Long</a:t>
            </a:r>
            <a:r>
              <a:rPr kumimoji="1" lang="ja-JP" altLang="en-US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en-US" altLang="ja-JP" sz="1000" b="1" dirty="0" err="1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Duc</a:t>
            </a:r>
            <a:r>
              <a:rPr kumimoji="1" lang="ja-JP" altLang="en-US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en-US" altLang="ja-JP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Investment Pte., Ltd. 88%</a:t>
            </a:r>
          </a:p>
          <a:p>
            <a:pPr defTabSz="801472"/>
            <a:r>
              <a:rPr kumimoji="1" lang="ja-JP" altLang="en-US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（双日</a:t>
            </a:r>
            <a:r>
              <a:rPr kumimoji="1" lang="en-US" altLang="ja-JP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50.2%</a:t>
            </a:r>
            <a:r>
              <a:rPr kumimoji="1" lang="ja-JP" altLang="en-US" sz="1000" b="1" dirty="0" err="1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kumimoji="1" lang="ja-JP" altLang="en-US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大和ハウス工業</a:t>
            </a:r>
            <a:r>
              <a:rPr kumimoji="1" lang="en-US" altLang="ja-JP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39.9</a:t>
            </a:r>
            <a:r>
              <a:rPr kumimoji="1" lang="ja-JP" altLang="en-US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％、</a:t>
            </a:r>
            <a:endParaRPr kumimoji="1" lang="en-US" altLang="ja-JP" sz="10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defTabSz="801472"/>
            <a:r>
              <a:rPr kumimoji="1" lang="en-US" altLang="ja-JP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      </a:t>
            </a:r>
            <a:r>
              <a:rPr kumimoji="1" lang="ja-JP" altLang="en-US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神鋼環境ソリューション</a:t>
            </a:r>
            <a:r>
              <a:rPr kumimoji="1" lang="en-US" altLang="ja-JP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9.9%)</a:t>
            </a:r>
          </a:p>
          <a:p>
            <a:pPr defTabSz="801472"/>
            <a:r>
              <a:rPr kumimoji="1" lang="en-US" altLang="ja-JP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      </a:t>
            </a:r>
            <a:r>
              <a:rPr kumimoji="1" lang="en-US" altLang="ja-JP" sz="1000" b="1" dirty="0" err="1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Donafood</a:t>
            </a:r>
            <a:r>
              <a:rPr kumimoji="1" lang="en-US" altLang="ja-JP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12</a:t>
            </a:r>
            <a:r>
              <a:rPr kumimoji="1" lang="ja-JP" altLang="en-US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</a:t>
            </a:r>
            <a:endParaRPr kumimoji="1" lang="en-US" altLang="ja-JP" sz="10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defTabSz="801472"/>
            <a:r>
              <a:rPr kumimoji="1" lang="en-US" altLang="ja-JP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</a:t>
            </a:r>
            <a:r>
              <a:rPr kumimoji="1" lang="ja-JP" altLang="en-US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場　所：ベトナム ドンナイ省ロンタン地区</a:t>
            </a:r>
            <a:endParaRPr kumimoji="1" lang="en-US" altLang="ja-JP" sz="10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defTabSz="801472"/>
            <a:r>
              <a:rPr kumimoji="1" lang="ja-JP" altLang="en-US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 </a:t>
            </a:r>
            <a:r>
              <a:rPr kumimoji="1" lang="ja-JP" altLang="en-US" sz="8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（ホーチミン市中心部から</a:t>
            </a:r>
            <a:r>
              <a:rPr kumimoji="1" lang="en-US" altLang="ja-JP" sz="8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40km</a:t>
            </a:r>
            <a:r>
              <a:rPr kumimoji="1" lang="ja-JP" altLang="en-US" sz="800" b="1" dirty="0" err="1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kumimoji="1" lang="ja-JP" altLang="en-US" sz="8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車で</a:t>
            </a:r>
            <a:r>
              <a:rPr kumimoji="1" lang="en-US" altLang="ja-JP" sz="8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50</a:t>
            </a:r>
            <a:r>
              <a:rPr kumimoji="1" lang="ja-JP" altLang="en-US" sz="8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分の好立地）</a:t>
            </a:r>
            <a:endParaRPr kumimoji="1" lang="en-US" altLang="ja-JP" sz="8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defTabSz="801472"/>
            <a:r>
              <a:rPr kumimoji="1" lang="ja-JP" altLang="en-US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総開発面積：</a:t>
            </a:r>
            <a:r>
              <a:rPr kumimoji="1" lang="en-US" altLang="ja-JP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270ha</a:t>
            </a:r>
          </a:p>
          <a:p>
            <a:pPr defTabSz="801472"/>
            <a:r>
              <a:rPr kumimoji="1" lang="ja-JP" altLang="en-US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入居企業数：</a:t>
            </a:r>
            <a:r>
              <a:rPr kumimoji="1" lang="en-US" altLang="ja-JP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60</a:t>
            </a:r>
            <a:r>
              <a:rPr kumimoji="1" lang="ja-JP" altLang="en-US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社（日系企業</a:t>
            </a:r>
            <a:r>
              <a:rPr kumimoji="1" lang="en-US" altLang="ja-JP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55</a:t>
            </a:r>
            <a:r>
              <a:rPr kumimoji="1" lang="ja-JP" altLang="en-US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社）</a:t>
            </a:r>
            <a:endParaRPr kumimoji="1" lang="en-US" altLang="ja-JP" sz="10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defTabSz="801472"/>
            <a:r>
              <a:rPr kumimoji="1" lang="ja-JP" altLang="en-US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サポート体制：日本人スタッフ常駐</a:t>
            </a:r>
            <a:endParaRPr kumimoji="1" lang="en-US" altLang="ja-JP" sz="10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defTabSz="801472"/>
            <a:r>
              <a:rPr kumimoji="1" lang="ja-JP" altLang="en-US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各種許認可取得サポート</a:t>
            </a:r>
            <a:endParaRPr kumimoji="1" lang="en-US" altLang="ja-JP" sz="10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defTabSz="801472"/>
            <a:r>
              <a:rPr kumimoji="1" lang="ja-JP" altLang="en-US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その他：電力、水などのインフラ完備</a:t>
            </a:r>
            <a:endParaRPr kumimoji="1" lang="en-US" altLang="ja-JP" sz="10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defTabSz="801472"/>
            <a:r>
              <a:rPr kumimoji="1" lang="ja-JP" altLang="en-US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⇒初めてベトナムに進出される企業様でも</a:t>
            </a:r>
            <a:endParaRPr kumimoji="1" lang="en-US" altLang="ja-JP" sz="10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defTabSz="801472"/>
            <a:r>
              <a:rPr kumimoji="1" lang="ja-JP" altLang="en-US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安心して操業に専念いただける環境です。</a:t>
            </a:r>
            <a:endParaRPr kumimoji="1" lang="en-US" altLang="ja-JP" sz="10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defTabSz="801472"/>
            <a:endParaRPr kumimoji="1" lang="en-US" altLang="ja-JP" sz="1100" dirty="0">
              <a:solidFill>
                <a:prstClr val="black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defTabSz="801472"/>
            <a:r>
              <a:rPr kumimoji="1" lang="ja-JP" altLang="en-US" sz="11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２．支援内容</a:t>
            </a:r>
            <a:endParaRPr kumimoji="1" lang="en-US" altLang="ja-JP" sz="1100" dirty="0">
              <a:solidFill>
                <a:prstClr val="black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defTabSz="801472"/>
            <a:r>
              <a:rPr kumimoji="1" lang="ja-JP" altLang="en-US" sz="10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　　　</a:t>
            </a:r>
            <a:r>
              <a:rPr kumimoji="1" lang="ja-JP" altLang="en-US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賃料：</a:t>
            </a:r>
            <a:r>
              <a:rPr kumimoji="1" lang="en-US" altLang="ja-JP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kumimoji="1" lang="ja-JP" altLang="en-US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ヶ月間</a:t>
            </a:r>
            <a:r>
              <a:rPr kumimoji="1" lang="zh-TW" altLang="en-US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無料</a:t>
            </a:r>
            <a:endParaRPr kumimoji="1" lang="en-US" altLang="zh-TW" sz="10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defTabSz="801472"/>
            <a:r>
              <a:rPr kumimoji="1" lang="ja-JP" altLang="en-US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手続き支援：ベトナムでの会社設立手続一式・</a:t>
            </a:r>
            <a:endParaRPr kumimoji="1" lang="en-US" altLang="ja-JP" sz="10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defTabSz="801472"/>
            <a:r>
              <a:rPr kumimoji="1" lang="ja-JP" altLang="en-US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会社設立後のライセンス修正手続の代行</a:t>
            </a:r>
            <a:endParaRPr kumimoji="1" lang="en-US" altLang="ja-JP" sz="10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defTabSz="801472"/>
            <a:r>
              <a:rPr kumimoji="1" lang="ja-JP" altLang="en-US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及びその手数料の免除（実費分を除く）</a:t>
            </a:r>
          </a:p>
          <a:p>
            <a:pPr defTabSz="801472"/>
            <a:r>
              <a:rPr kumimoji="1" lang="ja-JP" altLang="en-US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</a:t>
            </a:r>
            <a:endParaRPr kumimoji="1" lang="en-US" altLang="ja-JP" sz="10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defTabSz="801472"/>
            <a:r>
              <a:rPr kumimoji="1" lang="ja-JP" altLang="en-US" sz="11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３．対象企業</a:t>
            </a:r>
            <a:endParaRPr kumimoji="1" lang="en-US" altLang="ja-JP" sz="1100" dirty="0">
              <a:solidFill>
                <a:prstClr val="black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defTabSz="801472"/>
            <a:r>
              <a:rPr kumimoji="1" lang="ja-JP" altLang="en-US" sz="10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　　　</a:t>
            </a:r>
            <a:r>
              <a:rPr kumimoji="1" lang="ja-JP" altLang="en-US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大阪府内に本社又は製造拠点を有し、</a:t>
            </a:r>
            <a:endParaRPr kumimoji="1" lang="en-US" altLang="ja-JP" sz="10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defTabSz="801472"/>
            <a:r>
              <a:rPr kumimoji="1" lang="ja-JP" altLang="en-US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ロンドウック工業団地のレンタル工場に進出される企業</a:t>
            </a:r>
            <a:endParaRPr kumimoji="1" lang="en-US" altLang="ja-JP" sz="10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defTabSz="801472"/>
            <a:r>
              <a:rPr kumimoji="1" lang="ja-JP" altLang="en-US" sz="8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</a:t>
            </a:r>
            <a:r>
              <a:rPr kumimoji="1" lang="en-US" altLang="ja-JP" sz="8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sz="8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お申込み手続きに先立ち、府内に本社又は製造拠点を有することを確認できる資料・情報（会社ウェブサイト該当ページ</a:t>
            </a:r>
            <a:endParaRPr kumimoji="1" lang="en-US" altLang="ja-JP" sz="8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defTabSz="801472"/>
            <a:r>
              <a:rPr kumimoji="1" lang="ja-JP" altLang="en-US" sz="8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もしくは関連書類のコピー等）をご提供いただきます。</a:t>
            </a:r>
            <a:endParaRPr kumimoji="1" lang="en-US" altLang="ja-JP" sz="8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defTabSz="801472"/>
            <a:r>
              <a:rPr kumimoji="1" lang="ja-JP" altLang="en-US" sz="8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  　　　</a:t>
            </a:r>
            <a:r>
              <a:rPr kumimoji="1" lang="en-US" altLang="ja-JP" sz="8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sz="8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協定により、大阪府からロンドウック工業団地にご紹介いたします。（宅地建物取引業法による代理、媒介ではありません）</a:t>
            </a:r>
            <a:endParaRPr kumimoji="1" lang="en-US" altLang="ja-JP" sz="9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defTabSz="801472"/>
            <a:r>
              <a:rPr kumimoji="1" lang="ja-JP" altLang="en-US" sz="11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　</a:t>
            </a:r>
            <a:r>
              <a:rPr kumimoji="1" lang="ja-JP" altLang="en-US" sz="10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＜お申込み・お問合せ先＞</a:t>
            </a:r>
            <a:endParaRPr kumimoji="1" lang="en-US" altLang="ja-JP" sz="1000" dirty="0">
              <a:solidFill>
                <a:prstClr val="black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defTabSz="801472"/>
            <a:r>
              <a:rPr kumimoji="1" lang="ja-JP" altLang="en-US" sz="10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</a:t>
            </a:r>
            <a:r>
              <a:rPr kumimoji="1" lang="ja-JP" altLang="en-US" sz="1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  　</a:t>
            </a:r>
            <a:r>
              <a:rPr kumimoji="1" lang="ja-JP" altLang="fr-FR" sz="1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双日株式会社</a:t>
            </a:r>
            <a:r>
              <a:rPr kumimoji="1" lang="ja-JP" altLang="en-US" sz="1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r>
              <a:rPr kumimoji="1" lang="ja-JP" altLang="fr-FR" sz="1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産業・都市基盤開発部　開発第一課</a:t>
            </a:r>
            <a:r>
              <a:rPr kumimoji="1" lang="ja-JP" altLang="en-US" sz="1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endParaRPr kumimoji="1" lang="en-US" altLang="ja-JP" sz="10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defTabSz="801472"/>
            <a:r>
              <a:rPr kumimoji="1" lang="ja-JP" altLang="en-US" sz="1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　　</a:t>
            </a:r>
            <a:r>
              <a:rPr kumimoji="1" lang="fr-FR" altLang="ja-JP" sz="1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E</a:t>
            </a:r>
            <a:r>
              <a:rPr kumimoji="1" lang="ja-JP" altLang="en-US" sz="1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メール：</a:t>
            </a:r>
            <a:r>
              <a:rPr kumimoji="1" lang="fr-FR" altLang="ja-JP" sz="1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  <a:hlinkClick r:id="rId2"/>
              </a:rPr>
              <a:t>longduc@sojitz.com</a:t>
            </a:r>
            <a:r>
              <a:rPr kumimoji="1" lang="ja-JP" altLang="en-US" sz="1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電話：</a:t>
            </a:r>
            <a:r>
              <a:rPr kumimoji="1" lang="fr-FR" altLang="ja-JP" sz="1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03-6871-5912</a:t>
            </a:r>
            <a:r>
              <a:rPr kumimoji="1" lang="ja-JP" altLang="en-US" sz="1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r>
              <a:rPr kumimoji="1" lang="fr-FR" altLang="ja-JP" sz="1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FAX</a:t>
            </a:r>
            <a:r>
              <a:rPr kumimoji="1" lang="ja-JP" altLang="en-US" sz="1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：</a:t>
            </a:r>
            <a:r>
              <a:rPr kumimoji="1" lang="fr-FR" altLang="ja-JP" sz="1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03-6871-5073</a:t>
            </a:r>
            <a:endParaRPr kumimoji="1" lang="en-US" altLang="ja-JP" sz="1100" dirty="0">
              <a:solidFill>
                <a:prstClr val="black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pic>
        <p:nvPicPr>
          <p:cNvPr id="17" name="図 16" descr="\\localhost\LIB\国ビG\共有フォルダ（国ビG）\【と】 トッププロモ＆海外ミッション団受入(-H23）\27年度\2708～　フィリピン\知事団\【M】MOU 支援プログラム\MOU 20160111\JPN and draft version and logos\a4chirashi_png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6102" y="108361"/>
            <a:ext cx="1752601" cy="504166"/>
          </a:xfrm>
          <a:prstGeom prst="rect">
            <a:avLst/>
          </a:prstGeom>
          <a:noFill/>
          <a:ln>
            <a:noFill/>
          </a:ln>
        </p:spPr>
      </p:pic>
      <p:sp>
        <p:nvSpPr>
          <p:cNvPr id="1026" name="AutoShape 2" descr="http://intra-sso2.sumitomocorp.co.jp/fw/dfw/intra-sc/soumu/bunshobu/faq/bunsho/a6(link)/IGETA_SUMITOMOSHOJIKABUSHIKIGAISYA/GIF/SumitomoCorp-1line-J_L.gif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80147" tIns="40074" rIns="80147" bIns="40074" numCol="1" anchor="t" anchorCtr="0" compatLnSpc="1">
            <a:prstTxWarp prst="textNoShape">
              <a:avLst/>
            </a:prstTxWarp>
          </a:bodyPr>
          <a:lstStyle/>
          <a:p>
            <a:pPr defTabSz="801472"/>
            <a:endParaRPr lang="ja-JP" altLang="en-US" sz="1600">
              <a:solidFill>
                <a:prstClr val="black"/>
              </a:solidFill>
            </a:endParaRPr>
          </a:p>
        </p:txBody>
      </p:sp>
      <p:sp>
        <p:nvSpPr>
          <p:cNvPr id="2" name="AutoShape 4" descr="http://intra-sso2.sumitomocorp.co.jp/fw/dfw/intra-sc/soumu/bunshobu/faq/bunsho/a6(link)/IGETA_SUMITOMOSHOJIKABUSHIKIGAISYA/GIF/SumitomoCorp-1line-J_L.gif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80147" tIns="40074" rIns="80147" bIns="40074" numCol="1" anchor="t" anchorCtr="0" compatLnSpc="1">
            <a:prstTxWarp prst="textNoShape">
              <a:avLst/>
            </a:prstTxWarp>
          </a:bodyPr>
          <a:lstStyle/>
          <a:p>
            <a:pPr defTabSz="801472"/>
            <a:endParaRPr lang="ja-JP" altLang="en-US" sz="1600">
              <a:solidFill>
                <a:prstClr val="black"/>
              </a:solidFill>
            </a:endParaRPr>
          </a:p>
        </p:txBody>
      </p:sp>
      <p:sp>
        <p:nvSpPr>
          <p:cNvPr id="1031" name="AutoShape 7" descr="http://intra-sso2.sumitomocorp.co.jp/fw/dfw/intra-sc/soumu/bunshobu/faq/bunsho/a6(link)/IGETA_SUMITOMOSHOJIKABUSHIKIGAISYA/JPEG/SumitomoCorp-1line-J_L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80147" tIns="40074" rIns="80147" bIns="40074" numCol="1" anchor="t" anchorCtr="0" compatLnSpc="1">
            <a:prstTxWarp prst="textNoShape">
              <a:avLst/>
            </a:prstTxWarp>
          </a:bodyPr>
          <a:lstStyle/>
          <a:p>
            <a:pPr defTabSz="801472"/>
            <a:endParaRPr lang="ja-JP" altLang="en-US" sz="1600">
              <a:solidFill>
                <a:prstClr val="black"/>
              </a:solidFill>
            </a:endParaRPr>
          </a:p>
        </p:txBody>
      </p:sp>
      <p:sp>
        <p:nvSpPr>
          <p:cNvPr id="1033" name="AutoShape 9" descr="http://intra-sso2.sumitomocorp.co.jp/fw/dfw/intra-sc/soumu/bunshobu/faq/bunsho/a6(link)/IGETA_SUMITOMOSHOJIKABUSHIKIGAISYA/GIF/SumitomoCorp-1line-J_L.gif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80147" tIns="40074" rIns="80147" bIns="40074" numCol="1" anchor="t" anchorCtr="0" compatLnSpc="1">
            <a:prstTxWarp prst="textNoShape">
              <a:avLst/>
            </a:prstTxWarp>
          </a:bodyPr>
          <a:lstStyle/>
          <a:p>
            <a:pPr defTabSz="801472"/>
            <a:endParaRPr lang="ja-JP" altLang="en-US" sz="1600">
              <a:solidFill>
                <a:prstClr val="black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008343" y="3935369"/>
            <a:ext cx="1598025" cy="2424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 defTabSz="801472"/>
            <a:r>
              <a:rPr kumimoji="1" lang="ja-JP" altLang="en-US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（レンタル工場外観）</a:t>
            </a:r>
          </a:p>
        </p:txBody>
      </p:sp>
      <p:sp>
        <p:nvSpPr>
          <p:cNvPr id="63" name="正方形/長方形 62"/>
          <p:cNvSpPr/>
          <p:nvPr/>
        </p:nvSpPr>
        <p:spPr>
          <a:xfrm>
            <a:off x="815671" y="3935370"/>
            <a:ext cx="1866062" cy="2424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 defTabSz="801472"/>
            <a:r>
              <a:rPr kumimoji="1" lang="ja-JP" altLang="en-US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（ロンドウック工業団地）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807355" y="4225739"/>
            <a:ext cx="10448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01472"/>
            <a:r>
              <a:rPr kumimoji="1" lang="ja-JP" altLang="en-US" sz="1000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□  位　　置  □</a:t>
            </a:r>
            <a:endParaRPr kumimoji="1" lang="en-US" altLang="ja-JP" sz="1000" dirty="0">
              <a:solidFill>
                <a:prstClr val="black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473732" y="1044899"/>
            <a:ext cx="1954172" cy="304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472"/>
            <a:r>
              <a:rPr kumimoji="1" lang="ja-JP" altLang="en-US" dirty="0">
                <a:solidFill>
                  <a:prstClr val="white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大阪企業対象</a:t>
            </a: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742" y="1702748"/>
            <a:ext cx="2215920" cy="2210400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556" y="1714231"/>
            <a:ext cx="3315601" cy="2210400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4474424"/>
            <a:ext cx="2968750" cy="3376619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1E619ADF-E9A6-4ED7-8F83-1A572F38012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4689" y="168275"/>
            <a:ext cx="1614942" cy="484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05394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4554</TotalTime>
  <Words>42</Words>
  <Application>Microsoft Office PowerPoint</Application>
  <PresentationFormat>画面に合わせる (4:3)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HG創英角ｺﾞｼｯｸUB</vt:lpstr>
      <vt:lpstr>ＭＳ Ｐゴシック</vt:lpstr>
      <vt:lpstr>ＭＳ ゴシック</vt:lpstr>
      <vt:lpstr>Arial</vt:lpstr>
      <vt:lpstr>Calibri</vt:lpstr>
      <vt:lpstr>1_Office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FPIP</dc:creator>
  <cp:lastModifiedBy>大阪府</cp:lastModifiedBy>
  <cp:revision>123</cp:revision>
  <cp:lastPrinted>2019-12-05T05:41:46Z</cp:lastPrinted>
  <dcterms:created xsi:type="dcterms:W3CDTF">2015-07-09T01:35:36Z</dcterms:created>
  <dcterms:modified xsi:type="dcterms:W3CDTF">2020-02-13T01:33:48Z</dcterms:modified>
</cp:coreProperties>
</file>