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144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 autoAdjust="0"/>
    <p:restoredTop sz="99645" autoAdjust="0"/>
  </p:normalViewPr>
  <p:slideViewPr>
    <p:cSldViewPr>
      <p:cViewPr varScale="1">
        <p:scale>
          <a:sx n="56" d="100"/>
          <a:sy n="56" d="100"/>
        </p:scale>
        <p:origin x="220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2840573"/>
            <a:ext cx="5829300" cy="19600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2"/>
            <a:ext cx="4800602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4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8" y="488954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3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3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3"/>
            <a:ext cx="5829300" cy="200024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0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14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22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29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36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51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5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0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8" y="2844804"/>
            <a:ext cx="2257425" cy="804545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4" y="2844804"/>
            <a:ext cx="2257425" cy="804545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0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1" cy="152400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046820"/>
            <a:ext cx="3030141" cy="85301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2899834"/>
            <a:ext cx="3030141" cy="526838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3" y="2046820"/>
            <a:ext cx="3031331" cy="85301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3" y="2899834"/>
            <a:ext cx="3031331" cy="526838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7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0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5" y="364071"/>
            <a:ext cx="2256234" cy="15494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2" cy="7804151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5" y="1913468"/>
            <a:ext cx="2256234" cy="6254751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6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7" y="6400803"/>
            <a:ext cx="4114800" cy="7556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7" y="817032"/>
            <a:ext cx="4114800" cy="5486400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7" y="7156454"/>
            <a:ext cx="4114800" cy="1073149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1" y="366184"/>
            <a:ext cx="6172201" cy="1524001"/>
          </a:xfrm>
          <a:prstGeom prst="rect">
            <a:avLst/>
          </a:prstGeom>
        </p:spPr>
        <p:txBody>
          <a:bodyPr vert="horz" lIns="80147" tIns="40074" rIns="80147" bIns="4007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133603"/>
            <a:ext cx="6172201" cy="6034618"/>
          </a:xfrm>
          <a:prstGeom prst="rect">
            <a:avLst/>
          </a:prstGeom>
        </p:spPr>
        <p:txBody>
          <a:bodyPr vert="horz" lIns="80147" tIns="40074" rIns="80147" bIns="400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8475137"/>
            <a:ext cx="1600201" cy="486833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472"/>
            <a:fld id="{1FD7DB1B-0236-4C1E-9950-6EBF71610A9F}" type="datetimeFigureOut">
              <a:rPr lang="en-PH" smtClean="0">
                <a:solidFill>
                  <a:prstClr val="black">
                    <a:tint val="75000"/>
                  </a:prstClr>
                </a:solidFill>
              </a:rPr>
              <a:pPr defTabSz="801472"/>
              <a:t>13/02/2020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8475137"/>
            <a:ext cx="2171700" cy="486833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472"/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1" cy="486833"/>
          </a:xfrm>
          <a:prstGeom prst="rect">
            <a:avLst/>
          </a:prstGeom>
        </p:spPr>
        <p:txBody>
          <a:bodyPr vert="horz" lIns="80147" tIns="40074" rIns="80147" bIns="40074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472"/>
            <a:fld id="{A447A77D-25D8-4C17-9D7C-F4441E7078D0}" type="slidenum">
              <a:rPr lang="en-PH" smtClean="0">
                <a:solidFill>
                  <a:prstClr val="black">
                    <a:tint val="75000"/>
                  </a:prstClr>
                </a:solidFill>
              </a:rPr>
              <a:pPr defTabSz="801472"/>
              <a:t>‹#›</a:t>
            </a:fld>
            <a:endParaRPr lang="en-P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7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0147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0552" indent="-300552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1196" indent="-250460" algn="l" defTabSz="801472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840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2575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3311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4047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4783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519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254" indent="-200368" algn="l" defTabSz="80147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ota-deltamas.jp/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deltamas@sojitz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>
            <a:extLst>
              <a:ext uri="{FF2B5EF4-FFF2-40B4-BE49-F238E27FC236}">
                <a16:creationId xmlns:a16="http://schemas.microsoft.com/office/drawing/2014/main" id="{A3C32C11-BECE-4109-A4A3-8F271A05DA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2" t="530" r="4445" b="2050"/>
          <a:stretch/>
        </p:blipFill>
        <p:spPr>
          <a:xfrm>
            <a:off x="660245" y="1650494"/>
            <a:ext cx="5514718" cy="28393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</p:pic>
      <p:sp>
        <p:nvSpPr>
          <p:cNvPr id="4" name="AutoShape 12" descr="http://jinjibu.jp/lp140219/images/prefosakaLogo.gif">
            <a:extLst>
              <a:ext uri="{FF2B5EF4-FFF2-40B4-BE49-F238E27FC236}">
                <a16:creationId xmlns:a16="http://schemas.microsoft.com/office/drawing/2014/main" id="{D1EAB65F-81A3-4AC3-A1E1-37AC96F819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7439" y="578642"/>
            <a:ext cx="258070" cy="258071"/>
          </a:xfrm>
          <a:prstGeom prst="rect">
            <a:avLst/>
          </a:prstGeom>
          <a:noFill/>
        </p:spPr>
        <p:txBody>
          <a:bodyPr vert="horz" wrap="square" lIns="67859" tIns="33930" rIns="67859" bIns="33930" numCol="1" anchor="t" anchorCtr="0" compatLnSpc="1">
            <a:prstTxWarp prst="textNoShape">
              <a:avLst/>
            </a:prstTxWarp>
          </a:bodyPr>
          <a:lstStyle/>
          <a:p>
            <a:pPr defTabSz="678598"/>
            <a:endParaRPr lang="ja-JP" altLang="en-US" sz="1355">
              <a:solidFill>
                <a:prstClr val="black"/>
              </a:solidFill>
            </a:endParaRPr>
          </a:p>
        </p:txBody>
      </p:sp>
      <p:sp>
        <p:nvSpPr>
          <p:cNvPr id="5" name="AutoShape 14" descr="「大阪府　ロゴ」の画像検索結果">
            <a:extLst>
              <a:ext uri="{FF2B5EF4-FFF2-40B4-BE49-F238E27FC236}">
                <a16:creationId xmlns:a16="http://schemas.microsoft.com/office/drawing/2014/main" id="{866162E3-C5DC-4BDD-BA39-9BC3DC04F6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7439" y="578642"/>
            <a:ext cx="258070" cy="258071"/>
          </a:xfrm>
          <a:prstGeom prst="rect">
            <a:avLst/>
          </a:prstGeom>
          <a:noFill/>
        </p:spPr>
        <p:txBody>
          <a:bodyPr vert="horz" wrap="square" lIns="67859" tIns="33930" rIns="67859" bIns="33930" numCol="1" anchor="t" anchorCtr="0" compatLnSpc="1">
            <a:prstTxWarp prst="textNoShape">
              <a:avLst/>
            </a:prstTxWarp>
          </a:bodyPr>
          <a:lstStyle/>
          <a:p>
            <a:pPr defTabSz="678598"/>
            <a:endParaRPr lang="ja-JP" altLang="en-US" sz="1355">
              <a:solidFill>
                <a:prstClr val="black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F06033-E3A6-4012-8A92-DF43F6EC8B9F}"/>
              </a:ext>
            </a:extLst>
          </p:cNvPr>
          <p:cNvSpPr txBox="1"/>
          <p:nvPr/>
        </p:nvSpPr>
        <p:spPr>
          <a:xfrm>
            <a:off x="525718" y="885167"/>
            <a:ext cx="5806568" cy="511464"/>
          </a:xfrm>
          <a:prstGeom prst="rect">
            <a:avLst/>
          </a:prstGeom>
          <a:noFill/>
        </p:spPr>
        <p:txBody>
          <a:bodyPr wrap="square" lIns="67859" tIns="33930" rIns="67859" bIns="33930" rtlCol="0">
            <a:spAutoFit/>
          </a:bodyPr>
          <a:lstStyle/>
          <a:p>
            <a:pPr algn="ctr" defTabSz="678598"/>
            <a:r>
              <a:rPr kumimoji="1" lang="ja-JP" altLang="en-US" sz="143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インドネシア・ジャカルタ市近郊の工業団地</a:t>
            </a:r>
            <a:endParaRPr kumimoji="1" lang="en-US" altLang="ja-JP" sz="1439" b="1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678598"/>
            <a:r>
              <a:rPr kumimoji="1" lang="en-US" altLang="ja-JP" sz="143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zh-TW" altLang="en-US" sz="143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大阪企業対象</a:t>
            </a:r>
            <a:r>
              <a:rPr kumimoji="1" lang="en-US" altLang="ja-JP" sz="143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 </a:t>
            </a:r>
            <a:r>
              <a:rPr kumimoji="1" lang="ja-JP" altLang="en-US" sz="1439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ＧＩＩＣ工業団地へのレンタル工場進出支援</a:t>
            </a:r>
            <a:endParaRPr kumimoji="1" lang="en-US" altLang="ja-JP" sz="1439" b="1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AutoShape 2" descr="http://intra-sso2.sumitomocorp.co.jp/fw/dfw/intra-sc/soumu/bunshobu/faq/bunsho/a6(link)/IGETA_SUMITOMOSHOJIKABUSHIKIGAISYA/GIF/SumitomoCorp-1line-J_L.gif">
            <a:extLst>
              <a:ext uri="{FF2B5EF4-FFF2-40B4-BE49-F238E27FC236}">
                <a16:creationId xmlns:a16="http://schemas.microsoft.com/office/drawing/2014/main" id="{81267D1D-0B31-479D-9C4D-1AFA72ED44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481" y="585361"/>
            <a:ext cx="258070" cy="258070"/>
          </a:xfrm>
          <a:prstGeom prst="rect">
            <a:avLst/>
          </a:prstGeom>
          <a:noFill/>
        </p:spPr>
        <p:txBody>
          <a:bodyPr vert="horz" wrap="square" lIns="67859" tIns="33930" rIns="67859" bIns="33930" numCol="1" anchor="t" anchorCtr="0" compatLnSpc="1">
            <a:prstTxWarp prst="textNoShape">
              <a:avLst/>
            </a:prstTxWarp>
          </a:bodyPr>
          <a:lstStyle/>
          <a:p>
            <a:pPr defTabSz="678598"/>
            <a:endParaRPr lang="ja-JP" altLang="en-US" sz="1355">
              <a:solidFill>
                <a:prstClr val="black"/>
              </a:solidFill>
            </a:endParaRPr>
          </a:p>
        </p:txBody>
      </p:sp>
      <p:sp>
        <p:nvSpPr>
          <p:cNvPr id="10" name="AutoShape 4" descr="http://intra-sso2.sumitomocorp.co.jp/fw/dfw/intra-sc/soumu/bunshobu/faq/bunsho/a6(link)/IGETA_SUMITOMOSHOJIKABUSHIKIGAISYA/GIF/SumitomoCorp-1line-J_L.gif">
            <a:extLst>
              <a:ext uri="{FF2B5EF4-FFF2-40B4-BE49-F238E27FC236}">
                <a16:creationId xmlns:a16="http://schemas.microsoft.com/office/drawing/2014/main" id="{A06A768B-8939-4DE4-96C4-5B643082D6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481" y="585361"/>
            <a:ext cx="258070" cy="258070"/>
          </a:xfrm>
          <a:prstGeom prst="rect">
            <a:avLst/>
          </a:prstGeom>
          <a:noFill/>
        </p:spPr>
        <p:txBody>
          <a:bodyPr vert="horz" wrap="square" lIns="67859" tIns="33930" rIns="67859" bIns="33930" numCol="1" anchor="t" anchorCtr="0" compatLnSpc="1">
            <a:prstTxWarp prst="textNoShape">
              <a:avLst/>
            </a:prstTxWarp>
          </a:bodyPr>
          <a:lstStyle/>
          <a:p>
            <a:pPr defTabSz="678598"/>
            <a:endParaRPr lang="ja-JP" altLang="en-US" sz="1355">
              <a:solidFill>
                <a:prstClr val="black"/>
              </a:solidFill>
            </a:endParaRPr>
          </a:p>
        </p:txBody>
      </p:sp>
      <p:sp>
        <p:nvSpPr>
          <p:cNvPr id="11" name="AutoShape 7" descr="http://intra-sso2.sumitomocorp.co.jp/fw/dfw/intra-sc/soumu/bunshobu/faq/bunsho/a6(link)/IGETA_SUMITOMOSHOJIKABUSHIKIGAISYA/JPEG/SumitomoCorp-1line-J_L.jpg">
            <a:extLst>
              <a:ext uri="{FF2B5EF4-FFF2-40B4-BE49-F238E27FC236}">
                <a16:creationId xmlns:a16="http://schemas.microsoft.com/office/drawing/2014/main" id="{92B16E85-5A38-4FA3-AD69-AD69322EA0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481" y="585361"/>
            <a:ext cx="258070" cy="258070"/>
          </a:xfrm>
          <a:prstGeom prst="rect">
            <a:avLst/>
          </a:prstGeom>
          <a:noFill/>
        </p:spPr>
        <p:txBody>
          <a:bodyPr vert="horz" wrap="square" lIns="67859" tIns="33930" rIns="67859" bIns="33930" numCol="1" anchor="t" anchorCtr="0" compatLnSpc="1">
            <a:prstTxWarp prst="textNoShape">
              <a:avLst/>
            </a:prstTxWarp>
          </a:bodyPr>
          <a:lstStyle/>
          <a:p>
            <a:pPr defTabSz="678598"/>
            <a:endParaRPr lang="ja-JP" altLang="en-US" sz="1355">
              <a:solidFill>
                <a:prstClr val="black"/>
              </a:solidFill>
            </a:endParaRPr>
          </a:p>
        </p:txBody>
      </p:sp>
      <p:sp>
        <p:nvSpPr>
          <p:cNvPr id="12" name="AutoShape 9" descr="http://intra-sso2.sumitomocorp.co.jp/fw/dfw/intra-sc/soumu/bunshobu/faq/bunsho/a6(link)/IGETA_SUMITOMOSHOJIKABUSHIKIGAISYA/GIF/SumitomoCorp-1line-J_L.gif">
            <a:extLst>
              <a:ext uri="{FF2B5EF4-FFF2-40B4-BE49-F238E27FC236}">
                <a16:creationId xmlns:a16="http://schemas.microsoft.com/office/drawing/2014/main" id="{5599456A-050D-4DFA-ABA3-931D26B7AA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481" y="585361"/>
            <a:ext cx="258070" cy="258070"/>
          </a:xfrm>
          <a:prstGeom prst="rect">
            <a:avLst/>
          </a:prstGeom>
          <a:noFill/>
        </p:spPr>
        <p:txBody>
          <a:bodyPr vert="horz" wrap="square" lIns="67859" tIns="33930" rIns="67859" bIns="33930" numCol="1" anchor="t" anchorCtr="0" compatLnSpc="1">
            <a:prstTxWarp prst="textNoShape">
              <a:avLst/>
            </a:prstTxWarp>
          </a:bodyPr>
          <a:lstStyle/>
          <a:p>
            <a:pPr defTabSz="678598"/>
            <a:endParaRPr lang="ja-JP" altLang="en-US" sz="1355">
              <a:solidFill>
                <a:prstClr val="black"/>
              </a:solidFill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7A407627-EF69-4F3A-96E5-2F68F44553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03" y="4572848"/>
            <a:ext cx="2441933" cy="1871513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0520C4B-49F3-4912-A4B9-780D1136D8A6}"/>
              </a:ext>
            </a:extLst>
          </p:cNvPr>
          <p:cNvSpPr/>
          <p:nvPr/>
        </p:nvSpPr>
        <p:spPr>
          <a:xfrm>
            <a:off x="536049" y="1356782"/>
            <a:ext cx="5796234" cy="24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78598"/>
            <a:r>
              <a:rPr kumimoji="1" lang="ja-JP" altLang="en-US" sz="1016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kumimoji="1" lang="en-US" altLang="ja-JP" sz="1016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2019</a:t>
            </a:r>
            <a:r>
              <a:rPr kumimoji="1" lang="ja-JP" altLang="en-US" sz="1016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kumimoji="1" lang="en-US" altLang="ja-JP" sz="1016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9</a:t>
            </a:r>
            <a:r>
              <a:rPr kumimoji="1" lang="ja-JP" altLang="en-US" sz="1016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月、大阪府と双日株式会社が協定書締結～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408E534-279F-4E40-BE70-CE44F7AE1252}"/>
              </a:ext>
            </a:extLst>
          </p:cNvPr>
          <p:cNvSpPr/>
          <p:nvPr/>
        </p:nvSpPr>
        <p:spPr>
          <a:xfrm>
            <a:off x="3750703" y="6239101"/>
            <a:ext cx="2441933" cy="205260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7859" tIns="33930" rIns="67859" bIns="33930" rtlCol="0" anchor="ctr"/>
          <a:lstStyle/>
          <a:p>
            <a:pPr algn="ctr" defTabSz="678598"/>
            <a:r>
              <a:rPr kumimoji="1" lang="en-US" altLang="ja-JP" sz="847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GIIC</a:t>
            </a:r>
            <a:r>
              <a:rPr kumimoji="1" lang="ja-JP" altLang="en-US" sz="847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工業団地　入口ゲート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6ED9DCFE-16F4-4852-BA2F-1FA01B7382E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8" t="6134" r="17542" b="5033"/>
          <a:stretch/>
        </p:blipFill>
        <p:spPr>
          <a:xfrm>
            <a:off x="3759609" y="6505759"/>
            <a:ext cx="2433028" cy="1868599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496A211-488B-4EE3-8812-A440F519BB8E}"/>
              </a:ext>
            </a:extLst>
          </p:cNvPr>
          <p:cNvSpPr/>
          <p:nvPr/>
        </p:nvSpPr>
        <p:spPr>
          <a:xfrm>
            <a:off x="3759609" y="8169097"/>
            <a:ext cx="2433028" cy="205261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7859" tIns="33930" rIns="67859" bIns="33930" rtlCol="0" anchor="ctr"/>
          <a:lstStyle/>
          <a:p>
            <a:pPr algn="ctr" defTabSz="678598"/>
            <a:r>
              <a:rPr kumimoji="1" lang="ja-JP" altLang="en-US" sz="847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レンタル工場　外観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CFFD67-B2AE-45EA-A374-C0734A1FC59A}"/>
              </a:ext>
            </a:extLst>
          </p:cNvPr>
          <p:cNvSpPr txBox="1"/>
          <p:nvPr/>
        </p:nvSpPr>
        <p:spPr>
          <a:xfrm>
            <a:off x="3850689" y="3046146"/>
            <a:ext cx="747019" cy="32688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62" b="1" dirty="0">
                <a:solidFill>
                  <a:schemeClr val="bg1"/>
                </a:solidFill>
              </a:rPr>
              <a:t>ＧＩＩＣ工業団地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E95B948-06FB-4A9B-9769-9A11D6077DC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2384" y="4588676"/>
          <a:ext cx="3081226" cy="371264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081226">
                  <a:extLst>
                    <a:ext uri="{9D8B030D-6E8A-4147-A177-3AD203B41FA5}">
                      <a16:colId xmlns:a16="http://schemas.microsoft.com/office/drawing/2014/main" val="3616071890"/>
                    </a:ext>
                  </a:extLst>
                </a:gridCol>
              </a:tblGrid>
              <a:tr h="3712647">
                <a:tc>
                  <a:txBody>
                    <a:bodyPr/>
                    <a:lstStyle/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</a:t>
                      </a:r>
                      <a:r>
                        <a:rPr kumimoji="1" lang="en-US" altLang="ja-JP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.</a:t>
                      </a:r>
                      <a:r>
                        <a:rPr kumimoji="1" lang="en-US" altLang="ja-JP" sz="900" b="1" u="sng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ＧＩＩＣ</a:t>
                      </a:r>
                      <a:r>
                        <a:rPr kumimoji="1" lang="ja-JP" altLang="en-US" sz="900" b="1" u="sng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工業団地（概要</a:t>
                      </a:r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）</a:t>
                      </a:r>
                      <a:endParaRPr kumimoji="1" lang="en-US" altLang="ja-JP" sz="900" b="1" u="sng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事業者：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PT. </a:t>
                      </a:r>
                      <a:r>
                        <a:rPr kumimoji="1" lang="en-US" altLang="ja-JP" sz="800" b="1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Puradelta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Lestari </a:t>
                      </a:r>
                      <a:r>
                        <a:rPr kumimoji="1" lang="en-US" altLang="ja-JP" sz="800" b="1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Tbk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.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　　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1996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年：設立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　　　　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2015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年：インドネシア証券取引所 上場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 　　　 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株主：</a:t>
                      </a:r>
                      <a:r>
                        <a:rPr kumimoji="1" lang="en-US" altLang="ja-JP" sz="800" b="1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sinarmas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land:57.3%</a:t>
                      </a:r>
                      <a:r>
                        <a:rPr kumimoji="1" lang="ja-JP" altLang="en-US" sz="800" b="1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双日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:25%</a:t>
                      </a:r>
                      <a:r>
                        <a:rPr kumimoji="1" lang="ja-JP" altLang="en-US" sz="800" b="1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</a:t>
                      </a:r>
                      <a:endParaRPr kumimoji="1" lang="en-US" altLang="ja-JP" sz="8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               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一般株主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:17.7%)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場　所：インドネシア西ジャワ州ブカシ県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　　　</a:t>
                      </a:r>
                      <a:r>
                        <a:rPr kumimoji="1" lang="ja-JP" altLang="en-US" sz="800" b="1" baseline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（ジャカルタ中心部から東へ約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45km</a:t>
                      </a:r>
                      <a:r>
                        <a:rPr kumimoji="1" lang="ja-JP" altLang="en-US" sz="800" b="1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車で約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総開発面積：約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1,700ha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（複合都市デルタマスシティ内）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入居企業数：</a:t>
                      </a:r>
                      <a:r>
                        <a:rPr kumimoji="1" lang="en-US" altLang="zh-CN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212</a:t>
                      </a:r>
                      <a:r>
                        <a:rPr kumimoji="1" lang="zh-CN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社（日系企業数</a:t>
                      </a:r>
                      <a:r>
                        <a:rPr kumimoji="1" lang="en-US" altLang="zh-CN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:91</a:t>
                      </a:r>
                      <a:r>
                        <a:rPr kumimoji="1" lang="zh-CN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社）</a:t>
                      </a:r>
                      <a:endParaRPr kumimoji="1" lang="ja-JP" altLang="en-US" sz="8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サポート体制：日本人スタッフ常駐、ジャパンデスク設置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　　　　　　　日本人情報交換会の開催による情報提供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　　　　　　　現地法人設立や各種許認可取得サポート 等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その他：電力、水などのインフラ完備</a:t>
                      </a: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⇒初めてインドネシアに進出される企業様でも</a:t>
                      </a:r>
                      <a:endParaRPr kumimoji="1" lang="en-US" altLang="ja-JP" sz="8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安心して操業に専念いただける環境です。</a:t>
                      </a:r>
                      <a:endParaRPr kumimoji="1" lang="en-US" altLang="ja-JP" sz="800" b="1" u="sng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u="sng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２</a:t>
                      </a:r>
                      <a:r>
                        <a:rPr kumimoji="1" lang="en-US" altLang="ja-JP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.</a:t>
                      </a:r>
                      <a:r>
                        <a:rPr kumimoji="1" lang="en-US" altLang="ja-JP" sz="900" b="1" u="sng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支援</a:t>
                      </a:r>
                      <a:r>
                        <a:rPr kumimoji="1" lang="ja-JP" altLang="en-US" sz="900" b="1" u="sng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内容</a:t>
                      </a:r>
                    </a:p>
                    <a:p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レンタル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工場賃料：</a:t>
                      </a:r>
                      <a:r>
                        <a:rPr kumimoji="1" lang="en-US" altLang="ja-JP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年間</a:t>
                      </a:r>
                      <a:r>
                        <a:rPr kumimoji="1" lang="en-US" altLang="ja-JP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減額</a:t>
                      </a:r>
                      <a:endParaRPr kumimoji="1" lang="en-US" altLang="ja-JP" sz="8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801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３</a:t>
                      </a:r>
                      <a:r>
                        <a:rPr kumimoji="1" lang="en-US" altLang="ja-JP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.</a:t>
                      </a:r>
                      <a:r>
                        <a:rPr kumimoji="1" lang="en-US" altLang="ja-JP" sz="900" b="1" u="sng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</a:t>
                      </a:r>
                      <a:r>
                        <a:rPr kumimoji="1" lang="ja-JP" altLang="en-US" sz="900" b="1" u="sng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企業</a:t>
                      </a:r>
                    </a:p>
                    <a:p>
                      <a:pPr defTabSz="801462"/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大阪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府内に本社又は製造拠点を有し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</a:t>
                      </a:r>
                      <a:endParaRPr kumimoji="1" lang="en-US" altLang="ja-JP" sz="8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en-US" altLang="ja-JP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GIIC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工業団地の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レンタル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工場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に進出</a:t>
                      </a:r>
                      <a:r>
                        <a:rPr kumimoji="1" lang="ja-JP" altLang="en-US" sz="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される</a:t>
                      </a:r>
                      <a:r>
                        <a:rPr kumimoji="1" lang="ja-JP" altLang="en-US" sz="8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企業</a:t>
                      </a:r>
                      <a:endParaRPr kumimoji="1" lang="en-US" altLang="ja-JP" sz="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en-US" altLang="ja-JP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お申込み手続きに先立ち、府内に本社又は製造拠点を有することを</a:t>
                      </a:r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確認</a:t>
                      </a:r>
                      <a:endParaRPr kumimoji="1" lang="en-US" altLang="ja-JP" sz="7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できる資料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・情報（会社ウェブサイト該当ページもしくは関連書類</a:t>
                      </a:r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endParaRPr kumimoji="1" lang="en-US" altLang="ja-JP" sz="7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コピー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等</a:t>
                      </a:r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）をご提供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いただきます。</a:t>
                      </a:r>
                      <a:endParaRPr kumimoji="1" lang="en-US" altLang="ja-JP" sz="7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en-US" altLang="ja-JP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協定により、大阪府から</a:t>
                      </a:r>
                      <a:r>
                        <a:rPr kumimoji="1" lang="en-US" altLang="ja-JP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GIIC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工業団地にご紹介いたします。</a:t>
                      </a:r>
                      <a:endParaRPr kumimoji="1" lang="en-US" altLang="ja-JP" sz="7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r>
                        <a:rPr kumimoji="1" lang="en-US" altLang="ja-JP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kumimoji="1" lang="ja-JP" altLang="en-US" sz="7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（</a:t>
                      </a:r>
                      <a:r>
                        <a:rPr kumimoji="1" lang="ja-JP" altLang="en-US" sz="7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宅地建物取引業法による代理、媒介ではありません。）</a:t>
                      </a:r>
                      <a:endParaRPr kumimoji="1" lang="en-US" altLang="ja-JP" sz="7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defTabSz="801462"/>
                      <a:endParaRPr kumimoji="1" lang="en-US" altLang="ja-JP" sz="8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0481" marR="30481" marT="30481" marB="30481"/>
                </a:tc>
                <a:extLst>
                  <a:ext uri="{0D108BD9-81ED-4DB2-BD59-A6C34878D82A}">
                    <a16:rowId xmlns:a16="http://schemas.microsoft.com/office/drawing/2014/main" val="746703726"/>
                  </a:ext>
                </a:extLst>
              </a:tr>
            </a:tbl>
          </a:graphicData>
        </a:graphic>
      </p:graphicFrame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CA968C3C-C0E7-4375-9E55-A798AD731CF0}"/>
              </a:ext>
            </a:extLst>
          </p:cNvPr>
          <p:cNvSpPr/>
          <p:nvPr/>
        </p:nvSpPr>
        <p:spPr>
          <a:xfrm>
            <a:off x="3777644" y="2507042"/>
            <a:ext cx="1483901" cy="762785"/>
          </a:xfrm>
          <a:prstGeom prst="round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4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FD997BE-7E5B-4F89-AC7D-14C867F4D5BF}"/>
              </a:ext>
            </a:extLst>
          </p:cNvPr>
          <p:cNvSpPr txBox="1"/>
          <p:nvPr/>
        </p:nvSpPr>
        <p:spPr>
          <a:xfrm>
            <a:off x="4217088" y="2458588"/>
            <a:ext cx="141214" cy="130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47" b="1" dirty="0"/>
              <a:t>①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CDC2F6-733D-42EF-A4B4-1D1CC8FA6FEC}"/>
              </a:ext>
            </a:extLst>
          </p:cNvPr>
          <p:cNvSpPr txBox="1"/>
          <p:nvPr/>
        </p:nvSpPr>
        <p:spPr>
          <a:xfrm>
            <a:off x="3808600" y="4610072"/>
            <a:ext cx="193552" cy="18235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185" b="1" dirty="0"/>
              <a:t>①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DB1AAA4-032F-4D01-8D5F-2DC4449BEEBA}"/>
              </a:ext>
            </a:extLst>
          </p:cNvPr>
          <p:cNvSpPr txBox="1"/>
          <p:nvPr/>
        </p:nvSpPr>
        <p:spPr>
          <a:xfrm>
            <a:off x="3808600" y="6553702"/>
            <a:ext cx="193552" cy="18235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185" b="1" dirty="0"/>
              <a:t>②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3FCC02E-5679-4052-89F0-E14C420D29EC}"/>
              </a:ext>
            </a:extLst>
          </p:cNvPr>
          <p:cNvSpPr txBox="1"/>
          <p:nvPr/>
        </p:nvSpPr>
        <p:spPr>
          <a:xfrm>
            <a:off x="695593" y="1708522"/>
            <a:ext cx="1920738" cy="22269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47" b="1" dirty="0">
                <a:solidFill>
                  <a:schemeClr val="bg1"/>
                </a:solidFill>
              </a:rPr>
              <a:t>ＧＩＩＣ工業団地の立地と交通インフラ</a:t>
            </a:r>
          </a:p>
        </p:txBody>
      </p:sp>
      <p:sp>
        <p:nvSpPr>
          <p:cNvPr id="36" name="星: 5 pt 35">
            <a:extLst>
              <a:ext uri="{FF2B5EF4-FFF2-40B4-BE49-F238E27FC236}">
                <a16:creationId xmlns:a16="http://schemas.microsoft.com/office/drawing/2014/main" id="{4E887428-56B8-47B2-AC08-96ED44E7B08C}"/>
              </a:ext>
            </a:extLst>
          </p:cNvPr>
          <p:cNvSpPr/>
          <p:nvPr/>
        </p:nvSpPr>
        <p:spPr>
          <a:xfrm>
            <a:off x="3003436" y="3613295"/>
            <a:ext cx="129035" cy="13305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4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31A0214-3744-41A4-8F15-24C885E792F7}"/>
              </a:ext>
            </a:extLst>
          </p:cNvPr>
          <p:cNvSpPr txBox="1"/>
          <p:nvPr/>
        </p:nvSpPr>
        <p:spPr>
          <a:xfrm>
            <a:off x="4613837" y="2872582"/>
            <a:ext cx="141214" cy="130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847" b="1" dirty="0"/>
              <a:t>②</a:t>
            </a:r>
          </a:p>
        </p:txBody>
      </p:sp>
      <p:pic>
        <p:nvPicPr>
          <p:cNvPr id="28" name="図 27" descr="\\localhost\LIB\国ビG\共有フォルダ（国ビG）\【と】 トッププロモ＆海外ミッション団受入(-H23）\27年度\2708～　フィリピン\知事団\【M】MOU 支援プログラム\MOU 20160111\JPN and draft version and logos\a4chirashi_png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323" y="427564"/>
            <a:ext cx="1483901" cy="426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1E619ADF-E9A6-4ED7-8F83-1A572F3801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234" y="478292"/>
            <a:ext cx="1367348" cy="410122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21419" y="8360739"/>
            <a:ext cx="5288278" cy="483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78598"/>
            <a:r>
              <a:rPr kumimoji="1" lang="ja-JP" altLang="en-US" sz="847" b="1" dirty="0">
                <a:solidFill>
                  <a:prstClr val="black"/>
                </a:solidFill>
              </a:rPr>
              <a:t>＜</a:t>
            </a:r>
            <a:r>
              <a:rPr kumimoji="1" lang="ja-JP" altLang="en-US" sz="847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お申込み・お問合せ先＞</a:t>
            </a:r>
            <a:endParaRPr kumimoji="1" lang="en-US" altLang="ja-JP" sz="847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defTabSz="678598"/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fr-FR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双日株式会社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ja-JP" altLang="fr-FR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産業・都市基盤開発部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ja-JP" altLang="fr-FR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開発第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二</a:t>
            </a:r>
            <a:r>
              <a:rPr kumimoji="1" lang="ja-JP" altLang="fr-FR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課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澤田　</a:t>
            </a:r>
            <a:r>
              <a:rPr kumimoji="1" lang="fr-FR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E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メール：</a:t>
            </a:r>
            <a:r>
              <a:rPr kumimoji="1" lang="fr-FR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hlinkClick r:id="rId7"/>
              </a:rPr>
              <a:t>deltamas@sojitz.com</a:t>
            </a:r>
            <a:endParaRPr kumimoji="1" lang="en-US" altLang="ja-JP" sz="847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defTabSz="678598"/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電話：</a:t>
            </a:r>
            <a:r>
              <a:rPr kumimoji="1" lang="fr-FR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03-6871-6215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fr-FR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FAX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kumimoji="1" lang="fr-FR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03-6871-5073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en-US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URL</a:t>
            </a:r>
            <a:r>
              <a:rPr kumimoji="1" lang="ja-JP" altLang="en-US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kumimoji="1" lang="en-US" altLang="ja-JP" sz="847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hlinkClick r:id="rId8"/>
              </a:rPr>
              <a:t>https://www.kota-deltamas.jp/</a:t>
            </a:r>
            <a:endParaRPr kumimoji="1" lang="en-US" altLang="ja-JP" sz="847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60324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70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ＭＳ ゴシック</vt:lpstr>
      <vt:lpstr>Arial</vt:lpstr>
      <vt:lpstr>Calibri</vt:lpstr>
      <vt:lpstr>1_Office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FPIP</dc:creator>
  <cp:lastModifiedBy>大阪府</cp:lastModifiedBy>
  <cp:revision>123</cp:revision>
  <cp:lastPrinted>2019-12-05T05:41:46Z</cp:lastPrinted>
  <dcterms:created xsi:type="dcterms:W3CDTF">2015-07-09T01:35:36Z</dcterms:created>
  <dcterms:modified xsi:type="dcterms:W3CDTF">2020-02-13T01:34:14Z</dcterms:modified>
</cp:coreProperties>
</file>