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Lst>
  <p:notesMasterIdLst>
    <p:notesMasterId r:id="rId17"/>
  </p:notesMasterIdLst>
  <p:handoutMasterIdLst>
    <p:handoutMasterId r:id="rId18"/>
  </p:handoutMasterIdLst>
  <p:sldIdLst>
    <p:sldId id="525" r:id="rId5"/>
    <p:sldId id="717" r:id="rId6"/>
    <p:sldId id="733" r:id="rId7"/>
    <p:sldId id="740" r:id="rId8"/>
    <p:sldId id="745" r:id="rId9"/>
    <p:sldId id="748" r:id="rId10"/>
    <p:sldId id="743" r:id="rId11"/>
    <p:sldId id="746" r:id="rId12"/>
    <p:sldId id="744" r:id="rId13"/>
    <p:sldId id="750" r:id="rId14"/>
    <p:sldId id="747" r:id="rId15"/>
    <p:sldId id="735" r:id="rId1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阪府" initials="大阪府" lastIdx="3" clrIdx="0">
    <p:extLst>
      <p:ext uri="{19B8F6BF-5375-455C-9EA6-DF929625EA0E}">
        <p15:presenceInfo xmlns:p15="http://schemas.microsoft.com/office/powerpoint/2012/main" userId="大阪府"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4B8A"/>
    <a:srgbClr val="0000FF"/>
    <a:srgbClr val="A3D9FD"/>
    <a:srgbClr val="0A5CD4"/>
    <a:srgbClr val="FCD2F1"/>
    <a:srgbClr val="E58709"/>
    <a:srgbClr val="ABE48E"/>
    <a:srgbClr val="A4EAA6"/>
    <a:srgbClr val="6699FF"/>
    <a:srgbClr val="265A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67" autoAdjust="0"/>
    <p:restoredTop sz="90989" autoAdjust="0"/>
  </p:normalViewPr>
  <p:slideViewPr>
    <p:cSldViewPr>
      <p:cViewPr varScale="1">
        <p:scale>
          <a:sx n="91" d="100"/>
          <a:sy n="91" d="100"/>
        </p:scale>
        <p:origin x="1162" y="53"/>
      </p:cViewPr>
      <p:guideLst>
        <p:guide orient="horz" pos="2160"/>
        <p:guide pos="2880"/>
      </p:guideLst>
    </p:cSldViewPr>
  </p:slideViewPr>
  <p:notesTextViewPr>
    <p:cViewPr>
      <p:scale>
        <a:sx n="1" d="1"/>
        <a:sy n="1" d="1"/>
      </p:scale>
      <p:origin x="0" y="0"/>
    </p:cViewPr>
  </p:notesTextViewPr>
  <p:sorterViewPr>
    <p:cViewPr>
      <p:scale>
        <a:sx n="100" d="100"/>
        <a:sy n="100" d="100"/>
      </p:scale>
      <p:origin x="0" y="7134"/>
    </p:cViewPr>
  </p:sorterViewPr>
  <p:notesViewPr>
    <p:cSldViewPr>
      <p:cViewPr>
        <p:scale>
          <a:sx n="56" d="100"/>
          <a:sy n="56" d="100"/>
        </p:scale>
        <p:origin x="-2838" y="1986"/>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0"/>
            <a:ext cx="2949575" cy="496888"/>
          </a:xfrm>
          <a:prstGeom prst="rect">
            <a:avLst/>
          </a:prstGeom>
        </p:spPr>
        <p:txBody>
          <a:bodyPr vert="horz" lIns="91433" tIns="45717" rIns="91433" bIns="45717" rtlCol="0"/>
          <a:lstStyle>
            <a:lvl1pPr algn="r">
              <a:defRPr sz="1200"/>
            </a:lvl1pPr>
          </a:lstStyle>
          <a:p>
            <a:fld id="{35F70EE6-8D8E-43CE-A997-7898D860710B}" type="datetimeFigureOut">
              <a:rPr kumimoji="1" lang="ja-JP" altLang="en-US" smtClean="0"/>
              <a:t>2023/12/21</a:t>
            </a:fld>
            <a:endParaRPr kumimoji="1" lang="ja-JP" altLang="en-US"/>
          </a:p>
        </p:txBody>
      </p:sp>
      <p:sp>
        <p:nvSpPr>
          <p:cNvPr id="4" name="フッター プレースホルダー 3"/>
          <p:cNvSpPr>
            <a:spLocks noGrp="1"/>
          </p:cNvSpPr>
          <p:nvPr>
            <p:ph type="ftr" sz="quarter" idx="2"/>
          </p:nvPr>
        </p:nvSpPr>
        <p:spPr>
          <a:xfrm>
            <a:off x="1" y="9440863"/>
            <a:ext cx="2949575" cy="496887"/>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3"/>
            <a:ext cx="2949575" cy="496887"/>
          </a:xfrm>
          <a:prstGeom prst="rect">
            <a:avLst/>
          </a:prstGeom>
        </p:spPr>
        <p:txBody>
          <a:bodyPr vert="horz" lIns="91433" tIns="45717" rIns="91433" bIns="45717" rtlCol="0" anchor="b"/>
          <a:lstStyle>
            <a:lvl1pPr algn="r">
              <a:defRPr sz="1200"/>
            </a:lvl1pPr>
          </a:lstStyle>
          <a:p>
            <a:fld id="{934AFBAE-9AB1-406B-9CED-1D12F7733590}" type="slidenum">
              <a:rPr kumimoji="1" lang="ja-JP" altLang="en-US" smtClean="0"/>
              <a:t>‹#›</a:t>
            </a:fld>
            <a:endParaRPr kumimoji="1" lang="ja-JP" altLang="en-US"/>
          </a:p>
        </p:txBody>
      </p:sp>
    </p:spTree>
    <p:extLst>
      <p:ext uri="{BB962C8B-B14F-4D97-AF65-F5344CB8AC3E}">
        <p14:creationId xmlns:p14="http://schemas.microsoft.com/office/powerpoint/2010/main" val="438515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7" rIns="91433" bIns="45717" rtlCol="0"/>
          <a:lstStyle>
            <a:lvl1pPr algn="r">
              <a:defRPr sz="1200"/>
            </a:lvl1pPr>
          </a:lstStyle>
          <a:p>
            <a:fld id="{C8CF135F-C3E9-42FB-B1AC-29CDC0F8E23B}" type="datetimeFigureOut">
              <a:rPr kumimoji="1" lang="ja-JP" altLang="en-US" smtClean="0"/>
              <a:t>2023/12/21</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3" tIns="45717" rIns="91433" bIns="45717" rtlCol="0" anchor="b"/>
          <a:lstStyle>
            <a:lvl1pPr algn="r">
              <a:defRPr sz="1200"/>
            </a:lvl1pPr>
          </a:lstStyle>
          <a:p>
            <a:fld id="{B035E8BA-4E01-4688-A8CB-EB9AECB69571}" type="slidenum">
              <a:rPr kumimoji="1" lang="ja-JP" altLang="en-US" smtClean="0"/>
              <a:t>‹#›</a:t>
            </a:fld>
            <a:endParaRPr kumimoji="1" lang="ja-JP" altLang="en-US"/>
          </a:p>
        </p:txBody>
      </p:sp>
    </p:spTree>
    <p:extLst>
      <p:ext uri="{BB962C8B-B14F-4D97-AF65-F5344CB8AC3E}">
        <p14:creationId xmlns:p14="http://schemas.microsoft.com/office/powerpoint/2010/main" val="199272267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35E8BA-4E01-4688-A8CB-EB9AECB69571}" type="slidenum">
              <a:rPr kumimoji="1" lang="ja-JP" altLang="en-US" smtClean="0"/>
              <a:t>0</a:t>
            </a:fld>
            <a:endParaRPr kumimoji="1" lang="ja-JP" altLang="en-US" dirty="0"/>
          </a:p>
        </p:txBody>
      </p:sp>
    </p:spTree>
    <p:extLst>
      <p:ext uri="{BB962C8B-B14F-4D97-AF65-F5344CB8AC3E}">
        <p14:creationId xmlns:p14="http://schemas.microsoft.com/office/powerpoint/2010/main" val="4189995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spcBef>
                <a:spcPct val="0"/>
              </a:spcBef>
            </a:pPr>
            <a:endParaRPr kumimoji="1" lang="ja-JP" altLang="en-US" dirty="0"/>
          </a:p>
        </p:txBody>
      </p:sp>
      <p:sp>
        <p:nvSpPr>
          <p:cNvPr id="4" name="スライド番号プレースホルダー 3"/>
          <p:cNvSpPr>
            <a:spLocks noGrp="1"/>
          </p:cNvSpPr>
          <p:nvPr>
            <p:ph type="sldNum" sz="quarter" idx="10"/>
          </p:nvPr>
        </p:nvSpPr>
        <p:spPr/>
        <p:txBody>
          <a:bodyPr/>
          <a:lstStyle/>
          <a:p>
            <a:fld id="{B035E8BA-4E01-4688-A8CB-EB9AECB69571}" type="slidenum">
              <a:rPr kumimoji="1" lang="ja-JP" altLang="en-US" smtClean="0"/>
              <a:t>9</a:t>
            </a:fld>
            <a:endParaRPr kumimoji="1" lang="ja-JP" altLang="en-US" dirty="0"/>
          </a:p>
        </p:txBody>
      </p:sp>
    </p:spTree>
    <p:extLst>
      <p:ext uri="{BB962C8B-B14F-4D97-AF65-F5344CB8AC3E}">
        <p14:creationId xmlns:p14="http://schemas.microsoft.com/office/powerpoint/2010/main" val="10455554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spcBef>
                <a:spcPct val="0"/>
              </a:spcBef>
            </a:pPr>
            <a:endParaRPr kumimoji="1" lang="ja-JP" altLang="en-US" dirty="0"/>
          </a:p>
        </p:txBody>
      </p:sp>
      <p:sp>
        <p:nvSpPr>
          <p:cNvPr id="4" name="スライド番号プレースホルダー 3"/>
          <p:cNvSpPr>
            <a:spLocks noGrp="1"/>
          </p:cNvSpPr>
          <p:nvPr>
            <p:ph type="sldNum" sz="quarter" idx="10"/>
          </p:nvPr>
        </p:nvSpPr>
        <p:spPr/>
        <p:txBody>
          <a:bodyPr/>
          <a:lstStyle/>
          <a:p>
            <a:fld id="{B035E8BA-4E01-4688-A8CB-EB9AECB69571}" type="slidenum">
              <a:rPr kumimoji="1" lang="ja-JP" altLang="en-US" smtClean="0"/>
              <a:t>10</a:t>
            </a:fld>
            <a:endParaRPr kumimoji="1" lang="ja-JP" altLang="en-US" dirty="0"/>
          </a:p>
        </p:txBody>
      </p:sp>
    </p:spTree>
    <p:extLst>
      <p:ext uri="{BB962C8B-B14F-4D97-AF65-F5344CB8AC3E}">
        <p14:creationId xmlns:p14="http://schemas.microsoft.com/office/powerpoint/2010/main" val="7790771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ja-JP" dirty="0"/>
          </a:p>
        </p:txBody>
      </p:sp>
      <p:sp>
        <p:nvSpPr>
          <p:cNvPr id="4" name="スライド番号プレースホルダー 3"/>
          <p:cNvSpPr>
            <a:spLocks noGrp="1"/>
          </p:cNvSpPr>
          <p:nvPr>
            <p:ph type="sldNum" sz="quarter" idx="10"/>
          </p:nvPr>
        </p:nvSpPr>
        <p:spPr/>
        <p:txBody>
          <a:bodyPr/>
          <a:lstStyle/>
          <a:p>
            <a:fld id="{B035E8BA-4E01-4688-A8CB-EB9AECB69571}" type="slidenum">
              <a:rPr lang="ja-JP" altLang="en-US" smtClean="0">
                <a:solidFill>
                  <a:prstClr val="black"/>
                </a:solidFill>
              </a:rPr>
              <a:pPr/>
              <a:t>11</a:t>
            </a:fld>
            <a:endParaRPr lang="ja-JP" altLang="en-US" dirty="0">
              <a:solidFill>
                <a:prstClr val="black"/>
              </a:solidFill>
            </a:endParaRPr>
          </a:p>
        </p:txBody>
      </p:sp>
    </p:spTree>
    <p:extLst>
      <p:ext uri="{BB962C8B-B14F-4D97-AF65-F5344CB8AC3E}">
        <p14:creationId xmlns:p14="http://schemas.microsoft.com/office/powerpoint/2010/main" val="1982583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35E8BA-4E01-4688-A8CB-EB9AECB69571}" type="slidenum">
              <a:rPr lang="ja-JP" altLang="en-US" smtClean="0">
                <a:solidFill>
                  <a:prstClr val="black"/>
                </a:solidFill>
              </a:rPr>
              <a:pPr/>
              <a:t>1</a:t>
            </a:fld>
            <a:endParaRPr lang="ja-JP" altLang="en-US" dirty="0">
              <a:solidFill>
                <a:prstClr val="black"/>
              </a:solidFill>
            </a:endParaRPr>
          </a:p>
        </p:txBody>
      </p:sp>
    </p:spTree>
    <p:extLst>
      <p:ext uri="{BB962C8B-B14F-4D97-AF65-F5344CB8AC3E}">
        <p14:creationId xmlns:p14="http://schemas.microsoft.com/office/powerpoint/2010/main" val="2033370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35E8BA-4E01-4688-A8CB-EB9AECB69571}" type="slidenum">
              <a:rPr kumimoji="1" lang="ja-JP" altLang="en-US" smtClean="0"/>
              <a:t>2</a:t>
            </a:fld>
            <a:endParaRPr kumimoji="1" lang="ja-JP" altLang="en-US"/>
          </a:p>
        </p:txBody>
      </p:sp>
    </p:spTree>
    <p:extLst>
      <p:ext uri="{BB962C8B-B14F-4D97-AF65-F5344CB8AC3E}">
        <p14:creationId xmlns:p14="http://schemas.microsoft.com/office/powerpoint/2010/main" val="1474001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35E8BA-4E01-4688-A8CB-EB9AECB69571}" type="slidenum">
              <a:rPr kumimoji="1" lang="ja-JP" altLang="en-US" smtClean="0"/>
              <a:t>3</a:t>
            </a:fld>
            <a:endParaRPr kumimoji="1" lang="ja-JP" altLang="en-US"/>
          </a:p>
        </p:txBody>
      </p:sp>
    </p:spTree>
    <p:extLst>
      <p:ext uri="{BB962C8B-B14F-4D97-AF65-F5344CB8AC3E}">
        <p14:creationId xmlns:p14="http://schemas.microsoft.com/office/powerpoint/2010/main" val="1403096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35E8BA-4E01-4688-A8CB-EB9AECB69571}"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1547682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35E8BA-4E01-4688-A8CB-EB9AECB69571}" type="slidenum">
              <a:rPr kumimoji="1" lang="ja-JP" altLang="en-US" smtClean="0"/>
              <a:t>5</a:t>
            </a:fld>
            <a:endParaRPr kumimoji="1" lang="ja-JP" altLang="en-US" dirty="0"/>
          </a:p>
        </p:txBody>
      </p:sp>
    </p:spTree>
    <p:extLst>
      <p:ext uri="{BB962C8B-B14F-4D97-AF65-F5344CB8AC3E}">
        <p14:creationId xmlns:p14="http://schemas.microsoft.com/office/powerpoint/2010/main" val="4730005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B035E8BA-4E01-4688-A8CB-EB9AECB69571}" type="slidenum">
              <a:rPr lang="ja-JP" altLang="en-US" smtClean="0">
                <a:solidFill>
                  <a:prstClr val="black"/>
                </a:solidFill>
              </a:rPr>
              <a:pPr/>
              <a:t>6</a:t>
            </a:fld>
            <a:endParaRPr lang="ja-JP" altLang="en-US">
              <a:solidFill>
                <a:prstClr val="black"/>
              </a:solidFill>
            </a:endParaRPr>
          </a:p>
        </p:txBody>
      </p:sp>
    </p:spTree>
    <p:extLst>
      <p:ext uri="{BB962C8B-B14F-4D97-AF65-F5344CB8AC3E}">
        <p14:creationId xmlns:p14="http://schemas.microsoft.com/office/powerpoint/2010/main" val="35626730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spcBef>
                <a:spcPct val="0"/>
              </a:spcBef>
            </a:pPr>
            <a:endParaRPr kumimoji="1" lang="ja-JP" altLang="en-US" dirty="0"/>
          </a:p>
        </p:txBody>
      </p:sp>
      <p:sp>
        <p:nvSpPr>
          <p:cNvPr id="4" name="スライド番号プレースホルダー 3"/>
          <p:cNvSpPr>
            <a:spLocks noGrp="1"/>
          </p:cNvSpPr>
          <p:nvPr>
            <p:ph type="sldNum" sz="quarter" idx="10"/>
          </p:nvPr>
        </p:nvSpPr>
        <p:spPr/>
        <p:txBody>
          <a:bodyPr/>
          <a:lstStyle/>
          <a:p>
            <a:fld id="{B035E8BA-4E01-4688-A8CB-EB9AECB69571}" type="slidenum">
              <a:rPr kumimoji="1" lang="ja-JP" altLang="en-US" smtClean="0"/>
              <a:t>7</a:t>
            </a:fld>
            <a:endParaRPr kumimoji="1" lang="ja-JP" altLang="en-US" dirty="0"/>
          </a:p>
        </p:txBody>
      </p:sp>
    </p:spTree>
    <p:extLst>
      <p:ext uri="{BB962C8B-B14F-4D97-AF65-F5344CB8AC3E}">
        <p14:creationId xmlns:p14="http://schemas.microsoft.com/office/powerpoint/2010/main" val="1783202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xfrm>
            <a:off x="523280" y="4609629"/>
            <a:ext cx="5688632" cy="51845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u="none"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sz="1000">
                <a:solidFill>
                  <a:schemeClr val="tx1"/>
                </a:solidFill>
                <a:latin typeface="Arial" charset="0"/>
                <a:ea typeface="HG丸ｺﾞｼｯｸM-PRO" pitchFamily="50" charset="-128"/>
              </a:defRPr>
            </a:lvl1pPr>
            <a:lvl2pPr marL="742776" indent="-285683" eaLnBrk="0" hangingPunct="0">
              <a:defRPr kumimoji="1" sz="1000">
                <a:solidFill>
                  <a:schemeClr val="tx1"/>
                </a:solidFill>
                <a:latin typeface="Arial" charset="0"/>
                <a:ea typeface="HG丸ｺﾞｼｯｸM-PRO" pitchFamily="50" charset="-128"/>
              </a:defRPr>
            </a:lvl2pPr>
            <a:lvl3pPr marL="1142732" indent="-228546" eaLnBrk="0" hangingPunct="0">
              <a:defRPr kumimoji="1" sz="1000">
                <a:solidFill>
                  <a:schemeClr val="tx1"/>
                </a:solidFill>
                <a:latin typeface="Arial" charset="0"/>
                <a:ea typeface="HG丸ｺﾞｼｯｸM-PRO" pitchFamily="50" charset="-128"/>
              </a:defRPr>
            </a:lvl3pPr>
            <a:lvl4pPr marL="1599825" indent="-228546" eaLnBrk="0" hangingPunct="0">
              <a:defRPr kumimoji="1" sz="1000">
                <a:solidFill>
                  <a:schemeClr val="tx1"/>
                </a:solidFill>
                <a:latin typeface="Arial" charset="0"/>
                <a:ea typeface="HG丸ｺﾞｼｯｸM-PRO" pitchFamily="50" charset="-128"/>
              </a:defRPr>
            </a:lvl4pPr>
            <a:lvl5pPr marL="2056917" indent="-228546" eaLnBrk="0" hangingPunct="0">
              <a:defRPr kumimoji="1" sz="1000">
                <a:solidFill>
                  <a:schemeClr val="tx1"/>
                </a:solidFill>
                <a:latin typeface="Arial" charset="0"/>
                <a:ea typeface="HG丸ｺﾞｼｯｸM-PRO" pitchFamily="50" charset="-128"/>
              </a:defRPr>
            </a:lvl5pPr>
            <a:lvl6pPr marL="2514009" indent="-228546" eaLnBrk="0" fontAlgn="base" hangingPunct="0">
              <a:spcBef>
                <a:spcPct val="0"/>
              </a:spcBef>
              <a:spcAft>
                <a:spcPct val="0"/>
              </a:spcAft>
              <a:defRPr kumimoji="1" sz="1000">
                <a:solidFill>
                  <a:schemeClr val="tx1"/>
                </a:solidFill>
                <a:latin typeface="Arial" charset="0"/>
                <a:ea typeface="HG丸ｺﾞｼｯｸM-PRO" pitchFamily="50" charset="-128"/>
              </a:defRPr>
            </a:lvl6pPr>
            <a:lvl7pPr marL="2971102" indent="-228546" eaLnBrk="0" fontAlgn="base" hangingPunct="0">
              <a:spcBef>
                <a:spcPct val="0"/>
              </a:spcBef>
              <a:spcAft>
                <a:spcPct val="0"/>
              </a:spcAft>
              <a:defRPr kumimoji="1" sz="1000">
                <a:solidFill>
                  <a:schemeClr val="tx1"/>
                </a:solidFill>
                <a:latin typeface="Arial" charset="0"/>
                <a:ea typeface="HG丸ｺﾞｼｯｸM-PRO" pitchFamily="50" charset="-128"/>
              </a:defRPr>
            </a:lvl7pPr>
            <a:lvl8pPr marL="3428194" indent="-228546" eaLnBrk="0" fontAlgn="base" hangingPunct="0">
              <a:spcBef>
                <a:spcPct val="0"/>
              </a:spcBef>
              <a:spcAft>
                <a:spcPct val="0"/>
              </a:spcAft>
              <a:defRPr kumimoji="1" sz="1000">
                <a:solidFill>
                  <a:schemeClr val="tx1"/>
                </a:solidFill>
                <a:latin typeface="Arial" charset="0"/>
                <a:ea typeface="HG丸ｺﾞｼｯｸM-PRO" pitchFamily="50" charset="-128"/>
              </a:defRPr>
            </a:lvl8pPr>
            <a:lvl9pPr marL="3885287" indent="-228546" eaLnBrk="0" fontAlgn="base" hangingPunct="0">
              <a:spcBef>
                <a:spcPct val="0"/>
              </a:spcBef>
              <a:spcAft>
                <a:spcPct val="0"/>
              </a:spcAft>
              <a:defRPr kumimoji="1" sz="1000">
                <a:solidFill>
                  <a:schemeClr val="tx1"/>
                </a:solidFill>
                <a:latin typeface="Arial" charset="0"/>
                <a:ea typeface="HG丸ｺﾞｼｯｸM-PRO" pitchFamily="50" charset="-128"/>
              </a:defRPr>
            </a:lvl9pPr>
          </a:lstStyle>
          <a:p>
            <a:pPr eaLnBrk="1" hangingPunct="1"/>
            <a:fld id="{99989B09-1CE6-4FCE-AFE7-E49AED99C7F3}" type="slidenum">
              <a:rPr lang="ja-JP" altLang="en-US" sz="1200">
                <a:solidFill>
                  <a:prstClr val="black"/>
                </a:solidFill>
              </a:rPr>
              <a:pPr eaLnBrk="1" hangingPunct="1"/>
              <a:t>8</a:t>
            </a:fld>
            <a:endParaRPr lang="ja-JP" altLang="en-US" sz="1200">
              <a:solidFill>
                <a:prstClr val="black"/>
              </a:solidFill>
            </a:endParaRPr>
          </a:p>
        </p:txBody>
      </p:sp>
    </p:spTree>
    <p:extLst>
      <p:ext uri="{BB962C8B-B14F-4D97-AF65-F5344CB8AC3E}">
        <p14:creationId xmlns:p14="http://schemas.microsoft.com/office/powerpoint/2010/main" val="1607961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DD37F0E-2D3A-45D1-8773-05016B5C33B2}" type="datetime1">
              <a:rPr kumimoji="1" lang="ja-JP" altLang="en-US" smtClean="0"/>
              <a:t>2023/12/21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3884095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145FA-1C3B-4ABC-A0CC-8058960993A8}" type="datetime1">
              <a:rPr kumimoji="1" lang="ja-JP" altLang="en-US" smtClean="0"/>
              <a:t>2023/12/21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225364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151D15D-CF52-4B04-8758-E68EFC39E1D4}" type="datetime1">
              <a:rPr kumimoji="1" lang="ja-JP" altLang="en-US" smtClean="0"/>
              <a:t>2023/12/21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2530255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BB78A8-7910-4A09-A00B-E693653BBB9A}" type="datetime1">
              <a:rPr kumimoji="1" lang="ja-JP" altLang="en-US" smtClean="0"/>
              <a:t>2023/12/21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1513211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DF2586A-B41A-4B5C-92B2-061348E30D8C}" type="datetime1">
              <a:rPr kumimoji="1" lang="ja-JP" altLang="en-US" smtClean="0"/>
              <a:t>2023/12/21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3100768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8B0ABAB-8C15-44AC-9306-62F442175280}" type="datetime1">
              <a:rPr kumimoji="1" lang="ja-JP" altLang="en-US" smtClean="0"/>
              <a:t>2023/12/21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4031020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2BAE72C-AAC6-4DA0-A928-4339CE4BAC34}" type="datetime1">
              <a:rPr kumimoji="1" lang="ja-JP" altLang="en-US" smtClean="0"/>
              <a:t>2023/12/21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a:xfrm>
            <a:off x="6989208" y="6466984"/>
            <a:ext cx="2133600" cy="365125"/>
          </a:xfrm>
        </p:spPr>
        <p:txBody>
          <a:bodyPr/>
          <a:lstStyle>
            <a:lvl1pPr>
              <a:defRPr sz="2000" b="1">
                <a:solidFill>
                  <a:schemeClr val="tx1"/>
                </a:solidFill>
                <a:latin typeface="HG丸ｺﾞｼｯｸM-PRO" panose="020F0600000000000000" pitchFamily="50" charset="-128"/>
                <a:ea typeface="HG丸ｺﾞｼｯｸM-PRO" panose="020F0600000000000000" pitchFamily="50" charset="-128"/>
              </a:defRPr>
            </a:lvl1pPr>
          </a:lstStyle>
          <a:p>
            <a:fld id="{AE6173AF-2754-46D6-9699-BBA318896295}" type="slidenum">
              <a:rPr lang="ja-JP" altLang="en-US" smtClean="0"/>
              <a:pPr/>
              <a:t>‹#›</a:t>
            </a:fld>
            <a:endParaRPr lang="ja-JP" altLang="en-US"/>
          </a:p>
        </p:txBody>
      </p:sp>
    </p:spTree>
    <p:extLst>
      <p:ext uri="{BB962C8B-B14F-4D97-AF65-F5344CB8AC3E}">
        <p14:creationId xmlns:p14="http://schemas.microsoft.com/office/powerpoint/2010/main" val="1416575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3D6C125-9B53-46B1-AC54-0C1CEB84071C}" type="datetime1">
              <a:rPr kumimoji="1" lang="ja-JP" altLang="en-US" smtClean="0"/>
              <a:t>2023/12/21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2683730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DB8B91E-1DB7-4EE1-979B-0F82B9DAF278}" type="datetime1">
              <a:rPr kumimoji="1" lang="ja-JP" altLang="en-US" smtClean="0"/>
              <a:t>2023/12/21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4263776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084D245-7AB5-4750-A020-DBA39C5C4303}" type="datetime1">
              <a:rPr kumimoji="1" lang="ja-JP" altLang="en-US" smtClean="0"/>
              <a:t>2023/12/21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2105733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7AC0B82-7DB8-44C7-B749-818A3F9906AC}" type="datetime1">
              <a:rPr kumimoji="1" lang="ja-JP" altLang="en-US" smtClean="0"/>
              <a:t>2023/12/21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3294393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691F9E-5120-472A-8FDA-8D22EBFA61C1}" type="datetime1">
              <a:rPr kumimoji="1" lang="ja-JP" altLang="en-US" smtClean="0"/>
              <a:t>2023/12/21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78672" y="6465667"/>
            <a:ext cx="2133600" cy="365125"/>
          </a:xfrm>
          <a:prstGeom prst="rect">
            <a:avLst/>
          </a:prstGeom>
        </p:spPr>
        <p:txBody>
          <a:bodyPr vert="horz" lIns="91440" tIns="45720" rIns="91440" bIns="45720" rtlCol="0" anchor="ctr"/>
          <a:lstStyle>
            <a:lvl1pPr algn="r">
              <a:defRPr sz="1600" b="1">
                <a:solidFill>
                  <a:schemeClr val="tx1"/>
                </a:solidFill>
                <a:latin typeface="HG丸ｺﾞｼｯｸM-PRO" panose="020F0600000000000000" pitchFamily="50" charset="-128"/>
                <a:ea typeface="HG丸ｺﾞｼｯｸM-PRO" panose="020F0600000000000000" pitchFamily="50" charset="-128"/>
              </a:defRPr>
            </a:lvl1pPr>
          </a:lstStyle>
          <a:p>
            <a:fld id="{AE6173AF-2754-46D6-9699-BBA318896295}" type="slidenum">
              <a:rPr lang="ja-JP" altLang="en-US" smtClean="0"/>
              <a:pPr/>
              <a:t>‹#›</a:t>
            </a:fld>
            <a:endParaRPr lang="ja-JP" altLang="en-US"/>
          </a:p>
        </p:txBody>
      </p:sp>
    </p:spTree>
    <p:extLst>
      <p:ext uri="{BB962C8B-B14F-4D97-AF65-F5344CB8AC3E}">
        <p14:creationId xmlns:p14="http://schemas.microsoft.com/office/powerpoint/2010/main" val="148622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hyperlink" Target="https://www.obda.or.jp/jigyo/oidc.html" TargetMode="External"/><Relationship Id="rId3" Type="http://schemas.openxmlformats.org/officeDocument/2006/relationships/hyperlink" Target="https://www.pref.osaka.lg.jp/keieishien/keiei/" TargetMode="External"/><Relationship Id="rId7" Type="http://schemas.openxmlformats.org/officeDocument/2006/relationships/hyperlink" Target="https://design-manual.oidc.j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pref.osaka.lg.jp/keieishien/keieisyoukeienkatuka/index.html" TargetMode="External"/><Relationship Id="rId5" Type="http://schemas.openxmlformats.org/officeDocument/2006/relationships/hyperlink" Target="https://www.pref.osaka.lg.jp/keieishien/jigyoshokei/index.html" TargetMode="External"/><Relationship Id="rId10" Type="http://schemas.openxmlformats.org/officeDocument/2006/relationships/hyperlink" Target="https://obdx.jp/" TargetMode="External"/><Relationship Id="rId4" Type="http://schemas.openxmlformats.org/officeDocument/2006/relationships/hyperlink" Target="https://www.pref.osaka.lg.jp/keieishien/bcp/" TargetMode="External"/><Relationship Id="rId9" Type="http://schemas.openxmlformats.org/officeDocument/2006/relationships/hyperlink" Target="https://www.pref.osaka.lg.jp/energy/dx/"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pref.osaka.lg.jp/mono/sangakukan/innovation-pj.html" TargetMode="External"/><Relationship Id="rId3" Type="http://schemas.openxmlformats.org/officeDocument/2006/relationships/hyperlink" Target="http://www.m-osaka.com/jp/service/iot.html" TargetMode="External"/><Relationship Id="rId7" Type="http://schemas.openxmlformats.org/officeDocument/2006/relationships/hyperlink" Target="https://orist.jp/" TargetMode="External"/><Relationship Id="rId12" Type="http://schemas.openxmlformats.org/officeDocument/2006/relationships/hyperlink" Target="https://www.pref.osaka.lg.jp/ritchi/treatment/zei.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pref.osaka.lg.jp/shogyoshien/shogyoshinko/miryokukojo.html" TargetMode="External"/><Relationship Id="rId11" Type="http://schemas.openxmlformats.org/officeDocument/2006/relationships/hyperlink" Target="https://www.pref.osaka.lg.jp/ritchi/treatment/hojyogaiyo.html" TargetMode="External"/><Relationship Id="rId5" Type="http://schemas.openxmlformats.org/officeDocument/2006/relationships/hyperlink" Target="https://www.pref.osaka.lg.jp/shogyoshien/modelhukyu/index.html" TargetMode="External"/><Relationship Id="rId10" Type="http://schemas.openxmlformats.org/officeDocument/2006/relationships/hyperlink" Target="https://www.pref.osaka.lg.jp/kinyushien/syoukibo/index.html" TargetMode="External"/><Relationship Id="rId4" Type="http://schemas.openxmlformats.org/officeDocument/2006/relationships/hyperlink" Target="http://www.m-osaka.com/jp/service/ip.html" TargetMode="External"/><Relationship Id="rId9" Type="http://schemas.openxmlformats.org/officeDocument/2006/relationships/hyperlink" Target="http://www.pref.osaka.lg.jp/kinyushien/syoukibo/index.html"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m-osaka.com/jp/service/b2b.html" TargetMode="External"/><Relationship Id="rId3" Type="http://schemas.openxmlformats.org/officeDocument/2006/relationships/hyperlink" Target="https://www.pref.osaka.lg.jp/mono/tokubetsukouatsu/index.html" TargetMode="External"/><Relationship Id="rId7" Type="http://schemas.openxmlformats.org/officeDocument/2006/relationships/hyperlink" Target="https://www.pref.osaka.lg.jp/keieishien/shinsyohin/" TargetMode="External"/><Relationship Id="rId12" Type="http://schemas.openxmlformats.org/officeDocument/2006/relationships/hyperlink" Target="https://www.pref.osaka.lg.jp/keieishien/mozuyanmall/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osaka-sei.m-osaka.com/" TargetMode="External"/><Relationship Id="rId11" Type="http://schemas.openxmlformats.org/officeDocument/2006/relationships/hyperlink" Target="https://www.pref.osaka.lg.jp/mono/shuttenshien/index.html" TargetMode="External"/><Relationship Id="rId5" Type="http://schemas.openxmlformats.org/officeDocument/2006/relationships/hyperlink" Target="https://www.m-osaka.com/jp/index.html" TargetMode="External"/><Relationship Id="rId10" Type="http://schemas.openxmlformats.org/officeDocument/2006/relationships/hyperlink" Target="https://www.pref.osaka.lg.jp/keizaikoryu/yuryokigyosho/" TargetMode="External"/><Relationship Id="rId4" Type="http://schemas.openxmlformats.org/officeDocument/2006/relationships/hyperlink" Target="https://www.pref.osaka.lg.jp/keieishien/unyuhojo/index.html" TargetMode="External"/><Relationship Id="rId9" Type="http://schemas.openxmlformats.org/officeDocument/2006/relationships/hyperlink" Target="https://www.m-osaka.com/jp/mobio-caf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bwMode="gray">
          <a:xfrm>
            <a:off x="1051786" y="646331"/>
            <a:ext cx="8092215" cy="4708981"/>
          </a:xfrm>
          <a:prstGeom prst="rect">
            <a:avLst/>
          </a:prstGeom>
          <a:noFill/>
        </p:spPr>
        <p:txBody>
          <a:bodyPr wrap="none" rtlCol="0">
            <a:spAutoFit/>
            <a:scene3d>
              <a:camera prst="orthographicFront"/>
              <a:lightRig rig="flood" dir="t"/>
            </a:scene3d>
          </a:bodyPr>
          <a:lstStyle/>
          <a:p>
            <a:pPr algn="r"/>
            <a:r>
              <a:rPr kumimoji="1" lang="en-US" altLang="ja-JP" sz="15000" dirty="0">
                <a:ln w="0" cmpd="sng">
                  <a:noFill/>
                </a:ln>
                <a:solidFill>
                  <a:schemeClr val="accent3">
                    <a:lumMod val="40000"/>
                    <a:lumOff val="60000"/>
                  </a:schemeClr>
                </a:solidFill>
                <a:effectLst/>
                <a:latin typeface="Segoe UI Semilight" panose="020B0402040204020203" pitchFamily="34" charset="0"/>
                <a:cs typeface="Segoe UI Semilight" panose="020B0402040204020203" pitchFamily="34" charset="0"/>
              </a:rPr>
              <a:t>SUPPORT</a:t>
            </a:r>
          </a:p>
          <a:p>
            <a:pPr algn="r"/>
            <a:r>
              <a:rPr lang="en-US" altLang="ja-JP" sz="15000" dirty="0">
                <a:ln w="0" cmpd="sng">
                  <a:noFill/>
                </a:ln>
                <a:solidFill>
                  <a:schemeClr val="accent3">
                    <a:lumMod val="40000"/>
                    <a:lumOff val="60000"/>
                  </a:schemeClr>
                </a:solidFill>
                <a:latin typeface="Segoe UI Semilight" panose="020B0402040204020203" pitchFamily="34" charset="0"/>
                <a:cs typeface="Segoe UI Semilight" panose="020B0402040204020203" pitchFamily="34" charset="0"/>
              </a:rPr>
              <a:t>MENU</a:t>
            </a:r>
            <a:endParaRPr kumimoji="1" lang="ja-JP" altLang="en-US" sz="15000" dirty="0">
              <a:ln w="0" cmpd="sng">
                <a:noFill/>
              </a:ln>
              <a:solidFill>
                <a:schemeClr val="accent3">
                  <a:lumMod val="40000"/>
                  <a:lumOff val="60000"/>
                </a:schemeClr>
              </a:solidFill>
              <a:effectLst/>
              <a:latin typeface="Segoe UI Semilight" panose="020B0402040204020203" pitchFamily="34" charset="0"/>
              <a:cs typeface="Segoe UI Semilight" panose="020B0402040204020203" pitchFamily="34" charset="0"/>
            </a:endParaRPr>
          </a:p>
        </p:txBody>
      </p:sp>
      <p:sp>
        <p:nvSpPr>
          <p:cNvPr id="5" name="テキスト ボックス 4"/>
          <p:cNvSpPr txBox="1"/>
          <p:nvPr/>
        </p:nvSpPr>
        <p:spPr>
          <a:xfrm>
            <a:off x="0" y="5505034"/>
            <a:ext cx="8208912" cy="307777"/>
          </a:xfrm>
          <a:prstGeom prst="rect">
            <a:avLst/>
          </a:prstGeom>
          <a:noFill/>
          <a:ln w="6350">
            <a:noFill/>
            <a:prstDash val="sysDot"/>
          </a:ln>
        </p:spPr>
        <p:txBody>
          <a:bodyPr wrap="square" rtlCol="0">
            <a:spAutoFit/>
          </a:bodyPr>
          <a:lstStyle/>
          <a:p>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資料記載の事業を活用される場合は、事業の</a:t>
            </a:r>
            <a:r>
              <a:rPr lang="ja-JP" altLang="en-US" sz="1400" dirty="0">
                <a:latin typeface="HG丸ｺﾞｼｯｸM-PRO" panose="020F0600000000000000" pitchFamily="50" charset="-128"/>
                <a:ea typeface="HG丸ｺﾞｼｯｸM-PRO" panose="020F0600000000000000" pitchFamily="50" charset="-128"/>
              </a:rPr>
              <a:t>詳細</a:t>
            </a:r>
            <a:r>
              <a:rPr kumimoji="1" lang="ja-JP" altLang="en-US" sz="1400" dirty="0">
                <a:latin typeface="HG丸ｺﾞｼｯｸM-PRO" panose="020F0600000000000000" pitchFamily="50" charset="-128"/>
                <a:ea typeface="HG丸ｺﾞｼｯｸM-PRO" panose="020F0600000000000000" pitchFamily="50" charset="-128"/>
              </a:rPr>
              <a:t>を各事業担当課にご確認</a:t>
            </a:r>
            <a:r>
              <a:rPr lang="ja-JP" altLang="en-US" sz="1400" dirty="0">
                <a:latin typeface="HG丸ｺﾞｼｯｸM-PRO" panose="020F0600000000000000" pitchFamily="50" charset="-128"/>
                <a:ea typeface="HG丸ｺﾞｼｯｸM-PRO" panose="020F0600000000000000" pitchFamily="50" charset="-128"/>
              </a:rPr>
              <a:t>ください。</a:t>
            </a:r>
            <a:endParaRPr kumimoji="1" lang="ja-JP" altLang="en-US" sz="1400" dirty="0">
              <a:latin typeface="HG丸ｺﾞｼｯｸM-PRO" panose="020F0600000000000000" pitchFamily="50" charset="-128"/>
              <a:ea typeface="HG丸ｺﾞｼｯｸM-PRO" panose="020F0600000000000000" pitchFamily="50" charset="-128"/>
            </a:endParaRPr>
          </a:p>
        </p:txBody>
      </p:sp>
      <p:grpSp>
        <p:nvGrpSpPr>
          <p:cNvPr id="2" name="グループ化 1"/>
          <p:cNvGrpSpPr/>
          <p:nvPr/>
        </p:nvGrpSpPr>
        <p:grpSpPr>
          <a:xfrm>
            <a:off x="107504" y="2564904"/>
            <a:ext cx="6048672" cy="1578000"/>
            <a:chOff x="340002" y="2456232"/>
            <a:chExt cx="6048672" cy="1578000"/>
          </a:xfrm>
        </p:grpSpPr>
        <p:sp>
          <p:nvSpPr>
            <p:cNvPr id="7" name="正方形/長方形 6"/>
            <p:cNvSpPr/>
            <p:nvPr/>
          </p:nvSpPr>
          <p:spPr>
            <a:xfrm>
              <a:off x="340002" y="2456232"/>
              <a:ext cx="3096000" cy="64807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2400" dirty="0"/>
            </a:p>
          </p:txBody>
        </p:sp>
        <p:sp>
          <p:nvSpPr>
            <p:cNvPr id="8" name="正方形/長方形 7"/>
            <p:cNvSpPr/>
            <p:nvPr/>
          </p:nvSpPr>
          <p:spPr>
            <a:xfrm>
              <a:off x="340002" y="3026120"/>
              <a:ext cx="6048672" cy="1008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大阪府中小企業支援室</a:t>
              </a:r>
              <a:br>
                <a:rPr lang="en-US" altLang="ja-JP"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主な支援施策について</a:t>
              </a:r>
              <a:endParaRPr kumimoji="1" lang="ja-JP" altLang="en-US" sz="2800" dirty="0">
                <a:solidFill>
                  <a:schemeClr val="tx1"/>
                </a:solidFill>
              </a:endParaRPr>
            </a:p>
          </p:txBody>
        </p:sp>
      </p:grpSp>
      <p:sp>
        <p:nvSpPr>
          <p:cNvPr id="6" name="テキスト ボックス 5"/>
          <p:cNvSpPr txBox="1"/>
          <p:nvPr/>
        </p:nvSpPr>
        <p:spPr>
          <a:xfrm>
            <a:off x="0" y="0"/>
            <a:ext cx="9144000" cy="646331"/>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path path="circle">
              <a:fillToRect t="100000" r="100000"/>
            </a:path>
            <a:tileRect l="-100000" b="-100000"/>
          </a:gradFill>
          <a:ln w="63500" cmpd="dbl">
            <a:noFill/>
            <a:prstDash val="solid"/>
          </a:ln>
        </p:spPr>
        <p:txBody>
          <a:bodyPr wrap="square" rtlCol="0">
            <a:spAutoFit/>
          </a:bodyPr>
          <a:lstStyle/>
          <a:p>
            <a:pPr algn="ctr"/>
            <a:endParaRPr kumimoji="1" lang="ja-JP" altLang="en-US" sz="3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0" y="6299447"/>
            <a:ext cx="9144000" cy="134144"/>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bwMode="ltGray">
          <a:xfrm>
            <a:off x="467544" y="0"/>
            <a:ext cx="1872208" cy="677108"/>
          </a:xfrm>
          <a:prstGeom prst="rect">
            <a:avLst/>
          </a:prstGeom>
          <a:solidFill>
            <a:schemeClr val="bg1"/>
          </a:solidFill>
          <a:ln>
            <a:solidFill>
              <a:schemeClr val="bg1"/>
            </a:solidFill>
          </a:ln>
        </p:spPr>
        <p:txBody>
          <a:bodyPr wrap="square" rtlCol="0">
            <a:spAutoFit/>
          </a:bodyPr>
          <a:lstStyle/>
          <a:p>
            <a:pPr algn="ctr"/>
            <a:r>
              <a:rPr lang="ja-JP" altLang="en-US" sz="3800" dirty="0">
                <a:solidFill>
                  <a:schemeClr val="accent3">
                    <a:lumMod val="50000"/>
                  </a:schemeClr>
                </a:solidFill>
                <a:latin typeface="Meiryo UI" panose="020B0604030504040204" pitchFamily="50" charset="-128"/>
                <a:ea typeface="Meiryo UI" panose="020B0604030504040204" pitchFamily="50" charset="-128"/>
                <a:cs typeface="Meiryo UI" panose="020B0604030504040204" pitchFamily="50" charset="-128"/>
              </a:rPr>
              <a:t>施策集</a:t>
            </a:r>
            <a:endParaRPr lang="en-US" altLang="ja-JP" sz="3800" dirty="0">
              <a:solidFill>
                <a:schemeClr val="accent3">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4139952" y="6453336"/>
            <a:ext cx="4896540" cy="307777"/>
          </a:xfrm>
          <a:prstGeom prst="rect">
            <a:avLst/>
          </a:prstGeom>
          <a:noFill/>
        </p:spPr>
        <p:txBody>
          <a:bodyPr wrap="square" rtlCol="0">
            <a:spAutoFit/>
          </a:bodyPr>
          <a:lstStyle/>
          <a:p>
            <a:pPr algn="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大阪</a:t>
            </a:r>
            <a:r>
              <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府商工労働部中小企業支援室</a:t>
            </a:r>
          </a:p>
        </p:txBody>
      </p:sp>
    </p:spTree>
    <p:extLst>
      <p:ext uri="{BB962C8B-B14F-4D97-AF65-F5344CB8AC3E}">
        <p14:creationId xmlns:p14="http://schemas.microsoft.com/office/powerpoint/2010/main" val="797310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15" descr="ひな形"/>
          <p:cNvSpPr txBox="1">
            <a:spLocks noChangeArrowheads="1"/>
          </p:cNvSpPr>
          <p:nvPr/>
        </p:nvSpPr>
        <p:spPr bwMode="auto">
          <a:xfrm>
            <a:off x="53699" y="1001048"/>
            <a:ext cx="4398430" cy="5782327"/>
          </a:xfrm>
          <a:prstGeom prst="rect">
            <a:avLst/>
          </a:prstGeom>
          <a:solidFill>
            <a:schemeClr val="bg1"/>
          </a:solidFill>
          <a:ln w="19050">
            <a:solidFill>
              <a:schemeClr val="tx1"/>
            </a:solid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marL="0" marR="0" lvl="0" indent="0" algn="l" defTabSz="914400" rtl="0" eaLnBrk="1" fontAlgn="auto" latinLnBrk="0" hangingPunct="1">
              <a:lnSpc>
                <a:spcPts val="1000"/>
              </a:lnSpc>
              <a:spcBef>
                <a:spcPts val="1000"/>
              </a:spcBef>
              <a:spcAft>
                <a:spcPts val="0"/>
              </a:spcAft>
              <a:buClrTx/>
              <a:buSzTx/>
              <a:buFontTx/>
              <a:buNone/>
              <a:tabLs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①</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特別高圧電力契約者等支援金</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100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○国際的なエネルギー価格の上昇を背景とした電気料金の</a:t>
            </a:r>
            <a:b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高騰が続く中、府においては、国の支援の対象外となる</a:t>
            </a:r>
            <a:b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特別高圧で電力供給を受ける施設において、契約者や</a:t>
            </a:r>
            <a:b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テナント事業者の中でも高額な電気料金を負担している</a:t>
            </a:r>
            <a:b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中小企業を支援するため、その一部を支給します。</a:t>
            </a:r>
            <a:br>
              <a:rPr lang="en-US" altLang="ja-JP" sz="1400" dirty="0">
                <a:solidFill>
                  <a:prstClr val="black"/>
                </a:solidFill>
                <a:latin typeface="Meiryo UI" panose="020B0604030504040204" pitchFamily="50" charset="-128"/>
                <a:ea typeface="Meiryo UI" panose="020B0604030504040204" pitchFamily="50" charset="-128"/>
              </a:rPr>
            </a:b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〇支援内容</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・支援期間：令和５年４月～９月</a:t>
            </a: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・支援単価：（４月～８月） </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kWh</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（９月）</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1.8</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kWh</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（消費税額及び地方消費税相当額は除く）　　　　　　</a:t>
            </a: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・対象経費：３万５千</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kWh</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を超える月の電力使用量</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endParaRPr lang="en-US" altLang="ja-JP" sz="1400" dirty="0">
              <a:solidFill>
                <a:prstClr val="black"/>
              </a:solidFill>
              <a:latin typeface="Meiryo UI" panose="020B0604030504040204" pitchFamily="50" charset="-128"/>
              <a:ea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〇支援対象</a:t>
            </a: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以下の ア～ウ すべての要件を満たすこと</a:t>
            </a:r>
          </a:p>
          <a:p>
            <a:pPr marL="0" marR="0" lvl="0" indent="0" algn="l" defTabSz="957816"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100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53698" y="37923"/>
            <a:ext cx="9013564" cy="919075"/>
            <a:chOff x="35496" y="79929"/>
            <a:chExt cx="9013564" cy="919075"/>
          </a:xfrm>
        </p:grpSpPr>
        <p:sp>
          <p:nvSpPr>
            <p:cNvPr id="6" name="Text Box 15" descr="ひな形"/>
            <p:cNvSpPr txBox="1">
              <a:spLocks noChangeArrowheads="1"/>
            </p:cNvSpPr>
            <p:nvPr/>
          </p:nvSpPr>
          <p:spPr bwMode="auto">
            <a:xfrm>
              <a:off x="736796" y="126003"/>
              <a:ext cx="4629381" cy="873001"/>
            </a:xfrm>
            <a:prstGeom prst="rect">
              <a:avLst/>
            </a:prstGeom>
            <a:solidFill>
              <a:schemeClr val="bg1"/>
            </a:solidFill>
            <a:ln w="31750" cmpd="thickThin">
              <a:solidFill>
                <a:schemeClr val="tx1"/>
              </a:solidFill>
              <a:miter lim="800000"/>
              <a:headEnd/>
              <a:tailEnd/>
            </a:ln>
          </p:spPr>
          <p:txBody>
            <a:bodyPr lIns="180000" tIns="288000" rIns="180000" bIns="180000" anchor="ctr">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物価高騰対策支援</a:t>
              </a:r>
            </a:p>
          </p:txBody>
        </p:sp>
        <p:sp>
          <p:nvSpPr>
            <p:cNvPr id="7" name="Text Box 15" descr="ひな形"/>
            <p:cNvSpPr txBox="1">
              <a:spLocks noChangeArrowheads="1"/>
            </p:cNvSpPr>
            <p:nvPr/>
          </p:nvSpPr>
          <p:spPr bwMode="auto">
            <a:xfrm>
              <a:off x="5444892" y="79929"/>
              <a:ext cx="3604168" cy="909703"/>
            </a:xfrm>
            <a:prstGeom prst="rect">
              <a:avLst/>
            </a:prstGeom>
            <a:solidFill>
              <a:schemeClr val="bg1"/>
            </a:solidFill>
            <a:ln w="19050" cmpd="sng">
              <a:solidFill>
                <a:schemeClr val="tx1"/>
              </a:solid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問合せ先</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000"/>
                </a:lnSpc>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TEL</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06-7777-2740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ものづくり支援課</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000"/>
                </a:lnSpc>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大阪府特別高圧電力契約者等支援金コールセンター</a:t>
              </a:r>
            </a:p>
            <a:p>
              <a:pPr eaLnBrk="1" hangingPunct="1">
                <a:lnSpc>
                  <a:spcPts val="1000"/>
                </a:lnSpc>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②</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TEL</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06-6210-9498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商業振興課　団体</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G</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000"/>
                </a:lnSpc>
                <a:spcBef>
                  <a:spcPct val="50000"/>
                </a:spcBef>
              </a:pP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Text Box 15" descr="ひな形"/>
            <p:cNvSpPr txBox="1">
              <a:spLocks noChangeArrowheads="1"/>
            </p:cNvSpPr>
            <p:nvPr/>
          </p:nvSpPr>
          <p:spPr bwMode="auto">
            <a:xfrm>
              <a:off x="35496" y="116631"/>
              <a:ext cx="639688" cy="873001"/>
            </a:xfrm>
            <a:prstGeom prst="rect">
              <a:avLst/>
            </a:prstGeom>
            <a:solidFill>
              <a:schemeClr val="bg1"/>
            </a:solidFill>
            <a:ln w="31750" cmpd="thickThin">
              <a:solidFill>
                <a:schemeClr val="tx1"/>
              </a:solidFill>
              <a:miter lim="800000"/>
              <a:headEnd/>
              <a:tailEnd/>
            </a:ln>
          </p:spPr>
          <p:txBody>
            <a:bodyPr lIns="72000" tIns="324000" rIns="72000" bIns="180000" anchor="ctr">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algn="ctr" eaLnBrk="1" hangingPunct="1">
                <a:lnSpc>
                  <a:spcPts val="1000"/>
                </a:lnSpc>
                <a:spcBef>
                  <a:spcPct val="50000"/>
                </a:spcBef>
              </a:pPr>
              <a:r>
                <a:rPr lang="en-US" altLang="ja-JP" sz="2400" dirty="0">
                  <a:latin typeface="Meiryo UI" panose="020B0604030504040204" pitchFamily="50" charset="-128"/>
                  <a:ea typeface="Meiryo UI" panose="020B0604030504040204" pitchFamily="50" charset="-128"/>
                  <a:cs typeface="Meiryo UI" panose="020B0604030504040204" pitchFamily="50" charset="-128"/>
                </a:rPr>
                <a:t>21</a:t>
              </a:r>
            </a:p>
            <a:p>
              <a:pPr algn="ctr" eaLnBrk="1" hangingPunct="1">
                <a:lnSpc>
                  <a:spcPts val="1000"/>
                </a:lnSpc>
                <a:spcBef>
                  <a:spcPct val="50000"/>
                </a:spcBef>
              </a:pPr>
              <a:r>
                <a:rPr lang="en-US" altLang="ja-JP" sz="2400" dirty="0">
                  <a:latin typeface="Meiryo UI" panose="020B0604030504040204" pitchFamily="50" charset="-128"/>
                  <a:ea typeface="Meiryo UI" panose="020B0604030504040204" pitchFamily="50" charset="-128"/>
                  <a:cs typeface="Meiryo UI" panose="020B0604030504040204" pitchFamily="50" charset="-128"/>
                </a:rPr>
                <a:t>22</a:t>
              </a: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 name="スライド番号プレースホルダー 1"/>
          <p:cNvSpPr>
            <a:spLocks noGrp="1"/>
          </p:cNvSpPr>
          <p:nvPr>
            <p:ph type="sldNum" sz="quarter" idx="12"/>
          </p:nvPr>
        </p:nvSpPr>
        <p:spPr>
          <a:xfrm>
            <a:off x="6944708" y="6454952"/>
            <a:ext cx="2133600" cy="365125"/>
          </a:xfrm>
        </p:spPr>
        <p:txBody>
          <a:bodyPr/>
          <a:lstStyle/>
          <a:p>
            <a:fld id="{AE6173AF-2754-46D6-9699-BBA318896295}" type="slidenum">
              <a:rPr kumimoji="1" lang="ja-JP" altLang="en-US" smtClean="0"/>
              <a:t>9</a:t>
            </a:fld>
            <a:endParaRPr kumimoji="1" lang="ja-JP" altLang="en-US" dirty="0"/>
          </a:p>
        </p:txBody>
      </p:sp>
      <p:pic>
        <p:nvPicPr>
          <p:cNvPr id="12" name="図 11">
            <a:extLst>
              <a:ext uri="{FF2B5EF4-FFF2-40B4-BE49-F238E27FC236}">
                <a16:creationId xmlns:a16="http://schemas.microsoft.com/office/drawing/2014/main" id="{796732E4-A2F2-45C0-AD85-E1EE57294969}"/>
              </a:ext>
            </a:extLst>
          </p:cNvPr>
          <p:cNvPicPr>
            <a:picLocks noChangeAspect="1"/>
          </p:cNvPicPr>
          <p:nvPr/>
        </p:nvPicPr>
        <p:blipFill>
          <a:blip r:embed="rId3"/>
          <a:stretch>
            <a:fillRect/>
          </a:stretch>
        </p:blipFill>
        <p:spPr>
          <a:xfrm>
            <a:off x="208244" y="4633177"/>
            <a:ext cx="4163755" cy="2032239"/>
          </a:xfrm>
          <a:prstGeom prst="rect">
            <a:avLst/>
          </a:prstGeom>
        </p:spPr>
      </p:pic>
      <p:sp>
        <p:nvSpPr>
          <p:cNvPr id="14" name="Text Box 15" descr="ひな形">
            <a:extLst>
              <a:ext uri="{FF2B5EF4-FFF2-40B4-BE49-F238E27FC236}">
                <a16:creationId xmlns:a16="http://schemas.microsoft.com/office/drawing/2014/main" id="{0316ADB3-A84F-4BE6-9E0C-1E403C5978CD}"/>
              </a:ext>
            </a:extLst>
          </p:cNvPr>
          <p:cNvSpPr txBox="1">
            <a:spLocks noChangeArrowheads="1"/>
          </p:cNvSpPr>
          <p:nvPr/>
        </p:nvSpPr>
        <p:spPr bwMode="auto">
          <a:xfrm>
            <a:off x="4526544" y="1001048"/>
            <a:ext cx="4540718" cy="5793041"/>
          </a:xfrm>
          <a:prstGeom prst="rect">
            <a:avLst/>
          </a:prstGeom>
          <a:noFill/>
          <a:ln w="19050">
            <a:solidFill>
              <a:schemeClr val="tx1"/>
            </a:solidFill>
            <a:miter lim="800000"/>
            <a:headEnd/>
            <a:tailEnd/>
          </a:ln>
        </p:spPr>
        <p:txBody>
          <a:bodyPr lIns="108000" tIns="108000" rIns="108000" bIns="108000" anchor="t">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ts val="1000"/>
              </a:spcBef>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②</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トラック運送事業者への</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燃料高騰対策支援</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000"/>
              </a:spcBef>
            </a:pPr>
            <a:r>
              <a:rPr kumimoji="1" lang="ja-JP" altLang="en-US" sz="1400" dirty="0">
                <a:latin typeface="Meiryo UI" panose="020B0604030504040204" pitchFamily="50" charset="-128"/>
                <a:ea typeface="Meiryo UI" panose="020B0604030504040204" pitchFamily="50" charset="-128"/>
              </a:rPr>
              <a:t>○燃料油価格の高騰が長期化する中、経営状況の厳しい中小トラック運送事業者に対する支援を行っています。</a:t>
            </a:r>
            <a:endParaRPr lang="en-US" altLang="ja-JP" sz="1400" dirty="0">
              <a:latin typeface="Meiryo UI" panose="020B0604030504040204" pitchFamily="50" charset="-128"/>
              <a:ea typeface="Meiryo UI" panose="020B0604030504040204" pitchFamily="50" charset="-128"/>
            </a:endParaRPr>
          </a:p>
          <a:p>
            <a:pPr eaLnBrk="1" hangingPunct="1">
              <a:spcBef>
                <a:spcPts val="1000"/>
              </a:spcBef>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〇支援金単価</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営業用一般</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特定</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貨物自動車</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1</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台あたり</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7,000</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円</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endParaRPr lang="en-US" altLang="ja-JP" sz="1400" dirty="0">
              <a:latin typeface="Meiryo UI" panose="020B0604030504040204" pitchFamily="50" charset="-128"/>
              <a:ea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〇支給対象者（次に掲げる要件を全て満たす者）</a:t>
            </a:r>
          </a:p>
          <a:p>
            <a:pPr marL="0" marR="0" lvl="0" indent="0" algn="l" defTabSz="957816" rtl="0" eaLnBrk="1" fontAlgn="auto" latinLnBrk="0" hangingPunct="1">
              <a:lnSpc>
                <a:spcPct val="100000"/>
              </a:lnSpc>
              <a:spcBef>
                <a:spcPts val="0"/>
              </a:spcBef>
              <a:spcAft>
                <a:spcPts val="0"/>
              </a:spcAft>
              <a:buClrTx/>
              <a:buSzTx/>
              <a:tabLst/>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・資本金又は出資の総額が</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10</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億円未満の中小法人　　</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又は従業員数</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2,000</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人以下の個人事業主</a:t>
            </a:r>
          </a:p>
          <a:p>
            <a:pPr marL="0" marR="0" lvl="0" indent="0" algn="l" defTabSz="957816" rtl="0" eaLnBrk="1" fontAlgn="auto" latinLnBrk="0" hangingPunct="1">
              <a:lnSpc>
                <a:spcPct val="100000"/>
              </a:lnSpc>
              <a:spcBef>
                <a:spcPts val="0"/>
              </a:spcBef>
              <a:spcAft>
                <a:spcPts val="0"/>
              </a:spcAft>
              <a:buClrTx/>
              <a:buSzTx/>
              <a:tabLst/>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令和５年７月</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31</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日かつ申請時点において、一般貨物自</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tabLst/>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動車運送事業または特定貨物自動車運送事業の許可を</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tabLst/>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得て、大阪府内にて運輸事業を営んでいること</a:t>
            </a:r>
          </a:p>
          <a:p>
            <a:pPr marL="0" marR="0" lvl="0" indent="0" algn="l" defTabSz="957816"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〇支給対象車両（支給対象者が保有する車両で、次に掲げる要件を全て満たす車両）</a:t>
            </a:r>
          </a:p>
          <a:p>
            <a:pPr marL="0" marR="0" lvl="0" indent="0" algn="l" defTabSz="957816" rtl="0" eaLnBrk="1" fontAlgn="auto" latinLnBrk="0" hangingPunct="1">
              <a:lnSpc>
                <a:spcPct val="100000"/>
              </a:lnSpc>
              <a:spcBef>
                <a:spcPts val="0"/>
              </a:spcBef>
              <a:spcAft>
                <a:spcPts val="0"/>
              </a:spcAft>
              <a:buClrTx/>
              <a:buSzTx/>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・令和５年７月</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31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日時点において、車検が有効で、事業</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tabLst/>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に用いている貨物自動車</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（賃貸借やリースにて使用している車両も含む）</a:t>
            </a:r>
          </a:p>
          <a:p>
            <a:pPr marL="0" marR="0" lvl="0" indent="0" algn="l" defTabSz="957816" rtl="0" eaLnBrk="1" fontAlgn="auto" latinLnBrk="0" hangingPunct="1">
              <a:lnSpc>
                <a:spcPct val="100000"/>
              </a:lnSpc>
              <a:spcBef>
                <a:spcPts val="0"/>
              </a:spcBef>
              <a:spcAft>
                <a:spcPts val="0"/>
              </a:spcAft>
              <a:buClrTx/>
              <a:buSzTx/>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・登録番号が「大阪」「なにわ」「堺」「和泉」のナンバーの車両　</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tabLst/>
              <a:defRPr/>
            </a:pP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ただし、被けん引車など原動機を有しない車両、軽貨物自動車は除く</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tabLst/>
              <a:defRPr/>
            </a:pPr>
            <a:endParaRPr lang="en-US" altLang="ja-JP" sz="1400" dirty="0">
              <a:latin typeface="Meiryo UI" panose="020B0604030504040204" pitchFamily="50" charset="-128"/>
              <a:ea typeface="Meiryo UI" panose="020B0604030504040204" pitchFamily="50" charset="-128"/>
            </a:endParaRPr>
          </a:p>
          <a:p>
            <a:pPr marL="0" indent="0" defTabSz="957816" eaLnBrk="1" hangingPunct="1">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〇</a:t>
            </a:r>
            <a:r>
              <a:rPr lang="ja-JP" altLang="en-US" sz="1400" dirty="0">
                <a:latin typeface="Meiryo UI" panose="020B0604030504040204" pitchFamily="50" charset="-128"/>
                <a:ea typeface="Meiryo UI" panose="020B0604030504040204" pitchFamily="50" charset="-128"/>
              </a:rPr>
              <a:t>実施方法：</a:t>
            </a:r>
            <a:r>
              <a:rPr lang="en-US" altLang="ja-JP" sz="1400" dirty="0">
                <a:latin typeface="Meiryo UI" panose="020B0604030504040204" pitchFamily="50" charset="-128"/>
                <a:ea typeface="Meiryo UI" panose="020B0604030504040204" pitchFamily="50" charset="-128"/>
                <a:sym typeface="Wingdings" panose="05000000000000000000" pitchFamily="2" charset="2"/>
              </a:rPr>
              <a:t>(</a:t>
            </a:r>
            <a:r>
              <a:rPr lang="ja-JP" altLang="en-US" sz="1400" dirty="0">
                <a:latin typeface="Meiryo UI" panose="020B0604030504040204" pitchFamily="50" charset="-128"/>
                <a:ea typeface="Meiryo UI" panose="020B0604030504040204" pitchFamily="50" charset="-128"/>
              </a:rPr>
              <a:t>一社</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大阪府トラック協会を通じて実施</a:t>
            </a:r>
          </a:p>
          <a:p>
            <a:pPr marL="0" marR="0" lvl="0" indent="0" algn="l" defTabSz="957816" rtl="0" eaLnBrk="1" fontAlgn="auto" latinLnBrk="0" hangingPunct="1">
              <a:lnSpc>
                <a:spcPct val="100000"/>
              </a:lnSpc>
              <a:spcBef>
                <a:spcPts val="0"/>
              </a:spcBef>
              <a:spcAft>
                <a:spcPts val="0"/>
              </a:spcAft>
              <a:buClrTx/>
              <a:buSzTx/>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eaLnBrk="1" hangingPunct="1">
              <a:spcBef>
                <a:spcPts val="1000"/>
              </a:spcBef>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Rectangle 2">
            <a:extLst>
              <a:ext uri="{FF2B5EF4-FFF2-40B4-BE49-F238E27FC236}">
                <a16:creationId xmlns:a16="http://schemas.microsoft.com/office/drawing/2014/main" id="{3DDA88A8-6883-4F43-AADE-7575CF9641EC}"/>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Tree>
    <p:extLst>
      <p:ext uri="{BB962C8B-B14F-4D97-AF65-F5344CB8AC3E}">
        <p14:creationId xmlns:p14="http://schemas.microsoft.com/office/powerpoint/2010/main" val="4130009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5" descr="ひな形"/>
          <p:cNvSpPr txBox="1">
            <a:spLocks noChangeArrowheads="1"/>
          </p:cNvSpPr>
          <p:nvPr/>
        </p:nvSpPr>
        <p:spPr bwMode="auto">
          <a:xfrm>
            <a:off x="683568" y="116632"/>
            <a:ext cx="5472608" cy="648072"/>
          </a:xfrm>
          <a:prstGeom prst="rect">
            <a:avLst/>
          </a:prstGeom>
          <a:solidFill>
            <a:schemeClr val="bg1"/>
          </a:solidFill>
          <a:ln w="31750" cmpd="thickThin">
            <a:solidFill>
              <a:schemeClr val="tx1"/>
            </a:solidFill>
            <a:miter lim="800000"/>
            <a:headEnd/>
            <a:tailEnd/>
          </a:ln>
        </p:spPr>
        <p:txBody>
          <a:bodyPr lIns="180000" tIns="288000" rIns="180000" bIns="180000" anchor="t">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ものづくり</a:t>
            </a:r>
            <a:r>
              <a:rPr lang="en-US" altLang="ja-JP"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B2B</a:t>
            </a:r>
            <a:r>
              <a:rPr lang="ja-JP" altLang="en-US"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ネットワーク </a:t>
            </a: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Text Box 15" descr="ひな形"/>
          <p:cNvSpPr txBox="1">
            <a:spLocks noChangeArrowheads="1"/>
          </p:cNvSpPr>
          <p:nvPr/>
        </p:nvSpPr>
        <p:spPr bwMode="auto">
          <a:xfrm>
            <a:off x="6228184" y="116632"/>
            <a:ext cx="2880320" cy="648072"/>
          </a:xfrm>
          <a:prstGeom prst="rect">
            <a:avLst/>
          </a:prstGeom>
          <a:solidFill>
            <a:schemeClr val="bg1"/>
          </a:solidFill>
          <a:ln w="19050" cmpd="sng">
            <a:solidFill>
              <a:schemeClr val="tx1"/>
            </a:solid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問合せ先</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TEL</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06-6744-4744</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中小企業支援室　ものづくり支援課</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（公財）大阪産業局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15" descr="ひな形"/>
          <p:cNvSpPr txBox="1">
            <a:spLocks noChangeArrowheads="1"/>
          </p:cNvSpPr>
          <p:nvPr/>
        </p:nvSpPr>
        <p:spPr bwMode="auto">
          <a:xfrm>
            <a:off x="4269944" y="870543"/>
            <a:ext cx="4838559" cy="5960249"/>
          </a:xfrm>
          <a:prstGeom prst="rect">
            <a:avLst/>
          </a:prstGeom>
          <a:noFill/>
          <a:ln w="19050">
            <a:solidFill>
              <a:schemeClr val="tx1"/>
            </a:solid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ts val="1000"/>
              </a:spcBef>
            </a:pPr>
            <a:endParaRPr lang="en-US" altLang="ja-JP" sz="1050" dirty="0">
              <a:solidFill>
                <a:srgbClr val="000000"/>
              </a:solidFill>
              <a:latin typeface="メイリオ" pitchFamily="50" charset="-128"/>
              <a:ea typeface="メイリオ" pitchFamily="50" charset="-128"/>
              <a:cs typeface="メイリオ" pitchFamily="50" charset="-128"/>
            </a:endParaRPr>
          </a:p>
          <a:p>
            <a:pPr eaLnBrk="1" hangingPunct="1">
              <a:lnSpc>
                <a:spcPts val="1000"/>
              </a:lnSpc>
              <a:spcBef>
                <a:spcPts val="1000"/>
              </a:spcBef>
            </a:pPr>
            <a:endParaRPr lang="en-US" altLang="ja-JP" sz="1100" dirty="0">
              <a:solidFill>
                <a:srgbClr val="000000"/>
              </a:solidFill>
              <a:latin typeface="メイリオ" pitchFamily="50" charset="-128"/>
              <a:ea typeface="メイリオ" pitchFamily="50" charset="-128"/>
              <a:cs typeface="メイリオ" pitchFamily="50" charset="-128"/>
            </a:endParaRPr>
          </a:p>
          <a:p>
            <a:pPr eaLnBrk="1" hangingPunct="1">
              <a:lnSpc>
                <a:spcPts val="1000"/>
              </a:lnSpc>
              <a:spcBef>
                <a:spcPts val="1000"/>
              </a:spcBef>
            </a:pPr>
            <a:endParaRPr lang="ja-JP" altLang="en-US" sz="1100" dirty="0">
              <a:solidFill>
                <a:srgbClr val="000000"/>
              </a:solidFill>
              <a:latin typeface="メイリオ" pitchFamily="50" charset="-128"/>
              <a:ea typeface="メイリオ" pitchFamily="50" charset="-128"/>
              <a:cs typeface="メイリオ" pitchFamily="50" charset="-128"/>
            </a:endParaRPr>
          </a:p>
        </p:txBody>
      </p:sp>
      <p:sp>
        <p:nvSpPr>
          <p:cNvPr id="13" name="Text Box 15" descr="ひな形"/>
          <p:cNvSpPr txBox="1">
            <a:spLocks noChangeArrowheads="1"/>
          </p:cNvSpPr>
          <p:nvPr/>
        </p:nvSpPr>
        <p:spPr bwMode="auto">
          <a:xfrm>
            <a:off x="43880" y="116632"/>
            <a:ext cx="639688" cy="648072"/>
          </a:xfrm>
          <a:prstGeom prst="rect">
            <a:avLst/>
          </a:prstGeom>
          <a:solidFill>
            <a:schemeClr val="bg1"/>
          </a:solidFill>
          <a:ln w="31750" cmpd="thickThin">
            <a:solidFill>
              <a:schemeClr val="tx1"/>
            </a:solidFill>
            <a:miter lim="800000"/>
            <a:headEnd/>
            <a:tailEnd/>
          </a:ln>
        </p:spPr>
        <p:txBody>
          <a:bodyPr lIns="72000" tIns="324000" rIns="72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algn="ctr" eaLnBrk="1" hangingPunct="1">
              <a:lnSpc>
                <a:spcPts val="1000"/>
              </a:lnSpc>
              <a:spcBef>
                <a:spcPct val="50000"/>
              </a:spcBef>
            </a:pPr>
            <a:r>
              <a:rPr lang="en-US" altLang="ja-JP" sz="2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24</a:t>
            </a:r>
            <a:endParaRPr lang="ja-JP" altLang="en-US" sz="2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Text Box 15" descr="ひな形"/>
          <p:cNvSpPr txBox="1">
            <a:spLocks noChangeArrowheads="1"/>
          </p:cNvSpPr>
          <p:nvPr/>
        </p:nvSpPr>
        <p:spPr bwMode="auto">
          <a:xfrm>
            <a:off x="35496" y="870543"/>
            <a:ext cx="4176464" cy="5960249"/>
          </a:xfrm>
          <a:prstGeom prst="rect">
            <a:avLst/>
          </a:prstGeom>
          <a:solidFill>
            <a:schemeClr val="bg1"/>
          </a:solidFill>
          <a:ln w="19050">
            <a:solidFill>
              <a:schemeClr val="tx1"/>
            </a:solidFill>
            <a:miter lim="800000"/>
            <a:headEnd/>
            <a:tailEnd/>
          </a:ln>
        </p:spPr>
        <p:txBody>
          <a:bodyPr lIns="108000" tIns="108000" rIns="108000" bIns="108000" anchor="t">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ts val="1000"/>
              </a:spcBef>
            </a:pP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■事業概要等</a:t>
            </a:r>
            <a:endParaRPr lang="en-US" altLang="ja-JP"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000"/>
              </a:spcBef>
            </a:pP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○「ものづくり</a:t>
            </a:r>
            <a:r>
              <a:rPr lang="en-US"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B2B</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ネットワーク」は、全国のものづくりに関する発注ニーズ（部品発注、加工依頼、試作依頼など）を一括して受け、それらのニーズに的確に対応できる大阪の元気なものづくり企業などを紹介するために民間と行政が連携して運営する窓口です。 </a:t>
            </a:r>
          </a:p>
          <a:p>
            <a:pPr eaLnBrk="1" hangingPunct="1">
              <a:spcBef>
                <a:spcPts val="1000"/>
              </a:spcBef>
            </a:pP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ものづくり企業について、豊富な情報と緊密なネットワークを持つ金融機関などが、中小企業者の発注ニーズに応える大阪をはじめとした元気なものづくり企業を探索して紹介します。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000"/>
              </a:spcBef>
            </a:pP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6" name="グループ化 45"/>
          <p:cNvGrpSpPr/>
          <p:nvPr/>
        </p:nvGrpSpPr>
        <p:grpSpPr>
          <a:xfrm>
            <a:off x="4450848" y="980728"/>
            <a:ext cx="4230188" cy="307777"/>
            <a:chOff x="4432620" y="959888"/>
            <a:chExt cx="4230188" cy="307777"/>
          </a:xfrm>
        </p:grpSpPr>
        <p:sp>
          <p:nvSpPr>
            <p:cNvPr id="47" name="テキスト ボックス 46"/>
            <p:cNvSpPr txBox="1"/>
            <p:nvPr/>
          </p:nvSpPr>
          <p:spPr>
            <a:xfrm>
              <a:off x="4520443" y="959888"/>
              <a:ext cx="4142365" cy="307777"/>
            </a:xfrm>
            <a:prstGeom prst="rect">
              <a:avLst/>
            </a:prstGeom>
            <a:no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ものづくりＢ２Ｂネットワークのご利用のながれ</a:t>
              </a:r>
            </a:p>
          </p:txBody>
        </p:sp>
        <p:sp>
          <p:nvSpPr>
            <p:cNvPr id="48" name="正方形/長方形 47"/>
            <p:cNvSpPr/>
            <p:nvPr/>
          </p:nvSpPr>
          <p:spPr>
            <a:xfrm>
              <a:off x="4432620" y="980728"/>
              <a:ext cx="121053" cy="256193"/>
            </a:xfrm>
            <a:prstGeom prst="rect">
              <a:avLst/>
            </a:prstGeom>
            <a:solidFill>
              <a:srgbClr val="124B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a:p>
          </p:txBody>
        </p:sp>
      </p:grpSp>
      <p:grpSp>
        <p:nvGrpSpPr>
          <p:cNvPr id="51" name="グループ化 50"/>
          <p:cNvGrpSpPr/>
          <p:nvPr/>
        </p:nvGrpSpPr>
        <p:grpSpPr>
          <a:xfrm>
            <a:off x="83701" y="3573016"/>
            <a:ext cx="4080054" cy="2880320"/>
            <a:chOff x="93856" y="3822226"/>
            <a:chExt cx="4080054" cy="2880320"/>
          </a:xfrm>
        </p:grpSpPr>
        <p:sp>
          <p:nvSpPr>
            <p:cNvPr id="53" name="角丸四角形 52"/>
            <p:cNvSpPr/>
            <p:nvPr/>
          </p:nvSpPr>
          <p:spPr>
            <a:xfrm>
              <a:off x="93856" y="4816690"/>
              <a:ext cx="4066406" cy="902918"/>
            </a:xfrm>
            <a:prstGeom prst="roundRect">
              <a:avLst>
                <a:gd name="adj" fmla="val 11723"/>
              </a:avLst>
            </a:prstGeom>
            <a:solidFill>
              <a:srgbClr val="A3D9FD"/>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～どんな発注案件に対応してくれるの？～</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高精度、難加工、少ロットにより棚上げになっている案件など、何でもお寄せください。ネットワークを介し、適切な企業情報を探索し、お応えします！</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角丸四角形 54"/>
            <p:cNvSpPr/>
            <p:nvPr/>
          </p:nvSpPr>
          <p:spPr>
            <a:xfrm>
              <a:off x="93856" y="5799628"/>
              <a:ext cx="4066406" cy="902918"/>
            </a:xfrm>
            <a:prstGeom prst="roundRect">
              <a:avLst>
                <a:gd name="adj" fmla="val 11723"/>
              </a:avLst>
            </a:prstGeom>
            <a:solidFill>
              <a:srgbClr val="A3D9FD"/>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～発注案件に関する情報の秘密保持は大丈夫なの？ ～</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情報開示について提供者の同意がある場合、情報が公知の事実である場合、法令に基づき官公庁から開示を求められた場合を除き、ものづくり</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B2B</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ネットワークの中で得られた情報を第三者に開示することはありません。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角丸四角形 56"/>
            <p:cNvSpPr/>
            <p:nvPr/>
          </p:nvSpPr>
          <p:spPr>
            <a:xfrm>
              <a:off x="107504" y="3822226"/>
              <a:ext cx="4066406" cy="902918"/>
            </a:xfrm>
            <a:prstGeom prst="roundRect">
              <a:avLst>
                <a:gd name="adj" fmla="val 11723"/>
              </a:avLst>
            </a:prstGeom>
            <a:solidFill>
              <a:srgbClr val="A3D9FD"/>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～利用方法や費用は？～</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直接お電話いただくか、ホームページの「お問い合わせフォーム」から必要事項をご記入いただき、送信してください。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ご利用にあたっては、手数料などの費用は、一切必要ありません。</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9" name="角丸四角形 58"/>
          <p:cNvSpPr/>
          <p:nvPr/>
        </p:nvSpPr>
        <p:spPr>
          <a:xfrm>
            <a:off x="4932040" y="5162067"/>
            <a:ext cx="3748996" cy="1008112"/>
          </a:xfrm>
          <a:prstGeom prst="roundRect">
            <a:avLst>
              <a:gd name="adj" fmla="val 11723"/>
            </a:avLst>
          </a:prstGeom>
          <a:solidFill>
            <a:srgbClr val="FCD2F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1" indent="-171450" defTabSz="800100">
              <a:lnSpc>
                <a:spcPct val="90000"/>
              </a:lnSpc>
              <a:spcBef>
                <a:spcPct val="0"/>
              </a:spcBef>
              <a:spcAft>
                <a:spcPct val="15000"/>
              </a:spcAft>
              <a:buChar char="••"/>
            </a:pPr>
            <a:r>
              <a:rPr lang="ja-JP" altLang="en-US" sz="1400" b="1" i="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リピーター率　</a:t>
            </a:r>
            <a:r>
              <a:rPr lang="ja-JP" altLang="en-US" sz="1400" b="1" i="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1400" b="1" i="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lang="ja-JP" altLang="en-US" sz="1400" b="1" i="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i="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lvl="1" indent="-171450" defTabSz="800100">
              <a:lnSpc>
                <a:spcPct val="90000"/>
              </a:lnSpc>
              <a:spcBef>
                <a:spcPct val="0"/>
              </a:spcBef>
              <a:spcAft>
                <a:spcPct val="15000"/>
              </a:spcAft>
              <a:buChar char="••"/>
            </a:pPr>
            <a:r>
              <a:rPr kumimoji="1" lang="ja-JP" altLang="en-US" sz="1400" b="1" i="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ご紹介企業　平均３～５社！</a:t>
            </a:r>
            <a:endParaRPr kumimoji="1" lang="en-US" altLang="ja-JP" sz="1400" b="1" i="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lvl="1" indent="-171450" defTabSz="800100">
              <a:lnSpc>
                <a:spcPct val="90000"/>
              </a:lnSpc>
              <a:spcBef>
                <a:spcPct val="0"/>
              </a:spcBef>
              <a:spcAft>
                <a:spcPct val="15000"/>
              </a:spcAft>
              <a:buFontTx/>
              <a:buChar char="••"/>
            </a:pPr>
            <a:r>
              <a:rPr lang="ja-JP" altLang="en-US" sz="1400" b="1" i="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経験豊富な選任コーディネーターがﾏｯﾁﾝｸﾞ！</a:t>
            </a:r>
            <a:endParaRPr lang="en-US" altLang="ja-JP" sz="1400" b="1" i="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lvl="1" indent="-171450" defTabSz="800100">
              <a:lnSpc>
                <a:spcPct val="90000"/>
              </a:lnSpc>
              <a:spcBef>
                <a:spcPct val="0"/>
              </a:spcBef>
              <a:spcAft>
                <a:spcPct val="15000"/>
              </a:spcAft>
              <a:buFontTx/>
              <a:buChar char="••"/>
            </a:pPr>
            <a:r>
              <a:rPr lang="ja-JP" altLang="en-US" sz="1400" b="1" i="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難しい依頼も全力で対応</a:t>
            </a:r>
            <a:r>
              <a:rPr lang="ja-JP" altLang="en-US" sz="1400" b="1" i="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i="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3"/>
          <a:stretch>
            <a:fillRect/>
          </a:stretch>
        </p:blipFill>
        <p:spPr>
          <a:xfrm>
            <a:off x="4402811" y="1398690"/>
            <a:ext cx="4499326" cy="3614486"/>
          </a:xfrm>
          <a:prstGeom prst="rect">
            <a:avLst/>
          </a:prstGeom>
        </p:spPr>
      </p:pic>
      <p:sp>
        <p:nvSpPr>
          <p:cNvPr id="3" name="スライド番号プレースホルダー 2"/>
          <p:cNvSpPr>
            <a:spLocks noGrp="1"/>
          </p:cNvSpPr>
          <p:nvPr>
            <p:ph type="sldNum" sz="quarter" idx="12"/>
          </p:nvPr>
        </p:nvSpPr>
        <p:spPr/>
        <p:txBody>
          <a:bodyPr/>
          <a:lstStyle/>
          <a:p>
            <a:fld id="{AE6173AF-2754-46D6-9699-BBA318896295}" type="slidenum">
              <a:rPr kumimoji="1" lang="ja-JP" altLang="en-US" smtClean="0"/>
              <a:t>10</a:t>
            </a:fld>
            <a:endParaRPr kumimoji="1" lang="ja-JP" altLang="en-US"/>
          </a:p>
        </p:txBody>
      </p:sp>
      <p:sp>
        <p:nvSpPr>
          <p:cNvPr id="5" name="正方形/長方形 4"/>
          <p:cNvSpPr/>
          <p:nvPr/>
        </p:nvSpPr>
        <p:spPr>
          <a:xfrm>
            <a:off x="4450848" y="1413860"/>
            <a:ext cx="2178122" cy="5749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4"/>
          <a:stretch>
            <a:fillRect/>
          </a:stretch>
        </p:blipFill>
        <p:spPr>
          <a:xfrm>
            <a:off x="4409252" y="1326012"/>
            <a:ext cx="1935224" cy="1137600"/>
          </a:xfrm>
          <a:prstGeom prst="rect">
            <a:avLst/>
          </a:prstGeom>
        </p:spPr>
      </p:pic>
    </p:spTree>
    <p:extLst>
      <p:ext uri="{BB962C8B-B14F-4D97-AF65-F5344CB8AC3E}">
        <p14:creationId xmlns:p14="http://schemas.microsoft.com/office/powerpoint/2010/main" val="72373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ext Box 15" descr="ひな形"/>
          <p:cNvSpPr txBox="1">
            <a:spLocks noChangeArrowheads="1"/>
          </p:cNvSpPr>
          <p:nvPr/>
        </p:nvSpPr>
        <p:spPr bwMode="auto">
          <a:xfrm>
            <a:off x="35496" y="4292631"/>
            <a:ext cx="9059175" cy="2533692"/>
          </a:xfrm>
          <a:prstGeom prst="rect">
            <a:avLst/>
          </a:prstGeom>
          <a:solidFill>
            <a:schemeClr val="bg1"/>
          </a:solidFill>
          <a:ln w="19050">
            <a:solidFill>
              <a:schemeClr val="tx1"/>
            </a:solid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ts val="1000"/>
              </a:spcBef>
            </a:pPr>
            <a:endParaRPr lang="en-US" altLang="ja-JP" sz="1200" dirty="0">
              <a:solidFill>
                <a:sysClr val="windowText" lastClr="000000"/>
              </a:solidFill>
              <a:latin typeface="メイリオ" pitchFamily="50" charset="-128"/>
              <a:ea typeface="メイリオ" pitchFamily="50" charset="-128"/>
              <a:cs typeface="メイリオ" pitchFamily="50" charset="-128"/>
            </a:endParaRPr>
          </a:p>
          <a:p>
            <a:pPr marL="0" indent="0"/>
            <a:endParaRPr lang="en-US" altLang="ja-JP" sz="11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000"/>
              </a:lnSpc>
              <a:spcBef>
                <a:spcPts val="1000"/>
              </a:spcBef>
            </a:pPr>
            <a:endParaRPr lang="en-US" altLang="ja-JP" sz="1400" dirty="0">
              <a:solidFill>
                <a:sysClr val="windowText" lastClr="000000"/>
              </a:solidFill>
              <a:latin typeface="メイリオ" pitchFamily="50" charset="-128"/>
              <a:ea typeface="メイリオ" pitchFamily="50" charset="-128"/>
              <a:cs typeface="メイリオ" pitchFamily="50" charset="-128"/>
            </a:endParaRPr>
          </a:p>
        </p:txBody>
      </p:sp>
      <p:sp>
        <p:nvSpPr>
          <p:cNvPr id="18" name="Text Box 15" descr="ひな形"/>
          <p:cNvSpPr txBox="1">
            <a:spLocks noChangeArrowheads="1"/>
          </p:cNvSpPr>
          <p:nvPr/>
        </p:nvSpPr>
        <p:spPr bwMode="auto">
          <a:xfrm>
            <a:off x="683568" y="116632"/>
            <a:ext cx="5832648" cy="504056"/>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万博商談も</a:t>
            </a:r>
            <a:r>
              <a:rPr lang="ja-JP" altLang="en-US" sz="1600" b="1"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ずやん</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モール</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万博関連事業受注者登録システム</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000"/>
              </a:lnSpc>
              <a:spcBef>
                <a:spcPct val="50000"/>
              </a:spcBef>
            </a:pPr>
            <a:endPar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Text Box 15" descr="ひな形"/>
          <p:cNvSpPr txBox="1">
            <a:spLocks noChangeArrowheads="1"/>
          </p:cNvSpPr>
          <p:nvPr/>
        </p:nvSpPr>
        <p:spPr bwMode="auto">
          <a:xfrm>
            <a:off x="6660232" y="116631"/>
            <a:ext cx="2448272" cy="504057"/>
          </a:xfrm>
          <a:prstGeom prst="rect">
            <a:avLst/>
          </a:prstGeom>
          <a:solidFill>
            <a:schemeClr val="bg1"/>
          </a:solidFill>
          <a:ln w="19050" cmpd="sng">
            <a:solidFill>
              <a:schemeClr val="tx1"/>
            </a:solid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問合せ先</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TEL</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06-6210-9488</a:t>
            </a:r>
          </a:p>
          <a:p>
            <a:pPr eaLnBrk="1" hangingPunct="1">
              <a:lnSpc>
                <a:spcPts val="1000"/>
              </a:lnSpc>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経営支援課　企画調整グループ</a:t>
            </a:r>
          </a:p>
        </p:txBody>
      </p:sp>
      <p:sp>
        <p:nvSpPr>
          <p:cNvPr id="20" name="Text Box 15" descr="ひな形"/>
          <p:cNvSpPr txBox="1">
            <a:spLocks noChangeArrowheads="1"/>
          </p:cNvSpPr>
          <p:nvPr/>
        </p:nvSpPr>
        <p:spPr bwMode="auto">
          <a:xfrm>
            <a:off x="4350528" y="700557"/>
            <a:ext cx="4752528" cy="3512685"/>
          </a:xfrm>
          <a:prstGeom prst="rect">
            <a:avLst/>
          </a:prstGeom>
          <a:solidFill>
            <a:schemeClr val="bg1"/>
          </a:solidFill>
          <a:ln w="19050">
            <a:solidFill>
              <a:schemeClr val="tx1"/>
            </a:solid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ts val="1000"/>
              </a:spcBef>
            </a:pPr>
            <a:endParaRPr lang="en-US" altLang="ja-JP" sz="1200" dirty="0">
              <a:solidFill>
                <a:sysClr val="windowText" lastClr="000000"/>
              </a:solidFill>
              <a:latin typeface="メイリオ" pitchFamily="50" charset="-128"/>
              <a:ea typeface="メイリオ" pitchFamily="50" charset="-128"/>
              <a:cs typeface="メイリオ" pitchFamily="50" charset="-128"/>
            </a:endParaRPr>
          </a:p>
          <a:p>
            <a:pPr marL="0" indent="0"/>
            <a:endParaRPr lang="en-US" altLang="ja-JP" sz="11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000"/>
              </a:lnSpc>
              <a:spcBef>
                <a:spcPts val="1000"/>
              </a:spcBef>
            </a:pPr>
            <a:endParaRPr lang="en-US" altLang="ja-JP" sz="1400" dirty="0">
              <a:solidFill>
                <a:sysClr val="windowText" lastClr="000000"/>
              </a:solidFill>
              <a:latin typeface="メイリオ" pitchFamily="50" charset="-128"/>
              <a:ea typeface="メイリオ" pitchFamily="50" charset="-128"/>
              <a:cs typeface="メイリオ" pitchFamily="50" charset="-128"/>
            </a:endParaRPr>
          </a:p>
        </p:txBody>
      </p:sp>
      <p:sp>
        <p:nvSpPr>
          <p:cNvPr id="21" name="Text Box 15" descr="ひな形"/>
          <p:cNvSpPr txBox="1">
            <a:spLocks noChangeArrowheads="1"/>
          </p:cNvSpPr>
          <p:nvPr/>
        </p:nvSpPr>
        <p:spPr bwMode="auto">
          <a:xfrm>
            <a:off x="35496" y="700557"/>
            <a:ext cx="4244780" cy="3512685"/>
          </a:xfrm>
          <a:prstGeom prst="rect">
            <a:avLst/>
          </a:prstGeom>
          <a:solidFill>
            <a:schemeClr val="bg1"/>
          </a:solidFill>
          <a:ln w="19050">
            <a:solidFill>
              <a:schemeClr val="tx1"/>
            </a:solidFill>
            <a:miter lim="800000"/>
            <a:headEnd/>
            <a:tailEnd/>
          </a:ln>
        </p:spPr>
        <p:txBody>
          <a:bodyPr lIns="108000" tIns="108000" rIns="108000" bIns="108000" anchor="t">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ts val="1000"/>
              </a:spcBef>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■事業概要等</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000"/>
              </a:lnSpc>
              <a:spcBef>
                <a:spcPts val="1000"/>
              </a:spcBef>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000"/>
              </a:lnSpc>
              <a:spcBef>
                <a:spcPts val="1000"/>
              </a:spcBef>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000"/>
              </a:lnSpc>
              <a:spcBef>
                <a:spcPts val="1000"/>
              </a:spcBef>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000"/>
              </a:lnSpc>
              <a:spcBef>
                <a:spcPts val="1000"/>
              </a:spcBef>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600"/>
              </a:spcBef>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600"/>
              </a:spcBef>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２０２５大阪・関西万博では、博覧会協会や出展者をはじめ、国内外の企業関係者や旅行客など間接的な需要を含めて様々なビジネスチャンスが創出されます。</a:t>
            </a:r>
          </a:p>
          <a:p>
            <a:pPr eaLnBrk="1" hangingPunct="1">
              <a:spcBef>
                <a:spcPts val="1000"/>
              </a:spcBef>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大阪府は、大阪商工会議所と連携し、府内中小企業の情報を発信するとともに、発注情報を提供するサイト「万博商談も</a:t>
            </a:r>
            <a:r>
              <a:rPr lang="ja-JP" altLang="en-US" sz="14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ずやん</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モール（万博関連事業受注者登録システム）」を運営しています。</a:t>
            </a:r>
          </a:p>
          <a:p>
            <a:pPr eaLnBrk="1" hangingPunct="1">
              <a:spcBef>
                <a:spcPts val="1000"/>
              </a:spcBef>
            </a:pP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000"/>
              </a:lnSpc>
              <a:spcBef>
                <a:spcPts val="1000"/>
              </a:spcBef>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000"/>
              </a:lnSpc>
              <a:spcBef>
                <a:spcPts val="1000"/>
              </a:spcBef>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000"/>
              </a:lnSpc>
              <a:spcBef>
                <a:spcPts val="1000"/>
              </a:spcBef>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000"/>
              </a:lnSpc>
              <a:spcBef>
                <a:spcPts val="1000"/>
              </a:spcBef>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000"/>
              </a:lnSpc>
              <a:spcBef>
                <a:spcPts val="1000"/>
              </a:spcBef>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000"/>
              </a:lnSpc>
              <a:spcBef>
                <a:spcPts val="1000"/>
              </a:spcBef>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ct val="20000"/>
              </a:spcBef>
              <a:defRPr/>
            </a:pP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ct val="20000"/>
              </a:spcBef>
              <a:defRPr/>
            </a:pP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ct val="20000"/>
              </a:spcBef>
              <a:defRPr/>
            </a:pP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ct val="20000"/>
              </a:spcBef>
              <a:defRPr/>
            </a:pP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Text Box 15" descr="ひな形"/>
          <p:cNvSpPr txBox="1">
            <a:spLocks noChangeArrowheads="1"/>
          </p:cNvSpPr>
          <p:nvPr/>
        </p:nvSpPr>
        <p:spPr bwMode="auto">
          <a:xfrm>
            <a:off x="43880" y="116632"/>
            <a:ext cx="639688" cy="504056"/>
          </a:xfrm>
          <a:prstGeom prst="rect">
            <a:avLst/>
          </a:prstGeom>
          <a:solidFill>
            <a:schemeClr val="bg1"/>
          </a:solidFill>
          <a:ln w="31750" cmpd="thickThin">
            <a:solidFill>
              <a:schemeClr val="tx1"/>
            </a:solidFill>
            <a:miter lim="800000"/>
            <a:headEnd/>
            <a:tailEnd/>
          </a:ln>
        </p:spPr>
        <p:txBody>
          <a:bodyPr lIns="72000" tIns="324000" rIns="72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algn="ctr" eaLnBrk="1" hangingPunct="1">
              <a:lnSpc>
                <a:spcPts val="1000"/>
              </a:lnSpc>
              <a:spcBef>
                <a:spcPct val="50000"/>
              </a:spcBef>
            </a:pPr>
            <a:r>
              <a:rPr lang="en-US" altLang="ja-JP" sz="2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28</a:t>
            </a:r>
            <a:endParaRPr lang="ja-JP" altLang="en-US" sz="2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586504" y="989455"/>
            <a:ext cx="3074448" cy="276999"/>
          </a:xfrm>
          <a:prstGeom prst="rect">
            <a:avLst/>
          </a:prstGeom>
          <a:noFill/>
        </p:spPr>
        <p:txBody>
          <a:bodyPr wrap="square" rtlCol="0">
            <a:spAutoFit/>
          </a:bodyPr>
          <a:lstStyle/>
          <a:p>
            <a:pPr algn="dist"/>
            <a:r>
              <a:rPr kumimoji="1" lang="en-US" altLang="ja-JP" sz="1200" b="1" dirty="0">
                <a:latin typeface="Meiryo UI" panose="020B0604030504040204" pitchFamily="50" charset="-128"/>
                <a:ea typeface="Meiryo UI" panose="020B0604030504040204" pitchFamily="50" charset="-128"/>
              </a:rPr>
              <a:t>2025</a:t>
            </a:r>
            <a:r>
              <a:rPr kumimoji="1" lang="ja-JP" altLang="en-US" sz="1200" b="1" dirty="0">
                <a:latin typeface="Meiryo UI" panose="020B0604030504040204" pitchFamily="50" charset="-128"/>
                <a:ea typeface="Meiryo UI" panose="020B0604030504040204" pitchFamily="50" charset="-128"/>
              </a:rPr>
              <a:t>大阪・関西万博関連</a:t>
            </a:r>
            <a:r>
              <a:rPr lang="ja-JP" altLang="en-US" sz="1200" b="1" dirty="0">
                <a:latin typeface="Meiryo UI" panose="020B0604030504040204" pitchFamily="50" charset="-128"/>
                <a:ea typeface="Meiryo UI" panose="020B0604030504040204" pitchFamily="50" charset="-128"/>
              </a:rPr>
              <a:t>の取引支援サイト</a:t>
            </a:r>
            <a:endParaRPr kumimoji="1" lang="ja-JP" altLang="en-US" sz="1200" b="1" dirty="0">
              <a:latin typeface="Meiryo UI" panose="020B0604030504040204" pitchFamily="50" charset="-128"/>
              <a:ea typeface="Meiryo UI" panose="020B0604030504040204" pitchFamily="50" charset="-128"/>
            </a:endParaRPr>
          </a:p>
        </p:txBody>
      </p:sp>
      <p:sp>
        <p:nvSpPr>
          <p:cNvPr id="33" name="フローチャート: 端子 32"/>
          <p:cNvSpPr/>
          <p:nvPr/>
        </p:nvSpPr>
        <p:spPr>
          <a:xfrm rot="5400000">
            <a:off x="4179231" y="1902811"/>
            <a:ext cx="971153" cy="280355"/>
          </a:xfrm>
          <a:prstGeom prst="flowChartTermina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フローチャート: 端子 33"/>
          <p:cNvSpPr/>
          <p:nvPr/>
        </p:nvSpPr>
        <p:spPr>
          <a:xfrm rot="5400000">
            <a:off x="4193675" y="3015624"/>
            <a:ext cx="950740" cy="280355"/>
          </a:xfrm>
          <a:prstGeom prst="flowChartTermina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a:off x="4851607" y="1471793"/>
            <a:ext cx="1404095" cy="499332"/>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p:cNvSpPr/>
          <p:nvPr/>
        </p:nvSpPr>
        <p:spPr>
          <a:xfrm>
            <a:off x="4859549" y="2029952"/>
            <a:ext cx="1404095" cy="498613"/>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4851607" y="1490104"/>
            <a:ext cx="1395213" cy="500137"/>
          </a:xfrm>
          <a:prstGeom prst="rect">
            <a:avLst/>
          </a:prstGeom>
          <a:noFill/>
        </p:spPr>
        <p:txBody>
          <a:bodyPr wrap="square" rtlCol="0">
            <a:spAutoFit/>
          </a:bodyPr>
          <a:lstStyle/>
          <a:p>
            <a:pPr algn="ctr"/>
            <a:r>
              <a:rPr lang="ja-JP" altLang="en-US" sz="1050" b="1" dirty="0">
                <a:latin typeface="Meiryo UI" panose="020B0604030504040204" pitchFamily="50" charset="-128"/>
                <a:ea typeface="Meiryo UI" panose="020B0604030504040204" pitchFamily="50" charset="-128"/>
              </a:rPr>
              <a:t>サプライヤーリスト</a:t>
            </a:r>
            <a:endParaRPr lang="en-US" altLang="ja-JP" sz="1050" b="1" dirty="0">
              <a:latin typeface="Meiryo UI" panose="020B0604030504040204" pitchFamily="50" charset="-128"/>
              <a:ea typeface="Meiryo UI" panose="020B0604030504040204" pitchFamily="50" charset="-128"/>
            </a:endParaRPr>
          </a:p>
          <a:p>
            <a:pPr algn="ctr"/>
            <a:r>
              <a:rPr kumimoji="1" lang="ja-JP" altLang="en-US" sz="1600" b="1" dirty="0">
                <a:latin typeface="Meiryo UI" panose="020B0604030504040204" pitchFamily="50" charset="-128"/>
                <a:ea typeface="Meiryo UI" panose="020B0604030504040204" pitchFamily="50" charset="-128"/>
              </a:rPr>
              <a:t>会社</a:t>
            </a:r>
            <a:r>
              <a:rPr kumimoji="1" lang="en-US" altLang="ja-JP" sz="1600" b="1" dirty="0">
                <a:latin typeface="Meiryo UI" panose="020B0604030504040204" pitchFamily="50" charset="-128"/>
                <a:ea typeface="Meiryo UI" panose="020B0604030504040204" pitchFamily="50" charset="-128"/>
              </a:rPr>
              <a:t>PR</a:t>
            </a:r>
            <a:r>
              <a:rPr kumimoji="1" lang="ja-JP" altLang="en-US" sz="1600" b="1" dirty="0">
                <a:latin typeface="Meiryo UI" panose="020B0604030504040204" pitchFamily="50" charset="-128"/>
                <a:ea typeface="Meiryo UI" panose="020B0604030504040204" pitchFamily="50" charset="-128"/>
              </a:rPr>
              <a:t>掲載</a:t>
            </a:r>
          </a:p>
        </p:txBody>
      </p:sp>
      <p:sp>
        <p:nvSpPr>
          <p:cNvPr id="38" name="テキスト ボックス 37"/>
          <p:cNvSpPr txBox="1"/>
          <p:nvPr/>
        </p:nvSpPr>
        <p:spPr>
          <a:xfrm>
            <a:off x="4859549" y="2040777"/>
            <a:ext cx="1395213" cy="500137"/>
          </a:xfrm>
          <a:prstGeom prst="rect">
            <a:avLst/>
          </a:prstGeom>
          <a:noFill/>
        </p:spPr>
        <p:txBody>
          <a:bodyPr wrap="square" rtlCol="0">
            <a:spAutoFit/>
          </a:bodyPr>
          <a:lstStyle/>
          <a:p>
            <a:pPr algn="ctr"/>
            <a:r>
              <a:rPr lang="en-US" altLang="ja-JP" sz="1050" b="1" dirty="0">
                <a:latin typeface="Meiryo UI" panose="020B0604030504040204" pitchFamily="50" charset="-128"/>
                <a:ea typeface="Meiryo UI" panose="020B0604030504040204" pitchFamily="50" charset="-128"/>
              </a:rPr>
              <a:t>WEB</a:t>
            </a:r>
            <a:r>
              <a:rPr lang="ja-JP" altLang="en-US" sz="1050" b="1" dirty="0">
                <a:latin typeface="Meiryo UI" panose="020B0604030504040204" pitchFamily="50" charset="-128"/>
                <a:ea typeface="Meiryo UI" panose="020B0604030504040204" pitchFamily="50" charset="-128"/>
              </a:rPr>
              <a:t>商談マッチング</a:t>
            </a:r>
            <a:endParaRPr lang="en-US" altLang="ja-JP" sz="1050" b="1" dirty="0">
              <a:latin typeface="Meiryo UI" panose="020B0604030504040204" pitchFamily="50" charset="-128"/>
              <a:ea typeface="Meiryo UI" panose="020B0604030504040204" pitchFamily="50" charset="-128"/>
            </a:endParaRPr>
          </a:p>
          <a:p>
            <a:pPr algn="ctr"/>
            <a:r>
              <a:rPr kumimoji="1" lang="ja-JP" altLang="en-US" sz="1600" b="1" dirty="0">
                <a:latin typeface="Meiryo UI" panose="020B0604030504040204" pitchFamily="50" charset="-128"/>
                <a:ea typeface="Meiryo UI" panose="020B0604030504040204" pitchFamily="50" charset="-128"/>
              </a:rPr>
              <a:t>提案・応募</a:t>
            </a:r>
          </a:p>
        </p:txBody>
      </p:sp>
      <p:sp>
        <p:nvSpPr>
          <p:cNvPr id="39" name="テキスト ボックス 38"/>
          <p:cNvSpPr txBox="1"/>
          <p:nvPr/>
        </p:nvSpPr>
        <p:spPr>
          <a:xfrm>
            <a:off x="6246820" y="1551445"/>
            <a:ext cx="2431477" cy="461665"/>
          </a:xfrm>
          <a:prstGeom prst="rect">
            <a:avLst/>
          </a:prstGeom>
          <a:noFill/>
        </p:spPr>
        <p:txBody>
          <a:bodyPr wrap="square" rtlCol="0">
            <a:spAutoFit/>
          </a:bodyPr>
          <a:lstStyle/>
          <a:p>
            <a:pPr algn="ctr"/>
            <a:r>
              <a:rPr kumimoji="1" lang="ja-JP" altLang="en-US" sz="1200" b="1" dirty="0">
                <a:latin typeface="Meiryo UI" panose="020B0604030504040204" pitchFamily="50" charset="-128"/>
                <a:ea typeface="Meiryo UI" panose="020B0604030504040204" pitchFamily="50" charset="-128"/>
              </a:rPr>
              <a:t>自社の商品・サービス・強みを発信</a:t>
            </a:r>
            <a:endParaRPr lang="en-US" altLang="ja-JP" sz="1200" b="1" dirty="0">
              <a:latin typeface="Meiryo UI" panose="020B0604030504040204" pitchFamily="50" charset="-128"/>
              <a:ea typeface="Meiryo UI" panose="020B0604030504040204" pitchFamily="50" charset="-128"/>
            </a:endParaRPr>
          </a:p>
          <a:p>
            <a:pPr algn="ctr"/>
            <a:r>
              <a:rPr kumimoji="1" lang="ja-JP" altLang="en-US" sz="1100" b="1" dirty="0">
                <a:latin typeface="Meiryo UI" panose="020B0604030504040204" pitchFamily="50" charset="-128"/>
                <a:ea typeface="Meiryo UI" panose="020B0604030504040204" pitchFamily="50" charset="-128"/>
              </a:rPr>
              <a:t>（企業基本情報・商品サービス情報）</a:t>
            </a:r>
            <a:endParaRPr kumimoji="1" lang="en-US" altLang="ja-JP" sz="1100" b="1" dirty="0">
              <a:latin typeface="Meiryo UI" panose="020B0604030504040204" pitchFamily="50" charset="-128"/>
              <a:ea typeface="Meiryo UI" panose="020B0604030504040204" pitchFamily="50" charset="-128"/>
            </a:endParaRPr>
          </a:p>
        </p:txBody>
      </p:sp>
      <p:sp>
        <p:nvSpPr>
          <p:cNvPr id="40" name="正方形/長方形 39"/>
          <p:cNvSpPr/>
          <p:nvPr/>
        </p:nvSpPr>
        <p:spPr>
          <a:xfrm>
            <a:off x="4587203" y="1002660"/>
            <a:ext cx="4146057" cy="34483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551"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万博商談も</a:t>
            </a:r>
            <a:r>
              <a:rPr lang="ja-JP" altLang="en-US" sz="1551" b="1" dirty="0" err="1">
                <a:solidFill>
                  <a:prstClr val="white"/>
                </a:solidFill>
                <a:latin typeface="Meiryo UI" panose="020B0604030504040204" pitchFamily="50" charset="-128"/>
                <a:ea typeface="Meiryo UI" panose="020B0604030504040204" pitchFamily="50" charset="-128"/>
                <a:cs typeface="Meiryo UI" panose="020B0604030504040204" pitchFamily="50" charset="-128"/>
              </a:rPr>
              <a:t>ずやん</a:t>
            </a:r>
            <a:r>
              <a:rPr lang="ja-JP" altLang="en-US" sz="1551"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モールの利用方法！</a:t>
            </a:r>
          </a:p>
        </p:txBody>
      </p:sp>
      <p:sp>
        <p:nvSpPr>
          <p:cNvPr id="41" name="テキスト ボックス 40"/>
          <p:cNvSpPr txBox="1"/>
          <p:nvPr/>
        </p:nvSpPr>
        <p:spPr>
          <a:xfrm>
            <a:off x="4456214" y="1657383"/>
            <a:ext cx="430887" cy="845744"/>
          </a:xfrm>
          <a:prstGeom prst="rect">
            <a:avLst/>
          </a:prstGeom>
          <a:noFill/>
        </p:spPr>
        <p:txBody>
          <a:bodyPr vert="eaVert" wrap="none" rtlCol="0">
            <a:spAutoFit/>
          </a:bodyPr>
          <a:lstStyle/>
          <a:p>
            <a:r>
              <a:rPr lang="ja-JP" altLang="en-US" sz="1600" b="1" dirty="0">
                <a:latin typeface="Meiryo UI" panose="020B0604030504040204" pitchFamily="50" charset="-128"/>
                <a:ea typeface="Meiryo UI" panose="020B0604030504040204" pitchFamily="50" charset="-128"/>
              </a:rPr>
              <a:t>受 注 者</a:t>
            </a:r>
            <a:endParaRPr kumimoji="1" lang="ja-JP" altLang="en-US" sz="1600" b="1" dirty="0">
              <a:latin typeface="Meiryo UI" panose="020B0604030504040204" pitchFamily="50" charset="-128"/>
              <a:ea typeface="Meiryo UI" panose="020B0604030504040204" pitchFamily="50" charset="-128"/>
            </a:endParaRPr>
          </a:p>
        </p:txBody>
      </p:sp>
      <p:sp>
        <p:nvSpPr>
          <p:cNvPr id="42" name="テキスト ボックス 41"/>
          <p:cNvSpPr txBox="1"/>
          <p:nvPr/>
        </p:nvSpPr>
        <p:spPr>
          <a:xfrm>
            <a:off x="6321809" y="2178263"/>
            <a:ext cx="2506805" cy="276999"/>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発注案件に対して直接見積提案</a:t>
            </a:r>
            <a:endParaRPr kumimoji="1" lang="en-US" altLang="ja-JP" sz="1200" b="1" dirty="0">
              <a:latin typeface="Meiryo UI" panose="020B0604030504040204" pitchFamily="50" charset="-128"/>
              <a:ea typeface="Meiryo UI" panose="020B0604030504040204" pitchFamily="50" charset="-128"/>
            </a:endParaRPr>
          </a:p>
        </p:txBody>
      </p:sp>
      <p:sp>
        <p:nvSpPr>
          <p:cNvPr id="43" name="テキスト ボックス 42"/>
          <p:cNvSpPr txBox="1"/>
          <p:nvPr/>
        </p:nvSpPr>
        <p:spPr>
          <a:xfrm>
            <a:off x="4458424" y="2774337"/>
            <a:ext cx="430887" cy="845744"/>
          </a:xfrm>
          <a:prstGeom prst="rect">
            <a:avLst/>
          </a:prstGeom>
          <a:noFill/>
        </p:spPr>
        <p:txBody>
          <a:bodyPr vert="eaVert" wrap="none" rtlCol="0">
            <a:spAutoFit/>
          </a:bodyPr>
          <a:lstStyle/>
          <a:p>
            <a:r>
              <a:rPr kumimoji="1" lang="ja-JP" altLang="en-US" sz="1600" b="1" dirty="0">
                <a:latin typeface="Meiryo UI" panose="020B0604030504040204" pitchFamily="50" charset="-128"/>
                <a:ea typeface="Meiryo UI" panose="020B0604030504040204" pitchFamily="50" charset="-128"/>
              </a:rPr>
              <a:t>発 注 者</a:t>
            </a:r>
          </a:p>
        </p:txBody>
      </p:sp>
      <p:sp>
        <p:nvSpPr>
          <p:cNvPr id="44" name="角丸四角形 43"/>
          <p:cNvSpPr/>
          <p:nvPr/>
        </p:nvSpPr>
        <p:spPr>
          <a:xfrm>
            <a:off x="4879475" y="2634687"/>
            <a:ext cx="1404095" cy="499332"/>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4879475" y="3174042"/>
            <a:ext cx="1404095" cy="498613"/>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4750798" y="2662493"/>
            <a:ext cx="1652566" cy="469359"/>
          </a:xfrm>
          <a:prstGeom prst="rect">
            <a:avLst/>
          </a:prstGeom>
          <a:noFill/>
        </p:spPr>
        <p:txBody>
          <a:bodyPr wrap="square" rtlCol="0">
            <a:spAutoFit/>
          </a:bodyPr>
          <a:lstStyle/>
          <a:p>
            <a:pPr algn="ctr"/>
            <a:r>
              <a:rPr lang="ja-JP" altLang="en-US" sz="1050" b="1" dirty="0">
                <a:latin typeface="Meiryo UI" panose="020B0604030504040204" pitchFamily="50" charset="-128"/>
                <a:ea typeface="Meiryo UI" panose="020B0604030504040204" pitchFamily="50" charset="-128"/>
              </a:rPr>
              <a:t>サプライヤーリスト</a:t>
            </a:r>
            <a:endParaRPr lang="en-US" altLang="ja-JP" sz="1050" b="1" dirty="0">
              <a:latin typeface="Meiryo UI" panose="020B0604030504040204" pitchFamily="50" charset="-128"/>
              <a:ea typeface="Meiryo UI" panose="020B0604030504040204" pitchFamily="50" charset="-128"/>
            </a:endParaRPr>
          </a:p>
          <a:p>
            <a:pPr algn="ctr"/>
            <a:r>
              <a:rPr kumimoji="1" lang="ja-JP" altLang="en-US" sz="1400" b="1" dirty="0">
                <a:latin typeface="Meiryo UI" panose="020B0604030504040204" pitchFamily="50" charset="-128"/>
                <a:ea typeface="Meiryo UI" panose="020B0604030504040204" pitchFamily="50" charset="-128"/>
              </a:rPr>
              <a:t>サプライヤー検索</a:t>
            </a:r>
          </a:p>
        </p:txBody>
      </p:sp>
      <p:sp>
        <p:nvSpPr>
          <p:cNvPr id="47" name="テキスト ボックス 46"/>
          <p:cNvSpPr txBox="1"/>
          <p:nvPr/>
        </p:nvSpPr>
        <p:spPr>
          <a:xfrm>
            <a:off x="4876509" y="3183171"/>
            <a:ext cx="1395213" cy="500137"/>
          </a:xfrm>
          <a:prstGeom prst="rect">
            <a:avLst/>
          </a:prstGeom>
          <a:noFill/>
        </p:spPr>
        <p:txBody>
          <a:bodyPr wrap="square" rtlCol="0">
            <a:spAutoFit/>
          </a:bodyPr>
          <a:lstStyle/>
          <a:p>
            <a:pPr algn="ctr"/>
            <a:r>
              <a:rPr lang="en-US" altLang="ja-JP" sz="1050" b="1" dirty="0">
                <a:latin typeface="Meiryo UI" panose="020B0604030504040204" pitchFamily="50" charset="-128"/>
                <a:ea typeface="Meiryo UI" panose="020B0604030504040204" pitchFamily="50" charset="-128"/>
              </a:rPr>
              <a:t>WEB</a:t>
            </a:r>
            <a:r>
              <a:rPr lang="ja-JP" altLang="en-US" sz="1050" b="1" dirty="0">
                <a:latin typeface="Meiryo UI" panose="020B0604030504040204" pitchFamily="50" charset="-128"/>
                <a:ea typeface="Meiryo UI" panose="020B0604030504040204" pitchFamily="50" charset="-128"/>
              </a:rPr>
              <a:t>商談マッチング</a:t>
            </a:r>
            <a:endParaRPr lang="en-US" altLang="ja-JP" sz="1050" b="1" dirty="0">
              <a:latin typeface="Meiryo UI" panose="020B0604030504040204" pitchFamily="50" charset="-128"/>
              <a:ea typeface="Meiryo UI" panose="020B0604030504040204" pitchFamily="50" charset="-128"/>
            </a:endParaRPr>
          </a:p>
          <a:p>
            <a:pPr algn="ctr"/>
            <a:r>
              <a:rPr kumimoji="1" lang="ja-JP" altLang="en-US" sz="1600" b="1" dirty="0">
                <a:latin typeface="Meiryo UI" panose="020B0604030504040204" pitchFamily="50" charset="-128"/>
                <a:ea typeface="Meiryo UI" panose="020B0604030504040204" pitchFamily="50" charset="-128"/>
              </a:rPr>
              <a:t>取引先募集</a:t>
            </a:r>
          </a:p>
        </p:txBody>
      </p:sp>
      <p:sp>
        <p:nvSpPr>
          <p:cNvPr id="48" name="テキスト ボックス 47"/>
          <p:cNvSpPr txBox="1"/>
          <p:nvPr/>
        </p:nvSpPr>
        <p:spPr>
          <a:xfrm>
            <a:off x="6225023" y="2693673"/>
            <a:ext cx="2878032" cy="415498"/>
          </a:xfrm>
          <a:prstGeom prst="rect">
            <a:avLst/>
          </a:prstGeom>
          <a:noFill/>
        </p:spPr>
        <p:txBody>
          <a:bodyPr wrap="square" rtlCol="0">
            <a:spAutoFit/>
          </a:bodyPr>
          <a:lstStyle/>
          <a:p>
            <a:pPr algn="ctr"/>
            <a:r>
              <a:rPr kumimoji="1" lang="ja-JP" altLang="en-US" sz="1200" b="1" dirty="0">
                <a:latin typeface="Meiryo UI" panose="020B0604030504040204" pitchFamily="50" charset="-128"/>
                <a:ea typeface="Meiryo UI" panose="020B0604030504040204" pitchFamily="50" charset="-128"/>
              </a:rPr>
              <a:t>企業情報データベースから取引先を検索</a:t>
            </a:r>
            <a:endParaRPr lang="en-US" altLang="ja-JP" sz="1200" b="1" dirty="0">
              <a:latin typeface="Meiryo UI" panose="020B0604030504040204" pitchFamily="50" charset="-128"/>
              <a:ea typeface="Meiryo UI" panose="020B0604030504040204" pitchFamily="50" charset="-128"/>
            </a:endParaRPr>
          </a:p>
          <a:p>
            <a:pPr algn="ctr"/>
            <a:r>
              <a:rPr kumimoji="1" lang="ja-JP" altLang="en-US" sz="900" b="1" dirty="0">
                <a:latin typeface="Meiryo UI" panose="020B0604030504040204" pitchFamily="50" charset="-128"/>
                <a:ea typeface="Meiryo UI" panose="020B0604030504040204" pitchFamily="50" charset="-128"/>
              </a:rPr>
              <a:t>（キーワードに該当する企業、商品サービスを一括検索）</a:t>
            </a:r>
            <a:endParaRPr kumimoji="1" lang="en-US" altLang="ja-JP" sz="900" b="1"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6254762" y="3253431"/>
            <a:ext cx="2848294" cy="384721"/>
          </a:xfrm>
          <a:prstGeom prst="rect">
            <a:avLst/>
          </a:prstGeom>
          <a:noFill/>
        </p:spPr>
        <p:txBody>
          <a:bodyPr wrap="square" rtlCol="0">
            <a:spAutoFit/>
          </a:bodyPr>
          <a:lstStyle/>
          <a:p>
            <a:pPr algn="ctr"/>
            <a:r>
              <a:rPr lang="en-US" altLang="ja-JP" sz="1100" b="1" dirty="0">
                <a:latin typeface="Meiryo UI" panose="020B0604030504040204" pitchFamily="50" charset="-128"/>
                <a:ea typeface="Meiryo UI" panose="020B0604030504040204" pitchFamily="50" charset="-128"/>
              </a:rPr>
              <a:t>WEB</a:t>
            </a:r>
            <a:r>
              <a:rPr lang="ja-JP" altLang="en-US" sz="1100" b="1" dirty="0">
                <a:latin typeface="Meiryo UI" panose="020B0604030504040204" pitchFamily="50" charset="-128"/>
                <a:ea typeface="Meiryo UI" panose="020B0604030504040204" pitchFamily="50" charset="-128"/>
              </a:rPr>
              <a:t>マッチングで手間や時間をかけずに募集</a:t>
            </a:r>
            <a:endParaRPr lang="en-US" altLang="ja-JP" sz="1100" b="1" dirty="0">
              <a:latin typeface="Meiryo UI" panose="020B0604030504040204" pitchFamily="50" charset="-128"/>
              <a:ea typeface="Meiryo UI" panose="020B0604030504040204" pitchFamily="50" charset="-128"/>
            </a:endParaRPr>
          </a:p>
          <a:p>
            <a:pPr algn="ctr"/>
            <a:r>
              <a:rPr kumimoji="1" lang="ja-JP" altLang="en-US" sz="800" b="1" dirty="0">
                <a:latin typeface="Meiryo UI" panose="020B0604030504040204" pitchFamily="50" charset="-128"/>
                <a:ea typeface="Meiryo UI" panose="020B0604030504040204" pitchFamily="50" charset="-128"/>
              </a:rPr>
              <a:t>（発注案件</a:t>
            </a:r>
            <a:r>
              <a:rPr lang="ja-JP" altLang="en-US" sz="800" b="1" dirty="0">
                <a:latin typeface="Meiryo UI" panose="020B0604030504040204" pitchFamily="50" charset="-128"/>
                <a:ea typeface="Meiryo UI" panose="020B0604030504040204" pitchFamily="50" charset="-128"/>
              </a:rPr>
              <a:t>の</a:t>
            </a:r>
            <a:r>
              <a:rPr kumimoji="1" lang="ja-JP" altLang="en-US" sz="800" b="1" dirty="0">
                <a:latin typeface="Meiryo UI" panose="020B0604030504040204" pitchFamily="50" charset="-128"/>
                <a:ea typeface="Meiryo UI" panose="020B0604030504040204" pitchFamily="50" charset="-128"/>
              </a:rPr>
              <a:t>該当カテゴリに対応する企業に一斉メール）</a:t>
            </a:r>
            <a:endParaRPr kumimoji="1" lang="en-US" altLang="ja-JP" sz="800" b="1" dirty="0">
              <a:latin typeface="Meiryo UI" panose="020B0604030504040204" pitchFamily="50" charset="-128"/>
              <a:ea typeface="Meiryo UI" panose="020B0604030504040204" pitchFamily="50" charset="-128"/>
            </a:endParaRPr>
          </a:p>
        </p:txBody>
      </p:sp>
      <p:sp>
        <p:nvSpPr>
          <p:cNvPr id="51" name="正方形/長方形 50"/>
          <p:cNvSpPr/>
          <p:nvPr/>
        </p:nvSpPr>
        <p:spPr>
          <a:xfrm>
            <a:off x="229232" y="4355893"/>
            <a:ext cx="3727841" cy="35632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551"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利用するにはユーザー登録から（イメージ）</a:t>
            </a:r>
          </a:p>
        </p:txBody>
      </p:sp>
      <p:sp>
        <p:nvSpPr>
          <p:cNvPr id="52" name="ホームベース 51"/>
          <p:cNvSpPr/>
          <p:nvPr/>
        </p:nvSpPr>
        <p:spPr>
          <a:xfrm>
            <a:off x="317411" y="4778922"/>
            <a:ext cx="624321" cy="260323"/>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264861" y="4750165"/>
            <a:ext cx="737521" cy="307777"/>
          </a:xfrm>
          <a:prstGeom prst="rect">
            <a:avLst/>
          </a:prstGeom>
          <a:noFill/>
        </p:spPr>
        <p:txBody>
          <a:bodyPr wrap="square" rtlCol="0">
            <a:spAutoFit/>
          </a:bodyPr>
          <a:lstStyle/>
          <a:p>
            <a:r>
              <a:rPr kumimoji="1" lang="en-US" altLang="ja-JP" sz="1400" dirty="0"/>
              <a:t>STEP 1</a:t>
            </a:r>
            <a:endParaRPr kumimoji="1" lang="ja-JP" altLang="en-US" sz="1400" dirty="0"/>
          </a:p>
        </p:txBody>
      </p:sp>
      <p:sp>
        <p:nvSpPr>
          <p:cNvPr id="54" name="テキスト ボックス 53"/>
          <p:cNvSpPr txBox="1"/>
          <p:nvPr/>
        </p:nvSpPr>
        <p:spPr>
          <a:xfrm>
            <a:off x="964380" y="4747957"/>
            <a:ext cx="2696572" cy="307777"/>
          </a:xfrm>
          <a:prstGeom prst="rect">
            <a:avLst/>
          </a:prstGeom>
          <a:noFill/>
        </p:spPr>
        <p:txBody>
          <a:bodyPr wrap="none" rtlCol="0">
            <a:spAutoFit/>
          </a:bodyPr>
          <a:lstStyle/>
          <a:p>
            <a:r>
              <a:rPr lang="ja-JP" altLang="en-US" sz="1400" b="1" i="1" dirty="0">
                <a:latin typeface="Meiryo UI" panose="020B0604030504040204" pitchFamily="50" charset="-128"/>
                <a:ea typeface="Meiryo UI" panose="020B0604030504040204" pitchFamily="50" charset="-128"/>
              </a:rPr>
              <a:t>万博商談も</a:t>
            </a:r>
            <a:r>
              <a:rPr lang="ja-JP" altLang="en-US" sz="1400" b="1" i="1" dirty="0" err="1">
                <a:latin typeface="Meiryo UI" panose="020B0604030504040204" pitchFamily="50" charset="-128"/>
                <a:ea typeface="Meiryo UI" panose="020B0604030504040204" pitchFamily="50" charset="-128"/>
              </a:rPr>
              <a:t>ずやん</a:t>
            </a:r>
            <a:r>
              <a:rPr lang="ja-JP" altLang="en-US" sz="1400" b="1" i="1" dirty="0">
                <a:latin typeface="Meiryo UI" panose="020B0604030504040204" pitchFamily="50" charset="-128"/>
                <a:ea typeface="Meiryo UI" panose="020B0604030504040204" pitchFamily="50" charset="-128"/>
              </a:rPr>
              <a:t>モールにアクセス</a:t>
            </a:r>
            <a:endParaRPr kumimoji="1" lang="ja-JP" altLang="en-US" sz="1400" b="1" i="1" dirty="0">
              <a:latin typeface="Meiryo UI" panose="020B0604030504040204" pitchFamily="50" charset="-128"/>
              <a:ea typeface="Meiryo UI" panose="020B0604030504040204" pitchFamily="50" charset="-128"/>
            </a:endParaRPr>
          </a:p>
        </p:txBody>
      </p:sp>
      <p:pic>
        <p:nvPicPr>
          <p:cNvPr id="55" name="図 54"/>
          <p:cNvPicPr>
            <a:picLocks noChangeAspect="1"/>
          </p:cNvPicPr>
          <p:nvPr/>
        </p:nvPicPr>
        <p:blipFill>
          <a:blip r:embed="rId3"/>
          <a:stretch>
            <a:fillRect/>
          </a:stretch>
        </p:blipFill>
        <p:spPr>
          <a:xfrm>
            <a:off x="1585683" y="5205773"/>
            <a:ext cx="2870531" cy="1052086"/>
          </a:xfrm>
          <a:prstGeom prst="rect">
            <a:avLst/>
          </a:prstGeom>
        </p:spPr>
      </p:pic>
      <p:sp>
        <p:nvSpPr>
          <p:cNvPr id="56" name="ホームベース 55"/>
          <p:cNvSpPr/>
          <p:nvPr/>
        </p:nvSpPr>
        <p:spPr>
          <a:xfrm>
            <a:off x="341528" y="6425379"/>
            <a:ext cx="624321" cy="260323"/>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304415" y="6401793"/>
            <a:ext cx="689589" cy="307777"/>
          </a:xfrm>
          <a:prstGeom prst="rect">
            <a:avLst/>
          </a:prstGeom>
          <a:noFill/>
        </p:spPr>
        <p:txBody>
          <a:bodyPr wrap="square" rtlCol="0">
            <a:spAutoFit/>
          </a:bodyPr>
          <a:lstStyle/>
          <a:p>
            <a:r>
              <a:rPr kumimoji="1" lang="en-US" altLang="ja-JP" sz="1400" dirty="0"/>
              <a:t>STEP 3</a:t>
            </a:r>
            <a:endParaRPr kumimoji="1" lang="ja-JP" altLang="en-US" sz="1400" dirty="0"/>
          </a:p>
        </p:txBody>
      </p:sp>
      <p:sp>
        <p:nvSpPr>
          <p:cNvPr id="58" name="テキスト ボックス 57"/>
          <p:cNvSpPr txBox="1"/>
          <p:nvPr/>
        </p:nvSpPr>
        <p:spPr>
          <a:xfrm>
            <a:off x="5443984" y="4684637"/>
            <a:ext cx="2307042" cy="523220"/>
          </a:xfrm>
          <a:prstGeom prst="rect">
            <a:avLst/>
          </a:prstGeom>
          <a:noFill/>
        </p:spPr>
        <p:txBody>
          <a:bodyPr wrap="none" rtlCol="0">
            <a:spAutoFit/>
          </a:bodyPr>
          <a:lstStyle/>
          <a:p>
            <a:r>
              <a:rPr lang="ja-JP" altLang="en-US" sz="1400" b="1" i="1" dirty="0">
                <a:latin typeface="Meiryo UI" panose="020B0604030504040204" pitchFamily="50" charset="-128"/>
                <a:ea typeface="Meiryo UI" panose="020B0604030504040204" pitchFamily="50" charset="-128"/>
              </a:rPr>
              <a:t>「発注側（買い手）」</a:t>
            </a:r>
            <a:endParaRPr lang="en-US" altLang="ja-JP" sz="1400" b="1" i="1" dirty="0">
              <a:latin typeface="Meiryo UI" panose="020B0604030504040204" pitchFamily="50" charset="-128"/>
              <a:ea typeface="Meiryo UI" panose="020B0604030504040204" pitchFamily="50" charset="-128"/>
            </a:endParaRPr>
          </a:p>
          <a:p>
            <a:r>
              <a:rPr lang="ja-JP" altLang="en-US" sz="1400" b="1" i="1" dirty="0">
                <a:latin typeface="Meiryo UI" panose="020B0604030504040204" pitchFamily="50" charset="-128"/>
                <a:ea typeface="Meiryo UI" panose="020B0604030504040204" pitchFamily="50" charset="-128"/>
              </a:rPr>
              <a:t>「受注側（売り手）」 を選択</a:t>
            </a:r>
            <a:endParaRPr kumimoji="1" lang="ja-JP" altLang="en-US" sz="1400" b="1" i="1" dirty="0">
              <a:latin typeface="Meiryo UI" panose="020B0604030504040204" pitchFamily="50" charset="-128"/>
              <a:ea typeface="Meiryo UI" panose="020B0604030504040204" pitchFamily="50" charset="-128"/>
            </a:endParaRPr>
          </a:p>
        </p:txBody>
      </p:sp>
      <p:sp>
        <p:nvSpPr>
          <p:cNvPr id="59" name="ホームベース 58"/>
          <p:cNvSpPr/>
          <p:nvPr/>
        </p:nvSpPr>
        <p:spPr>
          <a:xfrm>
            <a:off x="4795748" y="4809897"/>
            <a:ext cx="624321" cy="260323"/>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4750798" y="4778922"/>
            <a:ext cx="824280" cy="307777"/>
          </a:xfrm>
          <a:prstGeom prst="rect">
            <a:avLst/>
          </a:prstGeom>
          <a:noFill/>
        </p:spPr>
        <p:txBody>
          <a:bodyPr wrap="square" rtlCol="0">
            <a:spAutoFit/>
          </a:bodyPr>
          <a:lstStyle/>
          <a:p>
            <a:r>
              <a:rPr kumimoji="1" lang="en-US" altLang="ja-JP" sz="1400" dirty="0"/>
              <a:t>STEP 2</a:t>
            </a:r>
            <a:endParaRPr kumimoji="1" lang="ja-JP" altLang="en-US" sz="1400" dirty="0"/>
          </a:p>
        </p:txBody>
      </p:sp>
      <p:sp>
        <p:nvSpPr>
          <p:cNvPr id="61" name="テキスト ボックス 60"/>
          <p:cNvSpPr txBox="1"/>
          <p:nvPr/>
        </p:nvSpPr>
        <p:spPr>
          <a:xfrm>
            <a:off x="1003658" y="6388664"/>
            <a:ext cx="1587294" cy="307777"/>
          </a:xfrm>
          <a:prstGeom prst="rect">
            <a:avLst/>
          </a:prstGeom>
          <a:noFill/>
        </p:spPr>
        <p:txBody>
          <a:bodyPr wrap="none" rtlCol="0">
            <a:spAutoFit/>
          </a:bodyPr>
          <a:lstStyle/>
          <a:p>
            <a:r>
              <a:rPr lang="ja-JP" altLang="en-US" sz="1400" b="1" i="1" dirty="0">
                <a:latin typeface="Meiryo UI" panose="020B0604030504040204" pitchFamily="50" charset="-128"/>
                <a:ea typeface="Meiryo UI" panose="020B0604030504040204" pitchFamily="50" charset="-128"/>
              </a:rPr>
              <a:t>企業情報等を登録</a:t>
            </a:r>
            <a:endParaRPr kumimoji="1" lang="ja-JP" altLang="en-US" sz="1400" b="1" i="1" dirty="0">
              <a:latin typeface="Meiryo UI" panose="020B0604030504040204" pitchFamily="50" charset="-128"/>
              <a:ea typeface="Meiryo UI" panose="020B0604030504040204" pitchFamily="50" charset="-128"/>
            </a:endParaRPr>
          </a:p>
        </p:txBody>
      </p:sp>
      <p:sp>
        <p:nvSpPr>
          <p:cNvPr id="62" name="ホームベース 61"/>
          <p:cNvSpPr/>
          <p:nvPr/>
        </p:nvSpPr>
        <p:spPr>
          <a:xfrm>
            <a:off x="4803133" y="6343136"/>
            <a:ext cx="624321" cy="260323"/>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4770341" y="6319408"/>
            <a:ext cx="665952" cy="307777"/>
          </a:xfrm>
          <a:prstGeom prst="rect">
            <a:avLst/>
          </a:prstGeom>
          <a:noFill/>
        </p:spPr>
        <p:txBody>
          <a:bodyPr wrap="none" rtlCol="0">
            <a:spAutoFit/>
          </a:bodyPr>
          <a:lstStyle/>
          <a:p>
            <a:r>
              <a:rPr kumimoji="1" lang="en-US" altLang="ja-JP" sz="1400" dirty="0"/>
              <a:t>STEP 4</a:t>
            </a:r>
            <a:endParaRPr kumimoji="1" lang="ja-JP" altLang="en-US" sz="1400" dirty="0"/>
          </a:p>
        </p:txBody>
      </p:sp>
      <p:sp>
        <p:nvSpPr>
          <p:cNvPr id="64" name="テキスト ボックス 63"/>
          <p:cNvSpPr txBox="1"/>
          <p:nvPr/>
        </p:nvSpPr>
        <p:spPr>
          <a:xfrm>
            <a:off x="5445132" y="6224205"/>
            <a:ext cx="3158237" cy="523220"/>
          </a:xfrm>
          <a:prstGeom prst="rect">
            <a:avLst/>
          </a:prstGeom>
          <a:noFill/>
        </p:spPr>
        <p:txBody>
          <a:bodyPr wrap="none" rtlCol="0">
            <a:spAutoFit/>
          </a:bodyPr>
          <a:lstStyle/>
          <a:p>
            <a:r>
              <a:rPr lang="ja-JP" altLang="en-US" sz="1400" b="1" i="1" dirty="0">
                <a:latin typeface="Meiryo UI" panose="020B0604030504040204" pitchFamily="50" charset="-128"/>
                <a:ea typeface="Meiryo UI" panose="020B0604030504040204" pitchFamily="50" charset="-128"/>
              </a:rPr>
              <a:t>登録完了メールが届いたら、パスワードを</a:t>
            </a:r>
            <a:endParaRPr lang="en-US" altLang="ja-JP" sz="1400" b="1" i="1" dirty="0">
              <a:latin typeface="Meiryo UI" panose="020B0604030504040204" pitchFamily="50" charset="-128"/>
              <a:ea typeface="Meiryo UI" panose="020B0604030504040204" pitchFamily="50" charset="-128"/>
            </a:endParaRPr>
          </a:p>
          <a:p>
            <a:r>
              <a:rPr kumimoji="1" lang="ja-JP" altLang="en-US" sz="1400" b="1" i="1" dirty="0">
                <a:latin typeface="Meiryo UI" panose="020B0604030504040204" pitchFamily="50" charset="-128"/>
                <a:ea typeface="Meiryo UI" panose="020B0604030504040204" pitchFamily="50" charset="-128"/>
              </a:rPr>
              <a:t>登録して完了</a:t>
            </a:r>
          </a:p>
        </p:txBody>
      </p:sp>
      <p:sp>
        <p:nvSpPr>
          <p:cNvPr id="65" name="角丸四角形 64"/>
          <p:cNvSpPr/>
          <p:nvPr/>
        </p:nvSpPr>
        <p:spPr>
          <a:xfrm>
            <a:off x="5220412" y="5315995"/>
            <a:ext cx="1404095" cy="436788"/>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角丸四角形 65"/>
          <p:cNvSpPr/>
          <p:nvPr/>
        </p:nvSpPr>
        <p:spPr>
          <a:xfrm>
            <a:off x="6814207" y="5306900"/>
            <a:ext cx="1404095" cy="445883"/>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5250868" y="5383171"/>
            <a:ext cx="1395213" cy="307777"/>
          </a:xfrm>
          <a:prstGeom prst="rect">
            <a:avLst/>
          </a:prstGeom>
          <a:noFill/>
        </p:spPr>
        <p:txBody>
          <a:bodyPr wrap="square" rtlCol="0">
            <a:spAutoFit/>
          </a:bodyPr>
          <a:lstStyle/>
          <a:p>
            <a:pPr algn="ctr"/>
            <a:r>
              <a:rPr lang="ja-JP" altLang="en-US" sz="1400" b="1" dirty="0">
                <a:latin typeface="Meiryo UI" panose="020B0604030504040204" pitchFamily="50" charset="-128"/>
                <a:ea typeface="Meiryo UI" panose="020B0604030504040204" pitchFamily="50" charset="-128"/>
              </a:rPr>
              <a:t>発　注　側</a:t>
            </a:r>
            <a:endParaRPr lang="en-US" altLang="ja-JP" sz="1400" b="1" dirty="0">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6801500" y="5374212"/>
            <a:ext cx="1395213" cy="307777"/>
          </a:xfrm>
          <a:prstGeom prst="rect">
            <a:avLst/>
          </a:prstGeom>
          <a:noFill/>
        </p:spPr>
        <p:txBody>
          <a:bodyPr wrap="square" rtlCol="0">
            <a:spAutoFit/>
          </a:bodyPr>
          <a:lstStyle/>
          <a:p>
            <a:pPr algn="ctr"/>
            <a:r>
              <a:rPr lang="ja-JP" altLang="en-US" sz="1400" b="1" dirty="0">
                <a:latin typeface="Meiryo UI" panose="020B0604030504040204" pitchFamily="50" charset="-128"/>
                <a:ea typeface="Meiryo UI" panose="020B0604030504040204" pitchFamily="50" charset="-128"/>
              </a:rPr>
              <a:t>受　注　側</a:t>
            </a:r>
            <a:endParaRPr lang="en-US" altLang="ja-JP" sz="1400" b="1" dirty="0">
              <a:latin typeface="Meiryo UI" panose="020B0604030504040204" pitchFamily="50" charset="-128"/>
              <a:ea typeface="Meiryo UI" panose="020B0604030504040204" pitchFamily="50" charset="-128"/>
            </a:endParaRPr>
          </a:p>
        </p:txBody>
      </p:sp>
      <p:sp>
        <p:nvSpPr>
          <p:cNvPr id="69" name="テキスト ボックス 68"/>
          <p:cNvSpPr txBox="1"/>
          <p:nvPr/>
        </p:nvSpPr>
        <p:spPr>
          <a:xfrm>
            <a:off x="6525245" y="5770391"/>
            <a:ext cx="2026517" cy="400110"/>
          </a:xfrm>
          <a:prstGeom prst="rect">
            <a:avLst/>
          </a:prstGeom>
          <a:noFill/>
        </p:spPr>
        <p:txBody>
          <a:bodyPr wrap="none" rtlCol="0">
            <a:spAutoFit/>
          </a:bodyPr>
          <a:lstStyle/>
          <a:p>
            <a:r>
              <a:rPr lang="ja-JP" altLang="en-US" sz="1000" b="1" i="1" dirty="0">
                <a:latin typeface="Meiryo UI" panose="020B0604030504040204" pitchFamily="50" charset="-128"/>
                <a:ea typeface="Meiryo UI" panose="020B0604030504040204" pitchFamily="50" charset="-128"/>
              </a:rPr>
              <a:t>注）受注者側登録は、大阪府内に</a:t>
            </a:r>
            <a:endParaRPr lang="en-US" altLang="ja-JP" sz="1000" b="1" i="1" dirty="0">
              <a:latin typeface="Meiryo UI" panose="020B0604030504040204" pitchFamily="50" charset="-128"/>
              <a:ea typeface="Meiryo UI" panose="020B0604030504040204" pitchFamily="50" charset="-128"/>
            </a:endParaRPr>
          </a:p>
          <a:p>
            <a:r>
              <a:rPr lang="ja-JP" altLang="en-US" sz="1000" b="1" i="1" dirty="0">
                <a:latin typeface="Meiryo UI" panose="020B0604030504040204" pitchFamily="50" charset="-128"/>
                <a:ea typeface="Meiryo UI" panose="020B0604030504040204" pitchFamily="50" charset="-128"/>
              </a:rPr>
              <a:t>　 事業所を持つ企業のみとなります</a:t>
            </a:r>
            <a:endParaRPr kumimoji="1" lang="ja-JP" altLang="en-US" sz="1000" b="1" i="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84268" y="6461198"/>
            <a:ext cx="2133600" cy="365125"/>
          </a:xfrm>
        </p:spPr>
        <p:txBody>
          <a:bodyPr/>
          <a:lstStyle/>
          <a:p>
            <a:fld id="{AE6173AF-2754-46D6-9699-BBA318896295}" type="slidenum">
              <a:rPr kumimoji="1" lang="ja-JP" altLang="en-US" smtClean="0"/>
              <a:t>11</a:t>
            </a:fld>
            <a:endParaRPr kumimoji="1" lang="ja-JP" altLang="en-US" dirty="0"/>
          </a:p>
        </p:txBody>
      </p:sp>
      <p:pic>
        <p:nvPicPr>
          <p:cNvPr id="71" name="図 7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4243" y="1231075"/>
            <a:ext cx="3297820" cy="952704"/>
          </a:xfrm>
          <a:prstGeom prst="rect">
            <a:avLst/>
          </a:prstGeom>
          <a:solidFill>
            <a:schemeClr val="bg1"/>
          </a:solidFill>
          <a:ln w="12700">
            <a:noFill/>
          </a:ln>
        </p:spPr>
      </p:pic>
      <p:pic>
        <p:nvPicPr>
          <p:cNvPr id="3" name="図 2"/>
          <p:cNvPicPr>
            <a:picLocks noChangeAspect="1"/>
          </p:cNvPicPr>
          <p:nvPr/>
        </p:nvPicPr>
        <p:blipFill>
          <a:blip r:embed="rId5"/>
          <a:stretch>
            <a:fillRect/>
          </a:stretch>
        </p:blipFill>
        <p:spPr>
          <a:xfrm>
            <a:off x="279385" y="5136518"/>
            <a:ext cx="1175030" cy="1169831"/>
          </a:xfrm>
          <a:prstGeom prst="rect">
            <a:avLst/>
          </a:prstGeom>
        </p:spPr>
      </p:pic>
    </p:spTree>
    <p:extLst>
      <p:ext uri="{BB962C8B-B14F-4D97-AF65-F5344CB8AC3E}">
        <p14:creationId xmlns:p14="http://schemas.microsoft.com/office/powerpoint/2010/main" val="1708777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136"/>
          <p:cNvSpPr>
            <a:spLocks noChangeArrowheads="1"/>
          </p:cNvSpPr>
          <p:nvPr/>
        </p:nvSpPr>
        <p:spPr bwMode="auto">
          <a:xfrm>
            <a:off x="-27384" y="235784"/>
            <a:ext cx="9191846" cy="6661568"/>
          </a:xfrm>
          <a:prstGeom prst="roundRect">
            <a:avLst>
              <a:gd name="adj" fmla="val 224"/>
            </a:avLst>
          </a:prstGeom>
          <a:solidFill>
            <a:schemeClr val="accent3">
              <a:lumMod val="60000"/>
              <a:lumOff val="40000"/>
            </a:schemeClr>
          </a:solidFill>
          <a:ln w="9525" algn="ctr">
            <a:noFill/>
            <a:round/>
            <a:headEnd/>
            <a:tailEnd/>
          </a:ln>
        </p:spPr>
        <p:txBody>
          <a:bodyPr lIns="13473" tIns="57161" rIns="114322" bIns="57161" anchor="ctr"/>
          <a:lstStyle/>
          <a:p>
            <a:pPr defTabSz="1143000"/>
            <a:endParaRPr lang="ja-JP" altLang="en-US" sz="900" dirty="0">
              <a:solidFill>
                <a:prstClr val="black"/>
              </a:solidFill>
              <a:latin typeface="Meiryo UI" pitchFamily="50" charset="-128"/>
              <a:ea typeface="Meiryo UI" pitchFamily="50" charset="-128"/>
              <a:cs typeface="Meiryo UI" pitchFamily="50" charset="-128"/>
            </a:endParaRPr>
          </a:p>
        </p:txBody>
      </p:sp>
      <p:sp>
        <p:nvSpPr>
          <p:cNvPr id="16" name="テキスト ボックス 15"/>
          <p:cNvSpPr txBox="1"/>
          <p:nvPr/>
        </p:nvSpPr>
        <p:spPr>
          <a:xfrm>
            <a:off x="-27384" y="-7624"/>
            <a:ext cx="9180512" cy="461665"/>
          </a:xfrm>
          <a:prstGeom prst="rect">
            <a:avLst/>
          </a:prstGeom>
          <a:solidFill>
            <a:srgbClr val="009900"/>
          </a:solidFill>
        </p:spPr>
        <p:style>
          <a:lnRef idx="0">
            <a:schemeClr val="accent3"/>
          </a:lnRef>
          <a:fillRef idx="3">
            <a:schemeClr val="accent3"/>
          </a:fillRef>
          <a:effectRef idx="3">
            <a:schemeClr val="accent3"/>
          </a:effectRef>
          <a:fontRef idx="minor">
            <a:schemeClr val="lt1"/>
          </a:fontRef>
        </p:style>
        <p:txBody>
          <a:bodyPr wrap="square" rtlCol="0" anchor="ctr">
            <a:spAutoFit/>
          </a:bodyPr>
          <a:lstStyle/>
          <a:p>
            <a:pPr algn="ctr"/>
            <a:r>
              <a:rPr lang="ja-JP" altLang="en-US" sz="24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大阪府商工労働部　中小企業支援室　主な支援施策</a:t>
            </a:r>
          </a:p>
        </p:txBody>
      </p:sp>
      <p:grpSp>
        <p:nvGrpSpPr>
          <p:cNvPr id="41" name="グループ化 40"/>
          <p:cNvGrpSpPr/>
          <p:nvPr/>
        </p:nvGrpSpPr>
        <p:grpSpPr>
          <a:xfrm>
            <a:off x="63599" y="529257"/>
            <a:ext cx="3033025" cy="5740937"/>
            <a:chOff x="74681" y="759940"/>
            <a:chExt cx="2987332" cy="4055375"/>
          </a:xfrm>
        </p:grpSpPr>
        <p:sp>
          <p:nvSpPr>
            <p:cNvPr id="23" name="AutoShape 136"/>
            <p:cNvSpPr>
              <a:spLocks noChangeArrowheads="1"/>
            </p:cNvSpPr>
            <p:nvPr/>
          </p:nvSpPr>
          <p:spPr bwMode="auto">
            <a:xfrm>
              <a:off x="74681" y="889043"/>
              <a:ext cx="2987332" cy="3926272"/>
            </a:xfrm>
            <a:prstGeom prst="roundRect">
              <a:avLst>
                <a:gd name="adj" fmla="val 7142"/>
              </a:avLst>
            </a:prstGeom>
            <a:solidFill>
              <a:schemeClr val="bg1"/>
            </a:solidFill>
            <a:ln w="9525" algn="ctr">
              <a:solidFill>
                <a:schemeClr val="accent3">
                  <a:lumMod val="50000"/>
                </a:schemeClr>
              </a:solidFill>
              <a:round/>
              <a:headEnd/>
              <a:tailEnd/>
            </a:ln>
            <a:scene3d>
              <a:camera prst="orthographicFront"/>
              <a:lightRig rig="threePt" dir="t"/>
            </a:scene3d>
            <a:sp3d>
              <a:bevelT/>
            </a:sp3d>
          </p:spPr>
          <p:txBody>
            <a:bodyPr lIns="13473" tIns="57161" rIns="114322" bIns="57161" anchor="ctr"/>
            <a:lstStyle/>
            <a:p>
              <a:pPr defTabSz="1143000"/>
              <a:endParaRPr lang="ja-JP" altLang="en-US" sz="900" dirty="0">
                <a:solidFill>
                  <a:prstClr val="black"/>
                </a:solidFill>
                <a:latin typeface="Meiryo UI" pitchFamily="50" charset="-128"/>
                <a:ea typeface="Meiryo UI" pitchFamily="50" charset="-128"/>
                <a:cs typeface="Meiryo UI" pitchFamily="50" charset="-128"/>
              </a:endParaRPr>
            </a:p>
          </p:txBody>
        </p:sp>
        <p:sp>
          <p:nvSpPr>
            <p:cNvPr id="15" name="ホームベース 14"/>
            <p:cNvSpPr/>
            <p:nvPr/>
          </p:nvSpPr>
          <p:spPr bwMode="auto">
            <a:xfrm>
              <a:off x="276159" y="759940"/>
              <a:ext cx="2629718" cy="258206"/>
            </a:xfrm>
            <a:prstGeom prst="homePlate">
              <a:avLst/>
            </a:prstGeom>
            <a:solidFill>
              <a:srgbClr val="FCD2F1"/>
            </a:solidFill>
            <a:ln>
              <a:noFill/>
              <a:headEnd type="none" w="med" len="med"/>
              <a:tailEnd type="none" w="med" len="med"/>
            </a:ln>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none" anchor="ctr"/>
            <a:lstStyle/>
            <a:p>
              <a:pPr defTabSz="1143000">
                <a:defRPr/>
              </a:pPr>
              <a:r>
                <a:rPr lang="ja-JP" altLang="en-US" sz="1100" b="1" dirty="0">
                  <a:solidFill>
                    <a:prstClr val="black"/>
                  </a:solidFill>
                  <a:latin typeface="Meiryo UI" pitchFamily="50" charset="-128"/>
                  <a:ea typeface="Meiryo UI" pitchFamily="50" charset="-128"/>
                  <a:cs typeface="Meiryo UI" pitchFamily="50" charset="-128"/>
                </a:rPr>
                <a:t>■</a:t>
              </a:r>
              <a:r>
                <a:rPr lang="ja-JP" altLang="en-US" sz="800" b="1" dirty="0">
                  <a:solidFill>
                    <a:prstClr val="black"/>
                  </a:solidFill>
                  <a:latin typeface="Meiryo UI" pitchFamily="50" charset="-128"/>
                  <a:ea typeface="Meiryo UI" pitchFamily="50" charset="-128"/>
                  <a:cs typeface="Meiryo UI" pitchFamily="50" charset="-128"/>
                </a:rPr>
                <a:t>経営改善やビジネスモデルの転換支援・事業承継支援</a:t>
              </a:r>
              <a:endParaRPr lang="ja-JP" altLang="en-US" sz="600" b="1" dirty="0">
                <a:solidFill>
                  <a:prstClr val="black"/>
                </a:solidFill>
                <a:latin typeface="Meiryo UI" pitchFamily="50" charset="-128"/>
                <a:ea typeface="Meiryo UI" pitchFamily="50" charset="-128"/>
                <a:cs typeface="Meiryo UI" pitchFamily="50" charset="-128"/>
              </a:endParaRPr>
            </a:p>
          </p:txBody>
        </p:sp>
      </p:grpSp>
      <p:sp>
        <p:nvSpPr>
          <p:cNvPr id="13" name="テキスト ボックス 47"/>
          <p:cNvSpPr txBox="1">
            <a:spLocks noChangeArrowheads="1"/>
          </p:cNvSpPr>
          <p:nvPr/>
        </p:nvSpPr>
        <p:spPr bwMode="auto">
          <a:xfrm>
            <a:off x="72994" y="791772"/>
            <a:ext cx="3129165"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1143000" eaLnBrk="0" hangingPunct="0">
              <a:defRPr kumimoji="1" sz="1900">
                <a:solidFill>
                  <a:schemeClr val="tx1"/>
                </a:solidFill>
                <a:latin typeface="HG丸ｺﾞｼｯｸM-PRO" pitchFamily="50" charset="-128"/>
                <a:ea typeface="HG丸ｺﾞｼｯｸM-PRO" pitchFamily="50" charset="-128"/>
              </a:defRPr>
            </a:lvl1pPr>
            <a:lvl2pPr marL="742950" indent="-285750" defTabSz="1143000" eaLnBrk="0" hangingPunct="0">
              <a:defRPr kumimoji="1" sz="1900">
                <a:solidFill>
                  <a:schemeClr val="tx1"/>
                </a:solidFill>
                <a:latin typeface="HG丸ｺﾞｼｯｸM-PRO" pitchFamily="50" charset="-128"/>
                <a:ea typeface="HG丸ｺﾞｼｯｸM-PRO" pitchFamily="50" charset="-128"/>
              </a:defRPr>
            </a:lvl2pPr>
            <a:lvl3pPr marL="1143000" indent="-228600" defTabSz="1143000" eaLnBrk="0" hangingPunct="0">
              <a:defRPr kumimoji="1" sz="1900">
                <a:solidFill>
                  <a:schemeClr val="tx1"/>
                </a:solidFill>
                <a:latin typeface="HG丸ｺﾞｼｯｸM-PRO" pitchFamily="50" charset="-128"/>
                <a:ea typeface="HG丸ｺﾞｼｯｸM-PRO" pitchFamily="50" charset="-128"/>
              </a:defRPr>
            </a:lvl3pPr>
            <a:lvl4pPr marL="1600200" indent="-228600" defTabSz="1143000" eaLnBrk="0" hangingPunct="0">
              <a:defRPr kumimoji="1" sz="1900">
                <a:solidFill>
                  <a:schemeClr val="tx1"/>
                </a:solidFill>
                <a:latin typeface="HG丸ｺﾞｼｯｸM-PRO" pitchFamily="50" charset="-128"/>
                <a:ea typeface="HG丸ｺﾞｼｯｸM-PRO" pitchFamily="50" charset="-128"/>
              </a:defRPr>
            </a:lvl4pPr>
            <a:lvl5pPr marL="2057400" indent="-228600" defTabSz="1143000" eaLnBrk="0" hangingPunct="0">
              <a:defRPr kumimoji="1" sz="1900">
                <a:solidFill>
                  <a:schemeClr val="tx1"/>
                </a:solidFill>
                <a:latin typeface="HG丸ｺﾞｼｯｸM-PRO" pitchFamily="50" charset="-128"/>
                <a:ea typeface="HG丸ｺﾞｼｯｸM-PRO" pitchFamily="50" charset="-128"/>
              </a:defRPr>
            </a:lvl5pPr>
            <a:lvl6pPr marL="25146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6pPr>
            <a:lvl7pPr marL="29718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7pPr>
            <a:lvl8pPr marL="34290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8pPr>
            <a:lvl9pPr marL="38862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9pPr>
          </a:lstStyle>
          <a:p>
            <a:pPr eaLnBrk="1" fontAlgn="ctr" hangingPunct="1">
              <a:lnSpc>
                <a:spcPts val="3000"/>
              </a:lnSpc>
            </a:pPr>
            <a:r>
              <a:rPr lang="ja-JP" altLang="en-US" sz="1100" b="1" u="sng" dirty="0">
                <a:latin typeface="Meiryo UI" pitchFamily="50" charset="-128"/>
                <a:ea typeface="Meiryo UI" pitchFamily="50" charset="-128"/>
                <a:cs typeface="Meiryo UI" pitchFamily="50" charset="-128"/>
              </a:rPr>
              <a:t>１ </a:t>
            </a:r>
            <a:r>
              <a:rPr lang="zh-TW" altLang="en-US" sz="1100" b="1" u="sng" dirty="0">
                <a:latin typeface="Meiryo UI" pitchFamily="50" charset="-128"/>
                <a:ea typeface="Meiryo UI" pitchFamily="50" charset="-128"/>
                <a:cs typeface="Meiryo UI" pitchFamily="50" charset="-128"/>
              </a:rPr>
              <a:t>中小企業経営革新支援事業</a:t>
            </a:r>
            <a:r>
              <a:rPr lang="en-US" altLang="zh-TW" sz="1000" b="1" u="sng" dirty="0">
                <a:latin typeface="Meiryo UI" pitchFamily="50" charset="-128"/>
                <a:ea typeface="Meiryo UI" pitchFamily="50" charset="-128"/>
                <a:cs typeface="Meiryo UI" pitchFamily="50" charset="-128"/>
              </a:rPr>
              <a:t>(</a:t>
            </a:r>
            <a:r>
              <a:rPr lang="zh-TW" altLang="en-US" sz="1000" b="1" u="sng" dirty="0">
                <a:latin typeface="Meiryo UI" pitchFamily="50" charset="-128"/>
                <a:ea typeface="Meiryo UI" pitchFamily="50" charset="-128"/>
                <a:cs typeface="Meiryo UI" pitchFamily="50" charset="-128"/>
              </a:rPr>
              <a:t>経営革新計画</a:t>
            </a:r>
            <a:r>
              <a:rPr lang="en-US" altLang="zh-TW" sz="1000" b="1" u="sng" dirty="0">
                <a:latin typeface="Meiryo UI" pitchFamily="50" charset="-128"/>
                <a:ea typeface="Meiryo UI" pitchFamily="50" charset="-128"/>
                <a:cs typeface="Meiryo UI" pitchFamily="50" charset="-128"/>
              </a:rPr>
              <a:t>)</a:t>
            </a:r>
            <a:endParaRPr lang="en-US" altLang="ja-JP" sz="1000" b="1" u="sng" dirty="0">
              <a:latin typeface="Meiryo UI" pitchFamily="50" charset="-128"/>
              <a:ea typeface="Meiryo UI" pitchFamily="50" charset="-128"/>
              <a:cs typeface="Meiryo UI" pitchFamily="50" charset="-128"/>
            </a:endParaRPr>
          </a:p>
          <a:p>
            <a:pPr eaLnBrk="1" fontAlgn="ctr" hangingPunct="1">
              <a:lnSpc>
                <a:spcPts val="3000"/>
              </a:lnSpc>
            </a:pPr>
            <a:r>
              <a:rPr lang="ja-JP" altLang="en-US" sz="1100" b="1" u="sng" dirty="0">
                <a:latin typeface="Meiryo UI" pitchFamily="50" charset="-128"/>
                <a:ea typeface="Meiryo UI" pitchFamily="50" charset="-128"/>
                <a:cs typeface="Meiryo UI" pitchFamily="50" charset="-128"/>
              </a:rPr>
              <a:t>２　</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BCP</a:t>
            </a:r>
            <a:r>
              <a:rPr lang="en-US" altLang="ja-JP" sz="1000" b="1"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事業継続計画</a:t>
            </a:r>
            <a:r>
              <a:rPr lang="en-US" altLang="ja-JP" sz="1000" b="1"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の策定支援</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eaLnBrk="1" fontAlgn="ctr" hangingPunct="1">
              <a:lnSpc>
                <a:spcPts val="3000"/>
              </a:lnSpc>
            </a:pP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３　事業承継支援の推進</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eaLnBrk="1" fontAlgn="ctr" hangingPunct="1">
              <a:lnSpc>
                <a:spcPts val="3000"/>
              </a:lnSpc>
            </a:pP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４　経営承継円滑化法に係る認定・確認</a:t>
            </a:r>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（事業承継税制等）</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eaLnBrk="1" fontAlgn="ctr" hangingPunct="1">
              <a:lnSpc>
                <a:spcPts val="3000"/>
              </a:lnSpc>
            </a:pP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５　新商品開発マニュアル「中小企業デザイン開発思考」</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eaLnBrk="1" fontAlgn="ctr" hangingPunct="1">
              <a:lnSpc>
                <a:spcPts val="3000"/>
              </a:lnSpc>
            </a:pP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６　デザイン総合相談</a:t>
            </a:r>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b="1" u="sng" dirty="0">
                <a:latin typeface="Meiryo UI" panose="020B0604030504040204" pitchFamily="50" charset="-128"/>
                <a:ea typeface="Meiryo UI" panose="020B0604030504040204" pitchFamily="50" charset="-128"/>
                <a:cs typeface="Meiryo UI" panose="020B0604030504040204" pitchFamily="50" charset="-128"/>
              </a:rPr>
              <a:t>D-challenge</a:t>
            </a:r>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a:p>
            <a:pPr eaLnBrk="1" fontAlgn="ctr" hangingPunct="1">
              <a:lnSpc>
                <a:spcPts val="3000"/>
              </a:lnSpc>
            </a:pP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７　デザイン・オープン・カレッジ</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eaLnBrk="1" fontAlgn="ctr" hangingPunct="1">
              <a:lnSpc>
                <a:spcPts val="3000"/>
              </a:lnSpc>
            </a:pP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８　ホームページ無料診断</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eaLnBrk="1" fontAlgn="ctr" hangingPunct="1">
              <a:lnSpc>
                <a:spcPts val="3000"/>
              </a:lnSpc>
            </a:pP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９　大阪府</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DX</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推進パートナーズ</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eaLnBrk="1" fontAlgn="ctr" hangingPunct="1">
              <a:lnSpc>
                <a:spcPts val="3000"/>
              </a:lnSpc>
            </a:pP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　大阪</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DX</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推進プロジェクト</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eaLnBrk="1" fontAlgn="ctr" hangingPunct="1">
              <a:lnSpc>
                <a:spcPts val="3000"/>
              </a:lnSpc>
            </a:pP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　大阪府</a:t>
            </a:r>
            <a:r>
              <a:rPr lang="en-US" altLang="ja-JP" sz="1100" b="1" u="sng" dirty="0" err="1">
                <a:latin typeface="Meiryo UI" panose="020B0604030504040204" pitchFamily="50" charset="-128"/>
                <a:ea typeface="Meiryo UI" panose="020B0604030504040204" pitchFamily="50" charset="-128"/>
                <a:cs typeface="Meiryo UI" panose="020B0604030504040204" pitchFamily="50" charset="-128"/>
              </a:rPr>
              <a:t>IoT</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推進ラボ事業</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eaLnBrk="1" fontAlgn="ctr" hangingPunct="1">
              <a:lnSpc>
                <a:spcPts val="3000"/>
              </a:lnSpc>
            </a:pP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u="sng" dirty="0">
                <a:latin typeface="Meiryo UI" panose="020B0604030504040204" pitchFamily="50" charset="-128"/>
                <a:ea typeface="Meiryo UI" panose="020B0604030504040204" pitchFamily="50" charset="-128"/>
                <a:cs typeface="Meiryo UI" panose="020B0604030504040204" pitchFamily="50" charset="-128"/>
              </a:rPr>
              <a:t>知財活用支援</a:t>
            </a:r>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b="1" u="sng" dirty="0">
                <a:latin typeface="Meiryo UI" panose="020B0604030504040204" pitchFamily="50" charset="-128"/>
                <a:ea typeface="Meiryo UI" panose="020B0604030504040204" pitchFamily="50" charset="-128"/>
                <a:cs typeface="Meiryo UI" panose="020B0604030504040204" pitchFamily="50" charset="-128"/>
              </a:rPr>
              <a:t>MOBIO</a:t>
            </a:r>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知財サポートチーム等）</a:t>
            </a:r>
            <a:endParaRPr lang="en-US" altLang="ja-JP" sz="1050" b="1" u="sng"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3211554" y="3165526"/>
            <a:ext cx="2934000" cy="1960535"/>
            <a:chOff x="3178230" y="3098228"/>
            <a:chExt cx="2934000" cy="2651619"/>
          </a:xfrm>
        </p:grpSpPr>
        <p:sp>
          <p:nvSpPr>
            <p:cNvPr id="34" name="AutoShape 136"/>
            <p:cNvSpPr>
              <a:spLocks noChangeArrowheads="1"/>
            </p:cNvSpPr>
            <p:nvPr/>
          </p:nvSpPr>
          <p:spPr bwMode="auto">
            <a:xfrm>
              <a:off x="3178230" y="3337265"/>
              <a:ext cx="2934000" cy="2412582"/>
            </a:xfrm>
            <a:prstGeom prst="roundRect">
              <a:avLst>
                <a:gd name="adj" fmla="val 9674"/>
              </a:avLst>
            </a:prstGeom>
            <a:solidFill>
              <a:schemeClr val="bg1"/>
            </a:solidFill>
            <a:ln w="9525" algn="ctr">
              <a:solidFill>
                <a:schemeClr val="accent3">
                  <a:lumMod val="50000"/>
                </a:schemeClr>
              </a:solidFill>
              <a:round/>
              <a:headEnd/>
              <a:tailEnd/>
            </a:ln>
            <a:scene3d>
              <a:camera prst="orthographicFront"/>
              <a:lightRig rig="threePt" dir="t"/>
            </a:scene3d>
            <a:sp3d>
              <a:bevelT/>
            </a:sp3d>
          </p:spPr>
          <p:txBody>
            <a:bodyPr lIns="13473" tIns="57161" rIns="114322" bIns="57161" anchor="ctr"/>
            <a:lstStyle/>
            <a:p>
              <a:pPr defTabSz="1143000"/>
              <a:endParaRPr lang="ja-JP" altLang="en-US" sz="900" dirty="0">
                <a:solidFill>
                  <a:prstClr val="black"/>
                </a:solidFill>
                <a:latin typeface="Meiryo UI" pitchFamily="50" charset="-128"/>
                <a:ea typeface="Meiryo UI" pitchFamily="50" charset="-128"/>
                <a:cs typeface="Meiryo UI" pitchFamily="50" charset="-128"/>
              </a:endParaRPr>
            </a:p>
          </p:txBody>
        </p:sp>
        <p:sp>
          <p:nvSpPr>
            <p:cNvPr id="18" name="ホームベース 17"/>
            <p:cNvSpPr/>
            <p:nvPr/>
          </p:nvSpPr>
          <p:spPr bwMode="auto">
            <a:xfrm>
              <a:off x="3386340" y="3098228"/>
              <a:ext cx="2577862" cy="485248"/>
            </a:xfrm>
            <a:prstGeom prst="homePlate">
              <a:avLst/>
            </a:prstGeom>
            <a:solidFill>
              <a:srgbClr val="FCD2F1"/>
            </a:solidFill>
            <a:ln>
              <a:noFill/>
              <a:headEnd type="none" w="med" len="med"/>
              <a:tailEnd type="none" w="med" len="med"/>
            </a:ln>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none" anchor="ctr"/>
            <a:lstStyle/>
            <a:p>
              <a:pPr defTabSz="1143000">
                <a:defRPr/>
              </a:pPr>
              <a:r>
                <a:rPr lang="ja-JP" altLang="en-US" sz="1100" b="1" dirty="0">
                  <a:solidFill>
                    <a:prstClr val="black"/>
                  </a:solidFill>
                  <a:latin typeface="Meiryo UI" pitchFamily="50" charset="-128"/>
                  <a:ea typeface="Meiryo UI" pitchFamily="50" charset="-128"/>
                  <a:cs typeface="Meiryo UI" pitchFamily="50" charset="-128"/>
                </a:rPr>
                <a:t>■</a:t>
              </a:r>
              <a:r>
                <a:rPr lang="ja-JP" altLang="en-US" sz="1000" b="1" dirty="0">
                  <a:solidFill>
                    <a:prstClr val="black"/>
                  </a:solidFill>
                  <a:latin typeface="Meiryo UI" pitchFamily="50" charset="-128"/>
                  <a:ea typeface="Meiryo UI" pitchFamily="50" charset="-128"/>
                  <a:cs typeface="Meiryo UI" pitchFamily="50" charset="-128"/>
                </a:rPr>
                <a:t>事業継続等に必要な資金の円滑な供</a:t>
              </a:r>
              <a:r>
                <a:rPr lang="ja-JP" altLang="en-US" sz="1050" b="1" dirty="0">
                  <a:solidFill>
                    <a:prstClr val="black"/>
                  </a:solidFill>
                  <a:latin typeface="Meiryo UI" pitchFamily="50" charset="-128"/>
                  <a:ea typeface="Meiryo UI" pitchFamily="50" charset="-128"/>
                  <a:cs typeface="Meiryo UI" pitchFamily="50" charset="-128"/>
                </a:rPr>
                <a:t>給</a:t>
              </a:r>
              <a:endParaRPr lang="ja-JP" altLang="en-US" sz="900" b="1" dirty="0">
                <a:solidFill>
                  <a:prstClr val="black"/>
                </a:solidFill>
                <a:latin typeface="Meiryo UI" pitchFamily="50" charset="-128"/>
                <a:ea typeface="Meiryo UI" pitchFamily="50" charset="-128"/>
                <a:cs typeface="Meiryo UI" pitchFamily="50" charset="-128"/>
              </a:endParaRPr>
            </a:p>
          </p:txBody>
        </p:sp>
      </p:grpSp>
      <p:grpSp>
        <p:nvGrpSpPr>
          <p:cNvPr id="5" name="グループ化 4"/>
          <p:cNvGrpSpPr/>
          <p:nvPr/>
        </p:nvGrpSpPr>
        <p:grpSpPr>
          <a:xfrm>
            <a:off x="6209485" y="740811"/>
            <a:ext cx="2883430" cy="3728091"/>
            <a:chOff x="3197399" y="4045554"/>
            <a:chExt cx="2919174" cy="3123835"/>
          </a:xfrm>
        </p:grpSpPr>
        <p:sp>
          <p:nvSpPr>
            <p:cNvPr id="37" name="AutoShape 136"/>
            <p:cNvSpPr>
              <a:spLocks noChangeArrowheads="1"/>
            </p:cNvSpPr>
            <p:nvPr/>
          </p:nvSpPr>
          <p:spPr bwMode="auto">
            <a:xfrm>
              <a:off x="3212327" y="4045554"/>
              <a:ext cx="2904246" cy="3123835"/>
            </a:xfrm>
            <a:prstGeom prst="roundRect">
              <a:avLst>
                <a:gd name="adj" fmla="val 13288"/>
              </a:avLst>
            </a:prstGeom>
            <a:solidFill>
              <a:schemeClr val="bg1"/>
            </a:solidFill>
            <a:ln w="9525" algn="ctr">
              <a:solidFill>
                <a:schemeClr val="accent3">
                  <a:lumMod val="50000"/>
                </a:schemeClr>
              </a:solidFill>
              <a:round/>
              <a:headEnd/>
              <a:tailEnd/>
            </a:ln>
            <a:scene3d>
              <a:camera prst="orthographicFront"/>
              <a:lightRig rig="threePt" dir="t"/>
            </a:scene3d>
            <a:sp3d>
              <a:bevelT/>
            </a:sp3d>
          </p:spPr>
          <p:txBody>
            <a:bodyPr lIns="13473" tIns="57161" rIns="114322" bIns="57161" anchor="ctr"/>
            <a:lstStyle/>
            <a:p>
              <a:pPr defTabSz="1143000"/>
              <a:endParaRPr lang="ja-JP" altLang="en-US" sz="900" u="sng" dirty="0">
                <a:latin typeface="Meiryo UI" pitchFamily="50" charset="-128"/>
                <a:ea typeface="Meiryo UI" pitchFamily="50" charset="-128"/>
                <a:cs typeface="Meiryo UI" pitchFamily="50" charset="-128"/>
              </a:endParaRPr>
            </a:p>
          </p:txBody>
        </p:sp>
        <p:sp>
          <p:nvSpPr>
            <p:cNvPr id="59" name="テキスト ボックス 47"/>
            <p:cNvSpPr txBox="1">
              <a:spLocks noChangeArrowheads="1"/>
            </p:cNvSpPr>
            <p:nvPr/>
          </p:nvSpPr>
          <p:spPr bwMode="auto">
            <a:xfrm>
              <a:off x="3197399" y="4157670"/>
              <a:ext cx="2880322" cy="2978647"/>
            </a:xfrm>
            <a:prstGeom prst="rect">
              <a:avLst/>
            </a:prstGeom>
            <a:noFill/>
            <a:ln>
              <a:noFill/>
            </a:ln>
            <a:scene3d>
              <a:camera prst="orthographicFront"/>
              <a:lightRig rig="threePt" dir="t"/>
            </a:scene3d>
            <a:sp3d>
              <a:bevelT/>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1143000" eaLnBrk="0" hangingPunct="0">
                <a:defRPr kumimoji="1" sz="1900">
                  <a:solidFill>
                    <a:schemeClr val="tx1"/>
                  </a:solidFill>
                  <a:latin typeface="HG丸ｺﾞｼｯｸM-PRO" pitchFamily="50" charset="-128"/>
                  <a:ea typeface="HG丸ｺﾞｼｯｸM-PRO" pitchFamily="50" charset="-128"/>
                </a:defRPr>
              </a:lvl1pPr>
              <a:lvl2pPr marL="742950" indent="-285750" defTabSz="1143000" eaLnBrk="0" hangingPunct="0">
                <a:defRPr kumimoji="1" sz="1900">
                  <a:solidFill>
                    <a:schemeClr val="tx1"/>
                  </a:solidFill>
                  <a:latin typeface="HG丸ｺﾞｼｯｸM-PRO" pitchFamily="50" charset="-128"/>
                  <a:ea typeface="HG丸ｺﾞｼｯｸM-PRO" pitchFamily="50" charset="-128"/>
                </a:defRPr>
              </a:lvl2pPr>
              <a:lvl3pPr marL="1143000" indent="-228600" defTabSz="1143000" eaLnBrk="0" hangingPunct="0">
                <a:defRPr kumimoji="1" sz="1900">
                  <a:solidFill>
                    <a:schemeClr val="tx1"/>
                  </a:solidFill>
                  <a:latin typeface="HG丸ｺﾞｼｯｸM-PRO" pitchFamily="50" charset="-128"/>
                  <a:ea typeface="HG丸ｺﾞｼｯｸM-PRO" pitchFamily="50" charset="-128"/>
                </a:defRPr>
              </a:lvl3pPr>
              <a:lvl4pPr marL="1600200" indent="-228600" defTabSz="1143000" eaLnBrk="0" hangingPunct="0">
                <a:defRPr kumimoji="1" sz="1900">
                  <a:solidFill>
                    <a:schemeClr val="tx1"/>
                  </a:solidFill>
                  <a:latin typeface="HG丸ｺﾞｼｯｸM-PRO" pitchFamily="50" charset="-128"/>
                  <a:ea typeface="HG丸ｺﾞｼｯｸM-PRO" pitchFamily="50" charset="-128"/>
                </a:defRPr>
              </a:lvl4pPr>
              <a:lvl5pPr marL="2057400" indent="-228600" defTabSz="1143000" eaLnBrk="0" hangingPunct="0">
                <a:defRPr kumimoji="1" sz="1900">
                  <a:solidFill>
                    <a:schemeClr val="tx1"/>
                  </a:solidFill>
                  <a:latin typeface="HG丸ｺﾞｼｯｸM-PRO" pitchFamily="50" charset="-128"/>
                  <a:ea typeface="HG丸ｺﾞｼｯｸM-PRO" pitchFamily="50" charset="-128"/>
                </a:defRPr>
              </a:lvl5pPr>
              <a:lvl6pPr marL="25146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6pPr>
              <a:lvl7pPr marL="29718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7pPr>
              <a:lvl8pPr marL="34290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8pPr>
              <a:lvl9pPr marL="38862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9pPr>
            </a:lstStyle>
            <a:p>
              <a:pPr eaLnBrk="1" hangingPunct="1">
                <a:lnSpc>
                  <a:spcPts val="3000"/>
                </a:lnSpc>
              </a:pP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MOBIO</a:t>
              </a:r>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（ものづくりビジネスセンター大阪）</a:t>
              </a:r>
              <a:endParaRPr lang="ja-JP" altLang="en-US" sz="1100" b="1" u="sng"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3000"/>
                </a:lnSpc>
              </a:pPr>
              <a:r>
                <a:rPr lang="en-US" altLang="ja-JP" sz="1100" b="1" u="sng" spc="-1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100" b="1" u="sng" spc="-100" dirty="0">
                  <a:latin typeface="Meiryo UI" panose="020B0604030504040204" pitchFamily="50" charset="-128"/>
                  <a:ea typeface="Meiryo UI" panose="020B0604030504040204" pitchFamily="50" charset="-128"/>
                  <a:cs typeface="Meiryo UI" panose="020B0604030504040204" pitchFamily="50" charset="-128"/>
                </a:rPr>
                <a:t>　大阪製ブランド認定制度</a:t>
              </a:r>
              <a:endParaRPr lang="en-US" altLang="ja-JP" sz="1000" b="1" u="sng" spc="-1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3000"/>
                </a:lnSpc>
              </a:pP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b="1" u="sng" dirty="0">
                  <a:latin typeface="Meiryo UI" panose="020B0604030504040204" pitchFamily="50" charset="-128"/>
                  <a:ea typeface="Meiryo UI" panose="020B0604030504040204" pitchFamily="50" charset="-128"/>
                  <a:cs typeface="Meiryo UI" panose="020B0604030504040204" pitchFamily="50" charset="-128"/>
                </a:rPr>
                <a:t>中小企業新商品購入制度</a:t>
              </a:r>
              <a:endParaRPr lang="en-US" altLang="zh-TW" sz="1100" b="1" u="sng"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3000"/>
                </a:lnSpc>
              </a:pP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　ものづくり</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B2B</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ネットワーク</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3000"/>
                </a:lnSpc>
              </a:pP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MOBIO-Cafe &amp; MOBIO-Cafe-Meeting</a:t>
              </a:r>
            </a:p>
            <a:p>
              <a:pPr eaLnBrk="1" hangingPunct="1">
                <a:lnSpc>
                  <a:spcPts val="3000"/>
                </a:lnSpc>
              </a:pP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　大阪ものづくり優良企業賞「匠」</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3000"/>
                </a:lnSpc>
              </a:pP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b="1" u="sng" dirty="0">
                  <a:latin typeface="Meiryo UI" panose="020B0604030504040204" pitchFamily="50" charset="-128"/>
                  <a:ea typeface="Meiryo UI" panose="020B0604030504040204" pitchFamily="50" charset="-128"/>
                  <a:cs typeface="Meiryo UI" panose="020B0604030504040204" pitchFamily="50" charset="-128"/>
                </a:rPr>
                <a:t>大規模展示商談会活用事業</a:t>
              </a:r>
              <a:r>
                <a:rPr lang="zh-TW" altLang="en-US" sz="1000" b="1" u="sng" dirty="0">
                  <a:latin typeface="Meiryo UI" panose="020B0604030504040204" pitchFamily="50" charset="-128"/>
                  <a:ea typeface="Meiryo UI" panose="020B0604030504040204" pitchFamily="50" charset="-128"/>
                  <a:cs typeface="Meiryo UI" panose="020B0604030504040204" pitchFamily="50" charset="-128"/>
                </a:rPr>
                <a:t>（出展支援事業</a:t>
              </a:r>
              <a:r>
                <a:rPr lang="en-US" altLang="zh-TW" sz="1000" b="1" u="sng"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7" name="テキスト ボックス 47"/>
          <p:cNvSpPr txBox="1">
            <a:spLocks noChangeArrowheads="1"/>
          </p:cNvSpPr>
          <p:nvPr/>
        </p:nvSpPr>
        <p:spPr bwMode="auto">
          <a:xfrm>
            <a:off x="3199175" y="3453037"/>
            <a:ext cx="2946380" cy="2015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1143000" eaLnBrk="0" hangingPunct="0">
              <a:defRPr kumimoji="1" sz="1900">
                <a:solidFill>
                  <a:schemeClr val="tx1"/>
                </a:solidFill>
                <a:latin typeface="HG丸ｺﾞｼｯｸM-PRO" pitchFamily="50" charset="-128"/>
                <a:ea typeface="HG丸ｺﾞｼｯｸM-PRO" pitchFamily="50" charset="-128"/>
              </a:defRPr>
            </a:lvl1pPr>
            <a:lvl2pPr marL="742950" indent="-285750" defTabSz="1143000" eaLnBrk="0" hangingPunct="0">
              <a:defRPr kumimoji="1" sz="1900">
                <a:solidFill>
                  <a:schemeClr val="tx1"/>
                </a:solidFill>
                <a:latin typeface="HG丸ｺﾞｼｯｸM-PRO" pitchFamily="50" charset="-128"/>
                <a:ea typeface="HG丸ｺﾞｼｯｸM-PRO" pitchFamily="50" charset="-128"/>
              </a:defRPr>
            </a:lvl2pPr>
            <a:lvl3pPr marL="1143000" indent="-228600" defTabSz="1143000" eaLnBrk="0" hangingPunct="0">
              <a:defRPr kumimoji="1" sz="1900">
                <a:solidFill>
                  <a:schemeClr val="tx1"/>
                </a:solidFill>
                <a:latin typeface="HG丸ｺﾞｼｯｸM-PRO" pitchFamily="50" charset="-128"/>
                <a:ea typeface="HG丸ｺﾞｼｯｸM-PRO" pitchFamily="50" charset="-128"/>
              </a:defRPr>
            </a:lvl3pPr>
            <a:lvl4pPr marL="1600200" indent="-228600" defTabSz="1143000" eaLnBrk="0" hangingPunct="0">
              <a:defRPr kumimoji="1" sz="1900">
                <a:solidFill>
                  <a:schemeClr val="tx1"/>
                </a:solidFill>
                <a:latin typeface="HG丸ｺﾞｼｯｸM-PRO" pitchFamily="50" charset="-128"/>
                <a:ea typeface="HG丸ｺﾞｼｯｸM-PRO" pitchFamily="50" charset="-128"/>
              </a:defRPr>
            </a:lvl4pPr>
            <a:lvl5pPr marL="2057400" indent="-228600" defTabSz="1143000" eaLnBrk="0" hangingPunct="0">
              <a:defRPr kumimoji="1" sz="1900">
                <a:solidFill>
                  <a:schemeClr val="tx1"/>
                </a:solidFill>
                <a:latin typeface="HG丸ｺﾞｼｯｸM-PRO" pitchFamily="50" charset="-128"/>
                <a:ea typeface="HG丸ｺﾞｼｯｸM-PRO" pitchFamily="50" charset="-128"/>
              </a:defRPr>
            </a:lvl5pPr>
            <a:lvl6pPr marL="25146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6pPr>
            <a:lvl7pPr marL="29718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7pPr>
            <a:lvl8pPr marL="34290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8pPr>
            <a:lvl9pPr marL="38862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9pPr>
          </a:lstStyle>
          <a:p>
            <a:pPr eaLnBrk="1" fontAlgn="ctr" hangingPunct="1">
              <a:lnSpc>
                <a:spcPts val="3000"/>
              </a:lnSpc>
            </a:pP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　中小企業向け制度融資</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eaLnBrk="1" fontAlgn="ctr" hangingPunct="1">
              <a:lnSpc>
                <a:spcPts val="3000"/>
              </a:lnSpc>
            </a:pPr>
            <a:r>
              <a:rPr lang="en-US" altLang="ja-JP" sz="1100" b="1" u="sng" spc="-1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1100" b="1" u="sng" spc="-1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b="1" u="sng" spc="-100" dirty="0">
                <a:latin typeface="Meiryo UI" panose="020B0604030504040204" pitchFamily="50" charset="-128"/>
                <a:ea typeface="Meiryo UI" panose="020B0604030504040204" pitchFamily="50" charset="-128"/>
                <a:cs typeface="Meiryo UI" panose="020B0604030504040204" pitchFamily="50" charset="-128"/>
              </a:rPr>
              <a:t>小規模企業者等設備貸与制度</a:t>
            </a:r>
            <a:endParaRPr lang="en-US" altLang="zh-TW" sz="1100" b="1" u="sng" spc="-100" dirty="0">
              <a:latin typeface="Meiryo UI" panose="020B0604030504040204" pitchFamily="50" charset="-128"/>
              <a:ea typeface="Meiryo UI" panose="020B0604030504040204" pitchFamily="50" charset="-128"/>
              <a:cs typeface="Meiryo UI" panose="020B0604030504040204" pitchFamily="50" charset="-128"/>
            </a:endParaRPr>
          </a:p>
          <a:p>
            <a:pPr eaLnBrk="1" fontAlgn="ctr" hangingPunct="1">
              <a:lnSpc>
                <a:spcPts val="3000"/>
              </a:lnSpc>
            </a:pPr>
            <a:r>
              <a:rPr lang="en-US" altLang="ja-JP" sz="1100" b="1" u="sng" spc="-100" dirty="0">
                <a:latin typeface="Meiryo UI" panose="020B0604030504040204" pitchFamily="50" charset="-128"/>
                <a:ea typeface="Meiryo UI" panose="020B0604030504040204" pitchFamily="50" charset="-128"/>
                <a:cs typeface="Meiryo UI" panose="020B0604030504040204" pitchFamily="50" charset="-128"/>
              </a:rPr>
              <a:t>19</a:t>
            </a:r>
            <a:r>
              <a:rPr lang="ja-JP" altLang="en-US" sz="1100" b="1" u="sng" spc="-1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b="1" u="sng" spc="-100" dirty="0">
                <a:latin typeface="Meiryo UI" panose="020B0604030504040204" pitchFamily="50" charset="-128"/>
                <a:ea typeface="Meiryo UI" panose="020B0604030504040204" pitchFamily="50" charset="-128"/>
                <a:cs typeface="Meiryo UI" panose="020B0604030504040204" pitchFamily="50" charset="-128"/>
              </a:rPr>
              <a:t>府内投資促進補助金</a:t>
            </a:r>
            <a:endParaRPr lang="en-US" altLang="zh-TW" sz="1100" b="1" u="sng" spc="-100" dirty="0">
              <a:latin typeface="Meiryo UI" panose="020B0604030504040204" pitchFamily="50" charset="-128"/>
              <a:ea typeface="Meiryo UI" panose="020B0604030504040204" pitchFamily="50" charset="-128"/>
              <a:cs typeface="Meiryo UI" panose="020B0604030504040204" pitchFamily="50" charset="-128"/>
            </a:endParaRPr>
          </a:p>
          <a:p>
            <a:pPr eaLnBrk="1" fontAlgn="ctr" hangingPunct="1">
              <a:lnSpc>
                <a:spcPts val="3000"/>
              </a:lnSpc>
            </a:pPr>
            <a:r>
              <a:rPr lang="en-US" altLang="ja-JP" sz="1100" b="1" u="sng" spc="-1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100" b="1" u="sng" spc="-1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b="1" u="sng" spc="-100" dirty="0">
                <a:latin typeface="Meiryo UI" panose="020B0604030504040204" pitchFamily="50" charset="-128"/>
                <a:ea typeface="Meiryo UI" panose="020B0604030504040204" pitchFamily="50" charset="-128"/>
                <a:cs typeface="Meiryo UI" panose="020B0604030504040204" pitchFamily="50" charset="-128"/>
              </a:rPr>
              <a:t>産業集積促進税制</a:t>
            </a:r>
            <a:endParaRPr lang="en-US" altLang="zh-TW" sz="1100" b="1" u="sng" spc="-100" dirty="0">
              <a:latin typeface="Meiryo UI" panose="020B0604030504040204" pitchFamily="50" charset="-128"/>
              <a:ea typeface="Meiryo UI" panose="020B0604030504040204" pitchFamily="50" charset="-128"/>
              <a:cs typeface="Meiryo UI" panose="020B0604030504040204" pitchFamily="50" charset="-128"/>
            </a:endParaRPr>
          </a:p>
          <a:p>
            <a:pPr eaLnBrk="1" fontAlgn="ctr" hangingPunct="1">
              <a:lnSpc>
                <a:spcPts val="3000"/>
              </a:lnSpc>
            </a:pPr>
            <a:endParaRPr lang="ja-JP" altLang="en-US" sz="11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ホームベース 35"/>
          <p:cNvSpPr/>
          <p:nvPr/>
        </p:nvSpPr>
        <p:spPr bwMode="auto">
          <a:xfrm>
            <a:off x="6444718" y="571826"/>
            <a:ext cx="2453307" cy="391112"/>
          </a:xfrm>
          <a:prstGeom prst="homePlate">
            <a:avLst/>
          </a:prstGeom>
          <a:solidFill>
            <a:srgbClr val="FCD2F1"/>
          </a:solidFill>
          <a:ln>
            <a:noFill/>
            <a:headEnd type="none" w="med" len="med"/>
            <a:tailEnd type="none" w="med" len="med"/>
          </a:ln>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none" anchor="ctr"/>
          <a:lstStyle/>
          <a:p>
            <a:pPr defTabSz="1143000">
              <a:defRPr/>
            </a:pPr>
            <a:r>
              <a:rPr lang="ja-JP" altLang="en-US" sz="1100" b="1" dirty="0">
                <a:solidFill>
                  <a:prstClr val="black"/>
                </a:solidFill>
                <a:latin typeface="Meiryo UI" pitchFamily="50" charset="-128"/>
                <a:ea typeface="Meiryo UI" pitchFamily="50" charset="-128"/>
                <a:cs typeface="Meiryo UI" pitchFamily="50" charset="-128"/>
              </a:rPr>
              <a:t>■ものづくり企業の販路開拓支援</a:t>
            </a:r>
            <a:endParaRPr lang="ja-JP" altLang="en-US" sz="1000" b="1" dirty="0">
              <a:solidFill>
                <a:prstClr val="black"/>
              </a:solidFill>
              <a:latin typeface="Meiryo UI" pitchFamily="50" charset="-128"/>
              <a:ea typeface="Meiryo UI" pitchFamily="50" charset="-128"/>
              <a:cs typeface="Meiryo UI" pitchFamily="50" charset="-128"/>
            </a:endParaRPr>
          </a:p>
        </p:txBody>
      </p:sp>
      <p:sp>
        <p:nvSpPr>
          <p:cNvPr id="4" name="スライド番号プレースホルダー 3"/>
          <p:cNvSpPr>
            <a:spLocks noGrp="1"/>
          </p:cNvSpPr>
          <p:nvPr>
            <p:ph type="sldNum" sz="quarter" idx="12"/>
          </p:nvPr>
        </p:nvSpPr>
        <p:spPr/>
        <p:txBody>
          <a:bodyPr/>
          <a:lstStyle/>
          <a:p>
            <a:fld id="{AE6173AF-2754-46D6-9699-BBA318896295}" type="slidenum">
              <a:rPr lang="ja-JP" altLang="en-US" smtClean="0"/>
              <a:pPr/>
              <a:t>1</a:t>
            </a:fld>
            <a:endParaRPr lang="ja-JP" altLang="en-US"/>
          </a:p>
        </p:txBody>
      </p:sp>
      <p:grpSp>
        <p:nvGrpSpPr>
          <p:cNvPr id="22" name="グループ化 21"/>
          <p:cNvGrpSpPr/>
          <p:nvPr/>
        </p:nvGrpSpPr>
        <p:grpSpPr>
          <a:xfrm>
            <a:off x="3197695" y="1795965"/>
            <a:ext cx="2942157" cy="1289809"/>
            <a:chOff x="3178230" y="3041920"/>
            <a:chExt cx="2934000" cy="2707927"/>
          </a:xfrm>
        </p:grpSpPr>
        <p:sp>
          <p:nvSpPr>
            <p:cNvPr id="24" name="AutoShape 136"/>
            <p:cNvSpPr>
              <a:spLocks noChangeArrowheads="1"/>
            </p:cNvSpPr>
            <p:nvPr/>
          </p:nvSpPr>
          <p:spPr bwMode="auto">
            <a:xfrm>
              <a:off x="3178230" y="3337265"/>
              <a:ext cx="2934000" cy="2412582"/>
            </a:xfrm>
            <a:prstGeom prst="roundRect">
              <a:avLst>
                <a:gd name="adj" fmla="val 9674"/>
              </a:avLst>
            </a:prstGeom>
            <a:solidFill>
              <a:schemeClr val="bg1"/>
            </a:solidFill>
            <a:ln w="9525" algn="ctr">
              <a:solidFill>
                <a:schemeClr val="accent3">
                  <a:lumMod val="50000"/>
                </a:schemeClr>
              </a:solidFill>
              <a:round/>
              <a:headEnd/>
              <a:tailEnd/>
            </a:ln>
            <a:scene3d>
              <a:camera prst="orthographicFront"/>
              <a:lightRig rig="threePt" dir="t"/>
            </a:scene3d>
            <a:sp3d>
              <a:bevelT/>
            </a:sp3d>
          </p:spPr>
          <p:txBody>
            <a:bodyPr lIns="13473" tIns="57161" rIns="114322" bIns="57161" anchor="ctr"/>
            <a:lstStyle/>
            <a:p>
              <a:pPr defTabSz="1143000"/>
              <a:endParaRPr lang="ja-JP" altLang="en-US" sz="900" dirty="0">
                <a:solidFill>
                  <a:prstClr val="black"/>
                </a:solidFill>
                <a:latin typeface="Meiryo UI" pitchFamily="50" charset="-128"/>
                <a:ea typeface="Meiryo UI" pitchFamily="50" charset="-128"/>
                <a:cs typeface="Meiryo UI" pitchFamily="50" charset="-128"/>
              </a:endParaRPr>
            </a:p>
          </p:txBody>
        </p:sp>
        <p:sp>
          <p:nvSpPr>
            <p:cNvPr id="25" name="ホームベース 24"/>
            <p:cNvSpPr/>
            <p:nvPr/>
          </p:nvSpPr>
          <p:spPr bwMode="auto">
            <a:xfrm>
              <a:off x="3366122" y="3041920"/>
              <a:ext cx="2465688" cy="739096"/>
            </a:xfrm>
            <a:prstGeom prst="homePlate">
              <a:avLst/>
            </a:prstGeom>
            <a:solidFill>
              <a:srgbClr val="FCD2F1"/>
            </a:solidFill>
            <a:ln>
              <a:noFill/>
              <a:headEnd type="none" w="med" len="med"/>
              <a:tailEnd type="none" w="med" len="med"/>
            </a:ln>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none" anchor="ctr"/>
            <a:lstStyle/>
            <a:p>
              <a:pPr defTabSz="1143000">
                <a:defRPr/>
              </a:pPr>
              <a:r>
                <a:rPr lang="ja-JP" altLang="en-US" sz="1100" b="1" dirty="0">
                  <a:solidFill>
                    <a:prstClr val="black"/>
                  </a:solidFill>
                  <a:latin typeface="Meiryo UI" pitchFamily="50" charset="-128"/>
                  <a:ea typeface="Meiryo UI" pitchFamily="50" charset="-128"/>
                  <a:cs typeface="Meiryo UI" pitchFamily="50" charset="-128"/>
                </a:rPr>
                <a:t>■新技術・新製品の開発支援</a:t>
              </a:r>
              <a:endParaRPr lang="ja-JP" altLang="en-US" sz="1000" b="1" dirty="0">
                <a:solidFill>
                  <a:prstClr val="black"/>
                </a:solidFill>
                <a:latin typeface="Meiryo UI" pitchFamily="50" charset="-128"/>
                <a:ea typeface="Meiryo UI" pitchFamily="50" charset="-128"/>
                <a:cs typeface="Meiryo UI" pitchFamily="50" charset="-128"/>
              </a:endParaRPr>
            </a:p>
          </p:txBody>
        </p:sp>
      </p:grpSp>
      <p:sp>
        <p:nvSpPr>
          <p:cNvPr id="26" name="テキスト ボックス 47"/>
          <p:cNvSpPr txBox="1">
            <a:spLocks noChangeArrowheads="1"/>
          </p:cNvSpPr>
          <p:nvPr/>
        </p:nvSpPr>
        <p:spPr bwMode="auto">
          <a:xfrm>
            <a:off x="3182580" y="2082736"/>
            <a:ext cx="294252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1143000" eaLnBrk="0" hangingPunct="0">
              <a:defRPr kumimoji="1" sz="1900">
                <a:solidFill>
                  <a:schemeClr val="tx1"/>
                </a:solidFill>
                <a:latin typeface="HG丸ｺﾞｼｯｸM-PRO" pitchFamily="50" charset="-128"/>
                <a:ea typeface="HG丸ｺﾞｼｯｸM-PRO" pitchFamily="50" charset="-128"/>
              </a:defRPr>
            </a:lvl1pPr>
            <a:lvl2pPr marL="742950" indent="-285750" defTabSz="1143000" eaLnBrk="0" hangingPunct="0">
              <a:defRPr kumimoji="1" sz="1900">
                <a:solidFill>
                  <a:schemeClr val="tx1"/>
                </a:solidFill>
                <a:latin typeface="HG丸ｺﾞｼｯｸM-PRO" pitchFamily="50" charset="-128"/>
                <a:ea typeface="HG丸ｺﾞｼｯｸM-PRO" pitchFamily="50" charset="-128"/>
              </a:defRPr>
            </a:lvl2pPr>
            <a:lvl3pPr marL="1143000" indent="-228600" defTabSz="1143000" eaLnBrk="0" hangingPunct="0">
              <a:defRPr kumimoji="1" sz="1900">
                <a:solidFill>
                  <a:schemeClr val="tx1"/>
                </a:solidFill>
                <a:latin typeface="HG丸ｺﾞｼｯｸM-PRO" pitchFamily="50" charset="-128"/>
                <a:ea typeface="HG丸ｺﾞｼｯｸM-PRO" pitchFamily="50" charset="-128"/>
              </a:defRPr>
            </a:lvl3pPr>
            <a:lvl4pPr marL="1600200" indent="-228600" defTabSz="1143000" eaLnBrk="0" hangingPunct="0">
              <a:defRPr kumimoji="1" sz="1900">
                <a:solidFill>
                  <a:schemeClr val="tx1"/>
                </a:solidFill>
                <a:latin typeface="HG丸ｺﾞｼｯｸM-PRO" pitchFamily="50" charset="-128"/>
                <a:ea typeface="HG丸ｺﾞｼｯｸM-PRO" pitchFamily="50" charset="-128"/>
              </a:defRPr>
            </a:lvl4pPr>
            <a:lvl5pPr marL="2057400" indent="-228600" defTabSz="1143000" eaLnBrk="0" hangingPunct="0">
              <a:defRPr kumimoji="1" sz="1900">
                <a:solidFill>
                  <a:schemeClr val="tx1"/>
                </a:solidFill>
                <a:latin typeface="HG丸ｺﾞｼｯｸM-PRO" pitchFamily="50" charset="-128"/>
                <a:ea typeface="HG丸ｺﾞｼｯｸM-PRO" pitchFamily="50" charset="-128"/>
              </a:defRPr>
            </a:lvl5pPr>
            <a:lvl6pPr marL="25146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6pPr>
            <a:lvl7pPr marL="29718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7pPr>
            <a:lvl8pPr marL="34290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8pPr>
            <a:lvl9pPr marL="38862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9pPr>
          </a:lstStyle>
          <a:p>
            <a:pPr eaLnBrk="1" fontAlgn="ctr" hangingPunct="1">
              <a:lnSpc>
                <a:spcPts val="3000"/>
              </a:lnSpc>
            </a:pPr>
            <a:r>
              <a:rPr lang="en-US" altLang="ja-JP" sz="1100" b="1" u="sng" spc="-1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100" b="1" u="sng" spc="-1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b="1" u="sng" spc="-100" dirty="0">
                <a:latin typeface="Meiryo UI" panose="020B0604030504040204" pitchFamily="50" charset="-128"/>
                <a:ea typeface="Meiryo UI" panose="020B0604030504040204" pitchFamily="50" charset="-128"/>
                <a:cs typeface="Meiryo UI" panose="020B0604030504040204" pitchFamily="50" charset="-128"/>
              </a:rPr>
              <a:t>地方独立行政法人 大阪産業技術研究所</a:t>
            </a:r>
            <a:endParaRPr lang="en-US" altLang="zh-TW" sz="1100" b="1" u="sng" spc="-100" dirty="0">
              <a:latin typeface="Meiryo UI" panose="020B0604030504040204" pitchFamily="50" charset="-128"/>
              <a:ea typeface="Meiryo UI" panose="020B0604030504040204" pitchFamily="50" charset="-128"/>
              <a:cs typeface="Meiryo UI" panose="020B0604030504040204" pitchFamily="50" charset="-128"/>
            </a:endParaRPr>
          </a:p>
          <a:p>
            <a:pPr eaLnBrk="1" fontAlgn="ctr" hangingPunct="1">
              <a:lnSpc>
                <a:spcPts val="3000"/>
              </a:lnSpc>
            </a:pPr>
            <a:r>
              <a:rPr lang="en-US" altLang="ja-JP" sz="1100" b="1" u="sng" spc="-100" dirty="0">
                <a:latin typeface="Meiryo UI" panose="020B0604030504040204" pitchFamily="50" charset="-128"/>
                <a:ea typeface="Meiryo UI" panose="020B0604030504040204" pitchFamily="50" charset="-128"/>
                <a:cs typeface="Meiryo UI" panose="020B0604030504040204" pitchFamily="50" charset="-128"/>
              </a:rPr>
              <a:t>16</a:t>
            </a:r>
            <a:r>
              <a:rPr lang="ja-JP" altLang="en-US" sz="1100" b="1" u="sng" spc="-100" dirty="0">
                <a:latin typeface="Meiryo UI" panose="020B0604030504040204" pitchFamily="50" charset="-128"/>
                <a:ea typeface="Meiryo UI" panose="020B0604030504040204" pitchFamily="50" charset="-128"/>
                <a:cs typeface="Meiryo UI" panose="020B0604030504040204" pitchFamily="50" charset="-128"/>
              </a:rPr>
              <a:t>　ものづくりイノベーション支援助成金</a:t>
            </a:r>
            <a:endParaRPr lang="en-US" altLang="zh-TW" sz="1100" b="1" u="sng" spc="-1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9" name="グループ化 28"/>
          <p:cNvGrpSpPr/>
          <p:nvPr/>
        </p:nvGrpSpPr>
        <p:grpSpPr>
          <a:xfrm>
            <a:off x="3193029" y="555042"/>
            <a:ext cx="2934000" cy="1159974"/>
            <a:chOff x="3178230" y="3013903"/>
            <a:chExt cx="2934000" cy="2735944"/>
          </a:xfrm>
        </p:grpSpPr>
        <p:sp>
          <p:nvSpPr>
            <p:cNvPr id="30" name="AutoShape 136"/>
            <p:cNvSpPr>
              <a:spLocks noChangeArrowheads="1"/>
            </p:cNvSpPr>
            <p:nvPr/>
          </p:nvSpPr>
          <p:spPr bwMode="auto">
            <a:xfrm>
              <a:off x="3178230" y="3337265"/>
              <a:ext cx="2934000" cy="2412582"/>
            </a:xfrm>
            <a:prstGeom prst="roundRect">
              <a:avLst>
                <a:gd name="adj" fmla="val 9674"/>
              </a:avLst>
            </a:prstGeom>
            <a:solidFill>
              <a:schemeClr val="bg1"/>
            </a:solidFill>
            <a:ln w="9525" algn="ctr">
              <a:solidFill>
                <a:schemeClr val="accent3">
                  <a:lumMod val="50000"/>
                </a:schemeClr>
              </a:solidFill>
              <a:round/>
              <a:headEnd/>
              <a:tailEnd/>
            </a:ln>
            <a:scene3d>
              <a:camera prst="orthographicFront"/>
              <a:lightRig rig="threePt" dir="t"/>
            </a:scene3d>
            <a:sp3d>
              <a:bevelT/>
            </a:sp3d>
          </p:spPr>
          <p:txBody>
            <a:bodyPr lIns="13473" tIns="57161" rIns="114322" bIns="57161" anchor="ctr"/>
            <a:lstStyle/>
            <a:p>
              <a:pPr defTabSz="1143000"/>
              <a:endParaRPr lang="ja-JP" altLang="en-US" sz="900" dirty="0">
                <a:solidFill>
                  <a:prstClr val="black"/>
                </a:solidFill>
                <a:latin typeface="Meiryo UI" pitchFamily="50" charset="-128"/>
                <a:ea typeface="Meiryo UI" pitchFamily="50" charset="-128"/>
                <a:cs typeface="Meiryo UI" pitchFamily="50" charset="-128"/>
              </a:endParaRPr>
            </a:p>
          </p:txBody>
        </p:sp>
        <p:sp>
          <p:nvSpPr>
            <p:cNvPr id="31" name="ホームベース 30"/>
            <p:cNvSpPr/>
            <p:nvPr/>
          </p:nvSpPr>
          <p:spPr bwMode="auto">
            <a:xfrm>
              <a:off x="3345813" y="3013903"/>
              <a:ext cx="2465688" cy="735660"/>
            </a:xfrm>
            <a:prstGeom prst="homePlate">
              <a:avLst/>
            </a:prstGeom>
            <a:solidFill>
              <a:srgbClr val="FCD2F1"/>
            </a:solidFill>
            <a:ln>
              <a:noFill/>
              <a:headEnd type="none" w="med" len="med"/>
              <a:tailEnd type="none" w="med" len="med"/>
            </a:ln>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none" anchor="ctr"/>
            <a:lstStyle/>
            <a:p>
              <a:pPr defTabSz="1143000">
                <a:defRPr/>
              </a:pPr>
              <a:r>
                <a:rPr lang="ja-JP" altLang="en-US" sz="1100" b="1" dirty="0">
                  <a:solidFill>
                    <a:prstClr val="black"/>
                  </a:solidFill>
                  <a:latin typeface="Meiryo UI" pitchFamily="50" charset="-128"/>
                  <a:ea typeface="Meiryo UI" pitchFamily="50" charset="-128"/>
                  <a:cs typeface="Meiryo UI" pitchFamily="50" charset="-128"/>
                </a:rPr>
                <a:t>■商店街等の活性化</a:t>
              </a:r>
              <a:endParaRPr lang="ja-JP" altLang="en-US" sz="1000" b="1" dirty="0">
                <a:solidFill>
                  <a:prstClr val="black"/>
                </a:solidFill>
                <a:latin typeface="Meiryo UI" pitchFamily="50" charset="-128"/>
                <a:ea typeface="Meiryo UI" pitchFamily="50" charset="-128"/>
                <a:cs typeface="Meiryo UI" pitchFamily="50" charset="-128"/>
              </a:endParaRPr>
            </a:p>
          </p:txBody>
        </p:sp>
      </p:grpSp>
      <p:sp>
        <p:nvSpPr>
          <p:cNvPr id="32" name="テキスト ボックス 47"/>
          <p:cNvSpPr txBox="1">
            <a:spLocks noChangeArrowheads="1"/>
          </p:cNvSpPr>
          <p:nvPr/>
        </p:nvSpPr>
        <p:spPr bwMode="auto">
          <a:xfrm>
            <a:off x="3158588" y="749449"/>
            <a:ext cx="2968441"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1143000" eaLnBrk="0" hangingPunct="0">
              <a:defRPr kumimoji="1" sz="1900">
                <a:solidFill>
                  <a:schemeClr val="tx1"/>
                </a:solidFill>
                <a:latin typeface="HG丸ｺﾞｼｯｸM-PRO" pitchFamily="50" charset="-128"/>
                <a:ea typeface="HG丸ｺﾞｼｯｸM-PRO" pitchFamily="50" charset="-128"/>
              </a:defRPr>
            </a:lvl1pPr>
            <a:lvl2pPr marL="742950" indent="-285750" defTabSz="1143000" eaLnBrk="0" hangingPunct="0">
              <a:defRPr kumimoji="1" sz="1900">
                <a:solidFill>
                  <a:schemeClr val="tx1"/>
                </a:solidFill>
                <a:latin typeface="HG丸ｺﾞｼｯｸM-PRO" pitchFamily="50" charset="-128"/>
                <a:ea typeface="HG丸ｺﾞｼｯｸM-PRO" pitchFamily="50" charset="-128"/>
              </a:defRPr>
            </a:lvl2pPr>
            <a:lvl3pPr marL="1143000" indent="-228600" defTabSz="1143000" eaLnBrk="0" hangingPunct="0">
              <a:defRPr kumimoji="1" sz="1900">
                <a:solidFill>
                  <a:schemeClr val="tx1"/>
                </a:solidFill>
                <a:latin typeface="HG丸ｺﾞｼｯｸM-PRO" pitchFamily="50" charset="-128"/>
                <a:ea typeface="HG丸ｺﾞｼｯｸM-PRO" pitchFamily="50" charset="-128"/>
              </a:defRPr>
            </a:lvl3pPr>
            <a:lvl4pPr marL="1600200" indent="-228600" defTabSz="1143000" eaLnBrk="0" hangingPunct="0">
              <a:defRPr kumimoji="1" sz="1900">
                <a:solidFill>
                  <a:schemeClr val="tx1"/>
                </a:solidFill>
                <a:latin typeface="HG丸ｺﾞｼｯｸM-PRO" pitchFamily="50" charset="-128"/>
                <a:ea typeface="HG丸ｺﾞｼｯｸM-PRO" pitchFamily="50" charset="-128"/>
              </a:defRPr>
            </a:lvl4pPr>
            <a:lvl5pPr marL="2057400" indent="-228600" defTabSz="1143000" eaLnBrk="0" hangingPunct="0">
              <a:defRPr kumimoji="1" sz="1900">
                <a:solidFill>
                  <a:schemeClr val="tx1"/>
                </a:solidFill>
                <a:latin typeface="HG丸ｺﾞｼｯｸM-PRO" pitchFamily="50" charset="-128"/>
                <a:ea typeface="HG丸ｺﾞｼｯｸM-PRO" pitchFamily="50" charset="-128"/>
              </a:defRPr>
            </a:lvl5pPr>
            <a:lvl6pPr marL="25146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6pPr>
            <a:lvl7pPr marL="29718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7pPr>
            <a:lvl8pPr marL="34290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8pPr>
            <a:lvl9pPr marL="38862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9pPr>
          </a:lstStyle>
          <a:p>
            <a:pPr eaLnBrk="1" fontAlgn="ctr" hangingPunct="1">
              <a:lnSpc>
                <a:spcPts val="3000"/>
              </a:lnSpc>
            </a:pP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13</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　商店街等モデル創出普及事業</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eaLnBrk="1" fontAlgn="ctr" hangingPunct="1">
              <a:lnSpc>
                <a:spcPts val="3000"/>
              </a:lnSpc>
            </a:pP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b="1" u="sng" dirty="0">
                <a:latin typeface="Meiryo UI" panose="020B0604030504040204" pitchFamily="50" charset="-128"/>
                <a:ea typeface="Meiryo UI" panose="020B0604030504040204" pitchFamily="50" charset="-128"/>
                <a:cs typeface="Meiryo UI" panose="020B0604030504040204" pitchFamily="50" charset="-128"/>
              </a:rPr>
              <a:t>商店街店舗魅力向上支援事業</a:t>
            </a:r>
            <a:endParaRPr lang="en-US" altLang="zh-TW" sz="1100" b="1" u="sng"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3" name="グループ化 32"/>
          <p:cNvGrpSpPr/>
          <p:nvPr/>
        </p:nvGrpSpPr>
        <p:grpSpPr>
          <a:xfrm>
            <a:off x="6236612" y="4725500"/>
            <a:ext cx="2859578" cy="1159974"/>
            <a:chOff x="3178230" y="3013903"/>
            <a:chExt cx="2934000" cy="2735944"/>
          </a:xfrm>
        </p:grpSpPr>
        <p:sp>
          <p:nvSpPr>
            <p:cNvPr id="35" name="AutoShape 136"/>
            <p:cNvSpPr>
              <a:spLocks noChangeArrowheads="1"/>
            </p:cNvSpPr>
            <p:nvPr/>
          </p:nvSpPr>
          <p:spPr bwMode="auto">
            <a:xfrm>
              <a:off x="3178230" y="3337265"/>
              <a:ext cx="2934000" cy="2412582"/>
            </a:xfrm>
            <a:prstGeom prst="roundRect">
              <a:avLst>
                <a:gd name="adj" fmla="val 9674"/>
              </a:avLst>
            </a:prstGeom>
            <a:solidFill>
              <a:schemeClr val="bg1"/>
            </a:solidFill>
            <a:ln w="9525" algn="ctr">
              <a:solidFill>
                <a:schemeClr val="accent3">
                  <a:lumMod val="50000"/>
                </a:schemeClr>
              </a:solidFill>
              <a:round/>
              <a:headEnd/>
              <a:tailEnd/>
            </a:ln>
            <a:scene3d>
              <a:camera prst="orthographicFront"/>
              <a:lightRig rig="threePt" dir="t"/>
            </a:scene3d>
            <a:sp3d>
              <a:bevelT/>
            </a:sp3d>
          </p:spPr>
          <p:txBody>
            <a:bodyPr lIns="13473" tIns="57161" rIns="114322" bIns="57161" anchor="ctr"/>
            <a:lstStyle/>
            <a:p>
              <a:pPr defTabSz="1143000"/>
              <a:endParaRPr lang="ja-JP" altLang="en-US" sz="900" dirty="0">
                <a:solidFill>
                  <a:prstClr val="black"/>
                </a:solidFill>
                <a:latin typeface="Meiryo UI" pitchFamily="50" charset="-128"/>
                <a:ea typeface="Meiryo UI" pitchFamily="50" charset="-128"/>
                <a:cs typeface="Meiryo UI" pitchFamily="50" charset="-128"/>
              </a:endParaRPr>
            </a:p>
          </p:txBody>
        </p:sp>
        <p:sp>
          <p:nvSpPr>
            <p:cNvPr id="38" name="ホームベース 37"/>
            <p:cNvSpPr/>
            <p:nvPr/>
          </p:nvSpPr>
          <p:spPr bwMode="auto">
            <a:xfrm>
              <a:off x="3423690" y="3013903"/>
              <a:ext cx="2465688" cy="735660"/>
            </a:xfrm>
            <a:prstGeom prst="homePlate">
              <a:avLst/>
            </a:prstGeom>
            <a:solidFill>
              <a:srgbClr val="FCD2F1"/>
            </a:solidFill>
            <a:ln>
              <a:noFill/>
              <a:headEnd type="none" w="med" len="med"/>
              <a:tailEnd type="none" w="med" len="med"/>
            </a:ln>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none" anchor="ctr"/>
            <a:lstStyle/>
            <a:p>
              <a:pPr defTabSz="1143000">
                <a:defRPr/>
              </a:pPr>
              <a:r>
                <a:rPr lang="ja-JP" altLang="en-US" sz="1100" b="1" dirty="0">
                  <a:solidFill>
                    <a:prstClr val="black"/>
                  </a:solidFill>
                  <a:latin typeface="Meiryo UI" pitchFamily="50" charset="-128"/>
                  <a:ea typeface="Meiryo UI" pitchFamily="50" charset="-128"/>
                  <a:cs typeface="Meiryo UI" pitchFamily="50" charset="-128"/>
                </a:rPr>
                <a:t>■</a:t>
              </a:r>
              <a:r>
                <a:rPr lang="ja-JP" altLang="en-US" sz="1000" b="1" dirty="0">
                  <a:solidFill>
                    <a:prstClr val="black"/>
                  </a:solidFill>
                  <a:latin typeface="Meiryo UI" pitchFamily="50" charset="-128"/>
                  <a:ea typeface="Meiryo UI" pitchFamily="50" charset="-128"/>
                  <a:cs typeface="Meiryo UI" pitchFamily="50" charset="-128"/>
                </a:rPr>
                <a:t>万博関連事業受注機会の創出</a:t>
              </a:r>
              <a:endParaRPr lang="ja-JP" altLang="en-US" sz="800" b="1" dirty="0">
                <a:solidFill>
                  <a:prstClr val="black"/>
                </a:solidFill>
                <a:latin typeface="Meiryo UI" pitchFamily="50" charset="-128"/>
                <a:ea typeface="Meiryo UI" pitchFamily="50" charset="-128"/>
                <a:cs typeface="Meiryo UI" pitchFamily="50" charset="-128"/>
              </a:endParaRPr>
            </a:p>
          </p:txBody>
        </p:sp>
      </p:grpSp>
      <p:sp>
        <p:nvSpPr>
          <p:cNvPr id="39" name="テキスト ボックス 47"/>
          <p:cNvSpPr txBox="1">
            <a:spLocks noChangeArrowheads="1"/>
          </p:cNvSpPr>
          <p:nvPr/>
        </p:nvSpPr>
        <p:spPr bwMode="auto">
          <a:xfrm>
            <a:off x="6209485" y="4919907"/>
            <a:ext cx="2886705" cy="804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1143000" eaLnBrk="0" hangingPunct="0">
              <a:defRPr kumimoji="1" sz="1900">
                <a:solidFill>
                  <a:schemeClr val="tx1"/>
                </a:solidFill>
                <a:latin typeface="HG丸ｺﾞｼｯｸM-PRO" pitchFamily="50" charset="-128"/>
                <a:ea typeface="HG丸ｺﾞｼｯｸM-PRO" pitchFamily="50" charset="-128"/>
              </a:defRPr>
            </a:lvl1pPr>
            <a:lvl2pPr marL="742950" indent="-285750" defTabSz="1143000" eaLnBrk="0" hangingPunct="0">
              <a:defRPr kumimoji="1" sz="1900">
                <a:solidFill>
                  <a:schemeClr val="tx1"/>
                </a:solidFill>
                <a:latin typeface="HG丸ｺﾞｼｯｸM-PRO" pitchFamily="50" charset="-128"/>
                <a:ea typeface="HG丸ｺﾞｼｯｸM-PRO" pitchFamily="50" charset="-128"/>
              </a:defRPr>
            </a:lvl2pPr>
            <a:lvl3pPr marL="1143000" indent="-228600" defTabSz="1143000" eaLnBrk="0" hangingPunct="0">
              <a:defRPr kumimoji="1" sz="1900">
                <a:solidFill>
                  <a:schemeClr val="tx1"/>
                </a:solidFill>
                <a:latin typeface="HG丸ｺﾞｼｯｸM-PRO" pitchFamily="50" charset="-128"/>
                <a:ea typeface="HG丸ｺﾞｼｯｸM-PRO" pitchFamily="50" charset="-128"/>
              </a:defRPr>
            </a:lvl3pPr>
            <a:lvl4pPr marL="1600200" indent="-228600" defTabSz="1143000" eaLnBrk="0" hangingPunct="0">
              <a:defRPr kumimoji="1" sz="1900">
                <a:solidFill>
                  <a:schemeClr val="tx1"/>
                </a:solidFill>
                <a:latin typeface="HG丸ｺﾞｼｯｸM-PRO" pitchFamily="50" charset="-128"/>
                <a:ea typeface="HG丸ｺﾞｼｯｸM-PRO" pitchFamily="50" charset="-128"/>
              </a:defRPr>
            </a:lvl4pPr>
            <a:lvl5pPr marL="2057400" indent="-228600" defTabSz="1143000" eaLnBrk="0" hangingPunct="0">
              <a:defRPr kumimoji="1" sz="1900">
                <a:solidFill>
                  <a:schemeClr val="tx1"/>
                </a:solidFill>
                <a:latin typeface="HG丸ｺﾞｼｯｸM-PRO" pitchFamily="50" charset="-128"/>
                <a:ea typeface="HG丸ｺﾞｼｯｸM-PRO" pitchFamily="50" charset="-128"/>
              </a:defRPr>
            </a:lvl5pPr>
            <a:lvl6pPr marL="25146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6pPr>
            <a:lvl7pPr marL="29718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7pPr>
            <a:lvl8pPr marL="34290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8pPr>
            <a:lvl9pPr marL="38862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9pPr>
          </a:lstStyle>
          <a:p>
            <a:pPr eaLnBrk="1" fontAlgn="ctr" hangingPunct="1">
              <a:lnSpc>
                <a:spcPts val="3000"/>
              </a:lnSpc>
            </a:pP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　万博商談もずやんモール</a:t>
            </a:r>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（万博関連事業受注者登録システム）</a:t>
            </a:r>
            <a:endParaRPr lang="ja-JP" altLang="en-US" sz="1100" b="1" u="sng"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7" name="グループ化 46">
            <a:extLst>
              <a:ext uri="{FF2B5EF4-FFF2-40B4-BE49-F238E27FC236}">
                <a16:creationId xmlns:a16="http://schemas.microsoft.com/office/drawing/2014/main" id="{00DAF5AB-B365-4548-B756-BB176CBECCEA}"/>
              </a:ext>
            </a:extLst>
          </p:cNvPr>
          <p:cNvGrpSpPr/>
          <p:nvPr/>
        </p:nvGrpSpPr>
        <p:grpSpPr>
          <a:xfrm>
            <a:off x="3199175" y="5202513"/>
            <a:ext cx="2942157" cy="1289809"/>
            <a:chOff x="3178230" y="3041920"/>
            <a:chExt cx="2934000" cy="2707927"/>
          </a:xfrm>
        </p:grpSpPr>
        <p:sp>
          <p:nvSpPr>
            <p:cNvPr id="48" name="AutoShape 136">
              <a:extLst>
                <a:ext uri="{FF2B5EF4-FFF2-40B4-BE49-F238E27FC236}">
                  <a16:creationId xmlns:a16="http://schemas.microsoft.com/office/drawing/2014/main" id="{07B5AE03-E313-41AD-ACD3-32B004037747}"/>
                </a:ext>
              </a:extLst>
            </p:cNvPr>
            <p:cNvSpPr>
              <a:spLocks noChangeArrowheads="1"/>
            </p:cNvSpPr>
            <p:nvPr/>
          </p:nvSpPr>
          <p:spPr bwMode="auto">
            <a:xfrm>
              <a:off x="3178230" y="3337265"/>
              <a:ext cx="2934000" cy="2412582"/>
            </a:xfrm>
            <a:prstGeom prst="roundRect">
              <a:avLst>
                <a:gd name="adj" fmla="val 9674"/>
              </a:avLst>
            </a:prstGeom>
            <a:solidFill>
              <a:schemeClr val="bg1"/>
            </a:solidFill>
            <a:ln w="9525" algn="ctr">
              <a:solidFill>
                <a:schemeClr val="accent3">
                  <a:lumMod val="50000"/>
                </a:schemeClr>
              </a:solidFill>
              <a:round/>
              <a:headEnd/>
              <a:tailEnd/>
            </a:ln>
            <a:scene3d>
              <a:camera prst="orthographicFront"/>
              <a:lightRig rig="threePt" dir="t"/>
            </a:scene3d>
            <a:sp3d>
              <a:bevelT/>
            </a:sp3d>
          </p:spPr>
          <p:txBody>
            <a:bodyPr lIns="13473" tIns="57161" rIns="114322" bIns="57161" anchor="ctr"/>
            <a:lstStyle/>
            <a:p>
              <a:pPr defTabSz="1143000"/>
              <a:endParaRPr lang="ja-JP" altLang="en-US" sz="900" dirty="0">
                <a:solidFill>
                  <a:prstClr val="black"/>
                </a:solidFill>
                <a:latin typeface="Meiryo UI" pitchFamily="50" charset="-128"/>
                <a:ea typeface="Meiryo UI" pitchFamily="50" charset="-128"/>
                <a:cs typeface="Meiryo UI" pitchFamily="50" charset="-128"/>
              </a:endParaRPr>
            </a:p>
          </p:txBody>
        </p:sp>
        <p:sp>
          <p:nvSpPr>
            <p:cNvPr id="49" name="ホームベース 24">
              <a:extLst>
                <a:ext uri="{FF2B5EF4-FFF2-40B4-BE49-F238E27FC236}">
                  <a16:creationId xmlns:a16="http://schemas.microsoft.com/office/drawing/2014/main" id="{5FCC3C01-396B-43FC-91BD-6A98CE1C2689}"/>
                </a:ext>
              </a:extLst>
            </p:cNvPr>
            <p:cNvSpPr/>
            <p:nvPr/>
          </p:nvSpPr>
          <p:spPr bwMode="auto">
            <a:xfrm>
              <a:off x="3366122" y="3041920"/>
              <a:ext cx="2465688" cy="739096"/>
            </a:xfrm>
            <a:prstGeom prst="homePlate">
              <a:avLst/>
            </a:prstGeom>
            <a:solidFill>
              <a:srgbClr val="FCD2F1"/>
            </a:solidFill>
            <a:ln>
              <a:noFill/>
              <a:headEnd type="none" w="med" len="med"/>
              <a:tailEnd type="none" w="med" len="med"/>
            </a:ln>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none" anchor="ctr"/>
            <a:lstStyle/>
            <a:p>
              <a:pPr defTabSz="1143000">
                <a:defRPr/>
              </a:pPr>
              <a:r>
                <a:rPr lang="ja-JP" altLang="en-US" sz="1100" b="1" dirty="0">
                  <a:solidFill>
                    <a:prstClr val="black"/>
                  </a:solidFill>
                  <a:latin typeface="Meiryo UI" pitchFamily="50" charset="-128"/>
                  <a:ea typeface="Meiryo UI" pitchFamily="50" charset="-128"/>
                  <a:cs typeface="Meiryo UI" pitchFamily="50" charset="-128"/>
                </a:rPr>
                <a:t>■物価高騰対策支援</a:t>
              </a:r>
              <a:endParaRPr lang="ja-JP" altLang="en-US" sz="1000" b="1" dirty="0">
                <a:solidFill>
                  <a:prstClr val="black"/>
                </a:solidFill>
                <a:latin typeface="Meiryo UI" pitchFamily="50" charset="-128"/>
                <a:ea typeface="Meiryo UI" pitchFamily="50" charset="-128"/>
                <a:cs typeface="Meiryo UI" pitchFamily="50" charset="-128"/>
              </a:endParaRPr>
            </a:p>
          </p:txBody>
        </p:sp>
      </p:grpSp>
      <p:sp>
        <p:nvSpPr>
          <p:cNvPr id="51" name="テキスト ボックス 47">
            <a:extLst>
              <a:ext uri="{FF2B5EF4-FFF2-40B4-BE49-F238E27FC236}">
                <a16:creationId xmlns:a16="http://schemas.microsoft.com/office/drawing/2014/main" id="{A92E1FA2-5B31-48EE-839B-272962CED5A5}"/>
              </a:ext>
            </a:extLst>
          </p:cNvPr>
          <p:cNvSpPr txBox="1">
            <a:spLocks noChangeArrowheads="1"/>
          </p:cNvSpPr>
          <p:nvPr/>
        </p:nvSpPr>
        <p:spPr bwMode="auto">
          <a:xfrm>
            <a:off x="3199175" y="5537008"/>
            <a:ext cx="2942527" cy="80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1143000" eaLnBrk="0" hangingPunct="0">
              <a:defRPr kumimoji="1" sz="1900">
                <a:solidFill>
                  <a:schemeClr val="tx1"/>
                </a:solidFill>
                <a:latin typeface="HG丸ｺﾞｼｯｸM-PRO" pitchFamily="50" charset="-128"/>
                <a:ea typeface="HG丸ｺﾞｼｯｸM-PRO" pitchFamily="50" charset="-128"/>
              </a:defRPr>
            </a:lvl1pPr>
            <a:lvl2pPr marL="742950" indent="-285750" defTabSz="1143000" eaLnBrk="0" hangingPunct="0">
              <a:defRPr kumimoji="1" sz="1900">
                <a:solidFill>
                  <a:schemeClr val="tx1"/>
                </a:solidFill>
                <a:latin typeface="HG丸ｺﾞｼｯｸM-PRO" pitchFamily="50" charset="-128"/>
                <a:ea typeface="HG丸ｺﾞｼｯｸM-PRO" pitchFamily="50" charset="-128"/>
              </a:defRPr>
            </a:lvl2pPr>
            <a:lvl3pPr marL="1143000" indent="-228600" defTabSz="1143000" eaLnBrk="0" hangingPunct="0">
              <a:defRPr kumimoji="1" sz="1900">
                <a:solidFill>
                  <a:schemeClr val="tx1"/>
                </a:solidFill>
                <a:latin typeface="HG丸ｺﾞｼｯｸM-PRO" pitchFamily="50" charset="-128"/>
                <a:ea typeface="HG丸ｺﾞｼｯｸM-PRO" pitchFamily="50" charset="-128"/>
              </a:defRPr>
            </a:lvl3pPr>
            <a:lvl4pPr marL="1600200" indent="-228600" defTabSz="1143000" eaLnBrk="0" hangingPunct="0">
              <a:defRPr kumimoji="1" sz="1900">
                <a:solidFill>
                  <a:schemeClr val="tx1"/>
                </a:solidFill>
                <a:latin typeface="HG丸ｺﾞｼｯｸM-PRO" pitchFamily="50" charset="-128"/>
                <a:ea typeface="HG丸ｺﾞｼｯｸM-PRO" pitchFamily="50" charset="-128"/>
              </a:defRPr>
            </a:lvl4pPr>
            <a:lvl5pPr marL="2057400" indent="-228600" defTabSz="1143000" eaLnBrk="0" hangingPunct="0">
              <a:defRPr kumimoji="1" sz="1900">
                <a:solidFill>
                  <a:schemeClr val="tx1"/>
                </a:solidFill>
                <a:latin typeface="HG丸ｺﾞｼｯｸM-PRO" pitchFamily="50" charset="-128"/>
                <a:ea typeface="HG丸ｺﾞｼｯｸM-PRO" pitchFamily="50" charset="-128"/>
              </a:defRPr>
            </a:lvl5pPr>
            <a:lvl6pPr marL="25146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6pPr>
            <a:lvl7pPr marL="29718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7pPr>
            <a:lvl8pPr marL="34290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8pPr>
            <a:lvl9pPr marL="3886200" indent="-228600" algn="ctr" defTabSz="1143000" eaLnBrk="0" fontAlgn="base" hangingPunct="0">
              <a:spcBef>
                <a:spcPct val="0"/>
              </a:spcBef>
              <a:spcAft>
                <a:spcPct val="0"/>
              </a:spcAft>
              <a:defRPr kumimoji="1" sz="1900">
                <a:solidFill>
                  <a:schemeClr val="tx1"/>
                </a:solidFill>
                <a:latin typeface="HG丸ｺﾞｼｯｸM-PRO" pitchFamily="50" charset="-128"/>
                <a:ea typeface="HG丸ｺﾞｼｯｸM-PRO" pitchFamily="50" charset="-128"/>
              </a:defRPr>
            </a:lvl9pPr>
          </a:lstStyle>
          <a:p>
            <a:pPr eaLnBrk="1" fontAlgn="ctr" hangingPunct="1">
              <a:lnSpc>
                <a:spcPts val="3000"/>
              </a:lnSpc>
            </a:pPr>
            <a:r>
              <a:rPr lang="en-US" altLang="ja-JP" sz="1100" b="1" u="sng" spc="-100" dirty="0">
                <a:latin typeface="Meiryo UI" panose="020B0604030504040204" pitchFamily="50" charset="-128"/>
                <a:ea typeface="Meiryo UI" panose="020B0604030504040204" pitchFamily="50" charset="-128"/>
                <a:cs typeface="Meiryo UI" panose="020B0604030504040204" pitchFamily="50" charset="-128"/>
              </a:rPr>
              <a:t>21</a:t>
            </a:r>
            <a:r>
              <a:rPr lang="ja-JP" altLang="en-US" sz="1100" b="1" u="sng" spc="-100" dirty="0">
                <a:latin typeface="Meiryo UI" panose="020B0604030504040204" pitchFamily="50" charset="-128"/>
                <a:ea typeface="Meiryo UI" panose="020B0604030504040204" pitchFamily="50" charset="-128"/>
                <a:cs typeface="Meiryo UI" panose="020B0604030504040204" pitchFamily="50" charset="-128"/>
              </a:rPr>
              <a:t>　特別高圧電力契約者等支援金</a:t>
            </a:r>
            <a:endParaRPr lang="en-US" altLang="zh-TW" sz="1100" b="1" u="sng" spc="-100" dirty="0">
              <a:latin typeface="Meiryo UI" panose="020B0604030504040204" pitchFamily="50" charset="-128"/>
              <a:ea typeface="Meiryo UI" panose="020B0604030504040204" pitchFamily="50" charset="-128"/>
              <a:cs typeface="Meiryo UI" panose="020B0604030504040204" pitchFamily="50" charset="-128"/>
            </a:endParaRPr>
          </a:p>
          <a:p>
            <a:pPr eaLnBrk="1" fontAlgn="ctr" hangingPunct="1">
              <a:lnSpc>
                <a:spcPts val="3000"/>
              </a:lnSpc>
            </a:pPr>
            <a:r>
              <a:rPr lang="en-US" altLang="ja-JP" sz="1100" b="1" u="sng" spc="-1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100" b="1" u="sng" spc="-100" dirty="0">
                <a:latin typeface="Meiryo UI" panose="020B0604030504040204" pitchFamily="50" charset="-128"/>
                <a:ea typeface="Meiryo UI" panose="020B0604030504040204" pitchFamily="50" charset="-128"/>
                <a:cs typeface="Meiryo UI" panose="020B0604030504040204" pitchFamily="50" charset="-128"/>
              </a:rPr>
              <a:t>　トラック運送事業者への燃料高騰対策支援</a:t>
            </a:r>
            <a:endParaRPr lang="en-US" altLang="zh-TW" sz="1100" b="1" u="sng" spc="-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52469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8614"/>
            <a:ext cx="8928992" cy="418058"/>
          </a:xfrm>
          <a:solidFill>
            <a:schemeClr val="accent3">
              <a:lumMod val="75000"/>
            </a:schemeClr>
          </a:solidFill>
          <a:ln w="15875">
            <a:noFill/>
          </a:ln>
        </p:spPr>
        <p:txBody>
          <a:bodyPr>
            <a:noAutofit/>
          </a:bodyPr>
          <a:lstStyle/>
          <a:p>
            <a:r>
              <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商工労働部中小企業支援室</a:t>
            </a:r>
            <a:r>
              <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主な支援施策一覧</a:t>
            </a:r>
          </a:p>
        </p:txBody>
      </p:sp>
      <p:graphicFrame>
        <p:nvGraphicFramePr>
          <p:cNvPr id="4" name="表 2"/>
          <p:cNvGraphicFramePr>
            <a:graphicFrameLocks noGrp="1"/>
          </p:cNvGraphicFramePr>
          <p:nvPr>
            <p:extLst>
              <p:ext uri="{D42A27DB-BD31-4B8C-83A1-F6EECF244321}">
                <p14:modId xmlns:p14="http://schemas.microsoft.com/office/powerpoint/2010/main" val="1415069042"/>
              </p:ext>
            </p:extLst>
          </p:nvPr>
        </p:nvGraphicFramePr>
        <p:xfrm>
          <a:off x="107500" y="531264"/>
          <a:ext cx="8928996" cy="6044075"/>
        </p:xfrm>
        <a:graphic>
          <a:graphicData uri="http://schemas.openxmlformats.org/drawingml/2006/table">
            <a:tbl>
              <a:tblPr firstRow="1" bandRow="1">
                <a:tableStyleId>{F5AB1C69-6EDB-4FF4-983F-18BD219EF322}</a:tableStyleId>
              </a:tblPr>
              <a:tblGrid>
                <a:gridCol w="360044">
                  <a:extLst>
                    <a:ext uri="{9D8B030D-6E8A-4147-A177-3AD203B41FA5}">
                      <a16:colId xmlns:a16="http://schemas.microsoft.com/office/drawing/2014/main" val="20000"/>
                    </a:ext>
                  </a:extLst>
                </a:gridCol>
                <a:gridCol w="3096344">
                  <a:extLst>
                    <a:ext uri="{9D8B030D-6E8A-4147-A177-3AD203B41FA5}">
                      <a16:colId xmlns:a16="http://schemas.microsoft.com/office/drawing/2014/main" val="20001"/>
                    </a:ext>
                  </a:extLst>
                </a:gridCol>
                <a:gridCol w="3312368">
                  <a:extLst>
                    <a:ext uri="{9D8B030D-6E8A-4147-A177-3AD203B41FA5}">
                      <a16:colId xmlns:a16="http://schemas.microsoft.com/office/drawing/2014/main" val="20003"/>
                    </a:ext>
                  </a:extLst>
                </a:gridCol>
                <a:gridCol w="2160240">
                  <a:extLst>
                    <a:ext uri="{9D8B030D-6E8A-4147-A177-3AD203B41FA5}">
                      <a16:colId xmlns:a16="http://schemas.microsoft.com/office/drawing/2014/main" val="20004"/>
                    </a:ext>
                  </a:extLst>
                </a:gridCol>
              </a:tblGrid>
              <a:tr h="413175">
                <a:tc>
                  <a:txBody>
                    <a:bodyPr/>
                    <a:lstStyle/>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事業名</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事業概要</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問合せ先</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0"/>
                  </a:ext>
                </a:extLst>
              </a:tr>
              <a:tr h="613423">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a:tabLst/>
                      </a:pP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3"/>
                        </a:rPr>
                        <a:t>中小企業経営革新支援事業（経営革新計画）</a:t>
                      </a:r>
                      <a:endParaRPr kumimoji="1" lang="en-US" altLang="zh-TW"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tabLst/>
                      </a:pP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※P5</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に個票あり</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中小企業の経営革新支援のため、新事業計画を新規性・実現可能性で審査して承認します</a:t>
                      </a:r>
                    </a:p>
                  </a:txBody>
                  <a:tcPr anchor="ctr"/>
                </a:tc>
                <a:tc>
                  <a:txBody>
                    <a:bodyPr/>
                    <a:lstStyle/>
                    <a:p>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経営支援</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課</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06-6210-9494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1"/>
                  </a:ext>
                </a:extLst>
              </a:tr>
              <a:tr h="564884">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4"/>
                        </a:rPr>
                        <a:t>BCP(</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4"/>
                        </a:rPr>
                        <a:t>事業継続計画</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4"/>
                        </a:rPr>
                        <a:t>)</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4"/>
                        </a:rPr>
                        <a:t>の策定支援</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簡易版</a:t>
                      </a:r>
                      <a:r>
                        <a:rPr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の提供や商工会・商工会議所等とセミナー等を開催。</a:t>
                      </a:r>
                      <a:r>
                        <a:rPr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策定を支援します</a:t>
                      </a:r>
                      <a:endParaRPr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経営支援課</a:t>
                      </a:r>
                      <a:endParaRPr kumimoji="1" lang="en-US" altLang="zh-TW"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06-6210-9490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2"/>
                  </a:ext>
                </a:extLst>
              </a:tr>
              <a:tr h="564884">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5"/>
                        </a:rPr>
                        <a:t>事業承継支援の推進</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大阪産業局や商工会・商工会議所等と連携し、円滑な事業承継を支援します</a:t>
                      </a:r>
                      <a:endParaRPr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経営支援課</a:t>
                      </a:r>
                      <a:endParaRPr kumimoji="1" lang="en-US" altLang="zh-TW"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06-6210-9490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3"/>
                  </a:ext>
                </a:extLst>
              </a:tr>
              <a:tr h="564884">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6"/>
                        </a:rPr>
                        <a:t>経営承継円滑化法に係る認定・確認（事業承継税制等）</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事業承継税制、金融支援及び会社法特例に係る認定・確認事務を行います</a:t>
                      </a:r>
                      <a:endParaRPr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経営支援課</a:t>
                      </a:r>
                      <a:endParaRPr kumimoji="1" lang="en-US" altLang="zh-TW"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06-6210-9490</a:t>
                      </a:r>
                    </a:p>
                  </a:txBody>
                  <a:tcPr anchor="ctr"/>
                </a:tc>
                <a:extLst>
                  <a:ext uri="{0D108BD9-81ED-4DB2-BD59-A6C34878D82A}">
                    <a16:rowId xmlns:a16="http://schemas.microsoft.com/office/drawing/2014/main" val="10004"/>
                  </a:ext>
                </a:extLst>
              </a:tr>
              <a:tr h="564884">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7"/>
                        </a:rPr>
                        <a:t>新商品開発マニュアル「中小企業デザイン開発思考」</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市場競争力の高い自社商品を開発するために実践すべきプロセスを解説した手引書です</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endParaRPr kumimoji="1" lang="en-US" altLang="zh-TW"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06-4256-3522</a:t>
                      </a:r>
                    </a:p>
                  </a:txBody>
                  <a:tcPr anchor="ctr"/>
                </a:tc>
                <a:extLst>
                  <a:ext uri="{0D108BD9-81ED-4DB2-BD59-A6C34878D82A}">
                    <a16:rowId xmlns:a16="http://schemas.microsoft.com/office/drawing/2014/main" val="10005"/>
                  </a:ext>
                </a:extLst>
              </a:tr>
              <a:tr h="475698">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8"/>
                        </a:rPr>
                        <a:t>デザイン相談（</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8"/>
                        </a:rPr>
                        <a:t>D-Challenge</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8"/>
                        </a:rPr>
                        <a:t>）</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専門家が対応する無料相談 アドバイスから具体的なデザイン活用の解決策を提案します</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endParaRPr kumimoji="1" lang="en-US" altLang="zh-TW"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06-4256-3522</a:t>
                      </a:r>
                    </a:p>
                  </a:txBody>
                  <a:tcPr anchor="ctr"/>
                </a:tc>
                <a:extLst>
                  <a:ext uri="{0D108BD9-81ED-4DB2-BD59-A6C34878D82A}">
                    <a16:rowId xmlns:a16="http://schemas.microsoft.com/office/drawing/2014/main" val="10006"/>
                  </a:ext>
                </a:extLst>
              </a:tr>
              <a:tr h="564884">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8"/>
                        </a:rPr>
                        <a:t>デザイン・オープン・カレッジ</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より高度で時流に則したデザイン活用について学ぶ機会をセミナー等で提供します</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endParaRPr kumimoji="1" lang="en-US" altLang="zh-TW"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06-4256-3522</a:t>
                      </a:r>
                    </a:p>
                  </a:txBody>
                  <a:tcPr anchor="ctr"/>
                </a:tc>
                <a:extLst>
                  <a:ext uri="{0D108BD9-81ED-4DB2-BD59-A6C34878D82A}">
                    <a16:rowId xmlns:a16="http://schemas.microsoft.com/office/drawing/2014/main" val="10007"/>
                  </a:ext>
                </a:extLst>
              </a:tr>
              <a:tr h="564884">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8"/>
                        </a:rPr>
                        <a:t>ホームページ無料診断</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ホームページの技術的な改善点を専門家がチェックし、診断結果をお知らせします</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endParaRPr kumimoji="1" lang="en-US" altLang="zh-TW"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06-4256-3522</a:t>
                      </a:r>
                    </a:p>
                  </a:txBody>
                  <a:tcPr anchor="ctr"/>
                </a:tc>
                <a:extLst>
                  <a:ext uri="{0D108BD9-81ED-4DB2-BD59-A6C34878D82A}">
                    <a16:rowId xmlns:a16="http://schemas.microsoft.com/office/drawing/2014/main" val="10008"/>
                  </a:ext>
                </a:extLst>
              </a:tr>
              <a:tr h="512006">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9"/>
                        </a:rPr>
                        <a:t>大阪府</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9"/>
                        </a:rPr>
                        <a:t>DX</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9"/>
                        </a:rPr>
                        <a:t>推進パートナーズ</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お困りごとを抱える府内中小企業にデータやデジタル技術を活用した解決策を提案します</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経営支援課</a:t>
                      </a:r>
                      <a:endParaRPr kumimoji="1" lang="en-US" altLang="zh-TW"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06-6210-9494</a:t>
                      </a:r>
                    </a:p>
                  </a:txBody>
                  <a:tcPr anchor="ctr"/>
                </a:tc>
                <a:extLst>
                  <a:ext uri="{0D108BD9-81ED-4DB2-BD59-A6C34878D82A}">
                    <a16:rowId xmlns:a16="http://schemas.microsoft.com/office/drawing/2014/main" val="10009"/>
                  </a:ext>
                </a:extLst>
              </a:tr>
              <a:tr h="640469">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r>
                        <a:rPr kumimoji="1" lang="ja-JP" altLang="en-US" sz="1000" b="0" u="none" dirty="0">
                          <a:solidFill>
                            <a:srgbClr val="FF0000"/>
                          </a:solidFill>
                          <a:latin typeface="Meiryo UI" panose="020B0604030504040204" pitchFamily="50" charset="-128"/>
                          <a:ea typeface="Meiryo UI" panose="020B0604030504040204" pitchFamily="50" charset="-128"/>
                          <a:cs typeface="Meiryo UI" panose="020B0604030504040204" pitchFamily="50" charset="-128"/>
                          <a:hlinkClick r:id="rId10"/>
                        </a:rPr>
                        <a:t>大阪</a:t>
                      </a:r>
                      <a:r>
                        <a:rPr kumimoji="1" lang="en-US" altLang="ja-JP" sz="1000" b="0" u="none" dirty="0">
                          <a:solidFill>
                            <a:srgbClr val="FF0000"/>
                          </a:solidFill>
                          <a:latin typeface="Meiryo UI" panose="020B0604030504040204" pitchFamily="50" charset="-128"/>
                          <a:ea typeface="Meiryo UI" panose="020B0604030504040204" pitchFamily="50" charset="-128"/>
                          <a:cs typeface="Meiryo UI" panose="020B0604030504040204" pitchFamily="50" charset="-128"/>
                          <a:hlinkClick r:id="rId10"/>
                        </a:rPr>
                        <a:t>DX</a:t>
                      </a:r>
                      <a:r>
                        <a:rPr kumimoji="1" lang="ja-JP" altLang="en-US" sz="1000" b="0" u="none" dirty="0">
                          <a:solidFill>
                            <a:srgbClr val="FF0000"/>
                          </a:solidFill>
                          <a:latin typeface="Meiryo UI" panose="020B0604030504040204" pitchFamily="50" charset="-128"/>
                          <a:ea typeface="Meiryo UI" panose="020B0604030504040204" pitchFamily="50" charset="-128"/>
                          <a:cs typeface="Meiryo UI" panose="020B0604030504040204" pitchFamily="50" charset="-128"/>
                          <a:hlinkClick r:id="rId10"/>
                        </a:rPr>
                        <a:t>推進プロジェクト</a:t>
                      </a:r>
                      <a:endParaRPr kumimoji="1" lang="en-US" altLang="ja-JP" sz="1000" b="0" u="non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DX</a:t>
                      </a:r>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の実現に向けた「経営のあり方・仕組みづくり」、「基盤となる</a:t>
                      </a:r>
                      <a:r>
                        <a:rPr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システムの構築」など取り組む上の課題解決をサポートします</a:t>
                      </a:r>
                    </a:p>
                  </a:txBody>
                  <a:tcPr anchor="ctr"/>
                </a:tc>
                <a:tc>
                  <a:txBody>
                    <a:bodyPr/>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06-6264-9936</a:t>
                      </a:r>
                    </a:p>
                  </a:txBody>
                  <a:tcPr anchor="ctr"/>
                </a:tc>
                <a:extLst>
                  <a:ext uri="{0D108BD9-81ED-4DB2-BD59-A6C34878D82A}">
                    <a16:rowId xmlns:a16="http://schemas.microsoft.com/office/drawing/2014/main" val="909151225"/>
                  </a:ext>
                </a:extLst>
              </a:tr>
            </a:tbl>
          </a:graphicData>
        </a:graphic>
      </p:graphicFrame>
      <p:sp>
        <p:nvSpPr>
          <p:cNvPr id="3" name="スライド番号プレースホルダー 2"/>
          <p:cNvSpPr>
            <a:spLocks noGrp="1"/>
          </p:cNvSpPr>
          <p:nvPr>
            <p:ph type="sldNum" sz="quarter" idx="12"/>
          </p:nvPr>
        </p:nvSpPr>
        <p:spPr/>
        <p:txBody>
          <a:bodyPr/>
          <a:lstStyle/>
          <a:p>
            <a:fld id="{AE6173AF-2754-46D6-9699-BBA318896295}" type="slidenum">
              <a:rPr kumimoji="1" lang="ja-JP" altLang="en-US" smtClean="0"/>
              <a:t>2</a:t>
            </a:fld>
            <a:endParaRPr kumimoji="1" lang="ja-JP" altLang="en-US"/>
          </a:p>
        </p:txBody>
      </p:sp>
    </p:spTree>
    <p:extLst>
      <p:ext uri="{BB962C8B-B14F-4D97-AF65-F5344CB8AC3E}">
        <p14:creationId xmlns:p14="http://schemas.microsoft.com/office/powerpoint/2010/main" val="2678513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8614"/>
            <a:ext cx="8928992" cy="418058"/>
          </a:xfrm>
          <a:solidFill>
            <a:schemeClr val="accent3">
              <a:lumMod val="75000"/>
            </a:schemeClr>
          </a:solidFill>
          <a:ln w="15875">
            <a:noFill/>
          </a:ln>
        </p:spPr>
        <p:txBody>
          <a:bodyPr>
            <a:noAutofit/>
          </a:bodyPr>
          <a:lstStyle/>
          <a:p>
            <a:r>
              <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商工労働部中小企業支援室</a:t>
            </a:r>
            <a:r>
              <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主な支援施策一覧</a:t>
            </a:r>
          </a:p>
        </p:txBody>
      </p:sp>
      <p:graphicFrame>
        <p:nvGraphicFramePr>
          <p:cNvPr id="4" name="表 2"/>
          <p:cNvGraphicFramePr>
            <a:graphicFrameLocks noGrp="1"/>
          </p:cNvGraphicFramePr>
          <p:nvPr>
            <p:extLst>
              <p:ext uri="{D42A27DB-BD31-4B8C-83A1-F6EECF244321}">
                <p14:modId xmlns:p14="http://schemas.microsoft.com/office/powerpoint/2010/main" val="2179459973"/>
              </p:ext>
            </p:extLst>
          </p:nvPr>
        </p:nvGraphicFramePr>
        <p:xfrm>
          <a:off x="107500" y="531264"/>
          <a:ext cx="8928996" cy="6133261"/>
        </p:xfrm>
        <a:graphic>
          <a:graphicData uri="http://schemas.openxmlformats.org/drawingml/2006/table">
            <a:tbl>
              <a:tblPr firstRow="1" bandRow="1">
                <a:tableStyleId>{F5AB1C69-6EDB-4FF4-983F-18BD219EF322}</a:tableStyleId>
              </a:tblPr>
              <a:tblGrid>
                <a:gridCol w="360044">
                  <a:extLst>
                    <a:ext uri="{9D8B030D-6E8A-4147-A177-3AD203B41FA5}">
                      <a16:colId xmlns:a16="http://schemas.microsoft.com/office/drawing/2014/main" val="20000"/>
                    </a:ext>
                  </a:extLst>
                </a:gridCol>
                <a:gridCol w="3096344">
                  <a:extLst>
                    <a:ext uri="{9D8B030D-6E8A-4147-A177-3AD203B41FA5}">
                      <a16:colId xmlns:a16="http://schemas.microsoft.com/office/drawing/2014/main" val="20001"/>
                    </a:ext>
                  </a:extLst>
                </a:gridCol>
                <a:gridCol w="3312368">
                  <a:extLst>
                    <a:ext uri="{9D8B030D-6E8A-4147-A177-3AD203B41FA5}">
                      <a16:colId xmlns:a16="http://schemas.microsoft.com/office/drawing/2014/main" val="20003"/>
                    </a:ext>
                  </a:extLst>
                </a:gridCol>
                <a:gridCol w="2160240">
                  <a:extLst>
                    <a:ext uri="{9D8B030D-6E8A-4147-A177-3AD203B41FA5}">
                      <a16:colId xmlns:a16="http://schemas.microsoft.com/office/drawing/2014/main" val="20004"/>
                    </a:ext>
                  </a:extLst>
                </a:gridCol>
              </a:tblGrid>
              <a:tr h="413175">
                <a:tc>
                  <a:txBody>
                    <a:bodyPr/>
                    <a:lstStyle/>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事業名</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事業概要</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問合せ先</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0"/>
                  </a:ext>
                </a:extLst>
              </a:tr>
              <a:tr h="613423">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3"/>
                        </a:rPr>
                        <a:t>大阪府</a:t>
                      </a:r>
                      <a:r>
                        <a:rPr kumimoji="1" lang="en-US" altLang="ja-JP" sz="1000" b="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3"/>
                        </a:rPr>
                        <a:t>IoT</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3"/>
                        </a:rPr>
                        <a:t>推進ラボ事業</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府内中小企業の</a:t>
                      </a:r>
                      <a:r>
                        <a:rPr kumimoji="1" lang="en-US" altLang="ja-JP" sz="1000" b="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導入を促進するため</a:t>
                      </a:r>
                      <a:r>
                        <a:rPr kumimoji="1" lang="en-US" altLang="ja-JP" sz="1000" b="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セミナー、</a:t>
                      </a:r>
                      <a:r>
                        <a:rPr kumimoji="1" lang="en-US" altLang="ja-JP" sz="1000" b="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診断、</a:t>
                      </a:r>
                      <a:r>
                        <a:rPr kumimoji="1" lang="en-US" altLang="ja-JP" sz="1000" b="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マッチング等を行います</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endParaRPr kumimoji="1" lang="en-US" altLang="zh-TW"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06-6748-1052</a:t>
                      </a:r>
                    </a:p>
                  </a:txBody>
                  <a:tcPr anchor="ctr"/>
                </a:tc>
                <a:extLst>
                  <a:ext uri="{0D108BD9-81ED-4DB2-BD59-A6C34878D82A}">
                    <a16:rowId xmlns:a16="http://schemas.microsoft.com/office/drawing/2014/main" val="10001"/>
                  </a:ext>
                </a:extLst>
              </a:tr>
              <a:tr h="564884">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a:tabLst/>
                      </a:pP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4"/>
                        </a:rPr>
                        <a:t>知財活用支援（</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4"/>
                        </a:rPr>
                        <a:t>MOBIO</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4"/>
                        </a:rPr>
                        <a:t>知財サポートチーム等）</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INPIT-KANSAI</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等と連携して中小企業の知財活用を総合的に支援します</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endParaRPr kumimoji="1" lang="en-US" altLang="zh-TW"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06-6748-1052</a:t>
                      </a:r>
                    </a:p>
                  </a:txBody>
                  <a:tcPr anchor="ctr"/>
                </a:tc>
                <a:extLst>
                  <a:ext uri="{0D108BD9-81ED-4DB2-BD59-A6C34878D82A}">
                    <a16:rowId xmlns:a16="http://schemas.microsoft.com/office/drawing/2014/main" val="10002"/>
                  </a:ext>
                </a:extLst>
              </a:tr>
              <a:tr h="564884">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5"/>
                        </a:rPr>
                        <a:t>商店街等モデル創出普及事業</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※P6</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に個票あり</a:t>
                      </a:r>
                    </a:p>
                  </a:txBody>
                  <a:tcPr anchor="ctr"/>
                </a:tc>
                <a:tc>
                  <a:txBody>
                    <a:bodyPr/>
                    <a:lstStyle/>
                    <a:p>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商店街において、新しい生活様式に沿った「モデル創出」と「成果の普及」に取り組みます</a:t>
                      </a:r>
                    </a:p>
                  </a:txBody>
                  <a:tcPr anchor="ctr"/>
                </a:tc>
                <a:tc>
                  <a:txBody>
                    <a:bodyPr/>
                    <a:lstStyle/>
                    <a:p>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商業振興課</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06-6210-9496 </a:t>
                      </a:r>
                    </a:p>
                  </a:txBody>
                  <a:tcPr anchor="ctr"/>
                </a:tc>
                <a:extLst>
                  <a:ext uri="{0D108BD9-81ED-4DB2-BD59-A6C34878D82A}">
                    <a16:rowId xmlns:a16="http://schemas.microsoft.com/office/drawing/2014/main" val="10003"/>
                  </a:ext>
                </a:extLst>
              </a:tr>
              <a:tr h="564884">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6"/>
                        </a:rPr>
                        <a:t>商店街店舗魅力向上支援事業</a:t>
                      </a:r>
                      <a:endParaRPr kumimoji="1" lang="en-US" altLang="zh-TW"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※P6</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に個票あり</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商店街での観光・消費を促進するため、商店街の「観光コンテンツ化」と「情報発信」を行います</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商業振興課</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06-6210-9496 </a:t>
                      </a:r>
                    </a:p>
                  </a:txBody>
                  <a:tcPr anchor="ctr"/>
                </a:tc>
                <a:extLst>
                  <a:ext uri="{0D108BD9-81ED-4DB2-BD59-A6C34878D82A}">
                    <a16:rowId xmlns:a16="http://schemas.microsoft.com/office/drawing/2014/main" val="3464182348"/>
                  </a:ext>
                </a:extLst>
              </a:tr>
              <a:tr h="564884">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7"/>
                        </a:rPr>
                        <a:t>地方独立行政法人 大阪産業技術研究所</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産業技術に関する試験、研究、普及、相談その他支援を行います</a:t>
                      </a:r>
                    </a:p>
                  </a:txBody>
                  <a:tcPr anchor="ct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（地独）大阪産業技術研究所　本部和泉センター</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0725-51-2525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2780396550"/>
                  </a:ext>
                </a:extLst>
              </a:tr>
              <a:tr h="564884">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8"/>
                        </a:rPr>
                        <a:t>ものづくりイノベーション支援助成金</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※P7</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に個票あり</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プロジェクト認定・助成等で新たな技術開発を支援します</a:t>
                      </a:r>
                    </a:p>
                  </a:txBody>
                  <a:tcPr anchor="ct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ものづくり支援課</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06-6748-1050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813723336"/>
                  </a:ext>
                </a:extLst>
              </a:tr>
              <a:tr h="564884">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9"/>
                        </a:rPr>
                        <a:t>中小企業向け制度融資</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※P8</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に個票あり</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大阪信用保証協会や金融機関等と連携し、中小企業を資金面からサポートします</a:t>
                      </a:r>
                    </a:p>
                  </a:txBody>
                  <a:tcPr anchor="ctr"/>
                </a:tc>
                <a:tc>
                  <a:txBody>
                    <a:bodyPr/>
                    <a:lstStyle/>
                    <a:p>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金融課</a:t>
                      </a:r>
                      <a:endParaRPr kumimoji="1" lang="en-US" altLang="zh-TW"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06-6210-9508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2385517869"/>
                  </a:ext>
                </a:extLst>
              </a:tr>
              <a:tr h="564884">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10"/>
                        </a:rPr>
                        <a:t>小規模企業者等設備貸与制度</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lang="ja-JP" altLang="en-US" sz="10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創業や経営の革新に必要な設備を、（公財）大阪産業局が割賦販売又はリースします</a:t>
                      </a:r>
                    </a:p>
                  </a:txBody>
                  <a:tcPr anchor="ctr"/>
                </a:tc>
                <a:tc>
                  <a:txBody>
                    <a:bodyPr/>
                    <a:lstStyle/>
                    <a:p>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金融課</a:t>
                      </a:r>
                      <a:endParaRPr kumimoji="1" lang="en-US" altLang="zh-TW"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06-6210-9509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5"/>
                  </a:ext>
                </a:extLst>
              </a:tr>
              <a:tr h="512006">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11"/>
                        </a:rPr>
                        <a:t>府内投資促進補助金</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lang="ja-JP" altLang="en-US" sz="10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工場等の新築・増改築を行う中小企業に対して補助金を交付します</a:t>
                      </a:r>
                    </a:p>
                  </a:txBody>
                  <a:tcPr anchor="ctr"/>
                </a:tc>
                <a:tc>
                  <a:txBody>
                    <a:bodyPr/>
                    <a:lstStyle/>
                    <a:p>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ものづくり支援課</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solidFill>
                            <a:schemeClr val="tx1"/>
                          </a:solidFill>
                          <a:latin typeface="Meiryo UI" panose="020B0604030504040204" pitchFamily="50" charset="-128"/>
                          <a:ea typeface="Meiryo UI" panose="020B0604030504040204" pitchFamily="50" charset="-128"/>
                        </a:rPr>
                        <a:t>06-6210-9472</a:t>
                      </a:r>
                      <a:endParaRPr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9"/>
                  </a:ext>
                </a:extLst>
              </a:tr>
              <a:tr h="640469">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12"/>
                        </a:rPr>
                        <a:t>産業集積促進税制</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工場等を新築・増改築し、又はその敷地である土地を取得する中小企業の不動産取得税を軽減します</a:t>
                      </a:r>
                      <a:endParaRPr lang="en-US" altLang="ja-JP" sz="10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ものづくり支援課</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solidFill>
                            <a:schemeClr val="tx1"/>
                          </a:solidFill>
                          <a:latin typeface="Meiryo UI" panose="020B0604030504040204" pitchFamily="50" charset="-128"/>
                          <a:ea typeface="Meiryo UI" panose="020B0604030504040204" pitchFamily="50" charset="-128"/>
                        </a:rPr>
                        <a:t>06-6210-9470</a:t>
                      </a:r>
                      <a:endParaRPr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09151225"/>
                  </a:ext>
                </a:extLst>
              </a:tr>
            </a:tbl>
          </a:graphicData>
        </a:graphic>
      </p:graphicFrame>
      <p:sp>
        <p:nvSpPr>
          <p:cNvPr id="3" name="スライド番号プレースホルダー 2"/>
          <p:cNvSpPr>
            <a:spLocks noGrp="1"/>
          </p:cNvSpPr>
          <p:nvPr>
            <p:ph type="sldNum" sz="quarter" idx="12"/>
          </p:nvPr>
        </p:nvSpPr>
        <p:spPr/>
        <p:txBody>
          <a:bodyPr/>
          <a:lstStyle/>
          <a:p>
            <a:fld id="{AE6173AF-2754-46D6-9699-BBA318896295}" type="slidenum">
              <a:rPr kumimoji="1" lang="ja-JP" altLang="en-US" smtClean="0"/>
              <a:t>3</a:t>
            </a:fld>
            <a:endParaRPr kumimoji="1" lang="ja-JP" altLang="en-US"/>
          </a:p>
        </p:txBody>
      </p:sp>
    </p:spTree>
    <p:extLst>
      <p:ext uri="{BB962C8B-B14F-4D97-AF65-F5344CB8AC3E}">
        <p14:creationId xmlns:p14="http://schemas.microsoft.com/office/powerpoint/2010/main" val="1671221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E92AC5A1-44B5-4574-A32C-64E6F12ACEBF}"/>
              </a:ext>
            </a:extLst>
          </p:cNvPr>
          <p:cNvGraphicFramePr>
            <a:graphicFrameLocks noGrp="1"/>
          </p:cNvGraphicFramePr>
          <p:nvPr>
            <p:extLst>
              <p:ext uri="{D42A27DB-BD31-4B8C-83A1-F6EECF244321}">
                <p14:modId xmlns:p14="http://schemas.microsoft.com/office/powerpoint/2010/main" val="818169284"/>
              </p:ext>
            </p:extLst>
          </p:nvPr>
        </p:nvGraphicFramePr>
        <p:xfrm>
          <a:off x="111318" y="532576"/>
          <a:ext cx="8928996" cy="6080880"/>
        </p:xfrm>
        <a:graphic>
          <a:graphicData uri="http://schemas.openxmlformats.org/drawingml/2006/table">
            <a:tbl>
              <a:tblPr firstRow="1" bandRow="1">
                <a:tableStyleId>{F5AB1C69-6EDB-4FF4-983F-18BD219EF322}</a:tableStyleId>
              </a:tblPr>
              <a:tblGrid>
                <a:gridCol w="360044">
                  <a:extLst>
                    <a:ext uri="{9D8B030D-6E8A-4147-A177-3AD203B41FA5}">
                      <a16:colId xmlns:a16="http://schemas.microsoft.com/office/drawing/2014/main" val="20000"/>
                    </a:ext>
                  </a:extLst>
                </a:gridCol>
                <a:gridCol w="3096344">
                  <a:extLst>
                    <a:ext uri="{9D8B030D-6E8A-4147-A177-3AD203B41FA5}">
                      <a16:colId xmlns:a16="http://schemas.microsoft.com/office/drawing/2014/main" val="20001"/>
                    </a:ext>
                  </a:extLst>
                </a:gridCol>
                <a:gridCol w="3312368">
                  <a:extLst>
                    <a:ext uri="{9D8B030D-6E8A-4147-A177-3AD203B41FA5}">
                      <a16:colId xmlns:a16="http://schemas.microsoft.com/office/drawing/2014/main" val="20003"/>
                    </a:ext>
                  </a:extLst>
                </a:gridCol>
                <a:gridCol w="2160240">
                  <a:extLst>
                    <a:ext uri="{9D8B030D-6E8A-4147-A177-3AD203B41FA5}">
                      <a16:colId xmlns:a16="http://schemas.microsoft.com/office/drawing/2014/main" val="20004"/>
                    </a:ext>
                  </a:extLst>
                </a:gridCol>
              </a:tblGrid>
              <a:tr h="376144">
                <a:tc>
                  <a:txBody>
                    <a:bodyPr/>
                    <a:lstStyle/>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事業名</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事業概要</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問合せ先</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0"/>
                  </a:ext>
                </a:extLst>
              </a:tr>
              <a:tr h="578760">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3"/>
                        </a:rPr>
                        <a:t>特別高圧電力契約者等支援金</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※P9</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に個票あり</a:t>
                      </a:r>
                    </a:p>
                  </a:txBody>
                  <a:tcPr anchor="ctr"/>
                </a:tc>
                <a:tc>
                  <a:txBody>
                    <a:bodyPr/>
                    <a:lstStyle/>
                    <a:p>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国の支援の対象外となる特別高圧で受電する施設において、高額な電気料金を負担している中小企業を支援するため、その料金の一部を支援します。</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ものづくり支援課</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大阪府特別高圧電力契約者等支援金コールセンター</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06-7777-2740</a:t>
                      </a:r>
                    </a:p>
                  </a:txBody>
                  <a:tcPr anchor="ctr"/>
                </a:tc>
                <a:extLst>
                  <a:ext uri="{0D108BD9-81ED-4DB2-BD59-A6C34878D82A}">
                    <a16:rowId xmlns:a16="http://schemas.microsoft.com/office/drawing/2014/main" val="10003"/>
                  </a:ext>
                </a:extLst>
              </a:tr>
              <a:tr h="548777">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r>
                        <a:rPr kumimoji="1" lang="ja-JP" altLang="en-US" sz="1000" b="0" dirty="0">
                          <a:solidFill>
                            <a:srgbClr val="0000FF"/>
                          </a:solidFill>
                          <a:latin typeface="Meiryo UI" panose="020B0604030504040204" pitchFamily="50" charset="-128"/>
                          <a:ea typeface="Meiryo UI" panose="020B0604030504040204" pitchFamily="50" charset="-128"/>
                          <a:cs typeface="Meiryo UI" panose="020B0604030504040204" pitchFamily="50" charset="-128"/>
                          <a:hlinkClick r:id="rId4">
                            <a:extLst>
                              <a:ext uri="{A12FA001-AC4F-418D-AE19-62706E023703}">
                                <ahyp:hlinkClr xmlns:ahyp="http://schemas.microsoft.com/office/drawing/2018/hyperlinkcolor" val="tx"/>
                              </a:ext>
                            </a:extLst>
                          </a:hlinkClick>
                        </a:rPr>
                        <a:t>トラック運送事業者</a:t>
                      </a:r>
                      <a:r>
                        <a:rPr kumimoji="1" lang="ja-JP" altLang="en-US" sz="1000" b="0"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への</a:t>
                      </a:r>
                      <a:r>
                        <a:rPr kumimoji="1" lang="ja-JP" altLang="en-US" sz="1000" b="0" dirty="0">
                          <a:solidFill>
                            <a:srgbClr val="0000FF"/>
                          </a:solidFill>
                          <a:latin typeface="Meiryo UI" panose="020B0604030504040204" pitchFamily="50" charset="-128"/>
                          <a:ea typeface="Meiryo UI" panose="020B0604030504040204" pitchFamily="50" charset="-128"/>
                          <a:cs typeface="Meiryo UI" panose="020B0604030504040204" pitchFamily="50" charset="-128"/>
                          <a:hlinkClick r:id="rId4">
                            <a:extLst>
                              <a:ext uri="{A12FA001-AC4F-418D-AE19-62706E023703}">
                                <ahyp:hlinkClr xmlns:ahyp="http://schemas.microsoft.com/office/drawing/2018/hyperlinkcolor" val="tx"/>
                              </a:ext>
                            </a:extLst>
                          </a:hlinkClick>
                        </a:rPr>
                        <a:t>燃料高騰対策支援</a:t>
                      </a:r>
                      <a:endParaRPr kumimoji="1" lang="en-US" altLang="ja-JP" sz="1000" b="0"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※P9</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に個票あり</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燃料油価格の高騰が長期化する中、経営状況の厳しい中小企業等のトラック運送事業者に対する支援を行っています。</a:t>
                      </a:r>
                      <a:endParaRPr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商業振興課</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06-6210-9498</a:t>
                      </a:r>
                    </a:p>
                  </a:txBody>
                  <a:tcPr anchor="ctr"/>
                </a:tc>
                <a:extLst>
                  <a:ext uri="{0D108BD9-81ED-4DB2-BD59-A6C34878D82A}">
                    <a16:rowId xmlns:a16="http://schemas.microsoft.com/office/drawing/2014/main" val="10004"/>
                  </a:ext>
                </a:extLst>
              </a:tr>
              <a:tr h="578760">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5"/>
                        </a:rPr>
                        <a:t>MOBIO</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5"/>
                        </a:rPr>
                        <a:t>（ものづくりビジネスセンター大阪）</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ものづくりに関する技術開発、知的財産活用や販路開拓などの課題にワンストップで対応します</a:t>
                      </a:r>
                      <a:endParaRPr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ものづくり支援課</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06-6748-1011</a:t>
                      </a:r>
                    </a:p>
                  </a:txBody>
                  <a:tcPr anchor="ctr"/>
                </a:tc>
                <a:extLst>
                  <a:ext uri="{0D108BD9-81ED-4DB2-BD59-A6C34878D82A}">
                    <a16:rowId xmlns:a16="http://schemas.microsoft.com/office/drawing/2014/main" val="10005"/>
                  </a:ext>
                </a:extLst>
              </a:tr>
              <a:tr h="599234">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hlinkClick r:id="rId6"/>
                        </a:rPr>
                        <a:t>大阪製ブランド認定制度</a:t>
                      </a:r>
                      <a:endPar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優れた技術に裏打ちされた消費財を「大阪製ブランド」として認定し、ﾌﾟﾛﾓｰｼｮﾝ等により国内外に情報発信します</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endParaRPr kumimoji="1" lang="en-US" altLang="zh-TW"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06-6748-1054</a:t>
                      </a:r>
                    </a:p>
                  </a:txBody>
                  <a:tcPr anchor="ctr"/>
                </a:tc>
                <a:extLst>
                  <a:ext uri="{0D108BD9-81ED-4DB2-BD59-A6C34878D82A}">
                    <a16:rowId xmlns:a16="http://schemas.microsoft.com/office/drawing/2014/main" val="10006"/>
                  </a:ext>
                </a:extLst>
              </a:tr>
              <a:tr h="614279">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7"/>
                        </a:rPr>
                        <a:t>中小企業新商品購入制度</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大阪府が新商品等を生産する事業者を認定し、随意契約による調達に努める制度です</a:t>
                      </a:r>
                    </a:p>
                  </a:txBody>
                  <a:tcPr anchor="ctr"/>
                </a:tc>
                <a:tc>
                  <a:txBody>
                    <a:bodyPr/>
                    <a:lstStyle/>
                    <a:p>
                      <a:r>
                        <a:rPr kumimoji="1" lang="zh-TW"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経営支援課</a:t>
                      </a:r>
                      <a:endParaRPr kumimoji="1" lang="en-US" altLang="zh-TW"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06-6210-9494</a:t>
                      </a:r>
                      <a:endPar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7"/>
                  </a:ext>
                </a:extLst>
              </a:tr>
              <a:tr h="564250">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8"/>
                        </a:rPr>
                        <a:t>ものづくり</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8"/>
                        </a:rPr>
                        <a:t>B2B</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8"/>
                        </a:rPr>
                        <a:t>ネットワーク</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※P10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に個票あり</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大阪府とネットワーク参加金融機関がニーズに対応可能な企業を探索・紹介します</a:t>
                      </a:r>
                    </a:p>
                  </a:txBody>
                  <a:tcPr anchor="ctr"/>
                </a:tc>
                <a:tc>
                  <a:txBody>
                    <a:bodyPr/>
                    <a:lstStyle/>
                    <a:p>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ものづくり支援課</a:t>
                      </a:r>
                      <a:r>
                        <a:rPr kumimoji="1" lang="en-US" altLang="ja-JP"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endParaRPr kumimoji="1" lang="en-US" altLang="ja-JP"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06-6744-4744</a:t>
                      </a:r>
                      <a:endPar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2760063243"/>
                  </a:ext>
                </a:extLst>
              </a:tr>
              <a:tr h="683650">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9"/>
                        </a:rPr>
                        <a:t>MOBIO-Cafe &amp; MOBIO-Cafe-Meeting</a:t>
                      </a:r>
                      <a:endParaRPr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lang="ja-JP" altLang="en-US" sz="1000" dirty="0">
                          <a:solidFill>
                            <a:schemeClr val="tx1"/>
                          </a:solidFill>
                          <a:latin typeface="Meiryo UI" panose="020B0604030504040204" pitchFamily="50" charset="-128"/>
                          <a:ea typeface="Meiryo UI" panose="020B0604030504040204" pitchFamily="50" charset="-128"/>
                        </a:rPr>
                        <a:t>セミナーと交流会をセットで開催し、ものづくり企業の新たな出会いの場を提供します（交流会がない場合もあります）</a:t>
                      </a:r>
                      <a:endParaRPr lang="en-US" altLang="ja-JP"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ものづくり支援課</a:t>
                      </a:r>
                      <a:r>
                        <a:rPr kumimoji="1" lang="en-US" altLang="ja-JP"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endParaRPr kumimoji="1" lang="en-US" altLang="ja-JP"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06-6748-1050</a:t>
                      </a:r>
                      <a:r>
                        <a:rPr kumimoji="1" lang="ja-JP" altLang="en-US" sz="1000" kern="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06-6748-1052</a:t>
                      </a:r>
                      <a:endPar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8"/>
                  </a:ext>
                </a:extLst>
              </a:tr>
              <a:tr h="417993">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10"/>
                        </a:rPr>
                        <a:t>大阪ものづくり優良企業賞「匠」</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技術力や</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QCD</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等総合力が高く、市場で高い評価を得ているものづくり中小企業の表彰（顕彰）制度です</a:t>
                      </a:r>
                    </a:p>
                  </a:txBody>
                  <a:tcPr anchor="ctr"/>
                </a:tc>
                <a:tc>
                  <a:txBody>
                    <a:bodyPr/>
                    <a:lstStyle/>
                    <a:p>
                      <a:r>
                        <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ものづくり支援課</a:t>
                      </a:r>
                      <a:endParaRPr kumimoji="1" lang="en-US" altLang="ja-JP"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06-6748-1066 </a:t>
                      </a:r>
                      <a:endParaRPr kumimoji="1" lang="ja-JP" altLang="en-US" sz="1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3067203162"/>
                  </a:ext>
                </a:extLst>
              </a:tr>
              <a:tr h="417993">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r>
                        <a:rPr kumimoji="1" lang="zh-TW" altLang="en-US" sz="1000" b="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11"/>
                        </a:rPr>
                        <a:t>大規模展示商談会活用事業（出展支援事業）</a:t>
                      </a:r>
                      <a:endParaRPr kumimoji="1" lang="ja-JP" altLang="en-US" sz="1000" b="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ものづくり中小企業の販路開拓に効果的な展示商談会への出展をサポートします</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中小企業支援室　ものづくり支援課</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06-6748-1066</a:t>
                      </a:r>
                      <a:endPar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819880187"/>
                  </a:ext>
                </a:extLst>
              </a:tr>
              <a:tr h="578760">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12"/>
                        </a:rPr>
                        <a:t>万博商談も</a:t>
                      </a:r>
                      <a:r>
                        <a:rPr kumimoji="1" lang="ja-JP" altLang="en-US" sz="1000" b="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12"/>
                        </a:rPr>
                        <a:t>ずやん</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12"/>
                        </a:rPr>
                        <a:t>モール（万博関連事業受注者登録システム）</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※P11</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に個票あり</a:t>
                      </a:r>
                    </a:p>
                  </a:txBody>
                  <a:tcPr anchor="ct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府内中小企業の万博参入促進のため、万博関連の発注情報や、府内中小企業の商品・サービス・技術等の情報を提供します。</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000" dirty="0">
                          <a:solidFill>
                            <a:schemeClr val="tx1"/>
                          </a:solidFill>
                          <a:latin typeface="Meiryo UI" panose="020B0604030504040204" pitchFamily="50" charset="-128"/>
                          <a:ea typeface="Meiryo UI" panose="020B0604030504040204" pitchFamily="50" charset="-128"/>
                        </a:rPr>
                        <a:t>中小企業支援室　経営支援課</a:t>
                      </a:r>
                      <a:endParaRPr lang="en-US" altLang="zh-TW" sz="10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dirty="0">
                          <a:solidFill>
                            <a:schemeClr val="tx1"/>
                          </a:solidFill>
                          <a:latin typeface="Meiryo UI" panose="020B0604030504040204" pitchFamily="50" charset="-128"/>
                          <a:ea typeface="Meiryo UI" panose="020B0604030504040204" pitchFamily="50" charset="-128"/>
                        </a:rPr>
                        <a:t>06-6210-9488</a:t>
                      </a:r>
                      <a:endParaRPr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08926177"/>
                  </a:ext>
                </a:extLst>
              </a:tr>
            </a:tbl>
          </a:graphicData>
        </a:graphic>
      </p:graphicFrame>
      <p:sp>
        <p:nvSpPr>
          <p:cNvPr id="5" name="タイトル 1"/>
          <p:cNvSpPr txBox="1">
            <a:spLocks/>
          </p:cNvSpPr>
          <p:nvPr/>
        </p:nvSpPr>
        <p:spPr>
          <a:xfrm>
            <a:off x="107504" y="58614"/>
            <a:ext cx="8928992" cy="418058"/>
          </a:xfrm>
          <a:prstGeom prst="rect">
            <a:avLst/>
          </a:prstGeom>
          <a:solidFill>
            <a:schemeClr val="accent3">
              <a:lumMod val="75000"/>
            </a:schemeClr>
          </a:solidFill>
          <a:ln w="15875">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大阪府商工労働部中小企業支援室　主な支援施策一覧</a:t>
            </a:r>
          </a:p>
        </p:txBody>
      </p:sp>
      <p:sp>
        <p:nvSpPr>
          <p:cNvPr id="2" name="スライド番号プレースホルダー 1"/>
          <p:cNvSpPr>
            <a:spLocks noGrp="1"/>
          </p:cNvSpPr>
          <p:nvPr>
            <p:ph type="sldNum" sz="quarter" idx="12"/>
          </p:nvPr>
        </p:nvSpPr>
        <p:spPr/>
        <p:txBody>
          <a:bodyPr/>
          <a:lstStyle/>
          <a:p>
            <a:fld id="{AE6173AF-2754-46D6-9699-BBA318896295}" type="slidenum">
              <a:rPr kumimoji="1" lang="ja-JP" altLang="en-US" smtClean="0"/>
              <a:t>4</a:t>
            </a:fld>
            <a:endParaRPr kumimoji="1" lang="ja-JP" altLang="en-US"/>
          </a:p>
        </p:txBody>
      </p:sp>
    </p:spTree>
    <p:extLst>
      <p:ext uri="{BB962C8B-B14F-4D97-AF65-F5344CB8AC3E}">
        <p14:creationId xmlns:p14="http://schemas.microsoft.com/office/powerpoint/2010/main" val="9053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5" descr="ひな形"/>
          <p:cNvSpPr txBox="1">
            <a:spLocks noChangeArrowheads="1"/>
          </p:cNvSpPr>
          <p:nvPr/>
        </p:nvSpPr>
        <p:spPr bwMode="auto">
          <a:xfrm>
            <a:off x="683568" y="116632"/>
            <a:ext cx="5472608" cy="504056"/>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中小企業経営革新支援事業（経営革新計画）</a:t>
            </a:r>
          </a:p>
        </p:txBody>
      </p:sp>
      <p:sp>
        <p:nvSpPr>
          <p:cNvPr id="7" name="Text Box 15" descr="ひな形"/>
          <p:cNvSpPr txBox="1">
            <a:spLocks noChangeArrowheads="1"/>
          </p:cNvSpPr>
          <p:nvPr/>
        </p:nvSpPr>
        <p:spPr bwMode="auto">
          <a:xfrm>
            <a:off x="6228184" y="116632"/>
            <a:ext cx="2880320" cy="504056"/>
          </a:xfrm>
          <a:prstGeom prst="rect">
            <a:avLst/>
          </a:prstGeom>
          <a:solidFill>
            <a:schemeClr val="bg1"/>
          </a:solidFill>
          <a:ln w="19050" cmpd="sng">
            <a:solidFill>
              <a:schemeClr val="tx1"/>
            </a:solid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問合せ先</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TEL</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06-6210-9494</a:t>
            </a:r>
          </a:p>
          <a:p>
            <a:pPr eaLnBrk="1" hangingPunct="1">
              <a:lnSpc>
                <a:spcPts val="1000"/>
              </a:lnSpc>
              <a:spcBef>
                <a:spcPct val="50000"/>
              </a:spcBef>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経営支援課　経営革新グループ</a:t>
            </a:r>
          </a:p>
        </p:txBody>
      </p:sp>
      <p:sp>
        <p:nvSpPr>
          <p:cNvPr id="9" name="Text Box 15" descr="ひな形"/>
          <p:cNvSpPr txBox="1">
            <a:spLocks noChangeArrowheads="1"/>
          </p:cNvSpPr>
          <p:nvPr/>
        </p:nvSpPr>
        <p:spPr bwMode="auto">
          <a:xfrm>
            <a:off x="4350528" y="764704"/>
            <a:ext cx="4752528" cy="6062740"/>
          </a:xfrm>
          <a:prstGeom prst="rect">
            <a:avLst/>
          </a:prstGeom>
          <a:solidFill>
            <a:schemeClr val="bg1"/>
          </a:solidFill>
          <a:ln w="19050">
            <a:solidFill>
              <a:schemeClr val="tx1"/>
            </a:solid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ts val="1000"/>
              </a:spcBef>
            </a:pPr>
            <a:endParaRPr lang="en-US" altLang="ja-JP" sz="1200" dirty="0">
              <a:solidFill>
                <a:srgbClr val="000000"/>
              </a:solidFill>
              <a:latin typeface="メイリオ" pitchFamily="50" charset="-128"/>
              <a:ea typeface="メイリオ" pitchFamily="50" charset="-128"/>
              <a:cs typeface="メイリオ" pitchFamily="50" charset="-128"/>
            </a:endParaRPr>
          </a:p>
          <a:p>
            <a:pPr eaLnBrk="1" hangingPunct="1">
              <a:lnSpc>
                <a:spcPts val="1000"/>
              </a:lnSpc>
              <a:spcBef>
                <a:spcPts val="1000"/>
              </a:spcBef>
            </a:pPr>
            <a:endParaRPr lang="en-US" altLang="ja-JP" sz="1400" dirty="0">
              <a:solidFill>
                <a:srgbClr val="000000"/>
              </a:solidFill>
              <a:latin typeface="メイリオ" pitchFamily="50" charset="-128"/>
              <a:ea typeface="メイリオ" pitchFamily="50" charset="-128"/>
              <a:cs typeface="メイリオ" pitchFamily="50" charset="-128"/>
            </a:endParaRPr>
          </a:p>
          <a:p>
            <a:pPr eaLnBrk="1" hangingPunct="1">
              <a:lnSpc>
                <a:spcPts val="1000"/>
              </a:lnSpc>
              <a:spcBef>
                <a:spcPts val="1000"/>
              </a:spcBef>
            </a:pPr>
            <a:endParaRPr lang="ja-JP" altLang="en-US" sz="1400" dirty="0">
              <a:solidFill>
                <a:srgbClr val="000000"/>
              </a:solidFill>
              <a:latin typeface="メイリオ" pitchFamily="50" charset="-128"/>
              <a:ea typeface="メイリオ" pitchFamily="50" charset="-128"/>
              <a:cs typeface="メイリオ" pitchFamily="50" charset="-128"/>
            </a:endParaRPr>
          </a:p>
        </p:txBody>
      </p:sp>
      <p:sp>
        <p:nvSpPr>
          <p:cNvPr id="11" name="Text Box 15" descr="ひな形"/>
          <p:cNvSpPr txBox="1">
            <a:spLocks noChangeArrowheads="1"/>
          </p:cNvSpPr>
          <p:nvPr/>
        </p:nvSpPr>
        <p:spPr bwMode="auto">
          <a:xfrm>
            <a:off x="35496" y="764704"/>
            <a:ext cx="4176464" cy="6048672"/>
          </a:xfrm>
          <a:prstGeom prst="rect">
            <a:avLst/>
          </a:prstGeom>
          <a:solidFill>
            <a:schemeClr val="bg1"/>
          </a:solidFill>
          <a:ln w="19050">
            <a:solidFill>
              <a:schemeClr val="tx1"/>
            </a:solidFill>
            <a:miter lim="800000"/>
            <a:headEnd/>
            <a:tailEnd/>
          </a:ln>
        </p:spPr>
        <p:txBody>
          <a:bodyPr lIns="108000" tIns="108000" rIns="108000" bIns="108000" anchor="t">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ts val="1000"/>
              </a:spcBef>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■事業概要等</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0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○中小企業の経営革新を支援するため、「中小企業等経営強化法」に基づき、経営革新計画を承認しています。承認企業は、計画達成に向けて様々な支援策の利用申請ができます。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0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○経営革新計画承認要件</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100"/>
              </a:lnSpc>
              <a:spcBef>
                <a:spcPts val="1000"/>
              </a:spcBef>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計画期間：３～８年で目標達成する計画</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000"/>
              </a:spcBef>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計画目標数値：付加価値額と給与支給総額の伸び率</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100"/>
              </a:lnSpc>
              <a:spcBef>
                <a:spcPts val="1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（計画期間に応じた伸び率を満たす計画であること）</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100"/>
              </a:lnSpc>
              <a:spcBef>
                <a:spcPts val="1000"/>
              </a:spcBef>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取組内容（以下の類型のような取組みであること）</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700"/>
              </a:lnSpc>
              <a:spcBef>
                <a:spcPts val="1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・新商品の開発又は生産</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700"/>
              </a:lnSpc>
              <a:spcBef>
                <a:spcPts val="1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・新役務の開発又は提供</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700"/>
              </a:lnSpc>
              <a:spcBef>
                <a:spcPts val="1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・商品の新たな生産又は販売の方式の導入</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700"/>
              </a:lnSpc>
              <a:spcBef>
                <a:spcPts val="1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・役務の新たな提供の方式の導入</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700"/>
              </a:lnSpc>
              <a:spcBef>
                <a:spcPts val="1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・技術に関する研究開発及びその成果の利用</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700"/>
              </a:lnSpc>
              <a:spcBef>
                <a:spcPts val="1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・その他の新たな事業活動</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0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000"/>
              </a:lnSpc>
              <a:spcBef>
                <a:spcPts val="10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○承認のポイント</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100"/>
              </a:lnSpc>
              <a:spcBef>
                <a:spcPts val="10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新規性（比較優位性）</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ja-JP" altLang="en-US" sz="1200" dirty="0">
                <a:latin typeface="Meiryo UI" panose="020B0604030504040204" pitchFamily="50" charset="-128"/>
                <a:ea typeface="Meiryo UI" panose="020B0604030504040204" pitchFamily="50" charset="-128"/>
                <a:cs typeface="Meiryo UI" panose="020B0604030504040204" pitchFamily="50" charset="-128"/>
              </a:rPr>
              <a:t>　・自社にとって新しい取組みであると同時に同業他社の取り組みと比較した場合にも新しい取組みであること</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0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実現可能性</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ja-JP" altLang="en-US" sz="1200" dirty="0">
                <a:latin typeface="Meiryo UI" panose="020B0604030504040204" pitchFamily="50" charset="-128"/>
                <a:ea typeface="Meiryo UI" panose="020B0604030504040204" pitchFamily="50" charset="-128"/>
                <a:cs typeface="Meiryo UI" panose="020B0604030504040204" pitchFamily="50" charset="-128"/>
              </a:rPr>
              <a:t>　・マーケット、販路、資金調達方法等を検討し、具体的で実現可能性のある計画であること</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Text Box 15" descr="ひな形"/>
          <p:cNvSpPr txBox="1">
            <a:spLocks noChangeArrowheads="1"/>
          </p:cNvSpPr>
          <p:nvPr/>
        </p:nvSpPr>
        <p:spPr bwMode="auto">
          <a:xfrm>
            <a:off x="43880" y="116632"/>
            <a:ext cx="639688" cy="504056"/>
          </a:xfrm>
          <a:prstGeom prst="rect">
            <a:avLst/>
          </a:prstGeom>
          <a:solidFill>
            <a:schemeClr val="bg1"/>
          </a:solidFill>
          <a:ln w="31750" cmpd="thickThin">
            <a:solidFill>
              <a:schemeClr val="tx1"/>
            </a:solidFill>
            <a:miter lim="800000"/>
            <a:headEnd/>
            <a:tailEnd/>
          </a:ln>
        </p:spPr>
        <p:txBody>
          <a:bodyPr lIns="72000" tIns="324000" rIns="72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algn="ctr" eaLnBrk="1" hangingPunct="1">
              <a:lnSpc>
                <a:spcPts val="1000"/>
              </a:lnSpc>
              <a:spcBef>
                <a:spcPct val="50000"/>
              </a:spcBef>
            </a:pPr>
            <a:r>
              <a:rPr lang="ja-JP" altLang="en-US" sz="2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p>
        </p:txBody>
      </p:sp>
      <p:sp>
        <p:nvSpPr>
          <p:cNvPr id="12" name="Text Box 3"/>
          <p:cNvSpPr txBox="1">
            <a:spLocks noChangeArrowheads="1"/>
          </p:cNvSpPr>
          <p:nvPr/>
        </p:nvSpPr>
        <p:spPr bwMode="auto">
          <a:xfrm>
            <a:off x="4355976" y="980728"/>
            <a:ext cx="331236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12813" eaLnBrk="0" hangingPunct="0">
              <a:defRPr kumimoji="1">
                <a:solidFill>
                  <a:schemeClr val="tx1"/>
                </a:solidFill>
                <a:latin typeface="Trebuchet MS" pitchFamily="34" charset="0"/>
                <a:ea typeface="ＭＳ Ｐゴシック" charset="-128"/>
              </a:defRPr>
            </a:lvl1pPr>
            <a:lvl2pPr marL="742950" indent="-285750" defTabSz="912813" eaLnBrk="0" hangingPunct="0">
              <a:defRPr kumimoji="1">
                <a:solidFill>
                  <a:schemeClr val="tx1"/>
                </a:solidFill>
                <a:latin typeface="Trebuchet MS" pitchFamily="34" charset="0"/>
                <a:ea typeface="ＭＳ Ｐゴシック" charset="-128"/>
              </a:defRPr>
            </a:lvl2pPr>
            <a:lvl3pPr marL="1143000" indent="-228600" defTabSz="912813" eaLnBrk="0" hangingPunct="0">
              <a:defRPr kumimoji="1">
                <a:solidFill>
                  <a:schemeClr val="tx1"/>
                </a:solidFill>
                <a:latin typeface="Trebuchet MS" pitchFamily="34" charset="0"/>
                <a:ea typeface="ＭＳ Ｐゴシック" charset="-128"/>
              </a:defRPr>
            </a:lvl3pPr>
            <a:lvl4pPr marL="1600200" indent="-228600" defTabSz="912813" eaLnBrk="0" hangingPunct="0">
              <a:defRPr kumimoji="1">
                <a:solidFill>
                  <a:schemeClr val="tx1"/>
                </a:solidFill>
                <a:latin typeface="Trebuchet MS" pitchFamily="34" charset="0"/>
                <a:ea typeface="ＭＳ Ｐゴシック" charset="-128"/>
              </a:defRPr>
            </a:lvl4pPr>
            <a:lvl5pPr marL="2057400" indent="-228600" defTabSz="912813" eaLnBrk="0" hangingPunct="0">
              <a:defRPr kumimoji="1">
                <a:solidFill>
                  <a:schemeClr val="tx1"/>
                </a:solidFill>
                <a:latin typeface="Trebuchet MS" pitchFamily="34"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経営革新計画の承認手続きを通じて</a:t>
            </a:r>
            <a:endParaRPr lang="en-US"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・事業の見つめなおし</a:t>
            </a:r>
            <a:endParaRPr lang="en-US"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・新事業の目標の設定</a:t>
            </a:r>
            <a:endParaRPr lang="en-US"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・事業計画の策定をお手伝い</a:t>
            </a:r>
            <a:endParaRPr lang="ja-JP" altLang="en-US" sz="1100" i="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4443148" y="2994634"/>
            <a:ext cx="4578323" cy="2541783"/>
            <a:chOff x="4663953" y="2015252"/>
            <a:chExt cx="4148779" cy="2541783"/>
          </a:xfrm>
        </p:grpSpPr>
        <p:sp>
          <p:nvSpPr>
            <p:cNvPr id="18" name="片側の 2 つの角を丸めた四角形 4"/>
            <p:cNvSpPr/>
            <p:nvPr/>
          </p:nvSpPr>
          <p:spPr>
            <a:xfrm>
              <a:off x="4888880" y="2025763"/>
              <a:ext cx="3923851" cy="847096"/>
            </a:xfrm>
            <a:prstGeom prst="rect">
              <a:avLst/>
            </a:prstGeom>
            <a:solidFill>
              <a:srgbClr val="75DBFF"/>
            </a:solid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285750" lvl="1" indent="-285750" algn="l" defTabSz="800100">
                <a:lnSpc>
                  <a:spcPct val="90000"/>
                </a:lnSpc>
                <a:spcBef>
                  <a:spcPct val="0"/>
                </a:spcBef>
                <a:spcAft>
                  <a:spcPct val="15000"/>
                </a:spcAft>
                <a:buFont typeface="Wingdings" panose="05000000000000000000" pitchFamily="2" charset="2"/>
                <a:buChar char="l"/>
              </a:pPr>
              <a:r>
                <a:rPr kumimoji="1" lang="ja-JP" altLang="en-US" sz="1250" kern="1200" dirty="0">
                  <a:solidFill>
                    <a:sysClr val="windowText" lastClr="000000">
                      <a:hueOff val="0"/>
                      <a:satOff val="0"/>
                      <a:lumOff val="0"/>
                      <a:alphaOff val="0"/>
                    </a:sysClr>
                  </a:solidFill>
                  <a:latin typeface="Meiryo UI" panose="020B0604030504040204" pitchFamily="50" charset="-128"/>
                  <a:ea typeface="Meiryo UI" panose="020B0604030504040204" pitchFamily="50" charset="-128"/>
                  <a:cs typeface="Meiryo UI" panose="020B0604030504040204" pitchFamily="50" charset="-128"/>
                </a:rPr>
                <a:t>経営目標の見える化⇒社員との共有</a:t>
              </a:r>
            </a:p>
            <a:p>
              <a:pPr marL="285750" lvl="1" indent="-285750" algn="l" defTabSz="800100">
                <a:lnSpc>
                  <a:spcPct val="90000"/>
                </a:lnSpc>
                <a:spcBef>
                  <a:spcPct val="0"/>
                </a:spcBef>
                <a:spcAft>
                  <a:spcPct val="15000"/>
                </a:spcAft>
                <a:buFont typeface="Wingdings" panose="05000000000000000000" pitchFamily="2" charset="2"/>
                <a:buChar char="l"/>
              </a:pPr>
              <a:r>
                <a:rPr kumimoji="1" lang="en-US" altLang="ja-JP" sz="1250" kern="1200" dirty="0">
                  <a:solidFill>
                    <a:sysClr val="windowText" lastClr="000000">
                      <a:hueOff val="0"/>
                      <a:satOff val="0"/>
                      <a:lumOff val="0"/>
                      <a:alphaOff val="0"/>
                    </a:sysClr>
                  </a:solidFill>
                  <a:latin typeface="Meiryo UI" panose="020B0604030504040204" pitchFamily="50" charset="-128"/>
                  <a:ea typeface="Meiryo UI" panose="020B0604030504040204" pitchFamily="50" charset="-128"/>
                  <a:cs typeface="Meiryo UI" panose="020B0604030504040204" pitchFamily="50" charset="-128"/>
                </a:rPr>
                <a:t>PDCA</a:t>
              </a:r>
              <a:r>
                <a:rPr kumimoji="1" lang="ja-JP" altLang="en-US" sz="1250" kern="1200" dirty="0">
                  <a:solidFill>
                    <a:sysClr val="windowText" lastClr="000000">
                      <a:hueOff val="0"/>
                      <a:satOff val="0"/>
                      <a:lumOff val="0"/>
                      <a:alphaOff val="0"/>
                    </a:sysClr>
                  </a:solidFill>
                  <a:latin typeface="Meiryo UI" panose="020B0604030504040204" pitchFamily="50" charset="-128"/>
                  <a:ea typeface="Meiryo UI" panose="020B0604030504040204" pitchFamily="50" charset="-128"/>
                  <a:cs typeface="Meiryo UI" panose="020B0604030504040204" pitchFamily="50" charset="-128"/>
                </a:rPr>
                <a:t>サイクルの確立</a:t>
              </a:r>
            </a:p>
            <a:p>
              <a:pPr marL="285750" lvl="1" indent="-285750" algn="l" defTabSz="800100">
                <a:lnSpc>
                  <a:spcPct val="90000"/>
                </a:lnSpc>
                <a:spcBef>
                  <a:spcPct val="0"/>
                </a:spcBef>
                <a:spcAft>
                  <a:spcPct val="15000"/>
                </a:spcAft>
                <a:buFont typeface="Wingdings" panose="05000000000000000000" pitchFamily="2" charset="2"/>
                <a:buChar char="l"/>
              </a:pPr>
              <a:r>
                <a:rPr kumimoji="1" lang="ja-JP" altLang="en-US" sz="1250" kern="1200" dirty="0">
                  <a:solidFill>
                    <a:sysClr val="windowText" lastClr="000000">
                      <a:hueOff val="0"/>
                      <a:satOff val="0"/>
                      <a:lumOff val="0"/>
                      <a:alphaOff val="0"/>
                    </a:sysClr>
                  </a:solidFill>
                  <a:latin typeface="Meiryo UI" panose="020B0604030504040204" pitchFamily="50" charset="-128"/>
                  <a:ea typeface="Meiryo UI" panose="020B0604030504040204" pitchFamily="50" charset="-128"/>
                  <a:cs typeface="Meiryo UI" panose="020B0604030504040204" pitchFamily="50" charset="-128"/>
                </a:rPr>
                <a:t>様々な支援策が利用可能に</a:t>
              </a:r>
            </a:p>
          </p:txBody>
        </p:sp>
        <p:grpSp>
          <p:nvGrpSpPr>
            <p:cNvPr id="25" name="グループ化 24"/>
            <p:cNvGrpSpPr/>
            <p:nvPr/>
          </p:nvGrpSpPr>
          <p:grpSpPr>
            <a:xfrm>
              <a:off x="4663953" y="2015252"/>
              <a:ext cx="409907" cy="876425"/>
              <a:chOff x="1582409" y="1481909"/>
              <a:chExt cx="330053" cy="1385370"/>
            </a:xfrm>
            <a:scene3d>
              <a:camera prst="orthographicFront"/>
              <a:lightRig rig="flat" dir="t"/>
            </a:scene3d>
          </p:grpSpPr>
          <p:sp>
            <p:nvSpPr>
              <p:cNvPr id="26" name="角丸四角形 25"/>
              <p:cNvSpPr/>
              <p:nvPr/>
            </p:nvSpPr>
            <p:spPr>
              <a:xfrm flipH="1">
                <a:off x="1582409" y="1481909"/>
                <a:ext cx="330053" cy="1385370"/>
              </a:xfrm>
              <a:prstGeom prst="roundRect">
                <a:avLst/>
              </a:prstGeom>
              <a:solidFill>
                <a:srgbClr val="FFFF00"/>
              </a:solidFill>
              <a:ln>
                <a:noFill/>
              </a:ln>
              <a:effectLst>
                <a:outerShdw blurRad="40000" dist="20000" dir="5400000" rotWithShape="0">
                  <a:srgbClr val="000000">
                    <a:alpha val="38000"/>
                  </a:srgbClr>
                </a:outerShdw>
              </a:effectLst>
              <a:sp3d prstMaterial="dkEdge">
                <a:bevelT w="8200" h="38100"/>
              </a:sp3d>
            </p:spPr>
            <p:style>
              <a:lnRef idx="0">
                <a:scrgbClr r="0" g="0" b="0"/>
              </a:lnRef>
              <a:fillRef idx="2">
                <a:scrgbClr r="0" g="0" b="0"/>
              </a:fillRef>
              <a:effectRef idx="1">
                <a:scrgbClr r="0" g="0" b="0"/>
              </a:effectRef>
              <a:fontRef idx="minor">
                <a:schemeClr val="dk1"/>
              </a:fontRef>
            </p:style>
          </p:sp>
          <p:sp>
            <p:nvSpPr>
              <p:cNvPr id="27" name="角丸四角形 4"/>
              <p:cNvSpPr/>
              <p:nvPr/>
            </p:nvSpPr>
            <p:spPr>
              <a:xfrm>
                <a:off x="1600291" y="1498524"/>
                <a:ext cx="296059" cy="1339009"/>
              </a:xfrm>
              <a:prstGeom prst="rect">
                <a:avLst/>
              </a:prstGeom>
              <a:solidFill>
                <a:srgbClr val="FFFF99"/>
              </a:solidFill>
              <a:sp3d/>
            </p:spPr>
            <p:style>
              <a:lnRef idx="0">
                <a:scrgbClr r="0" g="0" b="0"/>
              </a:lnRef>
              <a:fillRef idx="0">
                <a:scrgbClr r="0" g="0" b="0"/>
              </a:fillRef>
              <a:effectRef idx="0">
                <a:scrgbClr r="0" g="0" b="0"/>
              </a:effectRef>
              <a:fontRef idx="minor">
                <a:schemeClr val="dk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kumimoji="1" lang="ja-JP" altLang="en-US" sz="1400" kern="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メリット</a:t>
                </a:r>
              </a:p>
            </p:txBody>
          </p:sp>
        </p:grpSp>
        <p:sp>
          <p:nvSpPr>
            <p:cNvPr id="30" name="片側の 2 つの角を丸めた四角形 4"/>
            <p:cNvSpPr/>
            <p:nvPr/>
          </p:nvSpPr>
          <p:spPr>
            <a:xfrm>
              <a:off x="4888881" y="2929225"/>
              <a:ext cx="3923851" cy="1620000"/>
            </a:xfrm>
            <a:prstGeom prst="rect">
              <a:avLst/>
            </a:prstGeom>
            <a:solidFill>
              <a:srgbClr val="75DBFF"/>
            </a:solid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285750" lvl="1" indent="-285750" defTabSz="800100">
                <a:lnSpc>
                  <a:spcPct val="90000"/>
                </a:lnSpc>
                <a:spcBef>
                  <a:spcPct val="0"/>
                </a:spcBef>
                <a:spcAft>
                  <a:spcPct val="15000"/>
                </a:spcAft>
                <a:buSzPct val="89000"/>
                <a:buFont typeface="Wingdings" panose="05000000000000000000" pitchFamily="2" charset="2"/>
                <a:buChar char="l"/>
              </a:pPr>
              <a:r>
                <a:rPr lang="ja-JP" altLang="en-US" sz="12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政府系金融機関による低利融資制度</a:t>
              </a:r>
            </a:p>
            <a:p>
              <a:pPr marL="285750" lvl="1" indent="-285750" defTabSz="800100">
                <a:lnSpc>
                  <a:spcPct val="90000"/>
                </a:lnSpc>
                <a:spcBef>
                  <a:spcPct val="0"/>
                </a:spcBef>
                <a:spcAft>
                  <a:spcPct val="15000"/>
                </a:spcAft>
                <a:buSzPct val="89000"/>
                <a:buFont typeface="Wingdings" panose="05000000000000000000" pitchFamily="2" charset="2"/>
                <a:buChar char="l"/>
              </a:pPr>
              <a:r>
                <a:rPr lang="ja-JP" altLang="en-US" sz="12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信用保証協会による債務保証の特例</a:t>
              </a:r>
            </a:p>
            <a:p>
              <a:pPr marL="285750" lvl="1" indent="-285750" defTabSz="800100">
                <a:lnSpc>
                  <a:spcPct val="90000"/>
                </a:lnSpc>
                <a:spcBef>
                  <a:spcPct val="0"/>
                </a:spcBef>
                <a:spcAft>
                  <a:spcPct val="15000"/>
                </a:spcAft>
                <a:buSzPct val="89000"/>
                <a:buFont typeface="Wingdings" panose="05000000000000000000" pitchFamily="2" charset="2"/>
                <a:buChar char="l"/>
              </a:pPr>
              <a:r>
                <a:rPr lang="ja-JP" altLang="en-US" sz="12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経営革新計画承認企業シンボルマーク、経営革新計画達成企業シンボルマークの活用</a:t>
              </a:r>
              <a:endParaRPr lang="en-US" altLang="ja-JP" sz="12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lvl="1" indent="-285750" defTabSz="800100">
                <a:lnSpc>
                  <a:spcPct val="90000"/>
                </a:lnSpc>
                <a:spcBef>
                  <a:spcPct val="0"/>
                </a:spcBef>
                <a:spcAft>
                  <a:spcPct val="15000"/>
                </a:spcAft>
                <a:buSzPct val="89000"/>
                <a:buFont typeface="Wingdings" panose="05000000000000000000" pitchFamily="2" charset="2"/>
                <a:buChar char="l"/>
              </a:pPr>
              <a:r>
                <a:rPr lang="ja-JP" altLang="en-US" sz="12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公益財団法人大阪産業局が実施する設備貸与制度の金利軽減　　等々</a:t>
              </a:r>
            </a:p>
          </p:txBody>
        </p:sp>
        <p:grpSp>
          <p:nvGrpSpPr>
            <p:cNvPr id="31" name="グループ化 30"/>
            <p:cNvGrpSpPr/>
            <p:nvPr/>
          </p:nvGrpSpPr>
          <p:grpSpPr>
            <a:xfrm>
              <a:off x="4665050" y="2937035"/>
              <a:ext cx="409906" cy="1620000"/>
              <a:chOff x="1585066" y="1245314"/>
              <a:chExt cx="330053" cy="2560744"/>
            </a:xfrm>
            <a:scene3d>
              <a:camera prst="orthographicFront"/>
              <a:lightRig rig="flat" dir="t"/>
            </a:scene3d>
          </p:grpSpPr>
          <p:sp>
            <p:nvSpPr>
              <p:cNvPr id="32" name="角丸四角形 31"/>
              <p:cNvSpPr/>
              <p:nvPr/>
            </p:nvSpPr>
            <p:spPr>
              <a:xfrm flipH="1">
                <a:off x="1585066" y="1245314"/>
                <a:ext cx="330053" cy="2560744"/>
              </a:xfrm>
              <a:prstGeom prst="roundRect">
                <a:avLst/>
              </a:prstGeom>
              <a:solidFill>
                <a:srgbClr val="FFFF99"/>
              </a:solidFill>
              <a:ln>
                <a:noFill/>
              </a:ln>
              <a:effectLst>
                <a:outerShdw blurRad="40000" dist="20000" dir="5400000" rotWithShape="0">
                  <a:srgbClr val="000000">
                    <a:alpha val="38000"/>
                  </a:srgbClr>
                </a:outerShdw>
              </a:effectLst>
              <a:sp3d prstMaterial="dkEdge">
                <a:bevelT w="8200" h="38100"/>
              </a:sp3d>
            </p:spPr>
            <p:style>
              <a:lnRef idx="0">
                <a:scrgbClr r="0" g="0" b="0"/>
              </a:lnRef>
              <a:fillRef idx="2">
                <a:scrgbClr r="0" g="0" b="0"/>
              </a:fillRef>
              <a:effectRef idx="1">
                <a:scrgbClr r="0" g="0" b="0"/>
              </a:effectRef>
              <a:fontRef idx="minor">
                <a:schemeClr val="dk1"/>
              </a:fontRef>
            </p:style>
          </p:sp>
          <p:sp>
            <p:nvSpPr>
              <p:cNvPr id="33" name="角丸四角形 4"/>
              <p:cNvSpPr/>
              <p:nvPr/>
            </p:nvSpPr>
            <p:spPr>
              <a:xfrm>
                <a:off x="1600293" y="1340762"/>
                <a:ext cx="297829" cy="1955834"/>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kumimoji="1" lang="ja-JP" altLang="en-US" sz="1400" kern="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支援策</a:t>
                </a:r>
              </a:p>
            </p:txBody>
          </p:sp>
        </p:grpSp>
      </p:grpSp>
      <p:sp>
        <p:nvSpPr>
          <p:cNvPr id="3" name="角丸四角形 2"/>
          <p:cNvSpPr/>
          <p:nvPr/>
        </p:nvSpPr>
        <p:spPr>
          <a:xfrm>
            <a:off x="4412959" y="5697010"/>
            <a:ext cx="4608512" cy="778439"/>
          </a:xfrm>
          <a:prstGeom prst="roundRect">
            <a:avLst>
              <a:gd name="adj" fmla="val 11723"/>
            </a:avLst>
          </a:prstGeom>
          <a:solidFill>
            <a:srgbClr val="FCD2F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defTabSz="800100">
              <a:lnSpc>
                <a:spcPct val="90000"/>
              </a:lnSpc>
              <a:spcBef>
                <a:spcPct val="0"/>
              </a:spcBef>
              <a:spcAft>
                <a:spcPct val="15000"/>
              </a:spcAft>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申請をしたい・・・でも、難しそう」と思っていませんか？府では、出張説明会や相談会を実施しています。また、金融機関や商工会議所等とも連携し、セミナー等も実施しています。お気軽にご参加ください。</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descr="D:\SawaI\Desktop\keieikakushin_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12587" y="1664657"/>
            <a:ext cx="1060840" cy="106084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webx.lan.pref.osaka.jp\DavWWWRoot\01\shokorodo\shokoshinko\DocLib2\H29経営革新G共有フォルダ\10 承認企業シンボルマーク策定\図柄データ（達成シンボル）\最終版\gold-mozuya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35223" y="1674674"/>
            <a:ext cx="1049265" cy="1049265"/>
          </a:xfrm>
          <a:prstGeom prst="rect">
            <a:avLst/>
          </a:prstGeom>
          <a:noFill/>
          <a:extLst>
            <a:ext uri="{909E8E84-426E-40DD-AFC4-6F175D3DCCD1}">
              <a14:hiddenFill xmlns:a14="http://schemas.microsoft.com/office/drawing/2010/main">
                <a:solidFill>
                  <a:srgbClr val="FFFFFF"/>
                </a:solidFill>
              </a14:hiddenFill>
            </a:ext>
          </a:extLst>
        </p:spPr>
      </p:pic>
      <p:sp>
        <p:nvSpPr>
          <p:cNvPr id="5" name="スライド番号プレースホルダー 4"/>
          <p:cNvSpPr>
            <a:spLocks noGrp="1"/>
          </p:cNvSpPr>
          <p:nvPr>
            <p:ph type="sldNum" sz="quarter" idx="12"/>
          </p:nvPr>
        </p:nvSpPr>
        <p:spPr/>
        <p:txBody>
          <a:bodyPr/>
          <a:lstStyle/>
          <a:p>
            <a:fld id="{AE6173AF-2754-46D6-9699-BBA318896295}" type="slidenum">
              <a:rPr kumimoji="1" lang="ja-JP" altLang="en-US" smtClean="0"/>
              <a:t>5</a:t>
            </a:fld>
            <a:endParaRPr kumimoji="1" lang="ja-JP" altLang="en-US"/>
          </a:p>
        </p:txBody>
      </p:sp>
    </p:spTree>
    <p:extLst>
      <p:ext uri="{BB962C8B-B14F-4D97-AF65-F5344CB8AC3E}">
        <p14:creationId xmlns:p14="http://schemas.microsoft.com/office/powerpoint/2010/main" val="42707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5" descr="ひな形"/>
          <p:cNvSpPr txBox="1">
            <a:spLocks noChangeArrowheads="1"/>
          </p:cNvSpPr>
          <p:nvPr/>
        </p:nvSpPr>
        <p:spPr bwMode="auto">
          <a:xfrm>
            <a:off x="1043608" y="116632"/>
            <a:ext cx="5112568" cy="811998"/>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2400" b="1" spc="-100" dirty="0">
                <a:latin typeface="Meiryo UI" panose="020B0604030504040204" pitchFamily="50" charset="-128"/>
                <a:ea typeface="Meiryo UI" panose="020B0604030504040204" pitchFamily="50" charset="-128"/>
                <a:cs typeface="Meiryo UI" panose="020B0604030504040204" pitchFamily="50" charset="-128"/>
              </a:rPr>
              <a:t>商店街等モデル創出普及事業</a:t>
            </a:r>
            <a:endParaRPr lang="en-US" altLang="ja-JP" sz="2400" b="1" spc="-1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000"/>
              </a:lnSpc>
              <a:spcBef>
                <a:spcPct val="50000"/>
              </a:spcBef>
            </a:pPr>
            <a:r>
              <a:rPr lang="ja-JP" altLang="en-US" sz="2400" b="1" spc="-100" dirty="0">
                <a:latin typeface="Meiryo UI" panose="020B0604030504040204" pitchFamily="50" charset="-128"/>
                <a:ea typeface="Meiryo UI" panose="020B0604030504040204" pitchFamily="50" charset="-128"/>
                <a:cs typeface="Meiryo UI" panose="020B0604030504040204" pitchFamily="50" charset="-128"/>
              </a:rPr>
              <a:t>商店街店舗魅力向上支援事業</a:t>
            </a:r>
            <a:endParaRPr lang="en-US" altLang="ja-JP" sz="2400" b="1" spc="-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Text Box 15" descr="ひな形"/>
          <p:cNvSpPr txBox="1">
            <a:spLocks noChangeArrowheads="1"/>
          </p:cNvSpPr>
          <p:nvPr/>
        </p:nvSpPr>
        <p:spPr bwMode="auto">
          <a:xfrm>
            <a:off x="6228184" y="116632"/>
            <a:ext cx="2880320" cy="811998"/>
          </a:xfrm>
          <a:prstGeom prst="rect">
            <a:avLst/>
          </a:prstGeom>
          <a:solidFill>
            <a:schemeClr val="bg1"/>
          </a:solidFill>
          <a:ln w="19050" cmpd="sng">
            <a:solidFill>
              <a:schemeClr val="tx1"/>
            </a:solidFill>
            <a:miter lim="800000"/>
            <a:headEnd/>
            <a:tailEnd/>
          </a:ln>
        </p:spPr>
        <p:txBody>
          <a:bodyPr lIns="108000" tIns="108000" rIns="108000" bIns="108000" anchor="ctr">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問合せ先</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TEL</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06-6210-9496</a:t>
            </a:r>
          </a:p>
          <a:p>
            <a:pPr eaLnBrk="1" hangingPunct="1">
              <a:lnSpc>
                <a:spcPts val="1000"/>
              </a:lnSpc>
              <a:spcBef>
                <a:spcPct val="50000"/>
              </a:spcBef>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商業振興課　商業振興グループ</a:t>
            </a:r>
          </a:p>
        </p:txBody>
      </p:sp>
      <p:sp>
        <p:nvSpPr>
          <p:cNvPr id="11" name="Text Box 15" descr="ひな形"/>
          <p:cNvSpPr txBox="1">
            <a:spLocks noChangeArrowheads="1"/>
          </p:cNvSpPr>
          <p:nvPr/>
        </p:nvSpPr>
        <p:spPr bwMode="auto">
          <a:xfrm>
            <a:off x="4499993" y="1526381"/>
            <a:ext cx="4608511" cy="5304411"/>
          </a:xfrm>
          <a:prstGeom prst="rect">
            <a:avLst/>
          </a:prstGeom>
          <a:solidFill>
            <a:schemeClr val="bg1"/>
          </a:solidFill>
          <a:ln w="19050">
            <a:solidFill>
              <a:schemeClr val="tx1"/>
            </a:solidFill>
            <a:miter lim="800000"/>
            <a:headEnd/>
            <a:tailEnd/>
          </a:ln>
        </p:spPr>
        <p:txBody>
          <a:bodyPr lIns="36000" tIns="108000" rIns="36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4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■事業概要等</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400"/>
              </a:lnSpc>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92075" indent="80963" eaLnBrk="1" hangingPunct="1">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万博開催やインバウンドの復活による国内外の旅行客を取り込み、商店街での観光・消費を促進するため、商店街に「観光」の視点を取り入れ、商店街の「観光コンテンツ化（観光資源の発掘、ツアー造成等による観光地化）」と「情報発信」を行い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92075" indent="80963" eaLnBrk="1" hangingPunct="1">
              <a:lnSpc>
                <a:spcPts val="1400"/>
              </a:lnSpc>
            </a:pP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（１）誘客のポテンシャルある商店街の観光コンテンツ化</a:t>
            </a:r>
          </a:p>
          <a:p>
            <a:pPr eaLnBrk="1" hangingPunct="1">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誘客のポテンシャルある商店街において、専門家等の観光支援機関と連携し、観光資源を発掘し、磨き上げることにより、商店街を観光コンテンツ化（</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ヶ所の商店街でモデル的に実施）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4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latin typeface="Meiryo UI" panose="020B0604030504040204" pitchFamily="50" charset="-128"/>
                <a:ea typeface="Meiryo UI" panose="020B0604030504040204" pitchFamily="50" charset="-128"/>
              </a:rPr>
              <a:t>（２）情報発信</a:t>
            </a:r>
          </a:p>
          <a:p>
            <a:pPr lvl="0"/>
            <a:r>
              <a:rPr lang="ja-JP" altLang="en-US" sz="1200" dirty="0">
                <a:latin typeface="Meiryo UI" panose="020B0604030504040204" pitchFamily="50" charset="-128"/>
                <a:ea typeface="Meiryo UI" panose="020B0604030504040204" pitchFamily="50" charset="-128"/>
              </a:rPr>
              <a:t>・　ポータルサイトにおいて観光コンテンツ化した商店街の情報や周辺エリアの観光地情報を発信</a:t>
            </a:r>
          </a:p>
          <a:p>
            <a:pPr lvl="0"/>
            <a:r>
              <a:rPr lang="ja-JP" altLang="en-US" sz="1200" dirty="0">
                <a:latin typeface="Meiryo UI" panose="020B0604030504040204" pitchFamily="50" charset="-128"/>
                <a:ea typeface="Meiryo UI" panose="020B0604030504040204" pitchFamily="50" charset="-128"/>
              </a:rPr>
              <a:t>・　インバウンド誘客のためポータルサイトの多言語化</a:t>
            </a:r>
          </a:p>
          <a:p>
            <a:pPr lvl="0"/>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SNS</a:t>
            </a:r>
            <a:r>
              <a:rPr lang="ja-JP" altLang="en-US" sz="1200" dirty="0">
                <a:latin typeface="Meiryo UI" panose="020B0604030504040204" pitchFamily="50" charset="-128"/>
                <a:ea typeface="Meiryo UI" panose="020B0604030504040204" pitchFamily="50" charset="-128"/>
              </a:rPr>
              <a:t>キャンペーン実施　</a:t>
            </a:r>
          </a:p>
          <a:p>
            <a:pPr eaLnBrk="1" hangingPunct="1">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latin typeface="Meiryo UI" panose="020B0604030504040204" pitchFamily="50" charset="-128"/>
                <a:ea typeface="Meiryo UI" panose="020B0604030504040204" pitchFamily="50" charset="-128"/>
              </a:rPr>
              <a:t>（３）万博の機運醸成</a:t>
            </a:r>
          </a:p>
          <a:p>
            <a:pPr lvl="0"/>
            <a:r>
              <a:rPr lang="ja-JP" altLang="en-US" sz="1200" dirty="0">
                <a:latin typeface="Meiryo UI" panose="020B0604030504040204" pitchFamily="50" charset="-128"/>
                <a:ea typeface="Meiryo UI" panose="020B0604030504040204" pitchFamily="50" charset="-128"/>
              </a:rPr>
              <a:t>・　各地の商店街での多言語プロモーション（のぼり・タペストリー等）</a:t>
            </a:r>
            <a:endParaRPr lang="en-US" altLang="ja-JP" sz="1200" dirty="0">
              <a:latin typeface="Meiryo UI" panose="020B0604030504040204" pitchFamily="50" charset="-128"/>
              <a:ea typeface="Meiryo UI" panose="020B0604030504040204" pitchFamily="50" charset="-128"/>
            </a:endParaRPr>
          </a:p>
          <a:p>
            <a:pPr marL="92075" indent="80963" eaLnBrk="1" hangingPunct="1">
              <a:lnSpc>
                <a:spcPts val="1400"/>
              </a:lnSpc>
            </a:pP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400"/>
              </a:lnSpc>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indent="0" eaLnBrk="1" hangingPunct="1">
              <a:lnSpc>
                <a:spcPts val="1400"/>
              </a:lnSpc>
              <a:spcBef>
                <a:spcPts val="1000"/>
              </a:spcBef>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Text Box 15" descr="ひな形"/>
          <p:cNvSpPr txBox="1">
            <a:spLocks noChangeArrowheads="1"/>
          </p:cNvSpPr>
          <p:nvPr/>
        </p:nvSpPr>
        <p:spPr bwMode="auto">
          <a:xfrm>
            <a:off x="37674" y="1047327"/>
            <a:ext cx="4392488" cy="360357"/>
          </a:xfrm>
          <a:prstGeom prst="rect">
            <a:avLst/>
          </a:prstGeom>
          <a:solidFill>
            <a:schemeClr val="bg1"/>
          </a:solidFill>
          <a:ln w="19050">
            <a:solidFill>
              <a:schemeClr val="tx1"/>
            </a:solidFill>
            <a:miter lim="800000"/>
            <a:headEnd/>
            <a:tailEnd/>
          </a:ln>
        </p:spPr>
        <p:txBody>
          <a:bodyPr lIns="108000" tIns="36000" rIns="108000" bIns="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r>
              <a:rPr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13</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商店街等モデル創出普及事業</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Text Box 15" descr="ひな形"/>
          <p:cNvSpPr txBox="1">
            <a:spLocks noChangeArrowheads="1"/>
          </p:cNvSpPr>
          <p:nvPr/>
        </p:nvSpPr>
        <p:spPr bwMode="auto">
          <a:xfrm>
            <a:off x="43880" y="116632"/>
            <a:ext cx="927720" cy="811998"/>
          </a:xfrm>
          <a:prstGeom prst="rect">
            <a:avLst/>
          </a:prstGeom>
          <a:solidFill>
            <a:schemeClr val="bg1"/>
          </a:solidFill>
          <a:ln w="31750" cmpd="thickThin">
            <a:solidFill>
              <a:schemeClr val="tx1"/>
            </a:solidFill>
            <a:miter lim="800000"/>
            <a:headEnd/>
            <a:tailEnd/>
          </a:ln>
        </p:spPr>
        <p:txBody>
          <a:bodyPr lIns="72000" tIns="324000" rIns="72000" bIns="180000" anchor="ctr">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algn="ctr" eaLnBrk="1" hangingPunct="1">
              <a:lnSpc>
                <a:spcPts val="1000"/>
              </a:lnSpc>
              <a:spcBef>
                <a:spcPct val="50000"/>
              </a:spcBef>
            </a:pPr>
            <a:r>
              <a:rPr lang="en-US" altLang="ja-JP" sz="2400" dirty="0">
                <a:latin typeface="Meiryo UI" panose="020B0604030504040204" pitchFamily="50" charset="-128"/>
                <a:ea typeface="Meiryo UI" panose="020B0604030504040204" pitchFamily="50" charset="-128"/>
                <a:cs typeface="Meiryo UI" panose="020B0604030504040204" pitchFamily="50" charset="-128"/>
              </a:rPr>
              <a:t>13</a:t>
            </a:r>
          </a:p>
          <a:p>
            <a:pPr algn="ctr" eaLnBrk="1" hangingPunct="1">
              <a:lnSpc>
                <a:spcPts val="1000"/>
              </a:lnSpc>
              <a:spcBef>
                <a:spcPct val="50000"/>
              </a:spcBef>
            </a:pPr>
            <a:r>
              <a:rPr lang="en-US" altLang="ja-JP" sz="2400" dirty="0">
                <a:latin typeface="Meiryo UI" panose="020B0604030504040204" pitchFamily="50" charset="-128"/>
                <a:ea typeface="Meiryo UI" panose="020B0604030504040204" pitchFamily="50" charset="-128"/>
                <a:cs typeface="Meiryo UI" panose="020B0604030504040204" pitchFamily="50" charset="-128"/>
              </a:rPr>
              <a:t>14</a:t>
            </a:r>
          </a:p>
        </p:txBody>
      </p:sp>
      <p:pic>
        <p:nvPicPr>
          <p:cNvPr id="29" name="図 28" descr="画面の領域"/>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255" y="5301208"/>
            <a:ext cx="1616193" cy="1015520"/>
          </a:xfrm>
          <a:prstGeom prst="rect">
            <a:avLst/>
          </a:prstGeom>
        </p:spPr>
      </p:pic>
      <p:sp>
        <p:nvSpPr>
          <p:cNvPr id="30" name="テキスト ボックス 29"/>
          <p:cNvSpPr txBox="1"/>
          <p:nvPr/>
        </p:nvSpPr>
        <p:spPr>
          <a:xfrm>
            <a:off x="6732240" y="6334108"/>
            <a:ext cx="1900822" cy="400110"/>
          </a:xfrm>
          <a:prstGeom prst="rect">
            <a:avLst/>
          </a:prstGeom>
          <a:noFill/>
        </p:spPr>
        <p:txBody>
          <a:bodyPr wrap="square" rtlCol="0">
            <a:spAutoFit/>
          </a:bodyPr>
          <a:lstStyle/>
          <a:p>
            <a:pPr algn="ctr"/>
            <a:r>
              <a:rPr lang="ja-JP" altLang="en-US" sz="1000" dirty="0">
                <a:latin typeface="+mj-ea"/>
                <a:ea typeface="+mj-ea"/>
              </a:rPr>
              <a:t>大阪府商店街魅力発見サイト</a:t>
            </a:r>
            <a:endParaRPr kumimoji="1" lang="en-US" altLang="ja-JP" sz="1000" dirty="0">
              <a:latin typeface="+mj-ea"/>
              <a:ea typeface="+mj-ea"/>
            </a:endParaRPr>
          </a:p>
          <a:p>
            <a:pPr algn="ctr"/>
            <a:r>
              <a:rPr lang="ja-JP" altLang="en-US" sz="1000" dirty="0">
                <a:latin typeface="+mj-ea"/>
                <a:ea typeface="+mj-ea"/>
              </a:rPr>
              <a:t>「ええやん！大阪商店街」</a:t>
            </a:r>
            <a:endParaRPr kumimoji="1" lang="ja-JP" altLang="en-US" sz="1000" dirty="0">
              <a:latin typeface="+mj-ea"/>
              <a:ea typeface="+mj-ea"/>
            </a:endParaRPr>
          </a:p>
        </p:txBody>
      </p:sp>
      <p:pic>
        <p:nvPicPr>
          <p:cNvPr id="31" name="図 3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10663" y="5301208"/>
            <a:ext cx="1636884" cy="1397242"/>
          </a:xfrm>
          <a:prstGeom prst="rect">
            <a:avLst/>
          </a:prstGeom>
        </p:spPr>
      </p:pic>
      <p:sp>
        <p:nvSpPr>
          <p:cNvPr id="32" name="Text Box 15" descr="ひな形"/>
          <p:cNvSpPr txBox="1">
            <a:spLocks noChangeArrowheads="1"/>
          </p:cNvSpPr>
          <p:nvPr/>
        </p:nvSpPr>
        <p:spPr bwMode="auto">
          <a:xfrm>
            <a:off x="4499992" y="1047327"/>
            <a:ext cx="4608512" cy="360357"/>
          </a:xfrm>
          <a:prstGeom prst="rect">
            <a:avLst/>
          </a:prstGeom>
          <a:solidFill>
            <a:schemeClr val="bg1"/>
          </a:solidFill>
          <a:ln w="19050">
            <a:solidFill>
              <a:schemeClr val="tx1"/>
            </a:solidFill>
            <a:miter lim="800000"/>
            <a:headEnd/>
            <a:tailEnd/>
          </a:ln>
        </p:spPr>
        <p:txBody>
          <a:bodyPr lIns="108000" tIns="36000" rIns="108000" bIns="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r>
              <a:rPr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商店街店舗魅力向上支援事業</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15" descr="ひな形"/>
          <p:cNvSpPr txBox="1">
            <a:spLocks noChangeArrowheads="1"/>
          </p:cNvSpPr>
          <p:nvPr/>
        </p:nvSpPr>
        <p:spPr bwMode="auto">
          <a:xfrm>
            <a:off x="37674" y="1526381"/>
            <a:ext cx="4392488" cy="5304411"/>
          </a:xfrm>
          <a:prstGeom prst="rect">
            <a:avLst/>
          </a:prstGeom>
          <a:solidFill>
            <a:schemeClr val="bg1"/>
          </a:solidFill>
          <a:ln w="19050">
            <a:solidFill>
              <a:schemeClr val="tx1"/>
            </a:solidFill>
            <a:miter lim="800000"/>
            <a:headEnd/>
            <a:tailEnd/>
          </a:ln>
        </p:spPr>
        <p:txBody>
          <a:bodyPr lIns="36000" tIns="108000" rIns="36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4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■事業概要等</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4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地域商業や地域コミュニティの担い手として重要な商店街において、新しい生活様式（ニューノーマル）に沿った</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活用や地域内経済を循環させるバイローカルの「モデル創出」に取り組むとともに、その「成果の普及」を通じて、市町村・商店街を後押しし、商店街の持続的な発展に繋げます。</a:t>
            </a:r>
          </a:p>
          <a:p>
            <a:pPr eaLnBrk="1" hangingPunct="1">
              <a:lnSpc>
                <a:spcPts val="1400"/>
              </a:lnSpc>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a:t>
            </a:r>
            <a:r>
              <a:rPr lang="ja-JP" altLang="en-US" sz="1200" b="1" u="sng" dirty="0">
                <a:latin typeface="Meiryo UI" panose="020B0604030504040204" pitchFamily="50" charset="-128"/>
                <a:ea typeface="Meiryo UI" panose="020B0604030504040204" pitchFamily="50" charset="-128"/>
              </a:rPr>
              <a:t>（１）モデル創出</a:t>
            </a:r>
            <a:r>
              <a:rPr lang="ja-JP" altLang="en-US" sz="1200" u="sng" dirty="0">
                <a:latin typeface="Meiryo UI" panose="020B0604030504040204" pitchFamily="50" charset="-128"/>
                <a:ea typeface="Meiryo UI" panose="020B0604030504040204" pitchFamily="50" charset="-128"/>
              </a:rPr>
              <a:t>に係る事業</a:t>
            </a:r>
            <a:endParaRPr lang="en-US" altLang="ja-JP" sz="1200" u="sng"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商店街活性化のための「</a:t>
            </a:r>
            <a:r>
              <a:rPr lang="en-US" altLang="ja-JP" sz="1200" dirty="0">
                <a:latin typeface="Meiryo UI" panose="020B0604030504040204" pitchFamily="50" charset="-128"/>
                <a:ea typeface="Meiryo UI" panose="020B0604030504040204" pitchFamily="50" charset="-128"/>
              </a:rPr>
              <a:t>ICT</a:t>
            </a:r>
            <a:r>
              <a:rPr lang="ja-JP" altLang="en-US" sz="1200" dirty="0">
                <a:latin typeface="Meiryo UI" panose="020B0604030504040204" pitchFamily="50" charset="-128"/>
                <a:ea typeface="Meiryo UI" panose="020B0604030504040204" pitchFamily="50" charset="-128"/>
              </a:rPr>
              <a:t>活用」「バイローカル」などニューノーマルに沿ったモデル事業を実施（</a:t>
            </a:r>
            <a:r>
              <a:rPr lang="en-US" altLang="ja-JP" sz="1200" dirty="0">
                <a:latin typeface="Meiryo UI" panose="020B0604030504040204" pitchFamily="50" charset="-128"/>
                <a:ea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rPr>
              <a:t>件</a:t>
            </a:r>
            <a:r>
              <a:rPr lang="en-US" altLang="ja-JP" sz="1200" dirty="0">
                <a:latin typeface="Meiryo UI" panose="020B0604030504040204" pitchFamily="50" charset="-128"/>
                <a:ea typeface="Meiryo UI" panose="020B0604030504040204" pitchFamily="50" charset="-128"/>
              </a:rPr>
              <a:t>×100</a:t>
            </a:r>
            <a:r>
              <a:rPr lang="ja-JP" altLang="en-US" sz="1200" dirty="0">
                <a:latin typeface="Meiryo UI" panose="020B0604030504040204" pitchFamily="50" charset="-128"/>
                <a:ea typeface="Meiryo UI" panose="020B0604030504040204" pitchFamily="50" charset="-128"/>
              </a:rPr>
              <a:t>万円以内）</a:t>
            </a:r>
            <a:endParaRPr lang="en-US" altLang="ja-JP" sz="1200" dirty="0">
              <a:latin typeface="Meiryo UI" panose="020B0604030504040204" pitchFamily="50" charset="-128"/>
              <a:ea typeface="Meiryo UI" panose="020B0604030504040204" pitchFamily="50" charset="-128"/>
            </a:endParaRPr>
          </a:p>
          <a:p>
            <a:pPr marL="631825" indent="-187325">
              <a:buFont typeface="Wingdings" panose="05000000000000000000" pitchFamily="2" charset="2"/>
              <a:buChar char="Ø"/>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a:t>
            </a:r>
            <a:r>
              <a:rPr lang="ja-JP" altLang="en-US" sz="1200" b="1" u="sng" dirty="0">
                <a:latin typeface="Meiryo UI" panose="020B0604030504040204" pitchFamily="50" charset="-128"/>
                <a:ea typeface="Meiryo UI" panose="020B0604030504040204" pitchFamily="50" charset="-128"/>
              </a:rPr>
              <a:t>（２）モデル普及</a:t>
            </a:r>
            <a:r>
              <a:rPr lang="ja-JP" altLang="en-US" sz="1200" u="sng" dirty="0">
                <a:latin typeface="Meiryo UI" panose="020B0604030504040204" pitchFamily="50" charset="-128"/>
                <a:ea typeface="Meiryo UI" panose="020B0604030504040204" pitchFamily="50" charset="-128"/>
              </a:rPr>
              <a:t>に係る事業</a:t>
            </a:r>
            <a:endParaRPr lang="en-US" altLang="ja-JP" sz="1200" u="sng"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（ア）商店街アドバイザーによる相談サポート</a:t>
            </a:r>
          </a:p>
          <a:p>
            <a:r>
              <a:rPr lang="ja-JP" altLang="en-US" sz="1200" dirty="0">
                <a:latin typeface="Meiryo UI" panose="020B0604030504040204" pitchFamily="50" charset="-128"/>
                <a:ea typeface="Meiryo UI" panose="020B0604030504040204" pitchFamily="50" charset="-128"/>
              </a:rPr>
              <a:t>　 　　ａ　活性化に向けた相談サポート</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ｂ　商店街サポーターとのマッチング支援</a:t>
            </a:r>
          </a:p>
          <a:p>
            <a:r>
              <a:rPr lang="ja-JP" altLang="en-US" sz="1200" dirty="0">
                <a:latin typeface="Meiryo UI" panose="020B0604030504040204" pitchFamily="50" charset="-128"/>
                <a:ea typeface="Meiryo UI" panose="020B0604030504040204" pitchFamily="50" charset="-128"/>
              </a:rPr>
              <a:t>　 　　ｃ　国事業活用に向けたサポーターのトライアル派遣</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（イ）先進モデル事例の収集と特設</a:t>
            </a:r>
            <a:r>
              <a:rPr lang="en-US" altLang="ja-JP" sz="1200" dirty="0">
                <a:latin typeface="Meiryo UI" panose="020B0604030504040204" pitchFamily="50" charset="-128"/>
                <a:ea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rPr>
              <a:t>等での情報発信</a:t>
            </a:r>
          </a:p>
          <a:p>
            <a:r>
              <a:rPr lang="ja-JP" altLang="en-US" sz="1200" dirty="0">
                <a:latin typeface="Meiryo UI" panose="020B0604030504040204" pitchFamily="50" charset="-128"/>
                <a:ea typeface="Meiryo UI" panose="020B0604030504040204" pitchFamily="50" charset="-128"/>
              </a:rPr>
              <a:t>　（ウ）各市町村向けセミナー等の開催</a:t>
            </a:r>
          </a:p>
          <a:p>
            <a:pPr eaLnBrk="1" hangingPunct="1">
              <a:lnSpc>
                <a:spcPts val="1400"/>
              </a:lnSpc>
            </a:pPr>
            <a:endParaRPr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AE6173AF-2754-46D6-9699-BBA318896295}" type="slidenum">
              <a:rPr kumimoji="1" lang="ja-JP" altLang="en-US" smtClean="0"/>
              <a:t>6</a:t>
            </a:fld>
            <a:endParaRPr kumimoji="1" lang="ja-JP" altLang="en-US"/>
          </a:p>
        </p:txBody>
      </p:sp>
      <p:grpSp>
        <p:nvGrpSpPr>
          <p:cNvPr id="23" name="グループ化 22"/>
          <p:cNvGrpSpPr/>
          <p:nvPr/>
        </p:nvGrpSpPr>
        <p:grpSpPr>
          <a:xfrm>
            <a:off x="-442573" y="4941168"/>
            <a:ext cx="4454901" cy="1800200"/>
            <a:chOff x="5184637" y="2966414"/>
            <a:chExt cx="4454665" cy="1761444"/>
          </a:xfrm>
        </p:grpSpPr>
        <p:sp>
          <p:nvSpPr>
            <p:cNvPr id="24" name="正方形/長方形 23"/>
            <p:cNvSpPr/>
            <p:nvPr/>
          </p:nvSpPr>
          <p:spPr>
            <a:xfrm>
              <a:off x="8335516" y="2966414"/>
              <a:ext cx="1270310" cy="1761444"/>
            </a:xfrm>
            <a:prstGeom prst="rect">
              <a:avLst/>
            </a:prstGeom>
            <a:solidFill>
              <a:sysClr val="window" lastClr="FFFFFF"/>
            </a:solidFill>
            <a:ln w="6350" cap="flat" cmpd="sng" algn="ctr">
              <a:solidFill>
                <a:sysClr val="windowText" lastClr="000000"/>
              </a:solidFill>
              <a:prstDash val="solid"/>
            </a:ln>
            <a:effectLst/>
          </p:spPr>
          <p:txBody>
            <a:bodyPr rtlCol="0" anchor="t" anchorCtr="0"/>
            <a:lstStyle/>
            <a:p>
              <a:pPr marL="0" marR="0" lvl="0" indent="0" algn="ctr"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本事業事務局</a:t>
              </a: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正方形/長方形 24"/>
            <p:cNvSpPr/>
            <p:nvPr/>
          </p:nvSpPr>
          <p:spPr>
            <a:xfrm>
              <a:off x="6517952" y="2966414"/>
              <a:ext cx="565238" cy="1761444"/>
            </a:xfrm>
            <a:prstGeom prst="rect">
              <a:avLst/>
            </a:prstGeom>
            <a:solidFill>
              <a:sysClr val="window" lastClr="FFFFFF"/>
            </a:solidFill>
            <a:ln w="6350" cap="flat" cmpd="sng" algn="ctr">
              <a:solidFill>
                <a:sysClr val="windowText" lastClr="000000"/>
              </a:solidFill>
              <a:prstDash val="solid"/>
            </a:ln>
            <a:effectLst/>
          </p:spPr>
          <p:txBody>
            <a:bodyPr lIns="0" rIns="0"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商店街・</a:t>
              </a: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市町村</a:t>
              </a:r>
            </a:p>
          </p:txBody>
        </p:sp>
        <p:sp>
          <p:nvSpPr>
            <p:cNvPr id="26" name="テキスト ボックス 25"/>
            <p:cNvSpPr txBox="1"/>
            <p:nvPr/>
          </p:nvSpPr>
          <p:spPr>
            <a:xfrm>
              <a:off x="7083190" y="3045425"/>
              <a:ext cx="574058" cy="230832"/>
            </a:xfrm>
            <a:prstGeom prst="rect">
              <a:avLst/>
            </a:prstGeom>
            <a:noFill/>
          </p:spPr>
          <p:txBody>
            <a:bodyPr wrap="none" rtlCol="0">
              <a:noAutofit/>
            </a:bodyPr>
            <a:lstStyle/>
            <a:p>
              <a:pPr defTabSz="957816"/>
              <a:r>
                <a:rPr kumimoji="1" lang="ja-JP" altLang="en-US" sz="900" dirty="0">
                  <a:solidFill>
                    <a:prstClr val="black"/>
                  </a:solidFill>
                  <a:latin typeface="ＭＳ Ｐゴシック" panose="020B0600070205080204" pitchFamily="50" charset="-128"/>
                  <a:ea typeface="ＭＳ Ｐゴシック" panose="020B0600070205080204" pitchFamily="50" charset="-128"/>
                </a:rPr>
                <a:t>（ア）ａ．相談サポ</a:t>
              </a:r>
              <a:r>
                <a:rPr kumimoji="1" lang="en-US" altLang="ja-JP" sz="900" dirty="0">
                  <a:solidFill>
                    <a:prstClr val="black"/>
                  </a:solidFill>
                  <a:latin typeface="ＭＳ Ｐゴシック" panose="020B0600070205080204" pitchFamily="50" charset="-128"/>
                  <a:ea typeface="ＭＳ Ｐゴシック" panose="020B0600070205080204" pitchFamily="50" charset="-128"/>
                </a:rPr>
                <a:t>―</a:t>
              </a:r>
              <a:r>
                <a:rPr kumimoji="1" lang="ja-JP" altLang="en-US" sz="900" dirty="0">
                  <a:solidFill>
                    <a:prstClr val="black"/>
                  </a:solidFill>
                  <a:latin typeface="ＭＳ Ｐゴシック" panose="020B0600070205080204" pitchFamily="50" charset="-128"/>
                  <a:ea typeface="ＭＳ Ｐゴシック" panose="020B0600070205080204" pitchFamily="50" charset="-128"/>
                </a:rPr>
                <a:t>ト</a:t>
              </a:r>
            </a:p>
          </p:txBody>
        </p:sp>
        <p:cxnSp>
          <p:nvCxnSpPr>
            <p:cNvPr id="27" name="直線矢印コネクタ 26"/>
            <p:cNvCxnSpPr/>
            <p:nvPr/>
          </p:nvCxnSpPr>
          <p:spPr>
            <a:xfrm>
              <a:off x="7083190" y="3276257"/>
              <a:ext cx="1331083" cy="0"/>
            </a:xfrm>
            <a:prstGeom prst="straightConnector1">
              <a:avLst/>
            </a:prstGeom>
            <a:noFill/>
            <a:ln w="9525" cap="flat" cmpd="sng" algn="ctr">
              <a:solidFill>
                <a:sysClr val="windowText" lastClr="000000">
                  <a:shade val="95000"/>
                  <a:satMod val="105000"/>
                </a:sysClr>
              </a:solidFill>
              <a:prstDash val="solid"/>
              <a:headEnd type="triangle" w="lg" len="lg"/>
              <a:tailEnd type="triangle" w="lg" len="lg"/>
            </a:ln>
            <a:effectLst/>
          </p:spPr>
        </p:cxnSp>
        <p:cxnSp>
          <p:nvCxnSpPr>
            <p:cNvPr id="38" name="直線矢印コネクタ 37"/>
            <p:cNvCxnSpPr/>
            <p:nvPr/>
          </p:nvCxnSpPr>
          <p:spPr>
            <a:xfrm>
              <a:off x="7083190" y="3601560"/>
              <a:ext cx="1331083" cy="0"/>
            </a:xfrm>
            <a:prstGeom prst="straightConnector1">
              <a:avLst/>
            </a:prstGeom>
            <a:noFill/>
            <a:ln w="9525" cap="flat" cmpd="sng" algn="ctr">
              <a:solidFill>
                <a:sysClr val="windowText" lastClr="000000">
                  <a:shade val="95000"/>
                  <a:satMod val="105000"/>
                </a:sysClr>
              </a:solidFill>
              <a:prstDash val="solid"/>
              <a:headEnd type="triangle" w="lg" len="lg"/>
              <a:tailEnd type="triangle" w="lg" len="lg"/>
            </a:ln>
            <a:effectLst/>
          </p:spPr>
        </p:cxnSp>
        <p:sp>
          <p:nvSpPr>
            <p:cNvPr id="40" name="テキスト ボックス 39"/>
            <p:cNvSpPr txBox="1"/>
            <p:nvPr/>
          </p:nvSpPr>
          <p:spPr>
            <a:xfrm>
              <a:off x="7083190" y="3373454"/>
              <a:ext cx="574058" cy="230832"/>
            </a:xfrm>
            <a:prstGeom prst="rect">
              <a:avLst/>
            </a:prstGeom>
            <a:noFill/>
          </p:spPr>
          <p:txBody>
            <a:bodyPr wrap="none" rtlCol="0">
              <a:noAutofit/>
            </a:bodyPr>
            <a:lstStyle/>
            <a:p>
              <a:pPr defTabSz="957816"/>
              <a:r>
                <a:rPr kumimoji="1" lang="ja-JP" altLang="en-US" sz="900" dirty="0">
                  <a:solidFill>
                    <a:prstClr val="black"/>
                  </a:solidFill>
                  <a:latin typeface="ＭＳ Ｐゴシック" panose="020B0600070205080204" pitchFamily="50" charset="-128"/>
                  <a:ea typeface="ＭＳ Ｐゴシック" panose="020B0600070205080204" pitchFamily="50" charset="-128"/>
                </a:rPr>
                <a:t>（ア）ｂ．マッチング支援</a:t>
              </a:r>
            </a:p>
          </p:txBody>
        </p:sp>
        <p:sp>
          <p:nvSpPr>
            <p:cNvPr id="41" name="円弧 40"/>
            <p:cNvSpPr/>
            <p:nvPr/>
          </p:nvSpPr>
          <p:spPr>
            <a:xfrm rot="5400000">
              <a:off x="6511830" y="1718232"/>
              <a:ext cx="1137257" cy="3791643"/>
            </a:xfrm>
            <a:prstGeom prst="arc">
              <a:avLst>
                <a:gd name="adj1" fmla="val 16223154"/>
                <a:gd name="adj2" fmla="val 0"/>
              </a:avLst>
            </a:prstGeom>
            <a:noFill/>
            <a:ln w="9525" cap="flat" cmpd="sng" algn="ctr">
              <a:solidFill>
                <a:sysClr val="windowText" lastClr="000000">
                  <a:shade val="95000"/>
                  <a:satMod val="105000"/>
                </a:sysClr>
              </a:solidFill>
              <a:prstDash val="solid"/>
              <a:tailEnd type="triangle" w="lg" len="lg"/>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2" name="正方形/長方形 41"/>
            <p:cNvSpPr/>
            <p:nvPr/>
          </p:nvSpPr>
          <p:spPr>
            <a:xfrm>
              <a:off x="8414273" y="3734689"/>
              <a:ext cx="1116653" cy="505681"/>
            </a:xfrm>
            <a:prstGeom prst="rect">
              <a:avLst/>
            </a:prstGeom>
            <a:solidFill>
              <a:sysClr val="window" lastClr="FFFFFF"/>
            </a:solidFill>
            <a:ln w="6350" cap="flat" cmpd="sng" algn="ctr">
              <a:solidFill>
                <a:sysClr val="window" lastClr="FFFFFF">
                  <a:lumMod val="50000"/>
                </a:sysClr>
              </a:solidFill>
              <a:prstDash val="solid"/>
            </a:ln>
            <a:effectLst/>
          </p:spPr>
          <p:txBody>
            <a:bodyPr rtlCol="0" anchor="ctr"/>
            <a:lstStyle/>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　　　商店街</a:t>
              </a: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　　　サポーター</a:t>
              </a: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　　　（登録制度）</a:t>
              </a:r>
            </a:p>
          </p:txBody>
        </p:sp>
        <p:grpSp>
          <p:nvGrpSpPr>
            <p:cNvPr id="47" name="グループ化 46"/>
            <p:cNvGrpSpPr/>
            <p:nvPr/>
          </p:nvGrpSpPr>
          <p:grpSpPr>
            <a:xfrm>
              <a:off x="8498239" y="3849424"/>
              <a:ext cx="207482" cy="325303"/>
              <a:chOff x="5572614" y="6812708"/>
              <a:chExt cx="207482" cy="325303"/>
            </a:xfrm>
          </p:grpSpPr>
          <p:sp>
            <p:nvSpPr>
              <p:cNvPr id="61" name="フローチャート: 論理積ゲート 60"/>
              <p:cNvSpPr/>
              <p:nvPr/>
            </p:nvSpPr>
            <p:spPr>
              <a:xfrm rot="16200000">
                <a:off x="5587560" y="6945475"/>
                <a:ext cx="177590" cy="207482"/>
              </a:xfrm>
              <a:prstGeom prst="flowChartDelay">
                <a:avLst/>
              </a:prstGeom>
              <a:solidFill>
                <a:sysClr val="windowText" lastClr="000000"/>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2" name="楕円 61"/>
              <p:cNvSpPr/>
              <p:nvPr/>
            </p:nvSpPr>
            <p:spPr>
              <a:xfrm>
                <a:off x="5594307" y="6812708"/>
                <a:ext cx="164095" cy="164095"/>
              </a:xfrm>
              <a:prstGeom prst="ellipse">
                <a:avLst/>
              </a:prstGeom>
              <a:solidFill>
                <a:sysClr val="windowText" lastClr="000000"/>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pSp>
        <p:sp>
          <p:nvSpPr>
            <p:cNvPr id="49" name="テキスト ボックス 48"/>
            <p:cNvSpPr txBox="1"/>
            <p:nvPr/>
          </p:nvSpPr>
          <p:spPr>
            <a:xfrm>
              <a:off x="7083190" y="3906672"/>
              <a:ext cx="574058" cy="230832"/>
            </a:xfrm>
            <a:prstGeom prst="rect">
              <a:avLst/>
            </a:prstGeom>
            <a:noFill/>
          </p:spPr>
          <p:txBody>
            <a:bodyPr wrap="none" rtlCol="0">
              <a:noAutofit/>
            </a:bodyPr>
            <a:lstStyle/>
            <a:p>
              <a:pPr defTabSz="957816"/>
              <a:r>
                <a:rPr kumimoji="1" lang="ja-JP" altLang="en-US" sz="900" dirty="0">
                  <a:solidFill>
                    <a:prstClr val="black"/>
                  </a:solidFill>
                  <a:latin typeface="ＭＳ Ｐゴシック" panose="020B0600070205080204" pitchFamily="50" charset="-128"/>
                  <a:ea typeface="ＭＳ Ｐゴシック" panose="020B0600070205080204" pitchFamily="50" charset="-128"/>
                </a:rPr>
                <a:t>（ア）ｃ．トライアル派遣</a:t>
              </a:r>
            </a:p>
          </p:txBody>
        </p:sp>
        <p:cxnSp>
          <p:nvCxnSpPr>
            <p:cNvPr id="50" name="直線矢印コネクタ 49"/>
            <p:cNvCxnSpPr/>
            <p:nvPr/>
          </p:nvCxnSpPr>
          <p:spPr>
            <a:xfrm>
              <a:off x="7083190" y="4519692"/>
              <a:ext cx="1447296" cy="0"/>
            </a:xfrm>
            <a:prstGeom prst="straightConnector1">
              <a:avLst/>
            </a:prstGeom>
            <a:noFill/>
            <a:ln w="9525" cap="flat" cmpd="sng" algn="ctr">
              <a:solidFill>
                <a:sysClr val="windowText" lastClr="000000">
                  <a:shade val="95000"/>
                  <a:satMod val="105000"/>
                </a:sysClr>
              </a:solidFill>
              <a:prstDash val="solid"/>
              <a:headEnd type="triangle" w="lg" len="lg"/>
              <a:tailEnd type="none" w="lg" len="lg"/>
            </a:ln>
            <a:effectLst/>
          </p:spPr>
        </p:cxnSp>
        <p:sp>
          <p:nvSpPr>
            <p:cNvPr id="51" name="テキスト ボックス 50"/>
            <p:cNvSpPr txBox="1"/>
            <p:nvPr/>
          </p:nvSpPr>
          <p:spPr>
            <a:xfrm>
              <a:off x="7083190" y="4282882"/>
              <a:ext cx="574058" cy="230832"/>
            </a:xfrm>
            <a:prstGeom prst="rect">
              <a:avLst/>
            </a:prstGeom>
            <a:noFill/>
          </p:spPr>
          <p:txBody>
            <a:bodyPr wrap="none" rtlCol="0">
              <a:noAutofit/>
            </a:bodyPr>
            <a:lstStyle/>
            <a:p>
              <a:pPr defTabSz="957816"/>
              <a:r>
                <a:rPr kumimoji="1" lang="ja-JP" altLang="en-US" sz="900" dirty="0">
                  <a:solidFill>
                    <a:prstClr val="black"/>
                  </a:solidFill>
                  <a:latin typeface="ＭＳ Ｐゴシック" panose="020B0600070205080204" pitchFamily="50" charset="-128"/>
                  <a:ea typeface="ＭＳ Ｐゴシック" panose="020B0600070205080204" pitchFamily="50" charset="-128"/>
                </a:rPr>
                <a:t>（イ）（ウ）情報発信等</a:t>
              </a:r>
            </a:p>
          </p:txBody>
        </p:sp>
        <p:grpSp>
          <p:nvGrpSpPr>
            <p:cNvPr id="52" name="グループ化 51"/>
            <p:cNvGrpSpPr/>
            <p:nvPr/>
          </p:nvGrpSpPr>
          <p:grpSpPr>
            <a:xfrm>
              <a:off x="8498239" y="4350303"/>
              <a:ext cx="209339" cy="335561"/>
              <a:chOff x="6909875" y="6802450"/>
              <a:chExt cx="285223" cy="457200"/>
            </a:xfrm>
          </p:grpSpPr>
          <p:sp>
            <p:nvSpPr>
              <p:cNvPr id="58" name="角丸四角形 57"/>
              <p:cNvSpPr/>
              <p:nvPr/>
            </p:nvSpPr>
            <p:spPr>
              <a:xfrm>
                <a:off x="6909875" y="6802450"/>
                <a:ext cx="285223" cy="457200"/>
              </a:xfrm>
              <a:prstGeom prst="roundRect">
                <a:avLst/>
              </a:prstGeom>
              <a:solidFill>
                <a:sysClr val="windowText" lastClr="000000"/>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59" name="楕円 58"/>
              <p:cNvSpPr/>
              <p:nvPr/>
            </p:nvSpPr>
            <p:spPr>
              <a:xfrm>
                <a:off x="7024334" y="7170011"/>
                <a:ext cx="58683" cy="58683"/>
              </a:xfrm>
              <a:prstGeom prst="ellipse">
                <a:avLst/>
              </a:prstGeom>
              <a:solidFill>
                <a:sysClr val="window" lastClr="FFFFFF"/>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0" name="正方形/長方形 59"/>
              <p:cNvSpPr/>
              <p:nvPr/>
            </p:nvSpPr>
            <p:spPr>
              <a:xfrm>
                <a:off x="6953812" y="6847889"/>
                <a:ext cx="197347" cy="290122"/>
              </a:xfrm>
              <a:prstGeom prst="rect">
                <a:avLst/>
              </a:prstGeom>
              <a:solidFill>
                <a:sysClr val="window" lastClr="FFFFFF"/>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pSp>
        <p:sp>
          <p:nvSpPr>
            <p:cNvPr id="53" name="正方形/長方形 52"/>
            <p:cNvSpPr/>
            <p:nvPr/>
          </p:nvSpPr>
          <p:spPr>
            <a:xfrm>
              <a:off x="8414273" y="3199623"/>
              <a:ext cx="1116653" cy="432141"/>
            </a:xfrm>
            <a:prstGeom prst="rect">
              <a:avLst/>
            </a:prstGeom>
            <a:solidFill>
              <a:sysClr val="window" lastClr="FFFFFF"/>
            </a:solidFill>
            <a:ln w="6350" cap="flat" cmpd="sng" algn="ctr">
              <a:solidFill>
                <a:sysClr val="window" lastClr="FFFFFF">
                  <a:lumMod val="50000"/>
                </a:sysClr>
              </a:solidFill>
              <a:prstDash val="solid"/>
            </a:ln>
            <a:effectLst/>
          </p:spPr>
          <p:txBody>
            <a:bodyPr rIns="0" rtlCol="0" anchor="ctr"/>
            <a:lstStyle/>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　　　商店街</a:t>
              </a: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　　　アドバイザー</a:t>
              </a:r>
            </a:p>
          </p:txBody>
        </p:sp>
        <p:grpSp>
          <p:nvGrpSpPr>
            <p:cNvPr id="54" name="グループ化 53"/>
            <p:cNvGrpSpPr/>
            <p:nvPr/>
          </p:nvGrpSpPr>
          <p:grpSpPr>
            <a:xfrm>
              <a:off x="8498239" y="3276257"/>
              <a:ext cx="207482" cy="325303"/>
              <a:chOff x="5572614" y="6197065"/>
              <a:chExt cx="207482" cy="325303"/>
            </a:xfrm>
            <a:solidFill>
              <a:sysClr val="window" lastClr="FFFFFF">
                <a:lumMod val="50000"/>
              </a:sysClr>
            </a:solidFill>
          </p:grpSpPr>
          <p:sp>
            <p:nvSpPr>
              <p:cNvPr id="56" name="フローチャート: 論理積ゲート 55"/>
              <p:cNvSpPr/>
              <p:nvPr/>
            </p:nvSpPr>
            <p:spPr>
              <a:xfrm rot="16200000">
                <a:off x="5587560" y="6329832"/>
                <a:ext cx="177590" cy="207482"/>
              </a:xfrm>
              <a:prstGeom prst="flowChartDelay">
                <a:avLst/>
              </a:prstGeom>
              <a:grp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57" name="楕円 56"/>
              <p:cNvSpPr/>
              <p:nvPr/>
            </p:nvSpPr>
            <p:spPr>
              <a:xfrm>
                <a:off x="5594307" y="6197065"/>
                <a:ext cx="164095" cy="164095"/>
              </a:xfrm>
              <a:prstGeom prst="ellipse">
                <a:avLst/>
              </a:prstGeom>
              <a:grp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pSp>
        <p:sp>
          <p:nvSpPr>
            <p:cNvPr id="55" name="テキスト ボックス 54"/>
            <p:cNvSpPr txBox="1"/>
            <p:nvPr/>
          </p:nvSpPr>
          <p:spPr>
            <a:xfrm>
              <a:off x="8693209" y="4312360"/>
              <a:ext cx="946093" cy="415498"/>
            </a:xfrm>
            <a:prstGeom prst="rect">
              <a:avLst/>
            </a:prstGeom>
            <a:noFill/>
          </p:spPr>
          <p:txBody>
            <a:bodyPr wrap="none" rtlCol="0">
              <a:spAutoFit/>
            </a:bodyPr>
            <a:lstStyle/>
            <a:p>
              <a:pPr defTabSz="957816"/>
              <a:r>
                <a:rPr kumimoji="1" lang="ja-JP" altLang="en-US" sz="1050" dirty="0">
                  <a:solidFill>
                    <a:prstClr val="black"/>
                  </a:solidFill>
                  <a:ea typeface="ＭＳ Ｐゴシック" panose="020B0600070205080204" pitchFamily="50" charset="-128"/>
                </a:rPr>
                <a:t>特設ＨＰ</a:t>
              </a:r>
              <a:endParaRPr kumimoji="1" lang="en-US" altLang="ja-JP" sz="1050" dirty="0">
                <a:solidFill>
                  <a:srgbClr val="F79646"/>
                </a:solidFill>
                <a:latin typeface="ＭＳ Ｐゴシック" panose="020B0600070205080204" pitchFamily="50" charset="-128"/>
                <a:ea typeface="ＭＳ Ｐゴシック" panose="020B0600070205080204" pitchFamily="50" charset="-128"/>
              </a:endParaRPr>
            </a:p>
            <a:p>
              <a:pPr defTabSz="957816"/>
              <a:r>
                <a:rPr kumimoji="1" lang="en-US" altLang="ja-JP" sz="1050" dirty="0">
                  <a:solidFill>
                    <a:prstClr val="black"/>
                  </a:solidFill>
                  <a:latin typeface="ＭＳ Ｐゴシック" panose="020B0600070205080204" pitchFamily="50" charset="-128"/>
                  <a:ea typeface="ＭＳ Ｐゴシック" panose="020B0600070205080204" pitchFamily="50" charset="-128"/>
                </a:rPr>
                <a:t>Web</a:t>
              </a:r>
              <a:r>
                <a:rPr kumimoji="1" lang="ja-JP" altLang="en-US" sz="1050" spc="-150" dirty="0">
                  <a:solidFill>
                    <a:prstClr val="black"/>
                  </a:solidFill>
                  <a:latin typeface="ＭＳ Ｐゴシック" panose="020B0600070205080204" pitchFamily="50" charset="-128"/>
                  <a:ea typeface="ＭＳ Ｐゴシック" panose="020B0600070205080204" pitchFamily="50" charset="-128"/>
                </a:rPr>
                <a:t>セミナー</a:t>
              </a:r>
              <a:r>
                <a:rPr kumimoji="1" lang="ja-JP" altLang="en-US" sz="1050" dirty="0">
                  <a:solidFill>
                    <a:prstClr val="black"/>
                  </a:solidFill>
                  <a:ea typeface="ＭＳ Ｐゴシック" panose="020B0600070205080204" pitchFamily="50" charset="-128"/>
                </a:rPr>
                <a:t>等</a:t>
              </a:r>
            </a:p>
          </p:txBody>
        </p:sp>
      </p:grpSp>
    </p:spTree>
    <p:extLst>
      <p:ext uri="{BB962C8B-B14F-4D97-AF65-F5344CB8AC3E}">
        <p14:creationId xmlns:p14="http://schemas.microsoft.com/office/powerpoint/2010/main" val="1356375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15" descr="ひな形"/>
          <p:cNvSpPr txBox="1">
            <a:spLocks noChangeArrowheads="1"/>
          </p:cNvSpPr>
          <p:nvPr/>
        </p:nvSpPr>
        <p:spPr bwMode="auto">
          <a:xfrm>
            <a:off x="4350528" y="861561"/>
            <a:ext cx="4752528" cy="5969231"/>
          </a:xfrm>
          <a:prstGeom prst="rect">
            <a:avLst/>
          </a:prstGeom>
          <a:solidFill>
            <a:schemeClr val="bg1"/>
          </a:solidFill>
          <a:ln w="19050">
            <a:solidFill>
              <a:schemeClr val="tx1"/>
            </a:solid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ts val="1000"/>
              </a:spcBef>
            </a:pPr>
            <a:endParaRPr lang="en-US" altLang="ja-JP" sz="1200" dirty="0">
              <a:solidFill>
                <a:srgbClr val="000000"/>
              </a:solidFill>
              <a:latin typeface="メイリオ" pitchFamily="50" charset="-128"/>
              <a:ea typeface="メイリオ" pitchFamily="50" charset="-128"/>
              <a:cs typeface="メイリオ" pitchFamily="50" charset="-128"/>
            </a:endParaRPr>
          </a:p>
          <a:p>
            <a:pPr eaLnBrk="1" hangingPunct="1">
              <a:lnSpc>
                <a:spcPts val="1000"/>
              </a:lnSpc>
              <a:spcBef>
                <a:spcPts val="1000"/>
              </a:spcBef>
            </a:pPr>
            <a:endParaRPr lang="en-US" altLang="ja-JP" sz="1400" dirty="0">
              <a:solidFill>
                <a:srgbClr val="000000"/>
              </a:solidFill>
              <a:latin typeface="メイリオ" pitchFamily="50" charset="-128"/>
              <a:ea typeface="メイリオ" pitchFamily="50" charset="-128"/>
              <a:cs typeface="メイリオ" pitchFamily="50" charset="-128"/>
            </a:endParaRPr>
          </a:p>
          <a:p>
            <a:pPr eaLnBrk="1" hangingPunct="1">
              <a:lnSpc>
                <a:spcPts val="1000"/>
              </a:lnSpc>
              <a:spcBef>
                <a:spcPts val="1000"/>
              </a:spcBef>
            </a:pPr>
            <a:endParaRPr lang="ja-JP" altLang="en-US" sz="1400" dirty="0">
              <a:solidFill>
                <a:srgbClr val="000000"/>
              </a:solidFill>
              <a:latin typeface="メイリオ" pitchFamily="50" charset="-128"/>
              <a:ea typeface="メイリオ" pitchFamily="50" charset="-128"/>
              <a:cs typeface="メイリオ" pitchFamily="50" charset="-128"/>
            </a:endParaRPr>
          </a:p>
        </p:txBody>
      </p:sp>
      <p:sp>
        <p:nvSpPr>
          <p:cNvPr id="11" name="Text Box 15" descr="ひな形"/>
          <p:cNvSpPr txBox="1">
            <a:spLocks noChangeArrowheads="1"/>
          </p:cNvSpPr>
          <p:nvPr/>
        </p:nvSpPr>
        <p:spPr bwMode="auto">
          <a:xfrm>
            <a:off x="43880" y="861561"/>
            <a:ext cx="4176464" cy="5969231"/>
          </a:xfrm>
          <a:prstGeom prst="rect">
            <a:avLst/>
          </a:prstGeom>
          <a:noFill/>
          <a:ln w="19050">
            <a:solidFill>
              <a:schemeClr val="tx1"/>
            </a:solidFill>
            <a:miter lim="800000"/>
            <a:headEnd/>
            <a:tailEnd/>
          </a:ln>
        </p:spPr>
        <p:txBody>
          <a:bodyPr lIns="108000" tIns="108000" rIns="108000" bIns="108000" anchor="t">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ts val="1000"/>
              </a:spcBef>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■事業概要等</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0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○ものづくり基盤技術の開発を通じて、府内中小企業の技術の高度化を図るため、中小企業の技術開発を「ものづくりイノベーション支援プロジェクト」として認定し、助成等の各種支援を実施しています。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43880" y="102564"/>
            <a:ext cx="9064624" cy="504056"/>
            <a:chOff x="43880" y="116632"/>
            <a:chExt cx="9064624" cy="504056"/>
          </a:xfrm>
        </p:grpSpPr>
        <p:sp>
          <p:nvSpPr>
            <p:cNvPr id="6" name="Text Box 15" descr="ひな形"/>
            <p:cNvSpPr txBox="1">
              <a:spLocks noChangeArrowheads="1"/>
            </p:cNvSpPr>
            <p:nvPr/>
          </p:nvSpPr>
          <p:spPr bwMode="auto">
            <a:xfrm>
              <a:off x="683568" y="116632"/>
              <a:ext cx="5472608" cy="504056"/>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ものづくりイノベーション支援助成金</a:t>
              </a:r>
            </a:p>
          </p:txBody>
        </p:sp>
        <p:sp>
          <p:nvSpPr>
            <p:cNvPr id="7" name="Text Box 15" descr="ひな形"/>
            <p:cNvSpPr txBox="1">
              <a:spLocks noChangeArrowheads="1"/>
            </p:cNvSpPr>
            <p:nvPr/>
          </p:nvSpPr>
          <p:spPr bwMode="auto">
            <a:xfrm>
              <a:off x="6228184" y="116632"/>
              <a:ext cx="2880320" cy="504056"/>
            </a:xfrm>
            <a:prstGeom prst="rect">
              <a:avLst/>
            </a:prstGeom>
            <a:solidFill>
              <a:schemeClr val="bg1"/>
            </a:solidFill>
            <a:ln w="19050" cmpd="sng">
              <a:solidFill>
                <a:schemeClr val="tx1"/>
              </a:solid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問合せ先</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TEL</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06-6748-1050</a:t>
              </a:r>
            </a:p>
            <a:p>
              <a:pPr eaLnBrk="1" hangingPunct="1">
                <a:lnSpc>
                  <a:spcPts val="1000"/>
                </a:lnSpc>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ものづくり支援課　技術支援グループ</a:t>
              </a:r>
            </a:p>
            <a:p>
              <a:pPr eaLnBrk="1" hangingPunct="1">
                <a:lnSpc>
                  <a:spcPts val="1000"/>
                </a:lnSpc>
                <a:spcBef>
                  <a:spcPct val="50000"/>
                </a:spcBef>
              </a:pP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Text Box 15" descr="ひな形"/>
            <p:cNvSpPr txBox="1">
              <a:spLocks noChangeArrowheads="1"/>
            </p:cNvSpPr>
            <p:nvPr/>
          </p:nvSpPr>
          <p:spPr bwMode="auto">
            <a:xfrm>
              <a:off x="43880" y="116632"/>
              <a:ext cx="639688" cy="504056"/>
            </a:xfrm>
            <a:prstGeom prst="rect">
              <a:avLst/>
            </a:prstGeom>
            <a:solidFill>
              <a:schemeClr val="bg1"/>
            </a:solidFill>
            <a:ln w="31750" cmpd="thickThin">
              <a:solidFill>
                <a:schemeClr val="tx1"/>
              </a:solidFill>
              <a:miter lim="800000"/>
              <a:headEnd/>
              <a:tailEnd/>
            </a:ln>
          </p:spPr>
          <p:txBody>
            <a:bodyPr lIns="72000" tIns="324000" rIns="72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algn="ctr" eaLnBrk="1" hangingPunct="1">
                <a:lnSpc>
                  <a:spcPts val="1000"/>
                </a:lnSpc>
                <a:spcBef>
                  <a:spcPct val="50000"/>
                </a:spcBef>
              </a:pPr>
              <a:r>
                <a:rPr lang="en-US" altLang="ja-JP" sz="2800" dirty="0">
                  <a:latin typeface="Meiryo UI" panose="020B0604030504040204" pitchFamily="50" charset="-128"/>
                  <a:ea typeface="Meiryo UI" panose="020B0604030504040204" pitchFamily="50" charset="-128"/>
                  <a:cs typeface="Meiryo UI" panose="020B0604030504040204" pitchFamily="50" charset="-128"/>
                </a:rPr>
                <a:t>16</a:t>
              </a: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4" name="正方形/長方形 83"/>
          <p:cNvSpPr/>
          <p:nvPr/>
        </p:nvSpPr>
        <p:spPr>
          <a:xfrm>
            <a:off x="70227" y="2507769"/>
            <a:ext cx="4110807" cy="2419124"/>
          </a:xfrm>
          <a:prstGeom prst="rect">
            <a:avLst/>
          </a:prstGeom>
        </p:spPr>
        <p:txBody>
          <a:bodyPr wrap="square">
            <a:spAutoFit/>
          </a:bodyPr>
          <a:lstStyle/>
          <a:p>
            <a:pPr>
              <a:lnSpc>
                <a:spcPct val="90000"/>
              </a:lnSpc>
              <a:buFontTx/>
              <a:buNone/>
              <a:defRPr/>
            </a:pP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対象者・対象分野</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p>
          <a:p>
            <a:pPr>
              <a:lnSpc>
                <a:spcPct val="90000"/>
              </a:lnSpc>
              <a:buFontTx/>
              <a:buNone/>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・大阪ものづくりイノベーションネットワークに参画する「</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企業会員」</a:t>
            </a:r>
            <a:endParaRPr lang="en-US" altLang="ja-JP" sz="1200" u="sng" dirty="0">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buFontTx/>
              <a:buNone/>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と「</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支援機関会員」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との</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共同事業体</a:t>
            </a:r>
            <a:endParaRPr lang="en-US" altLang="ja-JP" sz="1200" u="sng" dirty="0">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buFontTx/>
              <a:buNone/>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95000"/>
              </a:lnSpc>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DX</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等推進枠≫</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交付予定件数</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件程度</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150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次産業革命・</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DX</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推進に関する技術開発</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150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DX</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推進に資するツールの導入をするもの</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u="sng" dirty="0">
              <a:latin typeface="Meiryo UI" panose="020B0604030504040204" pitchFamily="50" charset="-128"/>
              <a:ea typeface="Meiryo UI" panose="020B0604030504040204" pitchFamily="50" charset="-128"/>
              <a:cs typeface="Meiryo UI" panose="020B0604030504040204" pitchFamily="50" charset="-128"/>
            </a:endParaRPr>
          </a:p>
          <a:p>
            <a:pPr>
              <a:lnSpc>
                <a:spcPct val="1150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（助成上限：２００万円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件　助成率２分の１以内）</a:t>
            </a:r>
          </a:p>
          <a:p>
            <a:pPr>
              <a:lnSpc>
                <a:spcPct val="115000"/>
              </a:lnSpc>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≪基盤技術開発枠≫</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交付予定件数</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件程度</a:t>
            </a:r>
          </a:p>
          <a:p>
            <a:pPr>
              <a:lnSpc>
                <a:spcPct val="1150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・新たな製品・技術を開発するもの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150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（助成上限：１５０万円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件　助成率２分の１以内）</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15000"/>
              </a:lnSpc>
              <a:defRPr/>
            </a:pP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角丸四角形 46"/>
          <p:cNvSpPr/>
          <p:nvPr/>
        </p:nvSpPr>
        <p:spPr>
          <a:xfrm>
            <a:off x="4571901" y="1875337"/>
            <a:ext cx="4243296" cy="1037858"/>
          </a:xfrm>
          <a:prstGeom prst="roundRect">
            <a:avLst>
              <a:gd name="adj" fmla="val 11723"/>
            </a:avLst>
          </a:prstGeom>
          <a:solidFill>
            <a:srgbClr val="A3D9FD"/>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defTabSz="800100">
              <a:lnSpc>
                <a:spcPct val="90000"/>
              </a:lnSpc>
              <a:spcBef>
                <a:spcPct val="0"/>
              </a:spcBef>
              <a:spcAft>
                <a:spcPct val="15000"/>
              </a:spcAft>
            </a:pP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■入会メリット</a:t>
            </a: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lvl="1" defTabSz="800100">
              <a:lnSpc>
                <a:spcPct val="90000"/>
              </a:lnSpc>
              <a:spcBef>
                <a:spcPct val="0"/>
              </a:spcBef>
              <a:spcAft>
                <a:spcPct val="15000"/>
              </a:spcAft>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○メールニュース配信（補助金やイベント情報をいち早くご提供）</a:t>
            </a:r>
          </a:p>
          <a:p>
            <a:pPr marL="0" lvl="1" defTabSz="800100">
              <a:lnSpc>
                <a:spcPct val="90000"/>
              </a:lnSpc>
              <a:spcBef>
                <a:spcPct val="0"/>
              </a:spcBef>
              <a:spcAft>
                <a:spcPct val="15000"/>
              </a:spcAft>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○会員限定イベント（技術交流イベント等）</a:t>
            </a:r>
            <a:r>
              <a:rPr lang="ja-JP" altLang="en-US" sz="1100">
                <a:solidFill>
                  <a:schemeClr val="tx1"/>
                </a:solidFill>
                <a:latin typeface="Meiryo UI" panose="020B0604030504040204" pitchFamily="50" charset="-128"/>
                <a:ea typeface="Meiryo UI" panose="020B0604030504040204" pitchFamily="50" charset="-128"/>
                <a:cs typeface="Meiryo UI" panose="020B0604030504040204" pitchFamily="50" charset="-128"/>
              </a:rPr>
              <a:t>の開催</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lvl="1" defTabSz="800100">
              <a:lnSpc>
                <a:spcPct val="90000"/>
              </a:lnSpc>
              <a:spcBef>
                <a:spcPct val="0"/>
              </a:spcBef>
              <a:spcAft>
                <a:spcPct val="15000"/>
              </a:spcAft>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○会員の技術開発プロジェクトの立上げを支援（助成金や融資など）</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2" name="グループ化 51"/>
          <p:cNvGrpSpPr/>
          <p:nvPr/>
        </p:nvGrpSpPr>
        <p:grpSpPr>
          <a:xfrm>
            <a:off x="4425737" y="991086"/>
            <a:ext cx="4119402" cy="347706"/>
            <a:chOff x="4432620" y="889215"/>
            <a:chExt cx="4119402" cy="347706"/>
          </a:xfrm>
        </p:grpSpPr>
        <p:sp>
          <p:nvSpPr>
            <p:cNvPr id="53" name="テキスト ボックス 52"/>
            <p:cNvSpPr txBox="1"/>
            <p:nvPr/>
          </p:nvSpPr>
          <p:spPr>
            <a:xfrm>
              <a:off x="4553673" y="889215"/>
              <a:ext cx="3998349" cy="307777"/>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大阪ものづくりイノベーションネットワーク</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54" name="正方形/長方形 53"/>
            <p:cNvSpPr/>
            <p:nvPr/>
          </p:nvSpPr>
          <p:spPr>
            <a:xfrm>
              <a:off x="4432620" y="980728"/>
              <a:ext cx="121053" cy="256193"/>
            </a:xfrm>
            <a:prstGeom prst="rect">
              <a:avLst/>
            </a:prstGeom>
            <a:solidFill>
              <a:srgbClr val="265A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a:p>
          </p:txBody>
        </p:sp>
      </p:grpSp>
      <p:sp>
        <p:nvSpPr>
          <p:cNvPr id="31" name="正方形/長方形 30"/>
          <p:cNvSpPr/>
          <p:nvPr/>
        </p:nvSpPr>
        <p:spPr>
          <a:xfrm>
            <a:off x="70228" y="4797961"/>
            <a:ext cx="4073706" cy="923330"/>
          </a:xfrm>
          <a:prstGeom prst="rect">
            <a:avLst/>
          </a:prstGeom>
        </p:spPr>
        <p:txBody>
          <a:bodyPr wrap="square">
            <a:spAutoFit/>
          </a:bodyPr>
          <a:lstStyle/>
          <a:p>
            <a:pPr>
              <a:lnSpc>
                <a:spcPct val="90000"/>
              </a:lnSpc>
              <a:buFontTx/>
              <a:buNone/>
              <a:defRPr/>
            </a:pP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その他支援について</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p>
          <a:p>
            <a:pPr>
              <a:lnSpc>
                <a:spcPct val="90000"/>
              </a:lnSpc>
              <a:buFontTx/>
              <a:buNone/>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・ものづくりイノベーション支援プロジェクトの認定を受けた企業は、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buFontTx/>
              <a:buNone/>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大阪府制度融資（金融機関提案型融資）池田泉州銀行</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buFontTx/>
              <a:buNone/>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「ものづくり応援ローン」及び北おおさか信用金庫「北おおさかものづくり支援融資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創る</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くん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’」の利用について、相談いただけます。</a:t>
            </a:r>
          </a:p>
        </p:txBody>
      </p:sp>
      <p:sp>
        <p:nvSpPr>
          <p:cNvPr id="34" name="角丸四角形 33"/>
          <p:cNvSpPr/>
          <p:nvPr/>
        </p:nvSpPr>
        <p:spPr>
          <a:xfrm>
            <a:off x="4681093" y="1436897"/>
            <a:ext cx="4024912" cy="267231"/>
          </a:xfrm>
          <a:prstGeom prst="roundRect">
            <a:avLst>
              <a:gd name="adj" fmla="val 39786"/>
            </a:avLst>
          </a:prstGeom>
          <a:solidFill>
            <a:srgbClr val="124B8A"/>
          </a:solidFill>
          <a:ln w="12700"/>
        </p:spPr>
        <p:style>
          <a:lnRef idx="2">
            <a:schemeClr val="accent1">
              <a:shade val="50000"/>
            </a:schemeClr>
          </a:lnRef>
          <a:fillRef idx="1">
            <a:schemeClr val="accent1"/>
          </a:fillRef>
          <a:effectRef idx="0">
            <a:schemeClr val="accent1"/>
          </a:effectRef>
          <a:fontRef idx="minor">
            <a:schemeClr val="lt1"/>
          </a:fontRef>
        </p:style>
        <p:txBody>
          <a:bodyPr lIns="129620" tIns="102059" rIns="129620" bIns="64807" anchor="ctr"/>
          <a:lstStyle/>
          <a:p>
            <a:pPr algn="ctr">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産学官で構成している会員制ネットワーク組織</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5" name="Group 37"/>
          <p:cNvGrpSpPr>
            <a:grpSpLocks/>
          </p:cNvGrpSpPr>
          <p:nvPr/>
        </p:nvGrpSpPr>
        <p:grpSpPr bwMode="auto">
          <a:xfrm>
            <a:off x="4611092" y="3167813"/>
            <a:ext cx="3654930" cy="2193596"/>
            <a:chOff x="117" y="2375"/>
            <a:chExt cx="2027" cy="1554"/>
          </a:xfrm>
        </p:grpSpPr>
        <p:sp>
          <p:nvSpPr>
            <p:cNvPr id="36" name="Oval 50" descr="右下がり対角線"/>
            <p:cNvSpPr>
              <a:spLocks noChangeArrowheads="1"/>
            </p:cNvSpPr>
            <p:nvPr/>
          </p:nvSpPr>
          <p:spPr bwMode="auto">
            <a:xfrm>
              <a:off x="257" y="2514"/>
              <a:ext cx="1716" cy="1415"/>
            </a:xfrm>
            <a:prstGeom prst="ellipse">
              <a:avLst/>
            </a:prstGeom>
            <a:pattFill prst="ltDnDiag">
              <a:fgClr>
                <a:srgbClr val="00FF00"/>
              </a:fgClr>
              <a:bgClr>
                <a:srgbClr val="FFFFFF"/>
              </a:bgClr>
            </a:pattFill>
            <a:ln w="25400" algn="ctr">
              <a:solidFill>
                <a:srgbClr val="0033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85533" tIns="42766" rIns="85533" bIns="42766"/>
            <a:lstStyle/>
            <a:p>
              <a:pPr defTabSz="855663"/>
              <a:endParaRPr lang="ja-JP" altLang="en-US" sz="1600">
                <a:latin typeface="+mn-ea"/>
              </a:endParaRPr>
            </a:p>
          </p:txBody>
        </p:sp>
        <p:sp>
          <p:nvSpPr>
            <p:cNvPr id="37" name="Oval 51"/>
            <p:cNvSpPr>
              <a:spLocks noChangeArrowheads="1"/>
            </p:cNvSpPr>
            <p:nvPr/>
          </p:nvSpPr>
          <p:spPr bwMode="auto">
            <a:xfrm>
              <a:off x="117" y="3097"/>
              <a:ext cx="350" cy="323"/>
            </a:xfrm>
            <a:prstGeom prst="ellipse">
              <a:avLst/>
            </a:prstGeom>
            <a:solidFill>
              <a:srgbClr val="CCFFCC"/>
            </a:solidFill>
            <a:ln w="22225" algn="ctr">
              <a:solidFill>
                <a:srgbClr val="0033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ctr" defTabSz="788988">
                <a:lnSpc>
                  <a:spcPct val="95000"/>
                </a:lnSpc>
                <a:spcBef>
                  <a:spcPts val="138"/>
                </a:spcBef>
              </a:pPr>
              <a:r>
                <a:rPr lang="ja-JP" altLang="en-US" sz="1400" b="1" dirty="0">
                  <a:solidFill>
                    <a:srgbClr val="000000"/>
                  </a:solidFill>
                  <a:latin typeface="+mn-ea"/>
                </a:rPr>
                <a:t>学</a:t>
              </a:r>
              <a:endParaRPr lang="ja-JP" altLang="en-US" sz="1050" b="1" dirty="0">
                <a:solidFill>
                  <a:schemeClr val="bg1"/>
                </a:solidFill>
                <a:latin typeface="+mn-ea"/>
              </a:endParaRPr>
            </a:p>
          </p:txBody>
        </p:sp>
        <p:sp>
          <p:nvSpPr>
            <p:cNvPr id="38" name="Oval 52"/>
            <p:cNvSpPr>
              <a:spLocks noChangeArrowheads="1"/>
            </p:cNvSpPr>
            <p:nvPr/>
          </p:nvSpPr>
          <p:spPr bwMode="auto">
            <a:xfrm>
              <a:off x="1801" y="3058"/>
              <a:ext cx="343" cy="323"/>
            </a:xfrm>
            <a:prstGeom prst="ellipse">
              <a:avLst/>
            </a:prstGeom>
            <a:solidFill>
              <a:srgbClr val="CCFFCC"/>
            </a:solidFill>
            <a:ln w="22225" algn="ctr">
              <a:solidFill>
                <a:srgbClr val="0033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ctr" defTabSz="788988">
                <a:lnSpc>
                  <a:spcPct val="95000"/>
                </a:lnSpc>
                <a:spcBef>
                  <a:spcPts val="138"/>
                </a:spcBef>
              </a:pPr>
              <a:r>
                <a:rPr lang="ja-JP" altLang="en-US" sz="1400" b="1">
                  <a:solidFill>
                    <a:srgbClr val="000000"/>
                  </a:solidFill>
                  <a:latin typeface="+mn-ea"/>
                </a:rPr>
                <a:t>官</a:t>
              </a:r>
              <a:endParaRPr lang="ja-JP" altLang="en-US" sz="1050" b="1">
                <a:solidFill>
                  <a:schemeClr val="bg1"/>
                </a:solidFill>
                <a:latin typeface="+mn-ea"/>
              </a:endParaRPr>
            </a:p>
          </p:txBody>
        </p:sp>
        <p:sp>
          <p:nvSpPr>
            <p:cNvPr id="39" name="Oval 53"/>
            <p:cNvSpPr>
              <a:spLocks noChangeArrowheads="1"/>
            </p:cNvSpPr>
            <p:nvPr/>
          </p:nvSpPr>
          <p:spPr bwMode="auto">
            <a:xfrm>
              <a:off x="901" y="2375"/>
              <a:ext cx="382" cy="302"/>
            </a:xfrm>
            <a:prstGeom prst="ellipse">
              <a:avLst/>
            </a:prstGeom>
            <a:solidFill>
              <a:srgbClr val="CCFFCC"/>
            </a:solidFill>
            <a:ln w="22225" algn="ctr">
              <a:solidFill>
                <a:srgbClr val="0033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ctr" defTabSz="788988">
                <a:lnSpc>
                  <a:spcPct val="95000"/>
                </a:lnSpc>
                <a:spcBef>
                  <a:spcPts val="138"/>
                </a:spcBef>
              </a:pPr>
              <a:r>
                <a:rPr lang="ja-JP" altLang="en-US" sz="1400" b="1">
                  <a:solidFill>
                    <a:srgbClr val="000000"/>
                  </a:solidFill>
                  <a:latin typeface="+mn-ea"/>
                </a:rPr>
                <a:t>産</a:t>
              </a:r>
              <a:endParaRPr lang="ja-JP" altLang="en-US" sz="1050" b="1">
                <a:solidFill>
                  <a:schemeClr val="bg1"/>
                </a:solidFill>
                <a:latin typeface="+mn-ea"/>
              </a:endParaRPr>
            </a:p>
          </p:txBody>
        </p:sp>
        <p:sp>
          <p:nvSpPr>
            <p:cNvPr id="40" name="AutoShape 58"/>
            <p:cNvSpPr>
              <a:spLocks noChangeArrowheads="1"/>
            </p:cNvSpPr>
            <p:nvPr/>
          </p:nvSpPr>
          <p:spPr bwMode="auto">
            <a:xfrm>
              <a:off x="494" y="3043"/>
              <a:ext cx="1264" cy="258"/>
            </a:xfrm>
            <a:prstGeom prst="cube">
              <a:avLst>
                <a:gd name="adj" fmla="val 11144"/>
              </a:avLst>
            </a:prstGeom>
            <a:gradFill rotWithShape="1">
              <a:gsLst>
                <a:gs pos="0">
                  <a:srgbClr val="FF6600"/>
                </a:gs>
                <a:gs pos="50000">
                  <a:srgbClr val="FFFFFF"/>
                </a:gs>
                <a:gs pos="100000">
                  <a:srgbClr val="FF6600"/>
                </a:gs>
              </a:gsLst>
              <a:lin ang="54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ctr" defTabSz="788988">
                <a:lnSpc>
                  <a:spcPct val="95000"/>
                </a:lnSpc>
              </a:pPr>
              <a:r>
                <a:rPr lang="ja-JP" altLang="en-US" sz="800" dirty="0">
                  <a:solidFill>
                    <a:srgbClr val="000000"/>
                  </a:solidFill>
                  <a:latin typeface="+mn-ea"/>
                </a:rPr>
                <a:t>事務局</a:t>
              </a:r>
            </a:p>
            <a:p>
              <a:pPr algn="ctr" defTabSz="788988">
                <a:lnSpc>
                  <a:spcPct val="95000"/>
                </a:lnSpc>
              </a:pPr>
              <a:r>
                <a:rPr lang="ja-JP" altLang="en-US" sz="800" dirty="0">
                  <a:solidFill>
                    <a:srgbClr val="000000"/>
                  </a:solidFill>
                  <a:latin typeface="+mn-ea"/>
                </a:rPr>
                <a:t>（大阪府ものづくり支援課、（公財）大阪産業局</a:t>
              </a:r>
              <a:r>
                <a:rPr lang="ja-JP" altLang="en-US" sz="1000" dirty="0">
                  <a:solidFill>
                    <a:srgbClr val="000000"/>
                  </a:solidFill>
                  <a:latin typeface="+mn-ea"/>
                </a:rPr>
                <a:t>）</a:t>
              </a:r>
              <a:endParaRPr lang="ja-JP" altLang="en-US" sz="1000" dirty="0">
                <a:solidFill>
                  <a:schemeClr val="bg1"/>
                </a:solidFill>
                <a:latin typeface="+mn-ea"/>
              </a:endParaRPr>
            </a:p>
          </p:txBody>
        </p:sp>
        <p:sp>
          <p:nvSpPr>
            <p:cNvPr id="41" name="Rectangle 62"/>
            <p:cNvSpPr>
              <a:spLocks noChangeArrowheads="1"/>
            </p:cNvSpPr>
            <p:nvPr/>
          </p:nvSpPr>
          <p:spPr bwMode="auto">
            <a:xfrm>
              <a:off x="749" y="3556"/>
              <a:ext cx="1009" cy="3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just" defTabSz="788988"/>
              <a:r>
                <a:rPr lang="ja-JP" altLang="en-US" sz="1100" dirty="0">
                  <a:latin typeface="+mn-ea"/>
                </a:rPr>
                <a:t>府内外の大学、金融機関、</a:t>
              </a:r>
            </a:p>
            <a:p>
              <a:pPr algn="just" defTabSz="788988"/>
              <a:r>
                <a:rPr lang="ja-JP" altLang="en-US" sz="1100" dirty="0">
                  <a:latin typeface="+mn-ea"/>
                </a:rPr>
                <a:t>商工会議所など</a:t>
              </a:r>
            </a:p>
          </p:txBody>
        </p:sp>
        <p:sp>
          <p:nvSpPr>
            <p:cNvPr id="42" name="AutoShape 113"/>
            <p:cNvSpPr>
              <a:spLocks noChangeArrowheads="1"/>
            </p:cNvSpPr>
            <p:nvPr/>
          </p:nvSpPr>
          <p:spPr bwMode="auto">
            <a:xfrm>
              <a:off x="816" y="2677"/>
              <a:ext cx="544" cy="172"/>
            </a:xfrm>
            <a:prstGeom prst="roundRect">
              <a:avLst>
                <a:gd name="adj" fmla="val 2422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533" tIns="42766" rIns="85533" bIns="42766" anchor="ctr"/>
            <a:lstStyle/>
            <a:p>
              <a:pPr algn="ctr" defTabSz="788988"/>
              <a:r>
                <a:rPr lang="ja-JP" altLang="en-US" sz="1000" b="1" i="1">
                  <a:latin typeface="+mn-ea"/>
                </a:rPr>
                <a:t>企業会員</a:t>
              </a:r>
              <a:endParaRPr lang="ja-JP" altLang="en-US" sz="1000" i="1">
                <a:latin typeface="+mn-ea"/>
              </a:endParaRPr>
            </a:p>
          </p:txBody>
        </p:sp>
        <p:sp>
          <p:nvSpPr>
            <p:cNvPr id="43" name="Rectangle 114"/>
            <p:cNvSpPr>
              <a:spLocks noChangeArrowheads="1"/>
            </p:cNvSpPr>
            <p:nvPr/>
          </p:nvSpPr>
          <p:spPr bwMode="auto">
            <a:xfrm>
              <a:off x="732" y="2861"/>
              <a:ext cx="949" cy="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just" defTabSz="788988"/>
              <a:r>
                <a:rPr lang="ja-JP" altLang="en-US" sz="1100" dirty="0">
                  <a:latin typeface="+mn-ea"/>
                </a:rPr>
                <a:t>府内外のものづくり企業</a:t>
              </a:r>
            </a:p>
          </p:txBody>
        </p:sp>
        <p:sp>
          <p:nvSpPr>
            <p:cNvPr id="44" name="AutoShape 115"/>
            <p:cNvSpPr>
              <a:spLocks noChangeArrowheads="1"/>
            </p:cNvSpPr>
            <p:nvPr/>
          </p:nvSpPr>
          <p:spPr bwMode="auto">
            <a:xfrm>
              <a:off x="826" y="3371"/>
              <a:ext cx="645" cy="172"/>
            </a:xfrm>
            <a:prstGeom prst="roundRect">
              <a:avLst>
                <a:gd name="adj" fmla="val 2422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533" tIns="42766" rIns="85533" bIns="42766" anchor="ctr"/>
            <a:lstStyle/>
            <a:p>
              <a:pPr algn="ctr" defTabSz="788988"/>
              <a:r>
                <a:rPr lang="ja-JP" altLang="en-US" sz="1000" b="1" i="1" dirty="0">
                  <a:latin typeface="+mn-ea"/>
                </a:rPr>
                <a:t>支援機関会員</a:t>
              </a:r>
              <a:endParaRPr lang="ja-JP" altLang="en-US" sz="1000" i="1" dirty="0">
                <a:latin typeface="+mn-ea"/>
              </a:endParaRPr>
            </a:p>
          </p:txBody>
        </p:sp>
      </p:grpSp>
      <p:sp>
        <p:nvSpPr>
          <p:cNvPr id="48" name="角丸四角形 47"/>
          <p:cNvSpPr/>
          <p:nvPr/>
        </p:nvSpPr>
        <p:spPr>
          <a:xfrm>
            <a:off x="4422536" y="5587941"/>
            <a:ext cx="4608512" cy="523763"/>
          </a:xfrm>
          <a:prstGeom prst="roundRect">
            <a:avLst>
              <a:gd name="adj" fmla="val 11723"/>
            </a:avLst>
          </a:prstGeom>
          <a:solidFill>
            <a:srgbClr val="FCD2F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788988"/>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・ネットワーク内の技術交流から、ものづくり中小企業を中心とする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788988"/>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技術開発プロジェクト立上げまで支援。</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角丸四角形 56"/>
          <p:cNvSpPr/>
          <p:nvPr/>
        </p:nvSpPr>
        <p:spPr>
          <a:xfrm>
            <a:off x="7052520" y="3128592"/>
            <a:ext cx="1978176" cy="531563"/>
          </a:xfrm>
          <a:prstGeom prst="roundRect">
            <a:avLst>
              <a:gd name="adj" fmla="val 50000"/>
            </a:avLst>
          </a:prstGeom>
          <a:solidFill>
            <a:srgbClr val="92D050"/>
          </a:solidFill>
          <a:ln w="12700"/>
        </p:spPr>
        <p:style>
          <a:lnRef idx="2">
            <a:schemeClr val="accent1">
              <a:shade val="50000"/>
            </a:schemeClr>
          </a:lnRef>
          <a:fillRef idx="1">
            <a:schemeClr val="accent1"/>
          </a:fillRef>
          <a:effectRef idx="0">
            <a:schemeClr val="accent1"/>
          </a:effectRef>
          <a:fontRef idx="minor">
            <a:schemeClr val="lt1"/>
          </a:fontRef>
        </p:style>
        <p:txBody>
          <a:bodyPr lIns="129620" tIns="102059" rIns="129620" bIns="64807" anchor="ctr"/>
          <a:lstStyle/>
          <a:p>
            <a:pPr algn="ctr">
              <a:defRPr/>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ネットワークの入会が助成金申請の要件です。</a:t>
            </a:r>
          </a:p>
        </p:txBody>
      </p:sp>
      <p:sp>
        <p:nvSpPr>
          <p:cNvPr id="2" name="スライド番号プレースホルダー 1"/>
          <p:cNvSpPr>
            <a:spLocks noGrp="1"/>
          </p:cNvSpPr>
          <p:nvPr>
            <p:ph type="sldNum" sz="quarter" idx="12"/>
          </p:nvPr>
        </p:nvSpPr>
        <p:spPr/>
        <p:txBody>
          <a:bodyPr/>
          <a:lstStyle/>
          <a:p>
            <a:fld id="{AE6173AF-2754-46D6-9699-BBA318896295}" type="slidenum">
              <a:rPr kumimoji="1" lang="ja-JP" altLang="en-US" smtClean="0"/>
              <a:t>7</a:t>
            </a:fld>
            <a:endParaRPr kumimoji="1" lang="ja-JP" altLang="en-US"/>
          </a:p>
        </p:txBody>
      </p:sp>
    </p:spTree>
    <p:extLst>
      <p:ext uri="{BB962C8B-B14F-4D97-AF65-F5344CB8AC3E}">
        <p14:creationId xmlns:p14="http://schemas.microsoft.com/office/powerpoint/2010/main" val="3299787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9"/>
          <p:cNvSpPr>
            <a:spLocks noChangeArrowheads="1"/>
          </p:cNvSpPr>
          <p:nvPr/>
        </p:nvSpPr>
        <p:spPr bwMode="auto">
          <a:xfrm>
            <a:off x="85723" y="2078071"/>
            <a:ext cx="4250737" cy="1554564"/>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sz="1000">
              <a:ea typeface="HG丸ｺﾞｼｯｸM-PRO" pitchFamily="50" charset="-128"/>
            </a:endParaRPr>
          </a:p>
        </p:txBody>
      </p:sp>
      <p:sp>
        <p:nvSpPr>
          <p:cNvPr id="4" name="正方形/長方形 3"/>
          <p:cNvSpPr/>
          <p:nvPr/>
        </p:nvSpPr>
        <p:spPr>
          <a:xfrm>
            <a:off x="4506095" y="4544939"/>
            <a:ext cx="4590280" cy="940842"/>
          </a:xfrm>
          <a:prstGeom prst="rect">
            <a:avLst/>
          </a:prstGeom>
          <a:solidFill>
            <a:schemeClr val="accent5">
              <a:lumMod val="20000"/>
              <a:lumOff val="80000"/>
            </a:schemeClr>
          </a:solidFill>
          <a:ln w="381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8" name="正方形/長方形 117"/>
          <p:cNvSpPr/>
          <p:nvPr/>
        </p:nvSpPr>
        <p:spPr>
          <a:xfrm>
            <a:off x="4502745" y="3102666"/>
            <a:ext cx="4593630" cy="1224889"/>
          </a:xfrm>
          <a:prstGeom prst="rect">
            <a:avLst/>
          </a:prstGeom>
          <a:solidFill>
            <a:schemeClr val="accent5">
              <a:lumMod val="20000"/>
              <a:lumOff val="80000"/>
            </a:schemeClr>
          </a:solidFill>
          <a:ln w="381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6" name="正方形/長方形 65"/>
          <p:cNvSpPr/>
          <p:nvPr/>
        </p:nvSpPr>
        <p:spPr>
          <a:xfrm>
            <a:off x="4515923" y="810659"/>
            <a:ext cx="4580451" cy="2074624"/>
          </a:xfrm>
          <a:prstGeom prst="rect">
            <a:avLst/>
          </a:prstGeom>
          <a:solidFill>
            <a:schemeClr val="accent5">
              <a:lumMod val="20000"/>
              <a:lumOff val="80000"/>
            </a:schemeClr>
          </a:solidFill>
          <a:ln w="381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solidFill>
                <a:schemeClr val="tx1"/>
              </a:solidFill>
            </a:endParaRPr>
          </a:p>
        </p:txBody>
      </p:sp>
      <p:sp>
        <p:nvSpPr>
          <p:cNvPr id="100" name="角丸四角形 99"/>
          <p:cNvSpPr/>
          <p:nvPr/>
        </p:nvSpPr>
        <p:spPr>
          <a:xfrm>
            <a:off x="4474425" y="1009266"/>
            <a:ext cx="2402967" cy="1414867"/>
          </a:xfrm>
          <a:prstGeom prst="roundRect">
            <a:avLst>
              <a:gd name="adj" fmla="val 1219"/>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0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長期固定で低金利の「設備投資応援融資</a:t>
            </a:r>
            <a:endParaRPr lang="en-US" altLang="ja-JP"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（信用保証協会保証付（右表））」と　</a:t>
            </a:r>
            <a:endParaRPr lang="en-US" altLang="ja-JP"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「金融機関提案型融資（設備投資特別枠</a:t>
            </a:r>
            <a:endParaRPr lang="en-US" altLang="ja-JP"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a:t>
            </a:r>
            <a:r>
              <a:rPr lang="en-US" altLang="ja-JP"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））」により、中小企業者の設備投</a:t>
            </a:r>
            <a:endParaRPr lang="en-US" altLang="ja-JP"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資を促進。</a:t>
            </a:r>
            <a:endParaRPr lang="en-US" altLang="ja-JP"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○「設備投資応援融資（信用保証協会保証</a:t>
            </a:r>
            <a:endParaRPr lang="en-US" altLang="ja-JP"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付）」にはこの制度をベースに市町村</a:t>
            </a:r>
            <a:endParaRPr lang="en-US" altLang="ja-JP"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r>
              <a:rPr lang="en-US" altLang="ja-JP"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a:t>
            </a:r>
            <a:r>
              <a:rPr lang="ja-JP" altLang="en-US"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独自に金利引き下げ等を行っている市</a:t>
            </a:r>
            <a:endParaRPr lang="en-US" altLang="ja-JP"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r>
              <a:rPr lang="en-US" altLang="ja-JP"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a:t>
            </a:r>
            <a:r>
              <a:rPr lang="ja-JP" altLang="en-US"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町村連携型や、先端設備等の導入等に</a:t>
            </a:r>
            <a:endParaRPr lang="en-US" altLang="ja-JP"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対応したメニューも実施。</a:t>
            </a:r>
            <a:endParaRPr lang="en-US" altLang="ja-JP"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2052" name="Text Box 15" descr="ひな形"/>
          <p:cNvSpPr txBox="1">
            <a:spLocks noChangeArrowheads="1"/>
          </p:cNvSpPr>
          <p:nvPr/>
        </p:nvSpPr>
        <p:spPr bwMode="auto">
          <a:xfrm>
            <a:off x="19467" y="723612"/>
            <a:ext cx="4376595" cy="4861328"/>
          </a:xfrm>
          <a:prstGeom prst="rect">
            <a:avLst/>
          </a:prstGeom>
          <a:noFill/>
          <a:ln w="28575">
            <a:solidFill>
              <a:schemeClr val="tx1"/>
            </a:solidFill>
            <a:miter lim="800000"/>
            <a:headEnd/>
            <a:tailEnd/>
          </a:ln>
        </p:spPr>
        <p:txBody>
          <a:bodyPr lIns="108000" tIns="108000" rIns="108000" bIns="108000"/>
          <a:lstStyle>
            <a:lvl1pPr marL="180975" indent="-180975" eaLnBrk="0" hangingPunct="0">
              <a:defRPr kumimoji="1" sz="1000">
                <a:solidFill>
                  <a:schemeClr val="tx1"/>
                </a:solidFill>
                <a:latin typeface="Arial" charset="0"/>
                <a:ea typeface="HG丸ｺﾞｼｯｸM-PRO" pitchFamily="50" charset="-128"/>
              </a:defRPr>
            </a:lvl1pPr>
            <a:lvl2pPr marL="742950" indent="-285750" eaLnBrk="0" hangingPunct="0">
              <a:defRPr kumimoji="1" sz="1000">
                <a:solidFill>
                  <a:schemeClr val="tx1"/>
                </a:solidFill>
                <a:latin typeface="Arial" charset="0"/>
                <a:ea typeface="HG丸ｺﾞｼｯｸM-PRO" pitchFamily="50" charset="-128"/>
              </a:defRPr>
            </a:lvl2pPr>
            <a:lvl3pPr marL="1143000" indent="-228600" eaLnBrk="0" hangingPunct="0">
              <a:defRPr kumimoji="1" sz="1000">
                <a:solidFill>
                  <a:schemeClr val="tx1"/>
                </a:solidFill>
                <a:latin typeface="Arial" charset="0"/>
                <a:ea typeface="HG丸ｺﾞｼｯｸM-PRO" pitchFamily="50" charset="-128"/>
              </a:defRPr>
            </a:lvl3pPr>
            <a:lvl4pPr marL="1600200" indent="-228600" eaLnBrk="0" hangingPunct="0">
              <a:defRPr kumimoji="1" sz="1000">
                <a:solidFill>
                  <a:schemeClr val="tx1"/>
                </a:solidFill>
                <a:latin typeface="Arial" charset="0"/>
                <a:ea typeface="HG丸ｺﾞｼｯｸM-PRO" pitchFamily="50" charset="-128"/>
              </a:defRPr>
            </a:lvl4pPr>
            <a:lvl5pPr marL="2057400" indent="-228600" eaLnBrk="0" hangingPunct="0">
              <a:defRPr kumimoji="1" sz="1000">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sz="1000">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sz="1000">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sz="1000">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sz="1000">
                <a:solidFill>
                  <a:schemeClr val="tx1"/>
                </a:solidFill>
                <a:latin typeface="Arial" charset="0"/>
                <a:ea typeface="HG丸ｺﾞｼｯｸM-PRO" pitchFamily="50" charset="-128"/>
              </a:defRPr>
            </a:lvl9pPr>
          </a:lstStyle>
          <a:p>
            <a:pPr eaLnBrk="1" fontAlgn="base" hangingPunct="1">
              <a:lnSpc>
                <a:spcPts val="1200"/>
              </a:lnSpc>
              <a:spcBef>
                <a:spcPts val="1000"/>
              </a:spcBef>
              <a:spcAft>
                <a:spcPct val="0"/>
              </a:spcAft>
            </a:pPr>
            <a:r>
              <a:rPr lang="ja-JP" altLang="en-US" sz="1400" b="1" dirty="0">
                <a:solidFill>
                  <a:srgbClr val="000000"/>
                </a:solidFill>
                <a:latin typeface="Meiryo UI" pitchFamily="50" charset="-128"/>
                <a:ea typeface="Meiryo UI" pitchFamily="50" charset="-128"/>
                <a:cs typeface="Meiryo UI" pitchFamily="50" charset="-128"/>
              </a:rPr>
              <a:t>■事業概要等</a:t>
            </a:r>
            <a:endParaRPr lang="en-US" altLang="ja-JP" sz="1400" b="1" dirty="0">
              <a:solidFill>
                <a:srgbClr val="000000"/>
              </a:solidFill>
              <a:latin typeface="Meiryo UI" pitchFamily="50" charset="-128"/>
              <a:ea typeface="Meiryo UI" pitchFamily="50" charset="-128"/>
              <a:cs typeface="Meiryo UI" pitchFamily="50" charset="-128"/>
            </a:endParaRPr>
          </a:p>
          <a:p>
            <a:pPr eaLnBrk="1" fontAlgn="base" hangingPunct="1">
              <a:spcBef>
                <a:spcPts val="1000"/>
              </a:spcBef>
              <a:spcAft>
                <a:spcPct val="0"/>
              </a:spcAft>
            </a:pPr>
            <a:r>
              <a:rPr lang="ja-JP" altLang="en-US" sz="900" dirty="0">
                <a:solidFill>
                  <a:srgbClr val="000000"/>
                </a:solidFill>
                <a:latin typeface="Meiryo UI" pitchFamily="50" charset="-128"/>
                <a:ea typeface="Meiryo UI" pitchFamily="50" charset="-128"/>
                <a:cs typeface="Meiryo UI" pitchFamily="50" charset="-128"/>
              </a:rPr>
              <a:t>○大阪府が、大阪信用保証協会（以下「信用保証協会」という。）や金融機関等と連携して、</a:t>
            </a:r>
            <a:r>
              <a:rPr lang="ja-JP" altLang="en-US" sz="900" dirty="0">
                <a:latin typeface="Meiryo UI" pitchFamily="50" charset="-128"/>
                <a:ea typeface="Meiryo UI" pitchFamily="50" charset="-128"/>
                <a:cs typeface="Meiryo UI" pitchFamily="50" charset="-128"/>
              </a:rPr>
              <a:t>中小企業者への資金面からの支援として、制度</a:t>
            </a:r>
            <a:r>
              <a:rPr lang="ja-JP" altLang="en-US" sz="900" dirty="0">
                <a:solidFill>
                  <a:srgbClr val="000000"/>
                </a:solidFill>
                <a:latin typeface="Meiryo UI" pitchFamily="50" charset="-128"/>
                <a:ea typeface="Meiryo UI" pitchFamily="50" charset="-128"/>
                <a:cs typeface="Meiryo UI" pitchFamily="50" charset="-128"/>
              </a:rPr>
              <a:t>融資を実施しています。</a:t>
            </a:r>
            <a:endParaRPr lang="en-US" altLang="ja-JP" sz="900" dirty="0">
              <a:solidFill>
                <a:srgbClr val="000000"/>
              </a:solidFill>
              <a:latin typeface="Meiryo UI" pitchFamily="50" charset="-128"/>
              <a:ea typeface="Meiryo UI" pitchFamily="50" charset="-128"/>
              <a:cs typeface="Meiryo UI" pitchFamily="50" charset="-128"/>
            </a:endParaRPr>
          </a:p>
          <a:p>
            <a:pPr eaLnBrk="1" fontAlgn="base" hangingPunct="1">
              <a:spcBef>
                <a:spcPts val="1000"/>
              </a:spcBef>
              <a:spcAft>
                <a:spcPct val="0"/>
              </a:spcAft>
            </a:pPr>
            <a:r>
              <a:rPr lang="ja-JP" altLang="en-US" sz="900" dirty="0">
                <a:solidFill>
                  <a:srgbClr val="000000"/>
                </a:solidFill>
                <a:latin typeface="Meiryo UI" pitchFamily="50" charset="-128"/>
                <a:ea typeface="Meiryo UI" pitchFamily="50" charset="-128"/>
                <a:cs typeface="Meiryo UI" pitchFamily="50" charset="-128"/>
              </a:rPr>
              <a:t>○大阪府が貸付原資の一部を金融機関に預託（無利子貸付）することによる金利の軽減や信用保証協会への損失補償を通じ、中小企業者に対する資金供給の円滑化を図っています。</a:t>
            </a:r>
            <a:endParaRPr lang="en-US" altLang="ja-JP" sz="900" dirty="0">
              <a:solidFill>
                <a:srgbClr val="000000"/>
              </a:solidFill>
              <a:latin typeface="Meiryo UI" pitchFamily="50" charset="-128"/>
              <a:ea typeface="Meiryo UI" pitchFamily="50" charset="-128"/>
              <a:cs typeface="Meiryo UI" pitchFamily="50" charset="-128"/>
            </a:endParaRPr>
          </a:p>
          <a:p>
            <a:pPr eaLnBrk="1" fontAlgn="base" hangingPunct="1">
              <a:lnSpc>
                <a:spcPts val="1200"/>
              </a:lnSpc>
              <a:spcBef>
                <a:spcPts val="1000"/>
              </a:spcBef>
              <a:spcAft>
                <a:spcPct val="0"/>
              </a:spcAft>
            </a:pPr>
            <a:endParaRPr lang="en-US" altLang="ja-JP" sz="1100" dirty="0">
              <a:solidFill>
                <a:srgbClr val="000000"/>
              </a:solidFill>
              <a:latin typeface="Meiryo UI" pitchFamily="50" charset="-128"/>
              <a:ea typeface="Meiryo UI" pitchFamily="50" charset="-128"/>
              <a:cs typeface="Meiryo UI" pitchFamily="50" charset="-128"/>
            </a:endParaRPr>
          </a:p>
          <a:p>
            <a:pPr eaLnBrk="1" fontAlgn="base" hangingPunct="1">
              <a:lnSpc>
                <a:spcPts val="1200"/>
              </a:lnSpc>
              <a:spcBef>
                <a:spcPts val="1000"/>
              </a:spcBef>
              <a:spcAft>
                <a:spcPct val="0"/>
              </a:spcAft>
            </a:pPr>
            <a:endParaRPr lang="en-US" altLang="ja-JP" sz="1100" dirty="0">
              <a:solidFill>
                <a:srgbClr val="000000"/>
              </a:solidFill>
              <a:latin typeface="Meiryo UI" pitchFamily="50" charset="-128"/>
              <a:ea typeface="Meiryo UI" pitchFamily="50" charset="-128"/>
              <a:cs typeface="Meiryo UI" pitchFamily="50" charset="-128"/>
            </a:endParaRPr>
          </a:p>
          <a:p>
            <a:pPr eaLnBrk="1" fontAlgn="base" hangingPunct="1">
              <a:lnSpc>
                <a:spcPts val="1200"/>
              </a:lnSpc>
              <a:spcBef>
                <a:spcPts val="1000"/>
              </a:spcBef>
              <a:spcAft>
                <a:spcPct val="0"/>
              </a:spcAft>
            </a:pPr>
            <a:endParaRPr lang="en-US" altLang="ja-JP" sz="1100" dirty="0">
              <a:solidFill>
                <a:srgbClr val="000000"/>
              </a:solidFill>
              <a:latin typeface="Meiryo UI" pitchFamily="50" charset="-128"/>
              <a:ea typeface="Meiryo UI" pitchFamily="50" charset="-128"/>
              <a:cs typeface="Meiryo UI" pitchFamily="50" charset="-128"/>
            </a:endParaRPr>
          </a:p>
          <a:p>
            <a:pPr eaLnBrk="1" fontAlgn="base" hangingPunct="1">
              <a:lnSpc>
                <a:spcPts val="1200"/>
              </a:lnSpc>
              <a:spcBef>
                <a:spcPts val="1000"/>
              </a:spcBef>
              <a:spcAft>
                <a:spcPct val="0"/>
              </a:spcAft>
            </a:pPr>
            <a:endParaRPr lang="en-US" altLang="ja-JP" sz="1100" dirty="0">
              <a:solidFill>
                <a:srgbClr val="000000"/>
              </a:solidFill>
              <a:latin typeface="Meiryo UI" pitchFamily="50" charset="-128"/>
              <a:ea typeface="Meiryo UI" pitchFamily="50" charset="-128"/>
              <a:cs typeface="Meiryo UI" pitchFamily="50" charset="-128"/>
            </a:endParaRPr>
          </a:p>
          <a:p>
            <a:pPr eaLnBrk="1" fontAlgn="base" hangingPunct="1">
              <a:lnSpc>
                <a:spcPts val="1200"/>
              </a:lnSpc>
              <a:spcBef>
                <a:spcPts val="1000"/>
              </a:spcBef>
              <a:spcAft>
                <a:spcPct val="0"/>
              </a:spcAft>
            </a:pPr>
            <a:endParaRPr lang="en-US" altLang="ja-JP" sz="1100" b="1" dirty="0">
              <a:solidFill>
                <a:srgbClr val="000000"/>
              </a:solidFill>
              <a:latin typeface="Meiryo UI" pitchFamily="50" charset="-128"/>
              <a:ea typeface="Meiryo UI" pitchFamily="50" charset="-128"/>
              <a:cs typeface="Meiryo UI" pitchFamily="50" charset="-128"/>
            </a:endParaRPr>
          </a:p>
          <a:p>
            <a:pPr eaLnBrk="1" fontAlgn="base" hangingPunct="1">
              <a:lnSpc>
                <a:spcPts val="1200"/>
              </a:lnSpc>
              <a:spcBef>
                <a:spcPts val="1000"/>
              </a:spcBef>
              <a:spcAft>
                <a:spcPct val="0"/>
              </a:spcAft>
            </a:pPr>
            <a:endParaRPr lang="en-US" altLang="ja-JP" sz="1100" b="1" dirty="0">
              <a:solidFill>
                <a:srgbClr val="000000"/>
              </a:solidFill>
              <a:latin typeface="Meiryo UI" pitchFamily="50" charset="-128"/>
              <a:ea typeface="Meiryo UI" pitchFamily="50" charset="-128"/>
              <a:cs typeface="Meiryo UI" pitchFamily="50" charset="-128"/>
            </a:endParaRPr>
          </a:p>
          <a:p>
            <a:pPr eaLnBrk="1" fontAlgn="base" hangingPunct="1">
              <a:lnSpc>
                <a:spcPts val="1200"/>
              </a:lnSpc>
              <a:spcBef>
                <a:spcPts val="1000"/>
              </a:spcBef>
              <a:spcAft>
                <a:spcPct val="0"/>
              </a:spcAft>
            </a:pPr>
            <a:endParaRPr lang="en-US" altLang="ja-JP" sz="1100" b="1" dirty="0">
              <a:solidFill>
                <a:srgbClr val="000000"/>
              </a:solidFill>
              <a:latin typeface="Meiryo UI" pitchFamily="50" charset="-128"/>
              <a:ea typeface="Meiryo UI" pitchFamily="50" charset="-128"/>
              <a:cs typeface="Meiryo UI" pitchFamily="50" charset="-128"/>
            </a:endParaRPr>
          </a:p>
          <a:p>
            <a:pPr eaLnBrk="1" fontAlgn="base" hangingPunct="1">
              <a:lnSpc>
                <a:spcPts val="1200"/>
              </a:lnSpc>
              <a:spcBef>
                <a:spcPts val="1000"/>
              </a:spcBef>
              <a:spcAft>
                <a:spcPct val="0"/>
              </a:spcAft>
            </a:pPr>
            <a:endParaRPr lang="en-US" altLang="ja-JP" sz="1100" b="1" dirty="0">
              <a:solidFill>
                <a:srgbClr val="000000"/>
              </a:solidFill>
              <a:latin typeface="Meiryo UI" pitchFamily="50" charset="-128"/>
              <a:ea typeface="Meiryo UI" pitchFamily="50" charset="-128"/>
              <a:cs typeface="Meiryo UI" pitchFamily="50" charset="-128"/>
            </a:endParaRPr>
          </a:p>
          <a:p>
            <a:pPr eaLnBrk="1" fontAlgn="base" hangingPunct="1">
              <a:lnSpc>
                <a:spcPts val="1000"/>
              </a:lnSpc>
              <a:spcBef>
                <a:spcPts val="1000"/>
              </a:spcBef>
              <a:spcAft>
                <a:spcPct val="0"/>
              </a:spcAft>
            </a:pPr>
            <a:endParaRPr lang="en-US" altLang="ja-JP" sz="1100" dirty="0">
              <a:solidFill>
                <a:srgbClr val="000000"/>
              </a:solidFill>
              <a:latin typeface="Meiryo UI" pitchFamily="50" charset="-128"/>
              <a:ea typeface="Meiryo UI" pitchFamily="50" charset="-128"/>
              <a:cs typeface="Meiryo UI" pitchFamily="50" charset="-128"/>
            </a:endParaRPr>
          </a:p>
          <a:p>
            <a:pPr eaLnBrk="1" fontAlgn="base" hangingPunct="1">
              <a:lnSpc>
                <a:spcPts val="1000"/>
              </a:lnSpc>
              <a:spcBef>
                <a:spcPts val="1000"/>
              </a:spcBef>
              <a:spcAft>
                <a:spcPct val="0"/>
              </a:spcAft>
            </a:pPr>
            <a:endParaRPr lang="en-US" altLang="ja-JP" sz="1100" dirty="0">
              <a:solidFill>
                <a:srgbClr val="000000"/>
              </a:solidFill>
              <a:latin typeface="Meiryo UI" pitchFamily="50" charset="-128"/>
              <a:ea typeface="Meiryo UI" pitchFamily="50" charset="-128"/>
              <a:cs typeface="Meiryo UI" pitchFamily="50" charset="-128"/>
            </a:endParaRPr>
          </a:p>
          <a:p>
            <a:pPr eaLnBrk="1" fontAlgn="base" hangingPunct="1">
              <a:lnSpc>
                <a:spcPts val="1200"/>
              </a:lnSpc>
              <a:spcBef>
                <a:spcPts val="1000"/>
              </a:spcBef>
              <a:spcAft>
                <a:spcPct val="0"/>
              </a:spcAft>
            </a:pPr>
            <a:endParaRPr lang="en-US" altLang="ja-JP" sz="1100" dirty="0">
              <a:solidFill>
                <a:srgbClr val="000000"/>
              </a:solidFill>
              <a:latin typeface="Meiryo UI" pitchFamily="50" charset="-128"/>
              <a:ea typeface="Meiryo UI" pitchFamily="50" charset="-128"/>
              <a:cs typeface="Meiryo UI" pitchFamily="50" charset="-128"/>
            </a:endParaRPr>
          </a:p>
          <a:p>
            <a:pPr eaLnBrk="1" fontAlgn="base" hangingPunct="1">
              <a:lnSpc>
                <a:spcPts val="1200"/>
              </a:lnSpc>
              <a:spcBef>
                <a:spcPts val="1000"/>
              </a:spcBef>
              <a:spcAft>
                <a:spcPct val="0"/>
              </a:spcAft>
            </a:pPr>
            <a:endParaRPr lang="en-US" altLang="ja-JP" sz="1100" dirty="0">
              <a:solidFill>
                <a:srgbClr val="000000"/>
              </a:solidFill>
              <a:latin typeface="Meiryo UI" pitchFamily="50" charset="-128"/>
              <a:ea typeface="Meiryo UI" pitchFamily="50" charset="-128"/>
              <a:cs typeface="Meiryo UI" pitchFamily="50" charset="-128"/>
            </a:endParaRPr>
          </a:p>
          <a:p>
            <a:pPr eaLnBrk="1" fontAlgn="base" hangingPunct="1">
              <a:spcBef>
                <a:spcPts val="1000"/>
              </a:spcBef>
              <a:spcAft>
                <a:spcPct val="0"/>
              </a:spcAft>
            </a:pPr>
            <a:endParaRPr lang="ja-JP" altLang="en-US" sz="1400" dirty="0">
              <a:solidFill>
                <a:srgbClr val="000000"/>
              </a:solidFill>
              <a:latin typeface="Meiryo UI" pitchFamily="50" charset="-128"/>
              <a:ea typeface="Meiryo UI" pitchFamily="50" charset="-128"/>
              <a:cs typeface="Meiryo UI" pitchFamily="50" charset="-128"/>
            </a:endParaRPr>
          </a:p>
        </p:txBody>
      </p:sp>
      <p:sp>
        <p:nvSpPr>
          <p:cNvPr id="69" name="AutoShape 10"/>
          <p:cNvSpPr>
            <a:spLocks noChangeArrowheads="1"/>
          </p:cNvSpPr>
          <p:nvPr/>
        </p:nvSpPr>
        <p:spPr bwMode="auto">
          <a:xfrm rot="16200000">
            <a:off x="2262497" y="4498816"/>
            <a:ext cx="156731" cy="97866"/>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sz="900">
              <a:ea typeface="HG丸ｺﾞｼｯｸM-PRO" pitchFamily="50" charset="-128"/>
            </a:endParaRPr>
          </a:p>
        </p:txBody>
      </p:sp>
      <p:sp>
        <p:nvSpPr>
          <p:cNvPr id="72" name="Rectangle 15"/>
          <p:cNvSpPr>
            <a:spLocks noChangeArrowheads="1"/>
          </p:cNvSpPr>
          <p:nvPr/>
        </p:nvSpPr>
        <p:spPr bwMode="auto">
          <a:xfrm>
            <a:off x="137322" y="4449546"/>
            <a:ext cx="2151310" cy="1858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36000" anchor="ctr"/>
          <a:lstStyle/>
          <a:p>
            <a:pPr algn="ctr" fontAlgn="base">
              <a:spcBef>
                <a:spcPct val="0"/>
              </a:spcBef>
              <a:spcAft>
                <a:spcPct val="0"/>
              </a:spcAft>
            </a:pPr>
            <a:r>
              <a:rPr lang="ja-JP" altLang="en-US" sz="900" dirty="0">
                <a:latin typeface="HG丸ｺﾞｼｯｸM-PRO" pitchFamily="50" charset="-128"/>
                <a:ea typeface="HG丸ｺﾞｼｯｸM-PRO" pitchFamily="50" charset="-128"/>
              </a:rPr>
              <a:t>小規模企業サポート資金</a:t>
            </a:r>
          </a:p>
        </p:txBody>
      </p:sp>
      <p:sp>
        <p:nvSpPr>
          <p:cNvPr id="73" name="AutoShape 17"/>
          <p:cNvSpPr>
            <a:spLocks noChangeArrowheads="1"/>
          </p:cNvSpPr>
          <p:nvPr/>
        </p:nvSpPr>
        <p:spPr bwMode="auto">
          <a:xfrm>
            <a:off x="2470176" y="4452542"/>
            <a:ext cx="1808175" cy="161243"/>
          </a:xfrm>
          <a:prstGeom prst="flowChartAlternateProcess">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800" dirty="0">
                <a:latin typeface="HG丸ｺﾞｼｯｸM-PRO" pitchFamily="50" charset="-128"/>
                <a:ea typeface="HG丸ｺﾞｼｯｸM-PRO" pitchFamily="50" charset="-128"/>
              </a:rPr>
              <a:t>小規模企業者向け資金</a:t>
            </a:r>
          </a:p>
        </p:txBody>
      </p:sp>
      <p:sp>
        <p:nvSpPr>
          <p:cNvPr id="74" name="Rectangle 15"/>
          <p:cNvSpPr>
            <a:spLocks noChangeArrowheads="1"/>
          </p:cNvSpPr>
          <p:nvPr/>
        </p:nvSpPr>
        <p:spPr bwMode="auto">
          <a:xfrm>
            <a:off x="137322" y="4218625"/>
            <a:ext cx="2151310" cy="175899"/>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36000" anchor="ctr"/>
          <a:lstStyle/>
          <a:p>
            <a:pPr algn="ctr" fontAlgn="base">
              <a:spcBef>
                <a:spcPct val="0"/>
              </a:spcBef>
              <a:spcAft>
                <a:spcPct val="0"/>
              </a:spcAft>
            </a:pPr>
            <a:r>
              <a:rPr lang="ja-JP" altLang="en-US" sz="900" dirty="0">
                <a:latin typeface="HG丸ｺﾞｼｯｸM-PRO" pitchFamily="50" charset="-128"/>
                <a:ea typeface="HG丸ｺﾞｼｯｸM-PRO" pitchFamily="50" charset="-128"/>
              </a:rPr>
              <a:t>開業サポート資金</a:t>
            </a:r>
          </a:p>
        </p:txBody>
      </p:sp>
      <p:sp>
        <p:nvSpPr>
          <p:cNvPr id="75" name="AutoShape 13"/>
          <p:cNvSpPr>
            <a:spLocks noChangeArrowheads="1"/>
          </p:cNvSpPr>
          <p:nvPr/>
        </p:nvSpPr>
        <p:spPr bwMode="auto">
          <a:xfrm>
            <a:off x="2470176" y="5161313"/>
            <a:ext cx="1808175" cy="158789"/>
          </a:xfrm>
          <a:prstGeom prst="flowChartAlternateProcess">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800" dirty="0">
                <a:latin typeface="HG丸ｺﾞｼｯｸM-PRO" pitchFamily="50" charset="-128"/>
                <a:ea typeface="HG丸ｺﾞｼｯｸM-PRO" pitchFamily="50" charset="-128"/>
              </a:rPr>
              <a:t>不況業種・災害による売上減少等</a:t>
            </a:r>
            <a:r>
              <a:rPr lang="en-US" altLang="ja-JP" sz="800" dirty="0">
                <a:latin typeface="HG丸ｺﾞｼｯｸM-PRO" pitchFamily="50" charset="-128"/>
                <a:ea typeface="HG丸ｺﾞｼｯｸM-PRO" pitchFamily="50" charset="-128"/>
              </a:rPr>
              <a:t>(*)</a:t>
            </a:r>
            <a:endParaRPr lang="ja-JP" altLang="en-US" sz="800" dirty="0">
              <a:latin typeface="HG丸ｺﾞｼｯｸM-PRO" pitchFamily="50" charset="-128"/>
              <a:ea typeface="HG丸ｺﾞｼｯｸM-PRO" pitchFamily="50" charset="-128"/>
            </a:endParaRPr>
          </a:p>
        </p:txBody>
      </p:sp>
      <p:sp>
        <p:nvSpPr>
          <p:cNvPr id="76" name="AutoShape 10"/>
          <p:cNvSpPr>
            <a:spLocks noChangeArrowheads="1"/>
          </p:cNvSpPr>
          <p:nvPr/>
        </p:nvSpPr>
        <p:spPr bwMode="auto">
          <a:xfrm rot="16200000">
            <a:off x="2271168" y="4727303"/>
            <a:ext cx="156731" cy="97866"/>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sz="900">
              <a:ea typeface="HG丸ｺﾞｼｯｸM-PRO" pitchFamily="50" charset="-128"/>
            </a:endParaRPr>
          </a:p>
        </p:txBody>
      </p:sp>
      <p:sp>
        <p:nvSpPr>
          <p:cNvPr id="77" name="AutoShape 11"/>
          <p:cNvSpPr>
            <a:spLocks noChangeArrowheads="1"/>
          </p:cNvSpPr>
          <p:nvPr/>
        </p:nvSpPr>
        <p:spPr bwMode="auto">
          <a:xfrm>
            <a:off x="137322" y="3960276"/>
            <a:ext cx="2151309" cy="200553"/>
          </a:xfrm>
          <a:prstGeom prst="flowChartAlternateProcess">
            <a:avLst/>
          </a:prstGeom>
          <a:gradFill rotWithShape="1">
            <a:gsLst>
              <a:gs pos="0">
                <a:schemeClr val="bg1">
                  <a:gamma/>
                  <a:shade val="46275"/>
                  <a:invGamma/>
                </a:schemeClr>
              </a:gs>
              <a:gs pos="50000">
                <a:schemeClr val="bg1"/>
              </a:gs>
              <a:gs pos="100000">
                <a:schemeClr val="bg1">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ja-JP" altLang="en-US" sz="1000" dirty="0">
                <a:latin typeface="HG丸ｺﾞｼｯｸM-PRO" pitchFamily="50" charset="-128"/>
                <a:ea typeface="HG丸ｺﾞｼｯｸM-PRO" pitchFamily="50" charset="-128"/>
              </a:rPr>
              <a:t>大阪府制度融資</a:t>
            </a:r>
          </a:p>
        </p:txBody>
      </p:sp>
      <p:sp>
        <p:nvSpPr>
          <p:cNvPr id="78" name="Rectangle 9"/>
          <p:cNvSpPr>
            <a:spLocks noChangeArrowheads="1"/>
          </p:cNvSpPr>
          <p:nvPr/>
        </p:nvSpPr>
        <p:spPr bwMode="auto">
          <a:xfrm>
            <a:off x="85723" y="3828253"/>
            <a:ext cx="4250737" cy="1697019"/>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sz="1000">
              <a:ea typeface="HG丸ｺﾞｼｯｸM-PRO" pitchFamily="50" charset="-128"/>
            </a:endParaRPr>
          </a:p>
        </p:txBody>
      </p:sp>
      <p:sp>
        <p:nvSpPr>
          <p:cNvPr id="79" name="Rectangle 12"/>
          <p:cNvSpPr>
            <a:spLocks noChangeArrowheads="1"/>
          </p:cNvSpPr>
          <p:nvPr/>
        </p:nvSpPr>
        <p:spPr bwMode="auto">
          <a:xfrm>
            <a:off x="137322" y="5149436"/>
            <a:ext cx="2151310" cy="209821"/>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36000" anchor="ctr"/>
          <a:lstStyle/>
          <a:p>
            <a:pPr algn="ctr" fontAlgn="base">
              <a:spcBef>
                <a:spcPct val="0"/>
              </a:spcBef>
              <a:spcAft>
                <a:spcPct val="0"/>
              </a:spcAft>
            </a:pPr>
            <a:r>
              <a:rPr lang="ja-JP" altLang="en-US" sz="900" dirty="0">
                <a:latin typeface="HG丸ｺﾞｼｯｸM-PRO" pitchFamily="50" charset="-128"/>
                <a:ea typeface="HG丸ｺﾞｼｯｸM-PRO" pitchFamily="50" charset="-128"/>
              </a:rPr>
              <a:t>経営安定サポート資金</a:t>
            </a:r>
          </a:p>
        </p:txBody>
      </p:sp>
      <p:sp>
        <p:nvSpPr>
          <p:cNvPr id="80" name="Rectangle 14"/>
          <p:cNvSpPr>
            <a:spLocks noChangeArrowheads="1"/>
          </p:cNvSpPr>
          <p:nvPr/>
        </p:nvSpPr>
        <p:spPr bwMode="auto">
          <a:xfrm>
            <a:off x="137322" y="4697871"/>
            <a:ext cx="2151310" cy="17678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36000" anchor="ctr"/>
          <a:lstStyle/>
          <a:p>
            <a:pPr algn="ctr" fontAlgn="base">
              <a:spcBef>
                <a:spcPct val="0"/>
              </a:spcBef>
              <a:spcAft>
                <a:spcPct val="0"/>
              </a:spcAft>
            </a:pPr>
            <a:r>
              <a:rPr lang="ja-JP" altLang="en-US" sz="900" dirty="0">
                <a:latin typeface="HG丸ｺﾞｼｯｸM-PRO" pitchFamily="50" charset="-128"/>
                <a:ea typeface="HG丸ｺﾞｼｯｸM-PRO" pitchFamily="50" charset="-128"/>
              </a:rPr>
              <a:t>チャレンジ応援資金</a:t>
            </a:r>
          </a:p>
        </p:txBody>
      </p:sp>
      <p:sp>
        <p:nvSpPr>
          <p:cNvPr id="81" name="Rectangle 15"/>
          <p:cNvSpPr>
            <a:spLocks noChangeArrowheads="1"/>
          </p:cNvSpPr>
          <p:nvPr/>
        </p:nvSpPr>
        <p:spPr bwMode="auto">
          <a:xfrm>
            <a:off x="137321" y="4913157"/>
            <a:ext cx="2151310" cy="19777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36000" anchor="ctr"/>
          <a:lstStyle/>
          <a:p>
            <a:pPr algn="ctr" fontAlgn="base">
              <a:spcBef>
                <a:spcPct val="0"/>
              </a:spcBef>
              <a:spcAft>
                <a:spcPct val="0"/>
              </a:spcAft>
            </a:pPr>
            <a:r>
              <a:rPr lang="ja-JP" altLang="en-US" sz="900" dirty="0">
                <a:latin typeface="HG丸ｺﾞｼｯｸM-PRO" pitchFamily="50" charset="-128"/>
                <a:ea typeface="HG丸ｺﾞｼｯｸM-PRO" pitchFamily="50" charset="-128"/>
              </a:rPr>
              <a:t>新型コロナウイルス感染症等関連資金</a:t>
            </a:r>
          </a:p>
        </p:txBody>
      </p:sp>
      <p:sp>
        <p:nvSpPr>
          <p:cNvPr id="82" name="AutoShape 16"/>
          <p:cNvSpPr>
            <a:spLocks noChangeArrowheads="1"/>
          </p:cNvSpPr>
          <p:nvPr/>
        </p:nvSpPr>
        <p:spPr bwMode="auto">
          <a:xfrm>
            <a:off x="2470176" y="4692739"/>
            <a:ext cx="1808175" cy="158452"/>
          </a:xfrm>
          <a:prstGeom prst="flowChartAlternateProcess">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800" dirty="0">
                <a:latin typeface="HG丸ｺﾞｼｯｸM-PRO" pitchFamily="50" charset="-128"/>
                <a:ea typeface="HG丸ｺﾞｼｯｸM-PRO" pitchFamily="50" charset="-128"/>
              </a:rPr>
              <a:t>新たな取り組みへのチャレンジを応援</a:t>
            </a:r>
          </a:p>
        </p:txBody>
      </p:sp>
      <p:sp>
        <p:nvSpPr>
          <p:cNvPr id="83" name="AutoShape 17"/>
          <p:cNvSpPr>
            <a:spLocks noChangeArrowheads="1"/>
          </p:cNvSpPr>
          <p:nvPr/>
        </p:nvSpPr>
        <p:spPr bwMode="auto">
          <a:xfrm>
            <a:off x="2470176" y="4930144"/>
            <a:ext cx="1808175" cy="170433"/>
          </a:xfrm>
          <a:prstGeom prst="flowChartAlternateProcess">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800" dirty="0">
                <a:latin typeface="HG丸ｺﾞｼｯｸM-PRO" pitchFamily="50" charset="-128"/>
                <a:ea typeface="HG丸ｺﾞｼｯｸM-PRO" pitchFamily="50" charset="-128"/>
              </a:rPr>
              <a:t>新型コロナウイルス等の影響のある方</a:t>
            </a:r>
          </a:p>
        </p:txBody>
      </p:sp>
      <p:sp>
        <p:nvSpPr>
          <p:cNvPr id="84" name="Rectangle 23"/>
          <p:cNvSpPr>
            <a:spLocks noChangeArrowheads="1"/>
          </p:cNvSpPr>
          <p:nvPr/>
        </p:nvSpPr>
        <p:spPr bwMode="auto">
          <a:xfrm>
            <a:off x="186325" y="3738970"/>
            <a:ext cx="1375556" cy="172995"/>
          </a:xfrm>
          <a:prstGeom prst="rect">
            <a:avLst/>
          </a:prstGeom>
          <a:solidFill>
            <a:schemeClr val="accent5">
              <a:lumMod val="60000"/>
              <a:lumOff val="40000"/>
            </a:schemeClr>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000" b="1" dirty="0">
                <a:ea typeface="HG丸ｺﾞｼｯｸM-PRO" pitchFamily="50" charset="-128"/>
              </a:rPr>
              <a:t>主な融資メニュー</a:t>
            </a:r>
          </a:p>
        </p:txBody>
      </p:sp>
      <p:sp>
        <p:nvSpPr>
          <p:cNvPr id="85" name="AutoShape 10"/>
          <p:cNvSpPr>
            <a:spLocks noChangeArrowheads="1"/>
          </p:cNvSpPr>
          <p:nvPr/>
        </p:nvSpPr>
        <p:spPr bwMode="auto">
          <a:xfrm rot="16200000">
            <a:off x="2262496" y="4957117"/>
            <a:ext cx="156731" cy="97866"/>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sz="900">
              <a:ea typeface="HG丸ｺﾞｼｯｸM-PRO" pitchFamily="50" charset="-128"/>
            </a:endParaRPr>
          </a:p>
        </p:txBody>
      </p:sp>
      <p:sp>
        <p:nvSpPr>
          <p:cNvPr id="86" name="AutoShape 10"/>
          <p:cNvSpPr>
            <a:spLocks noChangeArrowheads="1"/>
          </p:cNvSpPr>
          <p:nvPr/>
        </p:nvSpPr>
        <p:spPr bwMode="auto">
          <a:xfrm rot="16200000">
            <a:off x="2265873" y="5192803"/>
            <a:ext cx="156731" cy="97866"/>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sz="900">
              <a:ea typeface="HG丸ｺﾞｼｯｸM-PRO" pitchFamily="50" charset="-128"/>
            </a:endParaRPr>
          </a:p>
        </p:txBody>
      </p:sp>
      <p:sp>
        <p:nvSpPr>
          <p:cNvPr id="87" name="AutoShape 10"/>
          <p:cNvSpPr>
            <a:spLocks noChangeArrowheads="1"/>
          </p:cNvSpPr>
          <p:nvPr/>
        </p:nvSpPr>
        <p:spPr bwMode="auto">
          <a:xfrm rot="16200000">
            <a:off x="2262496" y="4263552"/>
            <a:ext cx="156731" cy="97866"/>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sz="900">
              <a:ea typeface="HG丸ｺﾞｼｯｸM-PRO" pitchFamily="50" charset="-128"/>
            </a:endParaRPr>
          </a:p>
        </p:txBody>
      </p:sp>
      <p:sp>
        <p:nvSpPr>
          <p:cNvPr id="88" name="AutoShape 17"/>
          <p:cNvSpPr>
            <a:spLocks noChangeArrowheads="1"/>
          </p:cNvSpPr>
          <p:nvPr/>
        </p:nvSpPr>
        <p:spPr bwMode="auto">
          <a:xfrm>
            <a:off x="2470176" y="4221620"/>
            <a:ext cx="1808175" cy="151968"/>
          </a:xfrm>
          <a:prstGeom prst="flowChartAlternateProcess">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800" dirty="0">
                <a:latin typeface="HG丸ｺﾞｼｯｸM-PRO" pitchFamily="50" charset="-128"/>
                <a:ea typeface="HG丸ｺﾞｼｯｸM-PRO" pitchFamily="50" charset="-128"/>
              </a:rPr>
              <a:t>開業に必要な資金</a:t>
            </a:r>
          </a:p>
        </p:txBody>
      </p:sp>
      <p:grpSp>
        <p:nvGrpSpPr>
          <p:cNvPr id="61" name="グループ化 101"/>
          <p:cNvGrpSpPr>
            <a:grpSpLocks/>
          </p:cNvGrpSpPr>
          <p:nvPr/>
        </p:nvGrpSpPr>
        <p:grpSpPr bwMode="auto">
          <a:xfrm>
            <a:off x="186325" y="1977098"/>
            <a:ext cx="3965561" cy="1592232"/>
            <a:chOff x="5488525" y="5018715"/>
            <a:chExt cx="2982375" cy="1542423"/>
          </a:xfrm>
        </p:grpSpPr>
        <p:sp>
          <p:nvSpPr>
            <p:cNvPr id="62" name="AutoShape 26"/>
            <p:cNvSpPr>
              <a:spLocks noChangeArrowheads="1"/>
            </p:cNvSpPr>
            <p:nvPr/>
          </p:nvSpPr>
          <p:spPr bwMode="auto">
            <a:xfrm>
              <a:off x="6461125" y="5478463"/>
              <a:ext cx="1079500" cy="215900"/>
            </a:xfrm>
            <a:prstGeom prst="upArrow">
              <a:avLst>
                <a:gd name="adj1" fmla="val 50000"/>
                <a:gd name="adj2" fmla="val 25000"/>
              </a:avLst>
            </a:prstGeom>
            <a:solidFill>
              <a:schemeClr val="accent5">
                <a:lumMod val="40000"/>
                <a:lumOff val="60000"/>
              </a:schemeClr>
            </a:solidFill>
            <a:ln w="9525">
              <a:solidFill>
                <a:schemeClr val="tx1">
                  <a:alpha val="8392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000" dirty="0">
                  <a:solidFill>
                    <a:srgbClr val="000000"/>
                  </a:solidFill>
                </a:rPr>
                <a:t>融資</a:t>
              </a:r>
            </a:p>
          </p:txBody>
        </p:sp>
        <p:sp>
          <p:nvSpPr>
            <p:cNvPr id="63" name="Oval 25"/>
            <p:cNvSpPr>
              <a:spLocks noChangeArrowheads="1"/>
            </p:cNvSpPr>
            <p:nvPr/>
          </p:nvSpPr>
          <p:spPr bwMode="auto">
            <a:xfrm>
              <a:off x="5730875" y="5805488"/>
              <a:ext cx="2520950" cy="719137"/>
            </a:xfrm>
            <a:prstGeom prst="ellipse">
              <a:avLst/>
            </a:prstGeom>
            <a:solidFill>
              <a:schemeClr val="accent5">
                <a:lumMod val="40000"/>
                <a:lumOff val="60000"/>
              </a:schemeClr>
            </a:solidFill>
            <a:ln w="9525">
              <a:solidFill>
                <a:schemeClr val="tx1">
                  <a:alpha val="83920"/>
                </a:schemeClr>
              </a:solidFill>
              <a:prstDash val="dash"/>
              <a:round/>
              <a:headEnd/>
              <a:tailEnd/>
            </a:ln>
            <a:effectLst>
              <a:outerShdw dist="107763" dir="2700000" algn="ctr" rotWithShape="0">
                <a:schemeClr val="bg2">
                  <a:alpha val="50000"/>
                </a:schemeClr>
              </a:outerShdw>
            </a:effectLst>
          </p:spPr>
          <p:txBody>
            <a:bodyPr wrap="none" anchor="ctr"/>
            <a:lstStyle/>
            <a:p>
              <a:pPr algn="ctr" fontAlgn="base">
                <a:spcBef>
                  <a:spcPct val="0"/>
                </a:spcBef>
                <a:spcAft>
                  <a:spcPct val="0"/>
                </a:spcAft>
              </a:pPr>
              <a:endParaRPr lang="ja-JP" altLang="ja-JP" sz="1200">
                <a:solidFill>
                  <a:srgbClr val="000000"/>
                </a:solidFill>
              </a:endParaRPr>
            </a:p>
          </p:txBody>
        </p:sp>
        <p:sp>
          <p:nvSpPr>
            <p:cNvPr id="67" name="Rectangle 31"/>
            <p:cNvSpPr>
              <a:spLocks noChangeArrowheads="1"/>
            </p:cNvSpPr>
            <p:nvPr/>
          </p:nvSpPr>
          <p:spPr bwMode="auto">
            <a:xfrm>
              <a:off x="6451600" y="5229225"/>
              <a:ext cx="1085850" cy="215900"/>
            </a:xfrm>
            <a:prstGeom prst="rect">
              <a:avLst/>
            </a:prstGeom>
            <a:solidFill>
              <a:schemeClr val="bg1"/>
            </a:solidFill>
            <a:ln w="9525">
              <a:solidFill>
                <a:schemeClr val="tx1">
                  <a:alpha val="8392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000" dirty="0">
                  <a:solidFill>
                    <a:srgbClr val="000000"/>
                  </a:solidFill>
                  <a:latin typeface="HG丸ｺﾞｼｯｸM-PRO" pitchFamily="50" charset="-128"/>
                  <a:ea typeface="HG丸ｺﾞｼｯｸM-PRO" pitchFamily="50" charset="-128"/>
                </a:rPr>
                <a:t>中小企業者</a:t>
              </a:r>
            </a:p>
          </p:txBody>
        </p:sp>
        <p:sp>
          <p:nvSpPr>
            <p:cNvPr id="68" name="Rectangle 36"/>
            <p:cNvSpPr>
              <a:spLocks noChangeArrowheads="1"/>
            </p:cNvSpPr>
            <p:nvPr/>
          </p:nvSpPr>
          <p:spPr bwMode="auto">
            <a:xfrm>
              <a:off x="6800850" y="6202363"/>
              <a:ext cx="568325" cy="215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900">
                  <a:solidFill>
                    <a:srgbClr val="000000"/>
                  </a:solidFill>
                  <a:latin typeface="HG丸ｺﾞｼｯｸM-PRO" pitchFamily="50" charset="-128"/>
                  <a:ea typeface="HG丸ｺﾞｼｯｸM-PRO" pitchFamily="50" charset="-128"/>
                </a:rPr>
                <a:t>損失補償</a:t>
              </a:r>
            </a:p>
          </p:txBody>
        </p:sp>
        <p:sp>
          <p:nvSpPr>
            <p:cNvPr id="70" name="Line 24"/>
            <p:cNvSpPr>
              <a:spLocks noChangeShapeType="1"/>
            </p:cNvSpPr>
            <p:nvPr/>
          </p:nvSpPr>
          <p:spPr bwMode="auto">
            <a:xfrm>
              <a:off x="5670550" y="5373688"/>
              <a:ext cx="792163" cy="0"/>
            </a:xfrm>
            <a:prstGeom prst="line">
              <a:avLst/>
            </a:prstGeom>
            <a:noFill/>
            <a:ln w="9525">
              <a:solidFill>
                <a:schemeClr val="tx1">
                  <a:alpha val="8392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sz="1000">
                <a:solidFill>
                  <a:srgbClr val="000000"/>
                </a:solidFill>
                <a:ea typeface="HG丸ｺﾞｼｯｸM-PRO" pitchFamily="50" charset="-128"/>
              </a:endParaRPr>
            </a:p>
          </p:txBody>
        </p:sp>
        <p:sp>
          <p:nvSpPr>
            <p:cNvPr id="89" name="Rectangle 28"/>
            <p:cNvSpPr>
              <a:spLocks noChangeArrowheads="1"/>
            </p:cNvSpPr>
            <p:nvPr/>
          </p:nvSpPr>
          <p:spPr bwMode="auto">
            <a:xfrm>
              <a:off x="7593013" y="6345238"/>
              <a:ext cx="877887" cy="215900"/>
            </a:xfrm>
            <a:prstGeom prst="rect">
              <a:avLst/>
            </a:prstGeom>
            <a:solidFill>
              <a:schemeClr val="bg1"/>
            </a:solidFill>
            <a:ln w="9525">
              <a:solidFill>
                <a:schemeClr val="tx1">
                  <a:alpha val="8392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000" dirty="0">
                  <a:solidFill>
                    <a:srgbClr val="000000"/>
                  </a:solidFill>
                  <a:latin typeface="HG丸ｺﾞｼｯｸM-PRO" pitchFamily="50" charset="-128"/>
                  <a:ea typeface="HG丸ｺﾞｼｯｸM-PRO" pitchFamily="50" charset="-128"/>
                </a:rPr>
                <a:t>大　阪　府</a:t>
              </a:r>
            </a:p>
          </p:txBody>
        </p:sp>
        <p:sp>
          <p:nvSpPr>
            <p:cNvPr id="90" name="Rectangle 29"/>
            <p:cNvSpPr>
              <a:spLocks noChangeArrowheads="1"/>
            </p:cNvSpPr>
            <p:nvPr/>
          </p:nvSpPr>
          <p:spPr bwMode="auto">
            <a:xfrm>
              <a:off x="5602288" y="6342063"/>
              <a:ext cx="863600" cy="215900"/>
            </a:xfrm>
            <a:prstGeom prst="rect">
              <a:avLst/>
            </a:prstGeom>
            <a:solidFill>
              <a:schemeClr val="bg1"/>
            </a:solidFill>
            <a:ln w="9525">
              <a:solidFill>
                <a:schemeClr val="tx1">
                  <a:alpha val="8392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000">
                  <a:solidFill>
                    <a:srgbClr val="000000"/>
                  </a:solidFill>
                  <a:latin typeface="HG丸ｺﾞｼｯｸM-PRO" pitchFamily="50" charset="-128"/>
                  <a:ea typeface="HG丸ｺﾞｼｯｸM-PRO" pitchFamily="50" charset="-128"/>
                </a:rPr>
                <a:t>信用保証協会</a:t>
              </a:r>
            </a:p>
          </p:txBody>
        </p:sp>
        <p:sp>
          <p:nvSpPr>
            <p:cNvPr id="91" name="Rectangle 30"/>
            <p:cNvSpPr>
              <a:spLocks noChangeArrowheads="1"/>
            </p:cNvSpPr>
            <p:nvPr/>
          </p:nvSpPr>
          <p:spPr bwMode="auto">
            <a:xfrm>
              <a:off x="6570663" y="5734050"/>
              <a:ext cx="884237" cy="215900"/>
            </a:xfrm>
            <a:prstGeom prst="rect">
              <a:avLst/>
            </a:prstGeom>
            <a:solidFill>
              <a:schemeClr val="bg1"/>
            </a:solidFill>
            <a:ln w="9525">
              <a:solidFill>
                <a:schemeClr val="tx1">
                  <a:alpha val="8392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000" dirty="0">
                  <a:solidFill>
                    <a:srgbClr val="000000"/>
                  </a:solidFill>
                  <a:latin typeface="HG丸ｺﾞｼｯｸM-PRO" pitchFamily="50" charset="-128"/>
                  <a:ea typeface="HG丸ｺﾞｼｯｸM-PRO" pitchFamily="50" charset="-128"/>
                </a:rPr>
                <a:t>金融機関</a:t>
              </a:r>
            </a:p>
          </p:txBody>
        </p:sp>
        <p:sp>
          <p:nvSpPr>
            <p:cNvPr id="93" name="Line 34"/>
            <p:cNvSpPr>
              <a:spLocks noChangeShapeType="1"/>
            </p:cNvSpPr>
            <p:nvPr/>
          </p:nvSpPr>
          <p:spPr bwMode="auto">
            <a:xfrm flipH="1">
              <a:off x="6523038" y="6453188"/>
              <a:ext cx="1012825" cy="0"/>
            </a:xfrm>
            <a:prstGeom prst="line">
              <a:avLst/>
            </a:prstGeom>
            <a:noFill/>
            <a:ln w="9525">
              <a:solidFill>
                <a:schemeClr val="tx1">
                  <a:alpha val="8392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sz="1000">
                <a:solidFill>
                  <a:srgbClr val="000000"/>
                </a:solidFill>
                <a:ea typeface="HG丸ｺﾞｼｯｸM-PRO" pitchFamily="50" charset="-128"/>
              </a:endParaRPr>
            </a:p>
          </p:txBody>
        </p:sp>
        <p:sp>
          <p:nvSpPr>
            <p:cNvPr id="94" name="Line 35"/>
            <p:cNvSpPr>
              <a:spLocks noChangeShapeType="1"/>
            </p:cNvSpPr>
            <p:nvPr/>
          </p:nvSpPr>
          <p:spPr bwMode="auto">
            <a:xfrm flipH="1" flipV="1">
              <a:off x="7459663" y="6021388"/>
              <a:ext cx="576262" cy="287337"/>
            </a:xfrm>
            <a:prstGeom prst="line">
              <a:avLst/>
            </a:prstGeom>
            <a:noFill/>
            <a:ln w="9525">
              <a:solidFill>
                <a:schemeClr val="tx1">
                  <a:alpha val="8392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sz="1000">
                <a:solidFill>
                  <a:srgbClr val="000000"/>
                </a:solidFill>
                <a:ea typeface="HG丸ｺﾞｼｯｸM-PRO" pitchFamily="50" charset="-128"/>
              </a:endParaRPr>
            </a:p>
          </p:txBody>
        </p:sp>
        <p:sp>
          <p:nvSpPr>
            <p:cNvPr id="95" name="Rectangle 37"/>
            <p:cNvSpPr>
              <a:spLocks noChangeArrowheads="1"/>
            </p:cNvSpPr>
            <p:nvPr/>
          </p:nvSpPr>
          <p:spPr bwMode="auto">
            <a:xfrm>
              <a:off x="5802313" y="5948363"/>
              <a:ext cx="568325" cy="215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900" dirty="0">
                  <a:solidFill>
                    <a:srgbClr val="000000"/>
                  </a:solidFill>
                  <a:latin typeface="HG丸ｺﾞｼｯｸM-PRO" pitchFamily="50" charset="-128"/>
                  <a:ea typeface="HG丸ｺﾞｼｯｸM-PRO" pitchFamily="50" charset="-128"/>
                </a:rPr>
                <a:t>代位弁済</a:t>
              </a:r>
            </a:p>
          </p:txBody>
        </p:sp>
        <p:sp>
          <p:nvSpPr>
            <p:cNvPr id="96" name="Rectangle 38"/>
            <p:cNvSpPr>
              <a:spLocks noChangeArrowheads="1"/>
            </p:cNvSpPr>
            <p:nvPr/>
          </p:nvSpPr>
          <p:spPr bwMode="auto">
            <a:xfrm>
              <a:off x="7564438" y="5949950"/>
              <a:ext cx="795337" cy="215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900" dirty="0">
                  <a:solidFill>
                    <a:srgbClr val="000000"/>
                  </a:solidFill>
                  <a:latin typeface="HG丸ｺﾞｼｯｸM-PRO" pitchFamily="50" charset="-128"/>
                  <a:ea typeface="HG丸ｺﾞｼｯｸM-PRO" pitchFamily="50" charset="-128"/>
                </a:rPr>
                <a:t>預託</a:t>
              </a:r>
              <a:r>
                <a:rPr lang="en-US" altLang="ja-JP" sz="900" dirty="0">
                  <a:solidFill>
                    <a:srgbClr val="000000"/>
                  </a:solidFill>
                  <a:latin typeface="HG丸ｺﾞｼｯｸM-PRO" pitchFamily="50" charset="-128"/>
                  <a:ea typeface="HG丸ｺﾞｼｯｸM-PRO" pitchFamily="50" charset="-128"/>
                </a:rPr>
                <a:t>(</a:t>
              </a:r>
              <a:r>
                <a:rPr lang="ja-JP" altLang="en-US" sz="900" dirty="0">
                  <a:solidFill>
                    <a:srgbClr val="000000"/>
                  </a:solidFill>
                  <a:latin typeface="HG丸ｺﾞｼｯｸM-PRO" pitchFamily="50" charset="-128"/>
                  <a:ea typeface="HG丸ｺﾞｼｯｸM-PRO" pitchFamily="50" charset="-128"/>
                </a:rPr>
                <a:t>無利子貸付</a:t>
              </a:r>
              <a:r>
                <a:rPr lang="en-US" altLang="ja-JP" sz="900" dirty="0">
                  <a:solidFill>
                    <a:srgbClr val="000000"/>
                  </a:solidFill>
                  <a:latin typeface="HG丸ｺﾞｼｯｸM-PRO" pitchFamily="50" charset="-128"/>
                  <a:ea typeface="HG丸ｺﾞｼｯｸM-PRO" pitchFamily="50" charset="-128"/>
                </a:rPr>
                <a:t>)</a:t>
              </a:r>
            </a:p>
          </p:txBody>
        </p:sp>
        <p:sp>
          <p:nvSpPr>
            <p:cNvPr id="97" name="Line 39"/>
            <p:cNvSpPr>
              <a:spLocks noChangeShapeType="1"/>
            </p:cNvSpPr>
            <p:nvPr/>
          </p:nvSpPr>
          <p:spPr bwMode="auto">
            <a:xfrm flipV="1">
              <a:off x="5659438" y="5372100"/>
              <a:ext cx="0" cy="936625"/>
            </a:xfrm>
            <a:prstGeom prst="line">
              <a:avLst/>
            </a:prstGeom>
            <a:noFill/>
            <a:ln w="9525">
              <a:solidFill>
                <a:schemeClr val="tx1">
                  <a:alpha val="8392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sz="1000">
                <a:solidFill>
                  <a:srgbClr val="000000"/>
                </a:solidFill>
                <a:ea typeface="HG丸ｺﾞｼｯｸM-PRO" pitchFamily="50" charset="-128"/>
              </a:endParaRPr>
            </a:p>
          </p:txBody>
        </p:sp>
        <p:sp>
          <p:nvSpPr>
            <p:cNvPr id="98" name="Rectangle 40"/>
            <p:cNvSpPr>
              <a:spLocks noChangeArrowheads="1"/>
            </p:cNvSpPr>
            <p:nvPr/>
          </p:nvSpPr>
          <p:spPr bwMode="auto">
            <a:xfrm>
              <a:off x="5730875" y="5480050"/>
              <a:ext cx="568325" cy="215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900">
                  <a:solidFill>
                    <a:srgbClr val="000000"/>
                  </a:solidFill>
                  <a:latin typeface="HG丸ｺﾞｼｯｸM-PRO" pitchFamily="50" charset="-128"/>
                  <a:ea typeface="HG丸ｺﾞｼｯｸM-PRO" pitchFamily="50" charset="-128"/>
                </a:rPr>
                <a:t>信用保証</a:t>
              </a:r>
            </a:p>
          </p:txBody>
        </p:sp>
        <p:sp>
          <p:nvSpPr>
            <p:cNvPr id="99" name="Line 33"/>
            <p:cNvSpPr>
              <a:spLocks noChangeShapeType="1"/>
            </p:cNvSpPr>
            <p:nvPr/>
          </p:nvSpPr>
          <p:spPr bwMode="auto">
            <a:xfrm flipV="1">
              <a:off x="6044406" y="6020594"/>
              <a:ext cx="503237" cy="287337"/>
            </a:xfrm>
            <a:prstGeom prst="line">
              <a:avLst/>
            </a:prstGeom>
            <a:noFill/>
            <a:ln w="9525">
              <a:solidFill>
                <a:schemeClr val="tx1">
                  <a:alpha val="8392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sz="1000">
                <a:solidFill>
                  <a:srgbClr val="000000"/>
                </a:solidFill>
                <a:ea typeface="HG丸ｺﾞｼｯｸM-PRO" pitchFamily="50" charset="-128"/>
              </a:endParaRPr>
            </a:p>
          </p:txBody>
        </p:sp>
        <p:sp>
          <p:nvSpPr>
            <p:cNvPr id="92" name="Rectangle 32"/>
            <p:cNvSpPr>
              <a:spLocks noChangeArrowheads="1"/>
            </p:cNvSpPr>
            <p:nvPr/>
          </p:nvSpPr>
          <p:spPr bwMode="auto">
            <a:xfrm>
              <a:off x="5488525" y="5018715"/>
              <a:ext cx="882113" cy="192564"/>
            </a:xfrm>
            <a:prstGeom prst="rect">
              <a:avLst/>
            </a:prstGeom>
            <a:solidFill>
              <a:schemeClr val="accent5">
                <a:lumMod val="40000"/>
                <a:lumOff val="60000"/>
              </a:schemeClr>
            </a:solidFill>
            <a:ln w="12700">
              <a:solidFill>
                <a:schemeClr val="tx1">
                  <a:alpha val="8392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000" b="1" dirty="0">
                  <a:solidFill>
                    <a:srgbClr val="000000"/>
                  </a:solidFill>
                  <a:ea typeface="HG丸ｺﾞｼｯｸM-PRO" pitchFamily="50" charset="-128"/>
                </a:rPr>
                <a:t>制度融資のしくみ</a:t>
              </a:r>
            </a:p>
          </p:txBody>
        </p:sp>
      </p:grpSp>
      <p:sp>
        <p:nvSpPr>
          <p:cNvPr id="10" name="角丸四角形 9"/>
          <p:cNvSpPr/>
          <p:nvPr/>
        </p:nvSpPr>
        <p:spPr>
          <a:xfrm>
            <a:off x="4598609" y="2962247"/>
            <a:ext cx="1741530" cy="2340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開業サポート資金</a:t>
            </a:r>
          </a:p>
        </p:txBody>
      </p:sp>
      <p:sp>
        <p:nvSpPr>
          <p:cNvPr id="101" name="角丸四角形 100"/>
          <p:cNvSpPr/>
          <p:nvPr/>
        </p:nvSpPr>
        <p:spPr>
          <a:xfrm>
            <a:off x="4598609" y="699658"/>
            <a:ext cx="2567982" cy="23751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チャレンジ応援資金　</a:t>
            </a:r>
            <a:r>
              <a:rPr lang="zh-TW"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設備投資応援融資</a:t>
            </a:r>
          </a:p>
        </p:txBody>
      </p:sp>
      <p:sp>
        <p:nvSpPr>
          <p:cNvPr id="71" name="テキスト ボックス 70"/>
          <p:cNvSpPr txBox="1"/>
          <p:nvPr/>
        </p:nvSpPr>
        <p:spPr>
          <a:xfrm>
            <a:off x="3518207" y="3652713"/>
            <a:ext cx="944111" cy="220317"/>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R5.4.1</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現在）</a:t>
            </a:r>
          </a:p>
        </p:txBody>
      </p:sp>
      <p:sp>
        <p:nvSpPr>
          <p:cNvPr id="65" name="テキスト ボックス 64"/>
          <p:cNvSpPr txBox="1"/>
          <p:nvPr/>
        </p:nvSpPr>
        <p:spPr>
          <a:xfrm>
            <a:off x="8253639" y="628099"/>
            <a:ext cx="962596"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R5</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現在）</a:t>
            </a:r>
          </a:p>
        </p:txBody>
      </p:sp>
      <p:sp>
        <p:nvSpPr>
          <p:cNvPr id="103" name="Text Box 15" descr="ひな形"/>
          <p:cNvSpPr txBox="1">
            <a:spLocks noChangeArrowheads="1"/>
          </p:cNvSpPr>
          <p:nvPr/>
        </p:nvSpPr>
        <p:spPr bwMode="auto">
          <a:xfrm>
            <a:off x="683568" y="116632"/>
            <a:ext cx="5472608" cy="504056"/>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中小企業向け制度融資</a:t>
            </a:r>
          </a:p>
        </p:txBody>
      </p:sp>
      <p:sp>
        <p:nvSpPr>
          <p:cNvPr id="105" name="Text Box 15" descr="ひな形"/>
          <p:cNvSpPr txBox="1">
            <a:spLocks noChangeArrowheads="1"/>
          </p:cNvSpPr>
          <p:nvPr/>
        </p:nvSpPr>
        <p:spPr bwMode="auto">
          <a:xfrm>
            <a:off x="6228184" y="116632"/>
            <a:ext cx="2880320" cy="504056"/>
          </a:xfrm>
          <a:prstGeom prst="rect">
            <a:avLst/>
          </a:prstGeom>
          <a:solidFill>
            <a:schemeClr val="bg1"/>
          </a:solidFill>
          <a:ln w="19050" cmpd="sng">
            <a:solidFill>
              <a:schemeClr val="tx1"/>
            </a:solid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問合せ先</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TEL</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06-6210-9508</a:t>
            </a:r>
          </a:p>
          <a:p>
            <a:pPr eaLnBrk="1" hangingPunct="1">
              <a:lnSpc>
                <a:spcPts val="1000"/>
              </a:lnSpc>
              <a:spcBef>
                <a:spcPct val="50000"/>
              </a:spcBef>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金融課　制度融資グループ</a:t>
            </a:r>
          </a:p>
        </p:txBody>
      </p:sp>
      <p:sp>
        <p:nvSpPr>
          <p:cNvPr id="106" name="Text Box 15" descr="ひな形"/>
          <p:cNvSpPr txBox="1">
            <a:spLocks noChangeArrowheads="1"/>
          </p:cNvSpPr>
          <p:nvPr/>
        </p:nvSpPr>
        <p:spPr bwMode="auto">
          <a:xfrm>
            <a:off x="43880" y="116632"/>
            <a:ext cx="639688" cy="504056"/>
          </a:xfrm>
          <a:prstGeom prst="rect">
            <a:avLst/>
          </a:prstGeom>
          <a:solidFill>
            <a:schemeClr val="bg1"/>
          </a:solidFill>
          <a:ln w="31750" cmpd="thickThin">
            <a:solidFill>
              <a:schemeClr val="tx1"/>
            </a:solidFill>
            <a:miter lim="800000"/>
            <a:headEnd/>
            <a:tailEnd/>
          </a:ln>
        </p:spPr>
        <p:txBody>
          <a:bodyPr lIns="72000" tIns="324000" rIns="72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algn="ctr" eaLnBrk="1" hangingPunct="1">
              <a:lnSpc>
                <a:spcPts val="1000"/>
              </a:lnSpc>
              <a:spcBef>
                <a:spcPct val="50000"/>
              </a:spcBef>
            </a:pPr>
            <a:r>
              <a:rPr lang="en-US" altLang="ja-JP" sz="2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17</a:t>
            </a:r>
            <a:endParaRPr lang="ja-JP" altLang="en-US" sz="2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フローチャート : 代替処理 63"/>
          <p:cNvSpPr/>
          <p:nvPr/>
        </p:nvSpPr>
        <p:spPr>
          <a:xfrm>
            <a:off x="2599051" y="5325541"/>
            <a:ext cx="1752367" cy="219810"/>
          </a:xfrm>
          <a:prstGeom prst="flowChartAlternateProcess">
            <a:avLst/>
          </a:prstGeom>
          <a:noFill/>
          <a:ln w="12700" cap="flat" cmpd="sng" algn="ctr">
            <a:noFill/>
            <a:prstDash val="sysDot"/>
          </a:ln>
          <a:effectLst/>
        </p:spPr>
        <p:txBody>
          <a:bodyPr lIns="0" rIns="0" rtlCol="0" anchor="ctr"/>
          <a:lstStyle/>
          <a:p>
            <a:pPr lvl="0" algn="ctr">
              <a:defRPr/>
            </a:pPr>
            <a:r>
              <a:rPr kumimoji="0" lang="ja-JP" altLang="en-US" sz="700" i="1" kern="0" dirty="0">
                <a:latin typeface="Meiryo UI" panose="020B0604030504040204" pitchFamily="50" charset="-128"/>
                <a:ea typeface="Meiryo UI" panose="020B0604030504040204" pitchFamily="50" charset="-128"/>
                <a:cs typeface="Meiryo UI" panose="020B0604030504040204" pitchFamily="50" charset="-128"/>
              </a:rPr>
              <a:t>（＊）対象となる業種・災害は国が指定</a:t>
            </a:r>
            <a:endParaRPr kumimoji="0" lang="en-US" altLang="ja-JP" sz="700" i="1"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7004" y="5826099"/>
            <a:ext cx="4354824" cy="1001421"/>
          </a:xfrm>
          <a:prstGeom prst="rect">
            <a:avLst/>
          </a:prstGeom>
          <a:solidFill>
            <a:schemeClr val="accent5">
              <a:lumMod val="20000"/>
              <a:lumOff val="80000"/>
            </a:schemeClr>
          </a:solidFill>
          <a:ln w="381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solidFill>
                <a:schemeClr val="tx1"/>
              </a:solidFill>
            </a:endParaRPr>
          </a:p>
        </p:txBody>
      </p:sp>
      <p:sp>
        <p:nvSpPr>
          <p:cNvPr id="110" name="正方形/長方形 109"/>
          <p:cNvSpPr/>
          <p:nvPr/>
        </p:nvSpPr>
        <p:spPr>
          <a:xfrm>
            <a:off x="4506095" y="5718451"/>
            <a:ext cx="4591831" cy="1112341"/>
          </a:xfrm>
          <a:prstGeom prst="rect">
            <a:avLst/>
          </a:prstGeom>
          <a:solidFill>
            <a:schemeClr val="accent5">
              <a:lumMod val="20000"/>
              <a:lumOff val="80000"/>
            </a:schemeClr>
          </a:solidFill>
          <a:ln w="381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solidFill>
                <a:schemeClr val="tx1"/>
              </a:solidFill>
            </a:endParaRPr>
          </a:p>
        </p:txBody>
      </p:sp>
      <p:sp>
        <p:nvSpPr>
          <p:cNvPr id="111" name="角丸四角形 110"/>
          <p:cNvSpPr/>
          <p:nvPr/>
        </p:nvSpPr>
        <p:spPr>
          <a:xfrm>
            <a:off x="190452" y="5684064"/>
            <a:ext cx="2897794" cy="23033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新型コロナウイルス感染症等伴走支援型資金</a:t>
            </a:r>
            <a:endParaRPr lang="zh-TW"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2" name="角丸四角形 111"/>
          <p:cNvSpPr/>
          <p:nvPr/>
        </p:nvSpPr>
        <p:spPr>
          <a:xfrm>
            <a:off x="4603600" y="5580611"/>
            <a:ext cx="1736539" cy="2340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事業承継支援資金</a:t>
            </a:r>
            <a:endParaRPr lang="zh-TW"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角丸四角形 112"/>
          <p:cNvSpPr/>
          <p:nvPr/>
        </p:nvSpPr>
        <p:spPr>
          <a:xfrm>
            <a:off x="19467" y="6077178"/>
            <a:ext cx="4276101" cy="245950"/>
          </a:xfrm>
          <a:prstGeom prst="roundRect">
            <a:avLst>
              <a:gd name="adj" fmla="val 16710"/>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○新型コロナウイルス感染症に加え、物価高騰等により影響を受けられた方の</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資金繰りを支援。いわゆる「ゼロゼロ融資」からの借換えにも対応。</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角丸四角形 113"/>
          <p:cNvSpPr/>
          <p:nvPr/>
        </p:nvSpPr>
        <p:spPr>
          <a:xfrm>
            <a:off x="4476052" y="5814552"/>
            <a:ext cx="4560807" cy="428260"/>
          </a:xfrm>
          <a:prstGeom prst="roundRect">
            <a:avLst>
              <a:gd name="adj" fmla="val 1219"/>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○国が創設した特別の信用保証制度などを活用し、株式・事業用資産の買取資金</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など、事業承継を行う際に必要な資金調達を支援。</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4" name="表 63"/>
          <p:cNvGraphicFramePr>
            <a:graphicFrameLocks noGrp="1"/>
          </p:cNvGraphicFramePr>
          <p:nvPr/>
        </p:nvGraphicFramePr>
        <p:xfrm>
          <a:off x="6811926" y="990406"/>
          <a:ext cx="2192773" cy="1675547"/>
        </p:xfrm>
        <a:graphic>
          <a:graphicData uri="http://schemas.openxmlformats.org/drawingml/2006/table">
            <a:tbl>
              <a:tblPr/>
              <a:tblGrid>
                <a:gridCol w="422575">
                  <a:extLst>
                    <a:ext uri="{9D8B030D-6E8A-4147-A177-3AD203B41FA5}">
                      <a16:colId xmlns:a16="http://schemas.microsoft.com/office/drawing/2014/main" val="20000"/>
                    </a:ext>
                  </a:extLst>
                </a:gridCol>
                <a:gridCol w="507644">
                  <a:extLst>
                    <a:ext uri="{9D8B030D-6E8A-4147-A177-3AD203B41FA5}">
                      <a16:colId xmlns:a16="http://schemas.microsoft.com/office/drawing/2014/main" val="20001"/>
                    </a:ext>
                  </a:extLst>
                </a:gridCol>
                <a:gridCol w="1262554">
                  <a:extLst>
                    <a:ext uri="{9D8B030D-6E8A-4147-A177-3AD203B41FA5}">
                      <a16:colId xmlns:a16="http://schemas.microsoft.com/office/drawing/2014/main" val="1385823500"/>
                    </a:ext>
                  </a:extLst>
                </a:gridCol>
              </a:tblGrid>
              <a:tr h="142882">
                <a:tc>
                  <a:txBody>
                    <a:bodyPr/>
                    <a:lstStyle/>
                    <a:p>
                      <a:pPr algn="ctr" rtl="0" fontAlgn="ctr"/>
                      <a:r>
                        <a:rPr lang="ja-JP" altLang="en-US" sz="7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75000"/>
                      </a:schemeClr>
                    </a:solidFill>
                  </a:tcPr>
                </a:tc>
                <a:tc gridSpan="2">
                  <a:txBody>
                    <a:bodyPr/>
                    <a:lstStyle/>
                    <a:p>
                      <a:pPr algn="ctr" rtl="0" fontAlgn="ctr"/>
                      <a:r>
                        <a:rPr lang="ja-JP" altLang="en-US" sz="8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信用</a:t>
                      </a:r>
                      <a:r>
                        <a:rPr lang="zh-TW" altLang="en-US" sz="8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保証協会保証付</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251372">
                <a:tc>
                  <a:txBody>
                    <a:bodyPr/>
                    <a:lstStyle/>
                    <a:p>
                      <a:pPr algn="ctr" rtl="0" fontAlgn="ctr"/>
                      <a:r>
                        <a:rPr lang="ja-JP" altLang="en-US" sz="75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資金使途</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rtl="0" fontAlgn="ctr"/>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設備資金</a:t>
                      </a:r>
                      <a:endParaRPr lang="en-US" altLang="ja-JP"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rtl="0" fontAlgn="ctr"/>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（設備資金に付随する運転資金）</a:t>
                      </a:r>
                      <a:endParaRPr lang="en-US" altLang="ja-JP"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1"/>
                  </a:ext>
                </a:extLst>
              </a:tr>
              <a:tr h="251372">
                <a:tc>
                  <a:txBody>
                    <a:bodyPr/>
                    <a:lstStyle/>
                    <a:p>
                      <a:pPr algn="ctr" rtl="0" fontAlgn="ctr"/>
                      <a:r>
                        <a:rPr lang="ja-JP" altLang="en-US" sz="75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融資</a:t>
                      </a:r>
                      <a:endParaRPr lang="en-US" altLang="ja-JP" sz="75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rtl="0" fontAlgn="ctr"/>
                      <a:r>
                        <a:rPr lang="ja-JP" altLang="en-US" sz="75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限度額</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rtl="0" fontAlgn="ctr"/>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２億円</a:t>
                      </a:r>
                      <a:r>
                        <a:rPr lang="en-US" altLang="ja-JP"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うち無担保</a:t>
                      </a:r>
                      <a:r>
                        <a:rPr lang="en-US" altLang="ja-JP"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8,000</a:t>
                      </a:r>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万円</a:t>
                      </a:r>
                      <a:r>
                        <a:rPr lang="en-US" altLang="ja-JP"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2"/>
                  </a:ext>
                </a:extLst>
              </a:tr>
              <a:tr h="251372">
                <a:tc>
                  <a:txBody>
                    <a:bodyPr/>
                    <a:lstStyle/>
                    <a:p>
                      <a:pPr algn="ctr" rtl="0" fontAlgn="ctr"/>
                      <a:r>
                        <a:rPr lang="ja-JP" altLang="en-US" sz="75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融資期間</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rtl="0" fontAlgn="ctr"/>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１０年以内（無担保）</a:t>
                      </a:r>
                      <a:endParaRPr lang="en-US" altLang="ja-JP"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rtl="0" fontAlgn="ctr"/>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２０年以内（有担保）</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3"/>
                  </a:ext>
                </a:extLst>
              </a:tr>
              <a:tr h="130714">
                <a:tc>
                  <a:txBody>
                    <a:bodyPr/>
                    <a:lstStyle/>
                    <a:p>
                      <a:pPr algn="ctr" rtl="0" fontAlgn="ctr"/>
                      <a:r>
                        <a:rPr lang="ja-JP" altLang="en-US" sz="75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金    利</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rtl="0" fontAlgn="ctr"/>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 １．２％以下（固定金利）</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5"/>
                  </a:ext>
                </a:extLst>
              </a:tr>
              <a:tr h="130714">
                <a:tc rowSpan="5">
                  <a:txBody>
                    <a:bodyPr/>
                    <a:lstStyle/>
                    <a:p>
                      <a:pPr algn="ctr" rtl="0" fontAlgn="ctr"/>
                      <a:r>
                        <a:rPr lang="ja-JP" altLang="en-US" sz="75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保 証 料</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75000"/>
                      </a:schemeClr>
                    </a:solidFill>
                  </a:tcPr>
                </a:tc>
                <a:tc rowSpan="2">
                  <a:txBody>
                    <a:bodyPr/>
                    <a:lstStyle/>
                    <a:p>
                      <a:pPr algn="ctr" rtl="0" fontAlgn="auto"/>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一般型</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rtl="0" fontAlgn="auto"/>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無担保：年</a:t>
                      </a:r>
                      <a:r>
                        <a:rPr lang="en-US" altLang="ja-JP"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0.45</a:t>
                      </a:r>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1.90</a:t>
                      </a:r>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126129875"/>
                  </a:ext>
                </a:extLst>
              </a:tr>
              <a:tr h="130714">
                <a:tc vMerge="1">
                  <a:txBody>
                    <a:bodyPr/>
                    <a:lstStyle/>
                    <a:p>
                      <a:pPr algn="ctr" rtl="0" fontAlgn="ctr"/>
                      <a:endParaRPr lang="ja-JP" altLang="en-US" sz="7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vMerge="1">
                  <a:txBody>
                    <a:bodyPr/>
                    <a:lstStyle/>
                    <a:p>
                      <a:pPr algn="ctr" rtl="0" fontAlgn="auto"/>
                      <a:endPar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有担保：年</a:t>
                      </a:r>
                      <a:r>
                        <a:rPr lang="en-US" altLang="ja-JP"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0.32</a:t>
                      </a:r>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1.62</a:t>
                      </a:r>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6"/>
                  </a:ext>
                </a:extLst>
              </a:tr>
              <a:tr h="138757">
                <a:tc vMerge="1">
                  <a:txBody>
                    <a:bodyPr/>
                    <a:lstStyle/>
                    <a:p>
                      <a:pPr algn="ctr" rtl="0" fontAlgn="ctr"/>
                      <a:endParaRPr lang="ja-JP" altLang="en-US" sz="7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rtl="0" fontAlgn="auto"/>
                      <a:r>
                        <a:rPr lang="ja-JP" altLang="en-US" sz="7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計画認定型</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750" dirty="0">
                          <a:latin typeface="メイリオ" panose="020B0604030504040204" pitchFamily="50" charset="-128"/>
                          <a:ea typeface="メイリオ" panose="020B0604030504040204" pitchFamily="50" charset="-128"/>
                        </a:rPr>
                        <a:t>一律年</a:t>
                      </a:r>
                      <a:r>
                        <a:rPr kumimoji="1" lang="en-US" altLang="ja-JP" sz="750" dirty="0">
                          <a:latin typeface="メイリオ" panose="020B0604030504040204" pitchFamily="50" charset="-128"/>
                          <a:ea typeface="メイリオ" panose="020B0604030504040204" pitchFamily="50" charset="-128"/>
                        </a:rPr>
                        <a:t>0.7</a:t>
                      </a:r>
                      <a:r>
                        <a:rPr kumimoji="1" lang="ja-JP" altLang="en-US" sz="750" dirty="0">
                          <a:latin typeface="メイリオ" panose="020B0604030504040204" pitchFamily="50" charset="-128"/>
                          <a:ea typeface="メイリオ" panose="020B060403050404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107259452"/>
                  </a:ext>
                </a:extLst>
              </a:tr>
              <a:tr h="122669">
                <a:tc vMerge="1">
                  <a:txBody>
                    <a:bodyPr/>
                    <a:lstStyle/>
                    <a:p>
                      <a:pPr algn="ctr" rtl="0" fontAlgn="ctr"/>
                      <a:endParaRPr lang="ja-JP" altLang="en-US" sz="7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rowSpan="2">
                  <a:txBody>
                    <a:bodyPr/>
                    <a:lstStyle/>
                    <a:p>
                      <a:pPr algn="ctr" rtl="0" fontAlgn="auto"/>
                      <a:r>
                        <a:rPr lang="en-US" altLang="ja-JP" sz="7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DX</a:t>
                      </a:r>
                      <a:r>
                        <a:rPr lang="ja-JP" altLang="en-US" sz="7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CN</a:t>
                      </a:r>
                      <a:r>
                        <a:rPr lang="ja-JP" altLang="en-US" sz="7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型</a:t>
                      </a:r>
                      <a:endParaRPr lang="en-US" altLang="ja-JP" sz="7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無担保：年</a:t>
                      </a:r>
                      <a:r>
                        <a:rPr lang="en-US" altLang="ja-JP"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0.41</a:t>
                      </a:r>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1.71</a:t>
                      </a:r>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321961965"/>
                  </a:ext>
                </a:extLst>
              </a:tr>
              <a:tr h="122669">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有担保：年</a:t>
                      </a:r>
                      <a:r>
                        <a:rPr lang="en-US" altLang="ja-JP"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0.28</a:t>
                      </a:r>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1.44</a:t>
                      </a:r>
                      <a:r>
                        <a:rPr lang="ja-JP" altLang="en-US" sz="7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085981830"/>
                  </a:ext>
                </a:extLst>
              </a:tr>
            </a:tbl>
          </a:graphicData>
        </a:graphic>
      </p:graphicFrame>
      <p:sp>
        <p:nvSpPr>
          <p:cNvPr id="102" name="テキスト ボックス 101"/>
          <p:cNvSpPr txBox="1"/>
          <p:nvPr/>
        </p:nvSpPr>
        <p:spPr>
          <a:xfrm>
            <a:off x="4679026" y="2544974"/>
            <a:ext cx="4528760" cy="338554"/>
          </a:xfrm>
          <a:prstGeom prst="rect">
            <a:avLst/>
          </a:prstGeom>
          <a:noFill/>
        </p:spPr>
        <p:txBody>
          <a:bodyPr wrap="square" rtlCol="0">
            <a:spAutoFit/>
          </a:bodyPr>
          <a:lstStyle/>
          <a:p>
            <a:pPr lvl="0">
              <a:defRPr/>
            </a:pPr>
            <a:r>
              <a:rPr kumimoji="0" lang="en-US" altLang="ja-JP" sz="800" i="1" kern="0" dirty="0">
                <a:latin typeface="メイリオ" panose="020B0604030504040204" pitchFamily="50" charset="-128"/>
                <a:ea typeface="メイリオ" panose="020B0604030504040204" pitchFamily="50" charset="-128"/>
                <a:cs typeface="Meiryo UI" panose="020B0604030504040204" pitchFamily="50" charset="-128"/>
              </a:rPr>
              <a:t>※</a:t>
            </a:r>
            <a:r>
              <a:rPr kumimoji="0" lang="ja-JP" altLang="en-US" sz="800" i="1" kern="0" dirty="0">
                <a:latin typeface="メイリオ" panose="020B0604030504040204" pitchFamily="50" charset="-128"/>
                <a:ea typeface="メイリオ" panose="020B0604030504040204" pitchFamily="50" charset="-128"/>
                <a:cs typeface="Meiryo UI" panose="020B0604030504040204" pitchFamily="50" charset="-128"/>
              </a:rPr>
              <a:t>提案型設備特別枠：池田泉州銀行、</a:t>
            </a:r>
            <a:endParaRPr kumimoji="0" lang="en-US" altLang="ja-JP" sz="800" i="1" kern="0" dirty="0">
              <a:latin typeface="メイリオ" panose="020B0604030504040204" pitchFamily="50" charset="-128"/>
              <a:ea typeface="メイリオ" panose="020B0604030504040204" pitchFamily="50" charset="-128"/>
              <a:cs typeface="Meiryo UI" panose="020B0604030504040204" pitchFamily="50" charset="-128"/>
            </a:endParaRPr>
          </a:p>
          <a:p>
            <a:pPr lvl="0">
              <a:defRPr/>
            </a:pPr>
            <a:r>
              <a:rPr kumimoji="0" lang="en-US" altLang="ja-JP" sz="800" i="1" kern="0" dirty="0">
                <a:latin typeface="メイリオ" panose="020B0604030504040204" pitchFamily="50" charset="-128"/>
                <a:ea typeface="メイリオ" panose="020B0604030504040204" pitchFamily="50" charset="-128"/>
                <a:cs typeface="Meiryo UI" panose="020B0604030504040204" pitchFamily="50" charset="-128"/>
              </a:rPr>
              <a:t>   </a:t>
            </a:r>
            <a:r>
              <a:rPr kumimoji="0" lang="ja-JP" altLang="en-US" sz="800" i="1" kern="0" dirty="0">
                <a:latin typeface="メイリオ" panose="020B0604030504040204" pitchFamily="50" charset="-128"/>
                <a:ea typeface="メイリオ" panose="020B0604030504040204" pitchFamily="50" charset="-128"/>
                <a:cs typeface="Meiryo UI" panose="020B0604030504040204" pitchFamily="50" charset="-128"/>
              </a:rPr>
              <a:t>関西みらい銀行、紀陽銀行、大阪信用金庫、大阪ｼﾃｨ信用金庫、大阪商工信用金庫</a:t>
            </a:r>
            <a:endParaRPr kumimoji="0" lang="en-US" altLang="ja-JP" sz="800" i="1" kern="0" dirty="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104" name="表 103"/>
          <p:cNvGraphicFramePr>
            <a:graphicFrameLocks noGrp="1"/>
          </p:cNvGraphicFramePr>
          <p:nvPr/>
        </p:nvGraphicFramePr>
        <p:xfrm>
          <a:off x="252020" y="6328714"/>
          <a:ext cx="3899866" cy="441960"/>
        </p:xfrm>
        <a:graphic>
          <a:graphicData uri="http://schemas.openxmlformats.org/drawingml/2006/table">
            <a:tbl>
              <a:tblPr firstRow="1" bandRow="1">
                <a:tableStyleId>{5C22544A-7EE6-4342-B048-85BDC9FD1C3A}</a:tableStyleId>
              </a:tblPr>
              <a:tblGrid>
                <a:gridCol w="1424024">
                  <a:extLst>
                    <a:ext uri="{9D8B030D-6E8A-4147-A177-3AD203B41FA5}">
                      <a16:colId xmlns:a16="http://schemas.microsoft.com/office/drawing/2014/main" val="1129092083"/>
                    </a:ext>
                  </a:extLst>
                </a:gridCol>
                <a:gridCol w="1480285">
                  <a:extLst>
                    <a:ext uri="{9D8B030D-6E8A-4147-A177-3AD203B41FA5}">
                      <a16:colId xmlns:a16="http://schemas.microsoft.com/office/drawing/2014/main" val="3814707921"/>
                    </a:ext>
                  </a:extLst>
                </a:gridCol>
                <a:gridCol w="995557">
                  <a:extLst>
                    <a:ext uri="{9D8B030D-6E8A-4147-A177-3AD203B41FA5}">
                      <a16:colId xmlns:a16="http://schemas.microsoft.com/office/drawing/2014/main" val="2177566783"/>
                    </a:ext>
                  </a:extLst>
                </a:gridCol>
              </a:tblGrid>
              <a:tr h="192149">
                <a:tc>
                  <a:txBody>
                    <a:bodyPr/>
                    <a:lstStyle/>
                    <a:p>
                      <a:pPr algn="ctr">
                        <a:lnSpc>
                          <a:spcPct val="80000"/>
                        </a:lnSpc>
                      </a:pPr>
                      <a:r>
                        <a:rPr kumimoji="1" lang="ja-JP" altLang="en-US" sz="1000" b="0" dirty="0">
                          <a:latin typeface="メイリオ" panose="020B0604030504040204" pitchFamily="50" charset="-128"/>
                          <a:ea typeface="メイリオ" panose="020B0604030504040204" pitchFamily="50" charset="-128"/>
                        </a:rPr>
                        <a:t>融資限度額</a:t>
                      </a:r>
                    </a:p>
                  </a:txBody>
                  <a:tcPr>
                    <a:solidFill>
                      <a:schemeClr val="accent6">
                        <a:lumMod val="75000"/>
                      </a:schemeClr>
                    </a:solidFill>
                  </a:tcPr>
                </a:tc>
                <a:tc>
                  <a:txBody>
                    <a:bodyPr/>
                    <a:lstStyle/>
                    <a:p>
                      <a:pPr algn="ctr">
                        <a:lnSpc>
                          <a:spcPct val="80000"/>
                        </a:lnSpc>
                      </a:pPr>
                      <a:r>
                        <a:rPr kumimoji="1" lang="ja-JP" altLang="en-US" sz="1000" b="0" dirty="0">
                          <a:latin typeface="メイリオ" panose="020B0604030504040204" pitchFamily="50" charset="-128"/>
                          <a:ea typeface="メイリオ" panose="020B0604030504040204" pitchFamily="50" charset="-128"/>
                        </a:rPr>
                        <a:t>融資期間</a:t>
                      </a:r>
                    </a:p>
                  </a:txBody>
                  <a:tcPr>
                    <a:solidFill>
                      <a:schemeClr val="accent6">
                        <a:lumMod val="75000"/>
                      </a:schemeClr>
                    </a:solidFill>
                  </a:tcPr>
                </a:tc>
                <a:tc>
                  <a:txBody>
                    <a:bodyPr/>
                    <a:lstStyle/>
                    <a:p>
                      <a:pPr algn="ctr">
                        <a:lnSpc>
                          <a:spcPct val="80000"/>
                        </a:lnSpc>
                      </a:pPr>
                      <a:r>
                        <a:rPr kumimoji="1" lang="ja-JP" altLang="en-US" sz="1000" b="0" dirty="0">
                          <a:latin typeface="メイリオ" panose="020B0604030504040204" pitchFamily="50" charset="-128"/>
                          <a:ea typeface="メイリオ" panose="020B0604030504040204" pitchFamily="50" charset="-128"/>
                        </a:rPr>
                        <a:t>金利</a:t>
                      </a:r>
                    </a:p>
                  </a:txBody>
                  <a:tcPr>
                    <a:solidFill>
                      <a:schemeClr val="accent6">
                        <a:lumMod val="75000"/>
                      </a:schemeClr>
                    </a:solidFill>
                  </a:tcPr>
                </a:tc>
                <a:extLst>
                  <a:ext uri="{0D108BD9-81ED-4DB2-BD59-A6C34878D82A}">
                    <a16:rowId xmlns:a16="http://schemas.microsoft.com/office/drawing/2014/main" val="3431295497"/>
                  </a:ext>
                </a:extLst>
              </a:tr>
              <a:tr h="192149">
                <a:tc>
                  <a:txBody>
                    <a:bodyPr/>
                    <a:lstStyle/>
                    <a:p>
                      <a:pPr algn="ctr">
                        <a:lnSpc>
                          <a:spcPct val="80000"/>
                        </a:lnSpc>
                      </a:pP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億円</a:t>
                      </a:r>
                    </a:p>
                  </a:txBody>
                  <a:tcPr>
                    <a:solidFill>
                      <a:schemeClr val="accent6">
                        <a:lumMod val="40000"/>
                        <a:lumOff val="60000"/>
                      </a:schemeClr>
                    </a:solidFill>
                  </a:tcPr>
                </a:tc>
                <a:tc>
                  <a:txBody>
                    <a:bodyPr/>
                    <a:lstStyle/>
                    <a:p>
                      <a:pPr algn="ctr">
                        <a:lnSpc>
                          <a:spcPct val="80000"/>
                        </a:lnSpc>
                      </a:pPr>
                      <a:r>
                        <a:rPr kumimoji="1" lang="en-US" altLang="ja-JP" sz="1000" dirty="0">
                          <a:latin typeface="メイリオ" panose="020B0604030504040204" pitchFamily="50" charset="-128"/>
                          <a:ea typeface="メイリオ" panose="020B0604030504040204" pitchFamily="50" charset="-128"/>
                        </a:rPr>
                        <a:t>10</a:t>
                      </a:r>
                      <a:r>
                        <a:rPr kumimoji="1" lang="ja-JP" altLang="en-US" sz="1000" dirty="0">
                          <a:latin typeface="メイリオ" panose="020B0604030504040204" pitchFamily="50" charset="-128"/>
                          <a:ea typeface="メイリオ" panose="020B0604030504040204" pitchFamily="50" charset="-128"/>
                        </a:rPr>
                        <a:t>年以内</a:t>
                      </a:r>
                    </a:p>
                  </a:txBody>
                  <a:tcPr>
                    <a:solidFill>
                      <a:schemeClr val="accent6">
                        <a:lumMod val="40000"/>
                        <a:lumOff val="60000"/>
                      </a:schemeClr>
                    </a:solidFill>
                  </a:tcPr>
                </a:tc>
                <a:tc>
                  <a:txBody>
                    <a:bodyPr/>
                    <a:lstStyle/>
                    <a:p>
                      <a:pPr algn="ctr">
                        <a:lnSpc>
                          <a:spcPct val="80000"/>
                        </a:lnSpc>
                      </a:pPr>
                      <a:r>
                        <a:rPr kumimoji="1" lang="en-US" altLang="ja-JP" sz="1000" dirty="0">
                          <a:latin typeface="メイリオ" panose="020B0604030504040204" pitchFamily="50" charset="-128"/>
                          <a:ea typeface="メイリオ" panose="020B0604030504040204" pitchFamily="50" charset="-128"/>
                        </a:rPr>
                        <a:t>1.2</a:t>
                      </a:r>
                      <a:r>
                        <a:rPr kumimoji="1" lang="ja-JP" altLang="en-US" sz="1000" dirty="0">
                          <a:latin typeface="メイリオ" panose="020B0604030504040204" pitchFamily="50" charset="-128"/>
                          <a:ea typeface="メイリオ" panose="020B0604030504040204" pitchFamily="50" charset="-128"/>
                        </a:rPr>
                        <a:t>％</a:t>
                      </a:r>
                    </a:p>
                  </a:txBody>
                  <a:tcPr>
                    <a:solidFill>
                      <a:schemeClr val="accent6">
                        <a:lumMod val="40000"/>
                        <a:lumOff val="60000"/>
                      </a:schemeClr>
                    </a:solidFill>
                  </a:tcPr>
                </a:tc>
                <a:extLst>
                  <a:ext uri="{0D108BD9-81ED-4DB2-BD59-A6C34878D82A}">
                    <a16:rowId xmlns:a16="http://schemas.microsoft.com/office/drawing/2014/main" val="940462132"/>
                  </a:ext>
                </a:extLst>
              </a:tr>
            </a:tbl>
          </a:graphicData>
        </a:graphic>
      </p:graphicFrame>
      <p:graphicFrame>
        <p:nvGraphicFramePr>
          <p:cNvPr id="115" name="表 114"/>
          <p:cNvGraphicFramePr>
            <a:graphicFrameLocks noGrp="1"/>
          </p:cNvGraphicFramePr>
          <p:nvPr/>
        </p:nvGraphicFramePr>
        <p:xfrm>
          <a:off x="4659661" y="6206794"/>
          <a:ext cx="4292974" cy="563880"/>
        </p:xfrm>
        <a:graphic>
          <a:graphicData uri="http://schemas.openxmlformats.org/drawingml/2006/table">
            <a:tbl>
              <a:tblPr firstRow="1" bandRow="1">
                <a:tableStyleId>{5C22544A-7EE6-4342-B048-85BDC9FD1C3A}</a:tableStyleId>
              </a:tblPr>
              <a:tblGrid>
                <a:gridCol w="2242785">
                  <a:extLst>
                    <a:ext uri="{9D8B030D-6E8A-4147-A177-3AD203B41FA5}">
                      <a16:colId xmlns:a16="http://schemas.microsoft.com/office/drawing/2014/main" val="1129092083"/>
                    </a:ext>
                  </a:extLst>
                </a:gridCol>
                <a:gridCol w="954279">
                  <a:extLst>
                    <a:ext uri="{9D8B030D-6E8A-4147-A177-3AD203B41FA5}">
                      <a16:colId xmlns:a16="http://schemas.microsoft.com/office/drawing/2014/main" val="3814707921"/>
                    </a:ext>
                  </a:extLst>
                </a:gridCol>
                <a:gridCol w="1095910">
                  <a:extLst>
                    <a:ext uri="{9D8B030D-6E8A-4147-A177-3AD203B41FA5}">
                      <a16:colId xmlns:a16="http://schemas.microsoft.com/office/drawing/2014/main" val="2177566783"/>
                    </a:ext>
                  </a:extLst>
                </a:gridCol>
              </a:tblGrid>
              <a:tr h="211622">
                <a:tc>
                  <a:txBody>
                    <a:bodyPr/>
                    <a:lstStyle/>
                    <a:p>
                      <a:pPr algn="ctr">
                        <a:lnSpc>
                          <a:spcPct val="80000"/>
                        </a:lnSpc>
                      </a:pPr>
                      <a:r>
                        <a:rPr kumimoji="1" lang="ja-JP" altLang="en-US" sz="1000" b="0" dirty="0">
                          <a:latin typeface="メイリオ" panose="020B0604030504040204" pitchFamily="50" charset="-128"/>
                          <a:ea typeface="メイリオ" panose="020B0604030504040204" pitchFamily="50" charset="-128"/>
                        </a:rPr>
                        <a:t>融資限度額</a:t>
                      </a:r>
                    </a:p>
                  </a:txBody>
                  <a:tcPr>
                    <a:solidFill>
                      <a:schemeClr val="accent6">
                        <a:lumMod val="75000"/>
                      </a:schemeClr>
                    </a:solidFill>
                  </a:tcPr>
                </a:tc>
                <a:tc>
                  <a:txBody>
                    <a:bodyPr/>
                    <a:lstStyle/>
                    <a:p>
                      <a:pPr algn="ctr">
                        <a:lnSpc>
                          <a:spcPct val="80000"/>
                        </a:lnSpc>
                      </a:pPr>
                      <a:r>
                        <a:rPr kumimoji="1" lang="ja-JP" altLang="en-US" sz="1000" b="0" dirty="0">
                          <a:latin typeface="メイリオ" panose="020B0604030504040204" pitchFamily="50" charset="-128"/>
                          <a:ea typeface="メイリオ" panose="020B0604030504040204" pitchFamily="50" charset="-128"/>
                        </a:rPr>
                        <a:t>融資期間</a:t>
                      </a:r>
                    </a:p>
                  </a:txBody>
                  <a:tcPr>
                    <a:solidFill>
                      <a:schemeClr val="accent6">
                        <a:lumMod val="75000"/>
                      </a:schemeClr>
                    </a:solidFill>
                  </a:tcPr>
                </a:tc>
                <a:tc>
                  <a:txBody>
                    <a:bodyPr/>
                    <a:lstStyle/>
                    <a:p>
                      <a:pPr algn="ctr">
                        <a:lnSpc>
                          <a:spcPct val="80000"/>
                        </a:lnSpc>
                      </a:pPr>
                      <a:r>
                        <a:rPr kumimoji="1" lang="ja-JP" altLang="en-US" sz="1000" b="0" dirty="0">
                          <a:latin typeface="メイリオ" panose="020B0604030504040204" pitchFamily="50" charset="-128"/>
                          <a:ea typeface="メイリオ" panose="020B0604030504040204" pitchFamily="50" charset="-128"/>
                        </a:rPr>
                        <a:t>金利</a:t>
                      </a:r>
                    </a:p>
                  </a:txBody>
                  <a:tcPr>
                    <a:solidFill>
                      <a:schemeClr val="accent6">
                        <a:lumMod val="75000"/>
                      </a:schemeClr>
                    </a:solidFill>
                  </a:tcPr>
                </a:tc>
                <a:extLst>
                  <a:ext uri="{0D108BD9-81ED-4DB2-BD59-A6C34878D82A}">
                    <a16:rowId xmlns:a16="http://schemas.microsoft.com/office/drawing/2014/main" val="3431295497"/>
                  </a:ext>
                </a:extLst>
              </a:tr>
              <a:tr h="328378">
                <a:tc>
                  <a:txBody>
                    <a:bodyPr/>
                    <a:lstStyle/>
                    <a:p>
                      <a:pPr algn="ctr">
                        <a:lnSpc>
                          <a:spcPct val="80000"/>
                        </a:lnSpc>
                      </a:pPr>
                      <a:r>
                        <a:rPr kumimoji="1" lang="en-US" altLang="ja-JP" sz="1000" dirty="0">
                          <a:latin typeface="メイリオ" panose="020B0604030504040204" pitchFamily="50" charset="-128"/>
                          <a:ea typeface="メイリオ" panose="020B0604030504040204" pitchFamily="50" charset="-128"/>
                        </a:rPr>
                        <a:t>2</a:t>
                      </a:r>
                      <a:r>
                        <a:rPr kumimoji="1" lang="ja-JP" altLang="en-US" sz="1000" dirty="0">
                          <a:latin typeface="メイリオ" panose="020B0604030504040204" pitchFamily="50" charset="-128"/>
                          <a:ea typeface="メイリオ" panose="020B0604030504040204" pitchFamily="50" charset="-128"/>
                        </a:rPr>
                        <a:t>億円　うち無担保</a:t>
                      </a:r>
                      <a:r>
                        <a:rPr kumimoji="1" lang="en-US" altLang="ja-JP" sz="1000" dirty="0">
                          <a:latin typeface="メイリオ" panose="020B0604030504040204" pitchFamily="50" charset="-128"/>
                          <a:ea typeface="メイリオ" panose="020B0604030504040204" pitchFamily="50" charset="-128"/>
                        </a:rPr>
                        <a:t>8,000</a:t>
                      </a:r>
                      <a:r>
                        <a:rPr kumimoji="1" lang="ja-JP" altLang="en-US" sz="1000" dirty="0">
                          <a:latin typeface="メイリオ" panose="020B0604030504040204" pitchFamily="50" charset="-128"/>
                          <a:ea typeface="メイリオ" panose="020B0604030504040204" pitchFamily="50" charset="-128"/>
                        </a:rPr>
                        <a:t>万円</a:t>
                      </a:r>
                    </a:p>
                  </a:txBody>
                  <a:tcPr anchor="ctr">
                    <a:solidFill>
                      <a:schemeClr val="accent6">
                        <a:lumMod val="40000"/>
                        <a:lumOff val="60000"/>
                      </a:schemeClr>
                    </a:solidFill>
                  </a:tcPr>
                </a:tc>
                <a:tc>
                  <a:txBody>
                    <a:bodyPr/>
                    <a:lstStyle/>
                    <a:p>
                      <a:pPr algn="ctr">
                        <a:lnSpc>
                          <a:spcPct val="80000"/>
                        </a:lnSpc>
                      </a:pPr>
                      <a:r>
                        <a:rPr kumimoji="1" lang="ja-JP" altLang="en-US" sz="1000" dirty="0">
                          <a:latin typeface="メイリオ" panose="020B0604030504040204" pitchFamily="50" charset="-128"/>
                          <a:ea typeface="メイリオ" panose="020B0604030504040204" pitchFamily="50" charset="-128"/>
                        </a:rPr>
                        <a:t>運転：</a:t>
                      </a:r>
                      <a:r>
                        <a:rPr kumimoji="1" lang="en-US" altLang="ja-JP" sz="1000" dirty="0">
                          <a:latin typeface="メイリオ" panose="020B0604030504040204" pitchFamily="50" charset="-128"/>
                          <a:ea typeface="メイリオ" panose="020B0604030504040204" pitchFamily="50" charset="-128"/>
                        </a:rPr>
                        <a:t>10</a:t>
                      </a:r>
                      <a:r>
                        <a:rPr kumimoji="1" lang="ja-JP" altLang="en-US" sz="1000" dirty="0">
                          <a:latin typeface="メイリオ" panose="020B0604030504040204" pitchFamily="50" charset="-128"/>
                          <a:ea typeface="メイリオ" panose="020B0604030504040204" pitchFamily="50" charset="-128"/>
                        </a:rPr>
                        <a:t>年</a:t>
                      </a:r>
                      <a:endParaRPr kumimoji="1" lang="en-US" altLang="ja-JP" sz="1000" dirty="0">
                        <a:latin typeface="メイリオ" panose="020B0604030504040204" pitchFamily="50" charset="-128"/>
                        <a:ea typeface="メイリオ" panose="020B0604030504040204" pitchFamily="50" charset="-128"/>
                      </a:endParaRPr>
                    </a:p>
                    <a:p>
                      <a:pPr algn="ctr">
                        <a:lnSpc>
                          <a:spcPct val="80000"/>
                        </a:lnSpc>
                      </a:pPr>
                      <a:r>
                        <a:rPr kumimoji="1" lang="ja-JP" altLang="en-US" sz="1000" dirty="0">
                          <a:latin typeface="メイリオ" panose="020B0604030504040204" pitchFamily="50" charset="-128"/>
                          <a:ea typeface="メイリオ" panose="020B0604030504040204" pitchFamily="50" charset="-128"/>
                        </a:rPr>
                        <a:t>設備：</a:t>
                      </a:r>
                      <a:r>
                        <a:rPr kumimoji="1" lang="en-US" altLang="ja-JP" sz="1000" dirty="0">
                          <a:latin typeface="メイリオ" panose="020B0604030504040204" pitchFamily="50" charset="-128"/>
                          <a:ea typeface="メイリオ" panose="020B0604030504040204" pitchFamily="50" charset="-128"/>
                        </a:rPr>
                        <a:t>15</a:t>
                      </a:r>
                      <a:r>
                        <a:rPr kumimoji="1" lang="ja-JP" altLang="en-US" sz="1000" dirty="0">
                          <a:latin typeface="メイリオ" panose="020B0604030504040204" pitchFamily="50" charset="-128"/>
                          <a:ea typeface="メイリオ" panose="020B0604030504040204" pitchFamily="50" charset="-128"/>
                        </a:rPr>
                        <a:t>年</a:t>
                      </a:r>
                      <a:endParaRPr kumimoji="1" lang="en-US" altLang="ja-JP" sz="1000" dirty="0">
                        <a:latin typeface="メイリオ" panose="020B0604030504040204" pitchFamily="50" charset="-128"/>
                        <a:ea typeface="メイリオ" panose="020B0604030504040204" pitchFamily="50" charset="-128"/>
                      </a:endParaRPr>
                    </a:p>
                  </a:txBody>
                  <a:tcPr anchor="ctr">
                    <a:solidFill>
                      <a:schemeClr val="accent6">
                        <a:lumMod val="40000"/>
                        <a:lumOff val="60000"/>
                      </a:schemeClr>
                    </a:solidFill>
                  </a:tcPr>
                </a:tc>
                <a:tc>
                  <a:txBody>
                    <a:bodyPr/>
                    <a:lstStyle/>
                    <a:p>
                      <a:pPr algn="ctr">
                        <a:lnSpc>
                          <a:spcPct val="80000"/>
                        </a:lnSpc>
                      </a:pPr>
                      <a:r>
                        <a:rPr kumimoji="1" lang="en-US" altLang="ja-JP" sz="1000" dirty="0">
                          <a:latin typeface="メイリオ" panose="020B0604030504040204" pitchFamily="50" charset="-128"/>
                          <a:ea typeface="メイリオ" panose="020B0604030504040204" pitchFamily="50" charset="-128"/>
                        </a:rPr>
                        <a:t>1.4</a:t>
                      </a:r>
                      <a:r>
                        <a:rPr kumimoji="1" lang="ja-JP" altLang="en-US" sz="1000" dirty="0">
                          <a:latin typeface="メイリオ" panose="020B0604030504040204" pitchFamily="50" charset="-128"/>
                          <a:ea typeface="メイリオ" panose="020B0604030504040204" pitchFamily="50" charset="-128"/>
                        </a:rPr>
                        <a:t>％以下</a:t>
                      </a:r>
                    </a:p>
                  </a:txBody>
                  <a:tcPr anchor="ctr">
                    <a:solidFill>
                      <a:schemeClr val="accent6">
                        <a:lumMod val="40000"/>
                        <a:lumOff val="60000"/>
                      </a:schemeClr>
                    </a:solidFill>
                  </a:tcPr>
                </a:tc>
                <a:extLst>
                  <a:ext uri="{0D108BD9-81ED-4DB2-BD59-A6C34878D82A}">
                    <a16:rowId xmlns:a16="http://schemas.microsoft.com/office/drawing/2014/main" val="940462132"/>
                  </a:ext>
                </a:extLst>
              </a:tr>
            </a:tbl>
          </a:graphicData>
        </a:graphic>
      </p:graphicFrame>
      <p:sp>
        <p:nvSpPr>
          <p:cNvPr id="5" name="正方形/長方形 4"/>
          <p:cNvSpPr/>
          <p:nvPr/>
        </p:nvSpPr>
        <p:spPr>
          <a:xfrm>
            <a:off x="5581651" y="4254552"/>
            <a:ext cx="803288" cy="23171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50" b="1" dirty="0">
              <a:solidFill>
                <a:srgbClr val="FF0000"/>
              </a:solidFill>
              <a:latin typeface="メイリオ" panose="020B0604030504040204" pitchFamily="50" charset="-128"/>
              <a:ea typeface="メイリオ" panose="020B0604030504040204" pitchFamily="50" charset="-128"/>
            </a:endParaRPr>
          </a:p>
        </p:txBody>
      </p:sp>
      <p:sp>
        <p:nvSpPr>
          <p:cNvPr id="116" name="正方形/長方形 115"/>
          <p:cNvSpPr/>
          <p:nvPr/>
        </p:nvSpPr>
        <p:spPr>
          <a:xfrm>
            <a:off x="5571561" y="5464017"/>
            <a:ext cx="803288" cy="23171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50" b="1" dirty="0">
              <a:solidFill>
                <a:srgbClr val="FF0000"/>
              </a:solidFill>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AE6173AF-2754-46D6-9699-BBA318896295}" type="slidenum">
              <a:rPr kumimoji="1" lang="ja-JP" altLang="en-US" smtClean="0"/>
              <a:t>8</a:t>
            </a:fld>
            <a:endParaRPr kumimoji="1" lang="ja-JP" altLang="en-US"/>
          </a:p>
        </p:txBody>
      </p:sp>
      <p:sp>
        <p:nvSpPr>
          <p:cNvPr id="117" name="角丸四角形 116"/>
          <p:cNvSpPr/>
          <p:nvPr/>
        </p:nvSpPr>
        <p:spPr>
          <a:xfrm>
            <a:off x="4609796" y="4419262"/>
            <a:ext cx="1730343" cy="23171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ビジネス支援資金</a:t>
            </a:r>
            <a:endParaRPr lang="zh-TW"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1" name="角丸四角形 120"/>
          <p:cNvSpPr/>
          <p:nvPr/>
        </p:nvSpPr>
        <p:spPr>
          <a:xfrm>
            <a:off x="4474423" y="3281649"/>
            <a:ext cx="4564063" cy="680400"/>
          </a:xfrm>
          <a:prstGeom prst="roundRect">
            <a:avLst>
              <a:gd name="adj" fmla="val 1219"/>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○多様な起業家の育成に向け、女性・若者・シニア・ＵＩＪターン該当者</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金利を</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0.2</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％引下げ。</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○地域支援ネットワーク型では、金利や保証料を一般の開業資金よりも低く設定。</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○一定条件を満たす場合、保証料を</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0.2%</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上乗せすることで、経営者保証が不要に。</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○融資限度額</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3,500</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endParaRPr lang="en-US" altLang="ja-JP" sz="1000" strike="sng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テキスト ボックス 121"/>
          <p:cNvSpPr txBox="1"/>
          <p:nvPr/>
        </p:nvSpPr>
        <p:spPr>
          <a:xfrm>
            <a:off x="4498976" y="3994568"/>
            <a:ext cx="4549763" cy="323165"/>
          </a:xfrm>
          <a:prstGeom prst="rect">
            <a:avLst/>
          </a:prstGeom>
          <a:noFill/>
        </p:spPr>
        <p:txBody>
          <a:bodyPr wrap="square" rtlCol="0">
            <a:spAutoFit/>
          </a:bodyPr>
          <a:lstStyle/>
          <a:p>
            <a:r>
              <a:rPr kumimoji="1" lang="ja-JP" altLang="en-US" sz="75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75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750" dirty="0">
                <a:latin typeface="Meiryo UI" panose="020B0604030504040204" pitchFamily="50" charset="-128"/>
                <a:ea typeface="Meiryo UI" panose="020B0604030504040204" pitchFamily="50" charset="-128"/>
                <a:cs typeface="Meiryo UI" panose="020B0604030504040204" pitchFamily="50" charset="-128"/>
              </a:rPr>
              <a:t>）事業主が女性</a:t>
            </a:r>
            <a:r>
              <a:rPr lang="ja-JP" altLang="en-US" sz="75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50" dirty="0">
                <a:latin typeface="Meiryo UI" panose="020B0604030504040204" pitchFamily="50" charset="-128"/>
                <a:ea typeface="Meiryo UI" panose="020B0604030504040204" pitchFamily="50" charset="-128"/>
                <a:cs typeface="Meiryo UI" panose="020B0604030504040204" pitchFamily="50" charset="-128"/>
              </a:rPr>
              <a:t>若者（受付時</a:t>
            </a:r>
            <a:r>
              <a:rPr kumimoji="1" lang="en-US" altLang="ja-JP" sz="750" dirty="0">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750" dirty="0">
                <a:latin typeface="Meiryo UI" panose="020B0604030504040204" pitchFamily="50" charset="-128"/>
                <a:ea typeface="Meiryo UI" panose="020B0604030504040204" pitchFamily="50" charset="-128"/>
                <a:cs typeface="Meiryo UI" panose="020B0604030504040204" pitchFamily="50" charset="-128"/>
              </a:rPr>
              <a:t>歳未満）</a:t>
            </a:r>
            <a:r>
              <a:rPr lang="ja-JP" altLang="en-US" sz="750" dirty="0">
                <a:latin typeface="Meiryo UI" panose="020B0604030504040204" pitchFamily="50" charset="-128"/>
                <a:ea typeface="Meiryo UI" panose="020B0604030504040204" pitchFamily="50" charset="-128"/>
                <a:cs typeface="Meiryo UI" panose="020B0604030504040204" pitchFamily="50" charset="-128"/>
              </a:rPr>
              <a:t>・シニア（受付時</a:t>
            </a:r>
            <a:r>
              <a:rPr lang="en-US" altLang="ja-JP" sz="750" dirty="0">
                <a:latin typeface="Meiryo UI" panose="020B0604030504040204" pitchFamily="50" charset="-128"/>
                <a:ea typeface="Meiryo UI" panose="020B0604030504040204" pitchFamily="50" charset="-128"/>
                <a:cs typeface="Meiryo UI" panose="020B0604030504040204" pitchFamily="50" charset="-128"/>
              </a:rPr>
              <a:t>55</a:t>
            </a:r>
            <a:r>
              <a:rPr lang="ja-JP" altLang="en-US" sz="750" dirty="0">
                <a:latin typeface="Meiryo UI" panose="020B0604030504040204" pitchFamily="50" charset="-128"/>
                <a:ea typeface="Meiryo UI" panose="020B0604030504040204" pitchFamily="50" charset="-128"/>
                <a:cs typeface="Meiryo UI" panose="020B0604030504040204" pitchFamily="50" charset="-128"/>
              </a:rPr>
              <a:t>歳以上）・</a:t>
            </a:r>
            <a:r>
              <a:rPr lang="en-US" altLang="ja-JP" sz="750" dirty="0">
                <a:latin typeface="Meiryo UI" panose="020B0604030504040204" pitchFamily="50" charset="-128"/>
                <a:ea typeface="Meiryo UI" panose="020B0604030504040204" pitchFamily="50" charset="-128"/>
                <a:cs typeface="Meiryo UI" panose="020B0604030504040204" pitchFamily="50" charset="-128"/>
              </a:rPr>
              <a:t>UIJ</a:t>
            </a:r>
            <a:r>
              <a:rPr lang="ja-JP" altLang="en-US" sz="750" dirty="0">
                <a:latin typeface="Meiryo UI" panose="020B0604030504040204" pitchFamily="50" charset="-128"/>
                <a:ea typeface="Meiryo UI" panose="020B0604030504040204" pitchFamily="50" charset="-128"/>
                <a:cs typeface="Meiryo UI" panose="020B0604030504040204" pitchFamily="50" charset="-128"/>
              </a:rPr>
              <a:t>ターン該当者（受付時の</a:t>
            </a:r>
            <a:endParaRPr lang="en-US" altLang="ja-JP" sz="75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750" dirty="0">
                <a:latin typeface="Meiryo UI" panose="020B0604030504040204" pitchFamily="50" charset="-128"/>
                <a:ea typeface="Meiryo UI" panose="020B0604030504040204" pitchFamily="50" charset="-128"/>
                <a:cs typeface="Meiryo UI" panose="020B0604030504040204" pitchFamily="50" charset="-128"/>
              </a:rPr>
              <a:t>      1</a:t>
            </a:r>
            <a:r>
              <a:rPr lang="ja-JP" altLang="en-US" sz="750" dirty="0">
                <a:latin typeface="Meiryo UI" panose="020B0604030504040204" pitchFamily="50" charset="-128"/>
                <a:ea typeface="Meiryo UI" panose="020B0604030504040204" pitchFamily="50" charset="-128"/>
                <a:cs typeface="Meiryo UI" panose="020B0604030504040204" pitchFamily="50" charset="-128"/>
              </a:rPr>
              <a:t>年以内に東京圏（東京都・埼玉県・千葉県・神奈川県・茨城県）で在住していた方が府内で創業する場合</a:t>
            </a:r>
            <a:endParaRPr kumimoji="1" lang="ja-JP" altLang="en-US" sz="75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3" name="表 122"/>
          <p:cNvGraphicFramePr>
            <a:graphicFrameLocks noGrp="1"/>
          </p:cNvGraphicFramePr>
          <p:nvPr/>
        </p:nvGraphicFramePr>
        <p:xfrm>
          <a:off x="4665439" y="5002534"/>
          <a:ext cx="4292974" cy="441960"/>
        </p:xfrm>
        <a:graphic>
          <a:graphicData uri="http://schemas.openxmlformats.org/drawingml/2006/table">
            <a:tbl>
              <a:tblPr firstRow="1" bandRow="1">
                <a:tableStyleId>{5C22544A-7EE6-4342-B048-85BDC9FD1C3A}</a:tableStyleId>
              </a:tblPr>
              <a:tblGrid>
                <a:gridCol w="2242785">
                  <a:extLst>
                    <a:ext uri="{9D8B030D-6E8A-4147-A177-3AD203B41FA5}">
                      <a16:colId xmlns:a16="http://schemas.microsoft.com/office/drawing/2014/main" val="1129092083"/>
                    </a:ext>
                  </a:extLst>
                </a:gridCol>
                <a:gridCol w="954279">
                  <a:extLst>
                    <a:ext uri="{9D8B030D-6E8A-4147-A177-3AD203B41FA5}">
                      <a16:colId xmlns:a16="http://schemas.microsoft.com/office/drawing/2014/main" val="3814707921"/>
                    </a:ext>
                  </a:extLst>
                </a:gridCol>
                <a:gridCol w="1095910">
                  <a:extLst>
                    <a:ext uri="{9D8B030D-6E8A-4147-A177-3AD203B41FA5}">
                      <a16:colId xmlns:a16="http://schemas.microsoft.com/office/drawing/2014/main" val="2177566783"/>
                    </a:ext>
                  </a:extLst>
                </a:gridCol>
              </a:tblGrid>
              <a:tr h="192149">
                <a:tc>
                  <a:txBody>
                    <a:bodyPr/>
                    <a:lstStyle/>
                    <a:p>
                      <a:pPr algn="ctr">
                        <a:lnSpc>
                          <a:spcPct val="80000"/>
                        </a:lnSpc>
                      </a:pPr>
                      <a:r>
                        <a:rPr kumimoji="1" lang="ja-JP" altLang="en-US" sz="1000" b="0" dirty="0">
                          <a:latin typeface="メイリオ" panose="020B0604030504040204" pitchFamily="50" charset="-128"/>
                          <a:ea typeface="メイリオ" panose="020B0604030504040204" pitchFamily="50" charset="-128"/>
                        </a:rPr>
                        <a:t>融資限度額</a:t>
                      </a:r>
                    </a:p>
                  </a:txBody>
                  <a:tcPr>
                    <a:solidFill>
                      <a:schemeClr val="accent6">
                        <a:lumMod val="75000"/>
                      </a:schemeClr>
                    </a:solidFill>
                  </a:tcPr>
                </a:tc>
                <a:tc>
                  <a:txBody>
                    <a:bodyPr/>
                    <a:lstStyle/>
                    <a:p>
                      <a:pPr algn="ctr">
                        <a:lnSpc>
                          <a:spcPct val="80000"/>
                        </a:lnSpc>
                      </a:pPr>
                      <a:r>
                        <a:rPr kumimoji="1" lang="ja-JP" altLang="en-US" sz="1000" b="0" dirty="0">
                          <a:latin typeface="メイリオ" panose="020B0604030504040204" pitchFamily="50" charset="-128"/>
                          <a:ea typeface="メイリオ" panose="020B0604030504040204" pitchFamily="50" charset="-128"/>
                        </a:rPr>
                        <a:t>融資期間</a:t>
                      </a:r>
                    </a:p>
                  </a:txBody>
                  <a:tcPr>
                    <a:solidFill>
                      <a:schemeClr val="accent6">
                        <a:lumMod val="75000"/>
                      </a:schemeClr>
                    </a:solidFill>
                  </a:tcPr>
                </a:tc>
                <a:tc>
                  <a:txBody>
                    <a:bodyPr/>
                    <a:lstStyle/>
                    <a:p>
                      <a:pPr algn="ctr">
                        <a:lnSpc>
                          <a:spcPct val="80000"/>
                        </a:lnSpc>
                      </a:pPr>
                      <a:r>
                        <a:rPr kumimoji="1" lang="ja-JP" altLang="en-US" sz="1000" b="0" dirty="0">
                          <a:latin typeface="メイリオ" panose="020B0604030504040204" pitchFamily="50" charset="-128"/>
                          <a:ea typeface="メイリオ" panose="020B0604030504040204" pitchFamily="50" charset="-128"/>
                        </a:rPr>
                        <a:t>金利</a:t>
                      </a:r>
                    </a:p>
                  </a:txBody>
                  <a:tcPr>
                    <a:solidFill>
                      <a:schemeClr val="accent6">
                        <a:lumMod val="75000"/>
                      </a:schemeClr>
                    </a:solidFill>
                  </a:tcPr>
                </a:tc>
                <a:extLst>
                  <a:ext uri="{0D108BD9-81ED-4DB2-BD59-A6C34878D82A}">
                    <a16:rowId xmlns:a16="http://schemas.microsoft.com/office/drawing/2014/main" val="3431295497"/>
                  </a:ext>
                </a:extLst>
              </a:tr>
              <a:tr h="192149">
                <a:tc>
                  <a:txBody>
                    <a:bodyPr/>
                    <a:lstStyle/>
                    <a:p>
                      <a:pPr algn="ctr">
                        <a:lnSpc>
                          <a:spcPct val="80000"/>
                        </a:lnSpc>
                      </a:pPr>
                      <a:r>
                        <a:rPr kumimoji="1" lang="en-US" altLang="ja-JP" sz="1000" dirty="0">
                          <a:latin typeface="メイリオ" panose="020B0604030504040204" pitchFamily="50" charset="-128"/>
                          <a:ea typeface="メイリオ" panose="020B0604030504040204" pitchFamily="50" charset="-128"/>
                        </a:rPr>
                        <a:t>2</a:t>
                      </a:r>
                      <a:r>
                        <a:rPr kumimoji="1" lang="ja-JP" altLang="en-US" sz="1000" dirty="0">
                          <a:latin typeface="メイリオ" panose="020B0604030504040204" pitchFamily="50" charset="-128"/>
                          <a:ea typeface="メイリオ" panose="020B0604030504040204" pitchFamily="50" charset="-128"/>
                        </a:rPr>
                        <a:t>億円　うち無担保</a:t>
                      </a:r>
                      <a:r>
                        <a:rPr kumimoji="1" lang="en-US" altLang="ja-JP" sz="1000" dirty="0">
                          <a:latin typeface="メイリオ" panose="020B0604030504040204" pitchFamily="50" charset="-128"/>
                          <a:ea typeface="メイリオ" panose="020B0604030504040204" pitchFamily="50" charset="-128"/>
                        </a:rPr>
                        <a:t>8,000</a:t>
                      </a:r>
                      <a:r>
                        <a:rPr kumimoji="1" lang="ja-JP" altLang="en-US" sz="1000" dirty="0">
                          <a:latin typeface="メイリオ" panose="020B0604030504040204" pitchFamily="50" charset="-128"/>
                          <a:ea typeface="メイリオ" panose="020B0604030504040204" pitchFamily="50" charset="-128"/>
                        </a:rPr>
                        <a:t>万円</a:t>
                      </a:r>
                    </a:p>
                  </a:txBody>
                  <a:tcPr>
                    <a:solidFill>
                      <a:schemeClr val="accent6">
                        <a:lumMod val="40000"/>
                        <a:lumOff val="60000"/>
                      </a:schemeClr>
                    </a:solidFill>
                  </a:tcPr>
                </a:tc>
                <a:tc>
                  <a:txBody>
                    <a:bodyPr/>
                    <a:lstStyle/>
                    <a:p>
                      <a:pPr algn="ctr">
                        <a:lnSpc>
                          <a:spcPct val="80000"/>
                        </a:lnSpc>
                      </a:pPr>
                      <a:r>
                        <a:rPr kumimoji="1" lang="ja-JP" altLang="en-US" sz="1000" dirty="0">
                          <a:latin typeface="メイリオ" panose="020B0604030504040204" pitchFamily="50" charset="-128"/>
                          <a:ea typeface="メイリオ" panose="020B0604030504040204" pitchFamily="50" charset="-128"/>
                        </a:rPr>
                        <a:t>７年以内</a:t>
                      </a:r>
                    </a:p>
                  </a:txBody>
                  <a:tcPr>
                    <a:solidFill>
                      <a:schemeClr val="accent6">
                        <a:lumMod val="40000"/>
                        <a:lumOff val="60000"/>
                      </a:schemeClr>
                    </a:solidFill>
                  </a:tcPr>
                </a:tc>
                <a:tc>
                  <a:txBody>
                    <a:bodyPr/>
                    <a:lstStyle/>
                    <a:p>
                      <a:pPr algn="ctr">
                        <a:lnSpc>
                          <a:spcPct val="80000"/>
                        </a:lnSpc>
                      </a:pPr>
                      <a:r>
                        <a:rPr kumimoji="1" lang="en-US" altLang="ja-JP" sz="1000" dirty="0">
                          <a:latin typeface="メイリオ" panose="020B0604030504040204" pitchFamily="50" charset="-128"/>
                          <a:ea typeface="メイリオ" panose="020B0604030504040204" pitchFamily="50" charset="-128"/>
                        </a:rPr>
                        <a:t>1.4</a:t>
                      </a:r>
                      <a:r>
                        <a:rPr kumimoji="1" lang="ja-JP" altLang="en-US" sz="1000" dirty="0">
                          <a:latin typeface="メイリオ" panose="020B0604030504040204" pitchFamily="50" charset="-128"/>
                          <a:ea typeface="メイリオ" panose="020B0604030504040204" pitchFamily="50" charset="-128"/>
                        </a:rPr>
                        <a:t>％以下</a:t>
                      </a:r>
                    </a:p>
                  </a:txBody>
                  <a:tcPr>
                    <a:solidFill>
                      <a:schemeClr val="accent6">
                        <a:lumMod val="40000"/>
                        <a:lumOff val="60000"/>
                      </a:schemeClr>
                    </a:solidFill>
                  </a:tcPr>
                </a:tc>
                <a:extLst>
                  <a:ext uri="{0D108BD9-81ED-4DB2-BD59-A6C34878D82A}">
                    <a16:rowId xmlns:a16="http://schemas.microsoft.com/office/drawing/2014/main" val="940462132"/>
                  </a:ext>
                </a:extLst>
              </a:tr>
            </a:tbl>
          </a:graphicData>
        </a:graphic>
      </p:graphicFrame>
      <p:sp>
        <p:nvSpPr>
          <p:cNvPr id="125" name="角丸四角形 124"/>
          <p:cNvSpPr/>
          <p:nvPr/>
        </p:nvSpPr>
        <p:spPr>
          <a:xfrm>
            <a:off x="4479209" y="4692142"/>
            <a:ext cx="4644000" cy="294903"/>
          </a:xfrm>
          <a:prstGeom prst="roundRect">
            <a:avLst>
              <a:gd name="adj" fmla="val 1219"/>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の取組みに関する事業計画を策定し、その実行に取組む中小企業者を資金面</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から支援。</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596969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bg1"/>
        </a:solidFill>
        <a:ln w="19050">
          <a:solidFill>
            <a:schemeClr val="tx1"/>
          </a:solidFill>
          <a:headEnd/>
          <a:tailEnd/>
        </a:ln>
        <a:effectLst/>
      </a:spPr>
      <a:bodyPr lIns="108000" tIns="108000" rIns="108000" bIns="108000" anchor="t">
        <a:noAutofit/>
      </a:bodyPr>
      <a:lstStyle>
        <a:defPPr eaLnBrk="1" hangingPunct="1">
          <a:defRPr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1">
          <a:schemeClr val="accent1"/>
        </a:lnRef>
        <a:fillRef idx="2">
          <a:schemeClr val="accent1"/>
        </a:fillRef>
        <a:effectRef idx="1">
          <a:schemeClr val="accent1"/>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5A2C5F744454E479ACB252CFB1EF3A3" ma:contentTypeVersion="1" ma:contentTypeDescription="新しいドキュメントを作成します。" ma:contentTypeScope="" ma:versionID="9bf05254191bb593238c5c512693a77e">
  <xsd:schema xmlns:xsd="http://www.w3.org/2001/XMLSchema" xmlns:xs="http://www.w3.org/2001/XMLSchema" xmlns:p="http://schemas.microsoft.com/office/2006/metadata/properties" xmlns:ns2="666cf137-a4c2-4de1-a55f-fde8dce8d6a8" targetNamespace="http://schemas.microsoft.com/office/2006/metadata/properties" ma:root="true" ma:fieldsID="257143e4174e30796ddabcdb43609582" ns2:_="">
    <xsd:import namespace="666cf137-a4c2-4de1-a55f-fde8dce8d6a8"/>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6cf137-a4c2-4de1-a55f-fde8dce8d6a8"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B4C698-AD5D-471B-99B2-C14F0421292F}">
  <ds:schemaRefs>
    <ds:schemaRef ds:uri="http://schemas.microsoft.com/office/infopath/2007/PartnerControls"/>
    <ds:schemaRef ds:uri="http://schemas.microsoft.com/office/2006/documentManagement/types"/>
    <ds:schemaRef ds:uri="http://purl.org/dc/terms/"/>
    <ds:schemaRef ds:uri="http://schemas.openxmlformats.org/package/2006/metadata/core-properties"/>
    <ds:schemaRef ds:uri="666cf137-a4c2-4de1-a55f-fde8dce8d6a8"/>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14CBD15F-4167-4409-918B-CE1448A65ABB}">
  <ds:schemaRefs>
    <ds:schemaRef ds:uri="http://schemas.microsoft.com/sharepoint/v3/contenttype/forms"/>
  </ds:schemaRefs>
</ds:datastoreItem>
</file>

<file path=customXml/itemProps3.xml><?xml version="1.0" encoding="utf-8"?>
<ds:datastoreItem xmlns:ds="http://schemas.openxmlformats.org/officeDocument/2006/customXml" ds:itemID="{A1CB258F-7379-43C9-8E0A-5DFB71FA59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6cf137-a4c2-4de1-a55f-fde8dce8d6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9386</TotalTime>
  <Words>4696</Words>
  <Application>Microsoft Office PowerPoint</Application>
  <PresentationFormat>画面に合わせる (4:3)</PresentationFormat>
  <Paragraphs>607</Paragraphs>
  <Slides>12</Slides>
  <Notes>12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12</vt:i4>
      </vt:variant>
    </vt:vector>
  </HeadingPairs>
  <TitlesOfParts>
    <vt:vector size="21" baseType="lpstr">
      <vt:lpstr>HG丸ｺﾞｼｯｸM-PRO</vt:lpstr>
      <vt:lpstr>Meiryo UI</vt:lpstr>
      <vt:lpstr>ＭＳ Ｐゴシック</vt:lpstr>
      <vt:lpstr>メイリオ</vt:lpstr>
      <vt:lpstr>Arial</vt:lpstr>
      <vt:lpstr>Calibri</vt:lpstr>
      <vt:lpstr>Segoe UI Semilight</vt:lpstr>
      <vt:lpstr>Wingdings</vt:lpstr>
      <vt:lpstr>Office ​​テーマ</vt:lpstr>
      <vt:lpstr>PowerPoint プレゼンテーション</vt:lpstr>
      <vt:lpstr>PowerPoint プレゼンテーション</vt:lpstr>
      <vt:lpstr>大阪府商工労働部中小企業支援室　主な支援施策一覧</vt:lpstr>
      <vt:lpstr>大阪府商工労働部中小企業支援室　主な支援施策一覧</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小柳　智史</dc:creator>
  <cp:lastModifiedBy>住友　玲大</cp:lastModifiedBy>
  <cp:revision>1098</cp:revision>
  <cp:lastPrinted>2023-06-23T02:26:32Z</cp:lastPrinted>
  <dcterms:created xsi:type="dcterms:W3CDTF">2014-06-30T07:50:38Z</dcterms:created>
  <dcterms:modified xsi:type="dcterms:W3CDTF">2023-12-21T06:56:30Z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0x01010075A2C5F744454E479ACB252CFB1EF3A3</vt:lpwstr>
  </property>
</Properties>
</file>