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7E8"/>
    <a:srgbClr val="515151"/>
    <a:srgbClr val="00CC66"/>
    <a:srgbClr val="FF99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26" autoAdjust="0"/>
    <p:restoredTop sz="94660"/>
  </p:normalViewPr>
  <p:slideViewPr>
    <p:cSldViewPr>
      <p:cViewPr varScale="1">
        <p:scale>
          <a:sx n="50" d="100"/>
          <a:sy n="50" d="100"/>
        </p:scale>
        <p:origin x="1758" y="6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23" tIns="45711" rIns="91423" bIns="45711" rtlCol="0"/>
          <a:lstStyle>
            <a:lvl1pPr algn="r">
              <a:defRPr sz="1200"/>
            </a:lvl1pPr>
          </a:lstStyle>
          <a:p>
            <a:fld id="{8316E04F-5943-4927-91A8-D24BAC6F686E}" type="datetimeFigureOut">
              <a:rPr kumimoji="1" lang="ja-JP" altLang="en-US" smtClean="0"/>
              <a:t>2019/3/26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3" tIns="45711" rIns="91423" bIns="45711" rtlCol="0" anchor="ctr"/>
          <a:lstStyle/>
          <a:p>
            <a:endParaRPr lang="ja-JP" altLang="en-US"/>
          </a:p>
        </p:txBody>
      </p:sp>
      <p:sp>
        <p:nvSpPr>
          <p:cNvPr id="5" name="ノート プレースホルダー 4"/>
          <p:cNvSpPr>
            <a:spLocks noGrp="1"/>
          </p:cNvSpPr>
          <p:nvPr>
            <p:ph type="body" sz="quarter" idx="3"/>
          </p:nvPr>
        </p:nvSpPr>
        <p:spPr>
          <a:xfrm>
            <a:off x="681041" y="4721225"/>
            <a:ext cx="5445125" cy="4471988"/>
          </a:xfrm>
          <a:prstGeom prst="rect">
            <a:avLst/>
          </a:prstGeom>
        </p:spPr>
        <p:txBody>
          <a:bodyPr vert="horz" lIns="91423" tIns="45711" rIns="91423"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3"/>
            <a:ext cx="2949575" cy="496887"/>
          </a:xfrm>
          <a:prstGeom prst="rect">
            <a:avLst/>
          </a:prstGeom>
        </p:spPr>
        <p:txBody>
          <a:bodyPr vert="horz" lIns="91423" tIns="45711" rIns="91423"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6887"/>
          </a:xfrm>
          <a:prstGeom prst="rect">
            <a:avLst/>
          </a:prstGeom>
        </p:spPr>
        <p:txBody>
          <a:bodyPr vert="horz" lIns="91423" tIns="45711" rIns="91423" bIns="45711" rtlCol="0" anchor="b"/>
          <a:lstStyle>
            <a:lvl1pPr algn="r">
              <a:defRPr sz="1200"/>
            </a:lvl1pPr>
          </a:lstStyle>
          <a:p>
            <a:fld id="{3E11E0D0-544E-40B7-89D5-151C0FC22744}" type="slidenum">
              <a:rPr kumimoji="1" lang="ja-JP" altLang="en-US" smtClean="0"/>
              <a:t>‹#›</a:t>
            </a:fld>
            <a:endParaRPr kumimoji="1" lang="ja-JP" altLang="en-US"/>
          </a:p>
        </p:txBody>
      </p:sp>
    </p:spTree>
    <p:extLst>
      <p:ext uri="{BB962C8B-B14F-4D97-AF65-F5344CB8AC3E}">
        <p14:creationId xmlns:p14="http://schemas.microsoft.com/office/powerpoint/2010/main" val="22697781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11E0D0-544E-40B7-89D5-151C0FC22744}" type="slidenum">
              <a:rPr kumimoji="1" lang="ja-JP" altLang="en-US" smtClean="0"/>
              <a:t>1</a:t>
            </a:fld>
            <a:endParaRPr kumimoji="1" lang="ja-JP" altLang="en-US"/>
          </a:p>
        </p:txBody>
      </p:sp>
    </p:spTree>
    <p:extLst>
      <p:ext uri="{BB962C8B-B14F-4D97-AF65-F5344CB8AC3E}">
        <p14:creationId xmlns:p14="http://schemas.microsoft.com/office/powerpoint/2010/main" val="1638322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019835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07716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313460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713737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998910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8635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3194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272473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7980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23237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9777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F61F8F3-E4F7-4F44-A934-F905D848D350}" type="datetimeFigureOut">
              <a:rPr kumimoji="1" lang="ja-JP" altLang="en-US" smtClean="0"/>
              <a:t>2019/3/26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3684699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477852" y="336104"/>
            <a:ext cx="11845509" cy="360040"/>
          </a:xfrm>
          <a:prstGeom prst="rect">
            <a:avLst/>
          </a:prstGeom>
          <a:ln w="19050"/>
        </p:spPr>
        <p:style>
          <a:lnRef idx="2">
            <a:schemeClr val="accent2">
              <a:shade val="50000"/>
            </a:schemeClr>
          </a:lnRef>
          <a:fillRef idx="1">
            <a:schemeClr val="accent2"/>
          </a:fillRef>
          <a:effectRef idx="0">
            <a:schemeClr val="accent2"/>
          </a:effectRef>
          <a:fontRef idx="minor">
            <a:schemeClr val="lt1"/>
          </a:fontRef>
        </p:style>
        <p:txBody>
          <a:bodyPr wrap="square" rtlCol="0" anchor="ctr" anchorCtr="0">
            <a:noAutofit/>
          </a:bodyP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）年度　少子化</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対策に関連</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する取組（新規・充実）</a:t>
            </a:r>
            <a:endParaRPr kumimoji="1" lang="ja-JP" altLang="en-US" sz="1600" b="1" dirty="0">
              <a:solidFill>
                <a:schemeClr val="bg1"/>
              </a:solidFill>
              <a:latin typeface="+mj-ea"/>
              <a:ea typeface="+mj-ea"/>
            </a:endParaRPr>
          </a:p>
        </p:txBody>
      </p:sp>
      <p:graphicFrame>
        <p:nvGraphicFramePr>
          <p:cNvPr id="6" name="表 5"/>
          <p:cNvGraphicFramePr>
            <a:graphicFrameLocks noGrp="1"/>
          </p:cNvGraphicFramePr>
          <p:nvPr>
            <p:extLst>
              <p:ext uri="{D42A27DB-BD31-4B8C-83A1-F6EECF244321}">
                <p14:modId xmlns:p14="http://schemas.microsoft.com/office/powerpoint/2010/main" val="964779351"/>
              </p:ext>
            </p:extLst>
          </p:nvPr>
        </p:nvGraphicFramePr>
        <p:xfrm>
          <a:off x="477853" y="984176"/>
          <a:ext cx="11845508" cy="8296086"/>
        </p:xfrm>
        <a:graphic>
          <a:graphicData uri="http://schemas.openxmlformats.org/drawingml/2006/table">
            <a:tbl>
              <a:tblPr bandRow="1">
                <a:tableStyleId>{BC89EF96-8CEA-46FF-86C4-4CE0E7609802}</a:tableStyleId>
              </a:tblPr>
              <a:tblGrid>
                <a:gridCol w="351960">
                  <a:extLst>
                    <a:ext uri="{9D8B030D-6E8A-4147-A177-3AD203B41FA5}">
                      <a16:colId xmlns:a16="http://schemas.microsoft.com/office/drawing/2014/main" val="2296884013"/>
                    </a:ext>
                  </a:extLst>
                </a:gridCol>
                <a:gridCol w="332309">
                  <a:extLst>
                    <a:ext uri="{9D8B030D-6E8A-4147-A177-3AD203B41FA5}">
                      <a16:colId xmlns:a16="http://schemas.microsoft.com/office/drawing/2014/main" val="2234054339"/>
                    </a:ext>
                  </a:extLst>
                </a:gridCol>
                <a:gridCol w="288032">
                  <a:extLst>
                    <a:ext uri="{9D8B030D-6E8A-4147-A177-3AD203B41FA5}">
                      <a16:colId xmlns:a16="http://schemas.microsoft.com/office/drawing/2014/main" val="976584417"/>
                    </a:ext>
                  </a:extLst>
                </a:gridCol>
                <a:gridCol w="2790406">
                  <a:extLst>
                    <a:ext uri="{9D8B030D-6E8A-4147-A177-3AD203B41FA5}">
                      <a16:colId xmlns:a16="http://schemas.microsoft.com/office/drawing/2014/main" val="2392142207"/>
                    </a:ext>
                  </a:extLst>
                </a:gridCol>
                <a:gridCol w="7272808">
                  <a:extLst>
                    <a:ext uri="{9D8B030D-6E8A-4147-A177-3AD203B41FA5}">
                      <a16:colId xmlns:a16="http://schemas.microsoft.com/office/drawing/2014/main" val="846767290"/>
                    </a:ext>
                  </a:extLst>
                </a:gridCol>
                <a:gridCol w="809993">
                  <a:extLst>
                    <a:ext uri="{9D8B030D-6E8A-4147-A177-3AD203B41FA5}">
                      <a16:colId xmlns:a16="http://schemas.microsoft.com/office/drawing/2014/main" val="3065746372"/>
                    </a:ext>
                  </a:extLst>
                </a:gridCol>
              </a:tblGrid>
              <a:tr h="303717">
                <a:tc>
                  <a:txBody>
                    <a:bodyPr/>
                    <a:lstStyle/>
                    <a:p>
                      <a:pPr algn="ctr" fontAlgn="ctr"/>
                      <a:r>
                        <a:rPr lang="ja-JP" altLang="en-US" sz="1000" b="1" i="0" u="none" strike="noStrike" dirty="0" smtClean="0">
                          <a:solidFill>
                            <a:schemeClr val="bg1"/>
                          </a:solidFill>
                          <a:effectLst/>
                          <a:latin typeface="Meiryo UI" panose="020B0604030504040204" pitchFamily="50" charset="-128"/>
                          <a:ea typeface="Meiryo UI" panose="020B0604030504040204" pitchFamily="50" charset="-128"/>
                        </a:rPr>
                        <a:t>区分</a:t>
                      </a:r>
                      <a:endParaRPr lang="ja-JP" altLang="en-US" sz="10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2"/>
                    </a:solidFill>
                  </a:tcPr>
                </a:tc>
                <a:tc gridSpan="2">
                  <a:txBody>
                    <a:bodyPr/>
                    <a:lstStyle/>
                    <a:p>
                      <a:pPr algn="ctr" fontAlgn="ctr"/>
                      <a:r>
                        <a:rPr lang="ja-JP" altLang="en-US" sz="1000" b="1" i="0" u="none" strike="noStrike" dirty="0" smtClean="0">
                          <a:solidFill>
                            <a:schemeClr val="bg1"/>
                          </a:solidFill>
                          <a:effectLst/>
                          <a:latin typeface="Meiryo UI" panose="020B0604030504040204" pitchFamily="50" charset="-128"/>
                          <a:ea typeface="Meiryo UI" panose="020B0604030504040204" pitchFamily="50" charset="-128"/>
                        </a:rPr>
                        <a:t>№</a:t>
                      </a:r>
                      <a:endParaRPr lang="ja-JP" altLang="en-US" sz="10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2"/>
                    </a:solidFill>
                  </a:tcPr>
                </a:tc>
                <a:tc hMerge="1">
                  <a:txBody>
                    <a:bodyPr/>
                    <a:lstStyle/>
                    <a:p>
                      <a:pPr algn="ctr" fontAlgn="ctr"/>
                      <a:endParaRPr lang="ja-JP" altLang="en-US" sz="10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2"/>
                    </a:solidFill>
                  </a:tcPr>
                </a:tc>
                <a:tc>
                  <a:txBody>
                    <a:bodyPr/>
                    <a:lstStyle/>
                    <a:p>
                      <a:pPr algn="ctr" fontAlgn="ctr"/>
                      <a:r>
                        <a:rPr lang="ja-JP" altLang="en-US" sz="1000" b="1" u="none" strike="noStrike" dirty="0">
                          <a:solidFill>
                            <a:schemeClr val="bg1"/>
                          </a:solidFill>
                          <a:effectLst/>
                        </a:rPr>
                        <a:t>事業・取組の名称</a:t>
                      </a:r>
                      <a:endParaRPr lang="ja-JP" altLang="en-US" sz="10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2"/>
                    </a:solidFill>
                  </a:tcPr>
                </a:tc>
                <a:tc>
                  <a:txBody>
                    <a:bodyPr/>
                    <a:lstStyle/>
                    <a:p>
                      <a:pPr algn="ctr" fontAlgn="ctr"/>
                      <a:r>
                        <a:rPr lang="ja-JP" altLang="en-US" sz="1000" b="1" u="none" strike="noStrike" dirty="0">
                          <a:solidFill>
                            <a:schemeClr val="bg1"/>
                          </a:solidFill>
                          <a:effectLst/>
                        </a:rPr>
                        <a:t>事業・取組の概要</a:t>
                      </a:r>
                      <a:endParaRPr lang="ja-JP" altLang="en-US" sz="10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72000" marB="72000" anchor="ctr">
                    <a:solidFill>
                      <a:schemeClr val="accent2"/>
                    </a:solidFill>
                  </a:tcPr>
                </a:tc>
                <a:tc>
                  <a:txBody>
                    <a:bodyPr/>
                    <a:lstStyle/>
                    <a:p>
                      <a:pPr algn="ctr" fontAlgn="ctr"/>
                      <a:r>
                        <a:rPr lang="ja-JP" altLang="en-US" sz="1000" b="1" u="none" strike="noStrike" dirty="0">
                          <a:solidFill>
                            <a:schemeClr val="bg1"/>
                          </a:solidFill>
                          <a:effectLst/>
                        </a:rPr>
                        <a:t>部局</a:t>
                      </a:r>
                      <a:endParaRPr lang="ja-JP" altLang="en-US" sz="10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2"/>
                    </a:solidFill>
                  </a:tcPr>
                </a:tc>
                <a:extLst>
                  <a:ext uri="{0D108BD9-81ED-4DB2-BD59-A6C34878D82A}">
                    <a16:rowId xmlns:a16="http://schemas.microsoft.com/office/drawing/2014/main" val="703863159"/>
                  </a:ext>
                </a:extLst>
              </a:tr>
              <a:tr h="229940">
                <a:tc rowSpan="4">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結婚</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solidFill>
                      <a:schemeClr val="accent1">
                        <a:lumMod val="20000"/>
                        <a:lumOff val="80000"/>
                      </a:schemeClr>
                    </a:solidFill>
                  </a:tcPr>
                </a:tc>
                <a:tc rowSpan="2">
                  <a:txBody>
                    <a:bodyPr/>
                    <a:lstStyle/>
                    <a:p>
                      <a:pPr algn="ctr" fontAlgn="ctr"/>
                      <a:r>
                        <a:rPr lang="ja-JP" altLang="en-US" sz="1000" u="none" strike="noStrike" dirty="0">
                          <a:effectLst/>
                        </a:rPr>
                        <a:t>新規</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１</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結婚応援ネットワークの構築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smtClean="0">
                          <a:effectLst/>
                        </a:rPr>
                        <a:t>市町村や民間団体等の連携（</a:t>
                      </a:r>
                      <a:r>
                        <a:rPr lang="ja-JP" altLang="en-US" sz="1000" u="none" strike="noStrike" dirty="0">
                          <a:effectLst/>
                        </a:rPr>
                        <a:t>結婚応援ネットワーク</a:t>
                      </a:r>
                      <a:r>
                        <a:rPr lang="ja-JP" altLang="en-US" sz="1000" u="none" strike="noStrike" dirty="0" smtClean="0">
                          <a:effectLst/>
                        </a:rPr>
                        <a:t>の構築）による結婚支援に関する取組を推進。</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2610096959"/>
                  </a:ext>
                </a:extLst>
              </a:tr>
              <a:tr h="2299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２</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公共的団体が実施する婚活イベント等への協力</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結婚・子育て支援を目的に事業を行う</a:t>
                      </a:r>
                      <a:r>
                        <a:rPr lang="ja-JP" altLang="en-US" sz="1000" u="none" strike="noStrike" dirty="0" smtClean="0">
                          <a:effectLst/>
                        </a:rPr>
                        <a:t>公共的団体へ</a:t>
                      </a:r>
                      <a:r>
                        <a:rPr lang="ja-JP" altLang="en-US" sz="1000" u="none" strike="noStrike" dirty="0">
                          <a:effectLst/>
                        </a:rPr>
                        <a:t>後援名義の使用承認を実施。</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4089263050"/>
                  </a:ext>
                </a:extLst>
              </a:tr>
              <a:tr h="386102">
                <a:tc vMerge="1">
                  <a:txBody>
                    <a:bodyPr/>
                    <a:lstStyle/>
                    <a:p>
                      <a:endParaRPr kumimoji="1" lang="ja-JP" altLang="en-US"/>
                    </a:p>
                  </a:txBody>
                  <a:tcPr/>
                </a:tc>
                <a:tc rowSpan="2">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充実</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３</a:t>
                      </a:r>
                      <a:endParaRPr lang="zh-TW" altLang="en-US"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1280160" rtl="0" eaLnBrk="1" fontAlgn="ctr" latinLnBrk="0" hangingPunct="1">
                        <a:lnSpc>
                          <a:spcPct val="100000"/>
                        </a:lnSpc>
                        <a:spcBef>
                          <a:spcPts val="0"/>
                        </a:spcBef>
                        <a:spcAft>
                          <a:spcPts val="0"/>
                        </a:spcAft>
                        <a:buClrTx/>
                        <a:buSzTx/>
                        <a:buFontTx/>
                        <a:buNone/>
                        <a:tabLst/>
                        <a:defRPr/>
                      </a:pPr>
                      <a:r>
                        <a:rPr lang="zh-TW" altLang="en-US" sz="1000" u="none" strike="noStrike" dirty="0" smtClean="0">
                          <a:effectLst/>
                        </a:rPr>
                        <a:t>地域少子化対策重点推進事業</a:t>
                      </a:r>
                      <a:endParaRPr lang="zh-TW" altLang="en-US"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128016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国の交付金を活用し、優良事例の横展開支援事業（結婚に対する取組や子育てに温かい社会づくり・気運の醸成の取組）及び結婚新生活支援事業（新婚世帯の新居の住宅購入費や家賃、引越費用の一部を補助する等の取組）を実施する市町村を支援。（実施見込みの市町村事業増加）</a:t>
                      </a:r>
                    </a:p>
                  </a:txBody>
                  <a:tcPr marL="36000" marR="36000" marT="36000" marB="36000" anchor="ct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461429847"/>
                  </a:ext>
                </a:extLst>
              </a:tr>
              <a:tr h="2299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４</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おおさか結婚縁ジョイパス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結婚予定・新婚者を対象に、協賛店で割引等の特典が受けられるカードを交付。</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653289895"/>
                  </a:ext>
                </a:extLst>
              </a:tr>
              <a:tr h="229940">
                <a:tc rowSpan="3">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妊娠・出産</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solidFill>
                      <a:schemeClr val="accent1">
                        <a:lumMod val="20000"/>
                        <a:lumOff val="80000"/>
                      </a:schemeClr>
                    </a:solidFill>
                  </a:tcPr>
                </a:tc>
                <a:tc rowSpan="3">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充実</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noFill/>
                  </a:tcP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５</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新子育て支援交付</a:t>
                      </a:r>
                      <a:r>
                        <a:rPr lang="ja-JP" altLang="en-US" sz="1000" u="none" strike="noStrike" dirty="0" smtClean="0">
                          <a:effectLst/>
                        </a:rPr>
                        <a:t>金</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128016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優先配分枠に妊産婦や乳幼児に対応した防災啓発事業のメニューを追加するとともに、市町村計画枠において、少子化対策を推進。</a:t>
                      </a: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2645459977"/>
                  </a:ext>
                </a:extLst>
              </a:tr>
              <a:tr h="38610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６</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「にんしんＳＯＳ」相談事業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smtClean="0">
                          <a:effectLst/>
                        </a:rPr>
                        <a:t>思いがけない妊娠</a:t>
                      </a:r>
                      <a:r>
                        <a:rPr lang="ja-JP" altLang="en-US" sz="1000" u="none" strike="noStrike" dirty="0">
                          <a:effectLst/>
                        </a:rPr>
                        <a:t>等に悩む人に対し、相談や保健・医療・福祉機関等への連絡、サービスの紹介など、情報提供と必要な支援に繋ぐことにより、妊婦の孤立化を防ぐ</a:t>
                      </a:r>
                      <a:r>
                        <a:rPr lang="ja-JP" altLang="en-US" sz="1000" u="none" strike="noStrike" dirty="0" smtClean="0">
                          <a:effectLst/>
                        </a:rPr>
                        <a:t>。（</a:t>
                      </a:r>
                      <a:r>
                        <a:rPr lang="ja-JP" altLang="en-US" sz="1000" u="none" strike="noStrike" dirty="0">
                          <a:effectLst/>
                        </a:rPr>
                        <a:t>相談窓口の時間を延長）</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健康医療部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63720693"/>
                  </a:ext>
                </a:extLst>
              </a:tr>
              <a:tr h="38610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７</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zh-TW" altLang="en-US" sz="1000" u="none" strike="noStrike" dirty="0">
                          <a:effectLst/>
                        </a:rPr>
                        <a:t>特定不妊治療費助成事業</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smtClean="0">
                          <a:effectLst/>
                        </a:rPr>
                        <a:t>医療保険</a:t>
                      </a:r>
                      <a:r>
                        <a:rPr lang="ja-JP" altLang="en-US" sz="1000" u="none" strike="noStrike" dirty="0">
                          <a:effectLst/>
                        </a:rPr>
                        <a:t>が適用されず高額となる特定不妊治療に要する費用の一部を助成することにより、不妊に悩む夫婦の経済的負担の軽減を図る</a:t>
                      </a:r>
                      <a:r>
                        <a:rPr lang="ja-JP" altLang="en-US" sz="1000" u="none" strike="noStrike" dirty="0" smtClean="0">
                          <a:effectLst/>
                        </a:rPr>
                        <a:t>。</a:t>
                      </a:r>
                      <a:endParaRPr lang="en-US" altLang="ja-JP" sz="1000" u="none" strike="noStrike" dirty="0" smtClean="0">
                        <a:effectLst/>
                      </a:endParaRPr>
                    </a:p>
                    <a:p>
                      <a:pPr algn="l" fontAlgn="ctr"/>
                      <a:r>
                        <a:rPr lang="ja-JP" altLang="en-US" sz="1000" u="none" strike="noStrike" dirty="0" smtClean="0">
                          <a:effectLst/>
                        </a:rPr>
                        <a:t>（</a:t>
                      </a:r>
                      <a:r>
                        <a:rPr lang="ja-JP" altLang="en-US" sz="1000" u="none" strike="noStrike" dirty="0">
                          <a:effectLst/>
                        </a:rPr>
                        <a:t>男性不妊治療について初回限定で</a:t>
                      </a:r>
                      <a:r>
                        <a:rPr lang="en-US" altLang="ja-JP" sz="1000" u="none" strike="noStrike" dirty="0">
                          <a:effectLst/>
                        </a:rPr>
                        <a:t>15</a:t>
                      </a:r>
                      <a:r>
                        <a:rPr lang="ja-JP" altLang="en-US" sz="1000" u="none" strike="noStrike" dirty="0">
                          <a:effectLst/>
                        </a:rPr>
                        <a:t>万円</a:t>
                      </a:r>
                      <a:r>
                        <a:rPr lang="ja-JP" altLang="en-US" sz="1000" u="none" strike="noStrike" dirty="0" smtClean="0">
                          <a:effectLst/>
                        </a:rPr>
                        <a:t>追加（国制度））</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健康医療部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1177550440"/>
                  </a:ext>
                </a:extLst>
              </a:tr>
              <a:tr h="188400">
                <a:tc rowSpan="16">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子育て支援</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solidFill>
                      <a:schemeClr val="accent1">
                        <a:lumMod val="20000"/>
                        <a:lumOff val="80000"/>
                      </a:schemeClr>
                    </a:solidFill>
                  </a:tcPr>
                </a:tc>
                <a:tc rowSpan="9">
                  <a:txBody>
                    <a:bodyPr/>
                    <a:lstStyle/>
                    <a:p>
                      <a:pPr algn="ctr" fontAlgn="ctr"/>
                      <a:r>
                        <a:rPr lang="ja-JP" altLang="en-US" sz="1000" u="none" strike="noStrike" dirty="0">
                          <a:effectLst/>
                        </a:rPr>
                        <a:t>新規</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noFill/>
                  </a:tcP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８</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地域見守り力向上事業費</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地域安全センターを拠点</a:t>
                      </a:r>
                      <a:r>
                        <a:rPr lang="ja-JP" altLang="en-US" sz="1000" u="none" strike="noStrike" dirty="0" smtClean="0">
                          <a:effectLst/>
                        </a:rPr>
                        <a:t>に子どもの見守り活動を行う青色</a:t>
                      </a:r>
                      <a:r>
                        <a:rPr lang="ja-JP" altLang="en-US" sz="1000" u="none" strike="noStrike" dirty="0">
                          <a:effectLst/>
                        </a:rPr>
                        <a:t>防犯パトロールカーにドライブレコーダーを設置し、府内全域における地域見守り力の向上を図る。</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政策企画部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892964346"/>
                  </a:ext>
                </a:extLst>
              </a:tr>
              <a:tr h="18840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9</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zh-TW" altLang="en-US" sz="1000" b="0" i="0" u="none" strike="noStrike" dirty="0" smtClean="0">
                          <a:solidFill>
                            <a:srgbClr val="000000"/>
                          </a:solidFill>
                          <a:effectLst/>
                          <a:latin typeface="Meiryo UI" panose="020B0604030504040204" pitchFamily="50" charset="-128"/>
                          <a:ea typeface="Meiryo UI" panose="020B0604030504040204" pitchFamily="50" charset="-128"/>
                        </a:rPr>
                        <a:t>外国人受入環境整備事業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128016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外国人が生活・就労等に関する適切な情報に速やかに到達できるよう</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11</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言語での相談を実施。</a:t>
                      </a:r>
                    </a:p>
                  </a:txBody>
                  <a:tcPr marL="36000" marR="36000" marT="36000" marB="3600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府民文化部</a:t>
                      </a:r>
                    </a:p>
                  </a:txBody>
                  <a:tcPr marL="0" marR="0" marT="36000" marB="36000" anchor="ctr"/>
                </a:tc>
                <a:extLst>
                  <a:ext uri="{0D108BD9-81ED-4DB2-BD59-A6C34878D82A}">
                    <a16:rowId xmlns:a16="http://schemas.microsoft.com/office/drawing/2014/main" val="107770268"/>
                  </a:ext>
                </a:extLst>
              </a:tr>
              <a:tr h="2299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10</a:t>
                      </a: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大阪府子ども総合計画策定等事業費</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後期事業計画の策定及び本体計画の改訂のため、家庭の養育力・教育力についての実態調査及び府内の保育所等における保育士等確保のための調査等を実施。</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ja-JP" altLang="en-US" sz="1000" dirty="0" smtClean="0"/>
                        <a:t>福祉部</a:t>
                      </a:r>
                      <a:endParaRPr kumimoji="1" lang="en-US" altLang="ja-JP" sz="1000" dirty="0" smtClean="0"/>
                    </a:p>
                  </a:txBody>
                  <a:tcPr marL="0" marR="0" marT="36000" marB="36000" anchor="ctr"/>
                </a:tc>
                <a:extLst>
                  <a:ext uri="{0D108BD9-81ED-4DB2-BD59-A6C34878D82A}">
                    <a16:rowId xmlns:a16="http://schemas.microsoft.com/office/drawing/2014/main" val="2346088711"/>
                  </a:ext>
                </a:extLst>
              </a:tr>
              <a:tr h="11497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11</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ひとり親家庭等自立促進に係る</a:t>
                      </a:r>
                      <a:r>
                        <a:rPr lang="ja-JP" altLang="en-US" sz="1000" u="none" strike="noStrike" dirty="0" smtClean="0">
                          <a:effectLst/>
                        </a:rPr>
                        <a:t>取組検討事業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smtClean="0">
                          <a:effectLst/>
                        </a:rPr>
                        <a:t>ひとり親</a:t>
                      </a:r>
                      <a:r>
                        <a:rPr lang="ja-JP" altLang="en-US" sz="1000" u="none" strike="noStrike" dirty="0">
                          <a:effectLst/>
                        </a:rPr>
                        <a:t>家庭等自立促進に係る</a:t>
                      </a:r>
                      <a:r>
                        <a:rPr lang="ja-JP" altLang="en-US" sz="1000" u="none" strike="noStrike" dirty="0" smtClean="0">
                          <a:effectLst/>
                        </a:rPr>
                        <a:t>取組に向けた基礎的</a:t>
                      </a:r>
                      <a:r>
                        <a:rPr lang="ja-JP" altLang="en-US" sz="1000" u="none" strike="noStrike" dirty="0">
                          <a:effectLst/>
                        </a:rPr>
                        <a:t>データ収集のため、ひとり親家庭等の生活・就業状況の実態やニーズ調査を実施。</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1763275652"/>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12</a:t>
                      </a: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子どもの貧困対策公民連携事務費</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子ども食堂等を利用する子どもたちへの学習教材、体験活動に係る費用の支給事務や、ボランティア等の受け入れ調整等を補助する作業員を配置。</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4174659666"/>
                  </a:ext>
                </a:extLst>
              </a:tr>
              <a:tr h="38610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13</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幼児教育の無償化</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kumimoji="1" lang="en-US" altLang="ja-JP" sz="1000" kern="1200" dirty="0" smtClean="0">
                          <a:solidFill>
                            <a:schemeClr val="tx1"/>
                          </a:solidFill>
                          <a:effectLst/>
                          <a:latin typeface="+mn-lt"/>
                          <a:ea typeface="+mn-ea"/>
                          <a:cs typeface="+mn-cs"/>
                        </a:rPr>
                        <a:t>3</a:t>
                      </a:r>
                      <a:r>
                        <a:rPr kumimoji="1" lang="ja-JP" altLang="ja-JP" sz="1000" kern="1200" dirty="0" smtClean="0">
                          <a:solidFill>
                            <a:schemeClr val="tx1"/>
                          </a:solidFill>
                          <a:effectLst/>
                          <a:latin typeface="+mn-lt"/>
                          <a:ea typeface="+mn-ea"/>
                          <a:cs typeface="+mn-cs"/>
                        </a:rPr>
                        <a:t>歳から</a:t>
                      </a:r>
                      <a:r>
                        <a:rPr kumimoji="1" lang="en-US" altLang="ja-JP" sz="1000" kern="1200" dirty="0" smtClean="0">
                          <a:solidFill>
                            <a:schemeClr val="tx1"/>
                          </a:solidFill>
                          <a:effectLst/>
                          <a:latin typeface="+mn-lt"/>
                          <a:ea typeface="+mn-ea"/>
                          <a:cs typeface="+mn-cs"/>
                        </a:rPr>
                        <a:t>5</a:t>
                      </a:r>
                      <a:r>
                        <a:rPr kumimoji="1" lang="ja-JP" altLang="ja-JP" sz="1000" kern="1200" dirty="0" smtClean="0">
                          <a:solidFill>
                            <a:schemeClr val="tx1"/>
                          </a:solidFill>
                          <a:effectLst/>
                          <a:latin typeface="+mn-lt"/>
                          <a:ea typeface="+mn-ea"/>
                          <a:cs typeface="+mn-cs"/>
                        </a:rPr>
                        <a:t>歳までの全ての子どもたちの幼稚園、保育所、認定こども園、幼稚園の預かり保育、認可外保育施設等の</a:t>
                      </a:r>
                      <a:r>
                        <a:rPr kumimoji="1" lang="ja-JP" altLang="en-US" sz="1000" kern="1200" dirty="0" smtClean="0">
                          <a:solidFill>
                            <a:schemeClr val="tx1"/>
                          </a:solidFill>
                          <a:effectLst/>
                          <a:latin typeface="+mn-lt"/>
                          <a:ea typeface="+mn-ea"/>
                          <a:cs typeface="+mn-cs"/>
                        </a:rPr>
                        <a:t>利用料</a:t>
                      </a:r>
                      <a:r>
                        <a:rPr kumimoji="1" lang="ja-JP" altLang="ja-JP" sz="1000" kern="1200" dirty="0" smtClean="0">
                          <a:solidFill>
                            <a:schemeClr val="tx1"/>
                          </a:solidFill>
                          <a:effectLst/>
                          <a:latin typeface="+mn-lt"/>
                          <a:ea typeface="+mn-ea"/>
                          <a:cs typeface="+mn-cs"/>
                        </a:rPr>
                        <a:t>を無償化。</a:t>
                      </a:r>
                      <a:endParaRPr kumimoji="1" lang="en-US" altLang="ja-JP" sz="1000" kern="1200" dirty="0" smtClean="0">
                        <a:solidFill>
                          <a:schemeClr val="tx1"/>
                        </a:solidFill>
                        <a:effectLst/>
                        <a:latin typeface="+mn-lt"/>
                        <a:ea typeface="+mn-ea"/>
                        <a:cs typeface="+mn-cs"/>
                      </a:endParaRPr>
                    </a:p>
                    <a:p>
                      <a:pPr algn="l" fontAlgn="ctr"/>
                      <a:r>
                        <a:rPr kumimoji="1" lang="en-US" altLang="ja-JP" sz="1000" kern="1200" dirty="0" smtClean="0">
                          <a:solidFill>
                            <a:schemeClr val="tx1"/>
                          </a:solidFill>
                          <a:effectLst/>
                          <a:latin typeface="+mn-lt"/>
                          <a:ea typeface="+mn-ea"/>
                          <a:cs typeface="+mn-cs"/>
                        </a:rPr>
                        <a:t>0</a:t>
                      </a:r>
                      <a:r>
                        <a:rPr kumimoji="1" lang="ja-JP" altLang="ja-JP" sz="1000" kern="1200" dirty="0" smtClean="0">
                          <a:solidFill>
                            <a:schemeClr val="tx1"/>
                          </a:solidFill>
                          <a:effectLst/>
                          <a:latin typeface="+mn-lt"/>
                          <a:ea typeface="+mn-ea"/>
                          <a:cs typeface="+mn-cs"/>
                        </a:rPr>
                        <a:t>歳から</a:t>
                      </a:r>
                      <a:r>
                        <a:rPr kumimoji="1" lang="en-US" altLang="ja-JP" sz="1000" kern="1200" dirty="0" smtClean="0">
                          <a:solidFill>
                            <a:schemeClr val="tx1"/>
                          </a:solidFill>
                          <a:effectLst/>
                          <a:latin typeface="+mn-lt"/>
                          <a:ea typeface="+mn-ea"/>
                          <a:cs typeface="+mn-cs"/>
                        </a:rPr>
                        <a:t>2</a:t>
                      </a:r>
                      <a:r>
                        <a:rPr kumimoji="1" lang="ja-JP" altLang="ja-JP" sz="1000" kern="1200" dirty="0" smtClean="0">
                          <a:solidFill>
                            <a:schemeClr val="tx1"/>
                          </a:solidFill>
                          <a:effectLst/>
                          <a:latin typeface="+mn-lt"/>
                          <a:ea typeface="+mn-ea"/>
                          <a:cs typeface="+mn-cs"/>
                        </a:rPr>
                        <a:t>歳児は住民税非課税世帯を対象として無償化。</a:t>
                      </a:r>
                      <a:r>
                        <a:rPr kumimoji="1" lang="en-US" altLang="ja-JP" sz="1000" kern="1200" dirty="0" smtClean="0">
                          <a:solidFill>
                            <a:schemeClr val="tx1"/>
                          </a:solidFill>
                          <a:effectLst/>
                          <a:latin typeface="+mn-lt"/>
                          <a:ea typeface="+mn-ea"/>
                          <a:cs typeface="+mn-cs"/>
                        </a:rPr>
                        <a:t>2019</a:t>
                      </a:r>
                      <a:r>
                        <a:rPr kumimoji="1" lang="ja-JP" altLang="ja-JP" sz="1000" kern="1200" dirty="0" smtClean="0">
                          <a:solidFill>
                            <a:schemeClr val="tx1"/>
                          </a:solidFill>
                          <a:effectLst/>
                          <a:latin typeface="+mn-lt"/>
                          <a:ea typeface="+mn-ea"/>
                          <a:cs typeface="+mn-cs"/>
                        </a:rPr>
                        <a:t>年</a:t>
                      </a:r>
                      <a:r>
                        <a:rPr kumimoji="1" lang="en-US" altLang="ja-JP" sz="1000" kern="1200" dirty="0" smtClean="0">
                          <a:solidFill>
                            <a:schemeClr val="tx1"/>
                          </a:solidFill>
                          <a:effectLst/>
                          <a:latin typeface="+mn-lt"/>
                          <a:ea typeface="+mn-ea"/>
                          <a:cs typeface="+mn-cs"/>
                        </a:rPr>
                        <a:t>10</a:t>
                      </a:r>
                      <a:r>
                        <a:rPr kumimoji="1" lang="ja-JP" altLang="ja-JP" sz="1000" kern="1200" dirty="0" smtClean="0">
                          <a:solidFill>
                            <a:schemeClr val="tx1"/>
                          </a:solidFill>
                          <a:effectLst/>
                          <a:latin typeface="+mn-lt"/>
                          <a:ea typeface="+mn-ea"/>
                          <a:cs typeface="+mn-cs"/>
                        </a:rPr>
                        <a:t>月から全面的に実施。</a:t>
                      </a:r>
                      <a:endParaRPr lang="ja-JP" altLang="en-US" sz="1000" b="0" i="0" u="none" strike="noStrike" dirty="0">
                        <a:solidFill>
                          <a:srgbClr val="000000"/>
                        </a:solidFill>
                        <a:effectLst/>
                        <a:latin typeface="+mn-lt"/>
                        <a:ea typeface="Meiryo UI" panose="020B0604030504040204" pitchFamily="50" charset="-128"/>
                      </a:endParaRPr>
                    </a:p>
                  </a:txBody>
                  <a:tcPr marL="36000" marR="36000" marT="36000" marB="36000" anchor="ct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福祉部</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教育庁</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1414536191"/>
                  </a:ext>
                </a:extLst>
              </a:tr>
              <a:tr h="2299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14</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医療的ケア児等コーディネーター養成研修等事業費</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128016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地域で安心して医療的ケア児等が暮らしていけるよう、医療的ケア児等を支援する機関間を総合的にコーディネートする者等を養成する。</a:t>
                      </a: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1678140524"/>
                  </a:ext>
                </a:extLst>
              </a:tr>
              <a:tr h="2299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15</a:t>
                      </a:r>
                    </a:p>
                  </a:txBody>
                  <a:tcPr marL="36000" marR="36000" marT="36000" marB="36000" anchor="ctr"/>
                </a:tc>
                <a:tc>
                  <a:txBody>
                    <a:bodyPr/>
                    <a:lstStyle/>
                    <a:p>
                      <a:pPr algn="l" fontAlgn="ctr"/>
                      <a:r>
                        <a:rPr lang="ja-JP" altLang="en-US" sz="1000" u="none" strike="noStrike" dirty="0">
                          <a:effectLst/>
                        </a:rPr>
                        <a:t>小児がん患者重粒子線治療助成事業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重粒子線がん治療を受けようとする小児がん患者が経済的な事情で治療を断念することがないよう、公的医療保険の対象とならない治療費について</a:t>
                      </a:r>
                      <a:r>
                        <a:rPr lang="ja-JP" altLang="en-US" sz="1000" u="none" strike="noStrike" dirty="0" smtClean="0">
                          <a:effectLst/>
                        </a:rPr>
                        <a:t>助成。</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健康医療部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122628744"/>
                  </a:ext>
                </a:extLst>
              </a:tr>
              <a:tr h="38610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zh-TW" sz="1000" b="0" i="0" u="none" strike="noStrike" dirty="0" smtClean="0">
                          <a:solidFill>
                            <a:srgbClr val="000000"/>
                          </a:solidFill>
                          <a:effectLst/>
                          <a:latin typeface="Meiryo UI" panose="020B0604030504040204" pitchFamily="50" charset="-128"/>
                          <a:ea typeface="Meiryo UI" panose="020B0604030504040204" pitchFamily="50" charset="-128"/>
                        </a:rPr>
                        <a:t>16</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zh-TW" altLang="en-US" sz="1000" u="none" strike="noStrike" dirty="0">
                          <a:effectLst/>
                        </a:rPr>
                        <a:t>家庭教育力向上事業</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子どもの「非認知能力」（「自己抑制」や「がんばる力」「協調性」といった社会情動的能力等）の育成に向け、その土台形成となる乳幼児家庭の教育力の向上を図る</a:t>
                      </a:r>
                      <a:r>
                        <a:rPr lang="ja-JP" altLang="en-US" sz="1000" u="none" strike="noStrike" dirty="0" smtClean="0">
                          <a:effectLst/>
                        </a:rPr>
                        <a:t>。（</a:t>
                      </a:r>
                      <a:r>
                        <a:rPr lang="ja-JP" altLang="en-US" sz="1000" u="none" strike="noStrike" dirty="0">
                          <a:effectLst/>
                        </a:rPr>
                        <a:t>「非認知能力」に関わる家庭の教育力向上プログラムの開発など）</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教育庁</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771294052"/>
                  </a:ext>
                </a:extLst>
              </a:tr>
              <a:tr h="114970">
                <a:tc vMerge="1">
                  <a:txBody>
                    <a:bodyPr/>
                    <a:lstStyle/>
                    <a:p>
                      <a:endParaRPr kumimoji="1" lang="ja-JP" altLang="en-US"/>
                    </a:p>
                  </a:txBody>
                  <a:tcPr/>
                </a:tc>
                <a:tc rowSpan="7">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充実</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no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17</a:t>
                      </a:r>
                    </a:p>
                  </a:txBody>
                  <a:tcPr marL="36000" marR="36000" marT="36000" marB="36000" anchor="ctr"/>
                </a:tc>
                <a:tc>
                  <a:txBody>
                    <a:bodyPr/>
                    <a:lstStyle/>
                    <a:p>
                      <a:pPr marL="0" marR="0" lvl="0" indent="0" algn="l" defTabSz="1280160" rtl="0" eaLnBrk="1" fontAlgn="ctr" latinLnBrk="0" hangingPunct="1">
                        <a:lnSpc>
                          <a:spcPct val="100000"/>
                        </a:lnSpc>
                        <a:spcBef>
                          <a:spcPts val="0"/>
                        </a:spcBef>
                        <a:spcAft>
                          <a:spcPts val="0"/>
                        </a:spcAft>
                        <a:buClrTx/>
                        <a:buSzTx/>
                        <a:buFontTx/>
                        <a:buNone/>
                        <a:tabLst/>
                        <a:defRPr/>
                      </a:pPr>
                      <a:r>
                        <a:rPr lang="ja-JP" altLang="en-US" sz="1000" u="none" strike="noStrike" dirty="0" smtClean="0">
                          <a:effectLst/>
                        </a:rPr>
                        <a:t>新子育て支援交付金（再掲）</a:t>
                      </a:r>
                      <a:endPar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優先配分枠に保育人材確保のメニューを追加。　　</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476188050"/>
                  </a:ext>
                </a:extLst>
              </a:tr>
              <a:tr h="2299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18</a:t>
                      </a:r>
                    </a:p>
                  </a:txBody>
                  <a:tcPr marL="36000" marR="36000" marT="36000" marB="36000" anchor="ctr"/>
                </a:tc>
                <a:tc>
                  <a:txBody>
                    <a:bodyPr/>
                    <a:lstStyle/>
                    <a:p>
                      <a:pPr algn="l" fontAlgn="ctr"/>
                      <a:r>
                        <a:rPr lang="ja-JP" altLang="en-US" sz="1000" u="none" strike="noStrike" dirty="0">
                          <a:effectLst/>
                        </a:rPr>
                        <a:t>放課後児童クラブ施設</a:t>
                      </a:r>
                      <a:r>
                        <a:rPr lang="ja-JP" altLang="en-US" sz="1000" u="none" strike="noStrike" dirty="0" smtClean="0">
                          <a:effectLst/>
                        </a:rPr>
                        <a:t>整備事業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放課後児童クラブの設置及び環境改善を図る市町村へ必要な費用を補助。</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1032680159"/>
                  </a:ext>
                </a:extLst>
              </a:tr>
              <a:tr h="2299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19</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ひとり親家庭等自立支援事業費</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ひとり親家庭及び寡婦の自立を図るため、ひとり親家庭等日常生活支援事業、ひとり親家庭等生活向上事業、母子家庭・父子家庭自立支援給付金事業を実施。</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3127844594"/>
                  </a:ext>
                </a:extLst>
              </a:tr>
              <a:tr h="38610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zh-TW" sz="1000" b="0" i="0" u="none" strike="noStrike" dirty="0" smtClean="0">
                          <a:solidFill>
                            <a:srgbClr val="000000"/>
                          </a:solidFill>
                          <a:effectLst/>
                          <a:latin typeface="Meiryo UI" panose="020B0604030504040204" pitchFamily="50" charset="-128"/>
                          <a:ea typeface="Meiryo UI" panose="020B0604030504040204" pitchFamily="50" charset="-128"/>
                        </a:rPr>
                        <a:t>20</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zh-TW" altLang="en-US" sz="1000" u="none" strike="noStrike" dirty="0">
                          <a:effectLst/>
                        </a:rPr>
                        <a:t>里親委託推進事業</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里親の開拓から支援まで、養子縁組里親及びはぐくみホームのそれぞれに特化した専門性を発揮し、一貫して支援することのできる里親支援機関の設置及び支援を充実するため、はぐくみホームフォスタリング機関事業、養子縁組里親支援機関事業を実施し、家庭養護を支援。</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2667740852"/>
                  </a:ext>
                </a:extLst>
              </a:tr>
              <a:tr h="38610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zh-TW" sz="1000" b="0" i="0" u="none" strike="noStrike" dirty="0" smtClean="0">
                          <a:solidFill>
                            <a:srgbClr val="000000"/>
                          </a:solidFill>
                          <a:effectLst/>
                          <a:latin typeface="Meiryo UI" panose="020B0604030504040204" pitchFamily="50" charset="-128"/>
                          <a:ea typeface="Meiryo UI" panose="020B0604030504040204" pitchFamily="50" charset="-128"/>
                        </a:rPr>
                        <a:t>21</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zh-TW" altLang="en-US" sz="1000" u="none" strike="noStrike" dirty="0">
                          <a:effectLst/>
                        </a:rPr>
                        <a:t>社会的養護自立支援</a:t>
                      </a:r>
                      <a:r>
                        <a:rPr lang="zh-TW" altLang="en-US" sz="1000" u="none" strike="noStrike" dirty="0" smtClean="0">
                          <a:effectLst/>
                        </a:rPr>
                        <a:t>事業</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現行の措置費制度上、子どもの誕生日をもって措置が解除されることになっていることから、在学期間中に退所・自立を余儀なくされる対象者に対し、大学等の卒業まで施設等において居住した場合に係る費用を補助し就学を支えるため、社会的養護における大学等就学者の卒業までの居住支援事業を実施。</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3161579613"/>
                  </a:ext>
                </a:extLst>
              </a:tr>
              <a:tr h="38610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zh-TW" sz="1000" b="0" i="0" u="none" strike="noStrike" dirty="0" smtClean="0">
                          <a:solidFill>
                            <a:srgbClr val="000000"/>
                          </a:solidFill>
                          <a:effectLst/>
                          <a:latin typeface="Meiryo UI" panose="020B0604030504040204" pitchFamily="50" charset="-128"/>
                          <a:ea typeface="Meiryo UI" panose="020B0604030504040204" pitchFamily="50" charset="-128"/>
                        </a:rPr>
                        <a:t>22</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zh-TW" altLang="en-US" sz="1000" u="none" strike="noStrike" dirty="0">
                          <a:effectLst/>
                        </a:rPr>
                        <a:t>児童虐待対策費</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児童虐待に係る緊急対応体制の整備、関係機関との連携及び広報啓発等を行うことに</a:t>
                      </a:r>
                      <a:r>
                        <a:rPr lang="ja-JP" altLang="en-US" sz="1000" u="none" strike="noStrike" dirty="0" smtClean="0">
                          <a:effectLst/>
                        </a:rPr>
                        <a:t>より、増加</a:t>
                      </a:r>
                      <a:r>
                        <a:rPr lang="ja-JP" altLang="en-US" sz="1000" u="none" strike="noStrike" dirty="0">
                          <a:effectLst/>
                        </a:rPr>
                        <a:t>、深刻化する児童虐待問題に適切に対応する</a:t>
                      </a:r>
                      <a:r>
                        <a:rPr lang="ja-JP" altLang="en-US" sz="1000" u="none" strike="noStrike" dirty="0" smtClean="0">
                          <a:effectLst/>
                        </a:rPr>
                        <a:t>。（一時</a:t>
                      </a:r>
                      <a:r>
                        <a:rPr lang="ja-JP" altLang="en-US" sz="1000" u="none" strike="noStrike" dirty="0">
                          <a:effectLst/>
                        </a:rPr>
                        <a:t>保護所のアセスメント機能強化、児童虐待事案の全件共有</a:t>
                      </a:r>
                      <a:r>
                        <a:rPr lang="ja-JP" altLang="en-US" sz="1000" u="none" strike="noStrike" dirty="0" smtClean="0">
                          <a:effectLst/>
                        </a:rPr>
                        <a:t>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福祉部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2207428905"/>
                  </a:ext>
                </a:extLst>
              </a:tr>
              <a:tr h="2299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23</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大阪府委託訓練事業費（の一部）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u="none" strike="noStrike" dirty="0">
                          <a:effectLst/>
                        </a:rPr>
                        <a:t>離職者等再就職訓練の介護・医療・事務系分野の一部に、ひとり親家庭の父母の申し込みを優先する託児サービス付きの訓練科目を設定して実施。</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000" u="none" strike="noStrike" dirty="0">
                          <a:effectLst/>
                        </a:rPr>
                        <a:t>商工労働部</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1517267322"/>
                  </a:ext>
                </a:extLst>
              </a:tr>
              <a:tr h="303717">
                <a:tc>
                  <a:txBody>
                    <a:bodyPr/>
                    <a:lstStyle/>
                    <a:p>
                      <a:pPr algn="ctr"/>
                      <a:r>
                        <a:rPr kumimoji="1" lang="ja-JP" altLang="en-US" sz="1000" dirty="0" smtClean="0"/>
                        <a:t>全般</a:t>
                      </a:r>
                      <a:endParaRPr kumimoji="1" lang="ja-JP" altLang="en-US" sz="1000" dirty="0"/>
                    </a:p>
                  </a:txBody>
                  <a:tcPr marL="0" marR="0" marT="0" marB="0" vert="eaVert" anchor="ctr">
                    <a:solidFill>
                      <a:schemeClr val="accent1">
                        <a:lumMod val="20000"/>
                        <a:lumOff val="80000"/>
                      </a:schemeClr>
                    </a:solidFill>
                  </a:tcPr>
                </a:tc>
                <a:tc>
                  <a:txBody>
                    <a:bodyPr/>
                    <a:lstStyle/>
                    <a:p>
                      <a:pPr algn="ctr"/>
                      <a:r>
                        <a:rPr kumimoji="1" lang="ja-JP" altLang="en-US" sz="1000" dirty="0" smtClean="0"/>
                        <a:t>充実</a:t>
                      </a:r>
                      <a:endParaRPr kumimoji="1" lang="ja-JP" altLang="en-US" sz="1000" dirty="0"/>
                    </a:p>
                  </a:txBody>
                  <a:tcPr marL="0" marR="0" marT="0" marB="0" vert="eaVert" anchor="ctr">
                    <a:no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24</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ＳＮＳによる情報発信等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切れ目のない支援として婚活・結婚をはじめ出産・子育てなど、府や市町村、団体等の取組みを情報発信。</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ja-JP" altLang="en-US" sz="1000" u="none" strike="noStrike" dirty="0" smtClean="0">
                          <a:effectLst/>
                        </a:rPr>
                        <a:t>福祉部</a:t>
                      </a:r>
                      <a:endPar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36000" marB="36000" anchor="ctr"/>
                </a:tc>
                <a:extLst>
                  <a:ext uri="{0D108BD9-81ED-4DB2-BD59-A6C34878D82A}">
                    <a16:rowId xmlns:a16="http://schemas.microsoft.com/office/drawing/2014/main" val="2069156726"/>
                  </a:ext>
                </a:extLst>
              </a:tr>
            </a:tbl>
          </a:graphicData>
        </a:graphic>
      </p:graphicFrame>
    </p:spTree>
    <p:extLst>
      <p:ext uri="{BB962C8B-B14F-4D97-AF65-F5344CB8AC3E}">
        <p14:creationId xmlns:p14="http://schemas.microsoft.com/office/powerpoint/2010/main" val="2003036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10199</TotalTime>
  <Words>1194</Words>
  <Application>Microsoft Office PowerPoint</Application>
  <PresentationFormat>A3 297x420 mm</PresentationFormat>
  <Paragraphs>116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栃折　健一</cp:lastModifiedBy>
  <cp:revision>449</cp:revision>
  <cp:lastPrinted>2019-03-15T05:10:45Z</cp:lastPrinted>
  <dcterms:created xsi:type="dcterms:W3CDTF">2015-08-18T08:57:31Z</dcterms:created>
  <dcterms:modified xsi:type="dcterms:W3CDTF">2019-03-26T07:24:29Z</dcterms:modified>
</cp:coreProperties>
</file>