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83" r:id="rId4"/>
    <p:sldId id="284" r:id="rId5"/>
    <p:sldId id="275" r:id="rId6"/>
    <p:sldId id="280" r:id="rId7"/>
    <p:sldId id="285" r:id="rId8"/>
    <p:sldId id="270"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2021/8/18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499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4</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08408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2021/8/18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597002"/>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緊急事態措置を実施すべき期間（８月</a:t>
            </a:r>
            <a:r>
              <a:rPr lang="en-US" altLang="ja-JP" sz="2000" b="1" u="sng" dirty="0">
                <a:latin typeface="游ゴシック" panose="020F0502020204030204"/>
                <a:ea typeface="游ゴシック" panose="020B0400000000000000" pitchFamily="50" charset="-128"/>
              </a:rPr>
              <a:t>20</a:t>
            </a:r>
            <a:r>
              <a:rPr lang="ja-JP" altLang="en-US" sz="2000" b="1" u="sng" dirty="0" smtClean="0">
                <a:latin typeface="游ゴシック" panose="020F0502020204030204"/>
                <a:ea typeface="游ゴシック" panose="020B0400000000000000" pitchFamily="50" charset="-128"/>
              </a:rPr>
              <a:t>日～９月</a:t>
            </a:r>
            <a:r>
              <a:rPr lang="en-US" altLang="ja-JP" sz="2000" b="1" u="sng" dirty="0">
                <a:latin typeface="游ゴシック" panose="020F0502020204030204"/>
                <a:ea typeface="游ゴシック" panose="020B0400000000000000" pitchFamily="50" charset="-128"/>
              </a:rPr>
              <a:t>12</a:t>
            </a:r>
            <a:r>
              <a:rPr lang="ja-JP" altLang="en-US" sz="2000" b="1" u="sng" dirty="0" smtClean="0">
                <a:latin typeface="游ゴシック" panose="020F0502020204030204"/>
                <a:ea typeface="游ゴシック" panose="020B0400000000000000" pitchFamily="50" charset="-128"/>
              </a:rPr>
              <a:t>日。</a:t>
            </a:r>
            <a:r>
              <a:rPr lang="ja-JP" altLang="en-US" sz="1400" b="1" u="sng" spc="-70" dirty="0" smtClean="0">
                <a:latin typeface="游ゴシック" panose="020F0502020204030204"/>
                <a:ea typeface="游ゴシック" panose="020B0400000000000000" pitchFamily="50" charset="-128"/>
              </a:rPr>
              <a:t>ただし感染拡大の状況に応じて要請内容を判断</a:t>
            </a:r>
            <a:r>
              <a:rPr lang="ja-JP" altLang="en-US" sz="2000" b="1" u="sng" dirty="0" smtClean="0">
                <a:latin typeface="游ゴシック" panose="020F0502020204030204"/>
                <a:ea typeface="游ゴシック" panose="020B0400000000000000" pitchFamily="50" charset="-128"/>
              </a:rPr>
              <a:t>）</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1813279"/>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条第１項に基づく）</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93446" y="2232706"/>
            <a:ext cx="11736000" cy="33953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58703" y="2255204"/>
            <a:ext cx="11770743" cy="4862870"/>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は自粛すること。混雑した場所への外出は半減すること</a:t>
            </a:r>
            <a:endParaRPr lang="en-US" altLang="ja-JP" sz="2000" b="1" spc="-100" dirty="0" smtClean="0"/>
          </a:p>
          <a:p>
            <a:pPr lvl="0">
              <a:lnSpc>
                <a:spcPts val="1800"/>
              </a:lnSpc>
              <a:defRPr/>
            </a:pPr>
            <a:r>
              <a:rPr lang="en-US" altLang="ja-JP" sz="1400" b="1" dirty="0">
                <a:solidFill>
                  <a:prstClr val="black"/>
                </a:solidFill>
              </a:rPr>
              <a:t> </a:t>
            </a:r>
            <a:r>
              <a:rPr lang="en-US" altLang="ja-JP" sz="1400" b="1" dirty="0" smtClean="0">
                <a:solidFill>
                  <a:prstClr val="black"/>
                </a:solidFill>
              </a:rPr>
              <a:t>           ※</a:t>
            </a:r>
            <a:r>
              <a:rPr lang="ja-JP" altLang="en-US" sz="1400" b="1" dirty="0">
                <a:solidFill>
                  <a:prstClr val="black"/>
                </a:solidFill>
              </a:rPr>
              <a:t>　医療機関への</a:t>
            </a:r>
            <a:r>
              <a:rPr lang="ja-JP" altLang="en-US" sz="1400" b="1" dirty="0"/>
              <a:t>通院、食料・医薬品・生活必需品の買い出し、必要な職場への出勤、屋外での運動や散歩など、生活や健康の維持の　　</a:t>
            </a:r>
            <a:endParaRPr lang="en-US" altLang="ja-JP" sz="1400" b="1" dirty="0"/>
          </a:p>
          <a:p>
            <a:pPr lvl="0">
              <a:lnSpc>
                <a:spcPts val="1800"/>
              </a:lnSpc>
              <a:defRPr/>
            </a:pPr>
            <a:r>
              <a:rPr lang="ja-JP" altLang="en-US" sz="1400" b="1" dirty="0"/>
              <a:t>　　　　　 ために必要なものについては対象外</a:t>
            </a:r>
            <a:endParaRPr lang="en-US" altLang="ja-JP" sz="1400" b="1" dirty="0"/>
          </a:p>
          <a:p>
            <a:pPr lvl="0">
              <a:lnSpc>
                <a:spcPts val="1800"/>
              </a:lnSpc>
              <a:defRPr/>
            </a:pPr>
            <a:r>
              <a:rPr lang="en-US" altLang="ja-JP" sz="1400" b="1" dirty="0"/>
              <a:t>            </a:t>
            </a:r>
            <a:r>
              <a:rPr lang="en-US" altLang="ja-JP" sz="1400" dirty="0"/>
              <a:t>※</a:t>
            </a:r>
            <a:r>
              <a:rPr lang="ja-JP" altLang="en-US" sz="1400" dirty="0"/>
              <a:t>　特に</a:t>
            </a:r>
            <a:r>
              <a:rPr lang="en-US" altLang="ja-JP" sz="1400" dirty="0"/>
              <a:t>20</a:t>
            </a:r>
            <a:r>
              <a:rPr lang="ja-JP" altLang="en-US" sz="1400" dirty="0"/>
              <a:t>時以降の外出自粛、外出する必要がある場合にも、極力家族や普段行動をともにしている仲間と少人数で、混雑している場所　</a:t>
            </a:r>
            <a:endParaRPr lang="en-US" altLang="ja-JP" sz="1400" dirty="0"/>
          </a:p>
          <a:p>
            <a:pPr lvl="0">
              <a:lnSpc>
                <a:spcPts val="1800"/>
              </a:lnSpc>
              <a:defRPr/>
            </a:pPr>
            <a:r>
              <a:rPr lang="ja-JP" altLang="en-US" sz="1400" dirty="0"/>
              <a:t>　　　　　 や時間を避けて行動する</a:t>
            </a:r>
            <a:r>
              <a:rPr lang="ja-JP" altLang="en-US" sz="1400" dirty="0" smtClean="0"/>
              <a:t>こと</a:t>
            </a:r>
            <a:endParaRPr lang="en-US" altLang="ja-JP" sz="2000" b="1" spc="-100" dirty="0" smtClean="0"/>
          </a:p>
          <a:p>
            <a:pPr lvl="0">
              <a:lnSpc>
                <a:spcPts val="1800"/>
              </a:lnSpc>
              <a:defRPr/>
            </a:pPr>
            <a:endParaRPr lang="ja-JP" altLang="ja-JP" dirty="0"/>
          </a:p>
          <a:p>
            <a:pPr>
              <a:lnSpc>
                <a:spcPts val="2700"/>
              </a:lnSpc>
              <a:defRPr/>
            </a:pPr>
            <a:r>
              <a:rPr lang="ja-JP" altLang="en-US" sz="2000" b="1" spc="-100" dirty="0" smtClean="0"/>
              <a:t>○　</a:t>
            </a:r>
            <a:r>
              <a:rPr lang="ja-JP" altLang="ja-JP" sz="2000" b="1" dirty="0">
                <a:cs typeface="ＭＳ Ｐゴシック" panose="020B0600070205080204" pitchFamily="50" charset="-128"/>
              </a:rPr>
              <a:t>重症化リスクが高い</a:t>
            </a:r>
            <a:r>
              <a:rPr lang="en-US" altLang="ja-JP" sz="2000" b="1" dirty="0">
                <a:cs typeface="ＭＳ Ｐゴシック" panose="020B0600070205080204" pitchFamily="50" charset="-128"/>
              </a:rPr>
              <a:t>40</a:t>
            </a:r>
            <a:r>
              <a:rPr lang="ja-JP" altLang="ja-JP" sz="2000" b="1" dirty="0">
                <a:cs typeface="ＭＳ Ｐゴシック" panose="020B0600070205080204" pitchFamily="50" charset="-128"/>
              </a:rPr>
              <a:t>代・</a:t>
            </a:r>
            <a:r>
              <a:rPr lang="en-US" altLang="ja-JP" sz="2000" b="1" dirty="0">
                <a:cs typeface="ＭＳ Ｐゴシック" panose="020B0600070205080204" pitchFamily="50" charset="-128"/>
              </a:rPr>
              <a:t>50</a:t>
            </a:r>
            <a:r>
              <a:rPr lang="ja-JP" altLang="ja-JP" sz="2000" b="1" dirty="0">
                <a:cs typeface="ＭＳ Ｐゴシック" panose="020B0600070205080204" pitchFamily="50" charset="-128"/>
              </a:rPr>
              <a:t>代は、特に感染防止対策を徹底する</a:t>
            </a:r>
            <a:r>
              <a:rPr lang="ja-JP" altLang="ja-JP" sz="2000" b="1" dirty="0" smtClean="0">
                <a:cs typeface="ＭＳ Ｐゴシック" panose="020B0600070205080204" pitchFamily="50" charset="-128"/>
              </a:rPr>
              <a:t>こと</a:t>
            </a:r>
            <a:r>
              <a:rPr lang="en-US" altLang="ja-JP" sz="1400" b="1" dirty="0" smtClean="0"/>
              <a:t>            </a:t>
            </a:r>
          </a:p>
          <a:p>
            <a:pPr>
              <a:lnSpc>
                <a:spcPts val="1900"/>
              </a:lnSpc>
              <a:defRPr/>
            </a:pPr>
            <a:endParaRPr lang="en-US" altLang="ja-JP" sz="1400" b="1" dirty="0" smtClean="0"/>
          </a:p>
          <a:p>
            <a:pPr>
              <a:lnSpc>
                <a:spcPts val="1900"/>
              </a:lnSpc>
              <a:defRPr/>
            </a:pPr>
            <a:r>
              <a:rPr lang="ja-JP" altLang="en-US" sz="2000" b="1" dirty="0" smtClean="0"/>
              <a:t>○　</a:t>
            </a:r>
            <a:r>
              <a:rPr lang="ja-JP" altLang="en-US" sz="2000" b="1" dirty="0"/>
              <a:t>不要不急の帰省や旅行など都道府県間の移動は極力控えること</a:t>
            </a:r>
            <a:endParaRPr lang="en-US" altLang="ja-JP" sz="2000" b="1" dirty="0" smtClean="0"/>
          </a:p>
          <a:p>
            <a:pPr lvl="0">
              <a:lnSpc>
                <a:spcPts val="1900"/>
              </a:lnSpc>
              <a:defRPr/>
            </a:pPr>
            <a:r>
              <a:rPr lang="ja-JP" altLang="en-US" sz="2000" b="1" dirty="0" smtClean="0"/>
              <a:t>　　</a:t>
            </a:r>
            <a:r>
              <a:rPr lang="en-US" altLang="ja-JP" sz="1400" b="1" dirty="0"/>
              <a:t> </a:t>
            </a:r>
            <a:r>
              <a:rPr lang="en-US" altLang="ja-JP" sz="1400" dirty="0"/>
              <a:t>※</a:t>
            </a:r>
            <a:r>
              <a:rPr lang="ja-JP" altLang="en-US" sz="1400" dirty="0"/>
              <a:t>　</a:t>
            </a:r>
            <a:r>
              <a:rPr lang="ja-JP" altLang="en-US" sz="1400" dirty="0" smtClean="0"/>
              <a:t>どうしても避けられない場合は感染防止策の徹底とともに、出発前又は到着地での検査を受診すること。</a:t>
            </a:r>
            <a:endParaRPr lang="en-US" altLang="ja-JP" sz="1400" dirty="0"/>
          </a:p>
          <a:p>
            <a:pPr lvl="0">
              <a:lnSpc>
                <a:spcPts val="1900"/>
              </a:lnSpc>
              <a:defRPr/>
            </a:pPr>
            <a:r>
              <a:rPr lang="ja-JP" altLang="en-US" sz="1400" dirty="0" smtClean="0"/>
              <a:t>　　　　　（府民：法</a:t>
            </a:r>
            <a:r>
              <a:rPr lang="ja-JP" altLang="en-US" sz="1400" dirty="0"/>
              <a:t>第</a:t>
            </a:r>
            <a:r>
              <a:rPr lang="en-US" altLang="ja-JP" sz="1400" dirty="0"/>
              <a:t>45</a:t>
            </a:r>
            <a:r>
              <a:rPr lang="ja-JP" altLang="en-US" sz="1400" dirty="0"/>
              <a:t>条</a:t>
            </a:r>
            <a:r>
              <a:rPr lang="ja-JP" altLang="en-US" sz="1400" dirty="0" smtClean="0"/>
              <a:t>第１項　府民</a:t>
            </a:r>
            <a:r>
              <a:rPr lang="ja-JP" altLang="en-US" sz="1400" dirty="0"/>
              <a:t>以外</a:t>
            </a:r>
            <a:r>
              <a:rPr lang="ja-JP" altLang="en-US" sz="1400" dirty="0" smtClean="0"/>
              <a:t>：法</a:t>
            </a:r>
            <a:r>
              <a:rPr lang="ja-JP" altLang="en-US" sz="1400" dirty="0"/>
              <a:t>に</a:t>
            </a:r>
            <a:r>
              <a:rPr lang="ja-JP" altLang="en-US" sz="1400" dirty="0">
                <a:solidFill>
                  <a:prstClr val="black"/>
                </a:solidFill>
              </a:rPr>
              <a:t>基づかない働きかけ</a:t>
            </a:r>
            <a:r>
              <a:rPr lang="ja-JP" altLang="en-US" sz="1400" dirty="0" smtClean="0">
                <a:solidFill>
                  <a:prstClr val="black"/>
                </a:solidFill>
              </a:rPr>
              <a:t>）</a:t>
            </a:r>
            <a:endParaRPr lang="en-US" altLang="ja-JP" sz="1400" dirty="0" smtClean="0">
              <a:solidFill>
                <a:prstClr val="black"/>
              </a:solidFill>
            </a:endParaRPr>
          </a:p>
          <a:p>
            <a:pPr>
              <a:lnSpc>
                <a:spcPts val="1900"/>
              </a:lnSpc>
              <a:defRPr/>
            </a:pPr>
            <a:endParaRPr lang="en-US" altLang="ja-JP" sz="2000" b="1" spc="-150" dirty="0"/>
          </a:p>
          <a:p>
            <a:pPr>
              <a:lnSpc>
                <a:spcPts val="1700"/>
              </a:lnSpc>
              <a:defRPr/>
            </a:pPr>
            <a:r>
              <a:rPr lang="ja-JP" altLang="en-US" sz="2000" spc="-150" dirty="0" smtClean="0"/>
              <a:t>○　</a:t>
            </a:r>
            <a:r>
              <a:rPr lang="ja-JP" altLang="en-US" sz="2000" b="1" dirty="0" smtClean="0"/>
              <a:t>要請に応じず、酒類やカラオケを提供している飲食店</a:t>
            </a:r>
            <a:r>
              <a:rPr lang="ja-JP" altLang="en-US" sz="2000" b="1" dirty="0"/>
              <a:t>等の利用を厳に控える</a:t>
            </a:r>
            <a:r>
              <a:rPr lang="ja-JP" altLang="en-US" sz="2000" b="1" dirty="0" smtClean="0"/>
              <a:t>こと</a:t>
            </a:r>
            <a:endParaRPr lang="en-US" altLang="ja-JP" sz="2000" b="1" dirty="0"/>
          </a:p>
          <a:p>
            <a:pPr>
              <a:lnSpc>
                <a:spcPts val="1700"/>
              </a:lnSpc>
              <a:defRPr/>
            </a:pPr>
            <a:endParaRPr lang="en-US" altLang="ja-JP" sz="2000" dirty="0" smtClean="0"/>
          </a:p>
          <a:p>
            <a:pPr>
              <a:lnSpc>
                <a:spcPts val="1700"/>
              </a:lnSpc>
              <a:defRPr/>
            </a:pPr>
            <a:r>
              <a:rPr lang="ja-JP" altLang="en-US" sz="2000" dirty="0" smtClean="0"/>
              <a:t>○　</a:t>
            </a:r>
            <a:r>
              <a:rPr lang="ja-JP" altLang="en-US" sz="2000" dirty="0"/>
              <a:t>路上、公園等における集団での飲酒は自粛する</a:t>
            </a:r>
            <a:r>
              <a:rPr lang="ja-JP" altLang="en-US" sz="2000" dirty="0" smtClean="0"/>
              <a:t>こと</a:t>
            </a:r>
            <a:endParaRPr lang="en-US" altLang="ja-JP" sz="2000" dirty="0" smtClean="0"/>
          </a:p>
          <a:p>
            <a:pPr>
              <a:lnSpc>
                <a:spcPts val="1700"/>
              </a:lnSpc>
              <a:defRPr/>
            </a:pPr>
            <a:endParaRPr lang="en-US" altLang="ja-JP" sz="1400" dirty="0" smtClean="0"/>
          </a:p>
          <a:p>
            <a:pPr>
              <a:lnSpc>
                <a:spcPts val="17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en-US" altLang="ja-JP" sz="2000" dirty="0" smtClean="0"/>
          </a:p>
          <a:p>
            <a:pPr>
              <a:lnSpc>
                <a:spcPts val="1700"/>
              </a:lnSpc>
              <a:defRPr/>
            </a:pPr>
            <a:endParaRPr lang="en-US" altLang="ja-JP" sz="2000" dirty="0" smtClean="0"/>
          </a:p>
          <a:p>
            <a:pPr lvl="0">
              <a:lnSpc>
                <a:spcPts val="1700"/>
              </a:lnSpc>
              <a:defRPr/>
            </a:pPr>
            <a:r>
              <a:rPr lang="ja-JP" altLang="en-US" sz="2000" dirty="0">
                <a:solidFill>
                  <a:prstClr val="black"/>
                </a:solidFill>
              </a:rPr>
              <a:t>○　</a:t>
            </a:r>
            <a:r>
              <a:rPr lang="ja-JP" altLang="en-US" sz="2000" dirty="0" smtClean="0">
                <a:solidFill>
                  <a:prstClr val="black"/>
                </a:solidFill>
              </a:rPr>
              <a:t>パラリンピック</a:t>
            </a:r>
            <a:r>
              <a:rPr lang="ja-JP" altLang="en-US" sz="2000" dirty="0">
                <a:solidFill>
                  <a:prstClr val="black"/>
                </a:solidFill>
              </a:rPr>
              <a:t>は自宅で応援すること　</a:t>
            </a:r>
            <a:endParaRPr lang="en-US" altLang="ja-JP" sz="2000" dirty="0">
              <a:solidFill>
                <a:prstClr val="black"/>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16535"/>
            <a:ext cx="11502118" cy="19296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436597" y="967512"/>
            <a:ext cx="12165612" cy="4247317"/>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、以下の行動の自粛を徹底すること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・クラスター発生のリスクがある部活動（特に、合宿や練習試合）</a:t>
            </a:r>
            <a:endParaRPr lang="en-US" altLang="ja-JP" sz="2000" b="1" dirty="0" smtClean="0"/>
          </a:p>
          <a:p>
            <a:pPr>
              <a:lnSpc>
                <a:spcPct val="150000"/>
              </a:lnSpc>
              <a:defRPr/>
            </a:pPr>
            <a:r>
              <a:rPr lang="ja-JP" altLang="en-US" sz="2000" b="1" dirty="0"/>
              <a:t>　</a:t>
            </a:r>
            <a:r>
              <a:rPr lang="ja-JP" altLang="en-US" sz="2000" b="1" dirty="0" smtClean="0"/>
              <a:t>　　・多人数が接触する活動及び前後の会食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・旅行や、自宅</a:t>
            </a:r>
            <a:r>
              <a:rPr lang="ja-JP" altLang="en-US" sz="2000" b="1" dirty="0"/>
              <a:t>・</a:t>
            </a:r>
            <a:r>
              <a:rPr lang="ja-JP" altLang="en-US" sz="2000" b="1" dirty="0" smtClean="0"/>
              <a:t>友人宅での飲み会</a:t>
            </a:r>
            <a:endParaRPr lang="en-US" altLang="ja-JP" sz="2000" b="1" dirty="0" smtClean="0"/>
          </a:p>
          <a:p>
            <a:pPr>
              <a:lnSpc>
                <a:spcPct val="150000"/>
              </a:lnSpc>
              <a:defRPr/>
            </a:pPr>
            <a:r>
              <a:rPr lang="ja-JP" altLang="en-US" sz="2000" b="1" dirty="0" smtClean="0"/>
              <a:t>○</a:t>
            </a:r>
            <a:r>
              <a:rPr lang="ja-JP" altLang="en-US" sz="2000" b="1" dirty="0"/>
              <a:t>　</a:t>
            </a:r>
            <a:r>
              <a:rPr lang="ja-JP" altLang="en-US" sz="2000" dirty="0"/>
              <a:t>授業は、人と人との接触をなるべく減らすため原則オンラインとし、</a:t>
            </a:r>
            <a:endParaRPr lang="en-US" altLang="ja-JP" sz="2000" dirty="0"/>
          </a:p>
          <a:p>
            <a:pPr>
              <a:lnSpc>
                <a:spcPct val="150000"/>
              </a:lnSpc>
              <a:defRPr/>
            </a:pPr>
            <a:r>
              <a:rPr lang="ja-JP" altLang="en-US" sz="2000" dirty="0"/>
              <a:t>　　困難な場合は、クラスを分割した授業や大教室の活用等により密を回避する</a:t>
            </a:r>
            <a:r>
              <a:rPr lang="ja-JP" altLang="en-US" sz="2000" dirty="0" smtClean="0"/>
              <a:t>こと</a:t>
            </a:r>
            <a:endParaRPr lang="en-US" altLang="ja-JP" sz="2000" spc="-100" dirty="0" smtClean="0">
              <a:solidFill>
                <a:srgbClr val="FF0000"/>
              </a:solidFill>
            </a:endParaRPr>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2" name="正方形/長方形 11"/>
          <p:cNvSpPr/>
          <p:nvPr/>
        </p:nvSpPr>
        <p:spPr>
          <a:xfrm>
            <a:off x="347513" y="1098456"/>
            <a:ext cx="11463651" cy="4837222"/>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在宅勤務（テレワーク）、休暇取得等による、出勤者数の７割減をめざすこと</a:t>
            </a:r>
            <a:endParaRPr lang="en-US" altLang="ja-JP" sz="2000" b="1" spc="-100" dirty="0" smtClean="0"/>
          </a:p>
          <a:p>
            <a:pPr>
              <a:lnSpc>
                <a:spcPts val="3700"/>
              </a:lnSpc>
              <a:defRPr/>
            </a:pPr>
            <a:r>
              <a:rPr lang="ja-JP" altLang="en-US" sz="2000" b="1" spc="-100" dirty="0"/>
              <a:t>　</a:t>
            </a:r>
            <a:r>
              <a:rPr lang="ja-JP" altLang="en-US" sz="2000" b="1" spc="-100" dirty="0" smtClean="0"/>
              <a:t>出勤者数削減の実施状況を各事業者が公表し、取組みを促進すること</a:t>
            </a:r>
            <a:endParaRPr lang="en-US" altLang="ja-JP" sz="2000" b="1" spc="-100" dirty="0"/>
          </a:p>
          <a:p>
            <a:pPr>
              <a:lnSpc>
                <a:spcPts val="3700"/>
              </a:lnSpc>
              <a:defRPr/>
            </a:pPr>
            <a:r>
              <a:rPr lang="ja-JP" altLang="en-US" sz="2000" b="1" spc="-100" dirty="0" smtClean="0"/>
              <a:t>○　職場に出勤する場合でも、時差出勤、自転車通勤等の人との接触を低減する取組みを強力に</a:t>
            </a:r>
            <a:r>
              <a:rPr lang="ja-JP" altLang="en-US" sz="2000" b="1" spc="-100" dirty="0" err="1" smtClean="0"/>
              <a:t>推進す</a:t>
            </a:r>
            <a:endParaRPr lang="en-US" altLang="ja-JP" sz="2000" b="1" spc="-100" dirty="0" smtClean="0"/>
          </a:p>
          <a:p>
            <a:pPr>
              <a:lnSpc>
                <a:spcPts val="3700"/>
              </a:lnSpc>
              <a:defRPr/>
            </a:pPr>
            <a:r>
              <a:rPr lang="ja-JP" altLang="en-US" sz="2000" b="1" spc="-100" dirty="0"/>
              <a:t>　</a:t>
            </a:r>
            <a:r>
              <a:rPr lang="ja-JP" altLang="en-US" sz="2000" b="1" spc="-100" dirty="0" err="1" smtClean="0"/>
              <a:t>る</a:t>
            </a:r>
            <a:r>
              <a:rPr lang="ja-JP" altLang="en-US" sz="2000" b="1" spc="-100" dirty="0" smtClean="0"/>
              <a:t>こと</a:t>
            </a:r>
            <a:endParaRPr lang="en-US" altLang="ja-JP" sz="2000" b="1" spc="-100" dirty="0" smtClean="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高齢者や基礎疾患を有する方等、重症化リスクのある従業者、妊娠している従業者、同居家族に</a:t>
            </a:r>
            <a:endParaRPr lang="en-US" altLang="ja-JP" sz="2000" spc="-100" dirty="0" smtClean="0"/>
          </a:p>
          <a:p>
            <a:pPr>
              <a:lnSpc>
                <a:spcPts val="3700"/>
              </a:lnSpc>
              <a:defRPr/>
            </a:pPr>
            <a:r>
              <a:rPr lang="ja-JP" altLang="en-US" sz="2000" spc="-100" dirty="0"/>
              <a:t>　</a:t>
            </a:r>
            <a:r>
              <a:rPr lang="ja-JP" altLang="en-US" sz="2000" spc="-100" dirty="0" smtClean="0"/>
              <a:t>該当者がいる従業者について、テレワークや時差出勤等の配慮を行うこと</a:t>
            </a:r>
            <a:endParaRPr lang="en-US" altLang="ja-JP" sz="2000" spc="-100" dirty="0" smtClean="0"/>
          </a:p>
          <a:p>
            <a:pPr>
              <a:lnSpc>
                <a:spcPts val="3700"/>
              </a:lnSpc>
              <a:defRPr/>
            </a:pPr>
            <a:r>
              <a:rPr lang="ja-JP" altLang="en-US" sz="2000" spc="-100" dirty="0" smtClean="0"/>
              <a:t>○　</a:t>
            </a:r>
            <a:r>
              <a:rPr lang="ja-JP" altLang="en-US" sz="2000" spc="-100" dirty="0"/>
              <a:t>事業</a:t>
            </a:r>
            <a:r>
              <a:rPr lang="ja-JP" altLang="en-US" sz="2000" spc="-100" dirty="0" smtClean="0"/>
              <a:t>の継続に必要な場合を除き、</a:t>
            </a:r>
            <a:r>
              <a:rPr lang="en-US" altLang="ja-JP" sz="2000" spc="-100" dirty="0" smtClean="0"/>
              <a:t>20</a:t>
            </a:r>
            <a:r>
              <a:rPr lang="ja-JP" altLang="en-US" sz="2000" spc="-100" dirty="0" smtClean="0"/>
              <a:t>時以降の勤務を抑制すること</a:t>
            </a:r>
            <a:endParaRPr lang="en-US" altLang="ja-JP" sz="2000" spc="-100" dirty="0" smtClean="0"/>
          </a:p>
          <a:p>
            <a:pPr>
              <a:lnSpc>
                <a:spcPts val="3700"/>
              </a:lnSpc>
              <a:defRPr/>
            </a:pPr>
            <a:r>
              <a:rPr lang="ja-JP" altLang="en-US" sz="2000" spc="-100" dirty="0" smtClean="0"/>
              <a:t>○　屋外照明（防犯対策上、必要なもの等を除く）の夜間消灯を行うこと</a:t>
            </a:r>
            <a:r>
              <a:rPr lang="ja-JP" altLang="en-US" sz="1400" spc="-100" dirty="0" smtClean="0"/>
              <a:t>（法に基づかない</a:t>
            </a:r>
            <a:r>
              <a:rPr lang="ja-JP" altLang="en-US" sz="1400" spc="-100" dirty="0"/>
              <a:t>働</a:t>
            </a:r>
            <a:r>
              <a:rPr lang="ja-JP" altLang="en-US" sz="1400" spc="-100" dirty="0" smtClean="0"/>
              <a:t>きかけ）</a:t>
            </a:r>
            <a:endParaRPr lang="en-US" altLang="ja-JP" sz="14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15" name="テキスト ボックス 14"/>
          <p:cNvSpPr txBox="1"/>
          <p:nvPr/>
        </p:nvSpPr>
        <p:spPr>
          <a:xfrm>
            <a:off x="251090" y="568471"/>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251090" y="1139501"/>
            <a:ext cx="11560074" cy="238930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723752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4</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1339825"/>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、以下の開催制限を要請</a:t>
            </a:r>
            <a:endParaRPr lang="en-US" altLang="ja-JP" sz="2000" b="1" u="sng" dirty="0"/>
          </a:p>
        </p:txBody>
      </p:sp>
      <p:sp>
        <p:nvSpPr>
          <p:cNvPr id="2" name="正方形/長方形 1"/>
          <p:cNvSpPr/>
          <p:nvPr/>
        </p:nvSpPr>
        <p:spPr>
          <a:xfrm>
            <a:off x="454484" y="902798"/>
            <a:ext cx="3682418" cy="387286"/>
          </a:xfrm>
          <a:prstGeom prst="rect">
            <a:avLst/>
          </a:prstGeom>
        </p:spPr>
        <p:txBody>
          <a:bodyPr wrap="none">
            <a:spAutoFit/>
          </a:bodyPr>
          <a:lstStyle/>
          <a:p>
            <a:pPr lvl="0">
              <a:lnSpc>
                <a:spcPts val="2300"/>
              </a:lnSpc>
              <a:defRPr/>
            </a:pPr>
            <a:r>
              <a:rPr lang="ja-JP" altLang="en-US" b="1" dirty="0" smtClean="0"/>
              <a:t>（特措法第</a:t>
            </a:r>
            <a:r>
              <a:rPr lang="en-US" altLang="ja-JP" b="1" dirty="0" smtClean="0"/>
              <a:t>24</a:t>
            </a:r>
            <a:r>
              <a:rPr lang="ja-JP" altLang="en-US" b="1" dirty="0" smtClean="0"/>
              <a:t>条第９項に基づく）</a:t>
            </a:r>
            <a:endParaRPr lang="ja-JP" altLang="en-US" b="1" u="sng" dirty="0"/>
          </a:p>
        </p:txBody>
      </p:sp>
      <p:sp>
        <p:nvSpPr>
          <p:cNvPr id="11" name="テキスト ボックス 10"/>
          <p:cNvSpPr txBox="1"/>
          <p:nvPr/>
        </p:nvSpPr>
        <p:spPr>
          <a:xfrm>
            <a:off x="300635" y="1765741"/>
            <a:ext cx="11500833" cy="4201150"/>
          </a:xfrm>
          <a:prstGeom prst="rect">
            <a:avLst/>
          </a:prstGeom>
          <a:noFill/>
          <a:ln w="19050">
            <a:solidFill>
              <a:schemeClr val="tx1"/>
            </a:solidFill>
          </a:ln>
        </p:spPr>
        <p:txBody>
          <a:bodyPr wrap="square" rtlCol="0">
            <a:spAutoFit/>
          </a:bodyPr>
          <a:lstStyle/>
          <a:p>
            <a:endParaRPr lang="en-US" altLang="ja-JP" dirty="0" smtClean="0"/>
          </a:p>
          <a:p>
            <a:endParaRPr kumimoji="1" lang="en-US" altLang="ja-JP" b="1" u="sng" dirty="0" smtClean="0"/>
          </a:p>
          <a:p>
            <a:endParaRPr lang="en-US" altLang="ja-JP" b="1" u="sng" dirty="0"/>
          </a:p>
          <a:p>
            <a:pPr>
              <a:lnSpc>
                <a:spcPts val="1800"/>
              </a:lnSpc>
            </a:pPr>
            <a:endParaRPr lang="en-US" altLang="ja-JP" b="1" u="sng" dirty="0"/>
          </a:p>
          <a:p>
            <a:pPr>
              <a:lnSpc>
                <a:spcPts val="2100"/>
              </a:lnSpc>
            </a:pPr>
            <a:r>
              <a:rPr kumimoji="1" lang="ja-JP" altLang="en-US" sz="1600" b="1" dirty="0" smtClean="0"/>
              <a:t>　　</a:t>
            </a:r>
            <a:r>
              <a:rPr kumimoji="1" lang="en-US" altLang="ja-JP" sz="1600" b="1" dirty="0" smtClean="0"/>
              <a:t>※</a:t>
            </a:r>
            <a:r>
              <a:rPr kumimoji="1" lang="ja-JP" altLang="en-US" sz="1600" b="1" dirty="0" smtClean="0"/>
              <a:t>１　収容率と人数上限でどちらか小さい方を限度（両方の条件を満たす必要）</a:t>
            </a:r>
            <a:endParaRPr kumimoji="1" lang="en-US" altLang="ja-JP" sz="1600" b="1" dirty="0" smtClean="0"/>
          </a:p>
          <a:p>
            <a:pPr>
              <a:lnSpc>
                <a:spcPts val="2100"/>
              </a:lnSpc>
            </a:pPr>
            <a:r>
              <a:rPr lang="ja-JP" altLang="en-US" sz="1600" b="1" dirty="0"/>
              <a:t>　</a:t>
            </a:r>
            <a:r>
              <a:rPr lang="ja-JP" altLang="en-US" sz="1600" b="1" dirty="0" smtClean="0"/>
              <a:t>　　　　収容定員が設定されていない場合は、十分な人と人との距離（１ｍ）を確保できること</a:t>
            </a:r>
            <a:endParaRPr lang="en-US" altLang="ja-JP" sz="1600" b="1" dirty="0" smtClean="0"/>
          </a:p>
          <a:p>
            <a:pPr>
              <a:lnSpc>
                <a:spcPts val="2100"/>
              </a:lnSpc>
            </a:pPr>
            <a:r>
              <a:rPr lang="ja-JP" altLang="en-US" sz="1600" b="1" dirty="0"/>
              <a:t>　　</a:t>
            </a:r>
            <a:r>
              <a:rPr lang="en-US" altLang="ja-JP" sz="1600" b="1" dirty="0"/>
              <a:t>※</a:t>
            </a:r>
            <a:r>
              <a:rPr lang="ja-JP" altLang="en-US" sz="1600" b="1" dirty="0"/>
              <a:t>２　飲食の提供は</a:t>
            </a:r>
            <a:r>
              <a:rPr lang="en-US" altLang="ja-JP" sz="1600" b="1" dirty="0"/>
              <a:t>20</a:t>
            </a:r>
            <a:r>
              <a:rPr lang="ja-JP" altLang="en-US" sz="1600" b="1" dirty="0"/>
              <a:t>時</a:t>
            </a:r>
            <a:r>
              <a:rPr lang="ja-JP" altLang="en-US" sz="1600" b="1" dirty="0" smtClean="0"/>
              <a:t>まで。酒類提供（利用者による持込みを含む）又はカラオケ設備の提供はしないこと。</a:t>
            </a:r>
            <a:r>
              <a:rPr lang="ja-JP" altLang="en-US" sz="1600" b="1" dirty="0"/>
              <a:t>　</a:t>
            </a:r>
            <a:endParaRPr lang="en-US" altLang="ja-JP" sz="1600" b="1" dirty="0"/>
          </a:p>
          <a:p>
            <a:pPr>
              <a:lnSpc>
                <a:spcPts val="2100"/>
              </a:lnSpc>
            </a:pPr>
            <a:r>
              <a:rPr lang="ja-JP" altLang="en-US" sz="1600" b="1" dirty="0" smtClean="0"/>
              <a:t>　　</a:t>
            </a:r>
            <a:endParaRPr lang="en-US" altLang="ja-JP" sz="1600" b="1" dirty="0" smtClean="0"/>
          </a:p>
          <a:p>
            <a:r>
              <a:rPr lang="ja-JP" altLang="en-US" dirty="0" smtClean="0"/>
              <a:t>　　</a:t>
            </a:r>
            <a:endParaRPr lang="en-US" altLang="ja-JP" dirty="0" smtClean="0"/>
          </a:p>
          <a:p>
            <a:pPr>
              <a:lnSpc>
                <a:spcPts val="2200"/>
              </a:lnSpc>
            </a:pPr>
            <a:r>
              <a:rPr lang="ja-JP" altLang="en-US" dirty="0" smtClean="0"/>
              <a:t>　</a:t>
            </a:r>
            <a:r>
              <a:rPr lang="ja-JP" altLang="en-US" sz="1600" b="1" dirty="0" smtClean="0"/>
              <a:t>（イベントを開催する場合の要請内容）</a:t>
            </a:r>
            <a:endParaRPr lang="en-US" altLang="ja-JP" sz="1600" b="1" dirty="0" smtClean="0"/>
          </a:p>
          <a:p>
            <a:pPr>
              <a:lnSpc>
                <a:spcPts val="2200"/>
              </a:lnSpc>
            </a:pPr>
            <a:r>
              <a:rPr lang="ja-JP" altLang="en-US" sz="1600" dirty="0"/>
              <a:t>　</a:t>
            </a:r>
            <a:r>
              <a:rPr lang="ja-JP" altLang="en-US" sz="1600" b="1" dirty="0" smtClean="0"/>
              <a:t>◆　業種別ガイドラインの遵守の徹底とともに、催物前後の「三つの密」及び飲食を回避するための方策を徹底。</a:t>
            </a:r>
            <a:endParaRPr lang="en-US" altLang="ja-JP" sz="1600" b="1" dirty="0" smtClean="0"/>
          </a:p>
          <a:p>
            <a:pPr>
              <a:lnSpc>
                <a:spcPts val="2200"/>
              </a:lnSpc>
            </a:pPr>
            <a:r>
              <a:rPr lang="ja-JP" altLang="en-US" sz="1600" b="1" dirty="0"/>
              <a:t>　</a:t>
            </a:r>
            <a:r>
              <a:rPr lang="ja-JP" altLang="en-US" sz="1600" b="1" dirty="0" smtClean="0"/>
              <a:t>　参加者の直行・直帰を確保するための周知・呼びかけ等を徹底。</a:t>
            </a:r>
            <a:endParaRPr lang="en-US" altLang="ja-JP" sz="1600" b="1" dirty="0" smtClean="0"/>
          </a:p>
          <a:p>
            <a:pPr>
              <a:lnSpc>
                <a:spcPts val="2200"/>
              </a:lnSpc>
            </a:pPr>
            <a:r>
              <a:rPr lang="ja-JP" altLang="en-US" sz="1600" b="1"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2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200"/>
              </a:lnSpc>
            </a:pPr>
            <a:r>
              <a:rPr lang="ja-JP" altLang="en-US" sz="1600" b="1" dirty="0" smtClean="0"/>
              <a:t>　　等について、大阪府に事前に相談すること</a:t>
            </a:r>
            <a:endParaRPr lang="en-US" altLang="ja-JP" sz="1600" dirty="0"/>
          </a:p>
        </p:txBody>
      </p:sp>
      <p:graphicFrame>
        <p:nvGraphicFramePr>
          <p:cNvPr id="3" name="表 2"/>
          <p:cNvGraphicFramePr>
            <a:graphicFrameLocks noGrp="1"/>
          </p:cNvGraphicFramePr>
          <p:nvPr>
            <p:extLst>
              <p:ext uri="{D42A27DB-BD31-4B8C-83A1-F6EECF244321}">
                <p14:modId xmlns:p14="http://schemas.microsoft.com/office/powerpoint/2010/main" val="1277118472"/>
              </p:ext>
            </p:extLst>
          </p:nvPr>
        </p:nvGraphicFramePr>
        <p:xfrm>
          <a:off x="557515" y="1994672"/>
          <a:ext cx="9055519" cy="615648"/>
        </p:xfrm>
        <a:graphic>
          <a:graphicData uri="http://schemas.openxmlformats.org/drawingml/2006/table">
            <a:tbl>
              <a:tblPr firstRow="1" bandRow="1">
                <a:tableStyleId>{5940675A-B579-460E-94D1-54222C63F5DA}</a:tableStyleId>
              </a:tblPr>
              <a:tblGrid>
                <a:gridCol w="9055519">
                  <a:extLst>
                    <a:ext uri="{9D8B030D-6E8A-4147-A177-3AD203B41FA5}">
                      <a16:colId xmlns:a16="http://schemas.microsoft.com/office/drawing/2014/main" val="2785472387"/>
                    </a:ext>
                  </a:extLst>
                </a:gridCol>
              </a:tblGrid>
              <a:tr h="615648">
                <a:tc>
                  <a:txBody>
                    <a:bodyPr/>
                    <a:lstStyle/>
                    <a:p>
                      <a:pPr algn="ctr"/>
                      <a:r>
                        <a:rPr kumimoji="1" lang="en-US" altLang="ja-JP" b="1" dirty="0" smtClean="0">
                          <a:solidFill>
                            <a:schemeClr val="tx1"/>
                          </a:solidFill>
                        </a:rPr>
                        <a:t>【</a:t>
                      </a:r>
                      <a:r>
                        <a:rPr kumimoji="1" lang="ja-JP" altLang="en-US" b="1" dirty="0" smtClean="0">
                          <a:solidFill>
                            <a:schemeClr val="tx1"/>
                          </a:solidFill>
                        </a:rPr>
                        <a:t>収容率</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a:t>
                      </a:r>
                      <a:r>
                        <a:rPr kumimoji="1" lang="ja-JP" altLang="en-US" b="1" dirty="0" smtClean="0">
                          <a:solidFill>
                            <a:schemeClr val="tx1"/>
                          </a:solidFill>
                        </a:rPr>
                        <a:t>％以内かつ</a:t>
                      </a:r>
                      <a:r>
                        <a:rPr kumimoji="1" lang="en-US" altLang="ja-JP" b="1" dirty="0" smtClean="0">
                          <a:solidFill>
                            <a:schemeClr val="tx1"/>
                          </a:solidFill>
                        </a:rPr>
                        <a:t>【</a:t>
                      </a:r>
                      <a:r>
                        <a:rPr kumimoji="1" lang="ja-JP" altLang="en-US" b="1" dirty="0" smtClean="0">
                          <a:solidFill>
                            <a:schemeClr val="tx1"/>
                          </a:solidFill>
                        </a:rPr>
                        <a:t>人数上限</a:t>
                      </a:r>
                      <a:r>
                        <a:rPr kumimoji="1" lang="en-US" altLang="ja-JP" sz="1400" b="1" dirty="0" smtClean="0">
                          <a:solidFill>
                            <a:schemeClr val="tx1"/>
                          </a:solidFill>
                        </a:rPr>
                        <a:t>※</a:t>
                      </a:r>
                      <a:r>
                        <a:rPr kumimoji="1" lang="ja-JP" altLang="en-US" sz="1400" b="1" dirty="0" smtClean="0">
                          <a:solidFill>
                            <a:schemeClr val="tx1"/>
                          </a:solidFill>
                        </a:rPr>
                        <a:t>１</a:t>
                      </a:r>
                      <a:r>
                        <a:rPr kumimoji="1" lang="en-US" altLang="ja-JP" b="1" dirty="0" smtClean="0">
                          <a:solidFill>
                            <a:schemeClr val="tx1"/>
                          </a:solidFill>
                        </a:rPr>
                        <a:t>】5,000</a:t>
                      </a:r>
                      <a:r>
                        <a:rPr kumimoji="1" lang="ja-JP" altLang="en-US" b="1" dirty="0" smtClean="0">
                          <a:solidFill>
                            <a:schemeClr val="tx1"/>
                          </a:solidFill>
                        </a:rPr>
                        <a:t>人、</a:t>
                      </a:r>
                      <a:r>
                        <a:rPr kumimoji="1" lang="en-US" altLang="ja-JP" b="1" dirty="0" smtClean="0">
                          <a:solidFill>
                            <a:schemeClr val="tx1"/>
                          </a:solidFill>
                        </a:rPr>
                        <a:t>【</a:t>
                      </a:r>
                      <a:r>
                        <a:rPr kumimoji="1" lang="ja-JP" altLang="en-US" b="1" dirty="0" smtClean="0">
                          <a:solidFill>
                            <a:schemeClr val="tx1"/>
                          </a:solidFill>
                        </a:rPr>
                        <a:t>営業時間短縮</a:t>
                      </a:r>
                      <a:r>
                        <a:rPr kumimoji="1" lang="en-US" altLang="ja-JP" b="1" dirty="0" smtClean="0">
                          <a:solidFill>
                            <a:schemeClr val="tx1"/>
                          </a:solidFill>
                        </a:rPr>
                        <a:t>】21</a:t>
                      </a:r>
                      <a:r>
                        <a:rPr kumimoji="1" lang="ja-JP" altLang="en-US" b="1" dirty="0" smtClean="0">
                          <a:solidFill>
                            <a:schemeClr val="tx1"/>
                          </a:solidFill>
                        </a:rPr>
                        <a:t>時まで</a:t>
                      </a:r>
                      <a:r>
                        <a:rPr kumimoji="1" lang="en-US" altLang="ja-JP" sz="1400" b="1" dirty="0" smtClean="0">
                          <a:solidFill>
                            <a:schemeClr val="tx1"/>
                          </a:solidFill>
                        </a:rPr>
                        <a:t>※</a:t>
                      </a:r>
                      <a:r>
                        <a:rPr kumimoji="1" lang="ja-JP" altLang="en-US" sz="1400" b="1" dirty="0" smtClean="0">
                          <a:solidFill>
                            <a:schemeClr val="tx1"/>
                          </a:solidFill>
                        </a:rPr>
                        <a:t>２</a:t>
                      </a:r>
                      <a:endParaRPr kumimoji="1" lang="ja-JP" altLang="en-US"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737311495"/>
                  </a:ext>
                </a:extLst>
              </a:tr>
            </a:tbl>
          </a:graphicData>
        </a:graphic>
      </p:graphicFrame>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39" y="24425"/>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9" name="正方形/長方形 8"/>
          <p:cNvSpPr/>
          <p:nvPr/>
        </p:nvSpPr>
        <p:spPr>
          <a:xfrm>
            <a:off x="2927639" y="479154"/>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493081" y="441965"/>
            <a:ext cx="3439886"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332921877"/>
              </p:ext>
            </p:extLst>
          </p:nvPr>
        </p:nvGraphicFramePr>
        <p:xfrm>
          <a:off x="415807" y="877873"/>
          <a:ext cx="11587302" cy="2870200"/>
        </p:xfrm>
        <a:graphic>
          <a:graphicData uri="http://schemas.openxmlformats.org/drawingml/2006/table">
            <a:tbl>
              <a:tblPr firstRow="1" bandRow="1">
                <a:tableStyleId>{5940675A-B579-460E-94D1-54222C63F5DA}</a:tableStyleId>
              </a:tblPr>
              <a:tblGrid>
                <a:gridCol w="1353473">
                  <a:extLst>
                    <a:ext uri="{9D8B030D-6E8A-4147-A177-3AD203B41FA5}">
                      <a16:colId xmlns:a16="http://schemas.microsoft.com/office/drawing/2014/main" val="4145441939"/>
                    </a:ext>
                  </a:extLst>
                </a:gridCol>
                <a:gridCol w="5820052">
                  <a:extLst>
                    <a:ext uri="{9D8B030D-6E8A-4147-A177-3AD203B41FA5}">
                      <a16:colId xmlns:a16="http://schemas.microsoft.com/office/drawing/2014/main" val="1129165588"/>
                    </a:ext>
                  </a:extLst>
                </a:gridCol>
                <a:gridCol w="2914308">
                  <a:extLst>
                    <a:ext uri="{9D8B030D-6E8A-4147-A177-3AD203B41FA5}">
                      <a16:colId xmlns:a16="http://schemas.microsoft.com/office/drawing/2014/main" val="1383574540"/>
                    </a:ext>
                  </a:extLst>
                </a:gridCol>
                <a:gridCol w="1499469">
                  <a:extLst>
                    <a:ext uri="{9D8B030D-6E8A-4147-A177-3AD203B41FA5}">
                      <a16:colId xmlns:a16="http://schemas.microsoft.com/office/drawing/2014/main" val="2135128828"/>
                    </a:ext>
                  </a:extLst>
                </a:gridCol>
              </a:tblGrid>
              <a:tr h="341358">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155963503"/>
                  </a:ext>
                </a:extLst>
              </a:tr>
              <a:tr h="1057262">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1"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飲食店</a:t>
                      </a:r>
                      <a:r>
                        <a:rPr kumimoji="1" lang="en-US" altLang="ja-JP" sz="1600" b="1"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t>飲食店（居酒屋を含む）、喫茶店等（宅配・テイクアウトサービスを除く）</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遊興施設</a:t>
                      </a:r>
                      <a:r>
                        <a:rPr kumimoji="1" lang="en-US" altLang="ja-JP" sz="1600" b="1" dirty="0" smtClean="0"/>
                        <a:t>】</a:t>
                      </a:r>
                      <a:endParaRPr kumimoji="1" lang="en-US" altLang="ja-JP" sz="1600" b="1" u="sng" spc="-70" baseline="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t>キャバレー、ナイトクラブ、インターネットカフェ・マンガ喫茶</a:t>
                      </a:r>
                      <a:r>
                        <a:rPr kumimoji="1" lang="en-US" altLang="ja-JP" sz="1200" spc="0" baseline="0" dirty="0" smtClean="0"/>
                        <a:t>※</a:t>
                      </a:r>
                      <a:r>
                        <a:rPr kumimoji="1" lang="ja-JP" altLang="en-US" sz="1200" spc="0" baseline="0" dirty="0" smtClean="0"/>
                        <a:t>１</a:t>
                      </a:r>
                      <a:r>
                        <a:rPr kumimoji="1" lang="ja-JP" altLang="en-US" sz="1600" spc="0" baseline="0" dirty="0" smtClean="0"/>
                        <a:t>等で、</a:t>
                      </a:r>
                      <a:r>
                        <a:rPr kumimoji="1" lang="ja-JP" altLang="en-US" sz="1600" spc="-110" baseline="0" dirty="0" smtClean="0"/>
                        <a:t>食品衛生法の飲食店営業許可を受けている店舗</a:t>
                      </a:r>
                      <a:endParaRPr kumimoji="1" lang="en-US" altLang="ja-JP" sz="1600" spc="-110" baseline="0" dirty="0" smtClean="0"/>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dirty="0" smtClean="0"/>
                        <a:t>【</a:t>
                      </a:r>
                      <a:r>
                        <a:rPr kumimoji="1" lang="ja-JP" altLang="en-US" sz="1600" b="1" dirty="0" smtClean="0"/>
                        <a:t>カラオケ</a:t>
                      </a:r>
                      <a:r>
                        <a:rPr kumimoji="1" lang="en-US" altLang="ja-JP" sz="1600" b="1"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t>カラオケ店</a:t>
                      </a:r>
                      <a:r>
                        <a:rPr kumimoji="1" lang="en-US" altLang="ja-JP" sz="1600" dirty="0" smtClean="0"/>
                        <a:t>(</a:t>
                      </a:r>
                      <a:r>
                        <a:rPr kumimoji="1" lang="ja-JP" altLang="en-US" sz="1600" dirty="0" smtClean="0"/>
                        <a:t>食品衛生法の飲食店営業許可を受けていない店舗を含む</a:t>
                      </a:r>
                      <a:r>
                        <a:rPr kumimoji="1" lang="en-US" altLang="ja-JP" sz="1600" dirty="0" smtClean="0"/>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130" baseline="0" dirty="0" smtClean="0"/>
                        <a:t>【</a:t>
                      </a:r>
                      <a:r>
                        <a:rPr kumimoji="1" lang="ja-JP" altLang="en-US" sz="1600" b="1" spc="0" baseline="0" dirty="0" smtClean="0"/>
                        <a:t>結婚式場</a:t>
                      </a:r>
                      <a:r>
                        <a:rPr kumimoji="1" lang="en-US" altLang="ja-JP" sz="1600" b="1" spc="0" baseline="0" dirty="0" smtClean="0"/>
                        <a:t>】</a:t>
                      </a:r>
                      <a:r>
                        <a:rPr kumimoji="1" lang="en-US" altLang="ja-JP" sz="1200" b="0" spc="0" baseline="0" dirty="0" smtClean="0"/>
                        <a:t>※</a:t>
                      </a:r>
                      <a:r>
                        <a:rPr kumimoji="1" lang="ja-JP" altLang="en-US" sz="1200" b="0" spc="0" baseline="0" dirty="0" smtClean="0"/>
                        <a:t>２</a:t>
                      </a:r>
                      <a:endParaRPr kumimoji="1" lang="en-US" altLang="ja-JP" sz="1600" b="1" spc="0" baseline="0" dirty="0" smtClean="0"/>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a:t>
                      </a:r>
                      <a:r>
                        <a:rPr kumimoji="1" lang="ja-JP" altLang="en-US" sz="1600" b="1" dirty="0" smtClean="0"/>
                        <a:t>カラオケ設備提供</a:t>
                      </a:r>
                      <a:r>
                        <a:rPr kumimoji="1" lang="ja-JP" altLang="en-US" sz="1600" dirty="0" smtClean="0"/>
                        <a:t>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する場合</a:t>
                      </a:r>
                      <a:endParaRPr kumimoji="1" lang="en-US" altLang="ja-JP" sz="2000" b="1" u="sng" dirty="0" smtClean="0">
                        <a:solidFill>
                          <a:schemeClr val="tx1"/>
                        </a:solidFill>
                      </a:endParaRPr>
                    </a:p>
                  </a:txBody>
                  <a:tcPr anchor="ctr"/>
                </a:tc>
                <a:tc>
                  <a:txBody>
                    <a:bodyPr/>
                    <a:lstStyle/>
                    <a:p>
                      <a:pPr marL="72000">
                        <a:spcBef>
                          <a:spcPts val="600"/>
                        </a:spcBef>
                      </a:pPr>
                      <a:r>
                        <a:rPr kumimoji="1" lang="ja-JP" altLang="en-US" sz="1600" b="0" dirty="0" smtClean="0"/>
                        <a:t>施設の休止</a:t>
                      </a:r>
                      <a:endParaRPr kumimoji="1" lang="en-US" altLang="ja-JP" sz="1600" b="0" dirty="0" smtClean="0">
                        <a:solidFill>
                          <a:schemeClr val="tx1"/>
                        </a:solidFill>
                      </a:endParaRPr>
                    </a:p>
                  </a:txBody>
                  <a:tcPr anchor="ctr"/>
                </a:tc>
                <a:extLst>
                  <a:ext uri="{0D108BD9-81ED-4DB2-BD59-A6C34878D82A}">
                    <a16:rowId xmlns:a16="http://schemas.microsoft.com/office/drawing/2014/main" val="2931348977"/>
                  </a:ext>
                </a:extLst>
              </a:tr>
              <a:tr h="1303833">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1600" b="1" dirty="0" smtClean="0"/>
                        <a:t>酒類提供</a:t>
                      </a:r>
                      <a:r>
                        <a:rPr kumimoji="1" lang="en-US" altLang="ja-JP" sz="1600" u="none" spc="-70" baseline="0" dirty="0" smtClean="0"/>
                        <a:t>(</a:t>
                      </a:r>
                      <a:r>
                        <a:rPr kumimoji="1" lang="ja-JP" altLang="en-US" sz="1600" u="none" spc="-70" baseline="0" dirty="0" smtClean="0"/>
                        <a:t>利用者による酒類の店内持ち込みの場合を含む）</a:t>
                      </a:r>
                      <a:r>
                        <a:rPr kumimoji="1" lang="ja-JP" altLang="en-US" sz="1600" dirty="0" smtClean="0"/>
                        <a:t>又は</a:t>
                      </a:r>
                      <a:r>
                        <a:rPr kumimoji="1" lang="ja-JP" altLang="en-US" sz="1600" b="1" dirty="0" smtClean="0"/>
                        <a:t>カラオケ設備提供</a:t>
                      </a:r>
                      <a:r>
                        <a:rPr kumimoji="1" lang="ja-JP" altLang="en-US" sz="1600" dirty="0" smtClean="0"/>
                        <a:t>を</a:t>
                      </a:r>
                      <a:endParaRPr kumimoji="1" lang="en-US" altLang="ja-JP" sz="1600" dirty="0" smtClean="0"/>
                    </a:p>
                    <a:p>
                      <a:pPr marL="72000" marR="0" lvl="0" indent="0" algn="l" defTabSz="914400" rtl="0" eaLnBrk="1" fontAlgn="auto" latinLnBrk="0" hangingPunct="1">
                        <a:lnSpc>
                          <a:spcPts val="1900"/>
                        </a:lnSpc>
                        <a:spcBef>
                          <a:spcPts val="600"/>
                        </a:spcBef>
                        <a:spcAft>
                          <a:spcPts val="0"/>
                        </a:spcAft>
                        <a:buClrTx/>
                        <a:buSzTx/>
                        <a:buFontTx/>
                        <a:buNone/>
                        <a:tabLst/>
                        <a:defRPr/>
                      </a:pPr>
                      <a:r>
                        <a:rPr kumimoji="1" lang="ja-JP" altLang="en-US" sz="2000" b="1" u="sng" dirty="0" smtClean="0"/>
                        <a:t>しない場合</a:t>
                      </a:r>
                      <a:endParaRPr kumimoji="1" lang="ja-JP" altLang="en-US" sz="2000" b="1" u="sng" dirty="0" smtClean="0">
                        <a:solidFill>
                          <a:schemeClr val="tx1"/>
                        </a:solidFill>
                      </a:endParaRPr>
                    </a:p>
                  </a:txBody>
                  <a:tcPr anchor="ctr"/>
                </a:tc>
                <a:tc>
                  <a:txBody>
                    <a:bodyPr/>
                    <a:lstStyle/>
                    <a:p>
                      <a:pPr marL="72000">
                        <a:spcBef>
                          <a:spcPts val="600"/>
                        </a:spcBef>
                      </a:pPr>
                      <a:r>
                        <a:rPr kumimoji="1" lang="ja-JP" altLang="en-US" sz="1600" b="0" spc="-100" baseline="0" dirty="0" smtClean="0"/>
                        <a:t>営業時間短縮</a:t>
                      </a:r>
                      <a:endParaRPr kumimoji="1" lang="en-US" altLang="ja-JP" sz="1600" b="0" spc="-100" baseline="0" dirty="0" smtClean="0"/>
                    </a:p>
                    <a:p>
                      <a:pPr marL="72000">
                        <a:spcBef>
                          <a:spcPts val="600"/>
                        </a:spcBef>
                      </a:pPr>
                      <a:r>
                        <a:rPr kumimoji="1" lang="en-US" altLang="ja-JP" sz="1600" b="0" dirty="0" smtClean="0"/>
                        <a:t>(20</a:t>
                      </a:r>
                      <a:r>
                        <a:rPr kumimoji="1" lang="ja-JP" altLang="en-US" sz="1600" b="0" dirty="0" smtClean="0"/>
                        <a:t>時まで</a:t>
                      </a:r>
                      <a:r>
                        <a:rPr kumimoji="1" lang="en-US" altLang="ja-JP" sz="1600" b="0" dirty="0" smtClean="0"/>
                        <a:t>)</a:t>
                      </a:r>
                      <a:endParaRPr kumimoji="1" lang="en-US" altLang="ja-JP" sz="1600" b="0"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335978" y="3926842"/>
            <a:ext cx="11746959" cy="954107"/>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の長期滞在を目的とした利用が相当程度見込まれる施設は、</a:t>
            </a:r>
            <a:r>
              <a:rPr lang="ja-JP" altLang="en-US" sz="1400"/>
              <a:t>施設</a:t>
            </a:r>
            <a:r>
              <a:rPr lang="ja-JP" altLang="en-US" sz="1400" smtClean="0"/>
              <a:t>の休止等の</a:t>
            </a:r>
            <a:r>
              <a:rPr lang="ja-JP" altLang="en-US" sz="1400" dirty="0" smtClean="0"/>
              <a:t>対象外。</a:t>
            </a:r>
            <a:endParaRPr lang="en-US" altLang="ja-JP" sz="1400" dirty="0" smtClean="0"/>
          </a:p>
          <a:p>
            <a:pPr>
              <a:defRPr/>
            </a:pPr>
            <a:r>
              <a:rPr lang="ja-JP" altLang="en-US" sz="1400" dirty="0"/>
              <a:t>　</a:t>
            </a:r>
            <a:r>
              <a:rPr lang="ja-JP" altLang="en-US" sz="1400" dirty="0" smtClean="0"/>
              <a:t>　ただし、入場整理の実施や、酒類提供（利用者による持込みを含む）・カラオケ設備の使用の自粛を要請。</a:t>
            </a:r>
            <a:endParaRPr lang="en-US" altLang="ja-JP" sz="1400" dirty="0" smtClean="0"/>
          </a:p>
          <a:p>
            <a:pPr>
              <a:defRPr/>
            </a:pPr>
            <a:r>
              <a:rPr lang="en-US" altLang="ja-JP" sz="1400" dirty="0" smtClean="0"/>
              <a:t>※</a:t>
            </a:r>
            <a:r>
              <a:rPr lang="ja-JP" altLang="en-US" sz="1400" dirty="0" smtClean="0"/>
              <a:t>２　できるだけ短時間（</a:t>
            </a:r>
            <a:r>
              <a:rPr lang="en-US" altLang="ja-JP" sz="1400" dirty="0" smtClean="0"/>
              <a:t>1.5</a:t>
            </a:r>
            <a:r>
              <a:rPr lang="ja-JP" altLang="en-US" sz="1400" dirty="0" smtClean="0"/>
              <a:t>時間以内）、なるべく少人数（参加人数</a:t>
            </a:r>
            <a:r>
              <a:rPr lang="en-US" altLang="ja-JP" sz="1400" dirty="0" smtClean="0"/>
              <a:t>50</a:t>
            </a:r>
            <a:r>
              <a:rPr lang="ja-JP" altLang="en-US" sz="1400" dirty="0" smtClean="0"/>
              <a:t>人又は収容定員</a:t>
            </a:r>
            <a:r>
              <a:rPr lang="en-US" altLang="ja-JP" sz="1400" dirty="0" smtClean="0"/>
              <a:t>50</a:t>
            </a:r>
            <a:r>
              <a:rPr lang="ja-JP" altLang="en-US" sz="1400" dirty="0" smtClean="0"/>
              <a:t>％のいずれか小さいほう）で開催すること（法に基</a:t>
            </a:r>
            <a:r>
              <a:rPr lang="ja-JP" altLang="en-US" sz="1400" dirty="0" err="1" smtClean="0"/>
              <a:t>づ</a:t>
            </a:r>
            <a:r>
              <a:rPr lang="ja-JP" altLang="en-US" sz="1400" dirty="0" smtClean="0"/>
              <a:t>　　</a:t>
            </a:r>
            <a:endParaRPr lang="en-US" altLang="ja-JP" sz="1400" dirty="0" smtClean="0"/>
          </a:p>
          <a:p>
            <a:pPr>
              <a:defRPr/>
            </a:pPr>
            <a:r>
              <a:rPr lang="ja-JP" altLang="en-US" sz="1400" dirty="0" smtClean="0"/>
              <a:t>　　かない働きかけ）</a:t>
            </a:r>
            <a:endParaRPr lang="en-US" altLang="ja-JP" sz="1400" dirty="0" smtClean="0"/>
          </a:p>
        </p:txBody>
      </p:sp>
      <p:sp>
        <p:nvSpPr>
          <p:cNvPr id="4" name="正方形/長方形 3"/>
          <p:cNvSpPr/>
          <p:nvPr/>
        </p:nvSpPr>
        <p:spPr>
          <a:xfrm>
            <a:off x="335978" y="4918294"/>
            <a:ext cx="11587302" cy="1887696"/>
          </a:xfrm>
          <a:prstGeom prst="rect">
            <a:avLst/>
          </a:prstGeom>
        </p:spPr>
        <p:txBody>
          <a:bodyPr wrap="square">
            <a:spAutoFit/>
          </a:bodyPr>
          <a:lstStyle/>
          <a:p>
            <a:pPr lvl="0">
              <a:lnSpc>
                <a:spcPts val="2000"/>
              </a:lnSpc>
              <a:defRPr/>
            </a:pPr>
            <a:r>
              <a:rPr lang="en-US" altLang="ja-JP" sz="1400" b="1" dirty="0" smtClean="0"/>
              <a:t>【</a:t>
            </a:r>
            <a:r>
              <a:rPr lang="ja-JP" altLang="en-US" sz="1400" b="1" dirty="0" smtClean="0"/>
              <a:t>営業にあたっての要請事項</a:t>
            </a:r>
            <a:r>
              <a:rPr lang="en-US" altLang="ja-JP" sz="1400" b="1" dirty="0" smtClean="0"/>
              <a:t>】</a:t>
            </a:r>
          </a:p>
          <a:p>
            <a:pPr lvl="0">
              <a:lnSpc>
                <a:spcPts val="2000"/>
              </a:lnSpc>
              <a:defRPr/>
            </a:pPr>
            <a:r>
              <a:rPr lang="ja-JP" altLang="en-US" sz="1400" u="sng" dirty="0" smtClean="0"/>
              <a:t>（</a:t>
            </a:r>
            <a:r>
              <a:rPr lang="ja-JP" altLang="en-US" sz="1400" u="sng" dirty="0"/>
              <a:t>特措法第</a:t>
            </a:r>
            <a:r>
              <a:rPr lang="en-US" altLang="ja-JP" sz="1400" u="sng" dirty="0"/>
              <a:t>45</a:t>
            </a:r>
            <a:r>
              <a:rPr lang="ja-JP" altLang="en-US" sz="1400" u="sng" dirty="0"/>
              <a:t>条第２項に基づくもの</a:t>
            </a:r>
            <a:r>
              <a:rPr lang="ja-JP" altLang="en-US" sz="1400" u="sng" dirty="0" smtClean="0"/>
              <a:t>）</a:t>
            </a:r>
            <a:endParaRPr lang="en-US" altLang="ja-JP" sz="1400" dirty="0">
              <a:solidFill>
                <a:srgbClr val="00B0F0"/>
              </a:solidFill>
            </a:endParaRPr>
          </a:p>
          <a:p>
            <a:pPr>
              <a:lnSpc>
                <a:spcPts val="2000"/>
              </a:lnSpc>
            </a:pPr>
            <a:r>
              <a:rPr lang="ja-JP" altLang="en-US" sz="1400" dirty="0" smtClean="0"/>
              <a:t>○</a:t>
            </a:r>
            <a:r>
              <a:rPr lang="ja-JP" altLang="en-US" sz="1400" dirty="0"/>
              <a:t>利用者へのマスク会食実施の周知及び正当な理由なく応じない利用者の入場</a:t>
            </a:r>
            <a:r>
              <a:rPr lang="ja-JP" altLang="en-US" sz="1400" dirty="0" smtClean="0"/>
              <a:t>禁止（</a:t>
            </a:r>
            <a:r>
              <a:rPr lang="ja-JP" altLang="en-US" sz="1400" dirty="0"/>
              <a:t>退場を含む</a:t>
            </a:r>
            <a:r>
              <a:rPr lang="ja-JP" altLang="en-US" sz="1400" dirty="0" smtClean="0"/>
              <a:t>）</a:t>
            </a:r>
            <a:r>
              <a:rPr lang="ja-JP" altLang="en-US" sz="1400" dirty="0"/>
              <a:t>　</a:t>
            </a:r>
            <a:r>
              <a:rPr lang="ja-JP" altLang="en-US" sz="1400" dirty="0" smtClean="0"/>
              <a:t>　　○</a:t>
            </a:r>
            <a:r>
              <a:rPr lang="ja-JP" altLang="en-US" sz="1400" dirty="0"/>
              <a:t>アクリル板の設置等</a:t>
            </a:r>
          </a:p>
          <a:p>
            <a:pPr>
              <a:lnSpc>
                <a:spcPts val="2000"/>
              </a:lnSpc>
            </a:pPr>
            <a:r>
              <a:rPr lang="ja-JP" altLang="en-US" sz="1400" dirty="0"/>
              <a:t>○上記のほか、特措法施行令第</a:t>
            </a:r>
            <a:r>
              <a:rPr lang="en-US" altLang="ja-JP" sz="1400" dirty="0"/>
              <a:t>12</a:t>
            </a:r>
            <a:r>
              <a:rPr lang="ja-JP" altLang="en-US" sz="1400" dirty="0" smtClean="0"/>
              <a:t>条各号</a:t>
            </a:r>
            <a:r>
              <a:rPr lang="ja-JP" altLang="en-US" sz="1400" dirty="0"/>
              <a:t>に規定される</a:t>
            </a:r>
            <a:r>
              <a:rPr lang="ja-JP" altLang="en-US" sz="1400" dirty="0" smtClean="0"/>
              <a:t>措置（</a:t>
            </a:r>
            <a:r>
              <a:rPr lang="ja-JP" altLang="en-US" sz="1400" dirty="0"/>
              <a:t>従業員への検査勧奨</a:t>
            </a:r>
            <a:r>
              <a:rPr lang="ja-JP" altLang="en-US" sz="1400" dirty="0" smtClean="0"/>
              <a:t>、入場者の整理等（人数管理、人数制限、誘導等）、</a:t>
            </a:r>
            <a:endParaRPr lang="en-US" altLang="ja-JP" sz="1400" dirty="0" smtClean="0"/>
          </a:p>
          <a:p>
            <a:pPr>
              <a:lnSpc>
                <a:spcPts val="2000"/>
              </a:lnSpc>
            </a:pPr>
            <a:r>
              <a:rPr lang="ja-JP" altLang="en-US" sz="1400" dirty="0"/>
              <a:t>　</a:t>
            </a:r>
            <a:r>
              <a:rPr lang="ja-JP" altLang="en-US" sz="1400" dirty="0" smtClean="0"/>
              <a:t>発熱</a:t>
            </a:r>
            <a:r>
              <a:rPr lang="ja-JP" altLang="en-US" sz="1400" dirty="0"/>
              <a:t>等有症状者の入場禁止</a:t>
            </a:r>
            <a:r>
              <a:rPr lang="ja-JP" altLang="en-US" sz="1400" dirty="0" smtClean="0"/>
              <a:t>、手指</a:t>
            </a:r>
            <a:r>
              <a:rPr lang="ja-JP" altLang="en-US" sz="1400" dirty="0"/>
              <a:t>の</a:t>
            </a:r>
            <a:r>
              <a:rPr lang="ja-JP" altLang="en-US" sz="1400" dirty="0" smtClean="0"/>
              <a:t>消毒</a:t>
            </a:r>
            <a:r>
              <a:rPr lang="ja-JP" altLang="en-US" sz="1400" dirty="0"/>
              <a:t>設備の設置</a:t>
            </a:r>
            <a:r>
              <a:rPr lang="ja-JP" altLang="en-US" sz="1400" dirty="0" smtClean="0"/>
              <a:t>、施設</a:t>
            </a:r>
            <a:r>
              <a:rPr lang="ja-JP" altLang="en-US" sz="1400" dirty="0"/>
              <a:t>の消毒、施設の換気）</a:t>
            </a:r>
            <a:endParaRPr lang="en-US" altLang="ja-JP" sz="1400" dirty="0"/>
          </a:p>
          <a:p>
            <a:pPr lvl="0">
              <a:lnSpc>
                <a:spcPts val="2000"/>
              </a:lnSpc>
              <a:defRPr/>
            </a:pPr>
            <a:r>
              <a:rPr lang="ja-JP" altLang="en-US" sz="1400" u="sng" dirty="0"/>
              <a:t>（特措法第</a:t>
            </a:r>
            <a:r>
              <a:rPr lang="en-US" altLang="ja-JP" sz="1400" u="sng" dirty="0"/>
              <a:t>24</a:t>
            </a:r>
            <a:r>
              <a:rPr lang="ja-JP" altLang="en-US" sz="1400" u="sng" dirty="0"/>
              <a:t>条第９項に基づくもの）　</a:t>
            </a:r>
            <a:endParaRPr lang="en-US" altLang="ja-JP" sz="1400" u="sng" dirty="0"/>
          </a:p>
          <a:p>
            <a:pPr lvl="0">
              <a:lnSpc>
                <a:spcPts val="2000"/>
              </a:lnSpc>
              <a:defRPr/>
            </a:pPr>
            <a:r>
              <a:rPr lang="ja-JP" altLang="en-US" sz="1400" dirty="0"/>
              <a:t>○ＣＯ２センサーの設置　</a:t>
            </a:r>
            <a:r>
              <a:rPr lang="ja-JP" altLang="en-US" sz="1400" dirty="0" smtClean="0"/>
              <a:t>　　○</a:t>
            </a:r>
            <a:r>
              <a:rPr lang="ja-JP" altLang="en-US" sz="1400" dirty="0"/>
              <a:t>業種別ガイドラインの遵守を</a:t>
            </a:r>
            <a:r>
              <a:rPr lang="ja-JP" altLang="en-US" sz="1400" dirty="0" smtClean="0"/>
              <a:t>徹底</a:t>
            </a:r>
            <a:endParaRPr lang="en-US" altLang="ja-JP" sz="1400" dirty="0" smtClean="0"/>
          </a:p>
        </p:txBody>
      </p:sp>
      <p:sp>
        <p:nvSpPr>
          <p:cNvPr id="5" name="テキスト ボックス 4"/>
          <p:cNvSpPr txBox="1"/>
          <p:nvPr/>
        </p:nvSpPr>
        <p:spPr>
          <a:xfrm>
            <a:off x="3230708" y="4980293"/>
            <a:ext cx="8168118" cy="307777"/>
          </a:xfrm>
          <a:prstGeom prst="rect">
            <a:avLst/>
          </a:prstGeom>
          <a:noFill/>
        </p:spPr>
        <p:txBody>
          <a:bodyPr wrap="square" rtlCol="0">
            <a:spAutoFit/>
          </a:bodyPr>
          <a:lstStyle/>
          <a:p>
            <a:r>
              <a:rPr kumimoji="1" lang="en-US" altLang="ja-JP" sz="1400" dirty="0" smtClean="0"/>
              <a:t>※</a:t>
            </a:r>
            <a:r>
              <a:rPr kumimoji="1" lang="ja-JP" altLang="en-US" sz="1400" dirty="0" smtClean="0"/>
              <a:t>　実施状況をホームページ等で広く周知すること（法に基づかない</a:t>
            </a:r>
            <a:r>
              <a:rPr lang="ja-JP" altLang="en-US" sz="1400" dirty="0"/>
              <a:t>働</a:t>
            </a:r>
            <a:r>
              <a:rPr lang="ja-JP" altLang="en-US" sz="1400" dirty="0" smtClean="0"/>
              <a:t>きかけ</a:t>
            </a:r>
            <a:r>
              <a:rPr kumimoji="1" lang="ja-JP" altLang="en-US" sz="1400" dirty="0" smtClean="0"/>
              <a:t>）</a:t>
            </a:r>
            <a:endParaRPr kumimoji="1" lang="ja-JP" altLang="en-US" sz="1400"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582169"/>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15170" y="525764"/>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350882486"/>
              </p:ext>
            </p:extLst>
          </p:nvPr>
        </p:nvGraphicFramePr>
        <p:xfrm>
          <a:off x="419671" y="1001845"/>
          <a:ext cx="11017931" cy="336936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92873">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871286">
                <a:tc rowSpan="2">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大規模小売店、百貨店、ショッピングセンター（地下街を含む）等（生活必需物資の小売関係及び生活必需サービスを営む店舗を除く）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a:solidFill>
                            <a:schemeClr val="tx1"/>
                          </a:solidFill>
                          <a:effectLst/>
                        </a:rPr>
                        <a:t>営業時間</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a:solidFill>
                            <a:schemeClr val="tx1"/>
                          </a:solidFill>
                          <a:effectLst/>
                        </a:rPr>
                        <a:t>　</a:t>
                      </a:r>
                      <a:r>
                        <a:rPr kumimoji="1" lang="en-US" altLang="ja-JP" sz="1600" u="none" strike="noStrike" kern="1200" dirty="0">
                          <a:solidFill>
                            <a:schemeClr val="tx1"/>
                          </a:solidFill>
                          <a:effectLst/>
                        </a:rPr>
                        <a:t>20</a:t>
                      </a:r>
                      <a:r>
                        <a:rPr kumimoji="1" lang="ja-JP" altLang="en-US" sz="1600" u="none" strike="noStrike" kern="1200" dirty="0">
                          <a:solidFill>
                            <a:schemeClr val="tx1"/>
                          </a:solidFill>
                          <a:effectLst/>
                        </a:rPr>
                        <a:t>時</a:t>
                      </a:r>
                      <a:r>
                        <a:rPr kumimoji="1" lang="ja-JP" altLang="en-US" sz="1600" u="none" strike="noStrike" kern="1200" dirty="0" smtClean="0">
                          <a:solidFill>
                            <a:schemeClr val="tx1"/>
                          </a:solidFill>
                          <a:effectLst/>
                        </a:rPr>
                        <a:t>まで</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24</a:t>
                      </a:r>
                      <a:r>
                        <a:rPr kumimoji="1" lang="ja-JP" altLang="en-US" sz="1200" u="none" strike="noStrike" kern="1200" dirty="0" smtClean="0">
                          <a:solidFill>
                            <a:schemeClr val="tx1"/>
                          </a:solidFill>
                          <a:effectLst/>
                        </a:rPr>
                        <a:t>条第９項）</a:t>
                      </a:r>
                      <a:endParaRPr lang="ja-JP" altLang="en-US" sz="1800" u="none" strike="noStrike" dirty="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a:solidFill>
                            <a:schemeClr val="tx1"/>
                          </a:solidFill>
                          <a:effectLst/>
                        </a:rPr>
                        <a:t>【</a:t>
                      </a:r>
                      <a:r>
                        <a:rPr kumimoji="1" lang="ja-JP" altLang="en-US" sz="1600" b="1" u="none" strike="noStrike" kern="1200" dirty="0">
                          <a:solidFill>
                            <a:schemeClr val="tx1"/>
                          </a:solidFill>
                          <a:effectLst/>
                        </a:rPr>
                        <a:t>その他</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45</a:t>
                      </a:r>
                      <a:r>
                        <a:rPr kumimoji="1" lang="ja-JP" altLang="en-US" sz="1200" u="none" strike="noStrike" kern="1200" dirty="0" smtClean="0">
                          <a:solidFill>
                            <a:schemeClr val="tx1"/>
                          </a:solidFill>
                          <a:effectLst/>
                        </a:rPr>
                        <a:t>条第２項）</a:t>
                      </a:r>
                      <a:endParaRPr kumimoji="1" lang="en-US" altLang="ja-JP" sz="1200" u="none" strike="noStrike" kern="1200" dirty="0" smtClean="0">
                        <a:solidFill>
                          <a:schemeClr val="tx1"/>
                        </a:solidFill>
                        <a:effectLst/>
                      </a:endParaRPr>
                    </a:p>
                    <a:p>
                      <a:pPr marL="73152" algn="l" rtl="0" eaLnBrk="1" fontAlgn="t" latinLnBrk="0" hangingPunct="1">
                        <a:lnSpc>
                          <a:spcPts val="1800"/>
                        </a:lnSpc>
                        <a:spcBef>
                          <a:spcPts val="0"/>
                        </a:spcBef>
                        <a:spcAft>
                          <a:spcPts val="0"/>
                        </a:spcAft>
                      </a:pPr>
                      <a:r>
                        <a:rPr kumimoji="1" lang="ja-JP" altLang="en-US" sz="1200" u="none" strike="noStrike" kern="1200" dirty="0" smtClean="0">
                          <a:solidFill>
                            <a:schemeClr val="tx1"/>
                          </a:solidFill>
                          <a:effectLst/>
                        </a:rPr>
                        <a:t>　</a:t>
                      </a:r>
                      <a:r>
                        <a:rPr kumimoji="1" lang="en-US" altLang="ja-JP" sz="1200" u="none" strike="noStrike" kern="1200" dirty="0" smtClean="0">
                          <a:solidFill>
                            <a:schemeClr val="tx1"/>
                          </a:solidFill>
                          <a:effectLst/>
                        </a:rPr>
                        <a:t>※</a:t>
                      </a:r>
                      <a:r>
                        <a:rPr kumimoji="1" lang="ja-JP" altLang="en-US" sz="1200" u="none" strike="noStrike" kern="1200" dirty="0" smtClean="0">
                          <a:solidFill>
                            <a:schemeClr val="tx1"/>
                          </a:solidFill>
                          <a:effectLst/>
                        </a:rPr>
                        <a:t>入場整理等の実施状況をホームページ等で広く</a:t>
                      </a:r>
                      <a:r>
                        <a:rPr kumimoji="1" lang="ja-JP" altLang="en-US" sz="1200" u="none" strike="noStrike" kern="1200" dirty="0" err="1" smtClean="0">
                          <a:solidFill>
                            <a:schemeClr val="tx1"/>
                          </a:solidFill>
                          <a:effectLst/>
                        </a:rPr>
                        <a:t>周知す</a:t>
                      </a:r>
                      <a:endParaRPr kumimoji="1" lang="en-US" altLang="ja-JP" sz="1200" u="none" strike="noStrike" kern="1200" dirty="0" smtClean="0">
                        <a:solidFill>
                          <a:schemeClr val="tx1"/>
                        </a:solidFill>
                        <a:effectLst/>
                      </a:endParaRPr>
                    </a:p>
                    <a:p>
                      <a:pPr marL="73152" algn="l" rtl="0" eaLnBrk="1" fontAlgn="t" latinLnBrk="0" hangingPunct="1">
                        <a:lnSpc>
                          <a:spcPts val="1800"/>
                        </a:lnSpc>
                        <a:spcBef>
                          <a:spcPts val="0"/>
                        </a:spcBef>
                        <a:spcAft>
                          <a:spcPts val="0"/>
                        </a:spcAft>
                      </a:pPr>
                      <a:r>
                        <a:rPr kumimoji="1" lang="ja-JP" altLang="en-US" sz="1200" u="none" strike="noStrike" kern="1200" dirty="0" smtClean="0">
                          <a:solidFill>
                            <a:schemeClr val="tx1"/>
                          </a:solidFill>
                          <a:effectLst/>
                        </a:rPr>
                        <a:t>　　ること（法に基づかない働きかけ）</a:t>
                      </a:r>
                      <a:endParaRPr kumimoji="1" lang="en-US" altLang="ja-JP" sz="1200" u="none" strike="noStrike" kern="1200" dirty="0" smtClean="0">
                        <a:solidFill>
                          <a:schemeClr val="tx1"/>
                        </a:solidFill>
                        <a:effectLst/>
                      </a:endParaRPr>
                    </a:p>
                  </a:txBody>
                  <a:tcPr marL="9525" marR="9525" marT="9525" marB="0"/>
                </a:tc>
                <a:extLst>
                  <a:ext uri="{0D108BD9-81ED-4DB2-BD59-A6C34878D82A}">
                    <a16:rowId xmlns:a16="http://schemas.microsoft.com/office/drawing/2014/main" val="1437330632"/>
                  </a:ext>
                </a:extLst>
              </a:tr>
              <a:tr h="1105206">
                <a:tc vMerge="1">
                  <a:txBody>
                    <a:bodyPr/>
                    <a:lstStyle/>
                    <a:p>
                      <a:pPr marL="72000" algn="l" fontAlgn="ct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百貨店の地下の食品売り場</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nSpc>
                          <a:spcPts val="2100"/>
                        </a:lnSpc>
                      </a:pPr>
                      <a:r>
                        <a:rPr kumimoji="1" lang="ja-JP" altLang="en-US" sz="1600" b="1" dirty="0" smtClean="0">
                          <a:solidFill>
                            <a:schemeClr val="tx1"/>
                          </a:solidFill>
                        </a:rPr>
                        <a:t>〇　</a:t>
                      </a:r>
                      <a:r>
                        <a:rPr kumimoji="1" lang="ja-JP" altLang="en-US" sz="1600" b="1" spc="-100" baseline="0" dirty="0" smtClean="0">
                          <a:solidFill>
                            <a:schemeClr val="tx1"/>
                          </a:solidFill>
                        </a:rPr>
                        <a:t>通常営業時の半数程度の入場者を目安とし　</a:t>
                      </a:r>
                      <a:endParaRPr kumimoji="1" lang="en-US" altLang="ja-JP" sz="1600" b="1" spc="-100" baseline="0" dirty="0" smtClean="0">
                        <a:solidFill>
                          <a:schemeClr val="tx1"/>
                        </a:solidFill>
                      </a:endParaRPr>
                    </a:p>
                    <a:p>
                      <a:pPr>
                        <a:lnSpc>
                          <a:spcPts val="2100"/>
                        </a:lnSpc>
                      </a:pPr>
                      <a:r>
                        <a:rPr kumimoji="1" lang="ja-JP" altLang="en-US" sz="1600" b="1" dirty="0" smtClean="0">
                          <a:solidFill>
                            <a:schemeClr val="tx1"/>
                          </a:solidFill>
                        </a:rPr>
                        <a:t>　</a:t>
                      </a:r>
                      <a:r>
                        <a:rPr kumimoji="1" lang="ja-JP" altLang="en-US" sz="1600" b="1" spc="-150" baseline="0" dirty="0" smtClean="0">
                          <a:solidFill>
                            <a:schemeClr val="tx1"/>
                          </a:solidFill>
                        </a:rPr>
                        <a:t>入場整理等を徹底すること</a:t>
                      </a:r>
                      <a:r>
                        <a:rPr kumimoji="1" lang="ja-JP" altLang="en-US" sz="1200" b="0" spc="0" baseline="0" dirty="0" smtClean="0">
                          <a:solidFill>
                            <a:schemeClr val="tx1"/>
                          </a:solidFill>
                        </a:rPr>
                        <a:t>（法第</a:t>
                      </a:r>
                      <a:r>
                        <a:rPr kumimoji="1" lang="en-US" altLang="ja-JP" sz="1200" b="0" spc="0" baseline="0" dirty="0" smtClean="0">
                          <a:solidFill>
                            <a:schemeClr val="tx1"/>
                          </a:solidFill>
                        </a:rPr>
                        <a:t>24</a:t>
                      </a:r>
                      <a:r>
                        <a:rPr kumimoji="1" lang="ja-JP" altLang="en-US" sz="1200" b="0" spc="0" baseline="0" dirty="0" smtClean="0">
                          <a:solidFill>
                            <a:schemeClr val="tx1"/>
                          </a:solidFill>
                        </a:rPr>
                        <a:t>条第９項）</a:t>
                      </a:r>
                      <a:endParaRPr kumimoji="1" lang="en-US" altLang="ja-JP" sz="1200" b="0" spc="0" baseline="0" dirty="0" smtClean="0">
                        <a:solidFill>
                          <a:schemeClr val="tx1"/>
                        </a:solidFill>
                      </a:endParaRPr>
                    </a:p>
                    <a:p>
                      <a:pPr>
                        <a:lnSpc>
                          <a:spcPts val="2100"/>
                        </a:lnSpc>
                      </a:pPr>
                      <a:r>
                        <a:rPr kumimoji="1" lang="ja-JP" altLang="en-US" sz="1600" b="0" dirty="0" smtClean="0">
                          <a:solidFill>
                            <a:schemeClr val="tx1"/>
                          </a:solidFill>
                        </a:rPr>
                        <a:t>〇　</a:t>
                      </a:r>
                      <a:r>
                        <a:rPr kumimoji="1" lang="ja-JP" altLang="en-US" sz="1600" u="none" strike="noStrike" kern="1200" spc="-100" baseline="0" dirty="0" smtClean="0">
                          <a:solidFill>
                            <a:schemeClr val="tx1"/>
                          </a:solidFill>
                          <a:effectLst/>
                        </a:rPr>
                        <a:t>入場整理等の実施状況をホームページ　　</a:t>
                      </a:r>
                      <a:endParaRPr kumimoji="1" lang="en-US" altLang="ja-JP" sz="1600" u="none" strike="noStrike" kern="1200" spc="-100" baseline="0" dirty="0" smtClean="0">
                        <a:solidFill>
                          <a:schemeClr val="tx1"/>
                        </a:solidFill>
                        <a:effectLst/>
                      </a:endParaRPr>
                    </a:p>
                    <a:p>
                      <a:pPr marL="73152" algn="l" rtl="0" eaLnBrk="1" fontAlgn="t" latinLnBrk="0" hangingPunct="1">
                        <a:lnSpc>
                          <a:spcPts val="2100"/>
                        </a:lnSpc>
                        <a:spcBef>
                          <a:spcPts val="0"/>
                        </a:spcBef>
                        <a:spcAft>
                          <a:spcPts val="0"/>
                        </a:spcAft>
                      </a:pPr>
                      <a:r>
                        <a:rPr kumimoji="1" lang="ja-JP" altLang="en-US" sz="1600" u="none" strike="noStrike" kern="1200" spc="-100" baseline="0" dirty="0" smtClean="0">
                          <a:solidFill>
                            <a:schemeClr val="tx1"/>
                          </a:solidFill>
                          <a:effectLst/>
                        </a:rPr>
                        <a:t>　等で広く周知すること</a:t>
                      </a:r>
                      <a:r>
                        <a:rPr kumimoji="1" lang="ja-JP" altLang="en-US" sz="1200" u="none" strike="noStrike" kern="1200" spc="-100" baseline="0" dirty="0" smtClean="0">
                          <a:solidFill>
                            <a:schemeClr val="tx1"/>
                          </a:solidFill>
                          <a:effectLst/>
                        </a:rPr>
                        <a:t>（法に基づかない働きかけ）</a:t>
                      </a: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301653705"/>
                  </a:ext>
                </a:extLst>
              </a:tr>
            </a:tbl>
          </a:graphicData>
        </a:graphic>
      </p:graphicFrame>
      <p:sp>
        <p:nvSpPr>
          <p:cNvPr id="4" name="正方形/長方形 3"/>
          <p:cNvSpPr/>
          <p:nvPr/>
        </p:nvSpPr>
        <p:spPr>
          <a:xfrm>
            <a:off x="408138" y="6480200"/>
            <a:ext cx="11533086" cy="369332"/>
          </a:xfrm>
          <a:prstGeom prst="rect">
            <a:avLst/>
          </a:prstGeom>
        </p:spPr>
        <p:txBody>
          <a:bodyPr wrap="square">
            <a:spAutoFit/>
          </a:bodyPr>
          <a:lstStyle/>
          <a:p>
            <a:r>
              <a:rPr lang="en-US" altLang="ja-JP" dirty="0" smtClean="0">
                <a:latin typeface="+mn-ea"/>
              </a:rPr>
              <a:t>※1000</a:t>
            </a:r>
            <a:r>
              <a:rPr lang="en-US" altLang="ja-JP" dirty="0">
                <a:latin typeface="+mn-ea"/>
              </a:rPr>
              <a:t>㎡</a:t>
            </a:r>
            <a:r>
              <a:rPr lang="ja-JP" altLang="en-US" dirty="0">
                <a:latin typeface="+mn-ea"/>
              </a:rPr>
              <a:t>以下の施設</a:t>
            </a:r>
            <a:r>
              <a:rPr lang="ja-JP" altLang="en-US" dirty="0" smtClean="0">
                <a:latin typeface="+mn-ea"/>
              </a:rPr>
              <a:t>は</a:t>
            </a:r>
            <a:r>
              <a:rPr lang="ja-JP" altLang="en-US" dirty="0">
                <a:latin typeface="+mn-ea"/>
              </a:rPr>
              <a:t>、</a:t>
            </a:r>
            <a:r>
              <a:rPr lang="ja-JP" altLang="en-US" dirty="0" smtClean="0">
                <a:latin typeface="+mn-ea"/>
              </a:rPr>
              <a:t>営業</a:t>
            </a:r>
            <a:r>
              <a:rPr lang="ja-JP" altLang="en-US" dirty="0">
                <a:latin typeface="+mn-ea"/>
              </a:rPr>
              <a:t>時間短縮（</a:t>
            </a:r>
            <a:r>
              <a:rPr lang="en-US" altLang="ja-JP" dirty="0">
                <a:latin typeface="+mn-ea"/>
              </a:rPr>
              <a:t>20</a:t>
            </a:r>
            <a:r>
              <a:rPr lang="ja-JP" altLang="en-US" dirty="0">
                <a:latin typeface="+mn-ea"/>
              </a:rPr>
              <a:t>時まで</a:t>
            </a:r>
            <a:r>
              <a:rPr lang="ja-JP" altLang="en-US" dirty="0" smtClean="0">
                <a:latin typeface="+mn-ea"/>
              </a:rPr>
              <a:t>）、入場整理等の協力を依頼（法に基づかない働きかけ）</a:t>
            </a:r>
            <a:endParaRPr lang="ja-JP" altLang="en-US" dirty="0">
              <a:latin typeface="+mn-ea"/>
            </a:endParaRPr>
          </a:p>
        </p:txBody>
      </p:sp>
      <p:sp>
        <p:nvSpPr>
          <p:cNvPr id="11" name="テキスト ボックス 10"/>
          <p:cNvSpPr txBox="1"/>
          <p:nvPr/>
        </p:nvSpPr>
        <p:spPr>
          <a:xfrm>
            <a:off x="185002" y="77523"/>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graphicFrame>
        <p:nvGraphicFramePr>
          <p:cNvPr id="10" name="表 9"/>
          <p:cNvGraphicFramePr>
            <a:graphicFrameLocks noGrp="1"/>
          </p:cNvGraphicFramePr>
          <p:nvPr>
            <p:extLst>
              <p:ext uri="{D42A27DB-BD31-4B8C-83A1-F6EECF244321}">
                <p14:modId xmlns:p14="http://schemas.microsoft.com/office/powerpoint/2010/main" val="2147006690"/>
              </p:ext>
            </p:extLst>
          </p:nvPr>
        </p:nvGraphicFramePr>
        <p:xfrm>
          <a:off x="419671" y="4505202"/>
          <a:ext cx="11017931" cy="1841007"/>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97448">
                  <a:extLst>
                    <a:ext uri="{9D8B030D-6E8A-4147-A177-3AD203B41FA5}">
                      <a16:colId xmlns:a16="http://schemas.microsoft.com/office/drawing/2014/main" val="2640038300"/>
                    </a:ext>
                  </a:extLst>
                </a:gridCol>
                <a:gridCol w="4047231">
                  <a:extLst>
                    <a:ext uri="{9D8B030D-6E8A-4147-A177-3AD203B41FA5}">
                      <a16:colId xmlns:a16="http://schemas.microsoft.com/office/drawing/2014/main" val="2438264081"/>
                    </a:ext>
                  </a:extLst>
                </a:gridCol>
              </a:tblGrid>
              <a:tr h="401695">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effectLst/>
                        </a:rPr>
                        <a:t>マージャン店</a:t>
                      </a:r>
                      <a:r>
                        <a:rPr lang="ja-JP" altLang="en-US" sz="1600" u="none" strike="noStrike" dirty="0">
                          <a:effectLst/>
                        </a:rPr>
                        <a:t>、パチンコ店、ゲームセンター等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3">
                  <a:txBody>
                    <a:bodyPr/>
                    <a:lstStyle/>
                    <a:p>
                      <a:pPr marL="73152" algn="l" rtl="0" eaLnBrk="1" fontAlgn="t" latinLnBrk="0" hangingPunct="1">
                        <a:spcBef>
                          <a:spcPts val="0"/>
                        </a:spcBef>
                        <a:spcAft>
                          <a:spcPts val="0"/>
                        </a:spcAft>
                      </a:pPr>
                      <a:r>
                        <a:rPr kumimoji="1" lang="en-US" altLang="ja-JP" sz="1600" b="1" u="none" strike="noStrike" kern="1200" dirty="0" smtClean="0">
                          <a:solidFill>
                            <a:schemeClr val="tx1"/>
                          </a:solidFill>
                          <a:effectLst/>
                        </a:rPr>
                        <a:t>【</a:t>
                      </a:r>
                      <a:r>
                        <a:rPr kumimoji="1" lang="ja-JP" altLang="en-US" sz="1600" b="1" u="none" strike="noStrike" kern="1200" dirty="0">
                          <a:solidFill>
                            <a:schemeClr val="tx1"/>
                          </a:solidFill>
                          <a:effectLst/>
                        </a:rPr>
                        <a:t>営業時間</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a:solidFill>
                            <a:schemeClr val="tx1"/>
                          </a:solidFill>
                          <a:effectLst/>
                        </a:rPr>
                        <a:t>　</a:t>
                      </a:r>
                      <a:r>
                        <a:rPr kumimoji="1" lang="en-US" altLang="ja-JP" sz="1600" u="none" strike="noStrike" kern="1200" dirty="0">
                          <a:solidFill>
                            <a:schemeClr val="tx1"/>
                          </a:solidFill>
                          <a:effectLst/>
                        </a:rPr>
                        <a:t>20</a:t>
                      </a:r>
                      <a:r>
                        <a:rPr kumimoji="1" lang="ja-JP" altLang="en-US" sz="1600" u="none" strike="noStrike" kern="1200" dirty="0">
                          <a:solidFill>
                            <a:schemeClr val="tx1"/>
                          </a:solidFill>
                          <a:effectLst/>
                        </a:rPr>
                        <a:t>時</a:t>
                      </a:r>
                      <a:r>
                        <a:rPr kumimoji="1" lang="ja-JP" altLang="en-US" sz="1600" u="none" strike="noStrike" kern="1200" dirty="0" smtClean="0">
                          <a:solidFill>
                            <a:schemeClr val="tx1"/>
                          </a:solidFill>
                          <a:effectLst/>
                        </a:rPr>
                        <a:t>まで</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24</a:t>
                      </a:r>
                      <a:r>
                        <a:rPr kumimoji="1" lang="ja-JP" altLang="en-US" sz="1200" u="none" strike="noStrike" kern="1200" dirty="0" smtClean="0">
                          <a:solidFill>
                            <a:schemeClr val="tx1"/>
                          </a:solidFill>
                          <a:effectLst/>
                        </a:rPr>
                        <a:t>条第９項）</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lang="ja-JP" altLang="en-US" sz="1800" u="none" strike="noStrike" dirty="0">
                        <a:solidFill>
                          <a:schemeClr val="tx1"/>
                        </a:solidFill>
                        <a:effectLst/>
                      </a:endParaRPr>
                    </a:p>
                    <a:p>
                      <a:pPr marL="73152" algn="l" rtl="0" eaLnBrk="1" fontAlgn="t" latinLnBrk="0" hangingPunct="1">
                        <a:spcBef>
                          <a:spcPts val="0"/>
                        </a:spcBef>
                        <a:spcAft>
                          <a:spcPts val="0"/>
                        </a:spcAft>
                      </a:pPr>
                      <a:r>
                        <a:rPr kumimoji="1" lang="en-US" altLang="ja-JP" sz="1600" b="1" u="none" strike="noStrike" kern="1200" dirty="0">
                          <a:solidFill>
                            <a:schemeClr val="tx1"/>
                          </a:solidFill>
                          <a:effectLst/>
                        </a:rPr>
                        <a:t>【</a:t>
                      </a:r>
                      <a:r>
                        <a:rPr kumimoji="1" lang="ja-JP" altLang="en-US" sz="1600" b="1" u="none" strike="noStrike" kern="1200" dirty="0">
                          <a:solidFill>
                            <a:schemeClr val="tx1"/>
                          </a:solidFill>
                          <a:effectLst/>
                        </a:rPr>
                        <a:t>その他</a:t>
                      </a:r>
                      <a:r>
                        <a:rPr kumimoji="1" lang="en-US" altLang="ja-JP" sz="1600" b="1" u="none" strike="noStrike" kern="1200" dirty="0">
                          <a:solidFill>
                            <a:schemeClr val="tx1"/>
                          </a:solidFill>
                          <a:effectLst/>
                        </a:rPr>
                        <a:t>】</a:t>
                      </a:r>
                      <a:endParaRPr lang="ja-JP" altLang="en-US" sz="1800" b="1" u="none" strike="noStrike" dirty="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r>
                        <a:rPr kumimoji="1" lang="ja-JP" altLang="en-US" sz="1200" u="none" strike="noStrike" kern="1200" dirty="0" smtClean="0">
                          <a:solidFill>
                            <a:schemeClr val="tx1"/>
                          </a:solidFill>
                          <a:effectLst/>
                        </a:rPr>
                        <a:t>（法第</a:t>
                      </a:r>
                      <a:r>
                        <a:rPr kumimoji="1" lang="en-US" altLang="ja-JP" sz="1200" u="none" strike="noStrike" kern="1200" dirty="0" smtClean="0">
                          <a:solidFill>
                            <a:schemeClr val="tx1"/>
                          </a:solidFill>
                          <a:effectLst/>
                        </a:rPr>
                        <a:t>24</a:t>
                      </a:r>
                      <a:r>
                        <a:rPr kumimoji="1" lang="ja-JP" altLang="en-US" sz="1200" u="none" strike="noStrike" kern="1200" dirty="0" smtClean="0">
                          <a:solidFill>
                            <a:schemeClr val="tx1"/>
                          </a:solidFill>
                          <a:effectLst/>
                        </a:rPr>
                        <a:t>条第９項）</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3301653705"/>
                  </a:ext>
                </a:extLst>
              </a:tr>
              <a:tr h="64239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724162545"/>
                  </a:ext>
                </a:extLst>
              </a:tr>
              <a:tr h="796919">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454277654"/>
                  </a:ext>
                </a:extLst>
              </a:tr>
            </a:tbl>
          </a:graphicData>
        </a:graphic>
      </p:graphicFrame>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77312" y="531266"/>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837485" y="494077"/>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4163505646"/>
              </p:ext>
            </p:extLst>
          </p:nvPr>
        </p:nvGraphicFramePr>
        <p:xfrm>
          <a:off x="514472" y="1003623"/>
          <a:ext cx="11266211" cy="460178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a:t>
                      </a:r>
                      <a:r>
                        <a:rPr lang="en-US" altLang="ja-JP" sz="1200" u="none" strike="noStrike" dirty="0" smtClean="0">
                          <a:effectLst/>
                        </a:rPr>
                        <a:t>※</a:t>
                      </a:r>
                      <a:r>
                        <a:rPr lang="ja-JP" altLang="en-US" sz="1200" u="none" strike="noStrike" dirty="0" smtClean="0">
                          <a:effectLst/>
                        </a:rPr>
                        <a:t>１</a:t>
                      </a:r>
                      <a:r>
                        <a:rPr lang="ja-JP" altLang="en-US" sz="1600" u="none" strike="noStrike" dirty="0" smtClean="0">
                          <a:effectLst/>
                        </a:rPr>
                        <a:t>、演芸場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上限</a:t>
                      </a:r>
                      <a:r>
                        <a:rPr lang="en-US" altLang="ja-JP" sz="1600" u="none" strike="noStrike" dirty="0" smtClean="0">
                          <a:effectLst/>
                        </a:rPr>
                        <a:t>5000</a:t>
                      </a:r>
                      <a:r>
                        <a:rPr lang="ja-JP" altLang="en-US" sz="1600" u="none" strike="noStrike" dirty="0" smtClean="0">
                          <a:effectLst/>
                        </a:rPr>
                        <a:t>人</a:t>
                      </a:r>
                      <a:endParaRPr lang="en-US" altLang="ja-JP" sz="1600" u="none" strike="noStrike" dirty="0" smtClean="0">
                        <a:effectLst/>
                      </a:endParaRPr>
                    </a:p>
                    <a:p>
                      <a:pPr algn="l" fontAlgn="ctr"/>
                      <a:r>
                        <a:rPr lang="ja-JP" altLang="en-US" sz="1600" u="none" strike="noStrike" dirty="0" smtClean="0">
                          <a:effectLst/>
                        </a:rPr>
                        <a:t>　かつ収容率</a:t>
                      </a:r>
                      <a:r>
                        <a:rPr lang="en-US" altLang="ja-JP" sz="1600" u="none" strike="noStrike" dirty="0" smtClean="0">
                          <a:effectLst/>
                        </a:rPr>
                        <a:t>50</a:t>
                      </a:r>
                      <a:r>
                        <a:rPr lang="ja-JP" altLang="en-US" sz="1600" u="none" strike="noStrike" dirty="0" smtClean="0">
                          <a:effectLst/>
                        </a:rPr>
                        <a:t>％以内</a:t>
                      </a:r>
                      <a:endParaRPr lang="en-US" altLang="ja-JP" sz="1600" u="none" strike="noStrike" dirty="0" smtClean="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8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営業時間</a:t>
                      </a:r>
                      <a:r>
                        <a:rPr kumimoji="1" lang="en-US" altLang="ja-JP" sz="1600" b="1" dirty="0" smtClean="0"/>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・イベント：</a:t>
                      </a:r>
                      <a:endParaRPr kumimoji="1" lang="en-US" altLang="ja-JP" sz="1600" dirty="0" smtClean="0"/>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600" dirty="0" smtClean="0"/>
                        <a:t>　　　</a:t>
                      </a:r>
                      <a:r>
                        <a:rPr kumimoji="1" lang="en-US" altLang="ja-JP" sz="1600" dirty="0" smtClean="0"/>
                        <a:t>21</a:t>
                      </a:r>
                      <a:r>
                        <a:rPr kumimoji="1" lang="ja-JP" altLang="en-US" sz="1600" dirty="0" smtClean="0"/>
                        <a:t>時まで</a:t>
                      </a:r>
                      <a:r>
                        <a:rPr lang="ja-JP" altLang="en-US" sz="1600" u="none" strike="noStrike" dirty="0" smtClean="0">
                          <a:effectLst/>
                        </a:rPr>
                        <a:t/>
                      </a:r>
                      <a:br>
                        <a:rPr lang="ja-JP" altLang="en-US" sz="1600" u="none" strike="noStrike" dirty="0" smtClean="0">
                          <a:effectLst/>
                        </a:rPr>
                      </a:br>
                      <a:r>
                        <a:rPr lang="ja-JP" altLang="en-US" sz="1600" u="none" strike="noStrike" dirty="0" smtClean="0">
                          <a:effectLst/>
                        </a:rPr>
                        <a:t>　・</a:t>
                      </a:r>
                      <a:r>
                        <a:rPr lang="ja-JP" altLang="en-US" sz="1600" u="none" strike="noStrike" dirty="0" smtClean="0">
                          <a:solidFill>
                            <a:schemeClr val="tx1"/>
                          </a:solidFill>
                          <a:effectLst/>
                        </a:rPr>
                        <a:t>イベント以外</a:t>
                      </a:r>
                      <a:r>
                        <a:rPr lang="ja-JP" altLang="en-US" sz="1200" u="none" strike="noStrike" dirty="0" smtClean="0">
                          <a:solidFill>
                            <a:schemeClr val="tx1"/>
                          </a:solidFill>
                          <a:effectLst/>
                        </a:rPr>
                        <a:t>（</a:t>
                      </a:r>
                      <a:r>
                        <a:rPr lang="en-US" altLang="ja-JP" sz="1200" u="none" strike="noStrike" dirty="0" smtClean="0">
                          <a:solidFill>
                            <a:schemeClr val="tx1"/>
                          </a:solidFill>
                          <a:effectLst/>
                        </a:rPr>
                        <a:t>※</a:t>
                      </a:r>
                      <a:r>
                        <a:rPr lang="ja-JP" altLang="en-US" sz="1200" u="none" strike="noStrike" dirty="0" smtClean="0">
                          <a:solidFill>
                            <a:schemeClr val="tx1"/>
                          </a:solidFill>
                          <a:effectLst/>
                        </a:rPr>
                        <a:t>４）</a:t>
                      </a:r>
                      <a:r>
                        <a:rPr lang="ja-JP" altLang="en-US" sz="1800" u="none" strike="noStrike" dirty="0" smtClean="0">
                          <a:solidFill>
                            <a:schemeClr val="tx1"/>
                          </a:solidFill>
                          <a:effectLst/>
                        </a:rPr>
                        <a:t>：</a:t>
                      </a:r>
                      <a:endParaRPr lang="en-US" altLang="ja-JP" sz="18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800" u="none" strike="noStrike" dirty="0" smtClean="0">
                          <a:solidFill>
                            <a:schemeClr val="tx1"/>
                          </a:solidFill>
                          <a:effectLst/>
                        </a:rPr>
                        <a:t>　　</a:t>
                      </a:r>
                      <a:r>
                        <a:rPr lang="ja-JP" altLang="en-US" sz="1800" u="none" strike="noStrike" baseline="0" dirty="0" smtClean="0">
                          <a:solidFill>
                            <a:schemeClr val="tx1"/>
                          </a:solidFill>
                          <a:effectLst/>
                        </a:rPr>
                        <a:t>  </a:t>
                      </a:r>
                      <a:r>
                        <a:rPr lang="en-US" altLang="ja-JP" sz="1600" u="none" strike="noStrike" dirty="0" smtClean="0">
                          <a:solidFill>
                            <a:schemeClr val="tx1"/>
                          </a:solidFill>
                          <a:effectLst/>
                        </a:rPr>
                        <a:t>20</a:t>
                      </a:r>
                      <a:r>
                        <a:rPr lang="ja-JP" altLang="en-US" sz="1600" u="none" strike="noStrike" dirty="0" smtClean="0">
                          <a:solidFill>
                            <a:schemeClr val="tx1"/>
                          </a:solidFill>
                          <a:effectLst/>
                        </a:rPr>
                        <a:t>時まで</a:t>
                      </a:r>
                      <a:endParaRPr lang="en-US" altLang="ja-JP" sz="12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適切な入場整理等（人数管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理、人数制限、誘導等）の</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実施</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r>
                        <a:rPr lang="ja-JP" altLang="en-US" sz="1200" u="none" strike="noStrike" dirty="0" smtClean="0">
                          <a:effectLst/>
                        </a:rPr>
                        <a:t>２</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p>
                      <a:pPr marL="72000" algn="l" fontAlgn="ctr">
                        <a:lnSpc>
                          <a:spcPts val="2300"/>
                        </a:lnSpc>
                      </a:pPr>
                      <a:r>
                        <a:rPr lang="ja-JP" altLang="en-US" sz="1200" b="1" i="0" u="none" strike="noStrike" dirty="0" smtClean="0">
                          <a:solidFill>
                            <a:srgbClr val="000000"/>
                          </a:solidFill>
                          <a:effectLst/>
                          <a:latin typeface="+mn-ea"/>
                          <a:ea typeface="+mn-ea"/>
                        </a:rPr>
                        <a:t>　　　　　　　　</a:t>
                      </a:r>
                      <a:r>
                        <a:rPr lang="en-US" altLang="ja-JP" sz="1200" b="0" i="0" u="none" strike="noStrike" dirty="0" smtClean="0">
                          <a:solidFill>
                            <a:srgbClr val="000000"/>
                          </a:solidFill>
                          <a:effectLst/>
                          <a:latin typeface="+mn-ea"/>
                          <a:ea typeface="+mn-ea"/>
                        </a:rPr>
                        <a:t>※</a:t>
                      </a:r>
                      <a:r>
                        <a:rPr lang="ja-JP" altLang="en-US" sz="1200" b="0" i="0" u="none" strike="noStrike" dirty="0" smtClean="0">
                          <a:solidFill>
                            <a:srgbClr val="000000"/>
                          </a:solidFill>
                          <a:effectLst/>
                          <a:latin typeface="+mn-ea"/>
                          <a:ea typeface="+mn-ea"/>
                        </a:rPr>
                        <a:t>３</a:t>
                      </a:r>
                      <a:endParaRPr lang="ja-JP" altLang="en-US" sz="1200" b="0"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964367"/>
          </a:xfrm>
          <a:prstGeom prst="rect">
            <a:avLst/>
          </a:prstGeom>
        </p:spPr>
        <p:txBody>
          <a:bodyPr wrap="square">
            <a:spAutoFit/>
          </a:bodyPr>
          <a:lstStyle/>
          <a:p>
            <a:pPr>
              <a:lnSpc>
                <a:spcPts val="1700"/>
              </a:lnSpc>
            </a:pPr>
            <a:r>
              <a:rPr lang="en-US" altLang="ja-JP" sz="1200" dirty="0" smtClean="0"/>
              <a:t>※</a:t>
            </a:r>
            <a:r>
              <a:rPr lang="ja-JP" altLang="en-US" sz="1200" dirty="0" smtClean="0"/>
              <a:t>１：映画館の通常営業については、</a:t>
            </a:r>
            <a:r>
              <a:rPr lang="en-US" altLang="ja-JP" sz="1200" dirty="0" smtClean="0"/>
              <a:t>21</a:t>
            </a:r>
            <a:r>
              <a:rPr lang="ja-JP" altLang="en-US" sz="1200" dirty="0" smtClean="0"/>
              <a:t>時まで</a:t>
            </a:r>
            <a:endParaRPr lang="en-US" altLang="ja-JP" sz="1200" dirty="0"/>
          </a:p>
          <a:p>
            <a:pPr>
              <a:lnSpc>
                <a:spcPts val="1700"/>
              </a:lnSpc>
            </a:pPr>
            <a:r>
              <a:rPr lang="en-US" altLang="ja-JP" sz="1200" dirty="0" smtClean="0"/>
              <a:t>※</a:t>
            </a:r>
            <a:r>
              <a:rPr lang="ja-JP" altLang="en-US" sz="1200" dirty="0"/>
              <a:t>２</a:t>
            </a:r>
            <a:r>
              <a:rPr lang="ja-JP" altLang="en-US" sz="1200" dirty="0" smtClean="0"/>
              <a:t>：</a:t>
            </a:r>
            <a:r>
              <a:rPr lang="ja-JP" altLang="en-US" sz="1200" dirty="0"/>
              <a:t>飲食店営業許可を受けている施設について</a:t>
            </a:r>
            <a:r>
              <a:rPr lang="ja-JP" altLang="en-US" sz="1200" dirty="0" smtClean="0"/>
              <a:t>、飲食店と同様の要請（飲食営業</a:t>
            </a:r>
            <a:r>
              <a:rPr lang="ja-JP" altLang="en-US" sz="1200" dirty="0"/>
              <a:t>は</a:t>
            </a:r>
            <a:r>
              <a:rPr lang="en-US" altLang="ja-JP" sz="1200" dirty="0"/>
              <a:t>20</a:t>
            </a:r>
            <a:r>
              <a:rPr lang="ja-JP" altLang="en-US" sz="1200" dirty="0"/>
              <a:t>時</a:t>
            </a:r>
            <a:r>
              <a:rPr lang="ja-JP" altLang="en-US" sz="1200" dirty="0" smtClean="0"/>
              <a:t>まで等）　　　　</a:t>
            </a:r>
            <a:endParaRPr lang="en-US" altLang="ja-JP" sz="1200" dirty="0" smtClean="0"/>
          </a:p>
          <a:p>
            <a:pPr>
              <a:lnSpc>
                <a:spcPts val="1700"/>
              </a:lnSpc>
            </a:pPr>
            <a:r>
              <a:rPr lang="en-US" altLang="ja-JP" sz="1200" dirty="0" smtClean="0"/>
              <a:t>※</a:t>
            </a:r>
            <a:r>
              <a:rPr lang="ja-JP" altLang="en-US" sz="1200" dirty="0"/>
              <a:t>３</a:t>
            </a:r>
            <a:r>
              <a:rPr lang="ja-JP" altLang="en-US" sz="1200" dirty="0" smtClean="0"/>
              <a:t>：運動施設の観客</a:t>
            </a:r>
            <a:r>
              <a:rPr lang="ja-JP" altLang="en-US" sz="1200" dirty="0"/>
              <a:t>を</a:t>
            </a:r>
            <a:r>
              <a:rPr lang="ja-JP" altLang="en-US" sz="1200" dirty="0" smtClean="0"/>
              <a:t>入れない個人</a:t>
            </a:r>
            <a:r>
              <a:rPr lang="ja-JP" altLang="en-US" sz="1200" dirty="0"/>
              <a:t>の</a:t>
            </a:r>
            <a:r>
              <a:rPr lang="ja-JP" altLang="en-US" sz="1200" dirty="0" smtClean="0"/>
              <a:t>練習</a:t>
            </a:r>
            <a:r>
              <a:rPr lang="ja-JP" altLang="en-US" sz="1200" dirty="0"/>
              <a:t>・</a:t>
            </a:r>
            <a:r>
              <a:rPr lang="ja-JP" altLang="en-US" sz="1200" dirty="0" smtClean="0"/>
              <a:t>プレーはイベント以外に該当　　</a:t>
            </a:r>
            <a:r>
              <a:rPr lang="ja-JP" altLang="en-US" sz="1200" dirty="0"/>
              <a:t>　</a:t>
            </a:r>
            <a:endParaRPr lang="en-US" altLang="ja-JP" sz="1200" dirty="0" smtClean="0"/>
          </a:p>
          <a:p>
            <a:pPr>
              <a:lnSpc>
                <a:spcPts val="1700"/>
              </a:lnSpc>
            </a:pPr>
            <a:r>
              <a:rPr lang="en-US" altLang="ja-JP" sz="1200" dirty="0" smtClean="0"/>
              <a:t>※</a:t>
            </a:r>
            <a:r>
              <a:rPr lang="ja-JP" altLang="en-US" sz="1200" dirty="0" smtClean="0"/>
              <a:t>４：</a:t>
            </a:r>
            <a:r>
              <a:rPr lang="en-US" altLang="ja-JP" sz="1200" dirty="0"/>
              <a:t>1000㎡</a:t>
            </a:r>
            <a:r>
              <a:rPr lang="ja-JP" altLang="en-US" sz="1200" dirty="0"/>
              <a:t>以下の施設は</a:t>
            </a:r>
            <a:r>
              <a:rPr lang="ja-JP" altLang="en-US" sz="1200" dirty="0" smtClean="0"/>
              <a:t>働きかけ</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23639" y="24425"/>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00116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403141"/>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200329"/>
          </a:xfrm>
          <a:prstGeom prst="rect">
            <a:avLst/>
          </a:prstGeom>
          <a:noFill/>
          <a:ln w="19050">
            <a:noFill/>
          </a:ln>
        </p:spPr>
        <p:txBody>
          <a:bodyPr wrap="square" rtlCol="0">
            <a:spAutoFit/>
          </a:bodyPr>
          <a:lstStyle/>
          <a:p>
            <a:r>
              <a:rPr lang="ja-JP" altLang="en-US" sz="2400" b="1" dirty="0" smtClean="0"/>
              <a:t>◆　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a:t>
            </a:r>
            <a:r>
              <a:rPr lang="ja-JP" altLang="en-US" b="1" dirty="0"/>
              <a:t>働</a:t>
            </a:r>
            <a:r>
              <a:rPr lang="ja-JP" altLang="en-US" b="1" dirty="0" smtClean="0"/>
              <a:t>きかけ）</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5733</TotalTime>
  <Words>2128</Words>
  <Application>Microsoft Office PowerPoint</Application>
  <PresentationFormat>ワイド画面</PresentationFormat>
  <Paragraphs>196</Paragraphs>
  <Slides>8</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松永　あかり</cp:lastModifiedBy>
  <cp:revision>365</cp:revision>
  <cp:lastPrinted>2021-08-18T02:05:42Z</cp:lastPrinted>
  <dcterms:created xsi:type="dcterms:W3CDTF">2020-04-06T02:06:27Z</dcterms:created>
  <dcterms:modified xsi:type="dcterms:W3CDTF">2021-08-18T05:49:34Z</dcterms:modified>
</cp:coreProperties>
</file>