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2" r:id="rId3"/>
    <p:sldId id="283" r:id="rId4"/>
    <p:sldId id="284" r:id="rId5"/>
    <p:sldId id="275" r:id="rId6"/>
    <p:sldId id="280" r:id="rId7"/>
    <p:sldId id="285" r:id="rId8"/>
    <p:sldId id="270" r:id="rId9"/>
    <p:sldId id="293"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2021/7/30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2021/7/30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緊急事態措置を実施すべき期間（８月</a:t>
            </a:r>
            <a:r>
              <a:rPr lang="ja-JP" altLang="en-US" sz="2000" b="1" u="sng" dirty="0">
                <a:latin typeface="游ゴシック" panose="020F0502020204030204"/>
                <a:ea typeface="游ゴシック" panose="020B0400000000000000" pitchFamily="50" charset="-128"/>
              </a:rPr>
              <a:t>２</a:t>
            </a:r>
            <a:r>
              <a:rPr lang="ja-JP" altLang="en-US" sz="2000" b="1" u="sng" dirty="0" smtClean="0">
                <a:latin typeface="游ゴシック" panose="020F0502020204030204"/>
                <a:ea typeface="游ゴシック" panose="020B0400000000000000" pitchFamily="50" charset="-128"/>
              </a:rPr>
              <a:t>日～８月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sz="1400" b="1" u="sng" spc="-70" dirty="0" smtClean="0">
                <a:latin typeface="游ゴシック" panose="020F0502020204030204"/>
                <a:ea typeface="游ゴシック" panose="020B0400000000000000" pitchFamily="50" charset="-128"/>
              </a:rPr>
              <a:t>ただし感染拡大の状況に応じて要請内容を判断</a:t>
            </a:r>
            <a:r>
              <a:rPr lang="ja-JP" altLang="en-US" sz="2000" b="1" u="sng"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1921251"/>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条第１項に基づく）</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93446" y="2320528"/>
            <a:ext cx="11736000" cy="295981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93446" y="2406976"/>
            <a:ext cx="11770743" cy="4337085"/>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smtClean="0"/>
          </a:p>
          <a:p>
            <a:pPr>
              <a:lnSpc>
                <a:spcPts val="1900"/>
              </a:lnSpc>
              <a:defRPr/>
            </a:pPr>
            <a:r>
              <a:rPr lang="en-US" altLang="ja-JP" sz="1400" b="1" dirty="0" smtClean="0"/>
              <a:t>            ※</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endParaRPr lang="en-US" altLang="ja-JP" sz="1400" b="1" dirty="0"/>
          </a:p>
          <a:p>
            <a:pPr>
              <a:lnSpc>
                <a:spcPts val="1900"/>
              </a:lnSpc>
              <a:defRPr/>
            </a:pPr>
            <a:r>
              <a:rPr lang="en-US" altLang="ja-JP" sz="1400" b="1" dirty="0"/>
              <a:t> </a:t>
            </a:r>
            <a:r>
              <a:rPr lang="en-US" altLang="ja-JP" sz="1400" b="1" dirty="0" smtClean="0"/>
              <a:t>           </a:t>
            </a:r>
            <a:r>
              <a:rPr lang="en-US" altLang="ja-JP" sz="1400" dirty="0" smtClean="0"/>
              <a:t>※</a:t>
            </a:r>
            <a:r>
              <a:rPr lang="ja-JP" altLang="en-US" sz="1400" dirty="0" smtClean="0"/>
              <a:t>　特に</a:t>
            </a:r>
            <a:r>
              <a:rPr lang="en-US" altLang="ja-JP" sz="1400" dirty="0" smtClean="0"/>
              <a:t>20</a:t>
            </a:r>
            <a:r>
              <a:rPr lang="ja-JP" altLang="en-US" sz="1400" dirty="0" smtClean="0"/>
              <a:t>時以降の外出自粛、外出する必要がある場合にも、極力家族や普段行動をともにしている仲間と少人数で、混雑している場所　</a:t>
            </a:r>
            <a:endParaRPr lang="en-US" altLang="ja-JP" sz="1400" dirty="0" smtClean="0"/>
          </a:p>
          <a:p>
            <a:pPr>
              <a:lnSpc>
                <a:spcPts val="1900"/>
              </a:lnSpc>
              <a:defRPr/>
            </a:pPr>
            <a:r>
              <a:rPr lang="ja-JP" altLang="en-US" sz="1400" dirty="0" smtClean="0"/>
              <a:t>　　　　　 や時間を避けて行動すること</a:t>
            </a:r>
            <a:endParaRPr lang="en-US" altLang="ja-JP" sz="1400" dirty="0" smtClean="0"/>
          </a:p>
          <a:p>
            <a:pPr>
              <a:lnSpc>
                <a:spcPts val="1900"/>
              </a:lnSpc>
              <a:defRPr/>
            </a:pPr>
            <a:endParaRPr lang="en-US" altLang="ja-JP" sz="1400" b="1" dirty="0" smtClean="0"/>
          </a:p>
          <a:p>
            <a:pPr>
              <a:lnSpc>
                <a:spcPts val="1900"/>
              </a:lnSpc>
              <a:defRPr/>
            </a:pPr>
            <a:r>
              <a:rPr lang="ja-JP" altLang="en-US" sz="2000" b="1" dirty="0" smtClean="0"/>
              <a:t>○　</a:t>
            </a:r>
            <a:r>
              <a:rPr lang="ja-JP" altLang="en-US" sz="2000" b="1" dirty="0"/>
              <a:t>不要不急の帰省や旅行など都道府県間の移動は極力控えること</a:t>
            </a:r>
            <a:endParaRPr lang="en-US" altLang="ja-JP" sz="2000" b="1" dirty="0" smtClean="0"/>
          </a:p>
          <a:p>
            <a:pPr lvl="0">
              <a:lnSpc>
                <a:spcPts val="1900"/>
              </a:lnSpc>
              <a:defRPr/>
            </a:pPr>
            <a:r>
              <a:rPr lang="ja-JP" altLang="en-US" sz="2000" b="1" dirty="0" smtClean="0"/>
              <a:t>　　</a:t>
            </a:r>
            <a:r>
              <a:rPr lang="en-US" altLang="ja-JP" sz="1400" b="1" dirty="0">
                <a:solidFill>
                  <a:prstClr val="black"/>
                </a:solidFill>
              </a:rPr>
              <a:t> </a:t>
            </a:r>
            <a:r>
              <a:rPr lang="en-US" altLang="ja-JP" sz="1400" dirty="0">
                <a:solidFill>
                  <a:prstClr val="black"/>
                </a:solidFill>
              </a:rPr>
              <a:t>※</a:t>
            </a:r>
            <a:r>
              <a:rPr lang="ja-JP" altLang="en-US" sz="1400" dirty="0">
                <a:solidFill>
                  <a:prstClr val="black"/>
                </a:solidFill>
              </a:rPr>
              <a:t>　</a:t>
            </a:r>
            <a:r>
              <a:rPr lang="ja-JP" altLang="en-US" sz="1400" dirty="0" smtClean="0">
                <a:solidFill>
                  <a:prstClr val="black"/>
                </a:solidFill>
              </a:rPr>
              <a:t>どうしても避けられない場合は感染防止策の徹底とともに、出発前又は到着地での検査を受診すること。</a:t>
            </a:r>
            <a:endParaRPr lang="en-US" altLang="ja-JP" sz="1400" dirty="0">
              <a:solidFill>
                <a:prstClr val="black"/>
              </a:solidFill>
            </a:endParaRPr>
          </a:p>
          <a:p>
            <a:pPr lvl="0">
              <a:lnSpc>
                <a:spcPts val="1900"/>
              </a:lnSpc>
              <a:defRPr/>
            </a:pPr>
            <a:r>
              <a:rPr lang="ja-JP" altLang="en-US" sz="1400" dirty="0" smtClean="0">
                <a:solidFill>
                  <a:prstClr val="black"/>
                </a:solidFill>
              </a:rPr>
              <a:t>　　　　　（府民：法</a:t>
            </a:r>
            <a:r>
              <a:rPr lang="ja-JP" altLang="en-US" sz="1400" dirty="0">
                <a:solidFill>
                  <a:prstClr val="black"/>
                </a:solidFill>
              </a:rPr>
              <a:t>第</a:t>
            </a:r>
            <a:r>
              <a:rPr lang="en-US" altLang="ja-JP" sz="1400" dirty="0">
                <a:solidFill>
                  <a:prstClr val="black"/>
                </a:solidFill>
              </a:rPr>
              <a:t>45</a:t>
            </a:r>
            <a:r>
              <a:rPr lang="ja-JP" altLang="en-US" sz="1400" dirty="0">
                <a:solidFill>
                  <a:prstClr val="black"/>
                </a:solidFill>
              </a:rPr>
              <a:t>条</a:t>
            </a:r>
            <a:r>
              <a:rPr lang="ja-JP" altLang="en-US" sz="1400" dirty="0" smtClean="0">
                <a:solidFill>
                  <a:prstClr val="black"/>
                </a:solidFill>
              </a:rPr>
              <a:t>第１項　府民</a:t>
            </a:r>
            <a:r>
              <a:rPr lang="ja-JP" altLang="en-US" sz="1400" dirty="0">
                <a:solidFill>
                  <a:prstClr val="black"/>
                </a:solidFill>
              </a:rPr>
              <a:t>以外</a:t>
            </a:r>
            <a:r>
              <a:rPr lang="ja-JP" altLang="en-US" sz="1400" dirty="0" smtClean="0">
                <a:solidFill>
                  <a:prstClr val="black"/>
                </a:solidFill>
              </a:rPr>
              <a:t>：法</a:t>
            </a:r>
            <a:r>
              <a:rPr lang="ja-JP" altLang="en-US" sz="1400" dirty="0">
                <a:solidFill>
                  <a:prstClr val="black"/>
                </a:solidFill>
              </a:rPr>
              <a:t>に基づかない働きかけ</a:t>
            </a:r>
            <a:r>
              <a:rPr lang="ja-JP" altLang="en-US" sz="1400" dirty="0" smtClean="0">
                <a:solidFill>
                  <a:prstClr val="black"/>
                </a:solidFill>
              </a:rPr>
              <a:t>）</a:t>
            </a:r>
            <a:endParaRPr lang="en-US" altLang="ja-JP" sz="1400" dirty="0" smtClean="0">
              <a:solidFill>
                <a:prstClr val="black"/>
              </a:solidFill>
            </a:endParaRPr>
          </a:p>
          <a:p>
            <a:pPr>
              <a:lnSpc>
                <a:spcPts val="1900"/>
              </a:lnSpc>
              <a:defRPr/>
            </a:pPr>
            <a:endParaRPr lang="en-US" altLang="ja-JP" sz="2000" b="1" spc="-150" dirty="0"/>
          </a:p>
          <a:p>
            <a:pPr>
              <a:lnSpc>
                <a:spcPts val="1900"/>
              </a:lnSpc>
              <a:defRPr/>
            </a:pPr>
            <a:r>
              <a:rPr lang="ja-JP" altLang="en-US" sz="2000" spc="-150" dirty="0" smtClean="0"/>
              <a:t>○　</a:t>
            </a:r>
            <a:r>
              <a:rPr lang="ja-JP" altLang="en-US" sz="2000" b="1" dirty="0" smtClean="0"/>
              <a:t>要請に応じず、酒類やカラオケを提供している飲食店</a:t>
            </a:r>
            <a:r>
              <a:rPr lang="ja-JP" altLang="en-US" sz="2000" b="1" dirty="0"/>
              <a:t>等の利用を厳に控える</a:t>
            </a:r>
            <a:r>
              <a:rPr lang="ja-JP" altLang="en-US" sz="2000" b="1" dirty="0" smtClean="0"/>
              <a:t>こと</a:t>
            </a:r>
            <a:endParaRPr lang="en-US" altLang="ja-JP" sz="2000" b="1" dirty="0"/>
          </a:p>
          <a:p>
            <a:pPr>
              <a:lnSpc>
                <a:spcPts val="1900"/>
              </a:lnSpc>
              <a:defRPr/>
            </a:pPr>
            <a:endParaRPr lang="en-US" altLang="ja-JP" sz="2000" dirty="0" smtClean="0"/>
          </a:p>
          <a:p>
            <a:pPr>
              <a:lnSpc>
                <a:spcPts val="1900"/>
              </a:lnSpc>
              <a:defRPr/>
            </a:pPr>
            <a:r>
              <a:rPr lang="ja-JP" altLang="en-US" sz="2000" dirty="0" smtClean="0"/>
              <a:t>○　</a:t>
            </a:r>
            <a:r>
              <a:rPr lang="ja-JP" altLang="en-US" sz="2000" dirty="0"/>
              <a:t>路上、公園等における集団での飲酒は自粛する</a:t>
            </a:r>
            <a:r>
              <a:rPr lang="ja-JP" altLang="en-US" sz="2000" dirty="0" smtClean="0"/>
              <a:t>こと</a:t>
            </a:r>
            <a:endParaRPr lang="en-US" altLang="ja-JP" sz="2000" dirty="0" smtClean="0"/>
          </a:p>
          <a:p>
            <a:pPr>
              <a:lnSpc>
                <a:spcPts val="1900"/>
              </a:lnSpc>
              <a:defRPr/>
            </a:pPr>
            <a:endParaRPr lang="en-US" altLang="ja-JP" sz="1400" dirty="0" smtClean="0"/>
          </a:p>
          <a:p>
            <a:pPr>
              <a:lnSpc>
                <a:spcPts val="19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en-US" altLang="ja-JP" sz="2000" dirty="0" smtClean="0"/>
          </a:p>
          <a:p>
            <a:pPr>
              <a:lnSpc>
                <a:spcPts val="1900"/>
              </a:lnSpc>
              <a:defRPr/>
            </a:pPr>
            <a:endParaRPr lang="en-US" altLang="ja-JP" sz="2000" dirty="0" smtClean="0"/>
          </a:p>
          <a:p>
            <a:pPr lvl="0">
              <a:lnSpc>
                <a:spcPts val="1900"/>
              </a:lnSpc>
              <a:defRPr/>
            </a:pPr>
            <a:r>
              <a:rPr lang="ja-JP" altLang="en-US" sz="2000" dirty="0">
                <a:solidFill>
                  <a:prstClr val="black"/>
                </a:solidFill>
              </a:rPr>
              <a:t>○　オリンピック、パラリンピックは自宅で応援すること　</a:t>
            </a:r>
            <a:endParaRPr lang="en-US" altLang="ja-JP" sz="2000" dirty="0">
              <a:solidFill>
                <a:prstClr val="black"/>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1057762"/>
            <a:ext cx="11502118" cy="1492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1136479"/>
            <a:ext cx="12165612" cy="3785652"/>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、以下の行動の自粛を徹底すること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・旅行（合宿を含む）や自宅、友人宅での飲み会</a:t>
            </a:r>
            <a:endParaRPr lang="en-US" altLang="ja-JP" sz="2000" b="1" dirty="0" smtClean="0"/>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r>
              <a:rPr lang="ja-JP" altLang="en-US" sz="2000" b="1" dirty="0"/>
              <a:t>○　</a:t>
            </a:r>
            <a:r>
              <a:rPr lang="ja-JP" altLang="en-US" sz="2000" dirty="0"/>
              <a:t>授業は、人と人との接触をなるべく減らすため原則オンラインとし、</a:t>
            </a:r>
            <a:endParaRPr lang="en-US" altLang="ja-JP" sz="2000" dirty="0"/>
          </a:p>
          <a:p>
            <a:pPr>
              <a:lnSpc>
                <a:spcPct val="150000"/>
              </a:lnSpc>
              <a:defRPr/>
            </a:pPr>
            <a:r>
              <a:rPr lang="ja-JP" altLang="en-US" sz="2000" dirty="0"/>
              <a:t>　　困難な場合は、クラスを分割した授業や大教室の活用等により密を回避すること</a:t>
            </a:r>
            <a:endParaRPr lang="en-US" altLang="ja-JP" sz="2000" dirty="0"/>
          </a:p>
          <a:p>
            <a:pPr>
              <a:lnSpc>
                <a:spcPct val="150000"/>
              </a:lnSpc>
              <a:defRPr/>
            </a:pPr>
            <a:endParaRPr lang="en-US" altLang="ja-JP" sz="2000" b="1" strike="dblStrike" spc="-13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4837222"/>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在宅勤務（テレワーク）等による、出勤者数の７割減をめざすこと</a:t>
            </a:r>
            <a:endParaRPr lang="en-US" altLang="ja-JP" sz="2000" b="1" spc="-100" dirty="0" smtClean="0"/>
          </a:p>
          <a:p>
            <a:pPr>
              <a:lnSpc>
                <a:spcPts val="3700"/>
              </a:lnSpc>
              <a:defRPr/>
            </a:pPr>
            <a:r>
              <a:rPr lang="ja-JP" altLang="en-US" sz="2000" b="1" spc="-100" dirty="0"/>
              <a:t>　</a:t>
            </a:r>
            <a:r>
              <a:rPr lang="ja-JP" altLang="en-US" sz="2000" b="1" spc="-100" dirty="0" smtClean="0"/>
              <a:t>出勤者数削減の実施状況を各事業者が公表し、取組みを促進すること</a:t>
            </a:r>
            <a:endParaRPr lang="en-US" altLang="ja-JP" sz="2000" b="1" spc="-100" dirty="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b="1" spc="-100" dirty="0"/>
          </a:p>
          <a:p>
            <a:pPr>
              <a:lnSpc>
                <a:spcPts val="3700"/>
              </a:lnSpc>
              <a:defRPr/>
            </a:pPr>
            <a:r>
              <a:rPr lang="ja-JP" altLang="en-US" sz="2000" spc="-100" dirty="0" smtClean="0"/>
              <a:t>○　高齢者や基礎疾患を有する方等、重症化リスクのある従業者、妊娠している従業者、同居家族に</a:t>
            </a:r>
            <a:endParaRPr lang="en-US" altLang="ja-JP" sz="2000" spc="-100" dirty="0" smtClean="0"/>
          </a:p>
          <a:p>
            <a:pPr>
              <a:lnSpc>
                <a:spcPts val="3700"/>
              </a:lnSpc>
              <a:defRPr/>
            </a:pPr>
            <a:r>
              <a:rPr lang="ja-JP" altLang="en-US" sz="2000" spc="-100" dirty="0"/>
              <a:t>　</a:t>
            </a:r>
            <a:r>
              <a:rPr lang="ja-JP" altLang="en-US" sz="2000" spc="-100" dirty="0" smtClean="0"/>
              <a:t>該当者がいる従業者について、テレワークや時差出勤等の配慮を行うこと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a:t>
            </a:r>
            <a:r>
              <a:rPr lang="ja-JP" altLang="en-US" sz="2000" spc="-100" dirty="0"/>
              <a:t>事業</a:t>
            </a:r>
            <a:r>
              <a:rPr lang="ja-JP" altLang="en-US" sz="2000" spc="-100" dirty="0" smtClean="0"/>
              <a:t>の継続に必要な場合を除き、</a:t>
            </a:r>
            <a:r>
              <a:rPr lang="en-US" altLang="ja-JP" sz="2000" spc="-100" dirty="0" smtClean="0"/>
              <a:t>20</a:t>
            </a:r>
            <a:r>
              <a:rPr lang="ja-JP" altLang="en-US" sz="2000" spc="-100" dirty="0" smtClean="0"/>
              <a:t>時以降の勤務を抑制すること</a:t>
            </a:r>
            <a:endParaRPr lang="en-US" altLang="ja-JP" sz="2000" spc="-100" dirty="0" smtClean="0"/>
          </a:p>
          <a:p>
            <a:pPr>
              <a:lnSpc>
                <a:spcPts val="3700"/>
              </a:lnSpc>
              <a:defRPr/>
            </a:pPr>
            <a:r>
              <a:rPr lang="ja-JP" altLang="en-US" sz="2000" spc="-100" dirty="0" smtClean="0"/>
              <a:t>○　屋外照明（防犯対策上、必要なもの等を除く）の夜間消灯を行うこと</a:t>
            </a:r>
            <a:r>
              <a:rPr lang="ja-JP" altLang="en-US" sz="1400" spc="-100" dirty="0" smtClean="0"/>
              <a:t>（法に基づかない</a:t>
            </a:r>
            <a:r>
              <a:rPr lang="ja-JP" altLang="en-US" sz="1400" spc="-100" dirty="0"/>
              <a:t>働</a:t>
            </a:r>
            <a:r>
              <a:rPr lang="ja-JP" altLang="en-US" sz="1400" spc="-100" dirty="0" smtClean="0"/>
              <a:t>きかけ）</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238930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1339825"/>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、以下の開催制限を要請</a:t>
            </a:r>
            <a:endParaRPr lang="en-US" altLang="ja-JP" sz="2000" b="1" u="sng" dirty="0"/>
          </a:p>
        </p:txBody>
      </p:sp>
      <p:sp>
        <p:nvSpPr>
          <p:cNvPr id="2" name="正方形/長方形 1"/>
          <p:cNvSpPr/>
          <p:nvPr/>
        </p:nvSpPr>
        <p:spPr>
          <a:xfrm>
            <a:off x="454484" y="902798"/>
            <a:ext cx="3682418" cy="387286"/>
          </a:xfrm>
          <a:prstGeom prst="rect">
            <a:avLst/>
          </a:prstGeom>
        </p:spPr>
        <p:txBody>
          <a:bodyPr wrap="none">
            <a:spAutoFit/>
          </a:bodyPr>
          <a:lstStyle/>
          <a:p>
            <a:pPr lvl="0">
              <a:lnSpc>
                <a:spcPts val="2300"/>
              </a:lnSpc>
              <a:defRPr/>
            </a:pPr>
            <a:r>
              <a:rPr lang="ja-JP" altLang="en-US" b="1" dirty="0" smtClean="0"/>
              <a:t>（特措法第</a:t>
            </a:r>
            <a:r>
              <a:rPr lang="en-US" altLang="ja-JP" b="1" dirty="0" smtClean="0"/>
              <a:t>24</a:t>
            </a:r>
            <a:r>
              <a:rPr lang="ja-JP" altLang="en-US" b="1" dirty="0" smtClean="0"/>
              <a:t>条第９項に基づく）</a:t>
            </a:r>
            <a:endParaRPr lang="ja-JP" altLang="en-US" b="1" u="sng" dirty="0"/>
          </a:p>
        </p:txBody>
      </p:sp>
      <p:sp>
        <p:nvSpPr>
          <p:cNvPr id="11" name="テキスト ボックス 10"/>
          <p:cNvSpPr txBox="1"/>
          <p:nvPr/>
        </p:nvSpPr>
        <p:spPr>
          <a:xfrm>
            <a:off x="300635" y="1765741"/>
            <a:ext cx="11500833" cy="4201150"/>
          </a:xfrm>
          <a:prstGeom prst="rect">
            <a:avLst/>
          </a:prstGeom>
          <a:noFill/>
          <a:ln w="19050">
            <a:solidFill>
              <a:schemeClr val="tx1"/>
            </a:solid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1800"/>
              </a:lnSpc>
            </a:pPr>
            <a:endParaRPr lang="en-US" altLang="ja-JP" b="1" u="sng" dirty="0"/>
          </a:p>
          <a:p>
            <a:pPr>
              <a:lnSpc>
                <a:spcPts val="2100"/>
              </a:lnSpc>
            </a:pPr>
            <a:r>
              <a:rPr kumimoji="1" lang="ja-JP" altLang="en-US" sz="1600" b="1" dirty="0" smtClean="0"/>
              <a:t>　　</a:t>
            </a:r>
            <a:r>
              <a:rPr kumimoji="1" lang="en-US" altLang="ja-JP" sz="1600" b="1" dirty="0" smtClean="0"/>
              <a:t>※</a:t>
            </a:r>
            <a:r>
              <a:rPr kumimoji="1" lang="ja-JP" altLang="en-US" sz="1600" b="1" dirty="0" smtClean="0"/>
              <a:t>１　収容率と人数上限でどちらか小さい方を限度（両方の条件を満たす必要）</a:t>
            </a:r>
            <a:endParaRPr kumimoji="1" lang="en-US" altLang="ja-JP" sz="1600" b="1" dirty="0" smtClean="0"/>
          </a:p>
          <a:p>
            <a:pPr>
              <a:lnSpc>
                <a:spcPts val="2100"/>
              </a:lnSpc>
            </a:pPr>
            <a:r>
              <a:rPr lang="ja-JP" altLang="en-US" sz="1600" b="1" dirty="0"/>
              <a:t>　</a:t>
            </a:r>
            <a:r>
              <a:rPr lang="ja-JP" altLang="en-US" sz="1600" b="1" dirty="0" smtClean="0"/>
              <a:t>　　　　収容定員が設定されていない場合は、十分な人と人との距離（１ｍ）を確保できること</a:t>
            </a:r>
            <a:endParaRPr lang="en-US" altLang="ja-JP" sz="1600" b="1" dirty="0" smtClean="0"/>
          </a:p>
          <a:p>
            <a:pPr>
              <a:lnSpc>
                <a:spcPts val="2100"/>
              </a:lnSpc>
            </a:pPr>
            <a:r>
              <a:rPr lang="ja-JP" altLang="en-US" sz="1600" b="1" dirty="0"/>
              <a:t>　　</a:t>
            </a:r>
            <a:r>
              <a:rPr lang="en-US" altLang="ja-JP" sz="1600" b="1" dirty="0"/>
              <a:t>※</a:t>
            </a:r>
            <a:r>
              <a:rPr lang="ja-JP" altLang="en-US" sz="1600" b="1" dirty="0"/>
              <a:t>２　飲食の提供は</a:t>
            </a:r>
            <a:r>
              <a:rPr lang="en-US" altLang="ja-JP" sz="1600" b="1" dirty="0"/>
              <a:t>20</a:t>
            </a:r>
            <a:r>
              <a:rPr lang="ja-JP" altLang="en-US" sz="1600" b="1" dirty="0"/>
              <a:t>時</a:t>
            </a:r>
            <a:r>
              <a:rPr lang="ja-JP" altLang="en-US" sz="1600" b="1" dirty="0" smtClean="0"/>
              <a:t>まで。酒類提供（利用者による持込みを含む）又はカラオケ設備の提供はしないこと。</a:t>
            </a:r>
            <a:r>
              <a:rPr lang="ja-JP" altLang="en-US" sz="1600" b="1" dirty="0"/>
              <a:t>　</a:t>
            </a:r>
            <a:endParaRPr lang="en-US" altLang="ja-JP" sz="1600" b="1" dirty="0"/>
          </a:p>
          <a:p>
            <a:pPr>
              <a:lnSpc>
                <a:spcPts val="2100"/>
              </a:lnSpc>
            </a:pPr>
            <a:r>
              <a:rPr lang="ja-JP" altLang="en-US" sz="1600" b="1" dirty="0" smtClean="0"/>
              <a:t>　　</a:t>
            </a:r>
            <a:endParaRPr lang="en-US" altLang="ja-JP" sz="1600" b="1" dirty="0" smtClean="0"/>
          </a:p>
          <a:p>
            <a:r>
              <a:rPr lang="ja-JP" altLang="en-US" dirty="0" smtClean="0"/>
              <a:t>　　</a:t>
            </a:r>
            <a:endParaRPr lang="en-US" altLang="ja-JP" dirty="0" smtClean="0"/>
          </a:p>
          <a:p>
            <a:pPr>
              <a:lnSpc>
                <a:spcPts val="2200"/>
              </a:lnSpc>
            </a:pPr>
            <a:r>
              <a:rPr lang="ja-JP" altLang="en-US" dirty="0" smtClean="0"/>
              <a:t>　</a:t>
            </a:r>
            <a:r>
              <a:rPr lang="ja-JP" altLang="en-US" sz="1600" b="1" dirty="0" smtClean="0"/>
              <a:t>（イベントを開催する場合の要請内容）</a:t>
            </a:r>
            <a:endParaRPr lang="en-US" altLang="ja-JP" sz="1600" b="1" dirty="0" smtClean="0"/>
          </a:p>
          <a:p>
            <a:pPr>
              <a:lnSpc>
                <a:spcPts val="2200"/>
              </a:lnSpc>
            </a:pPr>
            <a:r>
              <a:rPr lang="ja-JP" altLang="en-US" sz="1600" dirty="0"/>
              <a:t>　</a:t>
            </a:r>
            <a:r>
              <a:rPr lang="ja-JP" altLang="en-US" sz="1600" b="1" dirty="0" smtClean="0"/>
              <a:t>◆　業種別ガイドラインの遵守の徹底とともに、催物前後の「三つの密」及び飲食を回避するための方策を徹底。</a:t>
            </a:r>
            <a:endParaRPr lang="en-US" altLang="ja-JP" sz="1600" b="1" dirty="0" smtClean="0"/>
          </a:p>
          <a:p>
            <a:pPr>
              <a:lnSpc>
                <a:spcPts val="2200"/>
              </a:lnSpc>
            </a:pPr>
            <a:r>
              <a:rPr lang="ja-JP" altLang="en-US" sz="1600" b="1" dirty="0"/>
              <a:t>　</a:t>
            </a:r>
            <a:r>
              <a:rPr lang="ja-JP" altLang="en-US" sz="1600" b="1" dirty="0" smtClean="0"/>
              <a:t>　参加者の直行・直帰を確保するための周知・呼びかけ等を徹底。</a:t>
            </a:r>
            <a:endParaRPr lang="en-US" altLang="ja-JP" sz="1600" b="1" dirty="0" smtClean="0"/>
          </a:p>
          <a:p>
            <a:pPr>
              <a:lnSpc>
                <a:spcPts val="2200"/>
              </a:lnSpc>
            </a:pPr>
            <a:r>
              <a:rPr lang="ja-JP" altLang="en-US" sz="1600" b="1"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2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200"/>
              </a:lnSpc>
            </a:pPr>
            <a:r>
              <a:rPr lang="ja-JP" altLang="en-US" sz="1600" b="1" dirty="0" smtClean="0"/>
              <a:t>　　等について、大阪府に事前に相談すること</a:t>
            </a:r>
            <a:endParaRPr lang="en-US" altLang="ja-JP" sz="1600" dirty="0"/>
          </a:p>
        </p:txBody>
      </p:sp>
      <p:graphicFrame>
        <p:nvGraphicFramePr>
          <p:cNvPr id="3" name="表 2"/>
          <p:cNvGraphicFramePr>
            <a:graphicFrameLocks noGrp="1"/>
          </p:cNvGraphicFramePr>
          <p:nvPr>
            <p:extLst>
              <p:ext uri="{D42A27DB-BD31-4B8C-83A1-F6EECF244321}">
                <p14:modId xmlns:p14="http://schemas.microsoft.com/office/powerpoint/2010/main" val="1277118472"/>
              </p:ext>
            </p:extLst>
          </p:nvPr>
        </p:nvGraphicFramePr>
        <p:xfrm>
          <a:off x="557515" y="1994672"/>
          <a:ext cx="9055519" cy="615648"/>
        </p:xfrm>
        <a:graphic>
          <a:graphicData uri="http://schemas.openxmlformats.org/drawingml/2006/table">
            <a:tbl>
              <a:tblPr firstRow="1" bandRow="1">
                <a:tableStyleId>{5940675A-B579-460E-94D1-54222C63F5DA}</a:tableStyleId>
              </a:tblPr>
              <a:tblGrid>
                <a:gridCol w="9055519">
                  <a:extLst>
                    <a:ext uri="{9D8B030D-6E8A-4147-A177-3AD203B41FA5}">
                      <a16:colId xmlns:a16="http://schemas.microsoft.com/office/drawing/2014/main" val="2785472387"/>
                    </a:ext>
                  </a:extLst>
                </a:gridCol>
              </a:tblGrid>
              <a:tr h="615648">
                <a:tc>
                  <a:txBody>
                    <a:bodyPr/>
                    <a:lstStyle/>
                    <a:p>
                      <a:pPr algn="ctr"/>
                      <a:r>
                        <a:rPr kumimoji="1" lang="en-US" altLang="ja-JP" b="1" dirty="0" smtClean="0">
                          <a:solidFill>
                            <a:schemeClr val="tx1"/>
                          </a:solidFill>
                        </a:rPr>
                        <a:t>【</a:t>
                      </a:r>
                      <a:r>
                        <a:rPr kumimoji="1" lang="ja-JP" altLang="en-US" b="1" dirty="0" smtClean="0">
                          <a:solidFill>
                            <a:schemeClr val="tx1"/>
                          </a:solidFill>
                        </a:rPr>
                        <a:t>収容率</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a:t>
                      </a:r>
                      <a:r>
                        <a:rPr kumimoji="1" lang="ja-JP" altLang="en-US" b="1" dirty="0" smtClean="0">
                          <a:solidFill>
                            <a:schemeClr val="tx1"/>
                          </a:solidFill>
                        </a:rPr>
                        <a:t>％以内かつ</a:t>
                      </a:r>
                      <a:r>
                        <a:rPr kumimoji="1" lang="en-US" altLang="ja-JP" b="1" dirty="0" smtClean="0">
                          <a:solidFill>
                            <a:schemeClr val="tx1"/>
                          </a:solidFill>
                        </a:rPr>
                        <a:t>【</a:t>
                      </a:r>
                      <a:r>
                        <a:rPr kumimoji="1" lang="ja-JP" altLang="en-US" b="1" dirty="0" smtClean="0">
                          <a:solidFill>
                            <a:schemeClr val="tx1"/>
                          </a:solidFill>
                        </a:rPr>
                        <a:t>人数上限</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】5,000</a:t>
                      </a:r>
                      <a:r>
                        <a:rPr kumimoji="1" lang="ja-JP" altLang="en-US" b="1" dirty="0" smtClean="0">
                          <a:solidFill>
                            <a:schemeClr val="tx1"/>
                          </a:solidFill>
                        </a:rPr>
                        <a:t>人、</a:t>
                      </a:r>
                      <a:r>
                        <a:rPr kumimoji="1" lang="en-US" altLang="ja-JP" b="1" dirty="0" smtClean="0">
                          <a:solidFill>
                            <a:schemeClr val="tx1"/>
                          </a:solidFill>
                        </a:rPr>
                        <a:t>【</a:t>
                      </a:r>
                      <a:r>
                        <a:rPr kumimoji="1" lang="ja-JP" altLang="en-US" b="1" dirty="0" smtClean="0">
                          <a:solidFill>
                            <a:schemeClr val="tx1"/>
                          </a:solidFill>
                        </a:rPr>
                        <a:t>営業時間短縮</a:t>
                      </a:r>
                      <a:r>
                        <a:rPr kumimoji="1" lang="en-US" altLang="ja-JP" b="1" dirty="0" smtClean="0">
                          <a:solidFill>
                            <a:schemeClr val="tx1"/>
                          </a:solidFill>
                        </a:rPr>
                        <a:t>】21</a:t>
                      </a:r>
                      <a:r>
                        <a:rPr kumimoji="1" lang="ja-JP" altLang="en-US" b="1" dirty="0" smtClean="0">
                          <a:solidFill>
                            <a:schemeClr val="tx1"/>
                          </a:solidFill>
                        </a:rPr>
                        <a:t>時まで</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737311495"/>
                  </a:ext>
                </a:extLst>
              </a:tr>
            </a:tbl>
          </a:graphicData>
        </a:graphic>
      </p:graphicFrame>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9" name="正方形/長方形 8"/>
          <p:cNvSpPr/>
          <p:nvPr/>
        </p:nvSpPr>
        <p:spPr>
          <a:xfrm>
            <a:off x="2927639" y="479154"/>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493081" y="441965"/>
            <a:ext cx="3439886"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32921877"/>
              </p:ext>
            </p:extLst>
          </p:nvPr>
        </p:nvGraphicFramePr>
        <p:xfrm>
          <a:off x="415807" y="877873"/>
          <a:ext cx="11587302" cy="2870200"/>
        </p:xfrm>
        <a:graphic>
          <a:graphicData uri="http://schemas.openxmlformats.org/drawingml/2006/table">
            <a:tbl>
              <a:tblPr firstRow="1" bandRow="1">
                <a:tableStyleId>{5940675A-B579-460E-94D1-54222C63F5DA}</a:tableStyleId>
              </a:tblPr>
              <a:tblGrid>
                <a:gridCol w="1353473">
                  <a:extLst>
                    <a:ext uri="{9D8B030D-6E8A-4147-A177-3AD203B41FA5}">
                      <a16:colId xmlns:a16="http://schemas.microsoft.com/office/drawing/2014/main" val="4145441939"/>
                    </a:ext>
                  </a:extLst>
                </a:gridCol>
                <a:gridCol w="5820052">
                  <a:extLst>
                    <a:ext uri="{9D8B030D-6E8A-4147-A177-3AD203B41FA5}">
                      <a16:colId xmlns:a16="http://schemas.microsoft.com/office/drawing/2014/main" val="1129165588"/>
                    </a:ext>
                  </a:extLst>
                </a:gridCol>
                <a:gridCol w="2914308">
                  <a:extLst>
                    <a:ext uri="{9D8B030D-6E8A-4147-A177-3AD203B41FA5}">
                      <a16:colId xmlns:a16="http://schemas.microsoft.com/office/drawing/2014/main" val="1383574540"/>
                    </a:ext>
                  </a:extLst>
                </a:gridCol>
                <a:gridCol w="1499469">
                  <a:extLst>
                    <a:ext uri="{9D8B030D-6E8A-4147-A177-3AD203B41FA5}">
                      <a16:colId xmlns:a16="http://schemas.microsoft.com/office/drawing/2014/main" val="2135128828"/>
                    </a:ext>
                  </a:extLst>
                </a:gridCol>
              </a:tblGrid>
              <a:tr h="341358">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155963503"/>
                  </a:ext>
                </a:extLst>
              </a:tr>
              <a:tr h="1057262">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飲食店</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飲食店（居酒屋を含む）、喫茶店等（宅配・テイクアウトサービスを除く）</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遊興施設</a:t>
                      </a:r>
                      <a:r>
                        <a:rPr kumimoji="1" lang="en-US" altLang="ja-JP" sz="1600" b="1" dirty="0" smtClean="0"/>
                        <a:t>】</a:t>
                      </a:r>
                      <a:endParaRPr kumimoji="1" lang="en-US" altLang="ja-JP" sz="1600" b="1" u="sng" spc="-7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t>キャバレー、ナイトクラブ、インターネットカフェ・マンガ喫茶</a:t>
                      </a:r>
                      <a:r>
                        <a:rPr kumimoji="1" lang="en-US" altLang="ja-JP" sz="1200" spc="0" baseline="0" dirty="0" smtClean="0"/>
                        <a:t>※</a:t>
                      </a:r>
                      <a:r>
                        <a:rPr kumimoji="1" lang="ja-JP" altLang="en-US" sz="1200" spc="0" baseline="0" dirty="0" smtClean="0"/>
                        <a:t>１</a:t>
                      </a:r>
                      <a:r>
                        <a:rPr kumimoji="1" lang="ja-JP" altLang="en-US" sz="1600" spc="0" baseline="0" dirty="0" smtClean="0"/>
                        <a:t>等で、</a:t>
                      </a:r>
                      <a:r>
                        <a:rPr kumimoji="1" lang="ja-JP" altLang="en-US" sz="1600" spc="-110" baseline="0" dirty="0" smtClean="0"/>
                        <a:t>食品衛生法の飲食店営業許可を受けている店舗</a:t>
                      </a:r>
                      <a:endParaRPr kumimoji="1" lang="en-US" altLang="ja-JP" sz="1600" spc="-11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カラオケ</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カラオケ店</a:t>
                      </a:r>
                      <a:r>
                        <a:rPr kumimoji="1" lang="en-US" altLang="ja-JP" sz="1600" dirty="0" smtClean="0"/>
                        <a:t>(</a:t>
                      </a:r>
                      <a:r>
                        <a:rPr kumimoji="1" lang="ja-JP" altLang="en-US" sz="1600" dirty="0" smtClean="0"/>
                        <a:t>食品衛生法の飲食店営業許可を受けていない店舗を含む</a:t>
                      </a:r>
                      <a:r>
                        <a:rPr kumimoji="1" lang="en-US" altLang="ja-JP" sz="1600"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130" baseline="0" dirty="0" smtClean="0"/>
                        <a:t>【</a:t>
                      </a:r>
                      <a:r>
                        <a:rPr kumimoji="1" lang="ja-JP" altLang="en-US" sz="1600" b="1" spc="0" baseline="0" dirty="0" smtClean="0"/>
                        <a:t>結婚式場</a:t>
                      </a:r>
                      <a:r>
                        <a:rPr kumimoji="1" lang="en-US" altLang="ja-JP" sz="1600" b="1" spc="0" baseline="0" dirty="0" smtClean="0"/>
                        <a:t>】</a:t>
                      </a:r>
                      <a:r>
                        <a:rPr kumimoji="1" lang="en-US" altLang="ja-JP" sz="1200" b="0" spc="0" baseline="0" dirty="0" smtClean="0"/>
                        <a:t>※</a:t>
                      </a:r>
                      <a:r>
                        <a:rPr kumimoji="1" lang="ja-JP" altLang="en-US" sz="1200" b="0" spc="0" baseline="0" dirty="0" smtClean="0"/>
                        <a:t>２</a:t>
                      </a:r>
                      <a:endParaRPr kumimoji="1" lang="en-US" altLang="ja-JP" sz="1600" b="1" spc="0" baseline="0" dirty="0" smtClean="0"/>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する場合</a:t>
                      </a:r>
                      <a:endParaRPr kumimoji="1" lang="en-US" altLang="ja-JP" sz="2000" b="1" u="sng" dirty="0" smtClean="0">
                        <a:solidFill>
                          <a:schemeClr val="tx1"/>
                        </a:solidFill>
                      </a:endParaRPr>
                    </a:p>
                  </a:txBody>
                  <a:tcPr anchor="ctr"/>
                </a:tc>
                <a:tc>
                  <a:txBody>
                    <a:bodyPr/>
                    <a:lstStyle/>
                    <a:p>
                      <a:pPr marL="72000">
                        <a:spcBef>
                          <a:spcPts val="600"/>
                        </a:spcBef>
                      </a:pPr>
                      <a:r>
                        <a:rPr kumimoji="1" lang="ja-JP" altLang="en-US" sz="1600" b="0" dirty="0" smtClean="0"/>
                        <a:t>施設の休止</a:t>
                      </a:r>
                      <a:endParaRPr kumimoji="1" lang="en-US" altLang="ja-JP" sz="1600" b="0" dirty="0" smtClean="0">
                        <a:solidFill>
                          <a:schemeClr val="tx1"/>
                        </a:solidFill>
                      </a:endParaRPr>
                    </a:p>
                  </a:txBody>
                  <a:tcPr anchor="ctr"/>
                </a:tc>
                <a:extLst>
                  <a:ext uri="{0D108BD9-81ED-4DB2-BD59-A6C34878D82A}">
                    <a16:rowId xmlns:a16="http://schemas.microsoft.com/office/drawing/2014/main" val="2931348977"/>
                  </a:ext>
                </a:extLst>
              </a:tr>
              <a:tr h="1303833">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しない場合</a:t>
                      </a:r>
                      <a:endParaRPr kumimoji="1" lang="ja-JP" altLang="en-US" sz="2000" b="1" u="sng" dirty="0" smtClean="0">
                        <a:solidFill>
                          <a:schemeClr val="tx1"/>
                        </a:solidFill>
                      </a:endParaRPr>
                    </a:p>
                  </a:txBody>
                  <a:tcPr anchor="ctr"/>
                </a:tc>
                <a:tc>
                  <a:txBody>
                    <a:bodyPr/>
                    <a:lstStyle/>
                    <a:p>
                      <a:pPr marL="72000">
                        <a:spcBef>
                          <a:spcPts val="600"/>
                        </a:spcBef>
                      </a:pPr>
                      <a:r>
                        <a:rPr kumimoji="1" lang="ja-JP" altLang="en-US" sz="1600" b="0" spc="-100" baseline="0" dirty="0" smtClean="0"/>
                        <a:t>営業時間短縮</a:t>
                      </a:r>
                      <a:endParaRPr kumimoji="1" lang="en-US" altLang="ja-JP" sz="1600" b="0" spc="-100" baseline="0" dirty="0" smtClean="0"/>
                    </a:p>
                    <a:p>
                      <a:pPr marL="72000">
                        <a:spcBef>
                          <a:spcPts val="600"/>
                        </a:spcBef>
                      </a:pPr>
                      <a:r>
                        <a:rPr kumimoji="1" lang="en-US" altLang="ja-JP" sz="1600" b="0" dirty="0" smtClean="0"/>
                        <a:t>(20</a:t>
                      </a:r>
                      <a:r>
                        <a:rPr kumimoji="1" lang="ja-JP" altLang="en-US" sz="1600" b="0" dirty="0" smtClean="0"/>
                        <a:t>時まで</a:t>
                      </a:r>
                      <a:r>
                        <a:rPr kumimoji="1" lang="en-US" altLang="ja-JP" sz="1600" b="0" dirty="0" smtClean="0"/>
                        <a:t>)</a:t>
                      </a:r>
                      <a:endParaRPr kumimoji="1" lang="en-US" altLang="ja-JP" sz="1600" b="0"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335978" y="3926842"/>
            <a:ext cx="11746959" cy="954107"/>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の長期滞在を目的とした利用が相当程度見込まれる施設は</a:t>
            </a:r>
            <a:r>
              <a:rPr lang="ja-JP" altLang="en-US" sz="1400" dirty="0" smtClean="0"/>
              <a:t>、</a:t>
            </a:r>
            <a:r>
              <a:rPr lang="ja-JP" altLang="en-US" sz="1400"/>
              <a:t>施設</a:t>
            </a:r>
            <a:r>
              <a:rPr lang="ja-JP" altLang="en-US" sz="1400" smtClean="0"/>
              <a:t>の休止等</a:t>
            </a:r>
            <a:r>
              <a:rPr lang="ja-JP" altLang="en-US" sz="1400" smtClean="0"/>
              <a:t>の</a:t>
            </a:r>
            <a:r>
              <a:rPr lang="ja-JP" altLang="en-US" sz="1400" dirty="0" smtClean="0"/>
              <a:t>対象外。</a:t>
            </a:r>
            <a:endParaRPr lang="en-US" altLang="ja-JP" sz="1400" dirty="0" smtClean="0"/>
          </a:p>
          <a:p>
            <a:pPr>
              <a:defRPr/>
            </a:pPr>
            <a:r>
              <a:rPr lang="ja-JP" altLang="en-US" sz="1400" dirty="0"/>
              <a:t>　</a:t>
            </a:r>
            <a:r>
              <a:rPr lang="ja-JP" altLang="en-US" sz="1400" dirty="0" smtClean="0"/>
              <a:t>　ただし、入場整理の実施や、酒類提供（利用者による持込みを含む）・カラオケ設備の使用の自粛を要請。</a:t>
            </a:r>
            <a:endParaRPr lang="en-US" altLang="ja-JP" sz="1400" dirty="0" smtClean="0"/>
          </a:p>
          <a:p>
            <a:pPr>
              <a:defRPr/>
            </a:pPr>
            <a:r>
              <a:rPr lang="en-US" altLang="ja-JP" sz="1400" dirty="0" smtClean="0"/>
              <a:t>※</a:t>
            </a:r>
            <a:r>
              <a:rPr lang="ja-JP" altLang="en-US" sz="1400" dirty="0" smtClean="0"/>
              <a:t>２　できるだけ短時間（</a:t>
            </a:r>
            <a:r>
              <a:rPr lang="en-US" altLang="ja-JP" sz="1400" dirty="0" smtClean="0"/>
              <a:t>1.5</a:t>
            </a:r>
            <a:r>
              <a:rPr lang="ja-JP" altLang="en-US" sz="1400" dirty="0" smtClean="0"/>
              <a:t>時間以内）、なるべく少人数（参加人数</a:t>
            </a:r>
            <a:r>
              <a:rPr lang="en-US" altLang="ja-JP" sz="1400" dirty="0" smtClean="0"/>
              <a:t>50</a:t>
            </a:r>
            <a:r>
              <a:rPr lang="ja-JP" altLang="en-US" sz="1400" dirty="0" smtClean="0"/>
              <a:t>人又は収容定員</a:t>
            </a:r>
            <a:r>
              <a:rPr lang="en-US" altLang="ja-JP" sz="1400" dirty="0" smtClean="0"/>
              <a:t>50</a:t>
            </a:r>
            <a:r>
              <a:rPr lang="ja-JP" altLang="en-US" sz="1400" dirty="0" smtClean="0"/>
              <a:t>％のいずれか小さいほう）で開催すること（法に基</a:t>
            </a:r>
            <a:r>
              <a:rPr lang="ja-JP" altLang="en-US" sz="1400" dirty="0" err="1" smtClean="0"/>
              <a:t>づ</a:t>
            </a:r>
            <a:r>
              <a:rPr lang="ja-JP" altLang="en-US" sz="1400" dirty="0" smtClean="0"/>
              <a:t>　　</a:t>
            </a:r>
            <a:endParaRPr lang="en-US" altLang="ja-JP" sz="1400" dirty="0" smtClean="0"/>
          </a:p>
          <a:p>
            <a:pPr>
              <a:defRPr/>
            </a:pPr>
            <a:r>
              <a:rPr lang="ja-JP" altLang="en-US" sz="1400" dirty="0" smtClean="0"/>
              <a:t>　　かない働きかけ）</a:t>
            </a:r>
            <a:endParaRPr lang="en-US" altLang="ja-JP" sz="1400" dirty="0" smtClean="0"/>
          </a:p>
        </p:txBody>
      </p:sp>
      <p:sp>
        <p:nvSpPr>
          <p:cNvPr id="4" name="正方形/長方形 3"/>
          <p:cNvSpPr/>
          <p:nvPr/>
        </p:nvSpPr>
        <p:spPr>
          <a:xfrm>
            <a:off x="335978" y="4918294"/>
            <a:ext cx="11587302" cy="1887696"/>
          </a:xfrm>
          <a:prstGeom prst="rect">
            <a:avLst/>
          </a:prstGeom>
        </p:spPr>
        <p:txBody>
          <a:bodyPr wrap="square">
            <a:spAutoFit/>
          </a:bodyPr>
          <a:lstStyle/>
          <a:p>
            <a:pPr lvl="0">
              <a:lnSpc>
                <a:spcPts val="2000"/>
              </a:lnSpc>
              <a:defRPr/>
            </a:pPr>
            <a:r>
              <a:rPr lang="en-US" altLang="ja-JP" sz="1400" b="1" dirty="0" smtClean="0"/>
              <a:t>【</a:t>
            </a:r>
            <a:r>
              <a:rPr lang="ja-JP" altLang="en-US" sz="1400" b="1" dirty="0" smtClean="0"/>
              <a:t>営業にあたっての要請事項</a:t>
            </a:r>
            <a:r>
              <a:rPr lang="en-US" altLang="ja-JP" sz="1400" b="1" dirty="0" smtClean="0"/>
              <a:t>】</a:t>
            </a:r>
          </a:p>
          <a:p>
            <a:pPr lvl="0">
              <a:lnSpc>
                <a:spcPts val="2000"/>
              </a:lnSpc>
              <a:defRPr/>
            </a:pPr>
            <a:r>
              <a:rPr lang="ja-JP" altLang="en-US" sz="1400" u="sng" dirty="0" smtClean="0"/>
              <a:t>（</a:t>
            </a:r>
            <a:r>
              <a:rPr lang="ja-JP" altLang="en-US" sz="1400" u="sng" dirty="0"/>
              <a:t>特措法第</a:t>
            </a:r>
            <a:r>
              <a:rPr lang="en-US" altLang="ja-JP" sz="1400" u="sng" dirty="0"/>
              <a:t>45</a:t>
            </a:r>
            <a:r>
              <a:rPr lang="ja-JP" altLang="en-US" sz="1400" u="sng" dirty="0"/>
              <a:t>条第２項に基づくもの</a:t>
            </a:r>
            <a:r>
              <a:rPr lang="ja-JP" altLang="en-US" sz="1400" u="sng" dirty="0" smtClean="0"/>
              <a:t>）</a:t>
            </a:r>
            <a:endParaRPr lang="en-US" altLang="ja-JP" sz="1400" dirty="0">
              <a:solidFill>
                <a:srgbClr val="00B0F0"/>
              </a:solidFill>
            </a:endParaRPr>
          </a:p>
          <a:p>
            <a:pPr>
              <a:lnSpc>
                <a:spcPts val="2000"/>
              </a:lnSpc>
            </a:pPr>
            <a:r>
              <a:rPr lang="ja-JP" altLang="en-US" sz="1400" dirty="0" smtClean="0"/>
              <a:t>○</a:t>
            </a:r>
            <a:r>
              <a:rPr lang="ja-JP" altLang="en-US" sz="1400" dirty="0"/>
              <a:t>利用者へのマスク会食実施の周知及び正当な理由なく応じない利用者の入場</a:t>
            </a:r>
            <a:r>
              <a:rPr lang="ja-JP" altLang="en-US" sz="1400" dirty="0" smtClean="0"/>
              <a:t>禁止（</a:t>
            </a:r>
            <a:r>
              <a:rPr lang="ja-JP" altLang="en-US" sz="1400" dirty="0"/>
              <a:t>退場を含む</a:t>
            </a:r>
            <a:r>
              <a:rPr lang="ja-JP" altLang="en-US" sz="1400" dirty="0" smtClean="0"/>
              <a:t>）</a:t>
            </a:r>
            <a:r>
              <a:rPr lang="ja-JP" altLang="en-US" sz="1400" dirty="0"/>
              <a:t>　</a:t>
            </a:r>
            <a:r>
              <a:rPr lang="ja-JP" altLang="en-US" sz="1400" dirty="0" smtClean="0"/>
              <a:t>　　○</a:t>
            </a:r>
            <a:r>
              <a:rPr lang="ja-JP" altLang="en-US" sz="1400" dirty="0"/>
              <a:t>アクリル板の設置等</a:t>
            </a:r>
          </a:p>
          <a:p>
            <a:pPr>
              <a:lnSpc>
                <a:spcPts val="2000"/>
              </a:lnSpc>
            </a:pPr>
            <a:r>
              <a:rPr lang="ja-JP" altLang="en-US" sz="1400" dirty="0"/>
              <a:t>○上記のほか、特措法施行令第</a:t>
            </a:r>
            <a:r>
              <a:rPr lang="en-US" altLang="ja-JP" sz="1400" dirty="0"/>
              <a:t>12</a:t>
            </a:r>
            <a:r>
              <a:rPr lang="ja-JP" altLang="en-US" sz="1400" dirty="0" smtClean="0"/>
              <a:t>条各号</a:t>
            </a:r>
            <a:r>
              <a:rPr lang="ja-JP" altLang="en-US" sz="1400" dirty="0"/>
              <a:t>に規定される</a:t>
            </a:r>
            <a:r>
              <a:rPr lang="ja-JP" altLang="en-US" sz="1400" dirty="0" smtClean="0"/>
              <a:t>措置（</a:t>
            </a:r>
            <a:r>
              <a:rPr lang="ja-JP" altLang="en-US" sz="1400" dirty="0"/>
              <a:t>従業員への検査勧奨、入場者の</a:t>
            </a:r>
            <a:r>
              <a:rPr lang="ja-JP" altLang="en-US" sz="1400" dirty="0" smtClean="0"/>
              <a:t>整理誘導、発熱</a:t>
            </a:r>
            <a:r>
              <a:rPr lang="ja-JP" altLang="en-US" sz="1400" dirty="0"/>
              <a:t>等有症状者の入場禁止</a:t>
            </a:r>
            <a:r>
              <a:rPr lang="ja-JP" altLang="en-US" sz="1400" dirty="0" smtClean="0"/>
              <a:t>、</a:t>
            </a:r>
            <a:endParaRPr lang="en-US" altLang="ja-JP" sz="1400" dirty="0" smtClean="0"/>
          </a:p>
          <a:p>
            <a:pPr>
              <a:lnSpc>
                <a:spcPts val="2000"/>
              </a:lnSpc>
            </a:pPr>
            <a:r>
              <a:rPr lang="ja-JP" altLang="en-US" sz="1400" dirty="0"/>
              <a:t>　</a:t>
            </a:r>
            <a:r>
              <a:rPr lang="ja-JP" altLang="en-US" sz="1400" dirty="0" smtClean="0"/>
              <a:t>手指</a:t>
            </a:r>
            <a:r>
              <a:rPr lang="ja-JP" altLang="en-US" sz="1400" dirty="0"/>
              <a:t>の</a:t>
            </a:r>
            <a:r>
              <a:rPr lang="ja-JP" altLang="en-US" sz="1400" dirty="0" smtClean="0"/>
              <a:t>消毒</a:t>
            </a:r>
            <a:r>
              <a:rPr lang="ja-JP" altLang="en-US" sz="1400" dirty="0"/>
              <a:t>設備の設置</a:t>
            </a:r>
            <a:r>
              <a:rPr lang="ja-JP" altLang="en-US" sz="1400" dirty="0" smtClean="0"/>
              <a:t>、施設</a:t>
            </a:r>
            <a:r>
              <a:rPr lang="ja-JP" altLang="en-US" sz="1400" dirty="0"/>
              <a:t>の消毒、施設の換気）</a:t>
            </a:r>
            <a:endParaRPr lang="en-US" altLang="ja-JP" sz="1400" dirty="0"/>
          </a:p>
          <a:p>
            <a:pPr lvl="0">
              <a:lnSpc>
                <a:spcPts val="2000"/>
              </a:lnSpc>
              <a:defRPr/>
            </a:pPr>
            <a:r>
              <a:rPr lang="ja-JP" altLang="en-US" sz="1400" u="sng" dirty="0"/>
              <a:t>（特措法第</a:t>
            </a:r>
            <a:r>
              <a:rPr lang="en-US" altLang="ja-JP" sz="1400" u="sng" dirty="0"/>
              <a:t>24</a:t>
            </a:r>
            <a:r>
              <a:rPr lang="ja-JP" altLang="en-US" sz="1400" u="sng" dirty="0"/>
              <a:t>条第９項に基づくもの）　</a:t>
            </a:r>
            <a:endParaRPr lang="en-US" altLang="ja-JP" sz="1400" u="sng" dirty="0"/>
          </a:p>
          <a:p>
            <a:pPr lvl="0">
              <a:lnSpc>
                <a:spcPts val="2000"/>
              </a:lnSpc>
              <a:defRPr/>
            </a:pPr>
            <a:r>
              <a:rPr lang="ja-JP" altLang="en-US" sz="1400" dirty="0"/>
              <a:t>○ＣＯ２センサーの設置　</a:t>
            </a:r>
            <a:r>
              <a:rPr lang="ja-JP" altLang="en-US" sz="1400" dirty="0" smtClean="0"/>
              <a:t>　　○</a:t>
            </a:r>
            <a:r>
              <a:rPr lang="ja-JP" altLang="en-US" sz="1400" dirty="0"/>
              <a:t>業種別ガイドラインの遵守を</a:t>
            </a:r>
            <a:r>
              <a:rPr lang="ja-JP" altLang="en-US" sz="1400" dirty="0" smtClean="0"/>
              <a:t>徹底</a:t>
            </a:r>
            <a:endParaRPr lang="en-US" altLang="ja-JP" sz="1400" dirty="0" smtClean="0"/>
          </a:p>
        </p:txBody>
      </p:sp>
      <p:sp>
        <p:nvSpPr>
          <p:cNvPr id="5" name="テキスト ボックス 4"/>
          <p:cNvSpPr txBox="1"/>
          <p:nvPr/>
        </p:nvSpPr>
        <p:spPr>
          <a:xfrm>
            <a:off x="3230708" y="4980293"/>
            <a:ext cx="8168118" cy="307777"/>
          </a:xfrm>
          <a:prstGeom prst="rect">
            <a:avLst/>
          </a:prstGeom>
          <a:noFill/>
        </p:spPr>
        <p:txBody>
          <a:bodyPr wrap="square" rtlCol="0">
            <a:spAutoFit/>
          </a:bodyPr>
          <a:lstStyle/>
          <a:p>
            <a:r>
              <a:rPr kumimoji="1" lang="en-US" altLang="ja-JP" sz="1400" dirty="0" smtClean="0"/>
              <a:t>※</a:t>
            </a:r>
            <a:r>
              <a:rPr kumimoji="1" lang="ja-JP" altLang="en-US" sz="1400" dirty="0" smtClean="0"/>
              <a:t>　実施状況をホームページ等で広く周知すること（法に基づかない</a:t>
            </a:r>
            <a:r>
              <a:rPr lang="ja-JP" altLang="en-US" sz="1400" dirty="0"/>
              <a:t>働</a:t>
            </a:r>
            <a:r>
              <a:rPr lang="ja-JP" altLang="en-US" sz="1400" dirty="0" smtClean="0"/>
              <a:t>きかけ</a:t>
            </a:r>
            <a:r>
              <a:rPr kumimoji="1" lang="ja-JP" altLang="en-US" sz="1400" dirty="0" smtClean="0"/>
              <a:t>）</a:t>
            </a:r>
            <a:endParaRPr kumimoji="1" lang="ja-JP" altLang="en-US" sz="1400"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582169"/>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15170" y="525764"/>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3788113978"/>
              </p:ext>
            </p:extLst>
          </p:nvPr>
        </p:nvGraphicFramePr>
        <p:xfrm>
          <a:off x="457145" y="1147605"/>
          <a:ext cx="11017931" cy="451005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6427992">
                  <a:extLst>
                    <a:ext uri="{9D8B030D-6E8A-4147-A177-3AD203B41FA5}">
                      <a16:colId xmlns:a16="http://schemas.microsoft.com/office/drawing/2014/main" val="2640038300"/>
                    </a:ext>
                  </a:extLst>
                </a:gridCol>
                <a:gridCol w="3116687">
                  <a:extLst>
                    <a:ext uri="{9D8B030D-6E8A-4147-A177-3AD203B41FA5}">
                      <a16:colId xmlns:a16="http://schemas.microsoft.com/office/drawing/2014/main" val="2438264081"/>
                    </a:ext>
                  </a:extLst>
                </a:gridCol>
              </a:tblGrid>
              <a:tr h="453517">
                <a:tc rowSpan="2">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row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p>
                  </a:txBody>
                  <a:tcPr anchor="ctr">
                    <a:solidFill>
                      <a:schemeClr val="accent2">
                        <a:lumMod val="60000"/>
                        <a:lumOff val="40000"/>
                      </a:schemeClr>
                    </a:solidFill>
                  </a:tcPr>
                </a:tc>
                <a:extLst>
                  <a:ext uri="{0D108BD9-81ED-4DB2-BD59-A6C34878D82A}">
                    <a16:rowId xmlns:a16="http://schemas.microsoft.com/office/drawing/2014/main" val="396055418"/>
                  </a:ext>
                </a:extLst>
              </a:tr>
              <a:tr h="345793">
                <a:tc vMerge="1">
                  <a:txBody>
                    <a:bodyPr/>
                    <a:lstStyle/>
                    <a:p>
                      <a:endParaRPr kumimoji="1" lang="ja-JP" altLang="en-US"/>
                    </a:p>
                  </a:txBody>
                  <a:tcPr/>
                </a:tc>
                <a:tc vMerge="1">
                  <a:txBody>
                    <a:bodyPr/>
                    <a:lstStyle/>
                    <a:p>
                      <a:endParaRPr kumimoji="1" lang="ja-JP" altLang="en-US"/>
                    </a:p>
                  </a:txBody>
                  <a:tcPr/>
                </a:tc>
                <a:tc>
                  <a:txBody>
                    <a:bodyPr/>
                    <a:lstStyle/>
                    <a:p>
                      <a:pPr marL="0" algn="ctr" rtl="0" eaLnBrk="1" fontAlgn="ctr" latinLnBrk="0" hangingPunct="1">
                        <a:spcBef>
                          <a:spcPts val="0"/>
                        </a:spcBef>
                        <a:spcAft>
                          <a:spcPts val="0"/>
                        </a:spcAft>
                      </a:pPr>
                      <a:r>
                        <a:rPr kumimoji="1" lang="en-US" altLang="ja-JP" sz="1800" b="1" u="none" strike="noStrike" kern="1200" dirty="0" smtClean="0">
                          <a:effectLst/>
                        </a:rPr>
                        <a:t>1000㎡</a:t>
                      </a:r>
                      <a:r>
                        <a:rPr kumimoji="1" lang="ja-JP" altLang="en-US" sz="1800" b="1" u="none" strike="noStrike" kern="1200" dirty="0" smtClean="0">
                          <a:effectLst/>
                        </a:rPr>
                        <a:t>超の施設</a:t>
                      </a:r>
                      <a:endParaRPr lang="ja-JP" altLang="en-US" sz="1800" b="1" i="0" u="none" strike="noStrike" dirty="0">
                        <a:effectLst/>
                        <a:latin typeface="Arial" panose="020B0604020202020204" pitchFamily="34" charset="0"/>
                      </a:endParaRPr>
                    </a:p>
                  </a:txBody>
                  <a:tcPr anchor="ctr">
                    <a:solidFill>
                      <a:schemeClr val="accent2">
                        <a:lumMod val="60000"/>
                        <a:lumOff val="40000"/>
                      </a:schemeClr>
                    </a:solidFill>
                  </a:tcPr>
                </a:tc>
                <a:extLst>
                  <a:ext uri="{0D108BD9-81ED-4DB2-BD59-A6C34878D82A}">
                    <a16:rowId xmlns:a16="http://schemas.microsoft.com/office/drawing/2014/main" val="1394744820"/>
                  </a:ext>
                </a:extLst>
              </a:tr>
              <a:tr h="110349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endParaRPr lang="ja-JP" altLang="en-US" sz="1800" u="none" strike="noStrike" dirty="0">
                        <a:effectLst/>
                      </a:endParaRPr>
                    </a:p>
                    <a:p>
                      <a:pPr marL="73152" algn="l" rtl="0" eaLnBrk="1" fontAlgn="t" latinLnBrk="0" hangingPunct="1">
                        <a:spcBef>
                          <a:spcPts val="0"/>
                        </a:spcBef>
                        <a:spcAft>
                          <a:spcPts val="0"/>
                        </a:spcAft>
                      </a:pPr>
                      <a:r>
                        <a:rPr kumimoji="1" lang="en-US" altLang="ja-JP" sz="1600" b="1" u="none" strike="noStrike" kern="1200" dirty="0">
                          <a:effectLst/>
                        </a:rPr>
                        <a:t>【</a:t>
                      </a:r>
                      <a:r>
                        <a:rPr kumimoji="1" lang="ja-JP" altLang="en-US" sz="1600" b="1" u="none" strike="noStrike" kern="1200" dirty="0">
                          <a:effectLst/>
                        </a:rPr>
                        <a:t>営業時間</a:t>
                      </a:r>
                      <a:r>
                        <a:rPr kumimoji="1" lang="en-US" altLang="ja-JP" sz="1600" b="1" u="none" strike="noStrike" kern="1200" dirty="0">
                          <a:effectLst/>
                        </a:rPr>
                        <a:t>】</a:t>
                      </a:r>
                      <a:endParaRPr lang="ja-JP" altLang="en-US" sz="1800" b="1" u="none" strike="noStrike" dirty="0">
                        <a:effectLst/>
                      </a:endParaRPr>
                    </a:p>
                    <a:p>
                      <a:pPr marL="73152" algn="l" rtl="0" eaLnBrk="1" fontAlgn="t" latinLnBrk="0" hangingPunct="1">
                        <a:spcBef>
                          <a:spcPts val="0"/>
                        </a:spcBef>
                        <a:spcAft>
                          <a:spcPts val="0"/>
                        </a:spcAft>
                      </a:pPr>
                      <a:r>
                        <a:rPr kumimoji="1" lang="ja-JP" altLang="en-US" sz="1600" u="none" strike="noStrike" kern="1200" dirty="0">
                          <a:effectLst/>
                        </a:rPr>
                        <a:t>　</a:t>
                      </a:r>
                      <a:r>
                        <a:rPr kumimoji="1" lang="en-US" altLang="ja-JP" sz="1600" u="none" strike="noStrike" kern="1200" dirty="0">
                          <a:effectLst/>
                        </a:rPr>
                        <a:t>20</a:t>
                      </a:r>
                      <a:r>
                        <a:rPr kumimoji="1" lang="ja-JP" altLang="en-US" sz="1600" u="none" strike="noStrike" kern="1200" dirty="0">
                          <a:effectLst/>
                        </a:rPr>
                        <a:t>時</a:t>
                      </a:r>
                      <a:r>
                        <a:rPr kumimoji="1" lang="ja-JP" altLang="en-US" sz="1600" u="none" strike="noStrike" kern="1200" dirty="0" smtClean="0">
                          <a:effectLst/>
                        </a:rPr>
                        <a:t>まで</a:t>
                      </a:r>
                      <a:endParaRPr kumimoji="1" lang="en-US" altLang="ja-JP" sz="1600" u="none" strike="noStrike" kern="1200" dirty="0" smtClean="0">
                        <a:effectLst/>
                      </a:endParaRPr>
                    </a:p>
                    <a:p>
                      <a:pPr marL="73152" algn="l" rtl="0" eaLnBrk="1" fontAlgn="t" latinLnBrk="0" hangingPunct="1">
                        <a:spcBef>
                          <a:spcPts val="0"/>
                        </a:spcBef>
                        <a:spcAft>
                          <a:spcPts val="0"/>
                        </a:spcAft>
                      </a:pPr>
                      <a:endParaRPr lang="ja-JP" altLang="en-US" sz="1800" u="none" strike="noStrike" dirty="0">
                        <a:effectLst/>
                      </a:endParaRPr>
                    </a:p>
                    <a:p>
                      <a:pPr marL="73152" algn="l" rtl="0" eaLnBrk="1" fontAlgn="t" latinLnBrk="0" hangingPunct="1">
                        <a:spcBef>
                          <a:spcPts val="0"/>
                        </a:spcBef>
                        <a:spcAft>
                          <a:spcPts val="0"/>
                        </a:spcAft>
                      </a:pPr>
                      <a:r>
                        <a:rPr kumimoji="1" lang="en-US" altLang="ja-JP" sz="1600" b="1" u="none" strike="noStrike" kern="1200" dirty="0">
                          <a:effectLst/>
                        </a:rPr>
                        <a:t>【</a:t>
                      </a:r>
                      <a:r>
                        <a:rPr kumimoji="1" lang="ja-JP" altLang="en-US" sz="1600" b="1" u="none" strike="noStrike" kern="1200" dirty="0">
                          <a:effectLst/>
                        </a:rPr>
                        <a:t>その他</a:t>
                      </a:r>
                      <a:r>
                        <a:rPr kumimoji="1" lang="en-US" altLang="ja-JP" sz="1600" b="1" u="none" strike="noStrike" kern="1200" dirty="0">
                          <a:effectLst/>
                        </a:rPr>
                        <a:t>】</a:t>
                      </a:r>
                      <a:endParaRPr lang="ja-JP" altLang="en-US" sz="1800" b="1" u="none" strike="noStrike" dirty="0">
                        <a:effectLst/>
                      </a:endParaRPr>
                    </a:p>
                    <a:p>
                      <a:pPr marL="73152" algn="l" rtl="0" eaLnBrk="1" fontAlgn="t" latinLnBrk="0" hangingPunct="1">
                        <a:spcBef>
                          <a:spcPts val="0"/>
                        </a:spcBef>
                        <a:spcAft>
                          <a:spcPts val="0"/>
                        </a:spcAft>
                      </a:pPr>
                      <a:r>
                        <a:rPr kumimoji="1" lang="ja-JP" altLang="en-US" sz="1600" u="none" strike="noStrike" kern="1200" dirty="0">
                          <a:effectLst/>
                        </a:rPr>
                        <a:t>　入場整理等</a:t>
                      </a:r>
                      <a:endParaRPr lang="ja-JP" altLang="en-US" sz="1800" u="none" strike="noStrike" dirty="0">
                        <a:effectLst/>
                      </a:endParaRPr>
                    </a:p>
                    <a:p>
                      <a:pPr marL="73152" algn="l" rtl="0" eaLnBrk="1" fontAlgn="t" latinLnBrk="0" hangingPunct="1">
                        <a:spcBef>
                          <a:spcPts val="0"/>
                        </a:spcBef>
                        <a:spcAft>
                          <a:spcPts val="0"/>
                        </a:spcAft>
                      </a:pPr>
                      <a:r>
                        <a:rPr kumimoji="1" lang="ja-JP" altLang="en-US" sz="1200" u="none" strike="noStrike" kern="1200" dirty="0">
                          <a:effectLst/>
                        </a:rPr>
                        <a:t>　（法に基づかない働きかけ）</a:t>
                      </a:r>
                      <a:endParaRPr lang="ja-JP" altLang="en-US" sz="18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437330632"/>
                  </a:ext>
                </a:extLst>
              </a:tr>
              <a:tr h="830290">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301653705"/>
                  </a:ext>
                </a:extLst>
              </a:tr>
              <a:tr h="878496">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724162545"/>
                  </a:ext>
                </a:extLst>
              </a:tr>
              <a:tr h="878496">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
        <p:nvSpPr>
          <p:cNvPr id="4" name="正方形/長方形 3"/>
          <p:cNvSpPr/>
          <p:nvPr/>
        </p:nvSpPr>
        <p:spPr>
          <a:xfrm>
            <a:off x="457145" y="5780570"/>
            <a:ext cx="11533086" cy="369332"/>
          </a:xfrm>
          <a:prstGeom prst="rect">
            <a:avLst/>
          </a:prstGeom>
        </p:spPr>
        <p:txBody>
          <a:bodyPr wrap="square">
            <a:spAutoFit/>
          </a:bodyPr>
          <a:lstStyle/>
          <a:p>
            <a:r>
              <a:rPr lang="en-US" altLang="ja-JP" dirty="0" smtClean="0">
                <a:latin typeface="+mn-ea"/>
              </a:rPr>
              <a:t>※1000</a:t>
            </a:r>
            <a:r>
              <a:rPr lang="en-US" altLang="ja-JP" dirty="0">
                <a:latin typeface="+mn-ea"/>
              </a:rPr>
              <a:t>㎡</a:t>
            </a:r>
            <a:r>
              <a:rPr lang="ja-JP" altLang="en-US" dirty="0">
                <a:latin typeface="+mn-ea"/>
              </a:rPr>
              <a:t>以下の施設</a:t>
            </a:r>
            <a:r>
              <a:rPr lang="ja-JP" altLang="en-US" dirty="0" smtClean="0">
                <a:latin typeface="+mn-ea"/>
              </a:rPr>
              <a:t>は</a:t>
            </a:r>
            <a:r>
              <a:rPr lang="ja-JP" altLang="en-US" dirty="0">
                <a:latin typeface="+mn-ea"/>
              </a:rPr>
              <a:t>、</a:t>
            </a:r>
            <a:r>
              <a:rPr lang="ja-JP" altLang="en-US" dirty="0" smtClean="0">
                <a:latin typeface="+mn-ea"/>
              </a:rPr>
              <a:t>営業</a:t>
            </a:r>
            <a:r>
              <a:rPr lang="ja-JP" altLang="en-US" dirty="0">
                <a:latin typeface="+mn-ea"/>
              </a:rPr>
              <a:t>時間短縮（</a:t>
            </a:r>
            <a:r>
              <a:rPr lang="en-US" altLang="ja-JP" dirty="0">
                <a:latin typeface="+mn-ea"/>
              </a:rPr>
              <a:t>20</a:t>
            </a:r>
            <a:r>
              <a:rPr lang="ja-JP" altLang="en-US" dirty="0">
                <a:latin typeface="+mn-ea"/>
              </a:rPr>
              <a:t>時まで</a:t>
            </a:r>
            <a:r>
              <a:rPr lang="ja-JP" altLang="en-US" dirty="0" smtClean="0">
                <a:latin typeface="+mn-ea"/>
              </a:rPr>
              <a:t>）、入場整理等の協力を依頼（法に基づかない働きかけ）</a:t>
            </a:r>
            <a:endParaRPr lang="ja-JP" altLang="en-US" dirty="0">
              <a:latin typeface="+mn-ea"/>
            </a:endParaRPr>
          </a:p>
        </p:txBody>
      </p:sp>
      <p:sp>
        <p:nvSpPr>
          <p:cNvPr id="11" name="テキスト ボックス 10"/>
          <p:cNvSpPr txBox="1"/>
          <p:nvPr/>
        </p:nvSpPr>
        <p:spPr>
          <a:xfrm>
            <a:off x="185002" y="77523"/>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77312" y="531266"/>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94077"/>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452516340"/>
              </p:ext>
            </p:extLst>
          </p:nvPr>
        </p:nvGraphicFramePr>
        <p:xfrm>
          <a:off x="514472" y="901032"/>
          <a:ext cx="11266211" cy="4641065"/>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618675">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22896">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a:t>
                      </a:r>
                      <a:r>
                        <a:rPr lang="en-US" altLang="ja-JP" sz="1200" u="none" strike="noStrike" dirty="0" smtClean="0">
                          <a:effectLst/>
                        </a:rPr>
                        <a:t>※</a:t>
                      </a:r>
                      <a:r>
                        <a:rPr lang="ja-JP" altLang="en-US" sz="1200" u="none" strike="noStrike" dirty="0" smtClean="0">
                          <a:effectLst/>
                        </a:rPr>
                        <a:t>１</a:t>
                      </a:r>
                      <a:r>
                        <a:rPr lang="ja-JP" altLang="en-US" sz="1600" u="none" strike="noStrike" dirty="0" smtClean="0">
                          <a:effectLst/>
                        </a:rPr>
                        <a:t>、演芸場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上限</a:t>
                      </a:r>
                      <a:r>
                        <a:rPr lang="en-US" altLang="ja-JP" sz="1600" u="none" strike="noStrike" dirty="0" smtClean="0">
                          <a:effectLst/>
                        </a:rPr>
                        <a:t>5000</a:t>
                      </a:r>
                      <a:r>
                        <a:rPr lang="ja-JP" altLang="en-US" sz="1600" u="none" strike="noStrike" dirty="0" smtClean="0">
                          <a:effectLst/>
                        </a:rPr>
                        <a:t>人</a:t>
                      </a:r>
                      <a:endParaRPr lang="en-US" altLang="ja-JP" sz="1600" u="none" strike="noStrike" dirty="0" smtClean="0">
                        <a:effectLst/>
                      </a:endParaRPr>
                    </a:p>
                    <a:p>
                      <a:pPr algn="l" fontAlgn="ctr"/>
                      <a:r>
                        <a:rPr lang="ja-JP" altLang="en-US" sz="1600" u="none" strike="noStrike" dirty="0" smtClean="0">
                          <a:effectLst/>
                        </a:rPr>
                        <a:t>　かつ収容率</a:t>
                      </a:r>
                      <a:r>
                        <a:rPr lang="en-US" altLang="ja-JP" sz="1600" u="none" strike="noStrike" dirty="0" smtClean="0">
                          <a:effectLst/>
                        </a:rPr>
                        <a:t>50</a:t>
                      </a:r>
                      <a:r>
                        <a:rPr lang="ja-JP" altLang="en-US" sz="1600" u="none" strike="noStrike" dirty="0" smtClean="0">
                          <a:effectLst/>
                        </a:rPr>
                        <a:t>％以内</a:t>
                      </a:r>
                      <a:endParaRPr lang="en-US" altLang="ja-JP" sz="16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8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営業時間</a:t>
                      </a:r>
                      <a:r>
                        <a:rPr kumimoji="1" lang="en-US" altLang="ja-JP" sz="1600" b="1" dirty="0" smtClean="0"/>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・イベント：</a:t>
                      </a: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a:t>
                      </a:r>
                      <a:r>
                        <a:rPr kumimoji="1" lang="en-US" altLang="ja-JP" sz="1600" dirty="0" smtClean="0"/>
                        <a:t>21</a:t>
                      </a:r>
                      <a:r>
                        <a:rPr kumimoji="1" lang="ja-JP" altLang="en-US" sz="1600" dirty="0" smtClean="0"/>
                        <a:t>時まで</a:t>
                      </a:r>
                      <a:r>
                        <a:rPr lang="ja-JP" altLang="en-US" sz="1600" u="none" strike="noStrike" dirty="0" smtClean="0">
                          <a:effectLst/>
                        </a:rPr>
                        <a:t/>
                      </a:r>
                      <a:br>
                        <a:rPr lang="ja-JP" altLang="en-US" sz="1600" u="none" strike="noStrike" dirty="0" smtClean="0">
                          <a:effectLst/>
                        </a:rPr>
                      </a:br>
                      <a:r>
                        <a:rPr lang="ja-JP" altLang="en-US" sz="1600" u="none" strike="noStrike" dirty="0" smtClean="0">
                          <a:effectLst/>
                        </a:rPr>
                        <a:t>　・イベント以外</a:t>
                      </a:r>
                      <a:r>
                        <a:rPr lang="ja-JP" altLang="en-US" sz="1200" u="none" strike="noStrike" dirty="0" smtClean="0">
                          <a:effectLst/>
                        </a:rPr>
                        <a:t>（</a:t>
                      </a:r>
                      <a:r>
                        <a:rPr lang="en-US" altLang="ja-JP" sz="1200" u="none" strike="noStrike" dirty="0" smtClean="0">
                          <a:effectLst/>
                        </a:rPr>
                        <a:t>※</a:t>
                      </a:r>
                      <a:r>
                        <a:rPr lang="ja-JP" altLang="en-US" sz="1200" u="none" strike="noStrike" dirty="0" smtClean="0">
                          <a:effectLst/>
                        </a:rPr>
                        <a:t>４）</a:t>
                      </a:r>
                      <a:r>
                        <a:rPr lang="ja-JP" altLang="en-US" sz="1800" u="none" strike="noStrike" dirty="0" smtClean="0">
                          <a:effectLst/>
                        </a:rPr>
                        <a:t>：</a:t>
                      </a:r>
                      <a:endParaRPr lang="en-US" altLang="ja-JP" sz="18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dirty="0" smtClean="0">
                          <a:effectLst/>
                        </a:rPr>
                        <a:t>　　</a:t>
                      </a:r>
                      <a:r>
                        <a:rPr lang="ja-JP" altLang="en-US" sz="1800" u="none" strike="noStrike" baseline="0" dirty="0" smtClean="0">
                          <a:effectLst/>
                        </a:rPr>
                        <a:t>  </a:t>
                      </a:r>
                      <a:r>
                        <a:rPr lang="en-US" altLang="ja-JP" sz="1600" u="none" strike="noStrike" dirty="0" smtClean="0">
                          <a:effectLst/>
                        </a:rPr>
                        <a:t>20</a:t>
                      </a:r>
                      <a:r>
                        <a:rPr lang="ja-JP" altLang="en-US" sz="1600" u="none" strike="noStrike" dirty="0" smtClean="0">
                          <a:effectLst/>
                        </a:rPr>
                        <a:t>時まで</a:t>
                      </a:r>
                      <a:endParaRPr lang="en-US" altLang="ja-JP" sz="12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effectLst/>
                      </a:endParaRPr>
                    </a:p>
                    <a:p>
                      <a:r>
                        <a:rPr kumimoji="1" lang="en-US" altLang="ja-JP" sz="1600" b="1" dirty="0" smtClean="0"/>
                        <a:t>【</a:t>
                      </a:r>
                      <a:r>
                        <a:rPr kumimoji="1" lang="ja-JP" altLang="en-US" sz="1600" b="1" dirty="0" smtClean="0"/>
                        <a:t>その他</a:t>
                      </a:r>
                      <a:r>
                        <a:rPr kumimoji="1" lang="en-US" altLang="ja-JP" sz="1600" b="1" dirty="0" smtClean="0"/>
                        <a:t>】</a:t>
                      </a:r>
                    </a:p>
                    <a:p>
                      <a:pPr marL="72000" algn="l"/>
                      <a:r>
                        <a:rPr kumimoji="1" lang="ja-JP" altLang="en-US" sz="1600" dirty="0" smtClean="0"/>
                        <a:t>　入場整理等</a:t>
                      </a:r>
                      <a:endParaRPr kumimoji="1" lang="en-US" altLang="ja-JP" sz="1600" dirty="0" smtClean="0"/>
                    </a:p>
                    <a:p>
                      <a:pPr marL="72000" algn="l"/>
                      <a:r>
                        <a:rPr kumimoji="1" lang="ja-JP" altLang="en-US" sz="1400" dirty="0" smtClean="0"/>
                        <a:t>　（法に基づかない働きかけ）</a:t>
                      </a:r>
                      <a:endParaRPr kumimoji="1" lang="ja-JP" altLang="en-US" sz="1600" dirty="0" smtClean="0"/>
                    </a:p>
                  </a:txBody>
                  <a:tcPr marL="9525" marR="9525" marT="9525" marB="0"/>
                </a:tc>
                <a:extLst>
                  <a:ext uri="{0D108BD9-81ED-4DB2-BD59-A6C34878D82A}">
                    <a16:rowId xmlns:a16="http://schemas.microsoft.com/office/drawing/2014/main" val="3177192540"/>
                  </a:ext>
                </a:extLst>
              </a:tr>
              <a:tr h="517195">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２</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52833">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2966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18941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p>
                      <a:pPr marL="72000" algn="l" fontAlgn="ctr">
                        <a:lnSpc>
                          <a:spcPts val="2300"/>
                        </a:lnSpc>
                      </a:pPr>
                      <a:r>
                        <a:rPr lang="ja-JP" altLang="en-US" sz="1200" b="1" i="0" u="none" strike="noStrike" dirty="0" smtClean="0">
                          <a:solidFill>
                            <a:srgbClr val="000000"/>
                          </a:solidFill>
                          <a:effectLst/>
                          <a:latin typeface="+mn-ea"/>
                          <a:ea typeface="+mn-ea"/>
                        </a:rPr>
                        <a:t>　　　　　　　　</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３</a:t>
                      </a:r>
                      <a:endParaRPr lang="ja-JP" altLang="en-US" sz="1200" b="0"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710383">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608171"/>
            <a:ext cx="10767421" cy="964367"/>
          </a:xfrm>
          <a:prstGeom prst="rect">
            <a:avLst/>
          </a:prstGeom>
        </p:spPr>
        <p:txBody>
          <a:bodyPr wrap="square">
            <a:spAutoFit/>
          </a:bodyPr>
          <a:lstStyle/>
          <a:p>
            <a:pPr>
              <a:lnSpc>
                <a:spcPts val="1700"/>
              </a:lnSpc>
            </a:pPr>
            <a:r>
              <a:rPr lang="en-US" altLang="ja-JP" sz="1200" dirty="0" smtClean="0"/>
              <a:t>※</a:t>
            </a:r>
            <a:r>
              <a:rPr lang="ja-JP" altLang="en-US" sz="1200" dirty="0" smtClean="0"/>
              <a:t>１：映画館の通常営業については、</a:t>
            </a:r>
            <a:r>
              <a:rPr lang="en-US" altLang="ja-JP" sz="1200" dirty="0" smtClean="0"/>
              <a:t>21</a:t>
            </a:r>
            <a:r>
              <a:rPr lang="ja-JP" altLang="en-US" sz="1200" dirty="0" smtClean="0"/>
              <a:t>時まで</a:t>
            </a:r>
            <a:endParaRPr lang="en-US" altLang="ja-JP" sz="1200" dirty="0"/>
          </a:p>
          <a:p>
            <a:pPr>
              <a:lnSpc>
                <a:spcPts val="1700"/>
              </a:lnSpc>
            </a:pPr>
            <a:r>
              <a:rPr lang="en-US" altLang="ja-JP" sz="1200" dirty="0" smtClean="0"/>
              <a:t>※</a:t>
            </a:r>
            <a:r>
              <a:rPr lang="ja-JP" altLang="en-US" sz="1200" dirty="0"/>
              <a:t>２</a:t>
            </a:r>
            <a:r>
              <a:rPr lang="ja-JP" altLang="en-US" sz="1200" dirty="0" smtClean="0"/>
              <a:t>：</a:t>
            </a:r>
            <a:r>
              <a:rPr lang="ja-JP" altLang="en-US" sz="1200" dirty="0"/>
              <a:t>飲食店営業許可を受けている施設について</a:t>
            </a:r>
            <a:r>
              <a:rPr lang="ja-JP" altLang="en-US" sz="1200" dirty="0" smtClean="0"/>
              <a:t>、飲食店と同様の要請（飲食営業</a:t>
            </a:r>
            <a:r>
              <a:rPr lang="ja-JP" altLang="en-US" sz="1200" dirty="0"/>
              <a:t>は</a:t>
            </a:r>
            <a:r>
              <a:rPr lang="en-US" altLang="ja-JP" sz="1200" dirty="0"/>
              <a:t>20</a:t>
            </a:r>
            <a:r>
              <a:rPr lang="ja-JP" altLang="en-US" sz="1200" dirty="0"/>
              <a:t>時</a:t>
            </a:r>
            <a:r>
              <a:rPr lang="ja-JP" altLang="en-US" sz="1200" dirty="0" smtClean="0"/>
              <a:t>まで等）　　　　</a:t>
            </a:r>
            <a:endParaRPr lang="en-US" altLang="ja-JP" sz="1200" dirty="0" smtClean="0"/>
          </a:p>
          <a:p>
            <a:pPr>
              <a:lnSpc>
                <a:spcPts val="1700"/>
              </a:lnSpc>
            </a:pPr>
            <a:r>
              <a:rPr lang="en-US" altLang="ja-JP" sz="1200" dirty="0" smtClean="0"/>
              <a:t>※</a:t>
            </a:r>
            <a:r>
              <a:rPr lang="ja-JP" altLang="en-US" sz="1200" dirty="0"/>
              <a:t>３</a:t>
            </a:r>
            <a:r>
              <a:rPr lang="ja-JP" altLang="en-US" sz="1200" dirty="0" smtClean="0"/>
              <a:t>：運動施設の観客</a:t>
            </a:r>
            <a:r>
              <a:rPr lang="ja-JP" altLang="en-US" sz="1200" dirty="0"/>
              <a:t>を</a:t>
            </a:r>
            <a:r>
              <a:rPr lang="ja-JP" altLang="en-US" sz="1200" dirty="0" smtClean="0"/>
              <a:t>入れない個人</a:t>
            </a:r>
            <a:r>
              <a:rPr lang="ja-JP" altLang="en-US" sz="1200" dirty="0"/>
              <a:t>の</a:t>
            </a:r>
            <a:r>
              <a:rPr lang="ja-JP" altLang="en-US" sz="1200" dirty="0" smtClean="0"/>
              <a:t>練習</a:t>
            </a:r>
            <a:r>
              <a:rPr lang="ja-JP" altLang="en-US" sz="1200" dirty="0"/>
              <a:t>・</a:t>
            </a:r>
            <a:r>
              <a:rPr lang="ja-JP" altLang="en-US" sz="1200" dirty="0" smtClean="0"/>
              <a:t>プレーはイベント以外に該当　　</a:t>
            </a:r>
            <a:r>
              <a:rPr lang="ja-JP" altLang="en-US" sz="1200" dirty="0"/>
              <a:t>　</a:t>
            </a:r>
            <a:endParaRPr lang="en-US" altLang="ja-JP" sz="1200" dirty="0" smtClean="0"/>
          </a:p>
          <a:p>
            <a:pPr>
              <a:lnSpc>
                <a:spcPts val="1700"/>
              </a:lnSpc>
            </a:pPr>
            <a:r>
              <a:rPr lang="en-US" altLang="ja-JP" sz="1200" dirty="0" smtClean="0"/>
              <a:t>※</a:t>
            </a:r>
            <a:r>
              <a:rPr lang="ja-JP" altLang="en-US" sz="1200" dirty="0" smtClean="0"/>
              <a:t>４：</a:t>
            </a:r>
            <a:r>
              <a:rPr lang="en-US" altLang="ja-JP" sz="1200" dirty="0"/>
              <a:t>1000㎡</a:t>
            </a:r>
            <a:r>
              <a:rPr lang="ja-JP" altLang="en-US" sz="1200" dirty="0"/>
              <a:t>以下の施設は</a:t>
            </a:r>
            <a:r>
              <a:rPr lang="ja-JP" altLang="en-US" sz="1200" dirty="0" smtClean="0"/>
              <a:t>働きかけ</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0011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403141"/>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200329"/>
          </a:xfrm>
          <a:prstGeom prst="rect">
            <a:avLst/>
          </a:prstGeom>
          <a:noFill/>
          <a:ln w="19050">
            <a:noFill/>
          </a:ln>
        </p:spPr>
        <p:txBody>
          <a:bodyPr wrap="square" rtlCol="0">
            <a:spAutoFit/>
          </a:bodyPr>
          <a:lstStyle/>
          <a:p>
            <a:r>
              <a:rPr lang="ja-JP" altLang="en-US" sz="2400" b="1" dirty="0" smtClean="0"/>
              <a:t>◆　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a:t>
            </a:r>
            <a:r>
              <a:rPr lang="ja-JP" altLang="en-US" b="1" dirty="0"/>
              <a:t>働</a:t>
            </a:r>
            <a:r>
              <a:rPr lang="ja-JP" altLang="en-US" b="1" dirty="0" smtClean="0"/>
              <a:t>きかけ）</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521069"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緊急事態措置コールセンター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本日</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7/30(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金</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は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lang="en-US" altLang="ja-JP" sz="2200" b="1" noProof="0" dirty="0" smtClean="0">
                <a:solidFill>
                  <a:prstClr val="black"/>
                </a:solidFill>
                <a:latin typeface="游ゴシック" panose="020F0502020204030204"/>
                <a:ea typeface="游ゴシック" panose="020B0400000000000000" pitchFamily="50" charset="-128"/>
              </a:rPr>
              <a:t>7</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/31(</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solidFill>
                  <a:prstClr val="black"/>
                </a:solidFill>
                <a:effectLst/>
                <a:uLnTx/>
                <a:uFillTx/>
                <a:latin typeface="游ゴシック" panose="020F0502020204030204"/>
                <a:ea typeface="游ゴシック" panose="020B0400000000000000" pitchFamily="50" charset="-128"/>
                <a:cs typeface="+mn-cs"/>
              </a:rPr>
              <a:t>、</a:t>
            </a:r>
            <a:r>
              <a:rPr lang="en-US" altLang="ja-JP" sz="2200" b="1" noProof="0" dirty="0" smtClean="0">
                <a:solidFill>
                  <a:prstClr val="black"/>
                </a:solidFill>
                <a:latin typeface="游ゴシック" panose="020F0502020204030204"/>
                <a:ea typeface="游ゴシック" panose="020B0400000000000000" pitchFamily="50" charset="-128"/>
              </a:rPr>
              <a:t>8</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（日）は ９時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580350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5407</TotalTime>
  <Words>2049</Words>
  <Application>Microsoft Office PowerPoint</Application>
  <PresentationFormat>ワイド画面</PresentationFormat>
  <Paragraphs>197</Paragraphs>
  <Slides>9</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337</cp:revision>
  <cp:lastPrinted>2021-07-30T06:51:12Z</cp:lastPrinted>
  <dcterms:created xsi:type="dcterms:W3CDTF">2020-04-06T02:06:27Z</dcterms:created>
  <dcterms:modified xsi:type="dcterms:W3CDTF">2021-07-30T07:59:53Z</dcterms:modified>
</cp:coreProperties>
</file>