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66" autoAdjust="0"/>
  </p:normalViewPr>
  <p:slideViewPr>
    <p:cSldViewPr>
      <p:cViewPr>
        <p:scale>
          <a:sx n="125" d="100"/>
          <a:sy n="125" d="100"/>
        </p:scale>
        <p:origin x="696" y="-35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A939-CBAE-4BB4-81E2-F59B6C7F4535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EC424-FBE4-4CE5-9140-76939F9B3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326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EC424-FBE4-4CE5-9140-76939F9B376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647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00C9-73B2-484D-B952-E6E4B327790B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FFEB-A432-413B-97FE-6A4EEB7E6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63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00C9-73B2-484D-B952-E6E4B327790B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FFEB-A432-413B-97FE-6A4EEB7E6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34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00C9-73B2-484D-B952-E6E4B327790B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FFEB-A432-413B-97FE-6A4EEB7E6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65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00C9-73B2-484D-B952-E6E4B327790B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FFEB-A432-413B-97FE-6A4EEB7E6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34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00C9-73B2-484D-B952-E6E4B327790B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FFEB-A432-413B-97FE-6A4EEB7E6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99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00C9-73B2-484D-B952-E6E4B327790B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FFEB-A432-413B-97FE-6A4EEB7E6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81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00C9-73B2-484D-B952-E6E4B327790B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FFEB-A432-413B-97FE-6A4EEB7E6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77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00C9-73B2-484D-B952-E6E4B327790B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FFEB-A432-413B-97FE-6A4EEB7E6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85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00C9-73B2-484D-B952-E6E4B327790B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FFEB-A432-413B-97FE-6A4EEB7E6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70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00C9-73B2-484D-B952-E6E4B327790B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FFEB-A432-413B-97FE-6A4EEB7E6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18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00C9-73B2-484D-B952-E6E4B327790B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FFEB-A432-413B-97FE-6A4EEB7E6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408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000C9-73B2-484D-B952-E6E4B327790B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5FFEB-A432-413B-97FE-6A4EEB7E6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64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628" y="107504"/>
            <a:ext cx="6741368" cy="432048"/>
          </a:xfrm>
        </p:spPr>
        <p:txBody>
          <a:bodyPr>
            <a:noAutofit/>
          </a:bodyPr>
          <a:lstStyle/>
          <a:p>
            <a:pPr marL="8890" algn="l">
              <a:spcAft>
                <a:spcPts val="0"/>
              </a:spcAft>
            </a:pPr>
            <a:r>
              <a:rPr lang="ja-JP" altLang="en-US" sz="1400" kern="0" dirty="0" smtClean="0">
                <a:solidFill>
                  <a:srgbClr val="00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Meiryo UI" panose="020B0604030504040204" pitchFamily="50" charset="-128"/>
              </a:rPr>
              <a:t>１人でも乳幼児を保育する（預かる）事業を行う皆様へのお知らせ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2656" y="3019850"/>
            <a:ext cx="6300000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ts val="1800"/>
              </a:lnSpc>
            </a:pPr>
            <a:r>
              <a:rPr kumimoji="1" lang="ja-JP" altLang="en-US" sz="1600" dirty="0" smtClean="0"/>
              <a:t>　これまでは１日に保育する乳幼児の数が</a:t>
            </a:r>
            <a:r>
              <a:rPr lang="ja-JP" altLang="en-US" sz="1600" dirty="0"/>
              <a:t>６</a:t>
            </a:r>
            <a:r>
              <a:rPr kumimoji="1" lang="ja-JP" altLang="en-US" sz="1600" dirty="0" smtClean="0"/>
              <a:t>人以上の認可外保育施設</a:t>
            </a:r>
            <a:r>
              <a:rPr lang="ja-JP" altLang="en-US" sz="1600" dirty="0" smtClean="0"/>
              <a:t>や認可外の</a:t>
            </a:r>
            <a:r>
              <a:rPr kumimoji="1" lang="ja-JP" altLang="en-US" sz="1600" dirty="0" smtClean="0"/>
              <a:t>訪問型保育事業（いわゆるベビーシッター事業）を行う</a:t>
            </a:r>
            <a:r>
              <a:rPr lang="ja-JP" altLang="en-US" sz="1600" dirty="0" smtClean="0"/>
              <a:t>場合</a:t>
            </a:r>
            <a:r>
              <a:rPr lang="ja-JP" altLang="en-US" sz="1600" dirty="0"/>
              <a:t>に</a:t>
            </a:r>
            <a:r>
              <a:rPr kumimoji="1" lang="ja-JP" altLang="en-US" sz="1600" dirty="0" smtClean="0"/>
              <a:t>、原則、届出</a:t>
            </a:r>
            <a:r>
              <a:rPr lang="ja-JP" altLang="en-US" sz="1600" dirty="0" smtClean="0"/>
              <a:t>が必要</a:t>
            </a:r>
            <a:r>
              <a:rPr kumimoji="1" lang="ja-JP" altLang="en-US" sz="1600" dirty="0" smtClean="0"/>
              <a:t>でしたが、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平成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28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年４月（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１）以降</a:t>
            </a:r>
            <a:r>
              <a:rPr kumimoji="1" lang="ja-JP" altLang="en-US" sz="1600" dirty="0" smtClean="0"/>
              <a:t>は１日に保育する乳幼児の数が</a:t>
            </a:r>
            <a:r>
              <a:rPr kumimoji="1" lang="ja-JP" altLang="en-US" sz="1600" u="sng" dirty="0" smtClean="0">
                <a:solidFill>
                  <a:srgbClr val="FF0000"/>
                </a:solidFill>
              </a:rPr>
              <a:t>１人以上</a:t>
            </a:r>
            <a:r>
              <a:rPr kumimoji="1" lang="ja-JP" altLang="en-US" sz="1600" dirty="0" smtClean="0"/>
              <a:t>の</a:t>
            </a:r>
            <a:r>
              <a:rPr lang="ja-JP" altLang="en-US" sz="1600" dirty="0" smtClean="0"/>
              <a:t>場合に、</a:t>
            </a:r>
            <a:r>
              <a:rPr kumimoji="1" lang="ja-JP" altLang="en-US" sz="1600" u="sng" dirty="0" smtClean="0"/>
              <a:t>届出</a:t>
            </a:r>
            <a:r>
              <a:rPr lang="ja-JP" altLang="en-US" sz="1600" u="sng" dirty="0"/>
              <a:t>が必要</a:t>
            </a:r>
            <a:r>
              <a:rPr kumimoji="1" lang="ja-JP" altLang="en-US" sz="1600" dirty="0" smtClean="0"/>
              <a:t>となります。</a:t>
            </a:r>
            <a:r>
              <a:rPr lang="ja-JP" altLang="en-US" sz="1600" dirty="0" smtClean="0"/>
              <a:t>（ただし、臨時に設置される場合等は除きます。）</a:t>
            </a:r>
            <a:endParaRPr kumimoji="1" lang="en-US" altLang="ja-JP" sz="1600" dirty="0" smtClean="0"/>
          </a:p>
          <a:p>
            <a:pPr algn="just">
              <a:lnSpc>
                <a:spcPts val="1800"/>
              </a:lnSpc>
            </a:pPr>
            <a:r>
              <a:rPr lang="en-US" altLang="ja-JP" sz="1200" dirty="0"/>
              <a:t>※</a:t>
            </a:r>
            <a:r>
              <a:rPr lang="ja-JP" altLang="en-US" sz="1200" dirty="0"/>
              <a:t>１　都道府県知事等への届出は、平成</a:t>
            </a:r>
            <a:r>
              <a:rPr lang="en-US" altLang="ja-JP" sz="1200" dirty="0" smtClean="0"/>
              <a:t>28</a:t>
            </a:r>
            <a:r>
              <a:rPr lang="ja-JP" altLang="en-US" sz="1200" dirty="0" smtClean="0"/>
              <a:t>年</a:t>
            </a:r>
            <a:r>
              <a:rPr lang="ja-JP" altLang="en-US" sz="1200" dirty="0"/>
              <a:t>１</a:t>
            </a:r>
            <a:r>
              <a:rPr lang="ja-JP" altLang="en-US" sz="1200" dirty="0" smtClean="0"/>
              <a:t>月</a:t>
            </a:r>
            <a:r>
              <a:rPr lang="ja-JP" altLang="en-US" sz="1200" dirty="0"/>
              <a:t>から受け付けています</a:t>
            </a:r>
            <a:r>
              <a:rPr lang="ja-JP" altLang="en-US" sz="1600" dirty="0" smtClean="0"/>
              <a:t>。</a:t>
            </a:r>
            <a:endParaRPr lang="ja-JP" altLang="en-US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2656" y="4504024"/>
            <a:ext cx="6210000" cy="2516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cmpd="dbl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kumimoji="1" lang="ja-JP" altLang="en-US" b="1" dirty="0" smtClean="0"/>
              <a:t>○届出先</a:t>
            </a:r>
            <a:endParaRPr kumimoji="1" lang="en-US" altLang="ja-JP" b="1" dirty="0" smtClean="0"/>
          </a:p>
          <a:p>
            <a:pPr>
              <a:lnSpc>
                <a:spcPts val="2700"/>
              </a:lnSpc>
            </a:pPr>
            <a:r>
              <a:rPr lang="ja-JP" altLang="en-US" dirty="0" smtClean="0"/>
              <a:t>・個人のベビーシッター</a:t>
            </a:r>
            <a:endParaRPr lang="en-US" altLang="ja-JP" dirty="0" smtClean="0"/>
          </a:p>
          <a:p>
            <a:pPr>
              <a:lnSpc>
                <a:spcPts val="27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　→</a:t>
            </a:r>
            <a:r>
              <a:rPr lang="ja-JP" altLang="en-US" u="sng" dirty="0" smtClean="0"/>
              <a:t>お住まい</a:t>
            </a:r>
            <a:r>
              <a:rPr lang="ja-JP" altLang="en-US" dirty="0" smtClean="0"/>
              <a:t>の都道府県等（</a:t>
            </a:r>
            <a:r>
              <a:rPr lang="en-US" altLang="ja-JP" dirty="0" smtClean="0"/>
              <a:t>※</a:t>
            </a:r>
            <a:r>
              <a:rPr lang="ja-JP" altLang="en-US" dirty="0" smtClean="0"/>
              <a:t>２）</a:t>
            </a:r>
            <a:endParaRPr lang="en-US" altLang="ja-JP" dirty="0" smtClean="0"/>
          </a:p>
          <a:p>
            <a:pPr>
              <a:lnSpc>
                <a:spcPts val="2700"/>
              </a:lnSpc>
            </a:pPr>
            <a:r>
              <a:rPr kumimoji="1" lang="ja-JP" altLang="en-US" dirty="0" smtClean="0"/>
              <a:t>・ベビーシッター事業者</a:t>
            </a:r>
            <a:endParaRPr kumimoji="1" lang="en-US" altLang="ja-JP" dirty="0" smtClean="0"/>
          </a:p>
          <a:p>
            <a:pPr>
              <a:lnSpc>
                <a:spcPts val="2700"/>
              </a:lnSpc>
            </a:pPr>
            <a:r>
              <a:rPr lang="ja-JP" altLang="en-US" dirty="0" smtClean="0"/>
              <a:t>　　　→</a:t>
            </a:r>
            <a:r>
              <a:rPr lang="ja-JP" altLang="en-US" u="sng" dirty="0" smtClean="0"/>
              <a:t>事業所が所在</a:t>
            </a:r>
            <a:r>
              <a:rPr lang="ja-JP" altLang="en-US" u="sng" dirty="0"/>
              <a:t>する</a:t>
            </a:r>
            <a:r>
              <a:rPr lang="ja-JP" altLang="en-US" dirty="0" smtClean="0"/>
              <a:t>都道府県等（</a:t>
            </a:r>
            <a:r>
              <a:rPr lang="en-US" altLang="ja-JP" dirty="0" smtClean="0"/>
              <a:t>※</a:t>
            </a:r>
            <a:r>
              <a:rPr lang="ja-JP" altLang="en-US" dirty="0" smtClean="0"/>
              <a:t>２）</a:t>
            </a:r>
            <a:endParaRPr lang="en-US" altLang="ja-JP" dirty="0"/>
          </a:p>
          <a:p>
            <a:pPr>
              <a:lnSpc>
                <a:spcPts val="2700"/>
              </a:lnSpc>
            </a:pPr>
            <a:r>
              <a:rPr lang="en-US" altLang="ja-JP" sz="1400" dirty="0" smtClean="0"/>
              <a:t>※</a:t>
            </a:r>
            <a:r>
              <a:rPr lang="ja-JP" altLang="en-US" sz="1400" dirty="0" smtClean="0"/>
              <a:t>２</a:t>
            </a:r>
            <a:r>
              <a:rPr lang="ja-JP" altLang="en-US" sz="1400" smtClean="0"/>
              <a:t>　大東市、</a:t>
            </a:r>
            <a:r>
              <a:rPr lang="ja-JP" altLang="en-US" sz="1400" smtClean="0"/>
              <a:t>四條畷</a:t>
            </a:r>
            <a:r>
              <a:rPr lang="ja-JP" altLang="en-US" sz="1400" dirty="0" smtClean="0"/>
              <a:t>市、交野市は大阪府に、それ以外の市町村は各市町村に届出してください。</a:t>
            </a:r>
            <a:endParaRPr lang="en-US" altLang="ja-JP" sz="1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590" y="8316416"/>
            <a:ext cx="1531807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角丸四角形 3"/>
          <p:cNvSpPr/>
          <p:nvPr/>
        </p:nvSpPr>
        <p:spPr>
          <a:xfrm>
            <a:off x="332656" y="1690019"/>
            <a:ext cx="6156000" cy="13683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</a:rPr>
              <a:t>○届出対象となる１日に保育する乳幼児の数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0688" y="2259732"/>
            <a:ext cx="18002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/>
              <a:t>６</a:t>
            </a:r>
            <a:r>
              <a:rPr kumimoji="1" lang="ja-JP" altLang="en-US" sz="3200" dirty="0" smtClean="0"/>
              <a:t>人以上</a:t>
            </a:r>
            <a:endParaRPr kumimoji="1" lang="ja-JP" altLang="en-US" sz="2400" dirty="0"/>
          </a:p>
        </p:txBody>
      </p:sp>
      <p:sp>
        <p:nvSpPr>
          <p:cNvPr id="12" name="右矢印 11"/>
          <p:cNvSpPr/>
          <p:nvPr/>
        </p:nvSpPr>
        <p:spPr>
          <a:xfrm>
            <a:off x="2708920" y="2195736"/>
            <a:ext cx="1368152" cy="72809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改正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21088" y="2223788"/>
            <a:ext cx="18002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１人以上</a:t>
            </a:r>
            <a:endParaRPr kumimoji="1" lang="ja-JP" altLang="en-US" sz="3200" dirty="0"/>
          </a:p>
        </p:txBody>
      </p:sp>
      <p:sp>
        <p:nvSpPr>
          <p:cNvPr id="6" name="角丸四角形 5"/>
          <p:cNvSpPr/>
          <p:nvPr/>
        </p:nvSpPr>
        <p:spPr>
          <a:xfrm>
            <a:off x="347686" y="467544"/>
            <a:ext cx="6192688" cy="1152128"/>
          </a:xfrm>
          <a:prstGeom prst="roundRect">
            <a:avLst/>
          </a:prstGeom>
          <a:solidFill>
            <a:srgbClr val="FFC000"/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3600" b="1" dirty="0" smtClean="0">
                <a:solidFill>
                  <a:schemeClr val="tx1"/>
                </a:solidFill>
              </a:rPr>
              <a:t>都道府県知事等への届出が必要になります！</a:t>
            </a:r>
            <a:endParaRPr lang="ja-JP" alt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0374" y="7092280"/>
            <a:ext cx="6120000" cy="1017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500"/>
              </a:lnSpc>
            </a:pPr>
            <a:r>
              <a:rPr kumimoji="1" lang="ja-JP" altLang="en-US" sz="1400" dirty="0" smtClean="0"/>
              <a:t>　なお、</a:t>
            </a:r>
            <a:r>
              <a:rPr lang="ja-JP" altLang="en-US" sz="1400" dirty="0" smtClean="0"/>
              <a:t>既に届出をしていても、子どもの預かりサービスのマッチングサイトを活用して事業を実施している方は、</a:t>
            </a:r>
            <a:r>
              <a:rPr lang="ja-JP" altLang="en-US" sz="1400" dirty="0" smtClean="0">
                <a:solidFill>
                  <a:srgbClr val="FF0000"/>
                </a:solidFill>
              </a:rPr>
              <a:t>平成</a:t>
            </a:r>
            <a:r>
              <a:rPr lang="en-US" altLang="ja-JP" sz="1400" dirty="0" smtClean="0">
                <a:solidFill>
                  <a:srgbClr val="FF0000"/>
                </a:solidFill>
              </a:rPr>
              <a:t>28</a:t>
            </a:r>
            <a:r>
              <a:rPr lang="ja-JP" altLang="en-US" sz="1400" dirty="0" smtClean="0">
                <a:solidFill>
                  <a:srgbClr val="FF0000"/>
                </a:solidFill>
              </a:rPr>
              <a:t>年４月（</a:t>
            </a:r>
            <a:r>
              <a:rPr lang="en-US" altLang="ja-JP" sz="1400" dirty="0" smtClean="0">
                <a:solidFill>
                  <a:srgbClr val="FF0000"/>
                </a:solidFill>
              </a:rPr>
              <a:t>※</a:t>
            </a:r>
            <a:r>
              <a:rPr lang="ja-JP" altLang="en-US" sz="1400" dirty="0" smtClean="0">
                <a:solidFill>
                  <a:srgbClr val="FF0000"/>
                </a:solidFill>
              </a:rPr>
              <a:t>１）以降、利用しているマッチングサイトの</a:t>
            </a:r>
            <a:r>
              <a:rPr lang="en-US" altLang="ja-JP" sz="1400" dirty="0" smtClean="0">
                <a:solidFill>
                  <a:srgbClr val="FF0000"/>
                </a:solidFill>
              </a:rPr>
              <a:t>URL</a:t>
            </a:r>
            <a:r>
              <a:rPr lang="ja-JP" altLang="en-US" sz="1400" dirty="0" smtClean="0">
                <a:solidFill>
                  <a:srgbClr val="FF0000"/>
                </a:solidFill>
              </a:rPr>
              <a:t>を届け出る</a:t>
            </a:r>
            <a:r>
              <a:rPr lang="ja-JP" altLang="en-US" sz="1400" dirty="0" smtClean="0"/>
              <a:t>必要があります。　　</a:t>
            </a:r>
            <a:endParaRPr lang="en-US" altLang="ja-JP" sz="14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7264" y="8316416"/>
            <a:ext cx="118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・ 大阪府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265308" y="2987824"/>
            <a:ext cx="6300000" cy="368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4000"/>
              </a:lnSpc>
            </a:pPr>
            <a:r>
              <a:rPr kumimoji="1" lang="ja-JP" altLang="en-US" dirty="0" smtClean="0"/>
              <a:t>　認可外保育施設指導監督基準に、認可外保育施設及び認可外の訪問型保育事業者は、「保育従事者の人間性及び専門性の向上に努めること」とされております。保護者が安心して子どもを預けられ</a:t>
            </a:r>
            <a:r>
              <a:rPr lang="ja-JP" altLang="en-US" dirty="0" smtClean="0"/>
              <a:t>るように</a:t>
            </a:r>
            <a:r>
              <a:rPr kumimoji="1" lang="ja-JP" altLang="en-US" u="sng" dirty="0" smtClean="0"/>
              <a:t>積極的に研修を受講し、保育従事者の質の向上</a:t>
            </a:r>
            <a:r>
              <a:rPr lang="ja-JP" altLang="en-US" dirty="0"/>
              <a:t>に</a:t>
            </a:r>
            <a:r>
              <a:rPr kumimoji="1" lang="ja-JP" altLang="en-US" dirty="0" smtClean="0"/>
              <a:t>努めることが必要です。</a:t>
            </a:r>
            <a:endParaRPr kumimoji="1" lang="en-US" altLang="ja-JP" dirty="0" smtClean="0"/>
          </a:p>
          <a:p>
            <a:pPr algn="just">
              <a:lnSpc>
                <a:spcPts val="40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認可外の訪問型保育事業や１日に保育する乳幼児の数が</a:t>
            </a:r>
            <a:r>
              <a:rPr lang="ja-JP" altLang="en-US" dirty="0" smtClean="0">
                <a:solidFill>
                  <a:srgbClr val="FF0000"/>
                </a:solidFill>
              </a:rPr>
              <a:t>５人以下</a:t>
            </a:r>
            <a:r>
              <a:rPr lang="ja-JP" altLang="en-US" dirty="0" smtClean="0"/>
              <a:t>の認可外保育施設は、</a:t>
            </a:r>
            <a:r>
              <a:rPr lang="ja-JP" altLang="en-US" dirty="0" smtClean="0">
                <a:solidFill>
                  <a:srgbClr val="FF0000"/>
                </a:solidFill>
              </a:rPr>
              <a:t>研修の受講状況も届出事項</a:t>
            </a:r>
            <a:r>
              <a:rPr lang="ja-JP" altLang="en-US" dirty="0" smtClean="0"/>
              <a:t>です。</a:t>
            </a:r>
            <a:endParaRPr lang="en-US" altLang="ja-JP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8335838"/>
            <a:ext cx="22288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下矢印 2"/>
          <p:cNvSpPr/>
          <p:nvPr/>
        </p:nvSpPr>
        <p:spPr>
          <a:xfrm>
            <a:off x="1628800" y="390408"/>
            <a:ext cx="3384376" cy="72008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併せて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05344" y="1349202"/>
            <a:ext cx="6192688" cy="1422598"/>
          </a:xfrm>
          <a:prstGeom prst="roundRect">
            <a:avLst/>
          </a:prstGeom>
          <a:solidFill>
            <a:srgbClr val="FFC000"/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4400" b="1" dirty="0" smtClean="0">
                <a:solidFill>
                  <a:schemeClr val="tx1"/>
                </a:solidFill>
              </a:rPr>
              <a:t>定期的に研修</a:t>
            </a:r>
            <a:r>
              <a:rPr lang="ja-JP" altLang="en-US" sz="4400" b="1" dirty="0">
                <a:solidFill>
                  <a:schemeClr val="tx1"/>
                </a:solidFill>
              </a:rPr>
              <a:t>を</a:t>
            </a:r>
            <a:r>
              <a:rPr lang="ja-JP" altLang="en-US" sz="4400" b="1" dirty="0" smtClean="0">
                <a:solidFill>
                  <a:schemeClr val="tx1"/>
                </a:solidFill>
              </a:rPr>
              <a:t>受けましょう！</a:t>
            </a:r>
            <a:endParaRPr lang="ja-JP" altLang="en-US" sz="4400" b="1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5308" y="6670884"/>
            <a:ext cx="6332724" cy="14388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cmpd="dbl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ja-JP" dirty="0" smtClean="0"/>
              <a:t>※</a:t>
            </a:r>
            <a:r>
              <a:rPr lang="ja-JP" altLang="en-US" dirty="0" smtClean="0"/>
              <a:t>研修の</a:t>
            </a:r>
            <a:r>
              <a:rPr lang="ja-JP" altLang="en-US" dirty="0"/>
              <a:t>受講について</a:t>
            </a:r>
            <a:r>
              <a:rPr lang="ja-JP" altLang="en-US" dirty="0" smtClean="0"/>
              <a:t>は、届出先の都道府県等に御相談ください。（研修の例：居宅訪問型保育研修、子育て支援員研修、認可外保育施設職員研修等）</a:t>
            </a:r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24647" y="833583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・ 大阪府</a:t>
            </a:r>
            <a:endParaRPr kumimoji="1" lang="ja-JP" alt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5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407</Words>
  <Application>Microsoft Office PowerPoint</Application>
  <PresentationFormat>画面に合わせる 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ＤＨＰ特太ゴシック体</vt:lpstr>
      <vt:lpstr>Meiryo UI</vt:lpstr>
      <vt:lpstr>ＭＳ Ｐゴシック</vt:lpstr>
      <vt:lpstr>Arial</vt:lpstr>
      <vt:lpstr>Calibri</vt:lpstr>
      <vt:lpstr>Office ​​テーマ</vt:lpstr>
      <vt:lpstr>１人でも乳幼児を保育する（預かる）事業を行う皆様へのお知らせ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ベビーシッター・ベビーシッター事業者の皆様へ</dc:title>
  <dc:creator>在宅保育</dc:creator>
  <cp:lastModifiedBy>北村　可奈子</cp:lastModifiedBy>
  <cp:revision>90</cp:revision>
  <cp:lastPrinted>2021-05-12T03:33:44Z</cp:lastPrinted>
  <dcterms:created xsi:type="dcterms:W3CDTF">2015-06-24T07:01:40Z</dcterms:created>
  <dcterms:modified xsi:type="dcterms:W3CDTF">2021-05-12T04:02:59Z</dcterms:modified>
</cp:coreProperties>
</file>