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notesMasterIdLst>
    <p:notesMasterId r:id="rId23"/>
  </p:notesMasterIdLst>
  <p:sldIdLst>
    <p:sldId id="261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25" r:id="rId11"/>
    <p:sldId id="326" r:id="rId12"/>
    <p:sldId id="350" r:id="rId13"/>
    <p:sldId id="340" r:id="rId14"/>
    <p:sldId id="341" r:id="rId15"/>
    <p:sldId id="342" r:id="rId16"/>
    <p:sldId id="343" r:id="rId17"/>
    <p:sldId id="349" r:id="rId18"/>
    <p:sldId id="348" r:id="rId19"/>
    <p:sldId id="346" r:id="rId20"/>
    <p:sldId id="345" r:id="rId21"/>
    <p:sldId id="328" r:id="rId2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FF99"/>
    <a:srgbClr val="FFFF66"/>
    <a:srgbClr val="CCFFFF"/>
    <a:srgbClr val="99FF99"/>
    <a:srgbClr val="7AD6EC"/>
    <a:srgbClr val="FF0066"/>
    <a:srgbClr val="FF9999"/>
    <a:srgbClr val="66FF33"/>
    <a:srgbClr val="02F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4" autoAdjust="0"/>
    <p:restoredTop sz="94660"/>
  </p:normalViewPr>
  <p:slideViewPr>
    <p:cSldViewPr snapToGrid="0">
      <p:cViewPr>
        <p:scale>
          <a:sx n="75" d="100"/>
          <a:sy n="75" d="100"/>
        </p:scale>
        <p:origin x="150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2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4F7C2-E3C1-485C-AEC1-A22E69A3451F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404CE-5901-4433-A4E3-CDF533FEF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585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923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588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1628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839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851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3964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722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5868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787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8682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1115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30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662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11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87226-618E-490E-9C26-24E6078C4A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3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09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69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145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1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10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406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3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934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689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34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07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917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64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228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207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760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29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42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0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94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52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49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75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A6E46-829E-4979-A182-11FDFDE24D3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3354-CE2B-4FC0-B919-DA9E5A5DB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3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7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841E2A0-428B-4BC6-ACC6-BF52D69C755F}" type="datetimeFigureOut">
              <a:rPr lang="ja-JP" altLang="en-US" smtClean="0"/>
              <a:pPr/>
              <a:t>2019/4/12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FA85A93-A1BF-4B30-BCED-E5519CC62AB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46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3430" y="1506697"/>
            <a:ext cx="8623243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b="1" dirty="0" smtClean="0">
                <a:solidFill>
                  <a:schemeClr val="tx1"/>
                </a:solidFill>
              </a:rPr>
              <a:t>「見える化」</a:t>
            </a:r>
            <a:r>
              <a:rPr lang="ja-JP" altLang="ja-JP" sz="5400" b="1" dirty="0" smtClean="0">
                <a:solidFill>
                  <a:schemeClr val="tx1"/>
                </a:solidFill>
              </a:rPr>
              <a:t>マニュアル</a:t>
            </a:r>
            <a:endParaRPr lang="ja-JP" altLang="ja-JP" sz="5400" dirty="0">
              <a:solidFill>
                <a:schemeClr val="tx1"/>
              </a:solidFill>
            </a:endParaRPr>
          </a:p>
          <a:p>
            <a:pPr algn="ctr"/>
            <a:r>
              <a:rPr lang="ja-JP" altLang="en-US" sz="2400" b="1" spc="-150" dirty="0" smtClean="0">
                <a:solidFill>
                  <a:schemeClr val="tx1"/>
                </a:solidFill>
              </a:rPr>
              <a:t>～</a:t>
            </a:r>
            <a:r>
              <a:rPr lang="ja-JP" altLang="ja-JP" sz="2400" b="1" spc="-150" dirty="0" smtClean="0">
                <a:solidFill>
                  <a:schemeClr val="tx1"/>
                </a:solidFill>
              </a:rPr>
              <a:t>「</a:t>
            </a:r>
            <a:r>
              <a:rPr lang="ja-JP" altLang="ja-JP" sz="2400" b="1" spc="-150" dirty="0">
                <a:solidFill>
                  <a:schemeClr val="tx1"/>
                </a:solidFill>
              </a:rPr>
              <a:t>民生委員・児童委員活動の見える化」</a:t>
            </a:r>
            <a:r>
              <a:rPr lang="ja-JP" altLang="ja-JP" sz="2400" b="1" spc="-150" dirty="0" smtClean="0">
                <a:solidFill>
                  <a:schemeClr val="tx1"/>
                </a:solidFill>
              </a:rPr>
              <a:t>プロジェクト</a:t>
            </a:r>
            <a:r>
              <a:rPr lang="ja-JP" altLang="en-US" sz="2400" b="1" spc="-150" dirty="0" smtClean="0">
                <a:solidFill>
                  <a:schemeClr val="tx1"/>
                </a:solidFill>
              </a:rPr>
              <a:t>～</a:t>
            </a:r>
            <a:endParaRPr lang="ja-JP" altLang="ja-JP" sz="2400" spc="-150" dirty="0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2980" y="4213616"/>
            <a:ext cx="2262296" cy="1105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spc="-150" dirty="0" smtClean="0">
                <a:solidFill>
                  <a:prstClr val="black"/>
                </a:solidFill>
                <a:latin typeface="+mn-ea"/>
              </a:rPr>
              <a:t>「見える化」プロジェクトを</a:t>
            </a:r>
            <a:endParaRPr lang="en-US" altLang="ja-JP" sz="1100" spc="-150" dirty="0" smtClean="0">
              <a:solidFill>
                <a:prstClr val="black"/>
              </a:solidFill>
              <a:latin typeface="+mn-ea"/>
            </a:endParaRPr>
          </a:p>
          <a:p>
            <a:pPr algn="ctr"/>
            <a:r>
              <a:rPr lang="ja-JP" altLang="en-US" sz="11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+mn-ea"/>
              </a:rPr>
              <a:t>府</a:t>
            </a:r>
            <a:r>
              <a:rPr lang="en-US" altLang="ja-JP" sz="1100" dirty="0">
                <a:solidFill>
                  <a:prstClr val="black"/>
                </a:solidFill>
                <a:latin typeface="+mn-ea"/>
              </a:rPr>
              <a:t>HP</a:t>
            </a:r>
            <a:r>
              <a:rPr lang="ja-JP" altLang="en-US" sz="1100" dirty="0" smtClean="0">
                <a:solidFill>
                  <a:prstClr val="black"/>
                </a:solidFill>
                <a:latin typeface="+mn-ea"/>
              </a:rPr>
              <a:t>でチェック！</a:t>
            </a:r>
            <a:endParaRPr lang="en-US" altLang="ja-JP" sz="1100" dirty="0" smtClean="0">
              <a:solidFill>
                <a:prstClr val="black"/>
              </a:solidFill>
              <a:latin typeface="+mn-ea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490" y="3428144"/>
            <a:ext cx="1939965" cy="2676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62" y="4960951"/>
            <a:ext cx="1327933" cy="1327933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577463" y="5336360"/>
            <a:ext cx="3917691" cy="1105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b="1" dirty="0">
                <a:solidFill>
                  <a:prstClr val="black"/>
                </a:solidFill>
                <a:latin typeface="+mn-ea"/>
              </a:rPr>
              <a:t>2019</a:t>
            </a:r>
            <a:r>
              <a:rPr lang="ja-JP" altLang="en-US" sz="2400" b="1" dirty="0" smtClean="0">
                <a:solidFill>
                  <a:prstClr val="black"/>
                </a:solidFill>
                <a:latin typeface="+mn-ea"/>
              </a:rPr>
              <a:t>年</a:t>
            </a:r>
            <a:r>
              <a:rPr lang="ja-JP" altLang="en-US" sz="2400" b="1" dirty="0">
                <a:solidFill>
                  <a:prstClr val="black"/>
                </a:solidFill>
                <a:latin typeface="+mn-ea"/>
              </a:rPr>
              <a:t>４</a:t>
            </a:r>
            <a:r>
              <a:rPr lang="ja-JP" altLang="en-US" sz="2400" b="1" dirty="0" smtClean="0">
                <a:solidFill>
                  <a:prstClr val="black"/>
                </a:solidFill>
                <a:latin typeface="+mn-ea"/>
              </a:rPr>
              <a:t>月</a:t>
            </a:r>
            <a:endParaRPr lang="en-US" altLang="ja-JP" sz="2400" b="1" dirty="0" smtClean="0">
              <a:solidFill>
                <a:prstClr val="black"/>
              </a:solidFill>
              <a:latin typeface="+mn-ea"/>
            </a:endParaRPr>
          </a:p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+mn-ea"/>
              </a:rPr>
              <a:t>大阪府　地域福祉課</a:t>
            </a:r>
            <a:endParaRPr lang="en-US" altLang="ja-JP" sz="2400" b="1" dirty="0" smtClean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164284" y="6037593"/>
            <a:ext cx="1979716" cy="3688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+mn-ea"/>
              </a:rPr>
              <a:t>©2014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 </a:t>
            </a:r>
            <a:r>
              <a:rPr lang="ja-JP" altLang="en-US" sz="800" dirty="0" smtClean="0">
                <a:solidFill>
                  <a:prstClr val="black"/>
                </a:solidFill>
                <a:latin typeface="+mn-ea"/>
              </a:rPr>
              <a:t>大阪府も</a:t>
            </a:r>
            <a:r>
              <a:rPr lang="ja-JP" altLang="en-US" sz="800" dirty="0" err="1" smtClean="0">
                <a:solidFill>
                  <a:prstClr val="black"/>
                </a:solidFill>
                <a:latin typeface="+mn-ea"/>
              </a:rPr>
              <a:t>ずやん</a:t>
            </a:r>
            <a:endParaRPr lang="en-US" altLang="ja-JP" sz="800" dirty="0" smtClean="0">
              <a:solidFill>
                <a:prstClr val="black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550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45"/>
          <p:cNvSpPr/>
          <p:nvPr/>
        </p:nvSpPr>
        <p:spPr>
          <a:xfrm>
            <a:off x="139676" y="1226111"/>
            <a:ext cx="8927708" cy="3981527"/>
          </a:xfrm>
          <a:prstGeom prst="roundRect">
            <a:avLst>
              <a:gd name="adj" fmla="val 4169"/>
            </a:avLst>
          </a:prstGeom>
          <a:solidFill>
            <a:srgbClr val="7AD6EC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180000" rIns="72000" bIns="180000" rtlCol="0" anchor="t" anchorCtr="0"/>
          <a:lstStyle/>
          <a:p>
            <a:pPr marL="17100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</a:t>
            </a: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</a:t>
            </a: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0" lvl="0" algn="ctr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en-US" altLang="ja-JP" sz="2400" b="1" dirty="0">
              <a:solidFill>
                <a:srgbClr val="FF0000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lnSpc>
                <a:spcPts val="2200"/>
              </a:lnSpc>
              <a:spcBef>
                <a:spcPts val="600"/>
              </a:spcBef>
              <a:defRPr/>
            </a:pPr>
            <a:endParaRPr kumimoji="1" lang="ja-JP" altLang="en-US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303363" y="1640973"/>
            <a:ext cx="8583360" cy="209947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>
              <a:defRPr/>
            </a:pPr>
            <a:endParaRPr kumimoji="1" lang="en-US" altLang="ja-JP" sz="1600" b="1" spc="300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defTabSz="914400">
              <a:defRPr/>
            </a:pPr>
            <a:endParaRPr kumimoji="1" lang="en-US" altLang="ja-JP" sz="1600" b="1" spc="30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defTabSz="914400">
              <a:lnSpc>
                <a:spcPct val="150000"/>
              </a:lnSpc>
              <a:defRPr/>
            </a:pPr>
            <a:r>
              <a:rPr kumimoji="1" lang="ja-JP" altLang="en-US" b="1" spc="3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　　</a:t>
            </a:r>
            <a:r>
              <a:rPr kumimoji="1" lang="ja-JP" altLang="en-US" b="1" spc="6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年齢</a:t>
            </a:r>
            <a:r>
              <a:rPr kumimoji="1" lang="ja-JP" altLang="en-US" b="1" spc="600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が</a:t>
            </a:r>
            <a:r>
              <a:rPr kumimoji="1" lang="en-US" altLang="ja-JP" b="1" spc="600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20</a:t>
            </a:r>
            <a:r>
              <a:rPr kumimoji="1" lang="ja-JP" altLang="en-US" b="1" spc="600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代</a:t>
            </a:r>
            <a:r>
              <a:rPr kumimoji="1" lang="ja-JP" altLang="en-US" b="1" spc="6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以下の人</a:t>
            </a:r>
            <a:r>
              <a:rPr kumimoji="1" lang="ja-JP" altLang="en-US" b="1" spc="3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            ＞ </a:t>
            </a:r>
            <a:r>
              <a:rPr kumimoji="1" lang="en-US" altLang="ja-JP" b="1" spc="300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50</a:t>
            </a:r>
            <a:r>
              <a:rPr kumimoji="1" lang="ja-JP" altLang="en-US" b="1" spc="3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代以上の人</a:t>
            </a:r>
            <a:endParaRPr kumimoji="1" lang="en-US" altLang="ja-JP" b="1" spc="30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b="1" spc="3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　　民生委員を知っている人　         ＞ 知らない人</a:t>
            </a:r>
            <a:endParaRPr kumimoji="1" lang="en-US" altLang="ja-JP" b="1" spc="300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b="1" spc="30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　　民生委員に良いイメージを持つ人 ＞ 悪いイメージを持つ人　</a:t>
            </a:r>
            <a:endParaRPr kumimoji="1" lang="en-US" altLang="ja-JP" b="1" spc="300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43" name="楕円 42"/>
          <p:cNvSpPr/>
          <p:nvPr/>
        </p:nvSpPr>
        <p:spPr>
          <a:xfrm>
            <a:off x="7936042" y="2521064"/>
            <a:ext cx="650577" cy="650290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楕円 7"/>
          <p:cNvSpPr/>
          <p:nvPr/>
        </p:nvSpPr>
        <p:spPr>
          <a:xfrm>
            <a:off x="450044" y="2532493"/>
            <a:ext cx="658806" cy="638861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多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392894" y="5486964"/>
            <a:ext cx="4461869" cy="776046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本プロジェクトの誕生</a:t>
            </a:r>
            <a:endParaRPr kumimoji="1" lang="en-US" altLang="ja-JP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4272947" y="5056019"/>
            <a:ext cx="701762" cy="516284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40" name="ホームベース 39"/>
          <p:cNvSpPr/>
          <p:nvPr/>
        </p:nvSpPr>
        <p:spPr>
          <a:xfrm>
            <a:off x="339536" y="1660262"/>
            <a:ext cx="5518939" cy="600944"/>
          </a:xfrm>
          <a:prstGeom prst="homePlate">
            <a:avLst/>
          </a:prstGeom>
          <a:solidFill>
            <a:srgbClr val="99FF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800"/>
              </a:lnSpc>
            </a:pPr>
            <a:endParaRPr kumimoji="1" lang="en-US" altLang="ja-JP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ts val="500"/>
              </a:lnSpc>
            </a:pPr>
            <a:r>
              <a:rPr kumimoji="1" lang="en-US" altLang="ja-JP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/>
            </a:r>
            <a:br>
              <a:rPr kumimoji="1" lang="en-US" altLang="ja-JP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</a:br>
            <a:r>
              <a:rPr kumimoji="1" lang="ja-JP" alt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民生委員になってもよいと回答し</a:t>
            </a:r>
            <a:r>
              <a:rPr kumimoji="1" lang="ja-JP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た</a:t>
            </a:r>
            <a:r>
              <a:rPr kumimoji="1" lang="ja-JP" alt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人の数</a:t>
            </a:r>
            <a:endParaRPr kumimoji="1" lang="en-US" altLang="ja-JP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2184941" y="3740446"/>
            <a:ext cx="5199530" cy="423090"/>
          </a:xfrm>
          <a:prstGeom prst="downArrow">
            <a:avLst>
              <a:gd name="adj1" fmla="val 69310"/>
              <a:gd name="adj2" fmla="val 50000"/>
            </a:avLst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+mn-ea"/>
              </a:rPr>
              <a:t>アンケート結果等を踏まえ</a:t>
            </a:r>
            <a:endParaRPr kumimoji="1" lang="ja-JP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53666" y="800676"/>
            <a:ext cx="8656654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00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sz="20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「</a:t>
            </a:r>
            <a:r>
              <a:rPr kumimoji="1" lang="ja-JP" altLang="en-US" sz="20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民生委員・児童委員制度のあり方検討部会</a:t>
            </a:r>
            <a:r>
              <a:rPr kumimoji="1" lang="ja-JP" altLang="en-US" sz="20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」</a:t>
            </a:r>
            <a:r>
              <a:rPr kumimoji="1" lang="en-US" altLang="ja-JP" sz="14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※</a:t>
            </a:r>
            <a:r>
              <a:rPr kumimoji="1" lang="ja-JP" altLang="en-US" sz="20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の提言  </a:t>
            </a:r>
            <a:endParaRPr kumimoji="1" lang="en-US" altLang="ja-JP" sz="2000" b="1" u="sng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267805" y="1424303"/>
            <a:ext cx="5270109" cy="301921"/>
          </a:xfrm>
          <a:prstGeom prst="wedgeRoundRectCallout">
            <a:avLst>
              <a:gd name="adj1" fmla="val -18193"/>
              <a:gd name="adj2" fmla="val 9162"/>
              <a:gd name="adj3" fmla="val 16667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府民</a:t>
            </a:r>
            <a:r>
              <a:rPr kumimoji="1" lang="en-US" altLang="ja-JP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1,000</a:t>
            </a:r>
            <a:r>
              <a:rPr kumimoji="1" lang="ja-JP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人を対象としたアンケート結果</a:t>
            </a:r>
            <a:endParaRPr kumimoji="1" lang="en-US" altLang="ja-JP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450044" y="4612050"/>
            <a:ext cx="3999713" cy="414298"/>
          </a:xfrm>
          <a:prstGeom prst="wedgeRoundRectCallout">
            <a:avLst>
              <a:gd name="adj1" fmla="val -19573"/>
              <a:gd name="adj2" fmla="val -560"/>
              <a:gd name="adj3" fmla="val 16667"/>
            </a:avLst>
          </a:prstGeom>
          <a:solidFill>
            <a:srgbClr val="FFCC66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00" lvl="0" algn="ctr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民生委員活動に触れる機会の提供　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2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プロジェクト誕生の経緯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5860" y="6413738"/>
            <a:ext cx="894329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00" defTabSz="914400">
              <a:spcBef>
                <a:spcPts val="600"/>
              </a:spcBef>
              <a:defRPr/>
            </a:pPr>
            <a:r>
              <a:rPr kumimoji="1" lang="en-US" altLang="ja-JP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※ 2015</a:t>
            </a:r>
            <a:r>
              <a:rPr kumimoji="1" lang="ja-JP" altLang="en-US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年</a:t>
            </a:r>
            <a:r>
              <a:rPr kumimoji="1" lang="en-US" altLang="ja-JP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10</a:t>
            </a:r>
            <a:r>
              <a:rPr kumimoji="1" lang="ja-JP" altLang="en-US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月、大阪府</a:t>
            </a:r>
            <a:r>
              <a:rPr kumimoji="1" lang="ja-JP" altLang="en-US" sz="13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地域福祉推進審</a:t>
            </a:r>
            <a:r>
              <a:rPr kumimoji="1" lang="ja-JP" altLang="en-US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議会 地域福祉支援計画推進分科会に設置した部会（現在は廃止）</a:t>
            </a:r>
            <a:endParaRPr kumimoji="1" lang="en-US" altLang="ja-JP" sz="1300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r>
              <a:rPr kumimoji="1" lang="ja-JP" altLang="en-US" sz="1200" b="1" dirty="0" smtClean="0">
                <a:latin typeface="+mn-ea"/>
              </a:rPr>
              <a:t>　   </a:t>
            </a:r>
            <a:r>
              <a:rPr kumimoji="1" lang="ja-JP" altLang="en-US" sz="1200" dirty="0" smtClean="0">
                <a:latin typeface="+mn-ea"/>
              </a:rPr>
              <a:t>詳しく</a:t>
            </a:r>
            <a:r>
              <a:rPr kumimoji="1" lang="ja-JP" altLang="en-US" sz="1200" dirty="0">
                <a:latin typeface="+mn-ea"/>
              </a:rPr>
              <a:t>は</a:t>
            </a:r>
            <a:r>
              <a:rPr kumimoji="1" lang="ja-JP" altLang="en-US" sz="1200" dirty="0" smtClean="0">
                <a:latin typeface="+mn-ea"/>
              </a:rPr>
              <a:t>府</a:t>
            </a:r>
            <a:r>
              <a:rPr kumimoji="1" lang="en-US" altLang="ja-JP" sz="1200" dirty="0" smtClean="0">
                <a:latin typeface="+mn-ea"/>
              </a:rPr>
              <a:t>H</a:t>
            </a:r>
            <a:r>
              <a:rPr kumimoji="1" lang="en-US" altLang="ja-JP" sz="1200" dirty="0">
                <a:latin typeface="+mn-ea"/>
              </a:rPr>
              <a:t>P</a:t>
            </a:r>
            <a:r>
              <a:rPr kumimoji="1" lang="ja-JP" altLang="en-US" sz="1200" dirty="0" smtClean="0">
                <a:latin typeface="+mn-ea"/>
              </a:rPr>
              <a:t>で：</a:t>
            </a:r>
            <a:r>
              <a:rPr kumimoji="1" lang="en-US" altLang="ja-JP" sz="1200" dirty="0">
                <a:latin typeface="+mn-ea"/>
              </a:rPr>
              <a:t>http://www.pref.osaka.lg.jp/chiikifukushi/chiikifukusisingikai/arikata.html</a:t>
            </a:r>
            <a:r>
              <a:rPr kumimoji="1" lang="ja-JP" altLang="en-US" sz="13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  </a:t>
            </a:r>
            <a:endParaRPr kumimoji="1" lang="en-US" altLang="ja-JP" sz="1300" b="1" u="sng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9393" y="4180111"/>
            <a:ext cx="870264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00" lvl="0" algn="ctr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sz="2400" b="1" dirty="0" smtClean="0">
                <a:solidFill>
                  <a:schemeClr val="tx2"/>
                </a:solidFill>
                <a:latin typeface="+mn-ea"/>
                <a:cs typeface="Meiryo UI" pitchFamily="50" charset="-128"/>
              </a:rPr>
              <a:t>若い</a:t>
            </a:r>
            <a:r>
              <a:rPr kumimoji="1" lang="ja-JP" altLang="en-US" sz="2400" b="1" dirty="0">
                <a:solidFill>
                  <a:schemeClr val="tx2"/>
                </a:solidFill>
                <a:latin typeface="+mn-ea"/>
                <a:cs typeface="Meiryo UI" pitchFamily="50" charset="-128"/>
              </a:rPr>
              <a:t>世代</a:t>
            </a:r>
            <a:r>
              <a:rPr kumimoji="1" lang="ja-JP" altLang="en-US" b="1" dirty="0">
                <a:solidFill>
                  <a:schemeClr val="tx2"/>
                </a:solidFill>
                <a:latin typeface="+mn-ea"/>
                <a:cs typeface="Meiryo UI" pitchFamily="50" charset="-128"/>
              </a:rPr>
              <a:t>をターゲット</a:t>
            </a:r>
            <a:r>
              <a:rPr kumimoji="1" lang="ja-JP" altLang="en-US" b="1" dirty="0" smtClean="0">
                <a:solidFill>
                  <a:schemeClr val="tx2"/>
                </a:solidFill>
                <a:latin typeface="+mn-ea"/>
                <a:cs typeface="Meiryo UI" pitchFamily="50" charset="-128"/>
              </a:rPr>
              <a:t>に以下の取組を推進</a:t>
            </a:r>
            <a:endParaRPr kumimoji="1" lang="en-US" altLang="ja-JP" b="1" dirty="0" smtClean="0">
              <a:solidFill>
                <a:schemeClr val="tx2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4784706" y="4620537"/>
            <a:ext cx="4063917" cy="414298"/>
          </a:xfrm>
          <a:prstGeom prst="wedgeRoundRectCallout">
            <a:avLst>
              <a:gd name="adj1" fmla="val -19993"/>
              <a:gd name="adj2" fmla="val 3944"/>
              <a:gd name="adj3" fmla="val 16667"/>
            </a:avLst>
          </a:prstGeom>
          <a:solidFill>
            <a:srgbClr val="FFCC66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00" lvl="0" algn="ctr" defTabSz="914400">
              <a:lnSpc>
                <a:spcPts val="22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民生委員活動の内容や魅力を広く</a:t>
            </a:r>
            <a:r>
              <a:rPr kumimoji="1" lang="en-US" altLang="ja-JP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PR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1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8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69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206062" y="851373"/>
            <a:ext cx="8744755" cy="5759470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■ 府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全体の共通課題（担い手不足）に対する新たなアプローチで、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　 民生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委員の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認知度向上と将来の担い手確保をめざす。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（情報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発信力の高い若者に、民生委員活動の体験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と活動の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PR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）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■ 全国初の取組として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、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2016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年度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にモデル実施。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　 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2017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～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2018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年度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は、知事重点事業と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して本格実施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。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■ 民生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委員の理解促進と認知度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向上をめざす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情報発信を意識した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プログラム。</a:t>
            </a:r>
            <a:endParaRPr kumimoji="1" lang="en-US" altLang="ja-JP" b="1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　 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地域活動への参加意欲を促す、サポーター認定証の交付。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（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単なる体験で終わらない研修構成と、地域活動への参加意欲醸成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）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プロジェクトの特徴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789617" y="4803820"/>
            <a:ext cx="537484" cy="1572030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3175"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tIns="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spc="600" noProof="0" dirty="0" smtClean="0">
                <a:solidFill>
                  <a:schemeClr val="bg1"/>
                </a:solidFill>
                <a:latin typeface="+mn-ea"/>
                <a:cs typeface="Meiryo UI" pitchFamily="50" charset="-128"/>
              </a:rPr>
              <a:t>４部構成</a:t>
            </a:r>
            <a:endParaRPr kumimoji="1" lang="en-US" altLang="ja-JP" sz="1600" b="1" i="0" u="none" strike="noStrike" kern="1200" cap="none" spc="60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Meiryo UI" pitchFamily="50" charset="-128"/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516104"/>
              </p:ext>
            </p:extLst>
          </p:nvPr>
        </p:nvGraphicFramePr>
        <p:xfrm>
          <a:off x="1342215" y="4803820"/>
          <a:ext cx="7061200" cy="157203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{912C8C85-51F0-491E-9774-3900AFEF0FD7}</a:tableStyleId>
              </a:tblPr>
              <a:tblGrid>
                <a:gridCol w="2151918">
                  <a:extLst>
                    <a:ext uri="{9D8B030D-6E8A-4147-A177-3AD203B41FA5}">
                      <a16:colId xmlns:a16="http://schemas.microsoft.com/office/drawing/2014/main" val="3751247664"/>
                    </a:ext>
                  </a:extLst>
                </a:gridCol>
                <a:gridCol w="4909282">
                  <a:extLst>
                    <a:ext uri="{9D8B030D-6E8A-4147-A177-3AD203B41FA5}">
                      <a16:colId xmlns:a16="http://schemas.microsoft.com/office/drawing/2014/main" val="713062770"/>
                    </a:ext>
                  </a:extLst>
                </a:gridCol>
              </a:tblGrid>
              <a:tr h="378962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❶</a:t>
                      </a:r>
                      <a:r>
                        <a:rPr lang="ja-JP" altLang="en-US" sz="1600" b="1" kern="100" baseline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事 前 研 修　</a:t>
                      </a:r>
                      <a:endParaRPr lang="en-US" altLang="ja-JP" sz="16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地域福祉、個人情報の取扱いなど基礎知識の習得</a:t>
                      </a:r>
                      <a:endParaRPr lang="en-US" altLang="ja-JP" sz="14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582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baseline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❷  インターンシップ</a:t>
                      </a: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endParaRPr lang="en-US" altLang="ja-JP" sz="16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様々な民生委員活動を体験</a:t>
                      </a:r>
                      <a:endParaRPr lang="en-US" altLang="ja-JP" sz="14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786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❸  事</a:t>
                      </a:r>
                      <a:r>
                        <a:rPr lang="ja-JP" altLang="en-US" sz="1600" b="1" kern="100" baseline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後 研 修　</a:t>
                      </a:r>
                      <a:endParaRPr lang="en-US" altLang="ja-JP" sz="16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インターンシップを振り返り、</a:t>
                      </a:r>
                      <a:r>
                        <a:rPr lang="en-US" altLang="ja-JP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PR</a:t>
                      </a: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コンテンツ等を作成</a:t>
                      </a:r>
                      <a:endParaRPr lang="en-US" altLang="ja-JP" sz="14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7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❹  活動報告会　</a:t>
                      </a:r>
                      <a:endParaRPr lang="ja-JP" sz="1600" b="1" kern="1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PR</a:t>
                      </a:r>
                      <a:r>
                        <a:rPr lang="ja-JP" altLang="en-US" sz="14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コンテンツ等の発表と認定証の交付</a:t>
                      </a:r>
                      <a:endParaRPr lang="ja-JP" sz="1400" b="1" kern="1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9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47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244699" y="3987902"/>
            <a:ext cx="8641723" cy="2734869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44699" y="789855"/>
            <a:ext cx="8641724" cy="3009203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2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プログラム</a:t>
            </a: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の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内容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010897"/>
              </p:ext>
            </p:extLst>
          </p:nvPr>
        </p:nvGraphicFramePr>
        <p:xfrm>
          <a:off x="549661" y="1422240"/>
          <a:ext cx="8038775" cy="2231768"/>
        </p:xfrm>
        <a:graphic>
          <a:graphicData uri="http://schemas.openxmlformats.org/drawingml/2006/table">
            <a:tbl>
              <a:tblPr firstRow="1" bandRow="1">
                <a:effectLst/>
                <a:tableStyleId>{912C8C85-51F0-491E-9774-3900AFEF0FD7}</a:tableStyleId>
              </a:tblPr>
              <a:tblGrid>
                <a:gridCol w="2807315">
                  <a:extLst>
                    <a:ext uri="{9D8B030D-6E8A-4147-A177-3AD203B41FA5}">
                      <a16:colId xmlns:a16="http://schemas.microsoft.com/office/drawing/2014/main" val="1008730118"/>
                    </a:ext>
                  </a:extLst>
                </a:gridCol>
                <a:gridCol w="5231460">
                  <a:extLst>
                    <a:ext uri="{9D8B030D-6E8A-4147-A177-3AD203B41FA5}">
                      <a16:colId xmlns:a16="http://schemas.microsoft.com/office/drawing/2014/main" val="2608464861"/>
                    </a:ext>
                  </a:extLst>
                </a:gridCol>
              </a:tblGrid>
              <a:tr h="2466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spc="-15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項　目</a:t>
                      </a:r>
                      <a:endParaRPr lang="en-US" altLang="ja-JP" sz="1400" b="1" kern="100" spc="-15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-15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内</a:t>
                      </a:r>
                      <a:r>
                        <a:rPr lang="ja-JP" altLang="en-US" sz="1400" b="1" kern="100" spc="-15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　　</a:t>
                      </a:r>
                      <a:r>
                        <a:rPr lang="ja-JP" altLang="en-US" sz="1400" b="1" kern="100" spc="-15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容</a:t>
                      </a:r>
                      <a:endParaRPr lang="ja-JP" sz="1400" b="1" kern="100" spc="-15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1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オリエンテーション</a:t>
                      </a:r>
                      <a:endParaRPr lang="en-US" altLang="ja-JP" sz="1600" b="1" kern="100" spc="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kumimoji="1" lang="ja-JP" altLang="en-US" sz="1400" b="1" kern="100" spc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プロジェクトの趣旨や民生委員制度等について学ぶ</a:t>
                      </a:r>
                      <a:endParaRPr kumimoji="1" lang="en-US" altLang="ja-JP" sz="1400" b="1" kern="100" spc="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地域福祉の基礎知識</a:t>
                      </a:r>
                      <a:endParaRPr lang="en-US" altLang="ja-JP" sz="1600" b="1" kern="100" spc="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spc="0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大阪の地域福祉に関する基礎知識を学ぶ</a:t>
                      </a:r>
                      <a:endParaRPr kumimoji="1" lang="en-US" altLang="ja-JP" sz="1400" b="1" kern="100" spc="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604188"/>
                  </a:ext>
                </a:extLst>
              </a:tr>
              <a:tr h="4303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個人情報の取扱い</a:t>
                      </a:r>
                      <a:endParaRPr lang="ja-JP" sz="1600" b="1" kern="100" spc="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個人情報の重要性、取扱いを学ぶ</a:t>
                      </a:r>
                      <a:endParaRPr lang="ja-JP" sz="1400" b="1" kern="100" spc="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9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コミュニケーションスキル</a:t>
                      </a:r>
                      <a:endParaRPr lang="ja-JP" sz="1600" b="1" kern="100" spc="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インターンシップにおけるコミュニケーションスキルを学ぶ</a:t>
                      </a:r>
                      <a:endParaRPr lang="ja-JP" sz="1400" b="1" kern="100" spc="0" baseline="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263330"/>
                  </a:ext>
                </a:extLst>
              </a:tr>
              <a:tr h="410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効果的な</a:t>
                      </a:r>
                      <a:r>
                        <a:rPr lang="en-US" altLang="ja-JP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PR</a:t>
                      </a: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手法</a:t>
                      </a:r>
                      <a:endParaRPr lang="ja-JP" sz="1600" b="1" kern="100" spc="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認知度向上を図る効果的な情報発信手法を学ぶ</a:t>
                      </a:r>
                      <a:endParaRPr lang="ja-JP" sz="1400" b="1" kern="100" spc="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201709"/>
                  </a:ext>
                </a:extLst>
              </a:tr>
            </a:tbl>
          </a:graphicData>
        </a:graphic>
      </p:graphicFrame>
      <p:sp>
        <p:nvSpPr>
          <p:cNvPr id="8" name="角丸四角形吹き出し 7"/>
          <p:cNvSpPr/>
          <p:nvPr/>
        </p:nvSpPr>
        <p:spPr>
          <a:xfrm>
            <a:off x="466596" y="893951"/>
            <a:ext cx="3530389" cy="462486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❶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事前研修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491793"/>
              </p:ext>
            </p:extLst>
          </p:nvPr>
        </p:nvGraphicFramePr>
        <p:xfrm>
          <a:off x="549661" y="4597304"/>
          <a:ext cx="8024261" cy="19823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3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0306">
                  <a:extLst>
                    <a:ext uri="{9D8B030D-6E8A-4147-A177-3AD203B41FA5}">
                      <a16:colId xmlns:a16="http://schemas.microsoft.com/office/drawing/2014/main" val="924814304"/>
                    </a:ext>
                  </a:extLst>
                </a:gridCol>
              </a:tblGrid>
              <a:tr h="3007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項　目</a:t>
                      </a:r>
                      <a:endParaRPr kumimoji="1" lang="ja-JP" altLang="en-US" sz="1400" b="1" dirty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82935" marR="82935" marT="42353" marB="4235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内　容</a:t>
                      </a:r>
                      <a:endParaRPr kumimoji="1" lang="ja-JP" altLang="en-US" sz="1400" b="1" dirty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82935" marR="82935" marT="42353" marB="423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b="1" dirty="0" smtClean="0">
                          <a:solidFill>
                            <a:schemeClr val="tx1"/>
                          </a:solidFill>
                        </a:rPr>
                        <a:t>実体験を聴取</a:t>
                      </a:r>
                      <a:endParaRPr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82935" marR="82935" marT="42353" marB="4235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民生委員から活動内容や困難事例等の実体験をヒアリング、意見交換</a:t>
                      </a:r>
                      <a:endParaRPr kumimoji="1" lang="ja-JP" altLang="en-US" sz="1400" b="1" dirty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82935" marR="82935" marT="42353" marB="423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b="1" dirty="0" smtClean="0">
                          <a:solidFill>
                            <a:schemeClr val="tx1"/>
                          </a:solidFill>
                        </a:rPr>
                        <a:t>民生委員活動を実践</a:t>
                      </a:r>
                      <a:endParaRPr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82935" marR="82935" marT="42353" marB="4235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以下を体験し、民生委員活動の実態や課題、魅力を学ぶ</a:t>
                      </a:r>
                      <a:endParaRPr kumimoji="1" lang="en-US" altLang="ja-JP" sz="1400" b="1" dirty="0" smtClean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　① 地域住民の見守り支援（高齢者の安否確認等）</a:t>
                      </a:r>
                      <a:endParaRPr kumimoji="1" lang="en-US" altLang="ja-JP" sz="1400" b="1" dirty="0" smtClean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　② 会議への参加（定例会議等）</a:t>
                      </a:r>
                      <a:endParaRPr kumimoji="1" lang="en-US" altLang="ja-JP" sz="1400" b="1" dirty="0" smtClean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　③ 地域活動への協力（高齢者サロン等）</a:t>
                      </a:r>
                      <a:endParaRPr kumimoji="1" lang="en-US" altLang="ja-JP" sz="1400" b="1" spc="-20" baseline="0" dirty="0" smtClean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82935" marR="82935" marT="42353" marB="423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角丸四角形吹き出し 9"/>
          <p:cNvSpPr/>
          <p:nvPr/>
        </p:nvSpPr>
        <p:spPr>
          <a:xfrm>
            <a:off x="466596" y="4058663"/>
            <a:ext cx="3530389" cy="462486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❷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インターンシップ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10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24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2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プログラムの内容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699042"/>
              </p:ext>
            </p:extLst>
          </p:nvPr>
        </p:nvGraphicFramePr>
        <p:xfrm>
          <a:off x="366986" y="1692525"/>
          <a:ext cx="8436353" cy="4814328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1345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640">
                  <a:extLst>
                    <a:ext uri="{9D8B030D-6E8A-4147-A177-3AD203B41FA5}">
                      <a16:colId xmlns:a16="http://schemas.microsoft.com/office/drawing/2014/main" val="3947699755"/>
                    </a:ext>
                  </a:extLst>
                </a:gridCol>
                <a:gridCol w="1079284">
                  <a:extLst>
                    <a:ext uri="{9D8B030D-6E8A-4147-A177-3AD203B41FA5}">
                      <a16:colId xmlns:a16="http://schemas.microsoft.com/office/drawing/2014/main" val="1720558449"/>
                    </a:ext>
                  </a:extLst>
                </a:gridCol>
                <a:gridCol w="4238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480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600" b="1" dirty="0" smtClean="0">
                          <a:solidFill>
                            <a:srgbClr val="002060"/>
                          </a:solidFill>
                        </a:rPr>
                        <a:t>時　間</a:t>
                      </a:r>
                      <a:endParaRPr kumimoji="1" lang="ja-JP" altLang="en-US" sz="1600" b="1" dirty="0">
                        <a:solidFill>
                          <a:srgbClr val="002060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600" b="1" dirty="0" smtClean="0">
                          <a:solidFill>
                            <a:srgbClr val="002060"/>
                          </a:solidFill>
                        </a:rPr>
                        <a:t>活動項目</a:t>
                      </a:r>
                      <a:endParaRPr kumimoji="1" lang="ja-JP" altLang="en-US" sz="1600" b="1" dirty="0">
                        <a:solidFill>
                          <a:srgbClr val="002060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600" b="1" dirty="0" smtClean="0">
                          <a:solidFill>
                            <a:srgbClr val="002060"/>
                          </a:solidFill>
                        </a:rPr>
                        <a:t>場　所</a:t>
                      </a:r>
                      <a:endParaRPr kumimoji="1" lang="ja-JP" altLang="en-US" sz="1600" b="1" dirty="0">
                        <a:solidFill>
                          <a:srgbClr val="002060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600" b="1" dirty="0" smtClean="0">
                          <a:solidFill>
                            <a:srgbClr val="002060"/>
                          </a:solidFill>
                        </a:rPr>
                        <a:t>具体的な内容</a:t>
                      </a:r>
                      <a:endParaRPr kumimoji="1" lang="ja-JP" altLang="en-US" sz="1600" b="1" dirty="0">
                        <a:solidFill>
                          <a:srgbClr val="002060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59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[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日目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]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３時間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　　　　　　　　　</a:t>
                      </a:r>
                      <a:endParaRPr lang="en-US" altLang="ja-JP" sz="1400" b="1" baseline="0" dirty="0" smtClean="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9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13:00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　　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spc="-150" dirty="0" smtClean="0"/>
                        <a:t>オリエンテーション</a:t>
                      </a:r>
                      <a:endParaRPr kumimoji="1" lang="ja-JP" altLang="en-US" sz="1400" b="1" spc="-15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市役所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▸概況説明（受入地区の概要、民生委員の現状等）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63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16:00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/>
                        <a:t>座談会</a:t>
                      </a:r>
                      <a:endParaRPr kumimoji="1" lang="ja-JP" altLang="en-US" sz="1400" b="1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市役所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▸民生委員・児童委員へのヒアリング・意見交換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15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[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日目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]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３時間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b="1" baseline="0" dirty="0" smtClean="0">
                          <a:latin typeface="+mn-ea"/>
                          <a:ea typeface="+mn-ea"/>
                        </a:rPr>
                        <a:t>   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　　　　</a:t>
                      </a:r>
                      <a:endParaRPr lang="ja-JP" altLang="en-US" sz="1400" b="1" dirty="0" smtClean="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891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９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12:00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子育てサロン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/>
                        <a:t>保育園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/>
                        <a:t>▸子育てサロンの運営補助（準備・片付けを含む）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15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/>
                        <a:t>[</a:t>
                      </a:r>
                      <a:r>
                        <a:rPr lang="ja-JP" altLang="en-US" sz="1400" b="1" dirty="0" smtClean="0"/>
                        <a:t>第</a:t>
                      </a:r>
                      <a:r>
                        <a:rPr lang="en-US" altLang="ja-JP" sz="1400" b="1" dirty="0" smtClean="0"/>
                        <a:t>3</a:t>
                      </a:r>
                      <a:r>
                        <a:rPr lang="ja-JP" altLang="en-US" sz="1400" b="1" dirty="0" smtClean="0"/>
                        <a:t>日目</a:t>
                      </a:r>
                      <a:r>
                        <a:rPr lang="en-US" altLang="ja-JP" sz="1400" b="1" dirty="0" smtClean="0"/>
                        <a:t>]</a:t>
                      </a:r>
                      <a:r>
                        <a:rPr lang="ja-JP" altLang="en-US" sz="1400" b="1" dirty="0" smtClean="0"/>
                        <a:t>　</a:t>
                      </a:r>
                      <a:r>
                        <a:rPr lang="ja-JP" altLang="en-US" sz="1400" b="0" dirty="0" smtClean="0"/>
                        <a:t>５時間（昼食・移動時間除く）</a:t>
                      </a:r>
                      <a:endParaRPr lang="ja-JP" altLang="en-US" sz="1400" b="0" dirty="0" smtClean="0">
                        <a:solidFill>
                          <a:prstClr val="black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8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９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15:00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高齢者サロン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○○会館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▸高齢者サロンの運営補助（準備・片付けを含む）</a:t>
                      </a:r>
                      <a:endParaRPr kumimoji="1" lang="ja-JP" altLang="en-US" sz="1400" b="1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15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[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日目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]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４時間</a:t>
                      </a:r>
                      <a:r>
                        <a:rPr lang="ja-JP" altLang="en-US" sz="1400" b="0" baseline="0" dirty="0" smtClean="0">
                          <a:latin typeface="+mn-ea"/>
                          <a:ea typeface="+mn-ea"/>
                        </a:rPr>
                        <a:t>  </a:t>
                      </a:r>
                      <a:endParaRPr lang="ja-JP" altLang="en-US" sz="1400" b="0" dirty="0" smtClean="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8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10:00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12:00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見守り訪問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○○地区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▸独居高齢者等を訪問し、</a:t>
                      </a:r>
                      <a:r>
                        <a:rPr kumimoji="1" lang="ja-JP" altLang="en-US" sz="1400" b="1" spc="-40" baseline="0" dirty="0" smtClean="0"/>
                        <a:t>安否確認や情報提供等</a:t>
                      </a:r>
                      <a:endParaRPr kumimoji="1" lang="ja-JP" altLang="en-US" sz="1400" b="1" spc="-40" baseline="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96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13:00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15:00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広報会議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市役所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▸広報誌「民児協▼▼」の編集会議に参加</a:t>
                      </a:r>
                      <a:endParaRPr kumimoji="1" lang="ja-JP" altLang="en-US" sz="14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15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[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日目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</a:rPr>
                        <a:t>]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５時間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lang="ja-JP" altLang="en-US" sz="1400" b="1" baseline="0" dirty="0" smtClean="0">
                          <a:latin typeface="+mn-ea"/>
                          <a:ea typeface="+mn-ea"/>
                        </a:rPr>
                        <a:t>  </a:t>
                      </a:r>
                      <a:endParaRPr lang="ja-JP" altLang="en-US" sz="1400" b="1" dirty="0" smtClean="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8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15:30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20:30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/>
                        <a:t>子ども食堂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/>
                        <a:t>○○会館</a:t>
                      </a:r>
                      <a:endParaRPr kumimoji="1" lang="en-US" altLang="ja-JP" sz="1400" b="1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/>
                        <a:t>▸子ども食堂の運営補助（準備・片付けを含む）</a:t>
                      </a:r>
                      <a:endParaRPr kumimoji="1" lang="ja-JP" altLang="en-US" sz="1400" b="1" spc="0" baseline="0" dirty="0" smtClean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" name="角丸四角形吹き出し 11"/>
          <p:cNvSpPr/>
          <p:nvPr/>
        </p:nvSpPr>
        <p:spPr>
          <a:xfrm>
            <a:off x="366986" y="904948"/>
            <a:ext cx="4161471" cy="572623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bg1"/>
                </a:solidFill>
                <a:latin typeface="+mn-ea"/>
              </a:rPr>
              <a:t>インターンシップ</a:t>
            </a:r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の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+mn-ea"/>
              </a:rPr>
              <a:t>活動例</a:t>
            </a:r>
            <a:endParaRPr kumimoji="1" lang="en-US" altLang="ja-JP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11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23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180304" y="4244223"/>
            <a:ext cx="8809150" cy="2439912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80304" y="884976"/>
            <a:ext cx="8809150" cy="3197829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2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プログラムの内容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453109" y="955104"/>
            <a:ext cx="2748368" cy="462486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❸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事後研修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178246"/>
              </p:ext>
            </p:extLst>
          </p:nvPr>
        </p:nvGraphicFramePr>
        <p:xfrm>
          <a:off x="376949" y="1483051"/>
          <a:ext cx="8408893" cy="2445414"/>
        </p:xfrm>
        <a:graphic>
          <a:graphicData uri="http://schemas.openxmlformats.org/drawingml/2006/table">
            <a:tbl>
              <a:tblPr firstRow="1" bandRow="1">
                <a:effectLst/>
                <a:tableStyleId>{912C8C85-51F0-491E-9774-3900AFEF0FD7}</a:tableStyleId>
              </a:tblPr>
              <a:tblGrid>
                <a:gridCol w="1349800">
                  <a:extLst>
                    <a:ext uri="{9D8B030D-6E8A-4147-A177-3AD203B41FA5}">
                      <a16:colId xmlns:a16="http://schemas.microsoft.com/office/drawing/2014/main" val="1008730118"/>
                    </a:ext>
                  </a:extLst>
                </a:gridCol>
                <a:gridCol w="1849464">
                  <a:extLst>
                    <a:ext uri="{9D8B030D-6E8A-4147-A177-3AD203B41FA5}">
                      <a16:colId xmlns:a16="http://schemas.microsoft.com/office/drawing/2014/main" val="1098801826"/>
                    </a:ext>
                  </a:extLst>
                </a:gridCol>
                <a:gridCol w="5209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92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項　目</a:t>
                      </a:r>
                      <a:endParaRPr lang="en-US" altLang="ja-JP" sz="1400" b="1" kern="10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内</a:t>
                      </a:r>
                      <a:r>
                        <a:rPr lang="ja-JP" altLang="en-US" sz="1400" b="1" kern="100" spc="-8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　　</a:t>
                      </a:r>
                      <a:r>
                        <a:rPr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容</a:t>
                      </a:r>
                      <a:endParaRPr lang="ja-JP" sz="1400" b="1" kern="100" spc="-8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1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8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インターンシップを振り返る</a:t>
                      </a:r>
                      <a:endParaRPr lang="en-US" altLang="ja-JP" sz="18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kumimoji="1"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❹活動報告会の資料（活動報告と施策提案、活動</a:t>
                      </a:r>
                      <a:r>
                        <a:rPr kumimoji="1" lang="en-US" altLang="ja-JP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PR</a:t>
                      </a:r>
                      <a:r>
                        <a:rPr kumimoji="1"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コンテンツ）を作成するため、体験した内容を振り返る。</a:t>
                      </a:r>
                      <a:endParaRPr kumimoji="1" lang="en-US" altLang="ja-JP" sz="1400" b="1" kern="100" spc="-8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17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8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活動報告会資料の作成</a:t>
                      </a:r>
                      <a:endParaRPr lang="en-US" altLang="ja-JP" sz="18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活動報告と</a:t>
                      </a:r>
                      <a:endParaRPr lang="en-US" altLang="ja-JP" sz="1600" b="1" kern="100" spc="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新たな施策提案</a:t>
                      </a:r>
                      <a:endParaRPr lang="en-US" altLang="ja-JP" sz="1600" b="1" kern="100" spc="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kumimoji="1"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班ごとに、現状や課題・今後の方向性（課題解決の新たな施策等）をまとめ、発表資料を作成する。</a:t>
                      </a: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604188"/>
                  </a:ext>
                </a:extLst>
              </a:tr>
              <a:tr h="734724"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ja-JP" sz="18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活動</a:t>
                      </a:r>
                      <a:r>
                        <a:rPr lang="en-US" altLang="ja-JP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PR</a:t>
                      </a:r>
                      <a:r>
                        <a:rPr lang="ja-JP" altLang="en-US" sz="16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コンテンツ</a:t>
                      </a:r>
                      <a:endParaRPr lang="en-US" altLang="ja-JP" sz="1600" b="1" kern="100" spc="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kumimoji="1" lang="ja-JP" altLang="en-US" sz="1400" b="1" kern="100" spc="1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認知度向上を図るため、民生委員活動を</a:t>
                      </a:r>
                      <a:r>
                        <a:rPr kumimoji="1" lang="en-US" altLang="ja-JP" sz="1400" b="1" kern="100" spc="1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PR</a:t>
                      </a:r>
                      <a:r>
                        <a:rPr kumimoji="1" lang="ja-JP" altLang="en-US" sz="1400" b="1" kern="100" spc="1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するコンテンツ</a:t>
                      </a:r>
                      <a:r>
                        <a:rPr kumimoji="1" lang="ja-JP" altLang="en-US" sz="1400" b="1" kern="100" spc="1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cs typeface="Times New Roman"/>
                        </a:rPr>
                        <a:t>（フリーペーパーや動画など</a:t>
                      </a:r>
                      <a:r>
                        <a:rPr kumimoji="1" lang="ja-JP" altLang="en-US" sz="1400" b="1" kern="100" spc="1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）を作成する</a:t>
                      </a:r>
                      <a:r>
                        <a:rPr kumimoji="1" lang="ja-JP" altLang="en-US" sz="1400" b="1" kern="100" spc="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。</a:t>
                      </a: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294550"/>
                  </a:ext>
                </a:extLst>
              </a:tr>
            </a:tbl>
          </a:graphicData>
        </a:graphic>
      </p:graphicFrame>
      <p:sp>
        <p:nvSpPr>
          <p:cNvPr id="6" name="角丸四角形吹き出し 5"/>
          <p:cNvSpPr/>
          <p:nvPr/>
        </p:nvSpPr>
        <p:spPr>
          <a:xfrm>
            <a:off x="453109" y="4318274"/>
            <a:ext cx="2748368" cy="462486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❹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活動報告会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195484"/>
              </p:ext>
            </p:extLst>
          </p:nvPr>
        </p:nvGraphicFramePr>
        <p:xfrm>
          <a:off x="386399" y="4869324"/>
          <a:ext cx="8408893" cy="1579342"/>
        </p:xfrm>
        <a:graphic>
          <a:graphicData uri="http://schemas.openxmlformats.org/drawingml/2006/table">
            <a:tbl>
              <a:tblPr firstRow="1" bandRow="1">
                <a:effectLst/>
                <a:tableStyleId>{912C8C85-51F0-491E-9774-3900AFEF0FD7}</a:tableStyleId>
              </a:tblPr>
              <a:tblGrid>
                <a:gridCol w="3186385">
                  <a:extLst>
                    <a:ext uri="{9D8B030D-6E8A-4147-A177-3AD203B41FA5}">
                      <a16:colId xmlns:a16="http://schemas.microsoft.com/office/drawing/2014/main" val="1008730118"/>
                    </a:ext>
                  </a:extLst>
                </a:gridCol>
                <a:gridCol w="5222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45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項　目</a:t>
                      </a:r>
                      <a:endParaRPr lang="en-US" altLang="ja-JP" sz="1400" b="1" kern="100" dirty="0" smtClean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内</a:t>
                      </a:r>
                      <a:r>
                        <a:rPr lang="ja-JP" altLang="en-US" sz="1400" b="1" kern="100" spc="-80" baseline="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　　</a:t>
                      </a:r>
                      <a:r>
                        <a:rPr lang="ja-JP" altLang="en-US" sz="1400" b="1" kern="100" spc="-8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容</a:t>
                      </a:r>
                      <a:endParaRPr lang="ja-JP" sz="1400" b="1" kern="100" spc="-8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9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800" b="1" u="none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活動報告</a:t>
                      </a:r>
                      <a:endParaRPr kumimoji="1" lang="en-US" altLang="ja-JP" sz="1800" b="1" u="none" dirty="0" smtClean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6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❸事後研修で作成した資料を班ごとに発表。</a:t>
                      </a:r>
                      <a:endParaRPr lang="en-US" altLang="ja-JP" sz="1600" b="1" dirty="0" smtClean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600" b="1" dirty="0" smtClean="0">
                          <a:solidFill>
                            <a:srgbClr val="00206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その後、来場者等と意見交換。</a:t>
                      </a:r>
                      <a:endParaRPr kumimoji="1" lang="ja-JP" altLang="en-US" sz="1600" b="1" dirty="0">
                        <a:solidFill>
                          <a:srgbClr val="00206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kern="1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認定証の交付</a:t>
                      </a:r>
                      <a:endParaRPr lang="en-US" altLang="ja-JP" sz="1800" b="1" kern="1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ja-JP" sz="1600" b="1" kern="1200" dirty="0" smtClean="0">
                          <a:solidFill>
                            <a:srgbClr val="00206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「民生委員・児童委員サポーター認定証」を交付</a:t>
                      </a:r>
                      <a:endParaRPr kumimoji="1" lang="ja-JP" altLang="ja-JP" sz="1600" b="1" kern="1200" dirty="0">
                        <a:solidFill>
                          <a:srgbClr val="00206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val 131"/>
          <p:cNvSpPr>
            <a:spLocks noChangeArrowheads="1"/>
          </p:cNvSpPr>
          <p:nvPr/>
        </p:nvSpPr>
        <p:spPr bwMode="auto">
          <a:xfrm>
            <a:off x="8660789" y="6394401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12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779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2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事務フロー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642322"/>
              </p:ext>
            </p:extLst>
          </p:nvPr>
        </p:nvGraphicFramePr>
        <p:xfrm>
          <a:off x="95397" y="1345991"/>
          <a:ext cx="8971997" cy="57824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7313">
                  <a:extLst>
                    <a:ext uri="{9D8B030D-6E8A-4147-A177-3AD203B41FA5}">
                      <a16:colId xmlns:a16="http://schemas.microsoft.com/office/drawing/2014/main" val="2855021558"/>
                    </a:ext>
                  </a:extLst>
                </a:gridCol>
                <a:gridCol w="347897">
                  <a:extLst>
                    <a:ext uri="{9D8B030D-6E8A-4147-A177-3AD203B41FA5}">
                      <a16:colId xmlns:a16="http://schemas.microsoft.com/office/drawing/2014/main" val="169224318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658966204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322225060"/>
                    </a:ext>
                  </a:extLst>
                </a:gridCol>
                <a:gridCol w="294697">
                  <a:extLst>
                    <a:ext uri="{9D8B030D-6E8A-4147-A177-3AD203B41FA5}">
                      <a16:colId xmlns:a16="http://schemas.microsoft.com/office/drawing/2014/main" val="1120116526"/>
                    </a:ext>
                  </a:extLst>
                </a:gridCol>
                <a:gridCol w="268940">
                  <a:extLst>
                    <a:ext uri="{9D8B030D-6E8A-4147-A177-3AD203B41FA5}">
                      <a16:colId xmlns:a16="http://schemas.microsoft.com/office/drawing/2014/main" val="2839051071"/>
                    </a:ext>
                  </a:extLst>
                </a:gridCol>
                <a:gridCol w="251012">
                  <a:extLst>
                    <a:ext uri="{9D8B030D-6E8A-4147-A177-3AD203B41FA5}">
                      <a16:colId xmlns:a16="http://schemas.microsoft.com/office/drawing/2014/main" val="3337407215"/>
                    </a:ext>
                  </a:extLst>
                </a:gridCol>
                <a:gridCol w="251011">
                  <a:extLst>
                    <a:ext uri="{9D8B030D-6E8A-4147-A177-3AD203B41FA5}">
                      <a16:colId xmlns:a16="http://schemas.microsoft.com/office/drawing/2014/main" val="3211663433"/>
                    </a:ext>
                  </a:extLst>
                </a:gridCol>
                <a:gridCol w="222027">
                  <a:extLst>
                    <a:ext uri="{9D8B030D-6E8A-4147-A177-3AD203B41FA5}">
                      <a16:colId xmlns:a16="http://schemas.microsoft.com/office/drawing/2014/main" val="72643257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401761024"/>
                    </a:ext>
                  </a:extLst>
                </a:gridCol>
                <a:gridCol w="401320">
                  <a:extLst>
                    <a:ext uri="{9D8B030D-6E8A-4147-A177-3AD203B41FA5}">
                      <a16:colId xmlns:a16="http://schemas.microsoft.com/office/drawing/2014/main" val="32702378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68569587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99090785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043905987"/>
                    </a:ext>
                  </a:extLst>
                </a:gridCol>
                <a:gridCol w="430305">
                  <a:extLst>
                    <a:ext uri="{9D8B030D-6E8A-4147-A177-3AD203B41FA5}">
                      <a16:colId xmlns:a16="http://schemas.microsoft.com/office/drawing/2014/main" val="3396365282"/>
                    </a:ext>
                  </a:extLst>
                </a:gridCol>
                <a:gridCol w="340660">
                  <a:extLst>
                    <a:ext uri="{9D8B030D-6E8A-4147-A177-3AD203B41FA5}">
                      <a16:colId xmlns:a16="http://schemas.microsoft.com/office/drawing/2014/main" val="2183359725"/>
                    </a:ext>
                  </a:extLst>
                </a:gridCol>
                <a:gridCol w="476268">
                  <a:extLst>
                    <a:ext uri="{9D8B030D-6E8A-4147-A177-3AD203B41FA5}">
                      <a16:colId xmlns:a16="http://schemas.microsoft.com/office/drawing/2014/main" val="2895232355"/>
                    </a:ext>
                  </a:extLst>
                </a:gridCol>
                <a:gridCol w="473991">
                  <a:extLst>
                    <a:ext uri="{9D8B030D-6E8A-4147-A177-3AD203B41FA5}">
                      <a16:colId xmlns:a16="http://schemas.microsoft.com/office/drawing/2014/main" val="2578425540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1258354870"/>
                    </a:ext>
                  </a:extLst>
                </a:gridCol>
                <a:gridCol w="412376">
                  <a:extLst>
                    <a:ext uri="{9D8B030D-6E8A-4147-A177-3AD203B41FA5}">
                      <a16:colId xmlns:a16="http://schemas.microsoft.com/office/drawing/2014/main" val="1502293080"/>
                    </a:ext>
                  </a:extLst>
                </a:gridCol>
                <a:gridCol w="406627">
                  <a:extLst>
                    <a:ext uri="{9D8B030D-6E8A-4147-A177-3AD203B41FA5}">
                      <a16:colId xmlns:a16="http://schemas.microsoft.com/office/drawing/2014/main" val="2498446092"/>
                    </a:ext>
                  </a:extLst>
                </a:gridCol>
                <a:gridCol w="394447">
                  <a:extLst>
                    <a:ext uri="{9D8B030D-6E8A-4147-A177-3AD203B41FA5}">
                      <a16:colId xmlns:a16="http://schemas.microsoft.com/office/drawing/2014/main" val="2475308470"/>
                    </a:ext>
                  </a:extLst>
                </a:gridCol>
                <a:gridCol w="428228">
                  <a:extLst>
                    <a:ext uri="{9D8B030D-6E8A-4147-A177-3AD203B41FA5}">
                      <a16:colId xmlns:a16="http://schemas.microsoft.com/office/drawing/2014/main" val="918266623"/>
                    </a:ext>
                  </a:extLst>
                </a:gridCol>
                <a:gridCol w="376518">
                  <a:extLst>
                    <a:ext uri="{9D8B030D-6E8A-4147-A177-3AD203B41FA5}">
                      <a16:colId xmlns:a16="http://schemas.microsoft.com/office/drawing/2014/main" val="1406388015"/>
                    </a:ext>
                  </a:extLst>
                </a:gridCol>
                <a:gridCol w="395419">
                  <a:extLst>
                    <a:ext uri="{9D8B030D-6E8A-4147-A177-3AD203B41FA5}">
                      <a16:colId xmlns:a16="http://schemas.microsoft.com/office/drawing/2014/main" val="4013626315"/>
                    </a:ext>
                  </a:extLst>
                </a:gridCol>
                <a:gridCol w="301017">
                  <a:extLst>
                    <a:ext uri="{9D8B030D-6E8A-4147-A177-3AD203B41FA5}">
                      <a16:colId xmlns:a16="http://schemas.microsoft.com/office/drawing/2014/main" val="2854715117"/>
                    </a:ext>
                  </a:extLst>
                </a:gridCol>
              </a:tblGrid>
              <a:tr h="430306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600" b="1" spc="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月～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658722"/>
                  </a:ext>
                </a:extLst>
              </a:tr>
              <a:tr h="205799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受入側</a:t>
                      </a:r>
                      <a:endParaRPr kumimoji="1" lang="ja-JP" altLang="en-US" sz="14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市町村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spc="300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188641"/>
                  </a:ext>
                </a:extLst>
              </a:tr>
              <a:tr h="129241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大阪府</a:t>
                      </a:r>
                      <a:endParaRPr kumimoji="1" lang="en-US" altLang="ja-JP" sz="1600" b="1" spc="300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623069"/>
                  </a:ext>
                </a:extLst>
              </a:tr>
              <a:tr h="14343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参加側</a:t>
                      </a:r>
                      <a:endParaRPr kumimoji="1" lang="ja-JP" altLang="en-US" sz="14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3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大学</a:t>
                      </a:r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vert="eaVert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61609200"/>
                  </a:ext>
                </a:extLst>
              </a:tr>
              <a:tr h="567399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b="1" spc="3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en-US" altLang="ja-JP" sz="1600" b="1" spc="-150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4631053"/>
                  </a:ext>
                </a:extLst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6000717" y="2633635"/>
            <a:ext cx="1388704" cy="3171232"/>
          </a:xfrm>
          <a:prstGeom prst="roundRect">
            <a:avLst>
              <a:gd name="adj" fmla="val 8334"/>
            </a:avLst>
          </a:prstGeom>
          <a:ln w="38100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en-US" altLang="ja-JP" sz="1400" b="1" spc="-3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en-US" altLang="ja-JP" sz="1400" b="1" spc="-300" dirty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en-US" altLang="ja-JP" sz="1400" b="1" spc="-3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en-US" altLang="ja-JP" sz="1400" b="1" spc="-300" dirty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en-US" altLang="ja-JP" sz="1400" b="1" spc="-3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spc="-300" dirty="0" smtClean="0">
                <a:solidFill>
                  <a:schemeClr val="tx1"/>
                </a:solidFill>
                <a:latin typeface="+mn-ea"/>
              </a:rPr>
              <a:t>❷</a:t>
            </a:r>
            <a:endParaRPr kumimoji="1" lang="en-US" altLang="ja-JP" sz="1400" b="1" spc="-3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spc="-300" dirty="0" smtClean="0">
                <a:solidFill>
                  <a:schemeClr val="tx1"/>
                </a:solidFill>
                <a:latin typeface="+mn-ea"/>
              </a:rPr>
              <a:t>インターンシップ</a:t>
            </a:r>
            <a:endParaRPr kumimoji="1" lang="en-US" altLang="ja-JP" sz="1400" b="1" spc="-3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（受入市町村）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053953" y="4912322"/>
            <a:ext cx="1040303" cy="9505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協定書</a:t>
            </a:r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締結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2271044" y="4835269"/>
            <a:ext cx="1976077" cy="1125586"/>
          </a:xfrm>
          <a:prstGeom prst="rightArrow">
            <a:avLst>
              <a:gd name="adj1" fmla="val 67349"/>
              <a:gd name="adj2" fmla="val 46814"/>
            </a:avLst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学生向け説明会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+mn-ea"/>
              </a:rPr>
              <a:t>/</a:t>
            </a: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募集（各大学）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5518244" y="3462207"/>
            <a:ext cx="434320" cy="21313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❶ 事前研修（府）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437574" y="3462207"/>
            <a:ext cx="419726" cy="21313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❸ 事後研修（府）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8542056" y="3462207"/>
            <a:ext cx="434320" cy="21313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❹ 活動報告会（府）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362825" y="3189258"/>
            <a:ext cx="1727752" cy="1029993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インターンシップ受入プログラム</a:t>
            </a:r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作成等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985596" y="3184302"/>
            <a:ext cx="1177019" cy="108878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受入市町村の決定</a:t>
            </a:r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（調整）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2271044" y="1882488"/>
            <a:ext cx="1819533" cy="1118315"/>
          </a:xfrm>
          <a:prstGeom prst="wedgeRectCallout">
            <a:avLst>
              <a:gd name="adj1" fmla="val -24968"/>
              <a:gd name="adj2" fmla="val 74834"/>
            </a:avLst>
          </a:prstGeom>
          <a:ln w="3175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sz="12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・受入可能人数</a:t>
            </a:r>
            <a:endParaRPr kumimoji="1"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　・受入地区</a:t>
            </a:r>
            <a:endParaRPr kumimoji="1"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　・受入プログラム</a:t>
            </a:r>
            <a:endParaRPr kumimoji="1"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　・担当者　等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2631259" y="4366172"/>
            <a:ext cx="1615862" cy="5388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+mn-ea"/>
              </a:rPr>
              <a:t>プログラム提示</a:t>
            </a:r>
            <a:endParaRPr kumimoji="1" lang="ja-JP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4288730" y="3097034"/>
            <a:ext cx="1110278" cy="277655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受入</a:t>
            </a:r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決定</a:t>
            </a:r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en-US" altLang="ja-JP" sz="1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+mn-ea"/>
              </a:rPr>
              <a:t>（調整）</a:t>
            </a:r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>
            <a:off x="3288593" y="4309686"/>
            <a:ext cx="215153" cy="76816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四角形吹き出し 22"/>
          <p:cNvSpPr/>
          <p:nvPr/>
        </p:nvSpPr>
        <p:spPr>
          <a:xfrm>
            <a:off x="53788" y="761738"/>
            <a:ext cx="7803512" cy="667698"/>
          </a:xfrm>
          <a:prstGeom prst="wedgeRectCallout">
            <a:avLst>
              <a:gd name="adj1" fmla="val -24664"/>
              <a:gd name="adj2" fmla="val 33149"/>
            </a:avLst>
          </a:prstGeom>
          <a:noFill/>
          <a:ln w="3175"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</a:rPr>
              <a:t>☞ 大学生の夏期休暇に合わせて実施した大まかな事務の流れ　</a:t>
            </a: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13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922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一緒に取り組んだ大学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050258"/>
              </p:ext>
            </p:extLst>
          </p:nvPr>
        </p:nvGraphicFramePr>
        <p:xfrm>
          <a:off x="621142" y="1168053"/>
          <a:ext cx="7920507" cy="5255061"/>
        </p:xfrm>
        <a:graphic>
          <a:graphicData uri="http://schemas.openxmlformats.org/drawingml/2006/table">
            <a:tbl>
              <a:tblPr firstRow="1" bandRow="1">
                <a:effectLst/>
                <a:tableStyleId>{912C8C85-51F0-491E-9774-3900AFEF0FD7}</a:tableStyleId>
              </a:tblPr>
              <a:tblGrid>
                <a:gridCol w="429655">
                  <a:extLst>
                    <a:ext uri="{9D8B030D-6E8A-4147-A177-3AD203B41FA5}">
                      <a16:colId xmlns:a16="http://schemas.microsoft.com/office/drawing/2014/main" val="1128753186"/>
                    </a:ext>
                  </a:extLst>
                </a:gridCol>
                <a:gridCol w="2530740">
                  <a:extLst>
                    <a:ext uri="{9D8B030D-6E8A-4147-A177-3AD203B41FA5}">
                      <a16:colId xmlns:a16="http://schemas.microsoft.com/office/drawing/2014/main" val="1791731069"/>
                    </a:ext>
                  </a:extLst>
                </a:gridCol>
                <a:gridCol w="1808455">
                  <a:extLst>
                    <a:ext uri="{9D8B030D-6E8A-4147-A177-3AD203B41FA5}">
                      <a16:colId xmlns:a16="http://schemas.microsoft.com/office/drawing/2014/main" val="4151676522"/>
                    </a:ext>
                  </a:extLst>
                </a:gridCol>
                <a:gridCol w="1670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071">
                  <a:extLst>
                    <a:ext uri="{9D8B030D-6E8A-4147-A177-3AD203B41FA5}">
                      <a16:colId xmlns:a16="http://schemas.microsoft.com/office/drawing/2014/main" val="1798469626"/>
                    </a:ext>
                  </a:extLst>
                </a:gridCol>
              </a:tblGrid>
              <a:tr h="2759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spc="60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大学</a:t>
                      </a:r>
                      <a:endParaRPr lang="en-US" altLang="ja-JP" sz="1400" b="1" spc="600" dirty="0" smtClean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0" spc="600" dirty="0" smtClean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対</a:t>
                      </a:r>
                      <a:r>
                        <a:rPr lang="ja-JP" altLang="en-US" sz="1400" b="1" baseline="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象 学</a:t>
                      </a:r>
                      <a:r>
                        <a:rPr lang="ja-JP" altLang="en-US" sz="1400" b="1" baseline="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部</a:t>
                      </a:r>
                      <a:endParaRPr lang="en-US" altLang="ja-JP" sz="1400" b="1" dirty="0" smtClean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所</a:t>
                      </a:r>
                      <a:r>
                        <a:rPr lang="ja-JP" altLang="en-US" sz="1400" b="1" baseline="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在</a:t>
                      </a:r>
                      <a:r>
                        <a:rPr lang="ja-JP" altLang="en-US" sz="1400" b="1" baseline="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1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地</a:t>
                      </a:r>
                      <a:endParaRPr lang="en-US" altLang="ja-JP" sz="1400" b="1" dirty="0" smtClean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spc="-150" dirty="0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延べ参加者数</a:t>
                      </a:r>
                      <a:endParaRPr lang="en-US" altLang="ja-JP" sz="1400" b="1" spc="-150" dirty="0" smtClean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78833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100" b="1" kern="100" spc="3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大阪大谷大学</a:t>
                      </a:r>
                      <a:endParaRPr lang="en-US" altLang="ja-JP" sz="1600" b="1" spc="300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en-US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富田林市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ja-JP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4</a:t>
                      </a: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sz="1600" b="1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29078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100" b="1" kern="100" spc="3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大阪教育大学</a:t>
                      </a:r>
                      <a:endParaRPr lang="en-US" altLang="ja-JP" sz="1600" b="1" spc="300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en-US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柏原市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ja-JP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4</a:t>
                      </a: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sz="1600" b="1" strike="noStrike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77378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1100" b="1" kern="100" spc="300" dirty="0" smtClean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大阪市立大学</a:t>
                      </a:r>
                      <a:endParaRPr lang="en-US" altLang="ja-JP" sz="1600" b="1" spc="300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生活科学部</a:t>
                      </a:r>
                      <a:endParaRPr lang="en-US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大阪市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ja-JP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7</a:t>
                      </a: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sz="1600" b="1" strike="noStrike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369428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人間科学部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吹田市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ja-JP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5</a:t>
                      </a: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sz="1600" b="1" strike="noStrike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560840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ja-JP" sz="1100" b="1" kern="100" spc="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大阪人間科学大学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人間科学部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摂津市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ja-JP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人</a:t>
                      </a:r>
                      <a:endParaRPr lang="ja-JP" altLang="ja-JP" sz="1600" b="1" strike="noStrike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039150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大阪府立大学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地域保健学域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堺市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ja-JP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26</a:t>
                      </a: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人</a:t>
                      </a:r>
                      <a:endParaRPr lang="ja-JP" altLang="ja-JP" sz="1600" b="1" strike="noStrike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638269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関西大学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人間健康学部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堺市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８人</a:t>
                      </a:r>
                      <a:endParaRPr lang="ja-JP" altLang="ja-JP" sz="1600" b="1" strike="noStrike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718112"/>
                  </a:ext>
                </a:extLst>
              </a:tr>
              <a:tr h="3516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ja-JP" sz="1100" b="1" kern="100" spc="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関西福祉科学大学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柏原市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600" b="1" strike="noStrike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８人</a:t>
                      </a:r>
                      <a:endParaRPr lang="ja-JP" sz="1600" b="1" strike="noStrike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055323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関西学院大学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人間福祉学部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ja-JP" altLang="en-US" sz="1400" b="1" dirty="0" smtClean="0"/>
                        <a:t>兵庫県西宮市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ja-JP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22</a:t>
                      </a: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sz="1600" b="1" kern="100" spc="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24506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四天王寺大学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羽曳野市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２人</a:t>
                      </a:r>
                      <a:endParaRPr lang="ja-JP" altLang="ja-JP" sz="1600" b="1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801513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種智院大学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京都府京都市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１人</a:t>
                      </a:r>
                      <a:endParaRPr lang="ja-JP" altLang="ja-JP" sz="1600" b="1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109627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12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桃山学院大学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社会学部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和泉市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ja-JP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17</a:t>
                      </a: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altLang="ja-JP" sz="1600" b="1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33811"/>
                  </a:ext>
                </a:extLst>
              </a:tr>
              <a:tr h="353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13</a:t>
                      </a:r>
                      <a:endParaRPr lang="ja-JP" sz="11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1" spc="300" dirty="0" smtClean="0"/>
                        <a:t>立命館大学</a:t>
                      </a:r>
                      <a:endParaRPr lang="ja-JP" sz="1600" b="1" spc="300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/>
                        <a:t>全学部</a:t>
                      </a:r>
                      <a:endParaRPr lang="ja-JP" sz="1400" b="1" dirty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ja-JP" altLang="en-US" sz="1400" b="1" dirty="0" smtClean="0"/>
                        <a:t>茨木市 等</a:t>
                      </a:r>
                      <a:endParaRPr lang="ja-JP" altLang="ja-JP" sz="1400" b="1" dirty="0" smtClean="0"/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ja-JP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12</a:t>
                      </a:r>
                      <a:r>
                        <a:rPr lang="ja-JP" altLang="en-US" sz="16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altLang="ja-JP" sz="1600" b="1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667616"/>
                  </a:ext>
                </a:extLst>
              </a:tr>
              <a:tr h="353739">
                <a:tc gridSpan="4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kern="100" spc="300" dirty="0" smtClean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sz="14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sz="1800" b="1" kern="100" spc="300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sz="1800" kern="100" spc="3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lang="ja-JP" altLang="ja-JP" sz="1800" kern="100" spc="30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ja-JP" sz="18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121</a:t>
                      </a:r>
                      <a:r>
                        <a:rPr lang="ja-JP" altLang="en-US" sz="1800" b="1" kern="100" spc="0" dirty="0" smtClean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/>
                        </a:rPr>
                        <a:t>人</a:t>
                      </a:r>
                      <a:endParaRPr lang="ja-JP" altLang="ja-JP" sz="1800" b="1" kern="100" spc="0" dirty="0" smtClean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/>
                      </a:endParaRPr>
                    </a:p>
                  </a:txBody>
                  <a:tcPr marL="68580" marR="68580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790434"/>
                  </a:ext>
                </a:extLst>
              </a:tr>
            </a:tbl>
          </a:graphicData>
        </a:graphic>
      </p:graphicFrame>
      <p:sp>
        <p:nvSpPr>
          <p:cNvPr id="2" name="角丸四角形吹き出し 1"/>
          <p:cNvSpPr/>
          <p:nvPr/>
        </p:nvSpPr>
        <p:spPr>
          <a:xfrm>
            <a:off x="7193239" y="746591"/>
            <a:ext cx="1986610" cy="322729"/>
          </a:xfrm>
          <a:prstGeom prst="wedgeRoundRectCallou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+mn-ea"/>
              </a:rPr>
              <a:t>（五十音順）</a:t>
            </a:r>
            <a:endParaRPr kumimoji="1" lang="ja-JP" altLang="en-US" sz="1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14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915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一緒に取り組んだ市町村</a:t>
            </a:r>
            <a:endParaRPr kumimoji="1" lang="ja-JP" altLang="en-US" sz="28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" name="楕円 23"/>
          <p:cNvSpPr/>
          <p:nvPr/>
        </p:nvSpPr>
        <p:spPr>
          <a:xfrm>
            <a:off x="629879" y="1373952"/>
            <a:ext cx="7464130" cy="533276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1055" y="2391839"/>
            <a:ext cx="2283578" cy="2945425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sp>
        <p:nvSpPr>
          <p:cNvPr id="42" name="下カーブ矢印 41"/>
          <p:cNvSpPr/>
          <p:nvPr/>
        </p:nvSpPr>
        <p:spPr>
          <a:xfrm rot="5400000">
            <a:off x="7911797" y="1011064"/>
            <a:ext cx="1225954" cy="941828"/>
          </a:xfrm>
          <a:prstGeom prst="curvedDownArrow">
            <a:avLst>
              <a:gd name="adj1" fmla="val 25000"/>
              <a:gd name="adj2" fmla="val 47828"/>
              <a:gd name="adj3" fmla="val 44988"/>
            </a:avLst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508045" y="3371412"/>
            <a:ext cx="601185" cy="15988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lvl="0" defTabSz="914400">
              <a:defRPr/>
            </a:pPr>
            <a:r>
              <a:rPr kumimoji="1" lang="en-US" altLang="ja-JP" sz="2800" b="1" spc="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itchFamily="50" charset="-128"/>
              </a:rPr>
              <a:t>18</a:t>
            </a:r>
            <a:r>
              <a:rPr kumimoji="1" lang="ja-JP" altLang="en-US" sz="2800" b="1" spc="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itchFamily="50" charset="-128"/>
              </a:rPr>
              <a:t>市</a:t>
            </a:r>
            <a:endParaRPr kumimoji="1" lang="en-US" altLang="ja-JP" sz="1600" b="1" spc="6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8098300" y="1237694"/>
            <a:ext cx="895730" cy="3104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defTabSz="914400">
              <a:defRPr/>
            </a:pPr>
            <a:r>
              <a:rPr kumimoji="1" lang="ja-JP" altLang="en-US" sz="1200" b="1" spc="3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建制順</a:t>
            </a:r>
            <a:endParaRPr kumimoji="1" lang="en-US" altLang="ja-JP" sz="900" b="1" spc="3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3919505" y="953749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大阪市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名）</a:t>
            </a:r>
            <a:endParaRPr kumimoji="1" lang="en-US" altLang="ja-JP" sz="1600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5216963" y="1131600"/>
            <a:ext cx="1205048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堺市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1" lang="en-US" altLang="ja-JP" sz="16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名）</a:t>
            </a:r>
            <a:endParaRPr kumimoji="1" lang="en-US" altLang="ja-JP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6494369" y="1657879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岸和田市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（２名）</a:t>
            </a:r>
            <a:endParaRPr kumimoji="1" lang="en-US" altLang="ja-JP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7313229" y="2337307"/>
            <a:ext cx="1211545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豊中市</a:t>
            </a:r>
            <a:endParaRPr kumimoji="1" lang="en-US" altLang="ja-JP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（９名）</a:t>
            </a:r>
            <a:endParaRPr kumimoji="1" lang="en-US" altLang="ja-JP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7282318" y="4764493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枚方市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（５名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6741921" y="5523311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茨木市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（７名）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5533957" y="6069070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泉佐野市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（７名）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4106921" y="6202082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富田林市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（７名）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2546676" y="6125684"/>
            <a:ext cx="1310289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spc="-3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河内長野市</a:t>
            </a:r>
            <a:endParaRPr kumimoji="1" lang="en-US" altLang="ja-JP" b="1" spc="-300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（４名）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1229419" y="5683729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和泉市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（８名）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502738" y="4847697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柏原市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（５名）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1280018" y="1511308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藤井寺市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（３名）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2575346" y="1086761"/>
            <a:ext cx="1190291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四條畷市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7689419" y="3141095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吹田市</a:t>
            </a: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（５名）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7647706" y="3938304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高槻市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（４名）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38578" y="3945145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羽曳野市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（２名）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115591" y="3055028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摂津市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（５名）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360090" y="2214091"/>
            <a:ext cx="1177080" cy="6376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高石市</a:t>
            </a:r>
            <a:endParaRPr kumimoji="1" lang="en-US" altLang="ja-JP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（１名）</a:t>
            </a:r>
            <a:endParaRPr kumimoji="1" lang="ja-JP" altLang="en-US" sz="16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492696" y="1949206"/>
            <a:ext cx="2344348" cy="563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カッコ内は、受入学生数</a:t>
            </a:r>
            <a:endParaRPr kumimoji="1" lang="en-US" altLang="ja-JP" sz="14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27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15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56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283336" y="2949262"/>
            <a:ext cx="8667482" cy="3784957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❑ </a:t>
            </a:r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アンケート</a:t>
            </a:r>
            <a:r>
              <a:rPr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結果から見えた、プロジェクトの実施</a:t>
            </a:r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効果</a:t>
            </a:r>
            <a:endParaRPr lang="en-US" altLang="ja-JP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（１）</a:t>
            </a:r>
            <a:r>
              <a:rPr lang="ja-JP" altLang="en-US" b="1" u="sng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活動への参加意欲向上</a:t>
            </a:r>
            <a:endParaRPr lang="en-US" altLang="ja-JP" b="1" u="sng" spc="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回答者</a:t>
            </a:r>
            <a:r>
              <a:rPr lang="en-US" altLang="ja-JP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の</a:t>
            </a:r>
            <a:r>
              <a:rPr lang="en-US" altLang="ja-JP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86.2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％</a:t>
            </a:r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が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「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今後も民生委員活動や地域活動に参加したい」と回答！</a:t>
            </a:r>
            <a:endParaRPr kumimoji="1" lang="en-US" altLang="ja-JP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★プロジェクト</a:t>
            </a:r>
            <a:r>
              <a:rPr kumimoji="1" lang="ja-JP" altLang="en-US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終了後も、受入地区で活動を続ける好事例も複数あり</a:t>
            </a:r>
            <a:r>
              <a:rPr kumimoji="1" lang="ja-JP" alt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kumimoji="1" lang="en-US" altLang="ja-JP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endParaRPr kumimoji="1" lang="en-US" altLang="ja-JP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（２）</a:t>
            </a:r>
            <a:r>
              <a:rPr lang="ja-JP" altLang="en-US" b="1" u="sng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民生</a:t>
            </a:r>
            <a:r>
              <a:rPr lang="ja-JP" altLang="en-US" b="1" u="sng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委員の</a:t>
            </a:r>
            <a:r>
              <a:rPr lang="ja-JP" altLang="en-US" b="1" u="sng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好感度</a:t>
            </a:r>
            <a:r>
              <a:rPr lang="en-US" altLang="ja-JP" b="1" u="sng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UP</a:t>
            </a:r>
          </a:p>
          <a:p>
            <a:pPr lvl="0">
              <a:lnSpc>
                <a:spcPct val="150000"/>
              </a:lnSpc>
            </a:pP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回答者の</a:t>
            </a:r>
            <a:r>
              <a:rPr lang="en-US" altLang="ja-JP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97.5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％が</a:t>
            </a:r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「民生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委員へ</a:t>
            </a:r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の意識」が変化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！</a:t>
            </a:r>
            <a:endParaRPr lang="en-US" altLang="ja-JP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（学生</a:t>
            </a:r>
            <a:r>
              <a:rPr kumimoji="1" lang="ja-JP" altLang="en-US" sz="1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声：地域</a:t>
            </a:r>
            <a:r>
              <a:rPr kumimoji="1" lang="ja-JP" altLang="en-US" sz="1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住民と深く結びついていること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に驚いた</a:t>
            </a:r>
            <a:r>
              <a:rPr kumimoji="1" lang="ja-JP" altLang="en-US" sz="1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。素敵な活動だと思った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。等）</a:t>
            </a:r>
            <a:endParaRPr kumimoji="1" lang="en-US" altLang="ja-JP" sz="1600" b="1" spc="-15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algn="ctr">
              <a:lnSpc>
                <a:spcPct val="150000"/>
              </a:lnSpc>
            </a:pPr>
            <a:r>
              <a:rPr kumimoji="1" lang="en-US" altLang="ja-JP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  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　　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回答者数　</a:t>
            </a:r>
            <a:r>
              <a:rPr kumimoji="1" lang="en-US" altLang="ja-JP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80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名（回収率  </a:t>
            </a:r>
            <a:r>
              <a:rPr kumimoji="1" lang="en-US" altLang="ja-JP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66.1%</a:t>
            </a:r>
            <a:r>
              <a:rPr kumimoji="1" lang="ja-JP" altLang="en-US" sz="1600" b="1" spc="-15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  </a:t>
            </a:r>
            <a:endParaRPr kumimoji="1" lang="ja-JP" altLang="en-US" sz="1600" b="1" spc="-15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ホームベース 5"/>
          <p:cNvSpPr/>
          <p:nvPr/>
        </p:nvSpPr>
        <p:spPr>
          <a:xfrm>
            <a:off x="0" y="1"/>
            <a:ext cx="9239534" cy="723900"/>
          </a:xfrm>
          <a:prstGeom prst="homePlate">
            <a:avLst>
              <a:gd name="adj" fmla="val 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３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年間の効果検証</a:t>
            </a:r>
            <a:endParaRPr kumimoji="1" lang="en-US" altLang="ja-JP" sz="2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5" name="Oval 131"/>
          <p:cNvSpPr>
            <a:spLocks noChangeArrowheads="1"/>
          </p:cNvSpPr>
          <p:nvPr/>
        </p:nvSpPr>
        <p:spPr bwMode="auto">
          <a:xfrm>
            <a:off x="8640968" y="6379445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prstClr val="white"/>
                </a:solidFill>
              </a:rPr>
              <a:t>16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283336" y="985770"/>
            <a:ext cx="8667482" cy="1701622"/>
          </a:xfrm>
          <a:prstGeom prst="roundRect">
            <a:avLst>
              <a:gd name="adj" fmla="val 7972"/>
            </a:avLst>
          </a:prstGeom>
          <a:solidFill>
            <a:srgbClr val="7AD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❑　</a:t>
            </a:r>
            <a:r>
              <a:rPr kumimoji="1" lang="ja-JP" altLang="en-US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延べ</a:t>
            </a:r>
            <a:r>
              <a:rPr kumimoji="1" lang="en-US" altLang="ja-JP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121</a:t>
            </a:r>
            <a:r>
              <a:rPr kumimoji="1" lang="ja-JP" altLang="en-US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名の大学生が民生委員活動を体験</a:t>
            </a:r>
            <a:endParaRPr kumimoji="1" lang="en-US" altLang="ja-JP" sz="2400" b="1" spc="2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❑　</a:t>
            </a:r>
            <a:r>
              <a:rPr kumimoji="1" lang="ja-JP" altLang="en-US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認知度向上に向けた</a:t>
            </a:r>
            <a:r>
              <a:rPr kumimoji="1" lang="en-US" altLang="ja-JP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PR</a:t>
            </a:r>
            <a:r>
              <a:rPr kumimoji="1" lang="ja-JP" altLang="en-US" sz="2400" b="1" spc="2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コンテンツを多数作成</a:t>
            </a:r>
            <a:endParaRPr kumimoji="1" lang="en-US" altLang="ja-JP" sz="2400" b="1" spc="2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（フリーペーパー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kumimoji="1" lang="en-US" altLang="ja-JP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15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ポスター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３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、動画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１ </a:t>
            </a:r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6550">
            <a:off x="7048441" y="18326"/>
            <a:ext cx="2033320" cy="193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34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ホームベース 19"/>
          <p:cNvSpPr/>
          <p:nvPr/>
        </p:nvSpPr>
        <p:spPr>
          <a:xfrm>
            <a:off x="0" y="1"/>
            <a:ext cx="9239534" cy="723900"/>
          </a:xfrm>
          <a:prstGeom prst="homePlate">
            <a:avLst>
              <a:gd name="adj" fmla="val 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プロジェクトに対する声を一部紹介</a:t>
            </a:r>
            <a:endParaRPr kumimoji="1" lang="en-US" altLang="ja-JP" sz="2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2" name="角丸四角形吹き出し 1"/>
          <p:cNvSpPr/>
          <p:nvPr/>
        </p:nvSpPr>
        <p:spPr>
          <a:xfrm>
            <a:off x="942291" y="4086661"/>
            <a:ext cx="7972022" cy="2693596"/>
          </a:xfrm>
          <a:prstGeom prst="wedgeRoundRectCallout">
            <a:avLst>
              <a:gd name="adj1" fmla="val -57724"/>
              <a:gd name="adj2" fmla="val -54807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自分の地域をもっと好きになった。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自分自身の生き方や価値観についても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見つめ直す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ことができた。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にも出来る事を探して実行しなければ、という思いが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生まれた。</a:t>
            </a:r>
            <a:endParaRPr lang="en-US" altLang="ja-JP" sz="1600" b="1" spc="-40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授業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や教科書では学べない、貴重な体験が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のつ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な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がりや社会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成り立ち等を目の当たり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将来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、民生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委員になってみたいと思った。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大変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だったが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、「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やりがい」と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いった無報酬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を覆すプラス要因を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実感。</a:t>
            </a:r>
            <a:endParaRPr lang="en-US" altLang="ja-JP" sz="1600" b="1" spc="-4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</a:t>
            </a:r>
            <a:r>
              <a:rPr lang="ja-JP" altLang="en-US" sz="1600" b="1" spc="-4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の清掃活動を、自身も個人で始めるように</a:t>
            </a:r>
            <a:r>
              <a:rPr lang="ja-JP" altLang="en-US" sz="1600" b="1" spc="-4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なった。</a:t>
            </a:r>
            <a:endParaRPr lang="en-US" altLang="ja-JP" sz="1600" b="1" spc="-40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角丸四角形吹き出し 3"/>
          <p:cNvSpPr/>
          <p:nvPr/>
        </p:nvSpPr>
        <p:spPr>
          <a:xfrm>
            <a:off x="1449704" y="840490"/>
            <a:ext cx="3782744" cy="3017682"/>
          </a:xfrm>
          <a:prstGeom prst="wedgeRoundRectCallout">
            <a:avLst>
              <a:gd name="adj1" fmla="val -62918"/>
              <a:gd name="adj2" fmla="val 1312"/>
              <a:gd name="adj3" fmla="val 16667"/>
            </a:avLst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若い</a:t>
            </a:r>
            <a:r>
              <a:rPr kumimoji="1" lang="ja-JP" altLang="en-US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に民生委員の活動を理解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してもらえるのは</a:t>
            </a:r>
            <a:r>
              <a:rPr kumimoji="1" lang="ja-JP" altLang="en-US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嬉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しいことだ。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自分たちの活動を見直す機会に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 なり、今後の励みとなった。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8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大学生と高齢者の交わりで　　　　新鮮な空気が生まれた。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先入観のない斬新な発想は、　　　広報誌作成の参考になった。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5615189" y="795600"/>
            <a:ext cx="3412373" cy="3083705"/>
          </a:xfrm>
          <a:prstGeom prst="wedgeRoundRectCallout">
            <a:avLst>
              <a:gd name="adj1" fmla="val -61029"/>
              <a:gd name="adj2" fmla="val -45825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行政にはない学生目線の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ユニークな発想ばかり。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受け入れる側としても、　　　充実感があった。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の方々に喜んで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もらえたのがよかった。</a:t>
            </a:r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6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大学生だけでない若者や、　　社会人もぜひ対象に</a:t>
            </a:r>
            <a:r>
              <a:rPr kumimoji="1" lang="ja-JP" altLang="en-US" sz="15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kumimoji="1" lang="en-US" altLang="ja-JP" sz="15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454434" y="1325567"/>
            <a:ext cx="459879" cy="1858560"/>
          </a:xfrm>
          <a:prstGeom prst="roundRect">
            <a:avLst>
              <a:gd name="adj" fmla="val 467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/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市</a:t>
            </a:r>
            <a:r>
              <a:rPr kumimoji="1" lang="ja-JP" altLang="en-US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役所・社協等</a:t>
            </a:r>
            <a:endParaRPr kumimoji="1" lang="en-US" altLang="ja-JP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8206052" y="4720391"/>
            <a:ext cx="496765" cy="1426137"/>
          </a:xfrm>
          <a:prstGeom prst="roundRect">
            <a:avLst>
              <a:gd name="adj" fmla="val 467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/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参加</a:t>
            </a:r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大学生</a:t>
            </a:r>
            <a:endParaRPr kumimoji="1" lang="en-US" altLang="ja-JP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2" name="Oval 131"/>
          <p:cNvSpPr>
            <a:spLocks noChangeArrowheads="1"/>
          </p:cNvSpPr>
          <p:nvPr/>
        </p:nvSpPr>
        <p:spPr bwMode="auto">
          <a:xfrm>
            <a:off x="8602988" y="639481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17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4669018" y="2129446"/>
            <a:ext cx="459879" cy="1289340"/>
          </a:xfrm>
          <a:prstGeom prst="roundRect">
            <a:avLst>
              <a:gd name="adj" fmla="val 467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/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民生委員</a:t>
            </a:r>
            <a:endParaRPr kumimoji="1" lang="en-US" altLang="ja-JP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0490"/>
            <a:ext cx="1416400" cy="139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9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44550"/>
            <a:ext cx="9162789" cy="699699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3600" b="1" dirty="0" smtClean="0">
                <a:solidFill>
                  <a:schemeClr val="tx1"/>
                </a:solidFill>
                <a:latin typeface="+mn-ea"/>
              </a:rPr>
              <a:t>目</a:t>
            </a: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　次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83844" y="735769"/>
            <a:ext cx="8660156" cy="61975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2000" tIns="180000" rIns="72000" bIns="180000" rtlCol="0" anchor="t" anchorCtr="0"/>
          <a:lstStyle/>
          <a:p>
            <a:pPr marL="17101" defTabSz="914436">
              <a:spcBef>
                <a:spcPts val="600"/>
              </a:spcBef>
              <a:defRPr/>
            </a:pPr>
            <a:r>
              <a:rPr kumimoji="1" lang="ja-JP" altLang="en-US" sz="20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　　</a:t>
            </a:r>
            <a:endParaRPr kumimoji="1" lang="en-US" altLang="ja-JP" sz="2000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903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903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903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903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903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8" name="角丸四角形吹き出し 7"/>
          <p:cNvSpPr/>
          <p:nvPr/>
        </p:nvSpPr>
        <p:spPr>
          <a:xfrm>
            <a:off x="483844" y="733043"/>
            <a:ext cx="8299548" cy="6000423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2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１</a:t>
            </a:r>
            <a:r>
              <a:rPr kumimoji="1" lang="ja-JP" altLang="en-US" b="1" spc="-15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「</a:t>
            </a:r>
            <a:r>
              <a:rPr kumimoji="1" lang="ja-JP" altLang="en-US" b="1" spc="-150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民生委員・児童委員活動の見える化」</a:t>
            </a:r>
            <a:r>
              <a:rPr lang="ja-JP" altLang="ja-JP" b="1" dirty="0">
                <a:solidFill>
                  <a:schemeClr val="tx1"/>
                </a:solidFill>
                <a:latin typeface="+mn-ea"/>
              </a:rPr>
              <a:t>プロジェクト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と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は  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１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２　実施ポイント    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・・・・・・・・・・・・・・・・・・・・２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  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（</a:t>
            </a:r>
            <a:r>
              <a:rPr kumimoji="1" lang="ja-JP" altLang="en-US" sz="17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１）受入体制の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整備    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・・・・・・・・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・３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  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（</a:t>
            </a:r>
            <a:r>
              <a:rPr kumimoji="1" lang="ja-JP" altLang="en-US" sz="17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２）体験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希望者の募集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    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・・・・・・・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・・・・・・４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　  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（</a:t>
            </a:r>
            <a:r>
              <a:rPr kumimoji="1" lang="ja-JP" altLang="en-US" sz="1700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３）</a:t>
            </a:r>
            <a:r>
              <a:rPr kumimoji="1" lang="ja-JP" altLang="en-US" sz="1700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リスクの管理    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・・・・・・・・・・・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・・・５</a:t>
            </a:r>
            <a:endParaRPr kumimoji="1" lang="en-US" altLang="ja-JP" b="1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ct val="150000"/>
              </a:lnSpc>
              <a:spcBef>
                <a:spcPts val="600"/>
              </a:spcBef>
              <a:defRPr/>
            </a:pP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３</a:t>
            </a:r>
            <a:r>
              <a:rPr kumimoji="1" lang="ja-JP" altLang="en-US" b="1" spc="-15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　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プロジェクト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の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効果    ・・・・・・・・・・・・・・・・・</a:t>
            </a:r>
            <a:r>
              <a:rPr kumimoji="1" lang="ja-JP" altLang="en-US" b="1" dirty="0">
                <a:solidFill>
                  <a:prstClr val="black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b="1" dirty="0" smtClean="0">
                <a:solidFill>
                  <a:prstClr val="black"/>
                </a:solidFill>
                <a:latin typeface="+mn-ea"/>
                <a:cs typeface="Meiryo UI" pitchFamily="50" charset="-128"/>
              </a:rPr>
              <a:t>６</a:t>
            </a:r>
            <a:endParaRPr kumimoji="1" lang="en-US" altLang="ja-JP" b="1" dirty="0" smtClean="0">
              <a:solidFill>
                <a:prstClr val="black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endParaRPr kumimoji="1" lang="en-US" altLang="ja-JP" sz="1600" b="1" dirty="0">
              <a:solidFill>
                <a:srgbClr val="002060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r>
              <a:rPr kumimoji="1" lang="ja-JP" altLang="en-US" sz="16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　</a:t>
            </a:r>
            <a:r>
              <a:rPr kumimoji="1" lang="ja-JP" altLang="en-US" sz="16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　</a:t>
            </a:r>
            <a:r>
              <a:rPr kumimoji="1" lang="ja-JP" altLang="en-US" sz="1600" b="1" u="sng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（</a:t>
            </a:r>
            <a:r>
              <a:rPr kumimoji="1" lang="ja-JP" altLang="en-US" sz="1600" b="1" u="sng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参考資料</a:t>
            </a:r>
            <a:r>
              <a:rPr kumimoji="1" lang="ja-JP" altLang="en-US" sz="1600" b="1" u="sng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）取組</a:t>
            </a:r>
            <a:r>
              <a:rPr kumimoji="1" lang="ja-JP" altLang="en-US" sz="1600" b="1" u="sng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実績　</a:t>
            </a:r>
            <a:r>
              <a:rPr kumimoji="1" lang="ja-JP" altLang="en-US" sz="16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    </a:t>
            </a:r>
            <a:endParaRPr kumimoji="1" lang="en-US" altLang="ja-JP" sz="1600" b="1" dirty="0" smtClean="0">
              <a:solidFill>
                <a:srgbClr val="002060"/>
              </a:solidFill>
              <a:latin typeface="+mn-ea"/>
              <a:cs typeface="Meiryo UI" pitchFamily="50" charset="-128"/>
            </a:endParaRP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プロジェクト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誕生</a:t>
            </a: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の経緯 ・・・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・・・・・・・・・・・・・・・８</a:t>
            </a:r>
            <a:endParaRPr kumimoji="1" lang="en-US" altLang="ja-JP" sz="1500" b="1" dirty="0">
              <a:solidFill>
                <a:srgbClr val="002060"/>
              </a:solidFill>
              <a:latin typeface="+mn-ea"/>
              <a:cs typeface="Meiryo UI" pitchFamily="50" charset="-128"/>
            </a:endParaRP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プロジェクト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の特徴　 ・・・・・・・・・・・・・・・・・・・９</a:t>
            </a:r>
            <a:endParaRPr kumimoji="1" lang="en-US" altLang="ja-JP" sz="1500" b="1" dirty="0">
              <a:solidFill>
                <a:srgbClr val="002060"/>
              </a:solidFill>
              <a:latin typeface="+mn-ea"/>
              <a:cs typeface="Meiryo UI" pitchFamily="50" charset="-128"/>
            </a:endParaRP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プログラム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の内容　 ・・・・・・・・・・・・・・・・・・・・</a:t>
            </a:r>
            <a:r>
              <a:rPr kumimoji="1" lang="en-US" altLang="ja-JP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10</a:t>
            </a: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事務フロー ・・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・・・・・・・・・・・・・・・・・・・・・・</a:t>
            </a:r>
            <a:r>
              <a:rPr kumimoji="1" lang="en-US" altLang="ja-JP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13</a:t>
            </a: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一緒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に</a:t>
            </a: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取り組んだ大学・市町村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　 ・・・・・・・・・・・・・・</a:t>
            </a:r>
            <a:r>
              <a:rPr kumimoji="1" lang="en-US" altLang="ja-JP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14</a:t>
            </a: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３年間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の効果検証　 ・・・・・・・・・・・・・・・・・・・・</a:t>
            </a:r>
            <a:r>
              <a:rPr kumimoji="1" lang="en-US" altLang="ja-JP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16</a:t>
            </a:r>
          </a:p>
          <a:p>
            <a:pPr marL="17101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　　　　  プロジェクトに対する声 ・・・・・・・・・・・・・・・・・・</a:t>
            </a:r>
            <a:r>
              <a:rPr kumimoji="1" lang="en-US" altLang="ja-JP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17</a:t>
            </a:r>
            <a:endParaRPr kumimoji="1" lang="en-US" altLang="ja-JP" sz="1500" b="1" dirty="0">
              <a:solidFill>
                <a:srgbClr val="002060"/>
              </a:solidFill>
              <a:latin typeface="+mn-ea"/>
              <a:cs typeface="Meiryo UI" pitchFamily="50" charset="-128"/>
            </a:endParaRPr>
          </a:p>
          <a:p>
            <a:pPr marL="17101" algn="ctr" defTabSz="914436">
              <a:spcBef>
                <a:spcPts val="600"/>
              </a:spcBef>
              <a:defRPr/>
            </a:pP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課題と方向性など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　 </a:t>
            </a: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・</a:t>
            </a:r>
            <a:r>
              <a:rPr kumimoji="1" lang="ja-JP" altLang="en-US" sz="1500" b="1" dirty="0">
                <a:solidFill>
                  <a:srgbClr val="002060"/>
                </a:solidFill>
                <a:latin typeface="+mn-ea"/>
                <a:cs typeface="Meiryo UI" pitchFamily="50" charset="-128"/>
              </a:rPr>
              <a:t>・・・・・・・・・・・・・・・・・・・</a:t>
            </a:r>
            <a:r>
              <a:rPr kumimoji="1" lang="en-US" altLang="ja-JP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18</a:t>
            </a:r>
            <a:r>
              <a:rPr kumimoji="1" lang="ja-JP" altLang="en-US" sz="1500" b="1" dirty="0" smtClean="0">
                <a:solidFill>
                  <a:srgbClr val="002060"/>
                </a:solidFill>
                <a:latin typeface="+mn-ea"/>
                <a:cs typeface="Meiryo UI" pitchFamily="50" charset="-128"/>
              </a:rPr>
              <a:t>　</a:t>
            </a:r>
            <a:endParaRPr kumimoji="1" lang="en-US" altLang="ja-JP" sz="1500" b="1" dirty="0">
              <a:solidFill>
                <a:srgbClr val="002060"/>
              </a:solidFill>
              <a:latin typeface="+mn-ea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086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1810827" y="828291"/>
            <a:ext cx="5617878" cy="737282"/>
          </a:xfrm>
          <a:prstGeom prst="roundRect">
            <a:avLst>
              <a:gd name="adj" fmla="val 416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72000" tIns="180000" rIns="72000" bIns="180000" rtlCol="0" anchor="ctr" anchorCtr="0"/>
          <a:lstStyle/>
          <a:p>
            <a:pPr marL="17100" lvl="0" algn="ctr" defTabSz="914400">
              <a:spcBef>
                <a:spcPts val="600"/>
              </a:spcBef>
              <a:defRPr/>
            </a:pPr>
            <a:r>
              <a:rPr kumimoji="1" lang="ja-JP" altLang="en-US" b="1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地域活動の担い手確保につながる</a:t>
            </a:r>
            <a:endParaRPr kumimoji="1" lang="en-US" altLang="ja-JP" b="1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lvl="0" algn="ctr" defTabSz="914400">
              <a:spcBef>
                <a:spcPts val="600"/>
              </a:spcBef>
              <a:defRPr/>
            </a:pPr>
            <a:r>
              <a:rPr kumimoji="1" lang="ja-JP" altLang="en-US" b="1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効果が期待できる手法を確立</a:t>
            </a:r>
            <a:endParaRPr kumimoji="1" lang="en-US" altLang="ja-JP" b="1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2" name="雲形吹き出し 1"/>
          <p:cNvSpPr/>
          <p:nvPr/>
        </p:nvSpPr>
        <p:spPr>
          <a:xfrm>
            <a:off x="2743200" y="1962037"/>
            <a:ext cx="6080069" cy="1590878"/>
          </a:xfrm>
          <a:prstGeom prst="cloudCallout">
            <a:avLst>
              <a:gd name="adj1" fmla="val 41377"/>
              <a:gd name="adj2" fmla="val -5668"/>
            </a:avLst>
          </a:prstGeom>
          <a:solidFill>
            <a:schemeClr val="bg1">
              <a:lumMod val="85000"/>
            </a:schemeClr>
          </a:solidFill>
          <a:ln w="31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sz="160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 rot="19679795">
            <a:off x="1525900" y="944660"/>
            <a:ext cx="1075799" cy="3432113"/>
          </a:xfrm>
          <a:prstGeom prst="downArrow">
            <a:avLst>
              <a:gd name="adj1" fmla="val 50000"/>
              <a:gd name="adj2" fmla="val 66414"/>
            </a:avLst>
          </a:prstGeom>
          <a:solidFill>
            <a:schemeClr val="accent6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72000" tIns="180000" rIns="72000" bIns="180000" rtlCol="0" anchor="t" anchorCtr="0"/>
          <a:lstStyle/>
          <a:p>
            <a:pPr marL="17100" lvl="0" algn="ctr" defTabSz="914400">
              <a:spcBef>
                <a:spcPts val="600"/>
              </a:spcBef>
              <a:defRPr/>
            </a:pPr>
            <a:endParaRPr kumimoji="1" lang="en-US" altLang="ja-JP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7" name="ホームベース 6"/>
          <p:cNvSpPr/>
          <p:nvPr/>
        </p:nvSpPr>
        <p:spPr>
          <a:xfrm>
            <a:off x="0" y="1"/>
            <a:ext cx="9239534" cy="650194"/>
          </a:xfrm>
          <a:prstGeom prst="homePlate">
            <a:avLst>
              <a:gd name="adj" fmla="val 7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課題と方向性など</a:t>
            </a:r>
            <a:endParaRPr kumimoji="1" lang="en-US" altLang="ja-JP" sz="1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3276798" y="2214673"/>
            <a:ext cx="5378971" cy="1088850"/>
          </a:xfrm>
          <a:prstGeom prst="roundRect">
            <a:avLst>
              <a:gd name="adj" fmla="val 4169"/>
            </a:avLst>
          </a:prstGeom>
          <a:noFill/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72000" tIns="180000" rIns="72000" bIns="180000" rtlCol="0" anchor="ctr" anchorCtr="0"/>
          <a:lstStyle/>
          <a:p>
            <a:pPr marL="302850" lvl="0" indent="-285750" defTabSz="9144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参加者が地域住民でないため、委員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の欠員を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埋められない。</a:t>
            </a:r>
            <a:endParaRPr kumimoji="1" lang="en-US" altLang="ja-JP" sz="14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302850" lvl="0" indent="-285750" defTabSz="9144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体験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地域での活動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を継続してもら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え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にくい。</a:t>
            </a:r>
            <a:endParaRPr kumimoji="1" lang="en-US" altLang="ja-JP" sz="14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302850" lvl="0" indent="-285750" defTabSz="9144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認知度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向上の効果把握が難しい。</a:t>
            </a:r>
            <a:endParaRPr kumimoji="1" lang="en-US" altLang="ja-JP" sz="14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36201" y="981869"/>
            <a:ext cx="2171436" cy="367947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72000" tIns="180000" rIns="72000" bIns="180000" rtlCol="0" anchor="ctr" anchorCtr="0"/>
          <a:lstStyle/>
          <a:p>
            <a:pPr marL="17100" lvl="0" algn="ctr" defTabSz="914400">
              <a:spcBef>
                <a:spcPts val="600"/>
              </a:spcBef>
              <a:defRPr/>
            </a:pPr>
            <a:r>
              <a:rPr kumimoji="1" lang="ja-JP" altLang="en-US" sz="20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検証結果</a:t>
            </a:r>
            <a:endParaRPr kumimoji="1" lang="en-US" altLang="ja-JP" sz="2000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12124" y="4508305"/>
            <a:ext cx="8243645" cy="2326774"/>
          </a:xfrm>
          <a:prstGeom prst="roundRect">
            <a:avLst>
              <a:gd name="adj" fmla="val 4169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72000" tIns="180000" rIns="72000" bIns="180000" rtlCol="0" anchor="ctr" anchorCtr="0"/>
          <a:lstStyle/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■ こうした課題を踏まえ、各地域において地域実情に沿った</a:t>
            </a:r>
            <a:endParaRPr kumimoji="1" lang="en-US" altLang="ja-JP" sz="20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</a:t>
            </a:r>
            <a:r>
              <a:rPr kumimoji="1" lang="ja-JP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　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「見える化」 などの取組を進めることが効果的。</a:t>
            </a:r>
            <a:endParaRPr kumimoji="1" lang="en-US" altLang="ja-JP" sz="20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sz="8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 ■ また、“担い手確保（地域活動を含む）”を目的とし、</a:t>
            </a:r>
            <a:endParaRPr kumimoji="1" lang="en-US" altLang="ja-JP" sz="20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lvl="0" defTabSz="914400">
              <a:spcBef>
                <a:spcPts val="600"/>
              </a:spcBef>
              <a:defRPr/>
            </a:pPr>
            <a:r>
              <a:rPr kumimoji="1" lang="ja-JP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 　地域に根差したインターンシップ（体験）に特化した取組が有効。</a:t>
            </a:r>
            <a:endParaRPr kumimoji="1" lang="en-US" altLang="ja-JP" sz="20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  <a:p>
            <a:pPr marL="17100" defTabSz="914400">
              <a:spcBef>
                <a:spcPts val="600"/>
              </a:spcBef>
              <a:defRPr/>
            </a:pPr>
            <a:r>
              <a:rPr kumimoji="1" lang="ja-JP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   （大阪府としても、可能な限り取組の推進を支援）</a:t>
            </a:r>
            <a:endParaRPr kumimoji="1" lang="en-US" altLang="ja-JP" sz="2000" b="1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87720" y="2165957"/>
            <a:ext cx="2589078" cy="367947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72000" tIns="180000" rIns="72000" bIns="180000" rtlCol="0" anchor="ctr" anchorCtr="0"/>
          <a:lstStyle/>
          <a:p>
            <a:pPr marL="17100" lvl="0" algn="ctr" defTabSz="914400">
              <a:spcBef>
                <a:spcPts val="600"/>
              </a:spcBef>
              <a:defRPr/>
            </a:pPr>
            <a:r>
              <a:rPr kumimoji="1" lang="ja-JP" altLang="en-US" sz="2000" b="1" spc="600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課題</a:t>
            </a:r>
            <a:endParaRPr kumimoji="1" lang="en-US" altLang="ja-JP" sz="2000" b="1" spc="600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2575775" y="4138965"/>
            <a:ext cx="3863661" cy="367947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72000" tIns="180000" rIns="72000" bIns="180000" rtlCol="0" anchor="ctr" anchorCtr="0"/>
          <a:lstStyle/>
          <a:p>
            <a:pPr marL="17100" lvl="0" algn="ctr" defTabSz="914400">
              <a:spcBef>
                <a:spcPts val="600"/>
              </a:spcBef>
              <a:defRPr/>
            </a:pPr>
            <a:r>
              <a:rPr kumimoji="1" lang="ja-JP" altLang="en-US" sz="2000" b="1" spc="6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itchFamily="50" charset="-128"/>
              </a:rPr>
              <a:t>方向性</a:t>
            </a:r>
            <a:endParaRPr kumimoji="1" lang="en-US" altLang="ja-JP" sz="2000" b="1" spc="600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itchFamily="50" charset="-128"/>
            </a:endParaRPr>
          </a:p>
        </p:txBody>
      </p:sp>
      <p:sp>
        <p:nvSpPr>
          <p:cNvPr id="5" name="Oval 131"/>
          <p:cNvSpPr>
            <a:spLocks noChangeArrowheads="1"/>
          </p:cNvSpPr>
          <p:nvPr/>
        </p:nvSpPr>
        <p:spPr bwMode="auto">
          <a:xfrm>
            <a:off x="8679604" y="6398490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prstClr val="white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417635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45"/>
          <p:cNvSpPr/>
          <p:nvPr/>
        </p:nvSpPr>
        <p:spPr>
          <a:xfrm>
            <a:off x="528035" y="784869"/>
            <a:ext cx="8229600" cy="2467367"/>
          </a:xfrm>
          <a:prstGeom prst="roundRect">
            <a:avLst>
              <a:gd name="adj" fmla="val 4169"/>
            </a:avLst>
          </a:prstGeom>
          <a:solidFill>
            <a:srgbClr val="7AD6EC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2000" tIns="180000" rIns="72000" bIns="180000" rtlCol="0" anchor="t" anchorCtr="0"/>
          <a:lstStyle/>
          <a:p>
            <a:pPr marL="302851" indent="-285750" defTabSz="914436">
              <a:spcBef>
                <a:spcPts val="600"/>
              </a:spcBef>
              <a:buFont typeface="Wingdings" panose="05000000000000000000" pitchFamily="2" charset="2"/>
              <a:buChar char="n"/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大阪府と大学、市町村等が協力して、平成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28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年度から３年間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実施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した取組。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360001" indent="-342900" defTabSz="914436">
              <a:lnSpc>
                <a:spcPts val="15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/>
            </a:pP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302851" indent="-285750" defTabSz="914436">
              <a:spcBef>
                <a:spcPts val="600"/>
              </a:spcBef>
              <a:buFont typeface="Wingdings" panose="05000000000000000000" pitchFamily="2" charset="2"/>
              <a:buChar char="n"/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府内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市町村の共通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課題である、</a:t>
            </a:r>
            <a:r>
              <a:rPr kumimoji="1" lang="ja-JP" altLang="en-US" b="1" u="sng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民生</a:t>
            </a:r>
            <a:r>
              <a:rPr kumimoji="1" lang="ja-JP" altLang="en-US" b="1" u="sng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委員・児童</a:t>
            </a:r>
            <a:r>
              <a:rPr kumimoji="1" lang="ja-JP" altLang="en-US" b="1" u="sng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委員</a:t>
            </a:r>
            <a:r>
              <a:rPr kumimoji="1" lang="en-US" altLang="ja-JP" sz="1400" b="1" u="sng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※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の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『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担い手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不足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』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に</a:t>
            </a:r>
            <a:endParaRPr kumimoji="1" lang="en-US" altLang="ja-JP" b="1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　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 対する打開策の一つとして実施。</a:t>
            </a:r>
            <a:endParaRPr kumimoji="1" lang="en-US" altLang="ja-JP" b="1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lnSpc>
                <a:spcPts val="1500"/>
              </a:lnSpc>
              <a:spcBef>
                <a:spcPts val="600"/>
              </a:spcBef>
              <a:defRPr/>
            </a:pPr>
            <a:endParaRPr kumimoji="1" lang="en-US" altLang="ja-JP" b="1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302851" indent="-285750" defTabSz="914436">
              <a:spcBef>
                <a:spcPts val="600"/>
              </a:spcBef>
              <a:buFont typeface="Wingdings" panose="05000000000000000000" pitchFamily="2" charset="2"/>
              <a:buChar char="n"/>
              <a:defRPr/>
            </a:pP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民生委員（活動）を知らない大学生に、地域福祉を実地で学んでもらう。</a:t>
            </a:r>
            <a:endParaRPr kumimoji="1" lang="en-US" altLang="ja-JP" b="1" dirty="0" smtClean="0">
              <a:solidFill>
                <a:schemeClr val="tx1"/>
              </a:solidFill>
              <a:latin typeface="+mn-ea"/>
              <a:cs typeface="Meiryo UI" pitchFamily="50" charset="-128"/>
            </a:endParaRPr>
          </a:p>
          <a:p>
            <a:pPr marL="17101" defTabSz="914436">
              <a:spcBef>
                <a:spcPts val="600"/>
              </a:spcBef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  <a:cs typeface="Meiryo UI" pitchFamily="50" charset="-128"/>
              </a:rPr>
              <a:t>　 </a:t>
            </a:r>
            <a:r>
              <a:rPr kumimoji="1" lang="ja-JP" altLang="en-US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フリーペーパーなどを作成し、民生委員活動を</a:t>
            </a:r>
            <a:r>
              <a:rPr kumimoji="1" lang="en-US" altLang="ja-JP" b="1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PR</a:t>
            </a:r>
            <a:r>
              <a:rPr kumimoji="1" lang="ja-JP" altLang="en-US" b="1" dirty="0" err="1">
                <a:solidFill>
                  <a:schemeClr val="tx1"/>
                </a:solidFill>
                <a:latin typeface="+mn-ea"/>
                <a:cs typeface="Meiryo UI" pitchFamily="50" charset="-128"/>
              </a:rPr>
              <a:t>！</a:t>
            </a:r>
            <a:endParaRPr kumimoji="1" lang="en-US" altLang="ja-JP" b="1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" y="10100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１</a:t>
            </a:r>
            <a:r>
              <a:rPr kumimoji="1" lang="ja-JP" altLang="en-US" sz="2800" b="1" spc="-350" dirty="0" smtClean="0">
                <a:solidFill>
                  <a:schemeClr val="bg1"/>
                </a:solidFill>
                <a:latin typeface="+mn-ea"/>
                <a:cs typeface="Meiryo UI" pitchFamily="50" charset="-128"/>
              </a:rPr>
              <a:t>「</a:t>
            </a:r>
            <a:r>
              <a:rPr kumimoji="1" lang="ja-JP" altLang="en-US" sz="2800" b="1" spc="-350" dirty="0">
                <a:solidFill>
                  <a:schemeClr val="bg1"/>
                </a:solidFill>
                <a:latin typeface="+mn-ea"/>
                <a:cs typeface="Meiryo UI" pitchFamily="50" charset="-128"/>
              </a:rPr>
              <a:t>民生委員・児童委員活動の見える化」</a:t>
            </a:r>
            <a:r>
              <a:rPr kumimoji="1" lang="ja-JP" altLang="en-US" sz="2800" b="1" spc="-350" dirty="0" smtClean="0">
                <a:solidFill>
                  <a:prstClr val="white"/>
                </a:solidFill>
                <a:latin typeface="+mn-ea"/>
              </a:rPr>
              <a:t>プロジェクトとは</a:t>
            </a:r>
            <a:endParaRPr kumimoji="1" lang="ja-JP" altLang="en-US" sz="2800" b="1" spc="-350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20" name="Oval 131"/>
          <p:cNvSpPr>
            <a:spLocks noChangeArrowheads="1"/>
          </p:cNvSpPr>
          <p:nvPr/>
        </p:nvSpPr>
        <p:spPr bwMode="auto">
          <a:xfrm>
            <a:off x="8552462" y="6397500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</a:p>
        </p:txBody>
      </p:sp>
      <p:sp>
        <p:nvSpPr>
          <p:cNvPr id="15" name="角丸四角形吹き出し 14"/>
          <p:cNvSpPr/>
          <p:nvPr/>
        </p:nvSpPr>
        <p:spPr>
          <a:xfrm>
            <a:off x="3013656" y="3664543"/>
            <a:ext cx="2987899" cy="662561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担い手不足</a:t>
            </a:r>
            <a:endParaRPr kumimoji="1" lang="en-US" altLang="ja-JP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330636" y="3415005"/>
            <a:ext cx="2503493" cy="346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500" b="1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府内市町村の共通課題</a:t>
            </a:r>
            <a:endParaRPr lang="en-US" altLang="ja-JP" sz="1500" b="1" spc="3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328961" y="1946035"/>
            <a:ext cx="2687897" cy="503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US" altLang="ja-JP" sz="1300" b="1" u="sng" dirty="0" smtClean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300" b="1" u="sng" dirty="0" smtClean="0">
                <a:solidFill>
                  <a:schemeClr val="tx1"/>
                </a:solidFill>
                <a:latin typeface="+mn-ea"/>
              </a:rPr>
              <a:t>以下「民生委員」という。</a:t>
            </a:r>
            <a:endParaRPr lang="en-US" altLang="ja-JP" sz="1300" b="1" u="sng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2055283" y="4940211"/>
            <a:ext cx="5099400" cy="595672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FF00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tx1"/>
                </a:solidFill>
                <a:latin typeface="+mn-ea"/>
              </a:rPr>
              <a:t>実地で学ぶ！ 活動を</a:t>
            </a:r>
            <a:r>
              <a:rPr kumimoji="1" lang="en-US" altLang="ja-JP" sz="2800" b="1" dirty="0" smtClean="0">
                <a:solidFill>
                  <a:schemeClr val="tx1"/>
                </a:solidFill>
                <a:latin typeface="+mn-ea"/>
              </a:rPr>
              <a:t>PR</a:t>
            </a:r>
            <a:r>
              <a:rPr kumimoji="1" lang="ja-JP" altLang="en-US" sz="2800" b="1" dirty="0" smtClean="0">
                <a:solidFill>
                  <a:schemeClr val="tx1"/>
                </a:solidFill>
                <a:latin typeface="+mn-ea"/>
              </a:rPr>
              <a:t>！</a:t>
            </a:r>
            <a:endParaRPr kumimoji="1" lang="en-US" altLang="ja-JP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1625694" y="6113450"/>
            <a:ext cx="5911403" cy="638818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FF00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tx1"/>
                </a:solidFill>
                <a:latin typeface="+mn-ea"/>
              </a:rPr>
              <a:t>民生委員活動の「見える化」</a:t>
            </a:r>
            <a:endParaRPr kumimoji="1" lang="en-US" altLang="ja-JP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右矢印 25"/>
          <p:cNvSpPr/>
          <p:nvPr/>
        </p:nvSpPr>
        <p:spPr>
          <a:xfrm rot="5400000">
            <a:off x="4196409" y="5545447"/>
            <a:ext cx="573135" cy="554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4181157" y="4366473"/>
            <a:ext cx="573135" cy="554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4318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２　実施ポイント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20" name="Oval 131"/>
          <p:cNvSpPr>
            <a:spLocks noChangeArrowheads="1"/>
          </p:cNvSpPr>
          <p:nvPr/>
        </p:nvSpPr>
        <p:spPr bwMode="auto">
          <a:xfrm>
            <a:off x="8661226" y="6396432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2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735106" y="4084821"/>
            <a:ext cx="5749520" cy="1311101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b="1" dirty="0" smtClean="0">
                <a:solidFill>
                  <a:schemeClr val="tx1"/>
                </a:solidFill>
                <a:latin typeface="+mn-ea"/>
              </a:rPr>
              <a:t>（３）リスクの管理</a:t>
            </a:r>
            <a:endParaRPr kumimoji="1"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角丸四角形吹き出し 7"/>
          <p:cNvSpPr/>
          <p:nvPr/>
        </p:nvSpPr>
        <p:spPr>
          <a:xfrm>
            <a:off x="361879" y="5648663"/>
            <a:ext cx="8538691" cy="634705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1" b="1" dirty="0" smtClean="0">
                <a:solidFill>
                  <a:srgbClr val="002060"/>
                </a:solidFill>
                <a:latin typeface="+mn-ea"/>
              </a:rPr>
              <a:t>これらが整えば、実施可能です。</a:t>
            </a:r>
            <a:endParaRPr kumimoji="1" lang="en-US" altLang="ja-JP" sz="2401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712447" y="1144647"/>
            <a:ext cx="5772180" cy="1291917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b="1" dirty="0" smtClean="0">
                <a:solidFill>
                  <a:schemeClr val="tx1"/>
                </a:solidFill>
                <a:latin typeface="+mn-ea"/>
              </a:rPr>
              <a:t>（１）受入体制の</a:t>
            </a:r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整備</a:t>
            </a:r>
            <a:endParaRPr kumimoji="1"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735107" y="2621212"/>
            <a:ext cx="5749520" cy="1291917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b="1" dirty="0" smtClean="0">
                <a:solidFill>
                  <a:schemeClr val="tx1"/>
                </a:solidFill>
                <a:latin typeface="+mn-ea"/>
              </a:rPr>
              <a:t>（２）体験希望者の募集</a:t>
            </a:r>
            <a:endParaRPr kumimoji="1"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楕円 8"/>
          <p:cNvSpPr/>
          <p:nvPr/>
        </p:nvSpPr>
        <p:spPr>
          <a:xfrm>
            <a:off x="6076686" y="1109220"/>
            <a:ext cx="2958784" cy="1171425"/>
          </a:xfrm>
          <a:prstGeom prst="ellipse">
            <a:avLst/>
          </a:prstGeom>
          <a:solidFill>
            <a:srgbClr val="99FF99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kumimoji="1" lang="ja-JP" altLang="en-US" b="1" dirty="0" smtClean="0">
                <a:solidFill>
                  <a:schemeClr val="tx2"/>
                </a:solidFill>
                <a:latin typeface="+mn-ea"/>
              </a:rPr>
              <a:t>関係者・団体</a:t>
            </a:r>
            <a:endParaRPr kumimoji="1" lang="en-US" altLang="ja-JP" b="1" dirty="0" smtClean="0">
              <a:solidFill>
                <a:schemeClr val="tx2"/>
              </a:solidFill>
              <a:latin typeface="+mn-ea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kumimoji="1" lang="ja-JP" altLang="en-US" b="1" dirty="0" smtClean="0">
                <a:solidFill>
                  <a:schemeClr val="tx2"/>
                </a:solidFill>
                <a:latin typeface="+mn-ea"/>
              </a:rPr>
              <a:t>で準備！</a:t>
            </a:r>
            <a:endParaRPr kumimoji="1" lang="en-US" altLang="ja-JP" b="1" dirty="0" smtClean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2" name="楕円 11"/>
          <p:cNvSpPr/>
          <p:nvPr/>
        </p:nvSpPr>
        <p:spPr>
          <a:xfrm>
            <a:off x="6024282" y="2624679"/>
            <a:ext cx="2958783" cy="1171425"/>
          </a:xfrm>
          <a:prstGeom prst="ellipse">
            <a:avLst/>
          </a:prstGeom>
          <a:solidFill>
            <a:srgbClr val="99FF99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1" lang="ja-JP" altLang="en-US" b="1" spc="-150" dirty="0" smtClean="0">
                <a:solidFill>
                  <a:schemeClr val="tx2"/>
                </a:solidFill>
                <a:latin typeface="+mn-ea"/>
              </a:rPr>
              <a:t>様々な世代に知ってもらいた</a:t>
            </a:r>
            <a:r>
              <a:rPr kumimoji="1" lang="ja-JP" altLang="en-US" b="1" spc="-150" dirty="0">
                <a:solidFill>
                  <a:schemeClr val="tx2"/>
                </a:solidFill>
                <a:latin typeface="+mn-ea"/>
              </a:rPr>
              <a:t>い</a:t>
            </a:r>
            <a:r>
              <a:rPr kumimoji="1" lang="ja-JP" altLang="en-US" b="1" spc="-150" dirty="0" smtClean="0">
                <a:solidFill>
                  <a:schemeClr val="tx2"/>
                </a:solidFill>
                <a:latin typeface="+mn-ea"/>
              </a:rPr>
              <a:t>！</a:t>
            </a:r>
            <a:endParaRPr kumimoji="1" lang="en-US" altLang="ja-JP" b="1" spc="-150" dirty="0" smtClean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3" name="楕円 12"/>
          <p:cNvSpPr/>
          <p:nvPr/>
        </p:nvSpPr>
        <p:spPr>
          <a:xfrm>
            <a:off x="6146976" y="4148150"/>
            <a:ext cx="2797416" cy="1171425"/>
          </a:xfrm>
          <a:prstGeom prst="ellipse">
            <a:avLst/>
          </a:prstGeom>
          <a:solidFill>
            <a:srgbClr val="99FF99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kumimoji="1" lang="ja-JP" altLang="en-US" b="1" spc="-150" dirty="0" smtClean="0">
                <a:solidFill>
                  <a:schemeClr val="tx2"/>
                </a:solidFill>
                <a:latin typeface="+mn-ea"/>
              </a:rPr>
              <a:t>事故・損害や</a:t>
            </a:r>
            <a:endParaRPr kumimoji="1" lang="en-US" altLang="ja-JP" b="1" spc="-150" dirty="0" smtClean="0">
              <a:solidFill>
                <a:schemeClr val="tx2"/>
              </a:solidFill>
              <a:latin typeface="+mn-ea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kumimoji="1" lang="ja-JP" altLang="en-US" b="1" spc="-150" dirty="0" smtClean="0">
                <a:solidFill>
                  <a:schemeClr val="tx2"/>
                </a:solidFill>
                <a:latin typeface="+mn-ea"/>
              </a:rPr>
              <a:t>情報漏洩の対策</a:t>
            </a:r>
            <a:endParaRPr kumimoji="1" lang="en-US" altLang="ja-JP" b="1" spc="-150" dirty="0" smtClean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5450627" y="1408949"/>
            <a:ext cx="772732" cy="6053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5480174" y="2978734"/>
            <a:ext cx="772732" cy="6053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5483963" y="4478243"/>
            <a:ext cx="772732" cy="6053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850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２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実施ポイント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1802704" y="1676096"/>
            <a:ext cx="5557383" cy="939854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99FF99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b="1" dirty="0" smtClean="0">
                <a:solidFill>
                  <a:schemeClr val="tx2"/>
                </a:solidFill>
                <a:latin typeface="+mn-ea"/>
              </a:rPr>
              <a:t>　体験</a:t>
            </a:r>
            <a:r>
              <a:rPr lang="ja-JP" altLang="en-US" sz="2000" b="1" dirty="0">
                <a:solidFill>
                  <a:schemeClr val="tx2"/>
                </a:solidFill>
                <a:latin typeface="+mn-ea"/>
              </a:rPr>
              <a:t>希望者を</a:t>
            </a:r>
            <a:r>
              <a:rPr lang="ja-JP" altLang="en-US" sz="2000" b="1" dirty="0" smtClean="0">
                <a:solidFill>
                  <a:schemeClr val="tx2"/>
                </a:solidFill>
                <a:latin typeface="+mn-ea"/>
              </a:rPr>
              <a:t>受け入れるにあたり、</a:t>
            </a:r>
            <a:endParaRPr lang="en-US" altLang="ja-JP" sz="2000" b="1" dirty="0" smtClean="0">
              <a:solidFill>
                <a:schemeClr val="tx2"/>
              </a:solidFill>
              <a:latin typeface="+mn-ea"/>
            </a:endParaRPr>
          </a:p>
          <a:p>
            <a:r>
              <a:rPr lang="ja-JP" altLang="en-US" sz="2000" b="1" dirty="0" smtClean="0">
                <a:solidFill>
                  <a:schemeClr val="tx2"/>
                </a:solidFill>
                <a:latin typeface="+mn-ea"/>
              </a:rPr>
              <a:t>　関係者</a:t>
            </a:r>
            <a:r>
              <a:rPr lang="ja-JP" altLang="en-US" sz="2000" b="1" dirty="0">
                <a:solidFill>
                  <a:schemeClr val="tx2"/>
                </a:solidFill>
                <a:latin typeface="+mn-ea"/>
              </a:rPr>
              <a:t>・団体で準備</a:t>
            </a:r>
            <a:r>
              <a:rPr lang="ja-JP" altLang="en-US" sz="2000" b="1" dirty="0" smtClean="0">
                <a:solidFill>
                  <a:schemeClr val="tx2"/>
                </a:solidFill>
                <a:latin typeface="+mn-ea"/>
              </a:rPr>
              <a:t>を</a:t>
            </a:r>
            <a:r>
              <a:rPr lang="ja-JP" altLang="en-US" sz="2000" b="1" dirty="0">
                <a:solidFill>
                  <a:schemeClr val="tx2"/>
                </a:solidFill>
                <a:latin typeface="+mn-ea"/>
              </a:rPr>
              <a:t>行</a:t>
            </a:r>
            <a:r>
              <a:rPr lang="ja-JP" altLang="en-US" sz="2000" b="1" dirty="0" smtClean="0">
                <a:solidFill>
                  <a:schemeClr val="tx2"/>
                </a:solidFill>
                <a:latin typeface="+mn-ea"/>
              </a:rPr>
              <a:t>う必要</a:t>
            </a:r>
            <a:r>
              <a:rPr lang="ja-JP" altLang="en-US" sz="2000" b="1" dirty="0">
                <a:solidFill>
                  <a:schemeClr val="tx2"/>
                </a:solidFill>
                <a:latin typeface="+mn-ea"/>
              </a:rPr>
              <a:t>があります。</a:t>
            </a:r>
            <a:endParaRPr kumimoji="1" lang="en-US" altLang="ja-JP" sz="20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1" name="横巻き 10"/>
          <p:cNvSpPr/>
          <p:nvPr/>
        </p:nvSpPr>
        <p:spPr>
          <a:xfrm>
            <a:off x="301495" y="2766584"/>
            <a:ext cx="2421726" cy="69141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903" b="1" dirty="0">
                <a:solidFill>
                  <a:srgbClr val="002060"/>
                </a:solidFill>
                <a:latin typeface="+mn-ea"/>
              </a:rPr>
              <a:t>主な準備内容</a:t>
            </a:r>
            <a:endParaRPr lang="en-US" altLang="ja-JP" sz="1903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" name="Oval 131"/>
          <p:cNvSpPr>
            <a:spLocks noChangeArrowheads="1"/>
          </p:cNvSpPr>
          <p:nvPr/>
        </p:nvSpPr>
        <p:spPr bwMode="auto">
          <a:xfrm>
            <a:off x="8548558" y="6284284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3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01496" y="4209544"/>
            <a:ext cx="8861295" cy="1454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体験してもらう活動（サロン等）を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関係者・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団体間で調整します。</a:t>
            </a:r>
            <a:endParaRPr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関係者で、受入にかかる役割を分担します。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体験希望者に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応じた、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体験内容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等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の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調整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が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必要で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す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kumimoji="1" lang="en-US" altLang="ja-JP" sz="190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359754" y="857388"/>
            <a:ext cx="8188804" cy="650905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（１）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受入体制の整備</a:t>
            </a:r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（関係者・団体で準備）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楕円 8"/>
          <p:cNvSpPr/>
          <p:nvPr/>
        </p:nvSpPr>
        <p:spPr>
          <a:xfrm>
            <a:off x="391655" y="1755500"/>
            <a:ext cx="1607216" cy="751427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+mn-ea"/>
              </a:rPr>
              <a:t>はじめに</a:t>
            </a:r>
            <a:endParaRPr kumimoji="1" lang="en-US" altLang="ja-JP" b="1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19444" y="3692791"/>
            <a:ext cx="6749212" cy="425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❏ </a:t>
            </a:r>
            <a:r>
              <a:rPr lang="ja-JP" altLang="en-US" sz="2401" b="1" dirty="0" smtClean="0">
                <a:solidFill>
                  <a:schemeClr val="tx1"/>
                </a:solidFill>
                <a:latin typeface="+mn-ea"/>
              </a:rPr>
              <a:t>体験内容の決定・役割分担</a:t>
            </a:r>
            <a:endParaRPr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角丸四角形吹き出し 1"/>
          <p:cNvSpPr/>
          <p:nvPr/>
        </p:nvSpPr>
        <p:spPr>
          <a:xfrm>
            <a:off x="1162559" y="5850096"/>
            <a:ext cx="7139166" cy="646049"/>
          </a:xfrm>
          <a:prstGeom prst="wedgeRoundRectCallout">
            <a:avLst>
              <a:gd name="adj1" fmla="val -43907"/>
              <a:gd name="adj2" fmla="val -1841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b="1" dirty="0" smtClean="0">
                <a:solidFill>
                  <a:schemeClr val="tx1"/>
                </a:solidFill>
                <a:latin typeface="+mn-ea"/>
              </a:rPr>
              <a:t>体験</a:t>
            </a:r>
            <a:r>
              <a:rPr lang="ja-JP" altLang="en-US" sz="1500" b="1" dirty="0">
                <a:solidFill>
                  <a:schemeClr val="tx1"/>
                </a:solidFill>
                <a:latin typeface="+mn-ea"/>
              </a:rPr>
              <a:t>希望者により</a:t>
            </a:r>
            <a:r>
              <a:rPr lang="ja-JP" altLang="en-US" sz="1500" b="1" dirty="0" smtClean="0">
                <a:solidFill>
                  <a:schemeClr val="tx1"/>
                </a:solidFill>
                <a:latin typeface="+mn-ea"/>
              </a:rPr>
              <a:t>、体験</a:t>
            </a:r>
            <a:r>
              <a:rPr lang="ja-JP" altLang="en-US" sz="1500" b="1" dirty="0">
                <a:solidFill>
                  <a:schemeClr val="tx1"/>
                </a:solidFill>
                <a:latin typeface="+mn-ea"/>
              </a:rPr>
              <a:t>できる時間帯や内容等の条件が異なる可能性があります</a:t>
            </a:r>
            <a:r>
              <a:rPr lang="ja-JP" altLang="en-US" sz="1500" b="1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ja-JP" sz="15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5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+mn-ea"/>
              </a:rPr>
              <a:t>ex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1400" dirty="0" smtClean="0">
                <a:solidFill>
                  <a:schemeClr val="tx1"/>
                </a:solidFill>
                <a:latin typeface="+mn-ea"/>
              </a:rPr>
              <a:t>授業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の</a:t>
            </a:r>
            <a:r>
              <a:rPr lang="ja-JP" altLang="en-US" sz="1400" dirty="0" smtClean="0">
                <a:solidFill>
                  <a:schemeClr val="tx1"/>
                </a:solidFill>
                <a:latin typeface="+mn-ea"/>
              </a:rPr>
              <a:t>一環で参加する小学生、参加が休日中心となる社会人 等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屈折矢印 2"/>
          <p:cNvSpPr/>
          <p:nvPr/>
        </p:nvSpPr>
        <p:spPr>
          <a:xfrm rot="5400000" flipH="1" flipV="1">
            <a:off x="6712569" y="5421098"/>
            <a:ext cx="492484" cy="365509"/>
          </a:xfrm>
          <a:prstGeom prst="bentUpArrow">
            <a:avLst>
              <a:gd name="adj1" fmla="val 26275"/>
              <a:gd name="adj2" fmla="val 30389"/>
              <a:gd name="adj3" fmla="val 3818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258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２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実施ポイント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6371" y="3121869"/>
            <a:ext cx="8382357" cy="1992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地域の社会資源（学校、企業等）を通じた募集が有効です。</a:t>
            </a:r>
            <a:endParaRPr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地域実情に合わせ、取り組みやすいところから進め、</a:t>
            </a:r>
            <a:endParaRPr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　 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実績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を積みながら、体験希望者の受入対象を広げていきます。</a:t>
            </a: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横巻き 10"/>
          <p:cNvSpPr/>
          <p:nvPr/>
        </p:nvSpPr>
        <p:spPr>
          <a:xfrm>
            <a:off x="286870" y="1722258"/>
            <a:ext cx="2987418" cy="69141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903" b="1" dirty="0">
                <a:solidFill>
                  <a:srgbClr val="002060"/>
                </a:solidFill>
                <a:latin typeface="+mn-ea"/>
              </a:rPr>
              <a:t>体験希望者の募り方</a:t>
            </a:r>
            <a:endParaRPr lang="en-US" altLang="ja-JP" sz="1903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52328" y="5848326"/>
            <a:ext cx="6292043" cy="955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1" dirty="0">
                <a:solidFill>
                  <a:schemeClr val="tx1"/>
                </a:solidFill>
                <a:latin typeface="+mn-ea"/>
              </a:rPr>
              <a:t>　</a:t>
            </a:r>
            <a:endParaRPr kumimoji="1" lang="en-US" altLang="ja-JP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286870" y="864290"/>
            <a:ext cx="8261688" cy="650905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（２）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体験希望者の募集（地域実情に応じて進める）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Oval 131"/>
          <p:cNvSpPr>
            <a:spLocks noChangeArrowheads="1"/>
          </p:cNvSpPr>
          <p:nvPr/>
        </p:nvSpPr>
        <p:spPr bwMode="auto">
          <a:xfrm>
            <a:off x="8548558" y="6372729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4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5" name="四角形吹き出し 14"/>
          <p:cNvSpPr/>
          <p:nvPr/>
        </p:nvSpPr>
        <p:spPr>
          <a:xfrm rot="405008">
            <a:off x="5301687" y="4886881"/>
            <a:ext cx="3718816" cy="1232882"/>
          </a:xfrm>
          <a:prstGeom prst="wedgeRectCallout">
            <a:avLst/>
          </a:prstGeom>
          <a:noFill/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kumimoji="1" lang="ja-JP" altLang="en-US" sz="1400" b="1" dirty="0" smtClean="0">
                <a:solidFill>
                  <a:schemeClr val="tx2"/>
                </a:solidFill>
                <a:latin typeface="+mn-ea"/>
              </a:rPr>
              <a:t>よりよい地域にするのは、</a:t>
            </a:r>
            <a:endParaRPr kumimoji="1" lang="en-US" altLang="ja-JP" sz="1400" b="1" dirty="0" smtClean="0">
              <a:solidFill>
                <a:schemeClr val="tx2"/>
              </a:solidFill>
              <a:latin typeface="+mn-ea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kumimoji="1" lang="ja-JP" altLang="en-US" sz="1400" b="1" dirty="0" smtClean="0">
                <a:solidFill>
                  <a:schemeClr val="tx2"/>
                </a:solidFill>
                <a:latin typeface="+mn-ea"/>
              </a:rPr>
              <a:t>その地域</a:t>
            </a:r>
            <a:r>
              <a:rPr kumimoji="1" lang="ja-JP" altLang="en-US" sz="1400" b="1" dirty="0">
                <a:solidFill>
                  <a:schemeClr val="tx2"/>
                </a:solidFill>
                <a:latin typeface="+mn-ea"/>
              </a:rPr>
              <a:t>に暮らす</a:t>
            </a:r>
            <a:r>
              <a:rPr kumimoji="1" lang="ja-JP" altLang="en-US" sz="1400" b="1" dirty="0" smtClean="0">
                <a:solidFill>
                  <a:schemeClr val="tx2"/>
                </a:solidFill>
                <a:latin typeface="+mn-ea"/>
              </a:rPr>
              <a:t>住民等</a:t>
            </a:r>
            <a:endParaRPr kumimoji="1" lang="en-US" altLang="ja-JP" sz="1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101092" y="5158317"/>
            <a:ext cx="4130584" cy="1611962"/>
          </a:xfrm>
          <a:prstGeom prst="wedgeRoundRectCallout">
            <a:avLst>
              <a:gd name="adj1" fmla="val 26537"/>
              <a:gd name="adj2" fmla="val -7423"/>
              <a:gd name="adj3" fmla="val 16667"/>
            </a:avLst>
          </a:prstGeom>
          <a:solidFill>
            <a:srgbClr val="66FF33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kumimoji="1" lang="ja-JP" altLang="en-US" sz="2000" b="1" dirty="0">
                <a:solidFill>
                  <a:schemeClr val="tx2"/>
                </a:solidFill>
                <a:latin typeface="+mn-ea"/>
              </a:rPr>
              <a:t>年齢・</a:t>
            </a:r>
            <a:r>
              <a:rPr kumimoji="1" lang="ja-JP" altLang="en-US" sz="2000" b="1" dirty="0" smtClean="0">
                <a:solidFill>
                  <a:schemeClr val="tx2"/>
                </a:solidFill>
                <a:latin typeface="+mn-ea"/>
              </a:rPr>
              <a:t>性別</a:t>
            </a:r>
            <a:r>
              <a:rPr kumimoji="1" lang="ja-JP" altLang="en-US" sz="2000" b="1" dirty="0">
                <a:solidFill>
                  <a:schemeClr val="tx2"/>
                </a:solidFill>
                <a:latin typeface="+mn-ea"/>
              </a:rPr>
              <a:t>等</a:t>
            </a:r>
            <a:r>
              <a:rPr kumimoji="1" lang="ja-JP" altLang="en-US" sz="2000" b="1" dirty="0" smtClean="0">
                <a:solidFill>
                  <a:schemeClr val="tx2"/>
                </a:solidFill>
                <a:latin typeface="+mn-ea"/>
              </a:rPr>
              <a:t>を限定せず、</a:t>
            </a:r>
            <a:endParaRPr kumimoji="1" lang="en-US" altLang="ja-JP" sz="2000" b="1" dirty="0">
              <a:solidFill>
                <a:schemeClr val="tx2"/>
              </a:solidFill>
              <a:latin typeface="+mn-ea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kumimoji="1" lang="ja-JP" altLang="en-US" sz="2000" b="1" spc="-150" dirty="0">
                <a:solidFill>
                  <a:schemeClr val="tx2"/>
                </a:solidFill>
                <a:latin typeface="+mn-ea"/>
              </a:rPr>
              <a:t>様々</a:t>
            </a:r>
            <a:r>
              <a:rPr kumimoji="1" lang="ja-JP" altLang="en-US" sz="2000" b="1" spc="-150" dirty="0" smtClean="0">
                <a:solidFill>
                  <a:schemeClr val="tx2"/>
                </a:solidFill>
                <a:latin typeface="+mn-ea"/>
              </a:rPr>
              <a:t>な</a:t>
            </a:r>
            <a:r>
              <a:rPr kumimoji="1" lang="ja-JP" altLang="en-US" sz="2000" b="1" spc="-150" dirty="0">
                <a:solidFill>
                  <a:schemeClr val="tx2"/>
                </a:solidFill>
                <a:latin typeface="+mn-ea"/>
              </a:rPr>
              <a:t>人を対象にするのが理想！</a:t>
            </a:r>
            <a:endParaRPr kumimoji="1" lang="en-US" altLang="ja-JP" sz="2000" b="1" spc="-150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3" name="雲形吹き出し 12"/>
          <p:cNvSpPr/>
          <p:nvPr/>
        </p:nvSpPr>
        <p:spPr>
          <a:xfrm rot="773801">
            <a:off x="5587975" y="4944306"/>
            <a:ext cx="3146239" cy="1294961"/>
          </a:xfrm>
          <a:prstGeom prst="cloudCallout">
            <a:avLst>
              <a:gd name="adj1" fmla="val -50181"/>
              <a:gd name="adj2" fmla="val 78413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00" lvl="0" defTabSz="914400">
              <a:spcBef>
                <a:spcPts val="600"/>
              </a:spcBef>
              <a:defRPr/>
            </a:pPr>
            <a:endParaRPr kumimoji="1" lang="en-US" altLang="ja-JP" sz="1600" dirty="0">
              <a:solidFill>
                <a:prstClr val="black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86870" y="2577169"/>
            <a:ext cx="6749212" cy="425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❏</a:t>
            </a:r>
            <a:r>
              <a:rPr lang="ja-JP" altLang="en-US" sz="2401" b="1" dirty="0">
                <a:solidFill>
                  <a:schemeClr val="tx1"/>
                </a:solidFill>
                <a:latin typeface="+mn-ea"/>
              </a:rPr>
              <a:t>学校や企業など、“地域の社会資源”との連携</a:t>
            </a:r>
            <a:endParaRPr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103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>
                <a:solidFill>
                  <a:prstClr val="white"/>
                </a:solidFill>
                <a:latin typeface="+mn-ea"/>
              </a:rPr>
              <a:t>２　</a:t>
            </a: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実施ポイント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20715" y="5603477"/>
            <a:ext cx="8393877" cy="745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参加者が体験中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に知り得た情報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を漏洩しないよう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誓約書等を提出。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ts val="1000"/>
              </a:lnSpc>
              <a:buFont typeface="Wingdings" panose="05000000000000000000" pitchFamily="2" charset="2"/>
              <a:buChar char="l"/>
            </a:pP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必要に応じ、個人情報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等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に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触れない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活動内容に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限定する等の工夫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も。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endParaRPr lang="en-US" altLang="ja-JP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横巻き 10"/>
          <p:cNvSpPr/>
          <p:nvPr/>
        </p:nvSpPr>
        <p:spPr>
          <a:xfrm>
            <a:off x="464910" y="3084775"/>
            <a:ext cx="1961050" cy="69141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903" b="1" dirty="0">
                <a:solidFill>
                  <a:srgbClr val="002060"/>
                </a:solidFill>
                <a:latin typeface="+mn-ea"/>
              </a:rPr>
              <a:t>対処方法</a:t>
            </a:r>
            <a:endParaRPr lang="en-US" altLang="ja-JP" sz="1903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" name="Oval 131"/>
          <p:cNvSpPr>
            <a:spLocks noChangeArrowheads="1"/>
          </p:cNvSpPr>
          <p:nvPr/>
        </p:nvSpPr>
        <p:spPr bwMode="auto">
          <a:xfrm>
            <a:off x="8566483" y="6356948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5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20715" y="4365205"/>
            <a:ext cx="8393877" cy="907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既存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の保険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（活動・行事に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係る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保険等）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を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確認、適宜保険に加入。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445435" y="1715902"/>
            <a:ext cx="3023534" cy="1232882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spc="300" dirty="0" smtClean="0">
                <a:solidFill>
                  <a:schemeClr val="tx1"/>
                </a:solidFill>
                <a:latin typeface="+mn-ea"/>
              </a:rPr>
              <a:t>体験中の</a:t>
            </a:r>
            <a:endParaRPr kumimoji="1" lang="en-US" altLang="ja-JP" sz="2400" b="1" spc="3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2400" b="1" spc="300" dirty="0" smtClean="0">
                <a:solidFill>
                  <a:schemeClr val="tx1"/>
                </a:solidFill>
                <a:latin typeface="+mn-ea"/>
              </a:rPr>
              <a:t>事故や損害</a:t>
            </a:r>
            <a:endParaRPr kumimoji="1" lang="en-US" altLang="ja-JP" sz="2400" b="1" spc="3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4894730" y="1731627"/>
            <a:ext cx="3051535" cy="1232882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体験中に知り得た</a:t>
            </a:r>
            <a:endParaRPr kumimoji="1" lang="en-US" altLang="ja-JP" sz="240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2400" b="1" spc="300" dirty="0" smtClean="0">
                <a:solidFill>
                  <a:schemeClr val="tx1"/>
                </a:solidFill>
                <a:latin typeface="+mn-ea"/>
              </a:rPr>
              <a:t>個人情報等の漏洩</a:t>
            </a:r>
            <a:endParaRPr kumimoji="1" lang="en-US" altLang="ja-JP" sz="2400" b="1" spc="3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286869" y="864290"/>
            <a:ext cx="8279613" cy="650905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（３）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+mn-ea"/>
              </a:rPr>
              <a:t>リスクの管理（安心して実施する）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34169" y="3822061"/>
            <a:ext cx="2153838" cy="425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❏ 保険の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加入</a:t>
            </a:r>
            <a:endParaRPr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34169" y="5041800"/>
            <a:ext cx="4578814" cy="425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❏ 秘密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保持</a:t>
            </a:r>
            <a:r>
              <a:rPr lang="ja-JP" altLang="en-US" sz="2400" b="1" dirty="0" smtClean="0">
                <a:solidFill>
                  <a:schemeClr val="tx1"/>
                </a:solidFill>
                <a:latin typeface="+mn-ea"/>
              </a:rPr>
              <a:t>の誓約書 等</a:t>
            </a:r>
            <a:endParaRPr lang="en-US" altLang="ja-JP" sz="24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4773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矢印 16"/>
          <p:cNvSpPr/>
          <p:nvPr/>
        </p:nvSpPr>
        <p:spPr>
          <a:xfrm>
            <a:off x="3303362" y="4915743"/>
            <a:ext cx="5660333" cy="1869048"/>
          </a:xfrm>
          <a:prstGeom prst="rightArrow">
            <a:avLst>
              <a:gd name="adj1" fmla="val 54904"/>
              <a:gd name="adj2" fmla="val 55452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3299919" y="2888932"/>
            <a:ext cx="5638078" cy="1869048"/>
          </a:xfrm>
          <a:prstGeom prst="rightArrow">
            <a:avLst>
              <a:gd name="adj1" fmla="val 54904"/>
              <a:gd name="adj2" fmla="val 5476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3325617" y="889399"/>
            <a:ext cx="5638078" cy="1869048"/>
          </a:xfrm>
          <a:prstGeom prst="rightArrow">
            <a:avLst>
              <a:gd name="adj1" fmla="val 54904"/>
              <a:gd name="adj2" fmla="val 5683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" y="35858"/>
            <a:ext cx="9162789" cy="61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36">
              <a:defRPr/>
            </a:pPr>
            <a:r>
              <a:rPr kumimoji="1" lang="ja-JP" altLang="en-US" sz="2800" b="1" dirty="0" smtClean="0">
                <a:solidFill>
                  <a:prstClr val="white"/>
                </a:solidFill>
                <a:latin typeface="+mn-ea"/>
              </a:rPr>
              <a:t>３　プロジェクトの効果</a:t>
            </a:r>
            <a:endParaRPr kumimoji="1" lang="ja-JP" altLang="en-US" sz="28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217138" y="1173643"/>
            <a:ext cx="3189863" cy="1268404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0066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chemeClr val="bg1"/>
                </a:solidFill>
                <a:latin typeface="+mn-ea"/>
              </a:rPr>
              <a:t>好感度アップ</a:t>
            </a:r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　</a:t>
            </a:r>
            <a:endParaRPr kumimoji="1" lang="en-US" altLang="ja-JP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217138" y="3176792"/>
            <a:ext cx="3189865" cy="1293329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0066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chemeClr val="bg1"/>
                </a:solidFill>
                <a:latin typeface="+mn-ea"/>
              </a:rPr>
              <a:t>地域活動の</a:t>
            </a:r>
            <a:endParaRPr kumimoji="1" lang="en-US" altLang="ja-JP" sz="3200" b="1" dirty="0" smtClean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3200" b="1" spc="600" dirty="0" smtClean="0">
                <a:solidFill>
                  <a:schemeClr val="bg1"/>
                </a:solidFill>
                <a:latin typeface="+mn-ea"/>
              </a:rPr>
              <a:t>活性化</a:t>
            </a:r>
            <a:endParaRPr kumimoji="1" lang="en-US" altLang="ja-JP" sz="3200" b="1" spc="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217138" y="5229538"/>
            <a:ext cx="3189866" cy="1291918"/>
          </a:xfrm>
          <a:prstGeom prst="wedgeRoundRectCallout">
            <a:avLst>
              <a:gd name="adj1" fmla="val -19919"/>
              <a:gd name="adj2" fmla="val 31726"/>
              <a:gd name="adj3" fmla="val 16667"/>
            </a:avLst>
          </a:prstGeom>
          <a:solidFill>
            <a:srgbClr val="FF0066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solidFill>
                  <a:schemeClr val="bg1"/>
                </a:solidFill>
                <a:latin typeface="+mn-ea"/>
              </a:rPr>
              <a:t>“我が事”意識の</a:t>
            </a:r>
            <a:r>
              <a:rPr kumimoji="1" lang="ja-JP" altLang="en-US" sz="3200" b="1" spc="600" dirty="0" smtClean="0">
                <a:solidFill>
                  <a:schemeClr val="bg1"/>
                </a:solidFill>
                <a:latin typeface="+mn-ea"/>
              </a:rPr>
              <a:t>醸成</a:t>
            </a:r>
            <a:endParaRPr kumimoji="1" lang="en-US" altLang="ja-JP" sz="3200" b="1" spc="60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407004" y="1355807"/>
            <a:ext cx="5187269" cy="969496"/>
          </a:xfrm>
          <a:prstGeom prst="wedgeRectCallou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900" b="1" spc="-150" dirty="0" smtClean="0">
                <a:latin typeface="+mn-ea"/>
              </a:rPr>
              <a:t>民生委員活動の意義を学ぶだけでなく、</a:t>
            </a:r>
            <a:endParaRPr kumimoji="1" lang="en-US" altLang="ja-JP" sz="1900" b="1" spc="-15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900" b="1" spc="-150" dirty="0" smtClean="0">
                <a:latin typeface="+mn-ea"/>
              </a:rPr>
              <a:t>地域への愛着が生まれ、好感度アップ。</a:t>
            </a:r>
            <a:endParaRPr kumimoji="1" lang="ja-JP" altLang="en-US" sz="1900" b="1" spc="-15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07004" y="3352347"/>
            <a:ext cx="5135874" cy="969496"/>
          </a:xfrm>
          <a:prstGeom prst="wedgeRectCallout">
            <a:avLst>
              <a:gd name="adj1" fmla="val 1234"/>
              <a:gd name="adj2" fmla="val 108890"/>
            </a:avLst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900" b="1" dirty="0" smtClean="0">
                <a:latin typeface="+mn-ea"/>
              </a:rPr>
              <a:t>地域活動に新しい風を吹き込む</a:t>
            </a:r>
            <a:r>
              <a:rPr kumimoji="1" lang="ja-JP" altLang="en-US" sz="1900" b="1" spc="-150" dirty="0" smtClean="0">
                <a:latin typeface="+mn-ea"/>
              </a:rPr>
              <a:t>こと</a:t>
            </a:r>
            <a:r>
              <a:rPr kumimoji="1" lang="ja-JP" altLang="en-US" sz="1900" b="1" dirty="0" smtClean="0">
                <a:latin typeface="+mn-ea"/>
              </a:rPr>
              <a:t>で</a:t>
            </a:r>
            <a:endParaRPr kumimoji="1" lang="en-US" altLang="ja-JP" sz="19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900" b="1" dirty="0" smtClean="0">
                <a:latin typeface="+mn-ea"/>
              </a:rPr>
              <a:t>地域活動に刺激を与え、活性化につなぐ。</a:t>
            </a:r>
            <a:endParaRPr kumimoji="1" lang="ja-JP" altLang="en-US" sz="1900" b="1" dirty="0"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07004" y="5390749"/>
            <a:ext cx="5135874" cy="969496"/>
          </a:xfrm>
          <a:prstGeom prst="wedgeRectCallou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900" b="1" spc="-20" dirty="0" smtClean="0">
                <a:latin typeface="+mn-ea"/>
              </a:rPr>
              <a:t>参加者が、自分</a:t>
            </a:r>
            <a:r>
              <a:rPr kumimoji="1" lang="ja-JP" altLang="en-US" sz="1900" b="1" spc="-20" dirty="0">
                <a:latin typeface="+mn-ea"/>
              </a:rPr>
              <a:t>の</a:t>
            </a:r>
            <a:r>
              <a:rPr kumimoji="1" lang="ja-JP" altLang="en-US" sz="1900" b="1" spc="-20" dirty="0" smtClean="0">
                <a:latin typeface="+mn-ea"/>
              </a:rPr>
              <a:t>住む地域の課題を他人事</a:t>
            </a:r>
            <a:endParaRPr kumimoji="1" lang="en-US" altLang="ja-JP" sz="1900" b="1" spc="-2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900" b="1" spc="-20" dirty="0" smtClean="0">
                <a:latin typeface="+mn-ea"/>
              </a:rPr>
              <a:t>ではなく</a:t>
            </a:r>
            <a:r>
              <a:rPr kumimoji="1" lang="ja-JP" altLang="en-US" sz="1900" b="1" spc="-20" dirty="0">
                <a:latin typeface="+mn-ea"/>
              </a:rPr>
              <a:t>我</a:t>
            </a:r>
            <a:r>
              <a:rPr kumimoji="1" lang="ja-JP" altLang="en-US" sz="1900" b="1" spc="-20" dirty="0" smtClean="0">
                <a:latin typeface="+mn-ea"/>
              </a:rPr>
              <a:t>が事のよ</a:t>
            </a:r>
            <a:r>
              <a:rPr kumimoji="1" lang="ja-JP" altLang="en-US" sz="1900" b="1" spc="-20" dirty="0">
                <a:latin typeface="+mn-ea"/>
              </a:rPr>
              <a:t>う</a:t>
            </a:r>
            <a:r>
              <a:rPr kumimoji="1" lang="ja-JP" altLang="en-US" sz="1900" b="1" spc="-20" dirty="0" smtClean="0">
                <a:latin typeface="+mn-ea"/>
              </a:rPr>
              <a:t>に考えるきっかけに。</a:t>
            </a:r>
            <a:endParaRPr kumimoji="1" lang="ja-JP" altLang="en-US" sz="1900" b="1" spc="-20" dirty="0">
              <a:latin typeface="+mn-ea"/>
            </a:endParaRPr>
          </a:p>
        </p:txBody>
      </p:sp>
      <p:sp>
        <p:nvSpPr>
          <p:cNvPr id="14" name="Oval 131"/>
          <p:cNvSpPr>
            <a:spLocks noChangeArrowheads="1"/>
          </p:cNvSpPr>
          <p:nvPr/>
        </p:nvSpPr>
        <p:spPr bwMode="auto">
          <a:xfrm>
            <a:off x="8594273" y="6406088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 smtClean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6</a:t>
            </a:r>
            <a:endParaRPr lang="en-US" altLang="ja-JP" sz="20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49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40461" y="1326524"/>
            <a:ext cx="8890418" cy="4456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 dirty="0" smtClean="0">
                <a:solidFill>
                  <a:schemeClr val="tx1"/>
                </a:solidFill>
              </a:rPr>
              <a:t>取組実績</a:t>
            </a:r>
            <a:endParaRPr lang="en-US" altLang="ja-JP" sz="4800" b="1" dirty="0" smtClean="0">
              <a:solidFill>
                <a:schemeClr val="tx1"/>
              </a:solidFill>
            </a:endParaRPr>
          </a:p>
          <a:p>
            <a:pPr algn="ctr"/>
            <a:endParaRPr lang="en-US" altLang="ja-JP" sz="44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800" b="1" spc="-150" dirty="0" smtClean="0">
                <a:solidFill>
                  <a:schemeClr val="accent5">
                    <a:lumMod val="75000"/>
                  </a:schemeClr>
                </a:solidFill>
              </a:rPr>
              <a:t>「民生委員・児童委員活動の見える化」プロジェクト</a:t>
            </a:r>
            <a:endParaRPr lang="en-US" altLang="ja-JP" sz="2800" b="1" spc="-15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ja-JP" altLang="en-US" sz="2800" b="1" dirty="0" smtClean="0">
                <a:solidFill>
                  <a:schemeClr val="accent5">
                    <a:lumMod val="75000"/>
                  </a:schemeClr>
                </a:solidFill>
              </a:rPr>
              <a:t>（</a:t>
            </a:r>
            <a:r>
              <a:rPr lang="en-US" altLang="ja-JP" sz="2800" b="1" dirty="0" smtClean="0">
                <a:solidFill>
                  <a:schemeClr val="accent5">
                    <a:lumMod val="75000"/>
                  </a:schemeClr>
                </a:solidFill>
                <a:latin typeface="+mn-ea"/>
              </a:rPr>
              <a:t>2016</a:t>
            </a:r>
            <a:r>
              <a:rPr lang="ja-JP" altLang="en-US" sz="2800" b="1" dirty="0" smtClean="0">
                <a:solidFill>
                  <a:schemeClr val="accent5">
                    <a:lumMod val="75000"/>
                  </a:schemeClr>
                </a:solidFill>
              </a:rPr>
              <a:t>～</a:t>
            </a:r>
            <a:r>
              <a:rPr lang="en-US" altLang="ja-JP" sz="2800" b="1" dirty="0" smtClean="0">
                <a:solidFill>
                  <a:schemeClr val="accent5">
                    <a:lumMod val="75000"/>
                  </a:schemeClr>
                </a:solidFill>
                <a:latin typeface="+mn-ea"/>
              </a:rPr>
              <a:t>2018</a:t>
            </a:r>
            <a:r>
              <a:rPr lang="ja-JP" altLang="en-US" sz="2800" b="1" dirty="0" smtClean="0">
                <a:solidFill>
                  <a:schemeClr val="accent5">
                    <a:lumMod val="75000"/>
                  </a:schemeClr>
                </a:solidFill>
                <a:latin typeface="+mn-ea"/>
              </a:rPr>
              <a:t>年</a:t>
            </a:r>
            <a:r>
              <a:rPr lang="ja-JP" altLang="en-US" sz="2800" b="1" dirty="0" smtClean="0">
                <a:solidFill>
                  <a:schemeClr val="accent5">
                    <a:lumMod val="75000"/>
                  </a:schemeClr>
                </a:solidFill>
              </a:rPr>
              <a:t>度実施）</a:t>
            </a:r>
            <a:endParaRPr lang="en-US" altLang="ja-JP" sz="28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Oval 131"/>
          <p:cNvSpPr>
            <a:spLocks noChangeArrowheads="1"/>
          </p:cNvSpPr>
          <p:nvPr/>
        </p:nvSpPr>
        <p:spPr bwMode="auto">
          <a:xfrm>
            <a:off x="8566483" y="6305432"/>
            <a:ext cx="464396" cy="432048"/>
          </a:xfrm>
          <a:prstGeom prst="ellipse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1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7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03098" y="418784"/>
            <a:ext cx="2943934" cy="646331"/>
          </a:xfrm>
          <a:prstGeom prst="wedgeRectCallou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spc="-1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（参考資料）</a:t>
            </a:r>
            <a:endParaRPr kumimoji="1" lang="ja-JP" altLang="en-US" sz="3600" b="1" spc="-1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8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クラリティ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ユーザー定義 1">
      <a:majorFont>
        <a:latin typeface="Calibri"/>
        <a:ea typeface="Meiryo UI"/>
        <a:cs typeface=""/>
      </a:majorFont>
      <a:minorFont>
        <a:latin typeface="Calibri"/>
        <a:ea typeface="Meiryo UI"/>
        <a:cs typeface="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1717</Words>
  <Application>Microsoft Office PowerPoint</Application>
  <PresentationFormat>画面に合わせる (4:3)</PresentationFormat>
  <Paragraphs>480</Paragraphs>
  <Slides>20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20</vt:i4>
      </vt:variant>
    </vt:vector>
  </HeadingPairs>
  <TitlesOfParts>
    <vt:vector size="34" baseType="lpstr">
      <vt:lpstr>Meiryo UI</vt:lpstr>
      <vt:lpstr>ＭＳ Ｐゴシック</vt:lpstr>
      <vt:lpstr>メイリオ</vt:lpstr>
      <vt:lpstr>游ゴシック</vt:lpstr>
      <vt:lpstr>游ゴシック Light</vt:lpstr>
      <vt:lpstr>游ゴシック Medium</vt:lpstr>
      <vt:lpstr>Arial</vt:lpstr>
      <vt:lpstr>Calibri</vt:lpstr>
      <vt:lpstr>Calibri Light</vt:lpstr>
      <vt:lpstr>Century Schoolbook</vt:lpstr>
      <vt:lpstr>Times New Roman</vt:lpstr>
      <vt:lpstr>Wingdings</vt:lpstr>
      <vt:lpstr>Office テーマ</vt:lpstr>
      <vt:lpstr>クラリティ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2019-04-12T09:14:00Z</dcterms:created>
  <dcterms:modified xsi:type="dcterms:W3CDTF">2019-04-12T09:14:52Z</dcterms:modified>
</cp:coreProperties>
</file>