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3"/>
  </p:notesMasterIdLst>
  <p:handoutMasterIdLst>
    <p:handoutMasterId r:id="rId4"/>
  </p:handoutMasterIdLst>
  <p:sldIdLst>
    <p:sldId id="257" r:id="rId2"/>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4" d="100"/>
          <a:sy n="74" d="100"/>
        </p:scale>
        <p:origin x="11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90569"/>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018" y="0"/>
            <a:ext cx="2880308" cy="490569"/>
          </a:xfrm>
          <a:prstGeom prst="rect">
            <a:avLst/>
          </a:prstGeom>
        </p:spPr>
        <p:txBody>
          <a:bodyPr vert="horz" lIns="89675" tIns="44838" rIns="89675" bIns="44838" rtlCol="0"/>
          <a:lstStyle>
            <a:lvl1pPr algn="r">
              <a:defRPr sz="1200"/>
            </a:lvl1pPr>
          </a:lstStyle>
          <a:p>
            <a:fld id="{A5244903-E561-4F03-A543-3BE7EC9BA53A}" type="datetimeFigureOut">
              <a:rPr kumimoji="1" lang="ja-JP" altLang="en-US" smtClean="0"/>
              <a:t>2023/2/13</a:t>
            </a:fld>
            <a:endParaRPr kumimoji="1" lang="ja-JP" altLang="en-US"/>
          </a:p>
        </p:txBody>
      </p:sp>
      <p:sp>
        <p:nvSpPr>
          <p:cNvPr id="4" name="フッター プレースホルダー 3"/>
          <p:cNvSpPr>
            <a:spLocks noGrp="1"/>
          </p:cNvSpPr>
          <p:nvPr>
            <p:ph type="ftr" sz="quarter" idx="2"/>
          </p:nvPr>
        </p:nvSpPr>
        <p:spPr>
          <a:xfrm>
            <a:off x="0" y="9286846"/>
            <a:ext cx="2880308" cy="490568"/>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18" y="9286846"/>
            <a:ext cx="2880308" cy="490568"/>
          </a:xfrm>
          <a:prstGeom prst="rect">
            <a:avLst/>
          </a:prstGeom>
        </p:spPr>
        <p:txBody>
          <a:bodyPr vert="horz" lIns="89675" tIns="44838" rIns="89675" bIns="44838" rtlCol="0" anchor="b"/>
          <a:lstStyle>
            <a:lvl1pPr algn="r">
              <a:defRPr sz="1200"/>
            </a:lvl1pPr>
          </a:lstStyle>
          <a:p>
            <a:fld id="{B81612C4-CDF3-4AFA-AAB0-C7364ABF6FAD}" type="slidenum">
              <a:rPr kumimoji="1" lang="ja-JP" altLang="en-US" smtClean="0"/>
              <a:t>‹#›</a:t>
            </a:fld>
            <a:endParaRPr kumimoji="1" lang="ja-JP" altLang="en-US"/>
          </a:p>
        </p:txBody>
      </p:sp>
    </p:spTree>
    <p:extLst>
      <p:ext uri="{BB962C8B-B14F-4D97-AF65-F5344CB8AC3E}">
        <p14:creationId xmlns:p14="http://schemas.microsoft.com/office/powerpoint/2010/main" val="1302953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90569"/>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8" cy="490569"/>
          </a:xfrm>
          <a:prstGeom prst="rect">
            <a:avLst/>
          </a:prstGeom>
        </p:spPr>
        <p:txBody>
          <a:bodyPr vert="horz" lIns="89675" tIns="44838" rIns="89675" bIns="44838" rtlCol="0"/>
          <a:lstStyle>
            <a:lvl1pPr algn="r">
              <a:defRPr sz="1200"/>
            </a:lvl1pPr>
          </a:lstStyle>
          <a:p>
            <a:fld id="{8ACF667B-FEBD-45D7-822A-C72975C261AC}" type="datetimeFigureOut">
              <a:rPr kumimoji="1" lang="ja-JP" altLang="en-US" smtClean="0"/>
              <a:t>2023/2/13</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90568"/>
          </a:xfrm>
          <a:prstGeom prst="rect">
            <a:avLst/>
          </a:prstGeom>
        </p:spPr>
        <p:txBody>
          <a:bodyPr vert="horz" lIns="89675" tIns="44838" rIns="89675" bIns="44838" rtlCol="0" anchor="b"/>
          <a:lstStyle>
            <a:lvl1pPr algn="r">
              <a:defRPr sz="1200"/>
            </a:lvl1pPr>
          </a:lstStyle>
          <a:p>
            <a:fld id="{32DEC116-B037-483F-B41F-60DA23303788}" type="slidenum">
              <a:rPr kumimoji="1" lang="ja-JP" altLang="en-US" smtClean="0"/>
              <a:t>‹#›</a:t>
            </a:fld>
            <a:endParaRPr kumimoji="1" lang="ja-JP" altLang="en-US"/>
          </a:p>
        </p:txBody>
      </p:sp>
    </p:spTree>
    <p:extLst>
      <p:ext uri="{BB962C8B-B14F-4D97-AF65-F5344CB8AC3E}">
        <p14:creationId xmlns:p14="http://schemas.microsoft.com/office/powerpoint/2010/main" val="8535296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37454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290736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41155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10669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377294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225179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295008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143290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38198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78356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5553FC-F348-461A-8CD8-A2F6F0ECCB84}" type="datetimeFigureOut">
              <a:rPr kumimoji="1" lang="ja-JP" altLang="en-US" smtClean="0"/>
              <a:t>2023/2/13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375359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553FC-F348-461A-8CD8-A2F6F0ECCB84}" type="datetimeFigureOut">
              <a:rPr kumimoji="1" lang="ja-JP" altLang="en-US" smtClean="0"/>
              <a:t>2023/2/13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EF8AB-1278-44A9-8A27-C088D23C776A}" type="slidenum">
              <a:rPr kumimoji="1" lang="ja-JP" altLang="en-US" smtClean="0"/>
              <a:t>‹#›</a:t>
            </a:fld>
            <a:endParaRPr kumimoji="1" lang="ja-JP" altLang="en-US"/>
          </a:p>
        </p:txBody>
      </p:sp>
    </p:spTree>
    <p:extLst>
      <p:ext uri="{BB962C8B-B14F-4D97-AF65-F5344CB8AC3E}">
        <p14:creationId xmlns:p14="http://schemas.microsoft.com/office/powerpoint/2010/main" val="174821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p:cNvSpPr/>
          <p:nvPr/>
        </p:nvSpPr>
        <p:spPr>
          <a:xfrm>
            <a:off x="571501" y="882968"/>
            <a:ext cx="382905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6" name="正方形/長方形 5"/>
          <p:cNvSpPr/>
          <p:nvPr/>
        </p:nvSpPr>
        <p:spPr>
          <a:xfrm>
            <a:off x="571500" y="642938"/>
            <a:ext cx="9065438" cy="579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94" dirty="0">
              <a:ln w="0"/>
              <a:solidFill>
                <a:schemeClr val="accent1">
                  <a:lumMod val="50000"/>
                </a:schemeClr>
              </a:solidFill>
              <a:effectLst>
                <a:reflection blurRad="6350" stA="53000" endA="300" endPos="35500" dir="5400000" sy="-90000" algn="bl" rotWithShape="0"/>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195452" y="1839470"/>
            <a:ext cx="4715623" cy="373179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ja-JP" altLang="en-US" sz="650" dirty="0"/>
              <a:t>　</a:t>
            </a:r>
            <a:endParaRPr lang="en-US" altLang="ja-JP" sz="650" dirty="0"/>
          </a:p>
          <a:p>
            <a:endParaRPr lang="en-US" altLang="ja-JP" sz="650" dirty="0"/>
          </a:p>
          <a:p>
            <a:endParaRPr lang="en-US" altLang="ja-JP" sz="650" dirty="0"/>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障がいのある方が、必要なサポートを受けながら、家庭的な雰囲気の中、数人の仲間と共同で生活する住まいです。</a:t>
            </a:r>
            <a:endParaRPr lang="ja-JP" altLang="ja-JP" sz="8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a:t>
            </a:r>
            <a:r>
              <a:rPr lang="ja-JP" altLang="ja-JP" sz="800" dirty="0">
                <a:latin typeface="UD デジタル 教科書体 NK-R" panose="02020400000000000000" pitchFamily="18" charset="-128"/>
                <a:ea typeface="UD デジタル 教科書体 NK-R" panose="02020400000000000000" pitchFamily="18" charset="-128"/>
              </a:rPr>
              <a:t>障害者の日常生活及び社会生活を総合的に支援する法律」（障害者総合支援法）に</a:t>
            </a:r>
            <a:r>
              <a:rPr lang="ja-JP" altLang="ja-JP" sz="800" dirty="0" smtClean="0">
                <a:latin typeface="UD デジタル 教科書体 NK-R" panose="02020400000000000000" pitchFamily="18" charset="-128"/>
                <a:ea typeface="UD デジタル 教科書体 NK-R" panose="02020400000000000000" pitchFamily="18" charset="-128"/>
              </a:rPr>
              <a:t>基づく</a:t>
            </a:r>
            <a:endParaRPr lang="en-US" altLang="ja-JP" sz="800" dirty="0" smtClean="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　</a:t>
            </a:r>
            <a:r>
              <a:rPr lang="ja-JP" altLang="en-US" sz="800" dirty="0" smtClean="0">
                <a:latin typeface="UD デジタル 教科書体 NK-R" panose="02020400000000000000" pitchFamily="18" charset="-128"/>
                <a:ea typeface="UD デジタル 教科書体 NK-R" panose="02020400000000000000" pitchFamily="18" charset="-128"/>
              </a:rPr>
              <a:t>　　</a:t>
            </a:r>
            <a:r>
              <a:rPr lang="ja-JP" altLang="ja-JP" sz="800" dirty="0" smtClean="0">
                <a:latin typeface="UD デジタル 教科書体 NK-R" panose="02020400000000000000" pitchFamily="18" charset="-128"/>
                <a:ea typeface="UD デジタル 教科書体 NK-R" panose="02020400000000000000" pitchFamily="18" charset="-128"/>
              </a:rPr>
              <a:t>福祉サービスの</a:t>
            </a:r>
            <a:r>
              <a:rPr lang="ja-JP" altLang="ja-JP" sz="800" dirty="0">
                <a:latin typeface="UD デジタル 教科書体 NK-R" panose="02020400000000000000" pitchFamily="18" charset="-128"/>
                <a:ea typeface="UD デジタル 教科書体 NK-R" panose="02020400000000000000" pitchFamily="18" charset="-128"/>
              </a:rPr>
              <a:t>一つとして運営されており、正式な名称は「共同生活援助」と</a:t>
            </a:r>
            <a:r>
              <a:rPr lang="ja-JP" altLang="ja-JP" sz="800" dirty="0" smtClean="0">
                <a:latin typeface="UD デジタル 教科書体 NK-R" panose="02020400000000000000" pitchFamily="18" charset="-128"/>
                <a:ea typeface="UD デジタル 教科書体 NK-R" panose="02020400000000000000" pitchFamily="18" charset="-128"/>
              </a:rPr>
              <a:t>いいます。</a:t>
            </a:r>
            <a:endParaRPr lang="en-US" altLang="ja-JP" sz="800" dirty="0" smtClean="0">
              <a:latin typeface="UD デジタル 教科書体 NK-R" panose="02020400000000000000" pitchFamily="18" charset="-128"/>
              <a:ea typeface="UD デジタル 教科書体 NK-R" panose="02020400000000000000" pitchFamily="18" charset="-128"/>
            </a:endParaRPr>
          </a:p>
          <a:p>
            <a:endParaRPr lang="en-US" altLang="ja-JP" sz="650" dirty="0" smtClean="0"/>
          </a:p>
          <a:p>
            <a:endParaRPr lang="en-US" altLang="ja-JP" sz="650" dirty="0"/>
          </a:p>
          <a:p>
            <a:endParaRPr lang="en-US" altLang="ja-JP" sz="650" dirty="0"/>
          </a:p>
          <a:p>
            <a:endParaRPr lang="en-US" altLang="ja-JP" sz="650" dirty="0"/>
          </a:p>
          <a:p>
            <a:pPr marL="171450" indent="-171450">
              <a:buFont typeface="Arial" panose="020B0604020202020204" pitchFamily="34" charset="0"/>
              <a:buChar char="•"/>
            </a:pPr>
            <a:r>
              <a:rPr lang="ja-JP" altLang="en-US" sz="800" dirty="0" smtClean="0">
                <a:latin typeface="UD デジタル 教科書体 NK-R" panose="02020400000000000000" pitchFamily="18" charset="-128"/>
                <a:ea typeface="UD デジタル 教科書体 NK-R" panose="02020400000000000000" pitchFamily="18" charset="-128"/>
              </a:rPr>
              <a:t>障</a:t>
            </a:r>
            <a:r>
              <a:rPr lang="ja-JP" altLang="en-US" sz="800" dirty="0">
                <a:latin typeface="UD デジタル 教科書体 NK-R" panose="02020400000000000000" pitchFamily="18" charset="-128"/>
                <a:ea typeface="UD デジタル 教科書体 NK-R" panose="02020400000000000000" pitchFamily="18" charset="-128"/>
              </a:rPr>
              <a:t>がい者グループホームは、社会福祉法人や特定非営利活動法人、株式会社など民間の様々な法人・団体</a:t>
            </a:r>
            <a:r>
              <a:rPr lang="ja-JP" altLang="en-US" sz="800" dirty="0" smtClean="0">
                <a:latin typeface="UD デジタル 教科書体 NK-R" panose="02020400000000000000" pitchFamily="18" charset="-128"/>
                <a:ea typeface="UD デジタル 教科書体 NK-R" panose="02020400000000000000" pitchFamily="18" charset="-128"/>
              </a:rPr>
              <a:t>が運営</a:t>
            </a:r>
            <a:r>
              <a:rPr lang="ja-JP" altLang="en-US" sz="800" dirty="0">
                <a:latin typeface="UD デジタル 教科書体 NK-R" panose="02020400000000000000" pitchFamily="18" charset="-128"/>
                <a:ea typeface="UD デジタル 教科書体 NK-R" panose="02020400000000000000" pitchFamily="18" charset="-128"/>
              </a:rPr>
              <a:t>しています。</a:t>
            </a:r>
          </a:p>
          <a:p>
            <a:pPr marL="171450" indent="-171450">
              <a:buFont typeface="Arial" panose="020B0604020202020204" pitchFamily="34" charset="0"/>
              <a:buChar char="•"/>
            </a:pPr>
            <a:r>
              <a:rPr lang="ja-JP" altLang="en-US" sz="800" dirty="0" smtClean="0">
                <a:latin typeface="UD デジタル 教科書体 NK-R" panose="02020400000000000000" pitchFamily="18" charset="-128"/>
                <a:ea typeface="UD デジタル 教科書体 NK-R" panose="02020400000000000000" pitchFamily="18" charset="-128"/>
              </a:rPr>
              <a:t>グループホーム</a:t>
            </a:r>
            <a:r>
              <a:rPr lang="ja-JP" altLang="en-US" sz="800" dirty="0">
                <a:latin typeface="UD デジタル 教科書体 NK-R" panose="02020400000000000000" pitchFamily="18" charset="-128"/>
                <a:ea typeface="UD デジタル 教科書体 NK-R" panose="02020400000000000000" pitchFamily="18" charset="-128"/>
              </a:rPr>
              <a:t>の開設にあたっては、必要な職員配置や設備等の基準</a:t>
            </a:r>
            <a:r>
              <a:rPr lang="ja-JP" altLang="en-US" sz="800" dirty="0" smtClean="0">
                <a:latin typeface="UD デジタル 教科書体 NK-R" panose="02020400000000000000" pitchFamily="18" charset="-128"/>
                <a:ea typeface="UD デジタル 教科書体 NK-R" panose="02020400000000000000" pitchFamily="18" charset="-128"/>
              </a:rPr>
              <a:t>を満たすことが</a:t>
            </a:r>
            <a:endParaRPr lang="en-US" altLang="ja-JP" sz="800" dirty="0" smtClean="0">
              <a:latin typeface="UD デジタル 教科書体 NK-R" panose="02020400000000000000" pitchFamily="18" charset="-128"/>
              <a:ea typeface="UD デジタル 教科書体 NK-R" panose="02020400000000000000" pitchFamily="18" charset="-128"/>
            </a:endParaRPr>
          </a:p>
          <a:p>
            <a:r>
              <a:rPr lang="ja-JP" altLang="en-US" sz="800" dirty="0" smtClean="0">
                <a:latin typeface="UD デジタル 教科書体 NK-R" panose="02020400000000000000" pitchFamily="18" charset="-128"/>
                <a:ea typeface="UD デジタル 教科書体 NK-R" panose="02020400000000000000" pitchFamily="18" charset="-128"/>
              </a:rPr>
              <a:t>　　　必要で</a:t>
            </a:r>
            <a:r>
              <a:rPr lang="ja-JP" altLang="en-US" sz="800" dirty="0">
                <a:latin typeface="UD デジタル 教科書体 NK-R" panose="02020400000000000000" pitchFamily="18" charset="-128"/>
                <a:ea typeface="UD デジタル 教科書体 NK-R" panose="02020400000000000000" pitchFamily="18" charset="-128"/>
              </a:rPr>
              <a:t>、</a:t>
            </a:r>
            <a:r>
              <a:rPr lang="ja-JP" altLang="en-US" sz="800" dirty="0" smtClean="0">
                <a:latin typeface="UD デジタル 教科書体 NK-R" panose="02020400000000000000" pitchFamily="18" charset="-128"/>
                <a:ea typeface="UD デジタル 教科書体 NK-R" panose="02020400000000000000" pitchFamily="18" charset="-128"/>
              </a:rPr>
              <a:t>都道府県</a:t>
            </a:r>
            <a:r>
              <a:rPr lang="ja-JP" altLang="en-US" sz="800" dirty="0">
                <a:latin typeface="UD デジタル 教科書体 NK-R" panose="02020400000000000000" pitchFamily="18" charset="-128"/>
                <a:ea typeface="UD デジタル 教科書体 NK-R" panose="02020400000000000000" pitchFamily="18" charset="-128"/>
              </a:rPr>
              <a:t>などの指定</a:t>
            </a:r>
            <a:r>
              <a:rPr lang="ja-JP" altLang="en-US" sz="800" dirty="0" smtClean="0">
                <a:latin typeface="UD デジタル 教科書体 NK-R" panose="02020400000000000000" pitchFamily="18" charset="-128"/>
                <a:ea typeface="UD デジタル 教科書体 NK-R" panose="02020400000000000000" pitchFamily="18" charset="-128"/>
              </a:rPr>
              <a:t>を受けて</a:t>
            </a:r>
            <a:r>
              <a:rPr lang="ja-JP" altLang="en-US" sz="800" dirty="0">
                <a:latin typeface="UD デジタル 教科書体 NK-R" panose="02020400000000000000" pitchFamily="18" charset="-128"/>
                <a:ea typeface="UD デジタル 教科書体 NK-R" panose="02020400000000000000" pitchFamily="18" charset="-128"/>
              </a:rPr>
              <a:t>運営しています。 </a:t>
            </a: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ja-JP" altLang="en-US" sz="800" dirty="0"/>
          </a:p>
          <a:p>
            <a:endParaRPr lang="en-US" altLang="ja-JP" sz="650" dirty="0"/>
          </a:p>
          <a:p>
            <a:endParaRPr lang="en-US" altLang="ja-JP" sz="650" dirty="0"/>
          </a:p>
          <a:p>
            <a:endParaRPr lang="en-US" altLang="ja-JP" sz="650" dirty="0"/>
          </a:p>
          <a:p>
            <a:pPr marL="171450" indent="-171450">
              <a:buFont typeface="Arial" panose="020B0604020202020204" pitchFamily="34" charset="0"/>
              <a:buChar char="•"/>
            </a:pPr>
            <a:r>
              <a:rPr lang="ja-JP" altLang="ja-JP" sz="800" dirty="0">
                <a:latin typeface="UD デジタル 教科書体 NK-R" panose="02020400000000000000" pitchFamily="18" charset="-128"/>
                <a:ea typeface="UD デジタル 教科書体 NK-R" panose="02020400000000000000" pitchFamily="18" charset="-128"/>
              </a:rPr>
              <a:t>グループホームでは、食事や掃除等の家事援助、日常生活上の相談支援、余暇活動支援、金銭管理、服薬管理、利用者の日中活動先等の関係機関との連絡調整などのサービスを行います。また、介護が必要な方には、食事や入浴、排せつ等の介護サービスなどを行います</a:t>
            </a:r>
            <a:r>
              <a:rPr lang="ja-JP" altLang="ja-JP" sz="800" dirty="0" smtClean="0">
                <a:latin typeface="UD デジタル 教科書体 NK-R" panose="02020400000000000000" pitchFamily="18" charset="-128"/>
                <a:ea typeface="UD デジタル 教科書体 NK-R" panose="02020400000000000000" pitchFamily="18" charset="-128"/>
              </a:rPr>
              <a:t>。</a:t>
            </a: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800" dirty="0"/>
          </a:p>
          <a:p>
            <a:endParaRPr lang="en-US" altLang="ja-JP" sz="650" dirty="0"/>
          </a:p>
          <a:p>
            <a:endParaRPr lang="en-US" altLang="ja-JP" sz="650" dirty="0"/>
          </a:p>
          <a:p>
            <a:endParaRPr lang="en-US" altLang="ja-JP" sz="650" dirty="0"/>
          </a:p>
          <a:p>
            <a:r>
              <a:rPr lang="ja-JP" altLang="ja-JP" sz="800" dirty="0">
                <a:latin typeface="UD デジタル 教科書体 NK-R" panose="02020400000000000000" pitchFamily="18" charset="-128"/>
                <a:ea typeface="UD デジタル 教科書体 NK-R" panose="02020400000000000000" pitchFamily="18" charset="-128"/>
              </a:rPr>
              <a:t>グループホームを利用できるのは障がいのある方です。主な利用者として次のような方を想定しています。</a:t>
            </a: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親元</a:t>
            </a:r>
            <a:r>
              <a:rPr lang="ja-JP" altLang="ja-JP" sz="800" dirty="0">
                <a:latin typeface="UD デジタル 教科書体 NK-R" panose="02020400000000000000" pitchFamily="18" charset="-128"/>
                <a:ea typeface="UD デジタル 教科書体 NK-R" panose="02020400000000000000" pitchFamily="18" charset="-128"/>
              </a:rPr>
              <a:t>を離れて生活したいが、単身生活には不安があるため、一定の支援を受けながら地域の中</a:t>
            </a:r>
            <a:r>
              <a:rPr lang="ja-JP" altLang="ja-JP" sz="800" dirty="0" smtClean="0">
                <a:latin typeface="UD デジタル 教科書体 NK-R" panose="02020400000000000000" pitchFamily="18" charset="-128"/>
                <a:ea typeface="UD デジタル 教科書体 NK-R" panose="02020400000000000000" pitchFamily="18" charset="-128"/>
              </a:rPr>
              <a:t>で暮らしたい</a:t>
            </a:r>
            <a:r>
              <a:rPr lang="ja-JP" altLang="ja-JP" sz="800" dirty="0">
                <a:latin typeface="UD デジタル 教科書体 NK-R" panose="02020400000000000000" pitchFamily="18" charset="-128"/>
                <a:ea typeface="UD デジタル 教科書体 NK-R" panose="02020400000000000000" pitchFamily="18" charset="-128"/>
              </a:rPr>
              <a:t>方。</a:t>
            </a: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一定</a:t>
            </a:r>
            <a:r>
              <a:rPr lang="ja-JP" altLang="ja-JP" sz="800" dirty="0">
                <a:latin typeface="UD デジタル 教科書体 NK-R" panose="02020400000000000000" pitchFamily="18" charset="-128"/>
                <a:ea typeface="UD デジタル 教科書体 NK-R" panose="02020400000000000000" pitchFamily="18" charset="-128"/>
              </a:rPr>
              <a:t>の介護が必要だが、施設ではなく、地域の中で暮らしたい方。</a:t>
            </a: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入所</a:t>
            </a:r>
            <a:r>
              <a:rPr lang="ja-JP" altLang="ja-JP" sz="800" dirty="0">
                <a:latin typeface="UD デジタル 教科書体 NK-R" panose="02020400000000000000" pitchFamily="18" charset="-128"/>
                <a:ea typeface="UD デジタル 教科書体 NK-R" panose="02020400000000000000" pitchFamily="18" charset="-128"/>
              </a:rPr>
              <a:t>施設等を出て、地域の中で暮らしたいが、いきなり単身生活には不安がある方</a:t>
            </a:r>
            <a:r>
              <a:rPr lang="ja-JP" altLang="ja-JP" sz="800" dirty="0" smtClean="0">
                <a:latin typeface="UD デジタル 教科書体 NK-R" panose="02020400000000000000" pitchFamily="18" charset="-128"/>
                <a:ea typeface="UD デジタル 教科書体 NK-R" panose="02020400000000000000" pitchFamily="18" charset="-128"/>
              </a:rPr>
              <a:t>。</a:t>
            </a: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ja-JP" altLang="ja-JP" sz="800" dirty="0">
              <a:latin typeface="UD デジタル 教科書体 NK-R" panose="02020400000000000000" pitchFamily="18" charset="-128"/>
              <a:ea typeface="UD デジタル 教科書体 NK-R" panose="02020400000000000000" pitchFamily="18" charset="-128"/>
            </a:endParaRPr>
          </a:p>
        </p:txBody>
      </p:sp>
      <p:sp>
        <p:nvSpPr>
          <p:cNvPr id="10" name="角丸四角形 9"/>
          <p:cNvSpPr/>
          <p:nvPr/>
        </p:nvSpPr>
        <p:spPr>
          <a:xfrm>
            <a:off x="294448" y="1890695"/>
            <a:ext cx="1701042" cy="241834"/>
          </a:xfrm>
          <a:prstGeom prst="roundRect">
            <a:avLst>
              <a:gd name="adj" fmla="val 46258"/>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13" b="1" dirty="0">
                <a:solidFill>
                  <a:schemeClr val="tx1"/>
                </a:solidFill>
              </a:rPr>
              <a:t>障がい者グループホームとは</a:t>
            </a:r>
          </a:p>
        </p:txBody>
      </p:sp>
      <p:sp>
        <p:nvSpPr>
          <p:cNvPr id="23" name="角丸四角形 22"/>
          <p:cNvSpPr/>
          <p:nvPr/>
        </p:nvSpPr>
        <p:spPr>
          <a:xfrm>
            <a:off x="279421" y="2734639"/>
            <a:ext cx="1639866" cy="255073"/>
          </a:xfrm>
          <a:prstGeom prst="roundRect">
            <a:avLst>
              <a:gd name="adj" fmla="val 38488"/>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13" b="1" dirty="0">
                <a:solidFill>
                  <a:schemeClr val="tx1"/>
                </a:solidFill>
              </a:rPr>
              <a:t>グループホームの運営</a:t>
            </a:r>
          </a:p>
        </p:txBody>
      </p:sp>
      <p:sp>
        <p:nvSpPr>
          <p:cNvPr id="25" name="角丸四角形 24"/>
          <p:cNvSpPr/>
          <p:nvPr/>
        </p:nvSpPr>
        <p:spPr>
          <a:xfrm>
            <a:off x="279421" y="3631286"/>
            <a:ext cx="1639865" cy="255073"/>
          </a:xfrm>
          <a:prstGeom prst="roundRect">
            <a:avLst>
              <a:gd name="adj" fmla="val 50000"/>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13" b="1" dirty="0">
                <a:solidFill>
                  <a:schemeClr val="tx1"/>
                </a:solidFill>
              </a:rPr>
              <a:t>グループホームでのサービス</a:t>
            </a:r>
          </a:p>
        </p:txBody>
      </p:sp>
      <p:sp>
        <p:nvSpPr>
          <p:cNvPr id="29" name="角丸四角形 28"/>
          <p:cNvSpPr/>
          <p:nvPr/>
        </p:nvSpPr>
        <p:spPr>
          <a:xfrm>
            <a:off x="279421" y="4428877"/>
            <a:ext cx="1639865" cy="250659"/>
          </a:xfrm>
          <a:prstGeom prst="roundRect">
            <a:avLst>
              <a:gd name="adj" fmla="val 50000"/>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53" b="1" dirty="0">
                <a:solidFill>
                  <a:schemeClr val="tx1"/>
                </a:solidFill>
              </a:rPr>
              <a:t>グループホームの</a:t>
            </a:r>
            <a:r>
              <a:rPr kumimoji="1" lang="ja-JP" altLang="en-US" sz="813" b="1" dirty="0">
                <a:solidFill>
                  <a:schemeClr val="tx1"/>
                </a:solidFill>
              </a:rPr>
              <a:t>利用者</a:t>
            </a:r>
          </a:p>
        </p:txBody>
      </p:sp>
      <p:sp>
        <p:nvSpPr>
          <p:cNvPr id="32" name="テキスト ボックス 31"/>
          <p:cNvSpPr txBox="1"/>
          <p:nvPr/>
        </p:nvSpPr>
        <p:spPr>
          <a:xfrm>
            <a:off x="4978322" y="1844687"/>
            <a:ext cx="4720742" cy="371640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endParaRPr lang="en-US" altLang="ja-JP" sz="650" dirty="0">
              <a:latin typeface="+mn-ea"/>
            </a:endParaRPr>
          </a:p>
          <a:p>
            <a:endParaRPr lang="en-US" altLang="ja-JP" sz="650" dirty="0">
              <a:latin typeface="+mn-ea"/>
            </a:endParaRPr>
          </a:p>
          <a:p>
            <a:endParaRPr lang="en-US" altLang="ja-JP" sz="800" dirty="0" smtClean="0">
              <a:latin typeface="+mn-ea"/>
            </a:endParaRPr>
          </a:p>
          <a:p>
            <a:r>
              <a:rPr lang="ja-JP" altLang="en-US" sz="800" dirty="0" smtClean="0">
                <a:latin typeface="UD デジタル 教科書体 NK-R" panose="02020400000000000000" pitchFamily="18" charset="-128"/>
                <a:ea typeface="UD デジタル 教科書体 NK-R" panose="02020400000000000000" pitchFamily="18" charset="-128"/>
              </a:rPr>
              <a:t>グループホーム</a:t>
            </a:r>
            <a:r>
              <a:rPr lang="ja-JP" altLang="en-US" sz="800" dirty="0">
                <a:latin typeface="UD デジタル 教科書体 NK-R" panose="02020400000000000000" pitchFamily="18" charset="-128"/>
                <a:ea typeface="UD デジタル 教科書体 NK-R" panose="02020400000000000000" pitchFamily="18" charset="-128"/>
              </a:rPr>
              <a:t>利用者の暮らしをサポートする</a:t>
            </a:r>
            <a:r>
              <a:rPr lang="ja-JP" altLang="en-US" sz="800" dirty="0" smtClean="0">
                <a:latin typeface="UD デジタル 教科書体 NK-R" panose="02020400000000000000" pitchFamily="18" charset="-128"/>
                <a:ea typeface="UD デジタル 教科書体 NK-R" panose="02020400000000000000" pitchFamily="18" charset="-128"/>
              </a:rPr>
              <a:t>ため、</a:t>
            </a:r>
            <a:r>
              <a:rPr lang="ja-JP" altLang="en-US" sz="800" dirty="0">
                <a:latin typeface="UD デジタル 教科書体 NK-R" panose="02020400000000000000" pitchFamily="18" charset="-128"/>
                <a:ea typeface="UD デジタル 教科書体 NK-R" panose="02020400000000000000" pitchFamily="18" charset="-128"/>
              </a:rPr>
              <a:t>食事や入浴の準備、所持金の管理等を行う「世話人」や、身の回りのことに関する介助</a:t>
            </a:r>
            <a:r>
              <a:rPr lang="ja-JP" altLang="en-US" sz="800" dirty="0" smtClean="0">
                <a:latin typeface="UD デジタル 教科書体 NK-R" panose="02020400000000000000" pitchFamily="18" charset="-128"/>
                <a:ea typeface="UD デジタル 教科書体 NK-R" panose="02020400000000000000" pitchFamily="18" charset="-128"/>
              </a:rPr>
              <a:t>等を</a:t>
            </a:r>
            <a:r>
              <a:rPr lang="ja-JP" altLang="en-US" sz="800" dirty="0">
                <a:latin typeface="UD デジタル 教科書体 NK-R" panose="02020400000000000000" pitchFamily="18" charset="-128"/>
                <a:ea typeface="UD デジタル 教科書体 NK-R" panose="02020400000000000000" pitchFamily="18" charset="-128"/>
              </a:rPr>
              <a:t>行う「生活支援員」がグループホームの中で働いています。職員がグループホームに泊り、夜間も入居者のサポートを</a:t>
            </a:r>
            <a:r>
              <a:rPr lang="ja-JP" altLang="en-US" sz="800" dirty="0" smtClean="0">
                <a:latin typeface="UD デジタル 教科書体 NK-R" panose="02020400000000000000" pitchFamily="18" charset="-128"/>
                <a:ea typeface="UD デジタル 教科書体 NK-R" panose="02020400000000000000" pitchFamily="18" charset="-128"/>
              </a:rPr>
              <a:t>行う場合</a:t>
            </a:r>
            <a:r>
              <a:rPr lang="ja-JP" altLang="en-US" sz="800" dirty="0">
                <a:latin typeface="UD デジタル 教科書体 NK-R" panose="02020400000000000000" pitchFamily="18" charset="-128"/>
                <a:ea typeface="UD デジタル 教科書体 NK-R" panose="02020400000000000000" pitchFamily="18" charset="-128"/>
              </a:rPr>
              <a:t>も</a:t>
            </a:r>
            <a:r>
              <a:rPr lang="ja-JP" altLang="en-US" sz="800" dirty="0" smtClean="0">
                <a:latin typeface="UD デジタル 教科書体 NK-R" panose="02020400000000000000" pitchFamily="18" charset="-128"/>
                <a:ea typeface="UD デジタル 教科書体 NK-R" panose="02020400000000000000" pitchFamily="18" charset="-128"/>
              </a:rPr>
              <a:t>あります。</a:t>
            </a:r>
            <a:endParaRPr lang="en-US" altLang="ja-JP" sz="800" dirty="0" smtClean="0">
              <a:latin typeface="UD デジタル 教科書体 NK-R" panose="02020400000000000000" pitchFamily="18" charset="-128"/>
              <a:ea typeface="UD デジタル 教科書体 NK-R" panose="02020400000000000000" pitchFamily="18" charset="-128"/>
            </a:endParaRPr>
          </a:p>
          <a:p>
            <a:endParaRPr lang="en-US" altLang="ja-JP" sz="800" dirty="0" smtClean="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en-US" sz="800" dirty="0" smtClean="0">
                <a:latin typeface="UD デジタル 教科書体 NK-R" panose="02020400000000000000" pitchFamily="18" charset="-128"/>
                <a:ea typeface="UD デジタル 教科書体 NK-R" panose="02020400000000000000" pitchFamily="18" charset="-128"/>
              </a:rPr>
              <a:t>グループホーム</a:t>
            </a:r>
            <a:r>
              <a:rPr lang="ja-JP" altLang="en-US" sz="800" dirty="0">
                <a:latin typeface="UD デジタル 教科書体 NK-R" panose="02020400000000000000" pitchFamily="18" charset="-128"/>
                <a:ea typeface="UD デジタル 教科書体 NK-R" panose="02020400000000000000" pitchFamily="18" charset="-128"/>
              </a:rPr>
              <a:t>の利用者が、地域との交流を図り社会との連帯を確保する観点から、住宅地など、地域の人々との交流</a:t>
            </a:r>
            <a:r>
              <a:rPr lang="ja-JP" altLang="en-US" sz="800" dirty="0" smtClean="0">
                <a:latin typeface="UD デジタル 教科書体 NK-R" panose="02020400000000000000" pitchFamily="18" charset="-128"/>
                <a:ea typeface="UD デジタル 教科書体 NK-R" panose="02020400000000000000" pitchFamily="18" charset="-128"/>
              </a:rPr>
              <a:t>の機会</a:t>
            </a:r>
            <a:r>
              <a:rPr lang="ja-JP" altLang="en-US" sz="800" dirty="0">
                <a:latin typeface="UD デジタル 教科書体 NK-R" panose="02020400000000000000" pitchFamily="18" charset="-128"/>
                <a:ea typeface="UD デジタル 教科書体 NK-R" panose="02020400000000000000" pitchFamily="18" charset="-128"/>
              </a:rPr>
              <a:t>が確保される立地で運営されています。</a:t>
            </a:r>
          </a:p>
          <a:p>
            <a:pPr marL="171450" indent="-171450">
              <a:buFont typeface="Arial" panose="020B0604020202020204" pitchFamily="34" charset="0"/>
              <a:buChar char="•"/>
            </a:pPr>
            <a:r>
              <a:rPr lang="ja-JP" altLang="en-US" sz="800" dirty="0" smtClean="0">
                <a:latin typeface="UD デジタル 教科書体 NK-R" panose="02020400000000000000" pitchFamily="18" charset="-128"/>
                <a:ea typeface="UD デジタル 教科書体 NK-R" panose="02020400000000000000" pitchFamily="18" charset="-128"/>
              </a:rPr>
              <a:t>グループホーム</a:t>
            </a:r>
            <a:r>
              <a:rPr lang="ja-JP" altLang="en-US" sz="800" dirty="0">
                <a:latin typeface="UD デジタル 教科書体 NK-R" panose="02020400000000000000" pitchFamily="18" charset="-128"/>
                <a:ea typeface="UD デジタル 教科書体 NK-R" panose="02020400000000000000" pitchFamily="18" charset="-128"/>
              </a:rPr>
              <a:t>は、居室の他に、利用者の交流を図るためのスペース（居間・食堂）、台所、便所、浴室といった設備</a:t>
            </a:r>
            <a:r>
              <a:rPr lang="ja-JP" altLang="en-US" sz="800" dirty="0" smtClean="0">
                <a:latin typeface="UD デジタル 教科書体 NK-R" panose="02020400000000000000" pitchFamily="18" charset="-128"/>
                <a:ea typeface="UD デジタル 教科書体 NK-R" panose="02020400000000000000" pitchFamily="18" charset="-128"/>
              </a:rPr>
              <a:t>がセット</a:t>
            </a:r>
            <a:r>
              <a:rPr lang="ja-JP" altLang="en-US" sz="800" dirty="0">
                <a:latin typeface="UD デジタル 教科書体 NK-R" panose="02020400000000000000" pitchFamily="18" charset="-128"/>
                <a:ea typeface="UD デジタル 教科書体 NK-R" panose="02020400000000000000" pitchFamily="18" charset="-128"/>
              </a:rPr>
              <a:t>となった「共同生活住居」が必要です。</a:t>
            </a:r>
          </a:p>
          <a:p>
            <a:pPr marL="171450" indent="-171450">
              <a:buFont typeface="Arial" panose="020B0604020202020204" pitchFamily="34" charset="0"/>
              <a:buChar char="•"/>
            </a:pPr>
            <a:r>
              <a:rPr lang="ja-JP" altLang="en-US" sz="800" dirty="0" smtClean="0">
                <a:latin typeface="UD デジタル 教科書体 NK-R" panose="02020400000000000000" pitchFamily="18" charset="-128"/>
                <a:ea typeface="UD デジタル 教科書体 NK-R" panose="02020400000000000000" pitchFamily="18" charset="-128"/>
              </a:rPr>
              <a:t>利用者</a:t>
            </a:r>
            <a:r>
              <a:rPr lang="ja-JP" altLang="en-US" sz="800" dirty="0">
                <a:latin typeface="UD デジタル 教科書体 NK-R" panose="02020400000000000000" pitchFamily="18" charset="-128"/>
                <a:ea typeface="UD デジタル 教科書体 NK-R" panose="02020400000000000000" pitchFamily="18" charset="-128"/>
              </a:rPr>
              <a:t>の相互交流を図るために、居間や食堂は、利用者</a:t>
            </a:r>
            <a:r>
              <a:rPr lang="ja-JP" altLang="en-US" sz="800" dirty="0" smtClean="0">
                <a:latin typeface="UD デジタル 教科書体 NK-R" panose="02020400000000000000" pitchFamily="18" charset="-128"/>
                <a:ea typeface="UD デジタル 教科書体 NK-R" panose="02020400000000000000" pitchFamily="18" charset="-128"/>
              </a:rPr>
              <a:t>や職員が</a:t>
            </a:r>
            <a:r>
              <a:rPr lang="ja-JP" altLang="en-US" sz="800" dirty="0">
                <a:latin typeface="UD デジタル 教科書体 NK-R" panose="02020400000000000000" pitchFamily="18" charset="-128"/>
                <a:ea typeface="UD デジタル 教科書体 NK-R" panose="02020400000000000000" pitchFamily="18" charset="-128"/>
              </a:rPr>
              <a:t>一堂に会するのに十分な広さが必要とされています</a:t>
            </a:r>
            <a:r>
              <a:rPr lang="ja-JP" altLang="en-US" sz="800" dirty="0" smtClean="0">
                <a:latin typeface="UD デジタル 教科書体 NK-R" panose="02020400000000000000" pitchFamily="18" charset="-128"/>
                <a:ea typeface="UD デジタル 教科書体 NK-R" panose="02020400000000000000" pitchFamily="18" charset="-128"/>
              </a:rPr>
              <a:t>。</a:t>
            </a: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800" dirty="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グループホーム</a:t>
            </a:r>
            <a:r>
              <a:rPr lang="ja-JP" altLang="ja-JP" sz="800" dirty="0">
                <a:latin typeface="UD デジタル 教科書体 NK-R" panose="02020400000000000000" pitchFamily="18" charset="-128"/>
                <a:ea typeface="UD デジタル 教科書体 NK-R" panose="02020400000000000000" pitchFamily="18" charset="-128"/>
              </a:rPr>
              <a:t>は、障がい者の住まいであり、世話人等のサポートを受けながら、入居者同士が協力し合って生活</a:t>
            </a:r>
            <a:r>
              <a:rPr lang="ja-JP" altLang="ja-JP" sz="800" dirty="0" smtClean="0">
                <a:latin typeface="UD デジタル 教科書体 NK-R" panose="02020400000000000000" pitchFamily="18" charset="-128"/>
                <a:ea typeface="UD デジタル 教科書体 NK-R" panose="02020400000000000000" pitchFamily="18" charset="-128"/>
              </a:rPr>
              <a:t>しています</a:t>
            </a:r>
            <a:r>
              <a:rPr lang="ja-JP" altLang="ja-JP" sz="800" dirty="0">
                <a:latin typeface="UD デジタル 教科書体 NK-R" panose="02020400000000000000" pitchFamily="18" charset="-128"/>
                <a:ea typeface="UD デジタル 教科書体 NK-R" panose="02020400000000000000" pitchFamily="18" charset="-128"/>
              </a:rPr>
              <a:t>。</a:t>
            </a: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朝</a:t>
            </a:r>
            <a:r>
              <a:rPr lang="ja-JP" altLang="ja-JP" sz="800" dirty="0">
                <a:latin typeface="UD デジタル 教科書体 NK-R" panose="02020400000000000000" pitchFamily="18" charset="-128"/>
                <a:ea typeface="UD デジタル 教科書体 NK-R" panose="02020400000000000000" pitchFamily="18" charset="-128"/>
              </a:rPr>
              <a:t>、起床すると世話人が健康状態の管理や食事の準備などを行います。</a:t>
            </a: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平日</a:t>
            </a:r>
            <a:r>
              <a:rPr lang="ja-JP" altLang="ja-JP" sz="800" dirty="0">
                <a:latin typeface="UD デジタル 教科書体 NK-R" panose="02020400000000000000" pitchFamily="18" charset="-128"/>
                <a:ea typeface="UD デジタル 教科書体 NK-R" panose="02020400000000000000" pitchFamily="18" charset="-128"/>
              </a:rPr>
              <a:t>の昼間は職場や作業所に通勤・通所したり、デイケアなどに通った</a:t>
            </a:r>
            <a:r>
              <a:rPr lang="ja-JP" altLang="en-US" sz="800" dirty="0">
                <a:latin typeface="UD デジタル 教科書体 NK-R" panose="02020400000000000000" pitchFamily="18" charset="-128"/>
                <a:ea typeface="UD デジタル 教科書体 NK-R" panose="02020400000000000000" pitchFamily="18" charset="-128"/>
              </a:rPr>
              <a:t>り</a:t>
            </a:r>
            <a:r>
              <a:rPr lang="ja-JP" altLang="ja-JP" sz="800" dirty="0">
                <a:latin typeface="UD デジタル 教科書体 NK-R" panose="02020400000000000000" pitchFamily="18" charset="-128"/>
                <a:ea typeface="UD デジタル 教科書体 NK-R" panose="02020400000000000000" pitchFamily="18" charset="-128"/>
              </a:rPr>
              <a:t>します。</a:t>
            </a: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帰宅後</a:t>
            </a:r>
            <a:r>
              <a:rPr lang="ja-JP" altLang="ja-JP" sz="800" dirty="0">
                <a:latin typeface="UD デジタル 教科書体 NK-R" panose="02020400000000000000" pitchFamily="18" charset="-128"/>
                <a:ea typeface="UD デジタル 教科書体 NK-R" panose="02020400000000000000" pitchFamily="18" charset="-128"/>
              </a:rPr>
              <a:t>は、食事や入浴等のサポートを受けながら生活します。</a:t>
            </a:r>
          </a:p>
          <a:p>
            <a:pPr marL="171450" indent="-171450">
              <a:buFont typeface="Arial" panose="020B0604020202020204" pitchFamily="34" charset="0"/>
              <a:buChar char="•"/>
            </a:pPr>
            <a:r>
              <a:rPr lang="ja-JP" altLang="ja-JP" sz="800" dirty="0" smtClean="0">
                <a:latin typeface="UD デジタル 教科書体 NK-R" panose="02020400000000000000" pitchFamily="18" charset="-128"/>
                <a:ea typeface="UD デジタル 教科書体 NK-R" panose="02020400000000000000" pitchFamily="18" charset="-128"/>
              </a:rPr>
              <a:t>休日</a:t>
            </a:r>
            <a:r>
              <a:rPr lang="ja-JP" altLang="ja-JP" sz="800" dirty="0">
                <a:latin typeface="UD デジタル 教科書体 NK-R" panose="02020400000000000000" pitchFamily="18" charset="-128"/>
                <a:ea typeface="UD デジタル 教科書体 NK-R" panose="02020400000000000000" pitchFamily="18" charset="-128"/>
              </a:rPr>
              <a:t>は、グループホームの中で過ごしたり、友達たちと一緒に好きな場所へ遊びに出かけたりしています</a:t>
            </a:r>
            <a:r>
              <a:rPr lang="ja-JP" altLang="ja-JP" sz="800" dirty="0" smtClean="0">
                <a:latin typeface="UD デジタル 教科書体 NK-R" panose="02020400000000000000" pitchFamily="18" charset="-128"/>
                <a:ea typeface="UD デジタル 教科書体 NK-R" panose="02020400000000000000" pitchFamily="18" charset="-128"/>
              </a:rPr>
              <a:t>。</a:t>
            </a:r>
            <a:endParaRPr lang="en-US" altLang="ja-JP" sz="800" dirty="0" smtClean="0">
              <a:latin typeface="UD デジタル 教科書体 NK-R" panose="02020400000000000000" pitchFamily="18" charset="-128"/>
              <a:ea typeface="UD デジタル 教科書体 NK-R" panose="02020400000000000000" pitchFamily="18" charset="-128"/>
            </a:endParaRPr>
          </a:p>
          <a:p>
            <a:pPr marL="171450" indent="-171450">
              <a:buFont typeface="Arial" panose="020B0604020202020204" pitchFamily="34" charset="0"/>
              <a:buChar char="•"/>
            </a:pPr>
            <a:endParaRPr lang="en-US" altLang="ja-JP" sz="650" dirty="0">
              <a:latin typeface="+mn-ea"/>
            </a:endParaRPr>
          </a:p>
          <a:p>
            <a:endParaRPr lang="en-US" altLang="ja-JP" sz="800" dirty="0">
              <a:latin typeface="游ゴシック" panose="020B0400000000000000" pitchFamily="50" charset="-128"/>
            </a:endParaRPr>
          </a:p>
          <a:p>
            <a:endParaRPr lang="en-US" altLang="ja-JP" sz="800" dirty="0" smtClean="0">
              <a:latin typeface="游ゴシック" panose="020B0400000000000000" pitchFamily="50" charset="-128"/>
            </a:endParaRPr>
          </a:p>
          <a:p>
            <a:endParaRPr lang="en-US" altLang="ja-JP" sz="800" dirty="0">
              <a:latin typeface="游ゴシック" panose="020B0400000000000000" pitchFamily="50" charset="-128"/>
            </a:endParaRPr>
          </a:p>
        </p:txBody>
      </p:sp>
      <p:sp>
        <p:nvSpPr>
          <p:cNvPr id="33" name="角丸四角形 32"/>
          <p:cNvSpPr/>
          <p:nvPr/>
        </p:nvSpPr>
        <p:spPr>
          <a:xfrm>
            <a:off x="5074576" y="2867990"/>
            <a:ext cx="1769038" cy="241216"/>
          </a:xfrm>
          <a:prstGeom prst="roundRect">
            <a:avLst>
              <a:gd name="adj" fmla="val 50000"/>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13" b="1" dirty="0">
                <a:solidFill>
                  <a:schemeClr val="tx1"/>
                </a:solidFill>
              </a:rPr>
              <a:t>グループホームの立地と設備</a:t>
            </a:r>
          </a:p>
        </p:txBody>
      </p:sp>
      <p:pic>
        <p:nvPicPr>
          <p:cNvPr id="39" name="図 38"/>
          <p:cNvPicPr>
            <a:picLocks noChangeAspect="1"/>
          </p:cNvPicPr>
          <p:nvPr/>
        </p:nvPicPr>
        <p:blipFill>
          <a:blip r:embed="rId2"/>
          <a:stretch>
            <a:fillRect/>
          </a:stretch>
        </p:blipFill>
        <p:spPr>
          <a:xfrm>
            <a:off x="195452" y="389392"/>
            <a:ext cx="1529198" cy="1450077"/>
          </a:xfrm>
          <a:prstGeom prst="rect">
            <a:avLst/>
          </a:prstGeom>
        </p:spPr>
      </p:pic>
      <p:sp>
        <p:nvSpPr>
          <p:cNvPr id="8" name="角丸四角形 7"/>
          <p:cNvSpPr/>
          <p:nvPr/>
        </p:nvSpPr>
        <p:spPr>
          <a:xfrm>
            <a:off x="1806060" y="992742"/>
            <a:ext cx="6383092" cy="796614"/>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tileRect/>
          </a:gradFill>
          <a:ln w="3175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900" b="1" dirty="0">
                <a:solidFill>
                  <a:schemeClr val="accent1">
                    <a:lumMod val="50000"/>
                  </a:schemeClr>
                </a:solidFill>
                <a:latin typeface="HG丸ｺﾞｼｯｸM-PRO" panose="020F0600000000000000" pitchFamily="50" charset="-128"/>
                <a:ea typeface="HG丸ｺﾞｼｯｸM-PRO" panose="020F0600000000000000" pitchFamily="50" charset="-128"/>
              </a:rPr>
              <a:t>「グループホーム」という言葉は聞くけれど、具体的</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に</a:t>
            </a:r>
            <a:r>
              <a:rPr lang="ja-JP" altLang="en-US"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はよく</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わからない</a:t>
            </a:r>
            <a:r>
              <a:rPr lang="ja-JP" altLang="ja-JP" sz="900" b="1" dirty="0">
                <a:solidFill>
                  <a:schemeClr val="accent1">
                    <a:lumMod val="50000"/>
                  </a:schemeClr>
                </a:solidFill>
                <a:latin typeface="HG丸ｺﾞｼｯｸM-PRO" panose="020F0600000000000000" pitchFamily="50" charset="-128"/>
                <a:ea typeface="HG丸ｺﾞｼｯｸM-PRO" panose="020F0600000000000000" pitchFamily="50" charset="-128"/>
              </a:rPr>
              <a:t>という方も多いのではないでしょうか</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a:t>
            </a:r>
            <a:endParaRPr lang="en-US"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グループホームは障がい者の大切な住まいです。</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障</a:t>
            </a:r>
            <a:r>
              <a:rPr lang="ja-JP" altLang="ja-JP" sz="900" b="1" dirty="0">
                <a:solidFill>
                  <a:schemeClr val="accent1">
                    <a:lumMod val="50000"/>
                  </a:schemeClr>
                </a:solidFill>
                <a:latin typeface="HG丸ｺﾞｼｯｸM-PRO" panose="020F0600000000000000" pitchFamily="50" charset="-128"/>
                <a:ea typeface="HG丸ｺﾞｼｯｸM-PRO" panose="020F0600000000000000" pitchFamily="50" charset="-128"/>
              </a:rPr>
              <a:t>がい</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者グループホーム</a:t>
            </a:r>
            <a:r>
              <a:rPr lang="ja-JP" altLang="ja-JP" sz="900" b="1" dirty="0">
                <a:solidFill>
                  <a:schemeClr val="accent1">
                    <a:lumMod val="50000"/>
                  </a:schemeClr>
                </a:solidFill>
                <a:latin typeface="HG丸ｺﾞｼｯｸM-PRO" panose="020F0600000000000000" pitchFamily="50" charset="-128"/>
                <a:ea typeface="HG丸ｺﾞｼｯｸM-PRO" panose="020F0600000000000000" pitchFamily="50" charset="-128"/>
              </a:rPr>
              <a:t>のことを多くの方々に理解して</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いただ</a:t>
            </a:r>
            <a:r>
              <a:rPr lang="ja-JP" altLang="en-US"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く</a:t>
            </a:r>
            <a:endParaRPr lang="en-US"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ため</a:t>
            </a:r>
            <a:r>
              <a:rPr lang="ja-JP" altLang="ja-JP" sz="900" b="1" dirty="0">
                <a:solidFill>
                  <a:schemeClr val="accent1">
                    <a:lumMod val="50000"/>
                  </a:schemeClr>
                </a:solidFill>
                <a:latin typeface="HG丸ｺﾞｼｯｸM-PRO" panose="020F0600000000000000" pitchFamily="50" charset="-128"/>
                <a:ea typeface="HG丸ｺﾞｼｯｸM-PRO" panose="020F0600000000000000" pitchFamily="50" charset="-128"/>
              </a:rPr>
              <a:t>、グループホームはどのようなもので、どんなサービスが提供されているか、誰が利用できるのかと</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いった</a:t>
            </a:r>
            <a:endParaRPr lang="en-US"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こと</a:t>
            </a:r>
            <a:r>
              <a:rPr lang="ja-JP" altLang="ja-JP" sz="900" b="1" dirty="0">
                <a:solidFill>
                  <a:schemeClr val="accent1">
                    <a:lumMod val="50000"/>
                  </a:schemeClr>
                </a:solidFill>
                <a:latin typeface="HG丸ｺﾞｼｯｸM-PRO" panose="020F0600000000000000" pitchFamily="50" charset="-128"/>
                <a:ea typeface="HG丸ｺﾞｼｯｸM-PRO" panose="020F0600000000000000" pitchFamily="50" charset="-128"/>
              </a:rPr>
              <a:t>を、</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わかりやすく</a:t>
            </a:r>
            <a:r>
              <a:rPr lang="ja-JP" altLang="en-US"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紹介します</a:t>
            </a:r>
            <a:r>
              <a:rPr lang="ja-JP" altLang="ja-JP" sz="9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a:t>
            </a:r>
            <a:endParaRPr lang="ja-JP" altLang="ja-JP" sz="9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5074576" y="1910896"/>
            <a:ext cx="1835107" cy="212003"/>
          </a:xfrm>
          <a:prstGeom prst="roundRect">
            <a:avLst>
              <a:gd name="adj" fmla="val 46672"/>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13" b="1" dirty="0">
                <a:solidFill>
                  <a:schemeClr val="tx1"/>
                </a:solidFill>
              </a:rPr>
              <a:t>グループホームに配置される職員</a:t>
            </a:r>
          </a:p>
        </p:txBody>
      </p:sp>
      <p:sp>
        <p:nvSpPr>
          <p:cNvPr id="18" name="角丸四角形 17"/>
          <p:cNvSpPr/>
          <p:nvPr/>
        </p:nvSpPr>
        <p:spPr>
          <a:xfrm>
            <a:off x="5074576" y="4012153"/>
            <a:ext cx="1769038" cy="218738"/>
          </a:xfrm>
          <a:prstGeom prst="roundRect">
            <a:avLst>
              <a:gd name="adj" fmla="val 50000"/>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13" b="1" dirty="0">
                <a:solidFill>
                  <a:schemeClr val="tx1"/>
                </a:solidFill>
              </a:rPr>
              <a:t>グループホームでの生活</a:t>
            </a:r>
          </a:p>
        </p:txBody>
      </p:sp>
      <p:sp>
        <p:nvSpPr>
          <p:cNvPr id="2" name="角丸四角形 1"/>
          <p:cNvSpPr/>
          <p:nvPr/>
        </p:nvSpPr>
        <p:spPr>
          <a:xfrm>
            <a:off x="184643" y="5645570"/>
            <a:ext cx="4749792" cy="1126389"/>
          </a:xfrm>
          <a:prstGeom prst="roundRect">
            <a:avLst>
              <a:gd name="adj" fmla="val 753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50" dirty="0"/>
              <a:t>【</a:t>
            </a:r>
            <a:r>
              <a:rPr kumimoji="1" lang="ja-JP" altLang="en-US" sz="650" dirty="0"/>
              <a:t>大阪府の取組</a:t>
            </a:r>
            <a:r>
              <a:rPr kumimoji="1" lang="en-US" altLang="ja-JP" sz="650" dirty="0"/>
              <a:t>】</a:t>
            </a:r>
          </a:p>
          <a:p>
            <a:r>
              <a:rPr lang="ja-JP" altLang="en-US" sz="650" dirty="0">
                <a:latin typeface="Meiryo UI" panose="020B0604030504040204" pitchFamily="50" charset="-128"/>
                <a:ea typeface="Meiryo UI" panose="020B0604030504040204" pitchFamily="50" charset="-128"/>
              </a:rPr>
              <a:t>〇</a:t>
            </a:r>
            <a:r>
              <a:rPr lang="ja-JP" altLang="ja-JP" sz="650" dirty="0">
                <a:latin typeface="Meiryo UI" panose="020B0604030504040204" pitchFamily="50" charset="-128"/>
                <a:ea typeface="Meiryo UI" panose="020B0604030504040204" pitchFamily="50" charset="-128"/>
              </a:rPr>
              <a:t>障がい者が社会で安心して生活し、地域共生社会を実現するためには、障がい者が自らの意思・希望で住まいの場を選択することが</a:t>
            </a:r>
            <a:endParaRPr lang="en-US" altLang="ja-JP" sz="650" dirty="0">
              <a:latin typeface="Meiryo UI" panose="020B0604030504040204" pitchFamily="50" charset="-128"/>
              <a:ea typeface="Meiryo UI" panose="020B0604030504040204" pitchFamily="50" charset="-128"/>
            </a:endParaRPr>
          </a:p>
          <a:p>
            <a:r>
              <a:rPr lang="ja-JP" altLang="en-US" sz="650" dirty="0">
                <a:latin typeface="Meiryo UI" panose="020B0604030504040204" pitchFamily="50" charset="-128"/>
                <a:ea typeface="Meiryo UI" panose="020B0604030504040204" pitchFamily="50" charset="-128"/>
              </a:rPr>
              <a:t>　</a:t>
            </a:r>
            <a:r>
              <a:rPr lang="ja-JP" altLang="ja-JP" sz="650" dirty="0">
                <a:latin typeface="Meiryo UI" panose="020B0604030504040204" pitchFamily="50" charset="-128"/>
                <a:ea typeface="Meiryo UI" panose="020B0604030504040204" pitchFamily="50" charset="-128"/>
              </a:rPr>
              <a:t>できるように支援していくことが重要です。</a:t>
            </a:r>
          </a:p>
          <a:p>
            <a:r>
              <a:rPr lang="ja-JP" altLang="en-US" sz="650" dirty="0">
                <a:latin typeface="Meiryo UI" panose="020B0604030504040204" pitchFamily="50" charset="-128"/>
                <a:ea typeface="Meiryo UI" panose="020B0604030504040204" pitchFamily="50" charset="-128"/>
              </a:rPr>
              <a:t>〇</a:t>
            </a:r>
            <a:r>
              <a:rPr lang="ja-JP" altLang="ja-JP" sz="650" dirty="0">
                <a:latin typeface="Meiryo UI" panose="020B0604030504040204" pitchFamily="50" charset="-128"/>
                <a:ea typeface="Meiryo UI" panose="020B0604030504040204" pitchFamily="50" charset="-128"/>
              </a:rPr>
              <a:t>大阪府では、令和３年３月に策定した第５次大阪障がい者計画で、「入所施設や精神科病院からの地域生活への移行の推進」を</a:t>
            </a:r>
            <a:endParaRPr lang="en-US" altLang="ja-JP" sz="650" dirty="0">
              <a:latin typeface="Meiryo UI" panose="020B0604030504040204" pitchFamily="50" charset="-128"/>
              <a:ea typeface="Meiryo UI" panose="020B0604030504040204" pitchFamily="50" charset="-128"/>
            </a:endParaRPr>
          </a:p>
          <a:p>
            <a:r>
              <a:rPr lang="ja-JP" altLang="en-US" sz="650" dirty="0">
                <a:latin typeface="Meiryo UI" panose="020B0604030504040204" pitchFamily="50" charset="-128"/>
                <a:ea typeface="Meiryo UI" panose="020B0604030504040204" pitchFamily="50" charset="-128"/>
              </a:rPr>
              <a:t>　</a:t>
            </a:r>
            <a:r>
              <a:rPr lang="ja-JP" altLang="ja-JP" sz="650" dirty="0">
                <a:latin typeface="Meiryo UI" panose="020B0604030504040204" pitchFamily="50" charset="-128"/>
                <a:ea typeface="Meiryo UI" panose="020B0604030504040204" pitchFamily="50" charset="-128"/>
              </a:rPr>
              <a:t>最重点施策と位置づけ、入所施設・精神科病院からグループホーム等へ生活の場を移し、地域での生活づくりを支援していく</a:t>
            </a:r>
            <a:r>
              <a:rPr lang="ja-JP" altLang="ja-JP" sz="650" dirty="0" smtClean="0">
                <a:latin typeface="Meiryo UI" panose="020B0604030504040204" pitchFamily="50" charset="-128"/>
                <a:ea typeface="Meiryo UI" panose="020B0604030504040204" pitchFamily="50" charset="-128"/>
              </a:rPr>
              <a:t>地域移行に</a:t>
            </a:r>
            <a:endParaRPr lang="en-US" altLang="ja-JP" sz="650" dirty="0" smtClean="0">
              <a:latin typeface="Meiryo UI" panose="020B0604030504040204" pitchFamily="50" charset="-128"/>
              <a:ea typeface="Meiryo UI" panose="020B0604030504040204" pitchFamily="50" charset="-128"/>
            </a:endParaRPr>
          </a:p>
          <a:p>
            <a:r>
              <a:rPr lang="ja-JP" altLang="en-US" sz="650" dirty="0">
                <a:latin typeface="Meiryo UI" panose="020B0604030504040204" pitchFamily="50" charset="-128"/>
                <a:ea typeface="Meiryo UI" panose="020B0604030504040204" pitchFamily="50" charset="-128"/>
              </a:rPr>
              <a:t>　</a:t>
            </a:r>
            <a:r>
              <a:rPr lang="ja-JP" altLang="ja-JP" sz="650" dirty="0" smtClean="0">
                <a:latin typeface="Meiryo UI" panose="020B0604030504040204" pitchFamily="50" charset="-128"/>
                <a:ea typeface="Meiryo UI" panose="020B0604030504040204" pitchFamily="50" charset="-128"/>
              </a:rPr>
              <a:t>取り組んで</a:t>
            </a:r>
            <a:r>
              <a:rPr lang="ja-JP" altLang="ja-JP" sz="650" dirty="0">
                <a:latin typeface="Meiryo UI" panose="020B0604030504040204" pitchFamily="50" charset="-128"/>
                <a:ea typeface="Meiryo UI" panose="020B0604030504040204" pitchFamily="50" charset="-128"/>
              </a:rPr>
              <a:t>います。</a:t>
            </a:r>
          </a:p>
          <a:p>
            <a:r>
              <a:rPr lang="ja-JP" altLang="en-US" sz="650" dirty="0">
                <a:latin typeface="Meiryo UI" panose="020B0604030504040204" pitchFamily="50" charset="-128"/>
                <a:ea typeface="Meiryo UI" panose="020B0604030504040204" pitchFamily="50" charset="-128"/>
              </a:rPr>
              <a:t>〇</a:t>
            </a:r>
            <a:r>
              <a:rPr lang="ja-JP" altLang="ja-JP" sz="650" dirty="0">
                <a:latin typeface="Meiryo UI" panose="020B0604030504040204" pitchFamily="50" charset="-128"/>
                <a:ea typeface="Meiryo UI" panose="020B0604030504040204" pitchFamily="50" charset="-128"/>
              </a:rPr>
              <a:t>また、障がい者が、地域で自立した生活を送ることができるよう、グループホームの整備助成や、公営住宅の活用、民間賃貸住宅の</a:t>
            </a:r>
            <a:endParaRPr lang="en-US" altLang="ja-JP" sz="650" dirty="0">
              <a:latin typeface="Meiryo UI" panose="020B0604030504040204" pitchFamily="50" charset="-128"/>
              <a:ea typeface="Meiryo UI" panose="020B0604030504040204" pitchFamily="50" charset="-128"/>
            </a:endParaRPr>
          </a:p>
          <a:p>
            <a:r>
              <a:rPr lang="ja-JP" altLang="en-US" sz="650" dirty="0">
                <a:latin typeface="Meiryo UI" panose="020B0604030504040204" pitchFamily="50" charset="-128"/>
                <a:ea typeface="Meiryo UI" panose="020B0604030504040204" pitchFamily="50" charset="-128"/>
              </a:rPr>
              <a:t>　</a:t>
            </a:r>
            <a:r>
              <a:rPr lang="ja-JP" altLang="ja-JP" sz="650" dirty="0">
                <a:latin typeface="Meiryo UI" panose="020B0604030504040204" pitchFamily="50" charset="-128"/>
                <a:ea typeface="Meiryo UI" panose="020B0604030504040204" pitchFamily="50" charset="-128"/>
              </a:rPr>
              <a:t>活用により、住まいの場であるグループホームの量的確保に努めています。</a:t>
            </a:r>
          </a:p>
          <a:p>
            <a:endParaRPr kumimoji="1" lang="ja-JP" altLang="en-US" sz="650" dirty="0">
              <a:latin typeface="Meiryo UI" panose="020B0604030504040204" pitchFamily="50" charset="-128"/>
              <a:ea typeface="Meiryo UI" panose="020B0604030504040204" pitchFamily="50" charset="-128"/>
            </a:endParaRPr>
          </a:p>
        </p:txBody>
      </p:sp>
      <p:sp>
        <p:nvSpPr>
          <p:cNvPr id="3" name="額縁 2"/>
          <p:cNvSpPr/>
          <p:nvPr/>
        </p:nvSpPr>
        <p:spPr>
          <a:xfrm>
            <a:off x="4978322" y="5684200"/>
            <a:ext cx="4757165" cy="1087759"/>
          </a:xfrm>
          <a:prstGeom prst="bevel">
            <a:avLst>
              <a:gd name="adj" fmla="val 7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3" u="sng" dirty="0">
                <a:solidFill>
                  <a:schemeClr val="tx1"/>
                </a:solidFill>
                <a:latin typeface="BIZ UDPゴシック" panose="020B0400000000000000" pitchFamily="50" charset="-128"/>
                <a:ea typeface="BIZ UDPゴシック" panose="020B0400000000000000" pitchFamily="50" charset="-128"/>
              </a:rPr>
              <a:t>≪</a:t>
            </a:r>
            <a:r>
              <a:rPr lang="ja-JP" altLang="ja-JP" sz="853" u="sng" dirty="0">
                <a:solidFill>
                  <a:schemeClr val="tx1"/>
                </a:solidFill>
                <a:latin typeface="BIZ UDPゴシック" panose="020B0400000000000000" pitchFamily="50" charset="-128"/>
                <a:ea typeface="BIZ UDPゴシック" panose="020B0400000000000000" pitchFamily="50" charset="-128"/>
              </a:rPr>
              <a:t>府民のみなさまへのお願い</a:t>
            </a:r>
            <a:r>
              <a:rPr lang="ja-JP" altLang="en-US" sz="853" u="sng" dirty="0">
                <a:solidFill>
                  <a:schemeClr val="tx1"/>
                </a:solidFill>
                <a:latin typeface="BIZ UDPゴシック" panose="020B0400000000000000" pitchFamily="50" charset="-128"/>
                <a:ea typeface="BIZ UDPゴシック" panose="020B0400000000000000" pitchFamily="50" charset="-128"/>
              </a:rPr>
              <a:t>です≫</a:t>
            </a:r>
            <a:endParaRPr lang="en-US" altLang="ja-JP" sz="853" u="sng" dirty="0">
              <a:solidFill>
                <a:schemeClr val="tx1"/>
              </a:solidFill>
              <a:latin typeface="BIZ UDPゴシック" panose="020B0400000000000000" pitchFamily="50" charset="-128"/>
              <a:ea typeface="BIZ UDPゴシック" panose="020B0400000000000000" pitchFamily="50" charset="-128"/>
            </a:endParaRPr>
          </a:p>
          <a:p>
            <a:endParaRPr lang="ja-JP" altLang="ja-JP" sz="650" dirty="0">
              <a:solidFill>
                <a:schemeClr val="tx1"/>
              </a:solidFill>
              <a:latin typeface="BIZ UDPゴシック" panose="020B0400000000000000" pitchFamily="50" charset="-128"/>
              <a:ea typeface="BIZ UDPゴシック" panose="020B0400000000000000" pitchFamily="50" charset="-128"/>
            </a:endParaRPr>
          </a:p>
          <a:p>
            <a:r>
              <a:rPr lang="ja-JP" altLang="en-US" sz="853" dirty="0">
                <a:solidFill>
                  <a:schemeClr val="tx1"/>
                </a:solidFill>
                <a:latin typeface="BIZ UDPゴシック" panose="020B0400000000000000" pitchFamily="50" charset="-128"/>
                <a:ea typeface="BIZ UDPゴシック" panose="020B0400000000000000" pitchFamily="50" charset="-128"/>
              </a:rPr>
              <a:t>　</a:t>
            </a:r>
            <a:r>
              <a:rPr lang="ja-JP" altLang="ja-JP" sz="853" dirty="0">
                <a:solidFill>
                  <a:schemeClr val="tx1"/>
                </a:solidFill>
                <a:latin typeface="BIZ UDPゴシック" panose="020B0400000000000000" pitchFamily="50" charset="-128"/>
                <a:ea typeface="BIZ UDPゴシック" panose="020B0400000000000000" pitchFamily="50" charset="-128"/>
              </a:rPr>
              <a:t>グループホームは、障がいのある方の、地域で暮らしたいという思い</a:t>
            </a:r>
            <a:r>
              <a:rPr lang="ja-JP" altLang="ja-JP" sz="853" dirty="0" smtClean="0">
                <a:solidFill>
                  <a:schemeClr val="tx1"/>
                </a:solidFill>
                <a:latin typeface="BIZ UDPゴシック" panose="020B0400000000000000" pitchFamily="50" charset="-128"/>
                <a:ea typeface="BIZ UDPゴシック" panose="020B0400000000000000" pitchFamily="50" charset="-128"/>
              </a:rPr>
              <a:t>に</a:t>
            </a:r>
            <a:r>
              <a:rPr lang="ja-JP" altLang="en-US" sz="853" dirty="0" smtClean="0">
                <a:solidFill>
                  <a:schemeClr val="tx1"/>
                </a:solidFill>
                <a:latin typeface="BIZ UDPゴシック" panose="020B0400000000000000" pitchFamily="50" charset="-128"/>
                <a:ea typeface="BIZ UDPゴシック" panose="020B0400000000000000" pitchFamily="50" charset="-128"/>
              </a:rPr>
              <a:t>応える</a:t>
            </a:r>
            <a:r>
              <a:rPr lang="ja-JP" altLang="ja-JP" sz="853" dirty="0" smtClean="0">
                <a:solidFill>
                  <a:schemeClr val="tx1"/>
                </a:solidFill>
                <a:latin typeface="BIZ UDPゴシック" panose="020B0400000000000000" pitchFamily="50" charset="-128"/>
                <a:ea typeface="BIZ UDPゴシック" panose="020B0400000000000000" pitchFamily="50" charset="-128"/>
              </a:rPr>
              <a:t>かけがえ</a:t>
            </a:r>
            <a:r>
              <a:rPr lang="ja-JP" altLang="ja-JP" sz="853" dirty="0">
                <a:solidFill>
                  <a:schemeClr val="tx1"/>
                </a:solidFill>
                <a:latin typeface="BIZ UDPゴシック" panose="020B0400000000000000" pitchFamily="50" charset="-128"/>
                <a:ea typeface="BIZ UDPゴシック" panose="020B0400000000000000" pitchFamily="50" charset="-128"/>
              </a:rPr>
              <a:t>のない大切な住まいです。グループホームでの暮らしは、支援スタッフだけでなく、家主さんや近隣住民の方々の支えに</a:t>
            </a:r>
            <a:r>
              <a:rPr lang="ja-JP" altLang="ja-JP" sz="853" dirty="0" smtClean="0">
                <a:solidFill>
                  <a:schemeClr val="tx1"/>
                </a:solidFill>
                <a:latin typeface="BIZ UDPゴシック" panose="020B0400000000000000" pitchFamily="50" charset="-128"/>
                <a:ea typeface="BIZ UDPゴシック" panose="020B0400000000000000" pitchFamily="50" charset="-128"/>
              </a:rPr>
              <a:t>よって</a:t>
            </a:r>
            <a:r>
              <a:rPr lang="ja-JP" altLang="en-US" sz="853" dirty="0" smtClean="0">
                <a:solidFill>
                  <a:schemeClr val="tx1"/>
                </a:solidFill>
                <a:latin typeface="BIZ UDPゴシック" panose="020B0400000000000000" pitchFamily="50" charset="-128"/>
                <a:ea typeface="BIZ UDPゴシック" panose="020B0400000000000000" pitchFamily="50" charset="-128"/>
              </a:rPr>
              <a:t>支えられて</a:t>
            </a:r>
            <a:r>
              <a:rPr lang="ja-JP" altLang="ja-JP" sz="853" dirty="0" smtClean="0">
                <a:solidFill>
                  <a:schemeClr val="tx1"/>
                </a:solidFill>
                <a:latin typeface="BIZ UDPゴシック" panose="020B0400000000000000" pitchFamily="50" charset="-128"/>
                <a:ea typeface="BIZ UDPゴシック" panose="020B0400000000000000" pitchFamily="50" charset="-128"/>
              </a:rPr>
              <a:t>います</a:t>
            </a:r>
            <a:r>
              <a:rPr lang="ja-JP" altLang="ja-JP" sz="853" dirty="0">
                <a:solidFill>
                  <a:schemeClr val="tx1"/>
                </a:solidFill>
                <a:latin typeface="BIZ UDPゴシック" panose="020B0400000000000000" pitchFamily="50" charset="-128"/>
                <a:ea typeface="BIZ UDPゴシック" panose="020B0400000000000000" pitchFamily="50" charset="-128"/>
              </a:rPr>
              <a:t>。障がいのある方がその地域で安心して暮らしていくことができるよう、みなさまのご理解とご協力をお願いします。</a:t>
            </a:r>
          </a:p>
        </p:txBody>
      </p:sp>
      <p:pic>
        <p:nvPicPr>
          <p:cNvPr id="26" name="図 25"/>
          <p:cNvPicPr>
            <a:picLocks noChangeAspect="1"/>
          </p:cNvPicPr>
          <p:nvPr/>
        </p:nvPicPr>
        <p:blipFill>
          <a:blip r:embed="rId3"/>
          <a:stretch>
            <a:fillRect/>
          </a:stretch>
        </p:blipFill>
        <p:spPr>
          <a:xfrm>
            <a:off x="8189152" y="350756"/>
            <a:ext cx="1472227" cy="1412890"/>
          </a:xfrm>
          <a:prstGeom prst="rect">
            <a:avLst/>
          </a:prstGeom>
        </p:spPr>
      </p:pic>
      <p:pic>
        <p:nvPicPr>
          <p:cNvPr id="27" name="図 26"/>
          <p:cNvPicPr>
            <a:picLocks noChangeAspect="1"/>
          </p:cNvPicPr>
          <p:nvPr/>
        </p:nvPicPr>
        <p:blipFill>
          <a:blip r:embed="rId4"/>
          <a:stretch>
            <a:fillRect/>
          </a:stretch>
        </p:blipFill>
        <p:spPr>
          <a:xfrm>
            <a:off x="7402709" y="2557266"/>
            <a:ext cx="1137497" cy="645366"/>
          </a:xfrm>
          <a:prstGeom prst="rect">
            <a:avLst/>
          </a:prstGeom>
        </p:spPr>
      </p:pic>
      <p:pic>
        <p:nvPicPr>
          <p:cNvPr id="34" name="Picture 2" descr="ひらめいた人のイラスト（男性）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917" y="4993065"/>
            <a:ext cx="493339" cy="535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会議のイラスト（男女混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674" y="2471020"/>
            <a:ext cx="611288" cy="53580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https://sp-ao.shortpixel.ai/client/to_auto,q_lossy,ret_img/https:/shin777.com/wp-content/uploads/2019/01/group_young_people-550x36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9" name="Picture 2" descr="スケッチをする人のイラスト（男性）"/>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7090" y="5062323"/>
            <a:ext cx="595931" cy="5840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4.bp.blogspot.com/-nSemwmdB3lM/W6DT0hQuzGI/AAAAAAABO_g/jpgnd-qdmeUFWvAWbglaW3x0ESg8QWE2wCLcBGAs/s800/syougi_kid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3969" y="5033283"/>
            <a:ext cx="847808" cy="59558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8" descr="https://3.bp.blogspot.com/-lvGNUFLTWAs/V2ubyyQJQYI/AAAAAAAA7sI/ZfjP8iXPNBAadkqY1cf0NYjnk8EKigskgCLcB/s800/friends_obentou_shifuku.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4" name="Picture 10" descr="https://3.bp.blogspot.com/-lvGNUFLTWAs/V2ubyyQJQYI/AAAAAAAA7sI/ZfjP8iXPNBAadkqY1cf0NYjnk8EKigskgCLcB/s800/friends_obentou_shifuk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1978" y="5014228"/>
            <a:ext cx="907763" cy="6796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3.bp.blogspot.com/-xx_DImcNH_c/VpjCd_CZeFI/AAAAAAAA3Aw/ayHmHdN790A/s800/group_wom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10018" y="5166196"/>
            <a:ext cx="989046" cy="9049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3.bp.blogspot.com/-OVRPD5e7Tyo/Wb8f5lqv8jI/AAAAAAABGs0/DRK9TIoRJIoevThJ3qaX1N1hxZwQtAD3ACLcBGAs/s800/apron_ma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3725" y="3285005"/>
            <a:ext cx="429789" cy="6013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3.bp.blogspot.com/-x2DitymfGAo/UnyHS2DYEZI/AAAAAAAAahQ/HDhiTG4b4n8/s800/cooking_mam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75050" y="4158566"/>
            <a:ext cx="587239" cy="5980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1.bp.blogspot.com/-0L0XttO6MCg/UZmB9c_SsKI/AAAAAAAATYc/Vk-8_vEkUew/s800/house_2f.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32582" y="2587232"/>
            <a:ext cx="565363" cy="549885"/>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1687779" y="267625"/>
            <a:ext cx="3774542" cy="3753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BIZ UDPゴシック" panose="020B0400000000000000" pitchFamily="50" charset="-128"/>
                <a:ea typeface="BIZ UDPゴシック" panose="020B0400000000000000" pitchFamily="50" charset="-128"/>
              </a:rPr>
              <a:t>～障がい者グループホームってどんなところ～</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120462" y="589954"/>
            <a:ext cx="7701566" cy="382798"/>
          </a:xfrm>
          <a:prstGeom prst="rect">
            <a:avLst/>
          </a:prstGeom>
          <a:noFill/>
        </p:spPr>
        <p:txBody>
          <a:bodyPr wrap="square" lIns="74295" tIns="37148" rIns="74295" bIns="37148">
            <a:spAutoFit/>
          </a:bodyPr>
          <a:lstStyle/>
          <a:p>
            <a:pPr algn="ctr"/>
            <a:r>
              <a:rPr lang="ja-JP" alt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グループホームは障がい者の大切な住まいです</a:t>
            </a:r>
            <a:endParaRPr lang="ja-JP" alt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50102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1004</Words>
  <Application>Microsoft Office PowerPoint</Application>
  <PresentationFormat>A4 210 x 297 mm</PresentationFormat>
  <Paragraphs>72</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BIZ UDPゴシック</vt:lpstr>
      <vt:lpstr>HGS創英角ﾎﾟｯﾌﾟ体</vt:lpstr>
      <vt:lpstr>HG丸ｺﾞｼｯｸM-PRO</vt:lpstr>
      <vt:lpstr>Meiryo UI</vt:lpstr>
      <vt:lpstr>UD デジタル 教科書体 NK-R</vt:lpstr>
      <vt:lpstr>游ゴシック</vt:lpstr>
      <vt:lpstr>游ゴシック Light</vt:lpstr>
      <vt:lpstr>Arial</vt:lpstr>
      <vt:lpstr>Calibri</vt:lpstr>
      <vt:lpstr>Calibri Light</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2023-02-13T04:32:44Z</dcterms:created>
  <dcterms:modified xsi:type="dcterms:W3CDTF">2023-02-13T04:36:18Z</dcterms:modified>
</cp:coreProperties>
</file>