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76" y="78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2952546-0D04-41BF-BA83-BE950F1BB782}" type="datetimeFigureOut">
              <a:rPr kumimoji="1" lang="ja-JP" altLang="en-US" smtClean="0"/>
              <a:t>2017/3/16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E48C6D-F0F4-48F6-B348-CAEFBA689183}" type="slidenum">
              <a:rPr kumimoji="1" lang="ja-JP" altLang="en-US" smtClean="0"/>
              <a:t>‹#›</a:t>
            </a:fld>
            <a:endParaRPr kumimoji="1" lang="ja-JP" altLang="en-US"/>
          </a:p>
        </p:txBody>
      </p:sp>
    </p:spTree>
    <p:extLst>
      <p:ext uri="{BB962C8B-B14F-4D97-AF65-F5344CB8AC3E}">
        <p14:creationId xmlns:p14="http://schemas.microsoft.com/office/powerpoint/2010/main" val="2615112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2952546-0D04-41BF-BA83-BE950F1BB782}" type="datetimeFigureOut">
              <a:rPr kumimoji="1" lang="ja-JP" altLang="en-US" smtClean="0"/>
              <a:t>2017/3/16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E48C6D-F0F4-48F6-B348-CAEFBA689183}" type="slidenum">
              <a:rPr kumimoji="1" lang="ja-JP" altLang="en-US" smtClean="0"/>
              <a:t>‹#›</a:t>
            </a:fld>
            <a:endParaRPr kumimoji="1" lang="ja-JP" altLang="en-US"/>
          </a:p>
        </p:txBody>
      </p:sp>
    </p:spTree>
    <p:extLst>
      <p:ext uri="{BB962C8B-B14F-4D97-AF65-F5344CB8AC3E}">
        <p14:creationId xmlns:p14="http://schemas.microsoft.com/office/powerpoint/2010/main" val="3271210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2952546-0D04-41BF-BA83-BE950F1BB782}" type="datetimeFigureOut">
              <a:rPr kumimoji="1" lang="ja-JP" altLang="en-US" smtClean="0"/>
              <a:t>2017/3/16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E48C6D-F0F4-48F6-B348-CAEFBA689183}" type="slidenum">
              <a:rPr kumimoji="1" lang="ja-JP" altLang="en-US" smtClean="0"/>
              <a:t>‹#›</a:t>
            </a:fld>
            <a:endParaRPr kumimoji="1" lang="ja-JP" altLang="en-US"/>
          </a:p>
        </p:txBody>
      </p:sp>
    </p:spTree>
    <p:extLst>
      <p:ext uri="{BB962C8B-B14F-4D97-AF65-F5344CB8AC3E}">
        <p14:creationId xmlns:p14="http://schemas.microsoft.com/office/powerpoint/2010/main" val="2867806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2952546-0D04-41BF-BA83-BE950F1BB782}" type="datetimeFigureOut">
              <a:rPr kumimoji="1" lang="ja-JP" altLang="en-US" smtClean="0"/>
              <a:t>2017/3/16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E48C6D-F0F4-48F6-B348-CAEFBA689183}" type="slidenum">
              <a:rPr kumimoji="1" lang="ja-JP" altLang="en-US" smtClean="0"/>
              <a:t>‹#›</a:t>
            </a:fld>
            <a:endParaRPr kumimoji="1" lang="ja-JP" altLang="en-US"/>
          </a:p>
        </p:txBody>
      </p:sp>
    </p:spTree>
    <p:extLst>
      <p:ext uri="{BB962C8B-B14F-4D97-AF65-F5344CB8AC3E}">
        <p14:creationId xmlns:p14="http://schemas.microsoft.com/office/powerpoint/2010/main" val="3671531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2952546-0D04-41BF-BA83-BE950F1BB782}" type="datetimeFigureOut">
              <a:rPr kumimoji="1" lang="ja-JP" altLang="en-US" smtClean="0"/>
              <a:t>2017/3/16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E48C6D-F0F4-48F6-B348-CAEFBA689183}" type="slidenum">
              <a:rPr kumimoji="1" lang="ja-JP" altLang="en-US" smtClean="0"/>
              <a:t>‹#›</a:t>
            </a:fld>
            <a:endParaRPr kumimoji="1" lang="ja-JP" altLang="en-US"/>
          </a:p>
        </p:txBody>
      </p:sp>
    </p:spTree>
    <p:extLst>
      <p:ext uri="{BB962C8B-B14F-4D97-AF65-F5344CB8AC3E}">
        <p14:creationId xmlns:p14="http://schemas.microsoft.com/office/powerpoint/2010/main" val="744102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2952546-0D04-41BF-BA83-BE950F1BB782}" type="datetimeFigureOut">
              <a:rPr kumimoji="1" lang="ja-JP" altLang="en-US" smtClean="0"/>
              <a:t>2017/3/16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6E48C6D-F0F4-48F6-B348-CAEFBA689183}" type="slidenum">
              <a:rPr kumimoji="1" lang="ja-JP" altLang="en-US" smtClean="0"/>
              <a:t>‹#›</a:t>
            </a:fld>
            <a:endParaRPr kumimoji="1" lang="ja-JP" altLang="en-US"/>
          </a:p>
        </p:txBody>
      </p:sp>
    </p:spTree>
    <p:extLst>
      <p:ext uri="{BB962C8B-B14F-4D97-AF65-F5344CB8AC3E}">
        <p14:creationId xmlns:p14="http://schemas.microsoft.com/office/powerpoint/2010/main" val="1260336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2952546-0D04-41BF-BA83-BE950F1BB782}" type="datetimeFigureOut">
              <a:rPr kumimoji="1" lang="ja-JP" altLang="en-US" smtClean="0"/>
              <a:t>2017/3/16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6E48C6D-F0F4-48F6-B348-CAEFBA689183}" type="slidenum">
              <a:rPr kumimoji="1" lang="ja-JP" altLang="en-US" smtClean="0"/>
              <a:t>‹#›</a:t>
            </a:fld>
            <a:endParaRPr kumimoji="1" lang="ja-JP" altLang="en-US"/>
          </a:p>
        </p:txBody>
      </p:sp>
    </p:spTree>
    <p:extLst>
      <p:ext uri="{BB962C8B-B14F-4D97-AF65-F5344CB8AC3E}">
        <p14:creationId xmlns:p14="http://schemas.microsoft.com/office/powerpoint/2010/main" val="1275788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2952546-0D04-41BF-BA83-BE950F1BB782}" type="datetimeFigureOut">
              <a:rPr kumimoji="1" lang="ja-JP" altLang="en-US" smtClean="0"/>
              <a:t>2017/3/16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6E48C6D-F0F4-48F6-B348-CAEFBA689183}" type="slidenum">
              <a:rPr kumimoji="1" lang="ja-JP" altLang="en-US" smtClean="0"/>
              <a:t>‹#›</a:t>
            </a:fld>
            <a:endParaRPr kumimoji="1" lang="ja-JP" altLang="en-US"/>
          </a:p>
        </p:txBody>
      </p:sp>
    </p:spTree>
    <p:extLst>
      <p:ext uri="{BB962C8B-B14F-4D97-AF65-F5344CB8AC3E}">
        <p14:creationId xmlns:p14="http://schemas.microsoft.com/office/powerpoint/2010/main" val="3187053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2952546-0D04-41BF-BA83-BE950F1BB782}" type="datetimeFigureOut">
              <a:rPr kumimoji="1" lang="ja-JP" altLang="en-US" smtClean="0"/>
              <a:t>2017/3/16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6E48C6D-F0F4-48F6-B348-CAEFBA689183}" type="slidenum">
              <a:rPr kumimoji="1" lang="ja-JP" altLang="en-US" smtClean="0"/>
              <a:t>‹#›</a:t>
            </a:fld>
            <a:endParaRPr kumimoji="1" lang="ja-JP" altLang="en-US"/>
          </a:p>
        </p:txBody>
      </p:sp>
    </p:spTree>
    <p:extLst>
      <p:ext uri="{BB962C8B-B14F-4D97-AF65-F5344CB8AC3E}">
        <p14:creationId xmlns:p14="http://schemas.microsoft.com/office/powerpoint/2010/main" val="971483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2952546-0D04-41BF-BA83-BE950F1BB782}" type="datetimeFigureOut">
              <a:rPr kumimoji="1" lang="ja-JP" altLang="en-US" smtClean="0"/>
              <a:t>2017/3/16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6E48C6D-F0F4-48F6-B348-CAEFBA689183}" type="slidenum">
              <a:rPr kumimoji="1" lang="ja-JP" altLang="en-US" smtClean="0"/>
              <a:t>‹#›</a:t>
            </a:fld>
            <a:endParaRPr kumimoji="1" lang="ja-JP" altLang="en-US"/>
          </a:p>
        </p:txBody>
      </p:sp>
    </p:spTree>
    <p:extLst>
      <p:ext uri="{BB962C8B-B14F-4D97-AF65-F5344CB8AC3E}">
        <p14:creationId xmlns:p14="http://schemas.microsoft.com/office/powerpoint/2010/main" val="1227746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2952546-0D04-41BF-BA83-BE950F1BB782}" type="datetimeFigureOut">
              <a:rPr kumimoji="1" lang="ja-JP" altLang="en-US" smtClean="0"/>
              <a:t>2017/3/16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6E48C6D-F0F4-48F6-B348-CAEFBA689183}" type="slidenum">
              <a:rPr kumimoji="1" lang="ja-JP" altLang="en-US" smtClean="0"/>
              <a:t>‹#›</a:t>
            </a:fld>
            <a:endParaRPr kumimoji="1" lang="ja-JP" altLang="en-US"/>
          </a:p>
        </p:txBody>
      </p:sp>
    </p:spTree>
    <p:extLst>
      <p:ext uri="{BB962C8B-B14F-4D97-AF65-F5344CB8AC3E}">
        <p14:creationId xmlns:p14="http://schemas.microsoft.com/office/powerpoint/2010/main" val="3119280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952546-0D04-41BF-BA83-BE950F1BB782}" type="datetimeFigureOut">
              <a:rPr kumimoji="1" lang="ja-JP" altLang="en-US" smtClean="0"/>
              <a:t>2017/3/16</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E48C6D-F0F4-48F6-B348-CAEFBA689183}" type="slidenum">
              <a:rPr kumimoji="1" lang="ja-JP" altLang="en-US" smtClean="0"/>
              <a:t>‹#›</a:t>
            </a:fld>
            <a:endParaRPr kumimoji="1" lang="ja-JP" altLang="en-US"/>
          </a:p>
        </p:txBody>
      </p:sp>
    </p:spTree>
    <p:extLst>
      <p:ext uri="{BB962C8B-B14F-4D97-AF65-F5344CB8AC3E}">
        <p14:creationId xmlns:p14="http://schemas.microsoft.com/office/powerpoint/2010/main" val="10503732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456927"/>
            <a:ext cx="9906000" cy="307777"/>
          </a:xfrm>
          <a:prstGeom prst="rect">
            <a:avLst/>
          </a:prstGeom>
          <a:noFill/>
          <a:ln>
            <a:noFill/>
          </a:ln>
        </p:spPr>
        <p:txBody>
          <a:bodyPr wrap="square" rtlCol="0">
            <a:spAutoFit/>
          </a:bodyPr>
          <a:lstStyle/>
          <a:p>
            <a:pPr algn="ctr"/>
            <a:r>
              <a:rPr lang="ja-JP" altLang="en-US" sz="1400" b="1" dirty="0" smtClean="0">
                <a:latin typeface="HG丸ｺﾞｼｯｸM-PRO" panose="020F0600000000000000" pitchFamily="50" charset="-128"/>
                <a:ea typeface="HG丸ｺﾞｼｯｸM-PRO" panose="020F0600000000000000" pitchFamily="50" charset="-128"/>
              </a:rPr>
              <a:t>死因調査体制の確立に向けたスケジュール</a:t>
            </a:r>
            <a:r>
              <a:rPr lang="ja-JP" altLang="en-US" sz="1400" b="1" dirty="0">
                <a:latin typeface="HG丸ｺﾞｼｯｸM-PRO" panose="020F0600000000000000" pitchFamily="50" charset="-128"/>
                <a:ea typeface="HG丸ｺﾞｼｯｸM-PRO" panose="020F0600000000000000" pitchFamily="50" charset="-128"/>
              </a:rPr>
              <a:t>（案）</a:t>
            </a:r>
            <a:endParaRPr kumimoji="1" lang="ja-JP" altLang="en-US" sz="1400" b="1" dirty="0">
              <a:latin typeface="HG丸ｺﾞｼｯｸM-PRO" panose="020F0600000000000000" pitchFamily="50" charset="-128"/>
              <a:ea typeface="HG丸ｺﾞｼｯｸM-PRO" panose="020F0600000000000000" pitchFamily="50" charset="-128"/>
            </a:endParaRPr>
          </a:p>
        </p:txBody>
      </p:sp>
      <p:sp>
        <p:nvSpPr>
          <p:cNvPr id="5" name="テキスト ボックス 7"/>
          <p:cNvSpPr txBox="1"/>
          <p:nvPr/>
        </p:nvSpPr>
        <p:spPr>
          <a:xfrm flipH="1">
            <a:off x="8265276" y="188640"/>
            <a:ext cx="1368244" cy="350167"/>
          </a:xfrm>
          <a:prstGeom prst="rect">
            <a:avLst/>
          </a:prstGeom>
          <a:noFill/>
          <a:ln>
            <a:solidFill>
              <a:schemeClr val="tx1"/>
            </a:solidFill>
          </a:ln>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kumimoji="1" lang="ja-JP" altLang="en-US" sz="900" dirty="0">
                <a:latin typeface="HG丸ｺﾞｼｯｸM-PRO" panose="020F0600000000000000" pitchFamily="50" charset="-128"/>
                <a:ea typeface="HG丸ｺﾞｼｯｸM-PRO" panose="020F0600000000000000" pitchFamily="50" charset="-128"/>
              </a:rPr>
              <a:t>第</a:t>
            </a:r>
            <a:r>
              <a:rPr kumimoji="1" lang="en-US" altLang="ja-JP" sz="900" dirty="0">
                <a:latin typeface="HG丸ｺﾞｼｯｸM-PRO" panose="020F0600000000000000" pitchFamily="50" charset="-128"/>
                <a:ea typeface="HG丸ｺﾞｼｯｸM-PRO" panose="020F0600000000000000" pitchFamily="50" charset="-128"/>
              </a:rPr>
              <a:t>6</a:t>
            </a:r>
            <a:r>
              <a:rPr kumimoji="1" lang="ja-JP" altLang="en-US" sz="900" dirty="0">
                <a:latin typeface="HG丸ｺﾞｼｯｸM-PRO" panose="020F0600000000000000" pitchFamily="50" charset="-128"/>
                <a:ea typeface="HG丸ｺﾞｼｯｸM-PRO" panose="020F0600000000000000" pitchFamily="50" charset="-128"/>
              </a:rPr>
              <a:t>回あり方</a:t>
            </a:r>
            <a:r>
              <a:rPr kumimoji="1" lang="ja-JP" altLang="en-US" sz="900" dirty="0" smtClean="0">
                <a:latin typeface="HG丸ｺﾞｼｯｸM-PRO" panose="020F0600000000000000" pitchFamily="50" charset="-128"/>
                <a:ea typeface="HG丸ｺﾞｼｯｸM-PRO" panose="020F0600000000000000" pitchFamily="50" charset="-128"/>
              </a:rPr>
              <a:t>検討会</a:t>
            </a:r>
            <a:endParaRPr kumimoji="1" lang="en-US" altLang="ja-JP" sz="900" dirty="0" smtClean="0">
              <a:latin typeface="HG丸ｺﾞｼｯｸM-PRO" panose="020F0600000000000000" pitchFamily="50" charset="-128"/>
              <a:ea typeface="HG丸ｺﾞｼｯｸM-PRO" panose="020F0600000000000000" pitchFamily="50" charset="-128"/>
            </a:endParaRPr>
          </a:p>
          <a:p>
            <a:pPr algn="ctr"/>
            <a:r>
              <a:rPr kumimoji="1" lang="ja-JP" altLang="en-US" sz="900" dirty="0" smtClean="0">
                <a:latin typeface="HG丸ｺﾞｼｯｸM-PRO" panose="020F0600000000000000" pitchFamily="50" charset="-128"/>
                <a:ea typeface="HG丸ｺﾞｼｯｸM-PRO" panose="020F0600000000000000" pitchFamily="50" charset="-128"/>
              </a:rPr>
              <a:t>資料</a:t>
            </a:r>
            <a:r>
              <a:rPr kumimoji="1" lang="ja-JP" altLang="en-US" sz="900" dirty="0">
                <a:latin typeface="HG丸ｺﾞｼｯｸM-PRO" panose="020F0600000000000000" pitchFamily="50" charset="-128"/>
                <a:ea typeface="HG丸ｺﾞｼｯｸM-PRO" panose="020F0600000000000000" pitchFamily="50" charset="-128"/>
              </a:rPr>
              <a:t>２</a:t>
            </a:r>
          </a:p>
        </p:txBody>
      </p:sp>
      <p:sp>
        <p:nvSpPr>
          <p:cNvPr id="7" name="テキスト ボックス 6"/>
          <p:cNvSpPr txBox="1"/>
          <p:nvPr/>
        </p:nvSpPr>
        <p:spPr>
          <a:xfrm>
            <a:off x="560512" y="790253"/>
            <a:ext cx="8928992" cy="1600438"/>
          </a:xfrm>
          <a:prstGeom prst="rect">
            <a:avLst/>
          </a:prstGeom>
          <a:noFill/>
          <a:ln w="12700">
            <a:solidFill>
              <a:schemeClr val="tx1"/>
            </a:solidFill>
            <a:prstDash val="sysDot"/>
          </a:ln>
        </p:spPr>
        <p:txBody>
          <a:bodyPr wrap="square" rtlCol="0">
            <a:spAutoFit/>
          </a:bodyPr>
          <a:lstStyle/>
          <a:p>
            <a:r>
              <a:rPr lang="ja-JP" altLang="en-US" sz="1100" dirty="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　いわゆる「団塊の世代」が</a:t>
            </a:r>
            <a:r>
              <a:rPr lang="en-US" altLang="ja-JP" sz="1100" dirty="0" smtClean="0">
                <a:latin typeface="HG丸ｺﾞｼｯｸM-PRO" panose="020F0600000000000000" pitchFamily="50" charset="-128"/>
                <a:ea typeface="HG丸ｺﾞｼｯｸM-PRO" panose="020F0600000000000000" pitchFamily="50" charset="-128"/>
              </a:rPr>
              <a:t>2025</a:t>
            </a:r>
            <a:r>
              <a:rPr lang="ja-JP" altLang="en-US" sz="1100" dirty="0" smtClean="0">
                <a:latin typeface="HG丸ｺﾞｼｯｸM-PRO" panose="020F0600000000000000" pitchFamily="50" charset="-128"/>
                <a:ea typeface="HG丸ｺﾞｼｯｸM-PRO" panose="020F0600000000000000" pitchFamily="50" charset="-128"/>
              </a:rPr>
              <a:t>年（平成</a:t>
            </a:r>
            <a:r>
              <a:rPr lang="en-US" altLang="ja-JP" sz="1100" dirty="0" smtClean="0">
                <a:latin typeface="HG丸ｺﾞｼｯｸM-PRO" panose="020F0600000000000000" pitchFamily="50" charset="-128"/>
                <a:ea typeface="HG丸ｺﾞｼｯｸM-PRO" panose="020F0600000000000000" pitchFamily="50" charset="-128"/>
              </a:rPr>
              <a:t>37</a:t>
            </a:r>
            <a:r>
              <a:rPr lang="ja-JP" altLang="en-US" sz="1100" dirty="0" smtClean="0">
                <a:latin typeface="HG丸ｺﾞｼｯｸM-PRO" panose="020F0600000000000000" pitchFamily="50" charset="-128"/>
                <a:ea typeface="HG丸ｺﾞｼｯｸM-PRO" panose="020F0600000000000000" pitchFamily="50" charset="-128"/>
              </a:rPr>
              <a:t>年）には</a:t>
            </a:r>
            <a:r>
              <a:rPr lang="en-US" altLang="ja-JP" sz="1100" dirty="0" smtClean="0">
                <a:latin typeface="HG丸ｺﾞｼｯｸM-PRO" panose="020F0600000000000000" pitchFamily="50" charset="-128"/>
                <a:ea typeface="HG丸ｺﾞｼｯｸM-PRO" panose="020F0600000000000000" pitchFamily="50" charset="-128"/>
              </a:rPr>
              <a:t>75</a:t>
            </a:r>
            <a:r>
              <a:rPr lang="ja-JP" altLang="en-US" sz="1100" dirty="0" smtClean="0">
                <a:latin typeface="HG丸ｺﾞｼｯｸM-PRO" panose="020F0600000000000000" pitchFamily="50" charset="-128"/>
                <a:ea typeface="HG丸ｺﾞｼｯｸM-PRO" panose="020F0600000000000000" pitchFamily="50" charset="-128"/>
              </a:rPr>
              <a:t>歳に達し、全人口の</a:t>
            </a:r>
            <a:r>
              <a:rPr lang="en-US" altLang="ja-JP" sz="1100" dirty="0" smtClean="0">
                <a:latin typeface="HG丸ｺﾞｼｯｸM-PRO" panose="020F0600000000000000" pitchFamily="50" charset="-128"/>
                <a:ea typeface="HG丸ｺﾞｼｯｸM-PRO" panose="020F0600000000000000" pitchFamily="50" charset="-128"/>
              </a:rPr>
              <a:t>5</a:t>
            </a:r>
            <a:r>
              <a:rPr lang="ja-JP" altLang="en-US" sz="1100" dirty="0" smtClean="0">
                <a:latin typeface="HG丸ｺﾞｼｯｸM-PRO" panose="020F0600000000000000" pitchFamily="50" charset="-128"/>
                <a:ea typeface="HG丸ｺﾞｼｯｸM-PRO" panose="020F0600000000000000" pitchFamily="50" charset="-128"/>
              </a:rPr>
              <a:t>人に</a:t>
            </a:r>
            <a:r>
              <a:rPr lang="en-US" altLang="ja-JP" sz="1100" dirty="0" smtClean="0">
                <a:latin typeface="HG丸ｺﾞｼｯｸM-PRO" panose="020F0600000000000000" pitchFamily="50" charset="-128"/>
                <a:ea typeface="HG丸ｺﾞｼｯｸM-PRO" panose="020F0600000000000000" pitchFamily="50" charset="-128"/>
              </a:rPr>
              <a:t>1</a:t>
            </a:r>
            <a:r>
              <a:rPr lang="ja-JP" altLang="en-US" sz="1100" dirty="0" smtClean="0">
                <a:latin typeface="HG丸ｺﾞｼｯｸM-PRO" panose="020F0600000000000000" pitchFamily="50" charset="-128"/>
                <a:ea typeface="HG丸ｺﾞｼｯｸM-PRO" panose="020F0600000000000000" pitchFamily="50" charset="-128"/>
              </a:rPr>
              <a:t>人が後期高齢者となる時代を迎える。そうした中、在宅医療の普及に伴い、自宅での看取りを進める中で在宅死が増え、また単身世帯が増えることにより孤独死が増えると予想され、その対応が大きな課題である。</a:t>
            </a:r>
            <a:endParaRPr lang="en-US" altLang="ja-JP" sz="1100" dirty="0" smtClean="0">
              <a:latin typeface="HG丸ｺﾞｼｯｸM-PRO" panose="020F0600000000000000" pitchFamily="50" charset="-128"/>
              <a:ea typeface="HG丸ｺﾞｼｯｸM-PRO" panose="020F0600000000000000" pitchFamily="50" charset="-128"/>
            </a:endParaRPr>
          </a:p>
          <a:p>
            <a:pPr>
              <a:lnSpc>
                <a:spcPts val="600"/>
              </a:lnSpc>
            </a:pPr>
            <a:endParaRPr lang="ja-JP" altLang="en-US" sz="1100"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　このため、府</a:t>
            </a:r>
            <a:r>
              <a:rPr lang="ja-JP" altLang="en-US" sz="1100" dirty="0">
                <a:latin typeface="HG丸ｺﾞｼｯｸM-PRO" panose="020F0600000000000000" pitchFamily="50" charset="-128"/>
                <a:ea typeface="HG丸ｺﾞｼｯｸM-PRO" panose="020F0600000000000000" pitchFamily="50" charset="-128"/>
              </a:rPr>
              <a:t>と</a:t>
            </a:r>
            <a:r>
              <a:rPr lang="ja-JP" altLang="en-US" sz="1100" dirty="0" smtClean="0">
                <a:latin typeface="HG丸ｺﾞｼｯｸM-PRO" panose="020F0600000000000000" pitchFamily="50" charset="-128"/>
                <a:ea typeface="HG丸ｺﾞｼｯｸM-PRO" panose="020F0600000000000000" pitchFamily="50" charset="-128"/>
              </a:rPr>
              <a:t>して、今年度開催した「死因調査等あり方検討会」で取りまとめた意見をもとに、</a:t>
            </a:r>
            <a:r>
              <a:rPr lang="en-US" altLang="ja-JP" sz="1100" dirty="0" smtClean="0">
                <a:latin typeface="HG丸ｺﾞｼｯｸM-PRO" panose="020F0600000000000000" pitchFamily="50" charset="-128"/>
                <a:ea typeface="HG丸ｺﾞｼｯｸM-PRO" panose="020F0600000000000000" pitchFamily="50" charset="-128"/>
              </a:rPr>
              <a:t>5</a:t>
            </a:r>
            <a:r>
              <a:rPr lang="ja-JP" altLang="en-US" sz="1100" dirty="0" smtClean="0">
                <a:latin typeface="HG丸ｺﾞｼｯｸM-PRO" panose="020F0600000000000000" pitchFamily="50" charset="-128"/>
                <a:ea typeface="HG丸ｺﾞｼｯｸM-PRO" panose="020F0600000000000000" pitchFamily="50" charset="-128"/>
              </a:rPr>
              <a:t>大学、市町村や福祉関係者等、より広く意見を求めるため、</a:t>
            </a:r>
            <a:r>
              <a:rPr lang="en-US" altLang="ja-JP" sz="1100" dirty="0" smtClean="0">
                <a:latin typeface="HG丸ｺﾞｼｯｸM-PRO" panose="020F0600000000000000" pitchFamily="50" charset="-128"/>
                <a:ea typeface="HG丸ｺﾞｼｯｸM-PRO" panose="020F0600000000000000" pitchFamily="50" charset="-128"/>
              </a:rPr>
              <a:t>2017</a:t>
            </a:r>
            <a:r>
              <a:rPr lang="ja-JP" altLang="en-US" sz="1100" dirty="0" smtClean="0">
                <a:latin typeface="HG丸ｺﾞｼｯｸM-PRO" panose="020F0600000000000000" pitchFamily="50" charset="-128"/>
                <a:ea typeface="HG丸ｺﾞｼｯｸM-PRO" panose="020F0600000000000000" pitchFamily="50" charset="-128"/>
              </a:rPr>
              <a:t>年度（平成</a:t>
            </a:r>
            <a:r>
              <a:rPr lang="en-US" altLang="ja-JP" sz="1100" dirty="0" smtClean="0">
                <a:latin typeface="HG丸ｺﾞｼｯｸM-PRO" panose="020F0600000000000000" pitchFamily="50" charset="-128"/>
                <a:ea typeface="HG丸ｺﾞｼｯｸM-PRO" panose="020F0600000000000000" pitchFamily="50" charset="-128"/>
              </a:rPr>
              <a:t>29</a:t>
            </a:r>
            <a:r>
              <a:rPr lang="ja-JP" altLang="en-US" sz="1100" dirty="0" smtClean="0">
                <a:latin typeface="HG丸ｺﾞｼｯｸM-PRO" panose="020F0600000000000000" pitchFamily="50" charset="-128"/>
                <a:ea typeface="HG丸ｺﾞｼｯｸM-PRO" panose="020F0600000000000000" pitchFamily="50" charset="-128"/>
              </a:rPr>
              <a:t>年度）に新たな協議会を立ち上げ死因調査体制の確立</a:t>
            </a:r>
            <a:r>
              <a:rPr lang="ja-JP" altLang="en-US" sz="1100" dirty="0">
                <a:latin typeface="HG丸ｺﾞｼｯｸM-PRO" panose="020F0600000000000000" pitchFamily="50" charset="-128"/>
                <a:ea typeface="HG丸ｺﾞｼｯｸM-PRO" panose="020F0600000000000000" pitchFamily="50" charset="-128"/>
              </a:rPr>
              <a:t>を</a:t>
            </a:r>
            <a:r>
              <a:rPr lang="ja-JP" altLang="en-US" sz="1100" dirty="0" smtClean="0">
                <a:latin typeface="HG丸ｺﾞｼｯｸM-PRO" panose="020F0600000000000000" pitchFamily="50" charset="-128"/>
                <a:ea typeface="HG丸ｺﾞｼｯｸM-PRO" panose="020F0600000000000000" pitchFamily="50" charset="-128"/>
              </a:rPr>
              <a:t>目指す（死因調査等推</a:t>
            </a:r>
            <a:r>
              <a:rPr lang="ja-JP" altLang="en-US" sz="1100" dirty="0">
                <a:latin typeface="HG丸ｺﾞｼｯｸM-PRO" panose="020F0600000000000000" pitchFamily="50" charset="-128"/>
                <a:ea typeface="HG丸ｺﾞｼｯｸM-PRO" panose="020F0600000000000000" pitchFamily="50" charset="-128"/>
              </a:rPr>
              <a:t>進協</a:t>
            </a:r>
            <a:r>
              <a:rPr lang="ja-JP" altLang="en-US" sz="1100" dirty="0" smtClean="0">
                <a:latin typeface="HG丸ｺﾞｼｯｸM-PRO" panose="020F0600000000000000" pitchFamily="50" charset="-128"/>
                <a:ea typeface="HG丸ｺﾞｼｯｸM-PRO" panose="020F0600000000000000" pitchFamily="50" charset="-128"/>
              </a:rPr>
              <a:t>議会）。</a:t>
            </a:r>
          </a:p>
          <a:p>
            <a:pPr>
              <a:lnSpc>
                <a:spcPts val="600"/>
              </a:lnSpc>
            </a:pP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　府では、</a:t>
            </a:r>
            <a:r>
              <a:rPr lang="en-US" altLang="ja-JP" sz="1100" dirty="0" smtClean="0">
                <a:latin typeface="HG丸ｺﾞｼｯｸM-PRO" panose="020F0600000000000000" pitchFamily="50" charset="-128"/>
                <a:ea typeface="HG丸ｺﾞｼｯｸM-PRO" panose="020F0600000000000000" pitchFamily="50" charset="-128"/>
              </a:rPr>
              <a:t>2018</a:t>
            </a:r>
            <a:r>
              <a:rPr lang="ja-JP" altLang="en-US" sz="1100" dirty="0" smtClean="0">
                <a:latin typeface="HG丸ｺﾞｼｯｸM-PRO" panose="020F0600000000000000" pitchFamily="50" charset="-128"/>
                <a:ea typeface="HG丸ｺﾞｼｯｸM-PRO" panose="020F0600000000000000" pitchFamily="50" charset="-128"/>
              </a:rPr>
              <a:t>年（平成</a:t>
            </a:r>
            <a:r>
              <a:rPr lang="en-US" altLang="ja-JP" sz="1100" dirty="0" smtClean="0">
                <a:latin typeface="HG丸ｺﾞｼｯｸM-PRO" panose="020F0600000000000000" pitchFamily="50" charset="-128"/>
                <a:ea typeface="HG丸ｺﾞｼｯｸM-PRO" panose="020F0600000000000000" pitchFamily="50" charset="-128"/>
              </a:rPr>
              <a:t>30</a:t>
            </a:r>
            <a:r>
              <a:rPr lang="ja-JP" altLang="en-US" sz="1100" dirty="0" smtClean="0">
                <a:latin typeface="HG丸ｺﾞｼｯｸM-PRO" panose="020F0600000000000000" pitchFamily="50" charset="-128"/>
                <a:ea typeface="HG丸ｺﾞｼｯｸM-PRO" panose="020F0600000000000000" pitchFamily="50" charset="-128"/>
              </a:rPr>
              <a:t>年）から開始される第</a:t>
            </a:r>
            <a:r>
              <a:rPr lang="en-US" altLang="ja-JP" sz="1100" dirty="0" smtClean="0">
                <a:latin typeface="HG丸ｺﾞｼｯｸM-PRO" panose="020F0600000000000000" pitchFamily="50" charset="-128"/>
                <a:ea typeface="HG丸ｺﾞｼｯｸM-PRO" panose="020F0600000000000000" pitchFamily="50" charset="-128"/>
              </a:rPr>
              <a:t>7</a:t>
            </a:r>
            <a:r>
              <a:rPr lang="ja-JP" altLang="en-US" sz="1100" dirty="0" smtClean="0">
                <a:latin typeface="HG丸ｺﾞｼｯｸM-PRO" panose="020F0600000000000000" pitchFamily="50" charset="-128"/>
                <a:ea typeface="HG丸ｺﾞｼｯｸM-PRO" panose="020F0600000000000000" pitchFamily="50" charset="-128"/>
              </a:rPr>
              <a:t>次保健医療計画に沿って、検案に関わる人材の育成や府民への啓発、施設のあり方等について、協議会における議論を踏まえて体制整備を進め、</a:t>
            </a:r>
            <a:r>
              <a:rPr lang="en-US" altLang="ja-JP" sz="1100" dirty="0" smtClean="0">
                <a:latin typeface="HG丸ｺﾞｼｯｸM-PRO" panose="020F0600000000000000" pitchFamily="50" charset="-128"/>
                <a:ea typeface="HG丸ｺﾞｼｯｸM-PRO" panose="020F0600000000000000" pitchFamily="50" charset="-128"/>
              </a:rPr>
              <a:t>2024</a:t>
            </a:r>
            <a:r>
              <a:rPr lang="ja-JP" altLang="en-US" sz="1100" dirty="0" smtClean="0">
                <a:latin typeface="HG丸ｺﾞｼｯｸM-PRO" panose="020F0600000000000000" pitchFamily="50" charset="-128"/>
                <a:ea typeface="HG丸ｺﾞｼｯｸM-PRO" panose="020F0600000000000000" pitchFamily="50" charset="-128"/>
              </a:rPr>
              <a:t>年（平成</a:t>
            </a:r>
            <a:r>
              <a:rPr lang="en-US" altLang="ja-JP" sz="1100" dirty="0" smtClean="0">
                <a:latin typeface="HG丸ｺﾞｼｯｸM-PRO" panose="020F0600000000000000" pitchFamily="50" charset="-128"/>
                <a:ea typeface="HG丸ｺﾞｼｯｸM-PRO" panose="020F0600000000000000" pitchFamily="50" charset="-128"/>
              </a:rPr>
              <a:t>36</a:t>
            </a:r>
            <a:r>
              <a:rPr lang="ja-JP" altLang="en-US" sz="1100" dirty="0" smtClean="0">
                <a:latin typeface="HG丸ｺﾞｼｯｸM-PRO" panose="020F0600000000000000" pitchFamily="50" charset="-128"/>
                <a:ea typeface="HG丸ｺﾞｼｯｸM-PRO" panose="020F0600000000000000" pitchFamily="50" charset="-128"/>
              </a:rPr>
              <a:t>年）の第</a:t>
            </a:r>
            <a:r>
              <a:rPr lang="en-US" altLang="ja-JP" sz="1100" dirty="0" smtClean="0">
                <a:latin typeface="HG丸ｺﾞｼｯｸM-PRO" panose="020F0600000000000000" pitchFamily="50" charset="-128"/>
                <a:ea typeface="HG丸ｺﾞｼｯｸM-PRO" panose="020F0600000000000000" pitchFamily="50" charset="-128"/>
              </a:rPr>
              <a:t>8</a:t>
            </a:r>
            <a:r>
              <a:rPr lang="ja-JP" altLang="en-US" sz="1100" dirty="0" smtClean="0">
                <a:latin typeface="HG丸ｺﾞｼｯｸM-PRO" panose="020F0600000000000000" pitchFamily="50" charset="-128"/>
                <a:ea typeface="HG丸ｺﾞｼｯｸM-PRO" panose="020F0600000000000000" pitchFamily="50" charset="-128"/>
              </a:rPr>
              <a:t>次保健医療計画の開始に合わせて新しい死因調査体制をスタートさせることを目標とする。</a:t>
            </a:r>
          </a:p>
        </p:txBody>
      </p:sp>
      <p:graphicFrame>
        <p:nvGraphicFramePr>
          <p:cNvPr id="8" name="表 7"/>
          <p:cNvGraphicFramePr>
            <a:graphicFrameLocks noGrp="1"/>
          </p:cNvGraphicFramePr>
          <p:nvPr>
            <p:extLst>
              <p:ext uri="{D42A27DB-BD31-4B8C-83A1-F6EECF244321}">
                <p14:modId xmlns:p14="http://schemas.microsoft.com/office/powerpoint/2010/main" val="1831487976"/>
              </p:ext>
            </p:extLst>
          </p:nvPr>
        </p:nvGraphicFramePr>
        <p:xfrm>
          <a:off x="560512" y="2618950"/>
          <a:ext cx="8928991" cy="3541002"/>
        </p:xfrm>
        <a:graphic>
          <a:graphicData uri="http://schemas.openxmlformats.org/drawingml/2006/table">
            <a:tbl>
              <a:tblPr firstRow="1" bandRow="1">
                <a:tableStyleId>{5940675A-B579-460E-94D1-54222C63F5DA}</a:tableStyleId>
              </a:tblPr>
              <a:tblGrid>
                <a:gridCol w="1944216"/>
                <a:gridCol w="3096344"/>
                <a:gridCol w="1656184"/>
                <a:gridCol w="2232247"/>
              </a:tblGrid>
              <a:tr h="421761">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項　　目</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内　　容</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第６次保健医療計画期間</a:t>
                      </a:r>
                      <a:endParaRPr kumimoji="1" lang="en-US" altLang="ja-JP" sz="1000" dirty="0" smtClean="0">
                        <a:latin typeface="HG丸ｺﾞｼｯｸM-PRO" panose="020F0600000000000000" pitchFamily="50" charset="-128"/>
                        <a:ea typeface="HG丸ｺﾞｼｯｸM-PRO" panose="020F0600000000000000" pitchFamily="50" charset="-128"/>
                      </a:endParaRPr>
                    </a:p>
                    <a:p>
                      <a:pPr algn="ctr"/>
                      <a:r>
                        <a:rPr kumimoji="1" lang="ja-JP" altLang="en-US" sz="1100" dirty="0" smtClean="0">
                          <a:latin typeface="HG丸ｺﾞｼｯｸM-PRO" panose="020F0600000000000000" pitchFamily="50" charset="-128"/>
                          <a:ea typeface="HG丸ｺﾞｼｯｸM-PRO" panose="020F0600000000000000" pitchFamily="50" charset="-128"/>
                        </a:rPr>
                        <a:t>（</a:t>
                      </a:r>
                      <a:r>
                        <a:rPr kumimoji="1" lang="ja-JP" altLang="en-US" sz="1100" dirty="0" smtClean="0">
                          <a:latin typeface="HG丸ｺﾞｼｯｸM-PRO" panose="020F0600000000000000" pitchFamily="50" charset="-128"/>
                          <a:ea typeface="HG丸ｺﾞｼｯｸM-PRO" panose="020F0600000000000000" pitchFamily="50" charset="-128"/>
                        </a:rPr>
                        <a:t>平成</a:t>
                      </a:r>
                      <a:r>
                        <a:rPr kumimoji="1" lang="en-US" altLang="ja-JP" sz="1100" dirty="0" smtClean="0">
                          <a:latin typeface="HG丸ｺﾞｼｯｸM-PRO" panose="020F0600000000000000" pitchFamily="50" charset="-128"/>
                          <a:ea typeface="HG丸ｺﾞｼｯｸM-PRO" panose="020F0600000000000000" pitchFamily="50" charset="-128"/>
                        </a:rPr>
                        <a:t>29</a:t>
                      </a:r>
                      <a:r>
                        <a:rPr kumimoji="1" lang="ja-JP" altLang="en-US" sz="1100" dirty="0" smtClean="0">
                          <a:latin typeface="HG丸ｺﾞｼｯｸM-PRO" panose="020F0600000000000000" pitchFamily="50" charset="-128"/>
                          <a:ea typeface="HG丸ｺﾞｼｯｸM-PRO" panose="020F0600000000000000" pitchFamily="50" charset="-128"/>
                        </a:rPr>
                        <a:t>年度）</a:t>
                      </a:r>
                      <a:endParaRPr kumimoji="1" lang="en-US" altLang="ja-JP" sz="1100" dirty="0" smtClean="0">
                        <a:latin typeface="HG丸ｺﾞｼｯｸM-PRO" panose="020F0600000000000000" pitchFamily="50" charset="-128"/>
                        <a:ea typeface="HG丸ｺﾞｼｯｸM-PRO" panose="020F0600000000000000"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第７次保健医療計画期間</a:t>
                      </a:r>
                      <a:endParaRPr kumimoji="1" lang="en-US" altLang="ja-JP" sz="1000" dirty="0" smtClean="0">
                        <a:latin typeface="HG丸ｺﾞｼｯｸM-PRO" panose="020F0600000000000000" pitchFamily="50" charset="-128"/>
                        <a:ea typeface="HG丸ｺﾞｼｯｸM-PRO" panose="020F0600000000000000" pitchFamily="50" charset="-128"/>
                      </a:endParaRPr>
                    </a:p>
                    <a:p>
                      <a:pPr algn="ctr"/>
                      <a:r>
                        <a:rPr kumimoji="1" lang="ja-JP" altLang="en-US" sz="1100" dirty="0" smtClean="0">
                          <a:latin typeface="HG丸ｺﾞｼｯｸM-PRO" panose="020F0600000000000000" pitchFamily="50" charset="-128"/>
                          <a:ea typeface="HG丸ｺﾞｼｯｸM-PRO" panose="020F0600000000000000" pitchFamily="50" charset="-128"/>
                        </a:rPr>
                        <a:t>（</a:t>
                      </a:r>
                      <a:r>
                        <a:rPr kumimoji="1" lang="en-US" altLang="ja-JP" sz="1100" dirty="0" smtClean="0">
                          <a:latin typeface="HG丸ｺﾞｼｯｸM-PRO" panose="020F0600000000000000" pitchFamily="50" charset="-128"/>
                          <a:ea typeface="HG丸ｺﾞｼｯｸM-PRO" panose="020F0600000000000000" pitchFamily="50" charset="-128"/>
                        </a:rPr>
                        <a:t>30</a:t>
                      </a:r>
                      <a:r>
                        <a:rPr kumimoji="1" lang="ja-JP" altLang="en-US" sz="1100" dirty="0" smtClean="0">
                          <a:latin typeface="HG丸ｺﾞｼｯｸM-PRO" panose="020F0600000000000000" pitchFamily="50" charset="-128"/>
                          <a:ea typeface="HG丸ｺﾞｼｯｸM-PRO" panose="020F0600000000000000" pitchFamily="50" charset="-128"/>
                        </a:rPr>
                        <a:t>年～</a:t>
                      </a:r>
                      <a:r>
                        <a:rPr kumimoji="1" lang="en-US" altLang="ja-JP" sz="1100" dirty="0" smtClean="0">
                          <a:latin typeface="HG丸ｺﾞｼｯｸM-PRO" panose="020F0600000000000000" pitchFamily="50" charset="-128"/>
                          <a:ea typeface="HG丸ｺﾞｼｯｸM-PRO" panose="020F0600000000000000" pitchFamily="50" charset="-128"/>
                        </a:rPr>
                        <a:t>35</a:t>
                      </a:r>
                      <a:r>
                        <a:rPr kumimoji="1" lang="ja-JP" altLang="en-US" sz="1100" dirty="0" smtClean="0">
                          <a:latin typeface="HG丸ｺﾞｼｯｸM-PRO" panose="020F0600000000000000" pitchFamily="50" charset="-128"/>
                          <a:ea typeface="HG丸ｺﾞｼｯｸM-PRO" panose="020F0600000000000000" pitchFamily="50" charset="-128"/>
                        </a:rPr>
                        <a:t>年度）</a:t>
                      </a:r>
                      <a:endParaRPr kumimoji="1" lang="en-US" altLang="ja-JP" sz="1100" dirty="0" smtClean="0">
                        <a:latin typeface="HG丸ｺﾞｼｯｸM-PRO" panose="020F0600000000000000" pitchFamily="50" charset="-128"/>
                        <a:ea typeface="HG丸ｺﾞｼｯｸM-PRO" panose="020F0600000000000000"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accent5">
                        <a:lumMod val="20000"/>
                        <a:lumOff val="80000"/>
                      </a:schemeClr>
                    </a:solidFill>
                  </a:tcPr>
                </a:tc>
              </a:tr>
              <a:tr h="4217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HG丸ｺﾞｼｯｸM-PRO" panose="020F0600000000000000" pitchFamily="50" charset="-128"/>
                          <a:ea typeface="HG丸ｺﾞｼｯｸM-PRO" panose="020F0600000000000000" pitchFamily="50" charset="-128"/>
                        </a:rPr>
                        <a:t>死因調査等推進協議会（仮称）</a:t>
                      </a:r>
                      <a:endParaRPr kumimoji="1" lang="en-US" altLang="ja-JP" sz="1200" b="1" dirty="0" smtClean="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HG丸ｺﾞｼｯｸM-PRO" panose="020F0600000000000000" pitchFamily="50" charset="-128"/>
                          <a:ea typeface="HG丸ｺﾞｼｯｸM-PRO" panose="020F0600000000000000" pitchFamily="50" charset="-128"/>
                        </a:rPr>
                        <a:t>第８次保健医療計画の開始に合わせて新たな死因調査体制を本格的に開始できるよう検討</a:t>
                      </a:r>
                      <a:endParaRPr kumimoji="1" lang="en-US" altLang="ja-JP" sz="1100" dirty="0" smtClean="0">
                        <a:latin typeface="HG丸ｺﾞｼｯｸM-PRO" panose="020F0600000000000000" pitchFamily="50" charset="-128"/>
                        <a:ea typeface="HG丸ｺﾞｼｯｸM-PRO" panose="020F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HG丸ｺﾞｼｯｸM-PRO" panose="020F0600000000000000" pitchFamily="50" charset="-128"/>
                          <a:ea typeface="HG丸ｺﾞｼｯｸM-PRO" panose="020F0600000000000000" pitchFamily="50" charset="-128"/>
                        </a:rPr>
                        <a:t>（平成</a:t>
                      </a:r>
                      <a:r>
                        <a:rPr kumimoji="1" lang="en-US" altLang="ja-JP" sz="1100" dirty="0" smtClean="0">
                          <a:latin typeface="HG丸ｺﾞｼｯｸM-PRO" panose="020F0600000000000000" pitchFamily="50" charset="-128"/>
                          <a:ea typeface="HG丸ｺﾞｼｯｸM-PRO" panose="020F0600000000000000" pitchFamily="50" charset="-128"/>
                        </a:rPr>
                        <a:t>29</a:t>
                      </a:r>
                      <a:r>
                        <a:rPr kumimoji="1" lang="ja-JP" altLang="en-US" sz="1100" dirty="0" smtClean="0">
                          <a:latin typeface="HG丸ｺﾞｼｯｸM-PRO" panose="020F0600000000000000" pitchFamily="50" charset="-128"/>
                          <a:ea typeface="HG丸ｺﾞｼｯｸM-PRO" panose="020F0600000000000000" pitchFamily="50" charset="-128"/>
                        </a:rPr>
                        <a:t>年秋立ち上げ）</a:t>
                      </a:r>
                      <a:endParaRPr kumimoji="1" lang="en-US" altLang="ja-JP" sz="1100" dirty="0" smtClean="0">
                        <a:latin typeface="HG丸ｺﾞｼｯｸM-PRO" panose="020F0600000000000000" pitchFamily="50" charset="-128"/>
                        <a:ea typeface="HG丸ｺﾞｼｯｸM-PRO" panose="020F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HG丸ｺﾞｼｯｸM-PRO" panose="020F0600000000000000" pitchFamily="50" charset="-128"/>
                          <a:ea typeface="HG丸ｺﾞｼｯｸM-PRO" panose="020F0600000000000000" pitchFamily="50" charset="-128"/>
                        </a:rPr>
                        <a:t>○体制の整備</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HG丸ｺﾞｼｯｸM-PRO" panose="020F0600000000000000" pitchFamily="50" charset="-128"/>
                          <a:ea typeface="HG丸ｺﾞｼｯｸM-PRO" panose="020F0600000000000000" pitchFamily="50" charset="-128"/>
                        </a:rPr>
                        <a:t>・健康医療行政と警察行政が協働できる部署についての検討</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a:t>
                      </a:r>
                      <a:r>
                        <a:rPr kumimoji="1" lang="en-US" altLang="ja-JP" sz="1100" dirty="0" smtClean="0">
                          <a:latin typeface="HG丸ｺﾞｼｯｸM-PRO" panose="020F0600000000000000" pitchFamily="50" charset="-128"/>
                          <a:ea typeface="HG丸ｺﾞｼｯｸM-PRO" panose="020F0600000000000000" pitchFamily="50" charset="-128"/>
                        </a:rPr>
                        <a:t>24</a:t>
                      </a:r>
                      <a:r>
                        <a:rPr kumimoji="1" lang="ja-JP" altLang="en-US" sz="1100" dirty="0" smtClean="0">
                          <a:latin typeface="HG丸ｺﾞｼｯｸM-PRO" panose="020F0600000000000000" pitchFamily="50" charset="-128"/>
                          <a:ea typeface="HG丸ｺﾞｼｯｸM-PRO" panose="020F0600000000000000" pitchFamily="50" charset="-128"/>
                        </a:rPr>
                        <a:t>時間対応可能な「死因調査センター」機能の検討</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2314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smtClean="0">
                          <a:latin typeface="HG丸ｺﾞｼｯｸM-PRO" panose="020F0600000000000000" pitchFamily="50" charset="-128"/>
                          <a:ea typeface="HG丸ｺﾞｼｯｸM-PRO" panose="020F0600000000000000" pitchFamily="50" charset="-128"/>
                        </a:rPr>
                        <a:t>看取りの機能</a:t>
                      </a:r>
                      <a:endParaRPr kumimoji="1" lang="ja-JP" altLang="en-US" sz="12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HG丸ｺﾞｼｯｸM-PRO" panose="020F0600000000000000" pitchFamily="50" charset="-128"/>
                          <a:ea typeface="HG丸ｺﾞｼｯｸM-PRO" panose="020F0600000000000000" pitchFamily="50" charset="-128"/>
                        </a:rPr>
                        <a:t>・検案協力医</a:t>
                      </a:r>
                      <a:r>
                        <a:rPr kumimoji="1" lang="en-US" altLang="ja-JP" sz="1100" dirty="0" smtClean="0">
                          <a:latin typeface="HG丸ｺﾞｼｯｸM-PRO" panose="020F0600000000000000" pitchFamily="50" charset="-128"/>
                          <a:ea typeface="HG丸ｺﾞｼｯｸM-PRO" panose="020F0600000000000000" pitchFamily="50" charset="-128"/>
                        </a:rPr>
                        <a:t>※</a:t>
                      </a:r>
                      <a:r>
                        <a:rPr kumimoji="1" lang="ja-JP" altLang="en-US" sz="1100" dirty="0" smtClean="0">
                          <a:latin typeface="HG丸ｺﾞｼｯｸM-PRO" panose="020F0600000000000000" pitchFamily="50" charset="-128"/>
                          <a:ea typeface="HG丸ｺﾞｼｯｸM-PRO" panose="020F0600000000000000" pitchFamily="50" charset="-128"/>
                        </a:rPr>
                        <a:t>の確保のための研修や講習の</a:t>
                      </a:r>
                      <a:r>
                        <a:rPr kumimoji="1" lang="ja-JP" altLang="en-US" sz="1100" dirty="0" smtClean="0">
                          <a:latin typeface="HG丸ｺﾞｼｯｸM-PRO" panose="020F0600000000000000" pitchFamily="50" charset="-128"/>
                          <a:ea typeface="HG丸ｺﾞｼｯｸM-PRO" panose="020F0600000000000000" pitchFamily="50" charset="-128"/>
                        </a:rPr>
                        <a:t>実施</a:t>
                      </a:r>
                      <a:endParaRPr kumimoji="1" lang="en-US" altLang="ja-JP" sz="1100" dirty="0" smtClean="0">
                        <a:latin typeface="HG丸ｺﾞｼｯｸM-PRO" panose="020F0600000000000000" pitchFamily="50" charset="-128"/>
                        <a:ea typeface="HG丸ｺﾞｼｯｸM-PRO" panose="020F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HG丸ｺﾞｼｯｸM-PRO" panose="020F0600000000000000" pitchFamily="50" charset="-128"/>
                          <a:ea typeface="HG丸ｺﾞｼｯｸM-PRO" panose="020F0600000000000000" pitchFamily="50" charset="-128"/>
                        </a:rPr>
                        <a:t>・検案協力医が</a:t>
                      </a:r>
                      <a:r>
                        <a:rPr kumimoji="1" lang="en-US" altLang="ja-JP" sz="1100" dirty="0" smtClean="0">
                          <a:latin typeface="HG丸ｺﾞｼｯｸM-PRO" panose="020F0600000000000000" pitchFamily="50" charset="-128"/>
                          <a:ea typeface="HG丸ｺﾞｼｯｸM-PRO" panose="020F0600000000000000" pitchFamily="50" charset="-128"/>
                        </a:rPr>
                        <a:t>Ai</a:t>
                      </a:r>
                      <a:r>
                        <a:rPr kumimoji="1" lang="ja-JP" altLang="en-US" sz="1100" dirty="0" smtClean="0">
                          <a:latin typeface="HG丸ｺﾞｼｯｸM-PRO" panose="020F0600000000000000" pitchFamily="50" charset="-128"/>
                          <a:ea typeface="HG丸ｺﾞｼｯｸM-PRO" panose="020F0600000000000000" pitchFamily="50" charset="-128"/>
                        </a:rPr>
                        <a:t>等を活用できる協力医療機関の確保</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HG丸ｺﾞｼｯｸM-PRO" panose="020F0600000000000000" pitchFamily="50" charset="-128"/>
                          <a:ea typeface="HG丸ｺﾞｼｯｸM-PRO" panose="020F0600000000000000" pitchFamily="50" charset="-128"/>
                        </a:rPr>
                        <a:t>・</a:t>
                      </a:r>
                      <a:r>
                        <a:rPr kumimoji="1" lang="ja-JP" altLang="en-US" sz="1100" dirty="0" smtClean="0">
                          <a:latin typeface="HG丸ｺﾞｼｯｸM-PRO" panose="020F0600000000000000" pitchFamily="50" charset="-128"/>
                          <a:ea typeface="HG丸ｺﾞｼｯｸM-PRO" panose="020F0600000000000000" pitchFamily="50" charset="-128"/>
                        </a:rPr>
                        <a:t>死に直面するホームヘルパーや訪問看護師等に</a:t>
                      </a:r>
                      <a:r>
                        <a:rPr kumimoji="1" lang="ja-JP" altLang="en-US" sz="1100" dirty="0" smtClean="0">
                          <a:latin typeface="HG丸ｺﾞｼｯｸM-PRO" panose="020F0600000000000000" pitchFamily="50" charset="-128"/>
                          <a:ea typeface="HG丸ｺﾞｼｯｸM-PRO" panose="020F0600000000000000" pitchFamily="50" charset="-128"/>
                        </a:rPr>
                        <a:t>看取りに関する</a:t>
                      </a:r>
                      <a:r>
                        <a:rPr kumimoji="1" lang="ja-JP" altLang="en-US" sz="1100" dirty="0" smtClean="0">
                          <a:latin typeface="HG丸ｺﾞｼｯｸM-PRO" panose="020F0600000000000000" pitchFamily="50" charset="-128"/>
                          <a:ea typeface="HG丸ｺﾞｼｯｸM-PRO" panose="020F0600000000000000" pitchFamily="50" charset="-128"/>
                        </a:rPr>
                        <a:t>研修の実施</a:t>
                      </a:r>
                      <a:endParaRPr kumimoji="1" lang="en-US" altLang="ja-JP" sz="1100" dirty="0" smtClean="0">
                        <a:latin typeface="HG丸ｺﾞｼｯｸM-PRO" panose="020F0600000000000000" pitchFamily="50" charset="-128"/>
                        <a:ea typeface="HG丸ｺﾞｼｯｸM-PRO" panose="020F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HG丸ｺﾞｼｯｸM-PRO" panose="020F0600000000000000" pitchFamily="50" charset="-128"/>
                          <a:ea typeface="HG丸ｺﾞｼｯｸM-PRO" panose="020F0600000000000000" pitchFamily="50" charset="-128"/>
                        </a:rPr>
                        <a:t>・</a:t>
                      </a:r>
                      <a:r>
                        <a:rPr kumimoji="1" lang="ja-JP" altLang="en-US" sz="1100" dirty="0" smtClean="0">
                          <a:latin typeface="HG丸ｺﾞｼｯｸM-PRO" panose="020F0600000000000000" pitchFamily="50" charset="-128"/>
                          <a:ea typeface="HG丸ｺﾞｼｯｸM-PRO" panose="020F0600000000000000" pitchFamily="50" charset="-128"/>
                        </a:rPr>
                        <a:t>看取りについて府民向けの啓発の実施</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761">
                <a:tc>
                  <a:txBody>
                    <a:bodyPr/>
                    <a:lstStyle/>
                    <a:p>
                      <a:r>
                        <a:rPr kumimoji="1" lang="ja-JP" altLang="en-US" sz="1200" b="1" dirty="0" smtClean="0">
                          <a:latin typeface="HG丸ｺﾞｼｯｸM-PRO" panose="020F0600000000000000" pitchFamily="50" charset="-128"/>
                          <a:ea typeface="HG丸ｺﾞｼｯｸM-PRO" panose="020F0600000000000000" pitchFamily="50" charset="-128"/>
                        </a:rPr>
                        <a:t>監察医事務所</a:t>
                      </a:r>
                      <a:endParaRPr kumimoji="1" lang="ja-JP" altLang="en-US" sz="12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・監察医事務所老朽化への応急的な対応</a:t>
                      </a:r>
                      <a:endParaRPr kumimoji="1" lang="en-US" altLang="ja-JP" sz="1100" dirty="0" smtClean="0">
                        <a:latin typeface="HG丸ｺﾞｼｯｸM-PRO" panose="020F0600000000000000" pitchFamily="50" charset="-128"/>
                        <a:ea typeface="HG丸ｺﾞｼｯｸM-PRO"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テキスト ボックス 8"/>
          <p:cNvSpPr txBox="1"/>
          <p:nvPr/>
        </p:nvSpPr>
        <p:spPr>
          <a:xfrm>
            <a:off x="416496" y="6392810"/>
            <a:ext cx="8928992" cy="261610"/>
          </a:xfrm>
          <a:prstGeom prst="rect">
            <a:avLst/>
          </a:prstGeom>
          <a:noFill/>
          <a:ln w="12700">
            <a:noFill/>
            <a:prstDash val="sysDot"/>
          </a:ln>
        </p:spPr>
        <p:txBody>
          <a:bodyPr wrap="square" rtlCol="0">
            <a:spAutoFit/>
          </a:bodyPr>
          <a:lstStyle/>
          <a:p>
            <a:r>
              <a:rPr lang="ja-JP" altLang="en-US" sz="1100" dirty="0" smtClean="0">
                <a:latin typeface="HG丸ｺﾞｼｯｸM-PRO" panose="020F0600000000000000" pitchFamily="50" charset="-128"/>
                <a:ea typeface="HG丸ｺﾞｼｯｸM-PRO" panose="020F0600000000000000" pitchFamily="50" charset="-128"/>
              </a:rPr>
              <a:t>（</a:t>
            </a:r>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）検案協力医とは、検案の能力を有する臨床医をいう。　</a:t>
            </a:r>
          </a:p>
        </p:txBody>
      </p:sp>
      <p:sp>
        <p:nvSpPr>
          <p:cNvPr id="17" name="右矢印 16"/>
          <p:cNvSpPr/>
          <p:nvPr/>
        </p:nvSpPr>
        <p:spPr>
          <a:xfrm>
            <a:off x="5728615" y="5733256"/>
            <a:ext cx="3741815" cy="432000"/>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2"/>
          <p:cNvGrpSpPr/>
          <p:nvPr/>
        </p:nvGrpSpPr>
        <p:grpSpPr>
          <a:xfrm>
            <a:off x="5723627" y="4868780"/>
            <a:ext cx="3741816" cy="432000"/>
            <a:chOff x="5384800" y="3428976"/>
            <a:chExt cx="3267126" cy="432000"/>
          </a:xfrm>
        </p:grpSpPr>
        <p:sp>
          <p:nvSpPr>
            <p:cNvPr id="19" name="右矢印 18"/>
            <p:cNvSpPr/>
            <p:nvPr/>
          </p:nvSpPr>
          <p:spPr>
            <a:xfrm>
              <a:off x="5744840" y="3428976"/>
              <a:ext cx="2907086" cy="432000"/>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5384800" y="3533979"/>
              <a:ext cx="216000" cy="216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　　　　　　　　　　　　　　　　　　　　</a:t>
              </a:r>
              <a:endParaRPr kumimoji="1" lang="ja-JP" altLang="en-US" dirty="0"/>
            </a:p>
          </p:txBody>
        </p:sp>
      </p:grpSp>
      <p:grpSp>
        <p:nvGrpSpPr>
          <p:cNvPr id="2" name="グループ化 1"/>
          <p:cNvGrpSpPr/>
          <p:nvPr/>
        </p:nvGrpSpPr>
        <p:grpSpPr>
          <a:xfrm>
            <a:off x="5728615" y="3573016"/>
            <a:ext cx="3741814" cy="432000"/>
            <a:chOff x="5965898" y="3573016"/>
            <a:chExt cx="3504531" cy="432000"/>
          </a:xfrm>
        </p:grpSpPr>
        <p:sp>
          <p:nvSpPr>
            <p:cNvPr id="30" name="右矢印 29"/>
            <p:cNvSpPr/>
            <p:nvPr/>
          </p:nvSpPr>
          <p:spPr>
            <a:xfrm>
              <a:off x="6736298" y="3573016"/>
              <a:ext cx="2734131" cy="432000"/>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6351025" y="3681016"/>
              <a:ext cx="231035" cy="216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　　　　　　　　　　</a:t>
              </a:r>
              <a:endParaRPr kumimoji="1" lang="ja-JP" altLang="en-US" dirty="0"/>
            </a:p>
          </p:txBody>
        </p:sp>
        <p:sp>
          <p:nvSpPr>
            <p:cNvPr id="32" name="正方形/長方形 31"/>
            <p:cNvSpPr/>
            <p:nvPr/>
          </p:nvSpPr>
          <p:spPr>
            <a:xfrm>
              <a:off x="5965898" y="3681016"/>
              <a:ext cx="231035" cy="216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　　　　　　　　　　　　　　　　　　　　　　　　　　</a:t>
              </a:r>
              <a:endParaRPr kumimoji="1" lang="ja-JP" altLang="en-US" dirty="0"/>
            </a:p>
          </p:txBody>
        </p:sp>
      </p:grpSp>
    </p:spTree>
    <p:extLst>
      <p:ext uri="{BB962C8B-B14F-4D97-AF65-F5344CB8AC3E}">
        <p14:creationId xmlns:p14="http://schemas.microsoft.com/office/powerpoint/2010/main" val="33816837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TotalTime>
  <Words>195</Words>
  <Application>Microsoft Office PowerPoint</Application>
  <PresentationFormat>A4 210 x 297 mm</PresentationFormat>
  <Paragraphs>31</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37</cp:revision>
  <cp:lastPrinted>2017-03-16T04:16:47Z</cp:lastPrinted>
  <dcterms:created xsi:type="dcterms:W3CDTF">2017-03-13T10:10:07Z</dcterms:created>
  <dcterms:modified xsi:type="dcterms:W3CDTF">2017-03-16T07:24:05Z</dcterms:modified>
</cp:coreProperties>
</file>